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theme/themeOverride1.xml" ContentType="application/vnd.openxmlformats-officedocument.themeOverride+xml"/>
  <Override PartName="/ppt/charts/chart10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drawings/drawing2.xml" ContentType="application/vnd.openxmlformats-officedocument.drawingml.chartshapes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charts/chart52.xml" ContentType="application/vnd.openxmlformats-officedocument.drawingml.chart+xml"/>
  <Override PartName="/ppt/charts/chart53.xml" ContentType="application/vnd.openxmlformats-officedocument.drawingml.chart+xml"/>
  <Override PartName="/ppt/charts/chart54.xml" ContentType="application/vnd.openxmlformats-officedocument.drawingml.chart+xml"/>
  <Override PartName="/ppt/charts/chart55.xml" ContentType="application/vnd.openxmlformats-officedocument.drawingml.chart+xml"/>
  <Override PartName="/ppt/charts/chart56.xml" ContentType="application/vnd.openxmlformats-officedocument.drawingml.chart+xml"/>
  <Override PartName="/ppt/charts/chart57.xml" ContentType="application/vnd.openxmlformats-officedocument.drawingml.chart+xml"/>
  <Override PartName="/ppt/charts/chart58.xml" ContentType="application/vnd.openxmlformats-officedocument.drawingml.chart+xml"/>
  <Override PartName="/ppt/charts/chart59.xml" ContentType="application/vnd.openxmlformats-officedocument.drawingml.chart+xml"/>
  <Override PartName="/ppt/charts/chart60.xml" ContentType="application/vnd.openxmlformats-officedocument.drawingml.chart+xml"/>
  <Override PartName="/ppt/charts/chart61.xml" ContentType="application/vnd.openxmlformats-officedocument.drawingml.chart+xml"/>
  <Override PartName="/ppt/charts/chart6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41"/>
  </p:notesMasterIdLst>
  <p:handoutMasterIdLst>
    <p:handoutMasterId r:id="rId42"/>
  </p:handoutMasterIdLst>
  <p:sldIdLst>
    <p:sldId id="299" r:id="rId3"/>
    <p:sldId id="301" r:id="rId4"/>
    <p:sldId id="257" r:id="rId5"/>
    <p:sldId id="303" r:id="rId6"/>
    <p:sldId id="270" r:id="rId7"/>
    <p:sldId id="258" r:id="rId8"/>
    <p:sldId id="259" r:id="rId9"/>
    <p:sldId id="314" r:id="rId10"/>
    <p:sldId id="307" r:id="rId11"/>
    <p:sldId id="308" r:id="rId12"/>
    <p:sldId id="309" r:id="rId13"/>
    <p:sldId id="310" r:id="rId14"/>
    <p:sldId id="311" r:id="rId15"/>
    <p:sldId id="319" r:id="rId16"/>
    <p:sldId id="312" r:id="rId17"/>
    <p:sldId id="265" r:id="rId18"/>
    <p:sldId id="302" r:id="rId19"/>
    <p:sldId id="316" r:id="rId20"/>
    <p:sldId id="276" r:id="rId21"/>
    <p:sldId id="313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304" r:id="rId34"/>
    <p:sldId id="271" r:id="rId35"/>
    <p:sldId id="277" r:id="rId36"/>
    <p:sldId id="306" r:id="rId37"/>
    <p:sldId id="278" r:id="rId38"/>
    <p:sldId id="287" r:id="rId39"/>
    <p:sldId id="268" r:id="rId40"/>
  </p:sldIdLst>
  <p:sldSz cx="6858000" cy="9144000" type="screen4x3"/>
  <p:notesSz cx="6669088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05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BCBC"/>
    <a:srgbClr val="8064A2"/>
    <a:srgbClr val="92D050"/>
    <a:srgbClr val="FD9902"/>
    <a:srgbClr val="109DA6"/>
    <a:srgbClr val="FFC000"/>
    <a:srgbClr val="8BC930"/>
    <a:srgbClr val="4BACC6"/>
    <a:srgbClr val="ED7D31"/>
    <a:srgbClr val="15AC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479" autoAdjust="0"/>
    <p:restoredTop sz="96395" autoAdjust="0"/>
  </p:normalViewPr>
  <p:slideViewPr>
    <p:cSldViewPr>
      <p:cViewPr>
        <p:scale>
          <a:sx n="100" d="100"/>
          <a:sy n="100" d="100"/>
        </p:scale>
        <p:origin x="3078" y="-762"/>
      </p:cViewPr>
      <p:guideLst>
        <p:guide orient="horz" pos="4105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7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7.xlsx"/></Relationships>
</file>

<file path=ppt/charts/_rels/chart3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1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2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3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4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5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6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7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8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9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0.xlsx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1.xlsx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2.xlsx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3.xlsx"/></Relationships>
</file>

<file path=ppt/charts/_rels/chart5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4.xlsx"/></Relationships>
</file>

<file path=ppt/charts/_rels/chart5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5.xlsx"/></Relationships>
</file>

<file path=ppt/charts/_rels/chart5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6.xlsx"/></Relationships>
</file>

<file path=ppt/charts/_rels/chart5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7.xlsx"/></Relationships>
</file>

<file path=ppt/charts/_rels/chart5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8.xlsx"/></Relationships>
</file>

<file path=ppt/charts/_rels/chart6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9.xlsx"/></Relationships>
</file>

<file path=ppt/charts/_rels/chart6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0.xlsx"/></Relationships>
</file>

<file path=ppt/charts/_rels/chart6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9.9884274610369454E-18"/>
                  <c:y val="-7.56766355240428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584-4E57-9631-D9925D6F9C05}"/>
                </c:ext>
              </c:extLst>
            </c:dLbl>
            <c:dLbl>
              <c:idx val="1"/>
              <c:layout>
                <c:manualLayout>
                  <c:x val="2.1793184396079971E-2"/>
                  <c:y val="-8.32442990764471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584-4E57-9631-D9925D6F9C05}"/>
                </c:ext>
              </c:extLst>
            </c:dLbl>
            <c:dLbl>
              <c:idx val="2"/>
              <c:layout>
                <c:manualLayout>
                  <c:x val="0"/>
                  <c:y val="-5.29736448668299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584-4E57-9631-D9925D6F9C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548.5</c:v>
                </c:pt>
                <c:pt idx="1">
                  <c:v>570.4</c:v>
                </c:pt>
                <c:pt idx="2">
                  <c:v>598.79999999999995</c:v>
                </c:pt>
                <c:pt idx="3">
                  <c:v>634.70000000000005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584-4E57-9631-D9925D6F9C0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9997568"/>
        <c:axId val="100000512"/>
      </c:barChart>
      <c:catAx>
        <c:axId val="99997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00000512"/>
        <c:crosses val="autoZero"/>
        <c:auto val="1"/>
        <c:lblAlgn val="ctr"/>
        <c:lblOffset val="100"/>
        <c:noMultiLvlLbl val="0"/>
      </c:catAx>
      <c:valAx>
        <c:axId val="1000005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999975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38100">
              <a:solidFill>
                <a:srgbClr val="002060"/>
              </a:solidFill>
            </a:ln>
          </c:spPr>
          <c:marker>
            <c:spPr>
              <a:solidFill>
                <a:schemeClr val="accent1">
                  <a:lumMod val="75000"/>
                </a:schemeClr>
              </a:solidFill>
              <a:ln w="38100">
                <a:solidFill>
                  <a:srgbClr val="002060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58.1</c:v>
                </c:pt>
                <c:pt idx="1">
                  <c:v>62.5</c:v>
                </c:pt>
                <c:pt idx="2">
                  <c:v>67.2</c:v>
                </c:pt>
                <c:pt idx="3">
                  <c:v>72.3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92-495F-8E40-620CFDA48A47}"/>
            </c:ext>
          </c:extLst>
        </c:ser>
        <c:dLbls>
          <c:dLblPos val="b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0535680"/>
        <c:axId val="100567296"/>
      </c:lineChart>
      <c:catAx>
        <c:axId val="100535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00567296"/>
        <c:crosses val="autoZero"/>
        <c:auto val="1"/>
        <c:lblAlgn val="ctr"/>
        <c:lblOffset val="100"/>
        <c:noMultiLvlLbl val="0"/>
      </c:catAx>
      <c:valAx>
        <c:axId val="1005672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05356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c:spPr>
          <c:invertIfNegative val="0"/>
          <c:dLbls>
            <c:dLbl>
              <c:idx val="1"/>
              <c:layout>
                <c:manualLayout>
                  <c:x val="-8.8182380604875186E-3"/>
                  <c:y val="-2.4272293081886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44B-483B-A651-AE0B509A7B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612.9</c:v>
                </c:pt>
                <c:pt idx="1">
                  <c:v>613.5</c:v>
                </c:pt>
                <c:pt idx="2">
                  <c:v>614.1</c:v>
                </c:pt>
                <c:pt idx="3">
                  <c:v>614.79999999999995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4B-483B-A651-AE0B509A7B3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0596736"/>
        <c:axId val="100274944"/>
      </c:barChart>
      <c:catAx>
        <c:axId val="100596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00274944"/>
        <c:crosses val="autoZero"/>
        <c:auto val="1"/>
        <c:lblAlgn val="ctr"/>
        <c:lblOffset val="100"/>
        <c:noMultiLvlLbl val="0"/>
      </c:catAx>
      <c:valAx>
        <c:axId val="1002749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05967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056835280173475"/>
          <c:y val="0.12945222977006302"/>
          <c:w val="0.76652221883533989"/>
          <c:h val="0.8220031840661633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43.6</c:v>
                </c:pt>
                <c:pt idx="1">
                  <c:v>46.1</c:v>
                </c:pt>
                <c:pt idx="2">
                  <c:v>49.3</c:v>
                </c:pt>
                <c:pt idx="3">
                  <c:v>52.8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05-483F-95C4-F82676BFD13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0285440"/>
        <c:axId val="100345728"/>
      </c:barChart>
      <c:catAx>
        <c:axId val="100285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00345728"/>
        <c:crosses val="autoZero"/>
        <c:auto val="1"/>
        <c:lblAlgn val="ctr"/>
        <c:lblOffset val="100"/>
        <c:noMultiLvlLbl val="0"/>
      </c:catAx>
      <c:valAx>
        <c:axId val="1003457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02854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4720503139842751E-2"/>
                  <c:y val="-0.1060642486603731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508,6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6C3-460D-96EB-DB36CA1417BC}"/>
                </c:ext>
              </c:extLst>
            </c:dLbl>
            <c:dLbl>
              <c:idx val="1"/>
              <c:layout>
                <c:manualLayout>
                  <c:x val="-6.5513773088080485E-2"/>
                  <c:y val="-9.87544008676186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6C3-460D-96EB-DB36CA1417BC}"/>
                </c:ext>
              </c:extLst>
            </c:dLbl>
            <c:dLbl>
              <c:idx val="2"/>
              <c:layout>
                <c:manualLayout>
                  <c:x val="-7.0616687660770061E-2"/>
                  <c:y val="-8.06206892867255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6C3-460D-96EB-DB36CA1417BC}"/>
                </c:ext>
              </c:extLst>
            </c:dLbl>
            <c:dLbl>
              <c:idx val="3"/>
              <c:layout>
                <c:manualLayout>
                  <c:x val="-7.4843906160849322E-2"/>
                  <c:y val="-0.120122983881738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6C3-460D-96EB-DB36CA1417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507.9</c:v>
                </c:pt>
                <c:pt idx="1">
                  <c:v>507.5</c:v>
                </c:pt>
                <c:pt idx="2">
                  <c:v>507.2</c:v>
                </c:pt>
                <c:pt idx="3">
                  <c:v>506.9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6C3-460D-96EB-DB36CA1417B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0366208"/>
        <c:axId val="100381440"/>
      </c:barChart>
      <c:catAx>
        <c:axId val="1003662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00381440"/>
        <c:crosses val="autoZero"/>
        <c:auto val="1"/>
        <c:lblAlgn val="ctr"/>
        <c:lblOffset val="100"/>
        <c:noMultiLvlLbl val="0"/>
      </c:catAx>
      <c:valAx>
        <c:axId val="1003814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036620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 formatCode="0.0">
                  <c:v>71</c:v>
                </c:pt>
                <c:pt idx="1">
                  <c:v>74.400000000000006</c:v>
                </c:pt>
                <c:pt idx="2">
                  <c:v>78.2</c:v>
                </c:pt>
                <c:pt idx="3">
                  <c:v>82.5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A2-49DA-A799-AA73E2E49A2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0408704"/>
        <c:axId val="100452608"/>
      </c:barChart>
      <c:catAx>
        <c:axId val="1004087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00452608"/>
        <c:crosses val="autoZero"/>
        <c:auto val="1"/>
        <c:lblAlgn val="ctr"/>
        <c:lblOffset val="100"/>
        <c:noMultiLvlLbl val="0"/>
      </c:catAx>
      <c:valAx>
        <c:axId val="100452608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1004087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41688283286403"/>
          <c:y val="5.6210276650545704E-2"/>
          <c:w val="0.56020908781239187"/>
          <c:h val="0.85218307336177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Доходы,всего(млрд.руб.)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/>
            </a:scene3d>
          </c:spPr>
          <c:invertIfNegative val="0"/>
          <c:cat>
            <c:strRef>
              <c:f>Лист1!$A$2:$A$7</c:f>
              <c:strCache>
                <c:ptCount val="6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  <c:pt idx="3">
                  <c:v>2018 год</c:v>
                </c:pt>
                <c:pt idx="4">
                  <c:v>2019 год</c:v>
                </c:pt>
                <c:pt idx="5">
                  <c:v>2020 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34.700000000000003</c:v>
                </c:pt>
                <c:pt idx="1">
                  <c:v>32</c:v>
                </c:pt>
                <c:pt idx="2">
                  <c:v>31.2</c:v>
                </c:pt>
                <c:pt idx="3">
                  <c:v>43.1</c:v>
                </c:pt>
                <c:pt idx="4">
                  <c:v>36.700000000000003</c:v>
                </c:pt>
                <c:pt idx="5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7D-46E1-AF6C-CF6669794E8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доходы, формирующие бюджет города Липецка (млрд.руб.)</c:v>
                </c:pt>
              </c:strCache>
            </c:strRef>
          </c:tx>
          <c:spPr>
            <a:solidFill>
              <a:srgbClr val="0070C0"/>
            </a:solidFill>
            <a:effectLst/>
            <a:scene3d>
              <a:camera prst="orthographicFront"/>
              <a:lightRig rig="threePt" dir="t"/>
            </a:scene3d>
          </c:spPr>
          <c:invertIfNegative val="0"/>
          <c:dPt>
            <c:idx val="3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</c:spPr>
            <c:extLst>
              <c:ext xmlns:c16="http://schemas.microsoft.com/office/drawing/2014/chart" uri="{C3380CC4-5D6E-409C-BE32-E72D297353CC}">
                <c16:uniqueId val="{00000001-ACAC-4CCD-AB46-5BA1EFDBC214}"/>
              </c:ext>
            </c:extLst>
          </c:dPt>
          <c:cat>
            <c:strRef>
              <c:f>Лист1!$A$2:$A$7</c:f>
              <c:strCache>
                <c:ptCount val="6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  <c:pt idx="3">
                  <c:v>2018 год</c:v>
                </c:pt>
                <c:pt idx="4">
                  <c:v>2019 год</c:v>
                </c:pt>
                <c:pt idx="5">
                  <c:v>2020 год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4.5</c:v>
                </c:pt>
                <c:pt idx="1">
                  <c:v>4.5</c:v>
                </c:pt>
                <c:pt idx="2">
                  <c:v>5</c:v>
                </c:pt>
                <c:pt idx="3">
                  <c:v>4.9000000000000004</c:v>
                </c:pt>
                <c:pt idx="4">
                  <c:v>5</c:v>
                </c:pt>
                <c:pt idx="5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7D-46E1-AF6C-CF6669794E8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  <c:pt idx="3">
                  <c:v>2018 год</c:v>
                </c:pt>
                <c:pt idx="4">
                  <c:v>2019 год</c:v>
                </c:pt>
                <c:pt idx="5">
                  <c:v>2020 год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737D-46E1-AF6C-CF6669794E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3597568"/>
        <c:axId val="103599104"/>
      </c:barChart>
      <c:catAx>
        <c:axId val="1035975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050" b="1"/>
            </a:pPr>
            <a:endParaRPr lang="ru-RU"/>
          </a:p>
        </c:txPr>
        <c:crossAx val="103599104"/>
        <c:crosses val="autoZero"/>
        <c:auto val="1"/>
        <c:lblAlgn val="ctr"/>
        <c:lblOffset val="100"/>
        <c:noMultiLvlLbl val="0"/>
      </c:catAx>
      <c:valAx>
        <c:axId val="10359910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03597568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2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200"/>
            </a:pPr>
            <a:endParaRPr lang="ru-RU"/>
          </a:p>
        </c:txPr>
      </c:legendEntry>
      <c:legendEntry>
        <c:idx val="2"/>
        <c:delete val="1"/>
      </c:legendEntry>
      <c:layout>
        <c:manualLayout>
          <c:xMode val="edge"/>
          <c:yMode val="edge"/>
          <c:x val="0.68598717442264168"/>
          <c:y val="0.35782451060452869"/>
          <c:w val="0.29537471674512267"/>
          <c:h val="0.50657769119776097"/>
        </c:manualLayout>
      </c:layout>
      <c:overlay val="0"/>
    </c:legend>
    <c:plotVisOnly val="1"/>
    <c:dispBlanksAs val="gap"/>
    <c:showDLblsOverMax val="0"/>
  </c:chart>
  <c:spPr>
    <a:noFill/>
    <a:scene3d>
      <a:camera prst="orthographicFront"/>
      <a:lightRig rig="threePt" dir="t"/>
    </a:scene3d>
    <a:sp3d>
      <a:bevelB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515510741710488"/>
          <c:y val="9.3760900876571129E-2"/>
          <c:w val="0.54187110139251016"/>
          <c:h val="0.79461482631738856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190453669044202E-2"/>
          <c:y val="6.8873735461947527E-2"/>
          <c:w val="0.8436190926619116"/>
          <c:h val="0.8989851879891436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127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31859C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3F9-4821-8DDF-F96D0C3CE45D}"/>
              </c:ext>
            </c:extLst>
          </c:dPt>
          <c:dPt>
            <c:idx val="1"/>
            <c:bubble3D val="0"/>
            <c:spPr>
              <a:solidFill>
                <a:srgbClr val="F17D18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3F9-4821-8DDF-F96D0C3CE45D}"/>
              </c:ext>
            </c:extLst>
          </c:dPt>
          <c:dPt>
            <c:idx val="2"/>
            <c:bubble3D val="0"/>
            <c:spPr>
              <a:solidFill>
                <a:srgbClr val="47617D"/>
              </a:solidFill>
              <a:ln w="127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3F9-4821-8DDF-F96D0C3CE45D}"/>
              </c:ext>
            </c:extLst>
          </c:dPt>
          <c:dLbls>
            <c:delete val="1"/>
          </c:dLbls>
          <c:cat>
            <c:strRef>
              <c:f>Лист1!$A$2:$A$4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7951.5</c:v>
                </c:pt>
                <c:pt idx="1">
                  <c:v>1028.5</c:v>
                </c:pt>
                <c:pt idx="2">
                  <c:v>2655.9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3F9-4821-8DDF-F96D0C3CE45D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10"/>
        <c:holeSize val="4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B1C3-46EF-A2B0-1A1FC77E2B2D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B1C3-46EF-A2B0-1A1FC77E2B2D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6773.4</c:v>
                </c:pt>
                <c:pt idx="1">
                  <c:v>6056.6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C3-46EF-A2B0-1A1FC77E2B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02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BF36-49C5-8535-68BDE28EFB39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BF36-49C5-8535-68BDE28EFB39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6349.1</c:v>
                </c:pt>
                <c:pt idx="1">
                  <c:v>3808.4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36-49C5-8535-68BDE28EFB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12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C4BB-4E25-A41B-0FE80C8EB4F8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C4BB-4E25-A41B-0FE80C8EB4F8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6254.2</c:v>
                </c:pt>
                <c:pt idx="1">
                  <c:v>3849.2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BB-4E25-A41B-0FE80C8EB4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16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500104847998455"/>
          <c:y val="0"/>
          <c:w val="0.56405978930812239"/>
          <c:h val="0.8962200165364526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AADC7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AD-414A-BE18-957A39A8EB8E}"/>
              </c:ext>
            </c:extLst>
          </c:dPt>
          <c:dPt>
            <c:idx val="1"/>
            <c:bubble3D val="0"/>
            <c:spPr>
              <a:solidFill>
                <a:srgbClr val="ED7D3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AD-414A-BE18-957A39A8EB8E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47625">
                <a:solidFill>
                  <a:srgbClr val="92D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95B1-4394-B2E5-716494769189}"/>
              </c:ext>
            </c:extLst>
          </c:dPt>
          <c:cat>
            <c:strRef>
              <c:f>Лист1!$A$2:$A$4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69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CAD-414A-BE18-957A39A8EB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54"/>
        <c:holeSize val="5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0" i="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3BB7B9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2948.9</c:v>
                </c:pt>
                <c:pt idx="1">
                  <c:v>2937.6</c:v>
                </c:pt>
                <c:pt idx="2">
                  <c:v>2968.3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05-495F-84C4-492FF1DBB70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3AE4A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2651.2</c:v>
                </c:pt>
                <c:pt idx="1">
                  <c:v>2486</c:v>
                </c:pt>
                <c:pt idx="2">
                  <c:v>2486.4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05-495F-84C4-492FF1DBB70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B8A6E3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660.6</c:v>
                </c:pt>
                <c:pt idx="1">
                  <c:v>644.20000000000005</c:v>
                </c:pt>
                <c:pt idx="2">
                  <c:v>622.29999999999995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05-495F-84C4-492FF1DBB70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rgbClr val="F4687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384.4</c:v>
                </c:pt>
                <c:pt idx="1">
                  <c:v>430.1</c:v>
                </c:pt>
                <c:pt idx="2">
                  <c:v>419.4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05-495F-84C4-492FF1DBB704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Столбец4</c:v>
                </c:pt>
              </c:strCache>
            </c:strRef>
          </c:tx>
          <c:spPr>
            <a:solidFill>
              <a:srgbClr val="5B9BD5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158.6</c:v>
                </c:pt>
                <c:pt idx="1">
                  <c:v>157.1</c:v>
                </c:pt>
                <c:pt idx="2">
                  <c:v>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05-495F-84C4-492FF1DBB704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Столбец5</c:v>
                </c:pt>
              </c:strCache>
            </c:strRef>
          </c:tx>
          <c:spPr>
            <a:solidFill>
              <a:srgbClr val="595959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Лист1!$G$2:$G$4</c:f>
              <c:numCache>
                <c:formatCode>General</c:formatCode>
                <c:ptCount val="3"/>
                <c:pt idx="0">
                  <c:v>82.5</c:v>
                </c:pt>
                <c:pt idx="1">
                  <c:v>79.8</c:v>
                </c:pt>
                <c:pt idx="2">
                  <c:v>79.8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005-495F-84C4-492FF1DBB7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overlap val="100"/>
        <c:axId val="68205184"/>
        <c:axId val="74066560"/>
      </c:barChart>
      <c:catAx>
        <c:axId val="682051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4066560"/>
        <c:crosses val="autoZero"/>
        <c:auto val="1"/>
        <c:lblAlgn val="ctr"/>
        <c:lblOffset val="100"/>
        <c:noMultiLvlLbl val="0"/>
      </c:catAx>
      <c:valAx>
        <c:axId val="7406656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8205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135696378539878E-2"/>
          <c:y val="0"/>
          <c:w val="0.94836577158867241"/>
          <c:h val="0.9908903401382014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3299B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322.39999999999998</c:v>
                </c:pt>
                <c:pt idx="1">
                  <c:v>322.3</c:v>
                </c:pt>
                <c:pt idx="2" formatCode="0.0">
                  <c:v>319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84-41AA-9DFD-5558C66A54E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4BA196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176.8</c:v>
                </c:pt>
                <c:pt idx="1">
                  <c:v>12.2</c:v>
                </c:pt>
                <c:pt idx="2">
                  <c:v>17.8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84-41AA-9DFD-5558C66A54E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8064A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26.7</c:v>
                </c:pt>
                <c:pt idx="1">
                  <c:v>26.6</c:v>
                </c:pt>
                <c:pt idx="2">
                  <c:v>26.6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84-41AA-9DFD-5558C66A54E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13.1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84-41AA-9DFD-5558C66A54E3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83838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17.100000000000001</c:v>
                </c:pt>
                <c:pt idx="1">
                  <c:v>17.100000000000001</c:v>
                </c:pt>
                <c:pt idx="2">
                  <c:v>17.100000000000001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C84-41AA-9DFD-5558C66A54E3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rgbClr val="FFCC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Лист1!$G$2:$G$4</c:f>
              <c:numCache>
                <c:formatCode>General</c:formatCode>
                <c:ptCount val="3"/>
                <c:pt idx="0">
                  <c:v>12.8</c:v>
                </c:pt>
                <c:pt idx="1">
                  <c:v>12.9</c:v>
                </c:pt>
                <c:pt idx="2">
                  <c:v>12.3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C84-41AA-9DFD-5558C66A54E3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7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Лист1!$H$2:$H$4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6-FC84-41AA-9DFD-5558C66A54E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7"/>
        <c:overlap val="100"/>
        <c:axId val="189533184"/>
        <c:axId val="189567744"/>
      </c:barChart>
      <c:catAx>
        <c:axId val="1895331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9567744"/>
        <c:crosses val="autoZero"/>
        <c:auto val="1"/>
        <c:lblAlgn val="ctr"/>
        <c:lblOffset val="100"/>
        <c:noMultiLvlLbl val="0"/>
      </c:catAx>
      <c:valAx>
        <c:axId val="18956774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89533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67B6-49F7-BFB1-82632962DF73}"/>
              </c:ext>
            </c:extLst>
          </c:dPt>
          <c:dPt>
            <c:idx val="1"/>
            <c:bubble3D val="0"/>
            <c:spPr>
              <a:solidFill>
                <a:srgbClr val="91C3D5"/>
              </a:solidFill>
            </c:spPr>
            <c:extLst>
              <c:ext xmlns:c16="http://schemas.microsoft.com/office/drawing/2014/chart" uri="{C3380CC4-5D6E-409C-BE32-E72D297353CC}">
                <c16:uniqueId val="{00000001-67B6-49F7-BFB1-82632962DF73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493.9</c:v>
                </c:pt>
                <c:pt idx="1">
                  <c:v>12336.1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B6-49F7-BFB1-82632962DF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C895-4057-AA6F-57064155DC72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C895-4057-AA6F-57064155DC72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406.6</c:v>
                </c:pt>
                <c:pt idx="1">
                  <c:v>9750.9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95-4057-AA6F-57064155DC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56BD-43EF-BA4C-FD8B134371F5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56BD-43EF-BA4C-FD8B134371F5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333.5</c:v>
                </c:pt>
                <c:pt idx="1">
                  <c:v>10103.4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BD-43EF-BA4C-FD8B134371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10243076363946E-2"/>
          <c:y val="0"/>
          <c:w val="0.93248415769999571"/>
          <c:h val="0.9323905926615481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27B6B">
                <a:alpha val="71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346.6</c:v>
                </c:pt>
                <c:pt idx="1">
                  <c:v>343.1</c:v>
                </c:pt>
                <c:pt idx="2">
                  <c:v>345.4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18-4FC5-A91C-27196E87C9B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83838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78.7</c:v>
                </c:pt>
                <c:pt idx="1">
                  <c:v>76.8</c:v>
                </c:pt>
                <c:pt idx="2">
                  <c:v>78.7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18-4FC5-A91C-27196E87C9B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26.9</c:v>
                </c:pt>
                <c:pt idx="1">
                  <c:v>25.4</c:v>
                </c:pt>
                <c:pt idx="2">
                  <c:v>25.4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18-4FC5-A91C-27196E87C9B6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rgbClr val="8CC43D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3DF-4E8E-841A-E6A9CCDA4801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19.8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18-4FC5-A91C-27196E87C9B6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Столбец4</c:v>
                </c:pt>
              </c:strCache>
            </c:strRef>
          </c:tx>
          <c:spPr>
            <a:solidFill>
              <a:srgbClr val="8064A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13</c:v>
                </c:pt>
                <c:pt idx="1">
                  <c:v>13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018-4FC5-A91C-27196E87C9B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7"/>
        <c:overlap val="100"/>
        <c:axId val="184972032"/>
        <c:axId val="184973568"/>
      </c:barChart>
      <c:catAx>
        <c:axId val="184972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4973568"/>
        <c:crosses val="autoZero"/>
        <c:auto val="1"/>
        <c:lblAlgn val="ctr"/>
        <c:lblOffset val="100"/>
        <c:noMultiLvlLbl val="0"/>
      </c:catAx>
      <c:valAx>
        <c:axId val="18497356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84972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bg1">
          <a:alpha val="31000"/>
        </a:schemeClr>
      </a:solidFill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200C-449D-8919-1BE67216918A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200C-449D-8919-1BE67216918A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472.9</c:v>
                </c:pt>
                <c:pt idx="1">
                  <c:v>10641.6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0C-449D-8919-1BE6721691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02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52D8-4A73-B484-FAAB305E6598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52D8-4A73-B484-FAAB305E6598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394.5</c:v>
                </c:pt>
                <c:pt idx="1">
                  <c:v>9763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D8-4A73-B484-FAAB305E65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12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8B4E-4514-A7B4-D3347C08C215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8B4E-4514-A7B4-D3347C08C215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394.5</c:v>
                </c:pt>
                <c:pt idx="1">
                  <c:v>9708.9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4E-4514-A7B4-D3347C08C2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16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008F-4FAE-BD5C-EFE686EF6659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008F-4FAE-BD5C-EFE686EF6659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1800</c:v>
                </c:pt>
                <c:pt idx="1">
                  <c:v>10641.6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8F-4FAE-BD5C-EFE686EF66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02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B55A-4CBE-A92C-3DFA35D50A22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B55A-4CBE-A92C-3DFA35D50A22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1113.8</c:v>
                </c:pt>
                <c:pt idx="1">
                  <c:v>9043.7000000000007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5A-4CBE-A92C-3DFA35D50A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12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18DA-4264-AE14-63B6959AE7A0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18DA-4264-AE14-63B6959AE7A0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1600</c:v>
                </c:pt>
                <c:pt idx="1">
                  <c:v>10641.6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DA-4264-AE14-63B6959AE7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16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3299BA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1068.9000000000001</c:v>
                </c:pt>
                <c:pt idx="1">
                  <c:v>1093.4000000000001</c:v>
                </c:pt>
                <c:pt idx="2">
                  <c:v>1184.5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5F-4FEA-8798-66B835916BC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838383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245</c:v>
                </c:pt>
                <c:pt idx="2">
                  <c:v>48.5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5F-4FEA-8798-66B835916BC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8064A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50</c:v>
                </c:pt>
                <c:pt idx="1">
                  <c:v>49.9</c:v>
                </c:pt>
                <c:pt idx="2">
                  <c:v>49.9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5F-4FEA-8798-66B835916BC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rgbClr val="FE9700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22.2</c:v>
                </c:pt>
                <c:pt idx="1">
                  <c:v>22.2</c:v>
                </c:pt>
                <c:pt idx="2">
                  <c:v>22.2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65F-4FEA-8798-66B835916B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overlap val="100"/>
        <c:axId val="190240256"/>
        <c:axId val="190241792"/>
      </c:barChart>
      <c:catAx>
        <c:axId val="1902402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0241792"/>
        <c:crosses val="autoZero"/>
        <c:auto val="1"/>
        <c:lblAlgn val="ctr"/>
        <c:lblOffset val="100"/>
        <c:noMultiLvlLbl val="0"/>
      </c:catAx>
      <c:valAx>
        <c:axId val="19024179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0240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1117-46F2-B5B4-4EC7384980DB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1117-46F2-B5B4-4EC7384980DB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417.5</c:v>
                </c:pt>
                <c:pt idx="1">
                  <c:v>12412.5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17-46F2-B5B4-4EC7384980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5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0F31-4B95-B4A6-3FF8BF2A2FEF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0F31-4B95-B4A6-3FF8BF2A2FEF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490</c:v>
                </c:pt>
                <c:pt idx="1">
                  <c:v>10000.200000000001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31-4B95-B4A6-3FF8BF2A2F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5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97C0-467B-9D87-76907417BED0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97C0-467B-9D87-76907417BED0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135.80000000000001</c:v>
                </c:pt>
                <c:pt idx="1">
                  <c:v>9964.6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C0-467B-9D87-76907417BE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5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229450355560178E-2"/>
          <c:y val="3.2720363273324532E-2"/>
          <c:w val="0.93099467690863069"/>
          <c:h val="0.9280152007986860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0AD47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5.7503771620997681E-17"/>
                  <c:y val="9.816108981997358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CA6-41A1-A2EA-CF3DCFEA37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294.89999999999998</c:v>
                </c:pt>
                <c:pt idx="1">
                  <c:v>515.1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D3-4F8D-90D5-9C63F190D40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1C7A7A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C7-481C-A49E-1DA7AF4E7D02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7FA-4CB0-B593-EE0F0060C6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61.9</c:v>
                </c:pt>
                <c:pt idx="1">
                  <c:v>54.1</c:v>
                </c:pt>
                <c:pt idx="2">
                  <c:v>55.2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D3-4F8D-90D5-9C63F190D40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53.2</c:v>
                </c:pt>
                <c:pt idx="1">
                  <c:v>30.2</c:v>
                </c:pt>
                <c:pt idx="2">
                  <c:v>41.6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D3-4F8D-90D5-9C63F190D409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rgbClr val="838383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C7-481C-A49E-1DA7AF4E7D02}"/>
                </c:ext>
              </c:extLst>
            </c:dLbl>
            <c:dLbl>
              <c:idx val="1"/>
              <c:layout>
                <c:manualLayout>
                  <c:x val="0"/>
                  <c:y val="-3.272036327332573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7FA-4CB0-B593-EE0F0060C63D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chemeClr val="bg1"/>
                      </a:solidFill>
                      <a:latin typeface="Cambria" panose="02040503050406030204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4CA6-41A1-A2EA-CF3DCFEA37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Лист1!$E$2:$E$4</c:f>
              <c:numCache>
                <c:formatCode>0.0</c:formatCode>
                <c:ptCount val="3"/>
                <c:pt idx="0" formatCode="General">
                  <c:v>24</c:v>
                </c:pt>
                <c:pt idx="1">
                  <c:v>17.5</c:v>
                </c:pt>
                <c:pt idx="2">
                  <c:v>17.5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6D3-4F8D-90D5-9C63F190D409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Столбец4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23.1</c:v>
                </c:pt>
                <c:pt idx="1">
                  <c:v>7.1</c:v>
                </c:pt>
                <c:pt idx="2">
                  <c:v>14.4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6D3-4F8D-90D5-9C63F190D409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Столбец5</c:v>
                </c:pt>
              </c:strCache>
            </c:strRef>
          </c:tx>
          <c:spPr>
            <a:solidFill>
              <a:srgbClr val="8064A2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CA6-41A1-A2EA-CF3DCFEA37F8}"/>
                </c:ext>
              </c:extLst>
            </c:dLbl>
            <c:dLbl>
              <c:idx val="1"/>
              <c:layout>
                <c:manualLayout>
                  <c:x val="0"/>
                  <c:y val="-3.272036327332453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4CA6-41A1-A2EA-CF3DCFEA37F8}"/>
                </c:ext>
              </c:extLst>
            </c:dLbl>
            <c:dLbl>
              <c:idx val="2"/>
              <c:layout>
                <c:manualLayout>
                  <c:x val="6.2732111901244838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CA6-41A1-A2EA-CF3DCFEA37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Лист1!$G$2:$G$4</c:f>
              <c:numCache>
                <c:formatCode>0.0</c:formatCode>
                <c:ptCount val="3"/>
                <c:pt idx="0" formatCode="General">
                  <c:v>17.8</c:v>
                </c:pt>
                <c:pt idx="1">
                  <c:v>18</c:v>
                </c:pt>
                <c:pt idx="2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6D3-4F8D-90D5-9C63F190D409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Столбец6</c:v>
                </c:pt>
              </c:strCache>
            </c:strRef>
          </c:tx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Лист1!$H$2:$H$4</c:f>
              <c:numCache>
                <c:formatCode>General</c:formatCode>
                <c:ptCount val="3"/>
                <c:pt idx="0">
                  <c:v>17.600000000000001</c:v>
                </c:pt>
                <c:pt idx="1">
                  <c:v>17.600000000000001</c:v>
                </c:pt>
                <c:pt idx="2">
                  <c:v>16.8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6D3-4F8D-90D5-9C63F190D40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7"/>
        <c:overlap val="100"/>
        <c:axId val="189833216"/>
        <c:axId val="189834752"/>
      </c:barChart>
      <c:catAx>
        <c:axId val="1898332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9834752"/>
        <c:crosses val="autoZero"/>
        <c:auto val="1"/>
        <c:lblAlgn val="ctr"/>
        <c:lblOffset val="100"/>
        <c:noMultiLvlLbl val="0"/>
      </c:catAx>
      <c:valAx>
        <c:axId val="18983475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89833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7EC2-472E-8266-7AAA964D906E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7EC2-472E-8266-7AAA964D906E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295.3</c:v>
                </c:pt>
                <c:pt idx="1">
                  <c:v>10103.799999999999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C2-472E-8266-7AAA964D90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7E7D-4243-9740-E024802948FE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7E7D-4243-9740-E024802948FE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249.7</c:v>
                </c:pt>
                <c:pt idx="1">
                  <c:v>10103.799999999999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7D-4243-9740-E024802948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085E-4800-A266-32233C92EEAE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085E-4800-A266-32233C92EEAE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249.7</c:v>
                </c:pt>
                <c:pt idx="1">
                  <c:v>10103.4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5E-4800-A266-32233C92EE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208894657889371E-2"/>
          <c:y val="2.4827980603191312E-2"/>
          <c:w val="0.85170230957759152"/>
          <c:h val="0.9226232115964376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3AE4A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112.7</c:v>
                </c:pt>
                <c:pt idx="1">
                  <c:v>110.2</c:v>
                </c:pt>
                <c:pt idx="2">
                  <c:v>110.5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79-4350-B805-BBF9282BD57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5C6E7D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157.1</c:v>
                </c:pt>
                <c:pt idx="1">
                  <c:v>122.1</c:v>
                </c:pt>
                <c:pt idx="2">
                  <c:v>122.1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79-4350-B805-BBF9282BD57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0E9DA3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13.3</c:v>
                </c:pt>
                <c:pt idx="1">
                  <c:v>6.1</c:v>
                </c:pt>
                <c:pt idx="2">
                  <c:v>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79-4350-B805-BBF9282BD5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overlap val="100"/>
        <c:axId val="190815616"/>
        <c:axId val="190821504"/>
      </c:barChart>
      <c:catAx>
        <c:axId val="1908156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0821504"/>
        <c:crosses val="autoZero"/>
        <c:auto val="1"/>
        <c:lblAlgn val="ctr"/>
        <c:lblOffset val="100"/>
        <c:noMultiLvlLbl val="0"/>
      </c:catAx>
      <c:valAx>
        <c:axId val="19082150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0815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1995-43AD-BB34-597828B92014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1995-43AD-BB34-597828B92014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250</c:v>
                </c:pt>
                <c:pt idx="1">
                  <c:v>12580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95-43AD-BB34-597828B920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23DE-4A0F-820C-9B0ECFEBBF57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23DE-4A0F-820C-9B0ECFEBBF57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156.69999999999999</c:v>
                </c:pt>
                <c:pt idx="1">
                  <c:v>10000.799999999999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DE-4A0F-820C-9B0ECFEBBF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C979-44A4-87A3-5B936B4370AD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C979-44A4-87A3-5B936B4370AD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156.69999999999999</c:v>
                </c:pt>
                <c:pt idx="1">
                  <c:v>9946.6999999999989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79-44A4-87A3-5B936B4370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8064A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58</c:v>
                </c:pt>
                <c:pt idx="1">
                  <c:v>58</c:v>
                </c:pt>
                <c:pt idx="2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05-46AD-BEF8-45A657F89D5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1C7A7A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E78-4AA9-9711-9AA12D8C778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78-4AA9-9711-9AA12D8C77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17.600000000000001</c:v>
                </c:pt>
                <c:pt idx="1">
                  <c:v>5.3</c:v>
                </c:pt>
                <c:pt idx="2">
                  <c:v>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05-46AD-BEF8-45A657F89D5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A5A5A5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4.7</c:v>
                </c:pt>
                <c:pt idx="1">
                  <c:v>2.7</c:v>
                </c:pt>
                <c:pt idx="2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05-46AD-BEF8-45A657F89D5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4.7</c:v>
                </c:pt>
                <c:pt idx="1">
                  <c:v>3.4</c:v>
                </c:pt>
                <c:pt idx="2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05-46AD-BEF8-45A657F89D5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7"/>
        <c:overlap val="100"/>
        <c:axId val="190633088"/>
        <c:axId val="190638336"/>
      </c:barChart>
      <c:catAx>
        <c:axId val="1906330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0638336"/>
        <c:crosses val="autoZero"/>
        <c:auto val="1"/>
        <c:lblAlgn val="ctr"/>
        <c:lblOffset val="100"/>
        <c:noMultiLvlLbl val="0"/>
      </c:catAx>
      <c:valAx>
        <c:axId val="19063833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90633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262143910047651E-2"/>
          <c:y val="3.8001072046653518E-2"/>
          <c:w val="0.91347563768910611"/>
          <c:h val="0.9478947735511333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5C6E7D"/>
            </a:solidFill>
          </c:spPr>
          <c:explosion val="11"/>
          <c:dPt>
            <c:idx val="0"/>
            <c:bubble3D val="0"/>
            <c:spPr>
              <a:solidFill>
                <a:srgbClr val="5C6E7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D80-430B-8C87-9257FE40F1C4}"/>
              </c:ext>
            </c:extLst>
          </c:dPt>
          <c:dPt>
            <c:idx val="1"/>
            <c:bubble3D val="0"/>
            <c:spPr>
              <a:solidFill>
                <a:srgbClr val="5C6E7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D80-430B-8C87-9257FE40F1C4}"/>
              </c:ext>
            </c:extLst>
          </c:dPt>
          <c:dPt>
            <c:idx val="2"/>
            <c:bubble3D val="0"/>
            <c:spPr>
              <a:solidFill>
                <a:srgbClr val="F4687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D80-430B-8C87-9257FE40F1C4}"/>
              </c:ext>
            </c:extLst>
          </c:dPt>
          <c:dPt>
            <c:idx val="3"/>
            <c:bubble3D val="0"/>
            <c:spPr>
              <a:solidFill>
                <a:srgbClr val="5C6E7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D80-430B-8C87-9257FE40F1C4}"/>
              </c:ext>
            </c:extLst>
          </c:dPt>
          <c:dPt>
            <c:idx val="4"/>
            <c:bubble3D val="0"/>
            <c:spPr>
              <a:solidFill>
                <a:srgbClr val="5C6E7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D80-430B-8C87-9257FE40F1C4}"/>
              </c:ext>
            </c:extLst>
          </c:dPt>
          <c:cat>
            <c:strRef>
              <c:f>Лист1!$A$2:$A$4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1">
                  <c:v>58</c:v>
                </c:pt>
                <c:pt idx="2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D80-430B-8C87-9257FE40F1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32"/>
        <c:holeSize val="55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25FF-47B7-A901-B2E50C883C64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25FF-47B7-A901-B2E50C883C64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450</c:v>
                </c:pt>
                <c:pt idx="1">
                  <c:v>12380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FF-47B7-A901-B2E50C883C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A641-489A-ADFA-3933A97A2071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A641-489A-ADFA-3933A97A2071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301.60000000000002</c:v>
                </c:pt>
                <c:pt idx="1">
                  <c:v>9855.9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41-489A-ADFA-3933A97A20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9D66-40A3-9095-A84926352FAE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9D66-40A3-9095-A84926352FAE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286.89999999999998</c:v>
                </c:pt>
                <c:pt idx="1">
                  <c:v>9816.5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66-40A3-9095-A84926352F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8064A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245.6</c:v>
                </c:pt>
                <c:pt idx="1">
                  <c:v>234</c:v>
                </c:pt>
                <c:pt idx="2">
                  <c:v>219.3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8B-4215-8AB1-4086505214E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1C7A7A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51.2</c:v>
                </c:pt>
                <c:pt idx="1">
                  <c:v>51</c:v>
                </c:pt>
                <c:pt idx="2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8B-4215-8AB1-4086505214E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>
                    <a:solidFill>
                      <a:schemeClr val="bg1"/>
                    </a:solidFill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33.700000000000003</c:v>
                </c:pt>
                <c:pt idx="1">
                  <c:v>32.4</c:v>
                </c:pt>
                <c:pt idx="2">
                  <c:v>32.4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D8B-4215-8AB1-4086505214E2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rgbClr val="A5A5A5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9.8000000000000007</c:v>
                </c:pt>
                <c:pt idx="1">
                  <c:v>5.7</c:v>
                </c:pt>
                <c:pt idx="2">
                  <c:v>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8B-4215-8AB1-4086505214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overlap val="100"/>
        <c:axId val="122699776"/>
        <c:axId val="122701312"/>
      </c:barChart>
      <c:catAx>
        <c:axId val="12269977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2701312"/>
        <c:crosses val="autoZero"/>
        <c:auto val="1"/>
        <c:lblAlgn val="ctr"/>
        <c:lblOffset val="100"/>
        <c:noMultiLvlLbl val="0"/>
      </c:catAx>
      <c:valAx>
        <c:axId val="12270131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22699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0911-4817-B73E-0EE5B6D28D01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0911-4817-B73E-0EE5B6D28D01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118.5</c:v>
                </c:pt>
                <c:pt idx="1">
                  <c:v>12711.5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11-4817-B73E-0EE5B6D28D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2149-4744-B88C-07BDDACF2EEA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2149-4744-B88C-07BDDACF2EEA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79.599999999999994</c:v>
                </c:pt>
                <c:pt idx="1">
                  <c:v>10077.9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49-4744-B88C-07BDDACF2E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8F27-4E70-8385-9AC86E04F7C3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8F27-4E70-8385-9AC86E04F7C3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79.599999999999994</c:v>
                </c:pt>
                <c:pt idx="1">
                  <c:v>10023.799999999999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27-4E70-8385-9AC86E04F7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Сод. И вос. Зел. Фонд</c:v>
                </c:pt>
              </c:strCache>
            </c:strRef>
          </c:tx>
          <c:spPr>
            <a:solidFill>
              <a:srgbClr val="15AC92"/>
            </a:solidFill>
            <a:ln>
              <a:noFill/>
            </a:ln>
            <a:effectLst/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105</c:v>
                </c:pt>
                <c:pt idx="1">
                  <c:v>26.6</c:v>
                </c:pt>
                <c:pt idx="2">
                  <c:v>19.3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26-4F64-A237-CCED0AC4674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обращ с отходами</c:v>
                </c:pt>
              </c:strCache>
            </c:strRef>
          </c:tx>
          <c:spPr>
            <a:solidFill>
              <a:srgbClr val="8064A2"/>
            </a:solidFill>
            <a:ln>
              <a:noFill/>
            </a:ln>
            <a:effectLst/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27.8</c:v>
                </c:pt>
                <c:pt idx="1">
                  <c:v>4.0999999999999996</c:v>
                </c:pt>
                <c:pt idx="2">
                  <c:v>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26-4F64-A237-CCED0AC4674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Охрана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  <a:effectLst/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8.6</c:v>
                </c:pt>
                <c:pt idx="1">
                  <c:v>4.7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26-4F64-A237-CCED0AC4674B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rgbClr val="BCBCBC"/>
              </a:solidFill>
            </a:ln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2.2000000000000002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07-4A9A-A380-6C49450F6C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overlap val="100"/>
        <c:axId val="191433728"/>
        <c:axId val="191439616"/>
      </c:barChart>
      <c:catAx>
        <c:axId val="1914337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1439616"/>
        <c:crosses val="autoZero"/>
        <c:auto val="1"/>
        <c:lblAlgn val="ctr"/>
        <c:lblOffset val="100"/>
        <c:noMultiLvlLbl val="0"/>
      </c:catAx>
      <c:valAx>
        <c:axId val="19143961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143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1C7A7A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41.8</c:v>
                </c:pt>
                <c:pt idx="1">
                  <c:v>41.4</c:v>
                </c:pt>
                <c:pt idx="2">
                  <c:v>41.4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AA-4D9D-A4D4-760753EEB1C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8BC930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 formatCode="General">
                  <c:v>12.1</c:v>
                </c:pt>
                <c:pt idx="1">
                  <c:v>3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AA-4D9D-A4D4-760753EEB1C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Лист1!$D$2:$D$4</c:f>
              <c:numCache>
                <c:formatCode>0.0</c:formatCode>
                <c:ptCount val="3"/>
                <c:pt idx="0" formatCode="General">
                  <c:v>2.5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AA-4D9D-A4D4-760753EEB1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overlap val="100"/>
        <c:axId val="192183296"/>
        <c:axId val="192189184"/>
      </c:barChart>
      <c:catAx>
        <c:axId val="1921832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2189184"/>
        <c:crosses val="autoZero"/>
        <c:auto val="1"/>
        <c:lblAlgn val="ctr"/>
        <c:lblOffset val="100"/>
        <c:noMultiLvlLbl val="0"/>
      </c:catAx>
      <c:valAx>
        <c:axId val="19218918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2183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6"/>
          <c:y val="5.9254381258285783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4177-4AE3-8489-A6E94AB92C9A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4177-4AE3-8489-A6E94AB92C9A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493.9</c:v>
                </c:pt>
                <c:pt idx="1">
                  <c:v>12336.7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77-4AE3-8489-A6E94AB92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35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B6C8-44AE-8B46-FD203105395D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B6C8-44AE-8B46-FD203105395D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406.7</c:v>
                </c:pt>
                <c:pt idx="1">
                  <c:v>9750.7999999999993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C8-44AE-8B46-FD20310539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5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DA57-437C-B1E5-51E15E75553C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DA57-437C-B1E5-51E15E75553C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333.5</c:v>
                </c:pt>
                <c:pt idx="1">
                  <c:v>9769.9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57-437C-B1E5-51E15E7555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5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9CC5-4677-9FB6-CD0358E156E4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9CC5-4677-9FB6-CD0358E156E4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171</c:v>
                </c:pt>
                <c:pt idx="1">
                  <c:v>12659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C5-4677-9FB6-CD0358E156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702A-440B-8DA0-9384F0ABD03C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702A-440B-8DA0-9384F0ABD03C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156.69999999999999</c:v>
                </c:pt>
                <c:pt idx="1">
                  <c:v>10000.799999999999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2A-440B-8DA0-9384F0ABD0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A6D6-427C-A583-5F9A725B4AE7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A6D6-427C-A583-5F9A725B4AE7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156.69999999999999</c:v>
                </c:pt>
                <c:pt idx="1">
                  <c:v>9946.6999999999989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D6-427C-A583-5F9A725B4A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09DA6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5.3438662198857885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BC5-41D7-9153-264F702B66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0" b="1">
                    <a:solidFill>
                      <a:schemeClr val="bg1"/>
                    </a:solidFill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58.3</c:v>
                </c:pt>
                <c:pt idx="1">
                  <c:v>58.2</c:v>
                </c:pt>
                <c:pt idx="2">
                  <c:v>58.2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D8-4647-B148-1445F89B279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FD990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35.700000000000003</c:v>
                </c:pt>
                <c:pt idx="1">
                  <c:v>30.3</c:v>
                </c:pt>
                <c:pt idx="2">
                  <c:v>30.3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D8-4647-B148-1445F89B279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BCBCB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5.0999999999999996</c:v>
                </c:pt>
                <c:pt idx="1">
                  <c:v>3.6</c:v>
                </c:pt>
                <c:pt idx="2">
                  <c:v>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D8-4647-B148-1445F89B2790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4.3</c:v>
                </c:pt>
                <c:pt idx="1">
                  <c:v>4.7</c:v>
                </c:pt>
                <c:pt idx="2">
                  <c:v>5.0999999999999996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D8-4647-B148-1445F89B2790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8064A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>
                    <a:solidFill>
                      <a:schemeClr val="bg1"/>
                    </a:solidFill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3.7</c:v>
                </c:pt>
                <c:pt idx="1">
                  <c:v>2.2999999999999998</c:v>
                </c:pt>
                <c:pt idx="2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D8-4647-B148-1445F89B279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7"/>
        <c:overlap val="100"/>
        <c:axId val="193121664"/>
        <c:axId val="193123456"/>
      </c:barChart>
      <c:catAx>
        <c:axId val="1931216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3123456"/>
        <c:crosses val="autoZero"/>
        <c:auto val="1"/>
        <c:lblAlgn val="ctr"/>
        <c:lblOffset val="100"/>
        <c:noMultiLvlLbl val="0"/>
      </c:catAx>
      <c:valAx>
        <c:axId val="19312345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3121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9BB7-4317-9730-CC5E3884CD88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9BB7-4317-9730-CC5E3884CD88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171</c:v>
                </c:pt>
                <c:pt idx="1">
                  <c:v>12659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B7-4317-9730-CC5E3884CD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A531-4D71-AA99-40F42CA9328B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A531-4D71-AA99-40F42CA9328B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156.69999999999999</c:v>
                </c:pt>
                <c:pt idx="1">
                  <c:v>10000.799999999999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31-4D71-AA99-40F42CA932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88450481290408"/>
          <c:y val="9.3114027691591938E-2"/>
          <c:w val="0.73816060667802907"/>
          <c:h val="0.813771944616816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1DBA-4CBF-8CDF-3D3FDC1CE9E4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1DBA-4CBF-8CDF-3D3FDC1CE9E4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156.69999999999999</c:v>
                </c:pt>
                <c:pt idx="1">
                  <c:v>9946.6999999999989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BA-4CBF-8CDF-3D3FDC1CE9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FD990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66.099999999999994</c:v>
                </c:pt>
                <c:pt idx="1">
                  <c:v>66</c:v>
                </c:pt>
                <c:pt idx="2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14-43C4-A256-59E194EC82E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109DA6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16.7</c:v>
                </c:pt>
                <c:pt idx="1">
                  <c:v>14.3</c:v>
                </c:pt>
                <c:pt idx="2">
                  <c:v>14.3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14-43C4-A256-59E194EC82E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12.5</c:v>
                </c:pt>
                <c:pt idx="1">
                  <c:v>6.1</c:v>
                </c:pt>
                <c:pt idx="2">
                  <c:v>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14-43C4-A256-59E194EC82E0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BCBCBC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3</c:v>
                </c:pt>
                <c:pt idx="1">
                  <c:v>3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14-43C4-A256-59E194EC82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overlap val="100"/>
        <c:axId val="193768448"/>
        <c:axId val="193782528"/>
      </c:barChart>
      <c:catAx>
        <c:axId val="1937684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3782528"/>
        <c:crosses val="autoZero"/>
        <c:auto val="1"/>
        <c:lblAlgn val="ctr"/>
        <c:lblOffset val="100"/>
        <c:noMultiLvlLbl val="0"/>
      </c:catAx>
      <c:valAx>
        <c:axId val="19378252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3768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368291725501489E-2"/>
          <c:y val="4.2273527937486149E-2"/>
          <c:w val="0.83859548743957257"/>
          <c:h val="0.9379990835226018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604A7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662-4F19-8446-9177A9A74DB3}"/>
              </c:ext>
            </c:extLst>
          </c:dPt>
          <c:dPt>
            <c:idx val="1"/>
            <c:bubble3D val="0"/>
            <c:spPr>
              <a:solidFill>
                <a:schemeClr val="accent3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662-4F19-8446-9177A9A74DB3}"/>
              </c:ext>
            </c:extLst>
          </c:dPt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662-4F19-8446-9177A9A74DB3}"/>
              </c:ext>
            </c:extLst>
          </c:dPt>
          <c:dPt>
            <c:idx val="3"/>
            <c:bubble3D val="0"/>
            <c:spPr>
              <a:solidFill>
                <a:srgbClr val="F3AE4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662-4F19-8446-9177A9A74DB3}"/>
              </c:ext>
            </c:extLst>
          </c:dPt>
          <c:dPt>
            <c:idx val="4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662-4F19-8446-9177A9A74DB3}"/>
              </c:ext>
            </c:extLst>
          </c:dPt>
          <c:cat>
            <c:strRef>
              <c:f>Лист1!$A$2:$A$6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217.4</c:v>
                </c:pt>
                <c:pt idx="1">
                  <c:v>408.2</c:v>
                </c:pt>
                <c:pt idx="2">
                  <c:v>1232.4000000000001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662-4F19-8446-9177A9A74D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0"/>
        <c:holeSize val="55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2506392040762"/>
          <c:y val="2.9138979855787287E-2"/>
          <c:w val="0.75917422100788323"/>
          <c:h val="0.8929757391607010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8064A2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pattFill prst="wdUpDiag">
                <a:fgClr>
                  <a:srgbClr val="8064A2"/>
                </a:fgClr>
                <a:bgClr>
                  <a:schemeClr val="bg1">
                    <a:lumMod val="85000"/>
                  </a:schemeClr>
                </a:bgClr>
              </a:pattFill>
              <a:ln>
                <a:solidFill>
                  <a:srgbClr val="604A7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57A-4A2D-8170-AF090B8BD5A1}"/>
              </c:ext>
            </c:extLst>
          </c:dPt>
          <c:dPt>
            <c:idx val="4"/>
            <c:invertIfNegative val="0"/>
            <c:bubble3D val="0"/>
            <c:spPr>
              <a:pattFill prst="wdUpDiag">
                <a:fgClr>
                  <a:srgbClr val="8064A2"/>
                </a:fgClr>
                <a:bgClr>
                  <a:schemeClr val="bg1">
                    <a:lumMod val="85000"/>
                  </a:schemeClr>
                </a:bgClr>
              </a:pattFill>
              <a:ln>
                <a:solidFill>
                  <a:srgbClr val="604A7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157A-4A2D-8170-AF090B8BD5A1}"/>
              </c:ext>
            </c:extLst>
          </c:dPt>
          <c:cat>
            <c:strRef>
              <c:f>Лист1!$A$2:$A$10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60.7</c:v>
                </c:pt>
                <c:pt idx="1">
                  <c:v>71.2</c:v>
                </c:pt>
                <c:pt idx="2">
                  <c:v>148.19999999999999</c:v>
                </c:pt>
                <c:pt idx="3">
                  <c:v>45.5</c:v>
                </c:pt>
                <c:pt idx="4">
                  <c:v>102.7</c:v>
                </c:pt>
                <c:pt idx="5">
                  <c:v>164.5</c:v>
                </c:pt>
                <c:pt idx="6">
                  <c:v>199.5</c:v>
                </c:pt>
                <c:pt idx="7">
                  <c:v>204.7</c:v>
                </c:pt>
                <c:pt idx="8">
                  <c:v>249.9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F4-4F97-A291-E1D6FB86122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92D050"/>
            </a:solidFill>
            <a:ln w="22225">
              <a:solidFill>
                <a:srgbClr val="92D050"/>
              </a:solidFill>
            </a:ln>
            <a:effectLst/>
          </c:spPr>
          <c:invertIfNegative val="0"/>
          <c:cat>
            <c:strRef>
              <c:f>Лист1!$A$2:$A$10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1-C1F4-4F97-A291-E1D6FB8612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1"/>
        <c:overlap val="100"/>
        <c:axId val="1007503712"/>
        <c:axId val="1007505680"/>
      </c:barChart>
      <c:catAx>
        <c:axId val="10075037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07505680"/>
        <c:crosses val="autoZero"/>
        <c:auto val="1"/>
        <c:lblAlgn val="ctr"/>
        <c:lblOffset val="100"/>
        <c:noMultiLvlLbl val="0"/>
      </c:catAx>
      <c:valAx>
        <c:axId val="10075056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0750371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88784722222225"/>
          <c:y val="0.13491944444444445"/>
          <c:w val="0.72439307245416507"/>
          <c:h val="0.902282887194441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explosion val="5"/>
          <c:dPt>
            <c:idx val="0"/>
            <c:bubble3D val="0"/>
            <c:spPr>
              <a:solidFill>
                <a:srgbClr val="89D1DC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62F-409B-A0B9-2458A2418BBE}"/>
              </c:ext>
            </c:extLst>
          </c:dPt>
          <c:dPt>
            <c:idx val="1"/>
            <c:bubble3D val="0"/>
            <c:spPr>
              <a:solidFill>
                <a:srgbClr val="368CA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62F-409B-A0B9-2458A2418BBE}"/>
              </c:ext>
            </c:extLst>
          </c:dPt>
          <c:cat>
            <c:strRef>
              <c:f>Лист1!$A$2:$A$3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2880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62F-409B-A0B9-2458A2418B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4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88784722222225"/>
          <c:y val="0.13491944444444445"/>
          <c:w val="0.72439307245416507"/>
          <c:h val="0.902282887194441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explosion val="5"/>
          <c:dPt>
            <c:idx val="0"/>
            <c:bubble3D val="0"/>
            <c:spPr>
              <a:solidFill>
                <a:srgbClr val="89D1DC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62F-409B-A0B9-2458A2418BBE}"/>
              </c:ext>
            </c:extLst>
          </c:dPt>
          <c:dPt>
            <c:idx val="1"/>
            <c:bubble3D val="0"/>
            <c:spPr>
              <a:solidFill>
                <a:srgbClr val="368CA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62F-409B-A0B9-2458A2418BBE}"/>
              </c:ext>
            </c:extLst>
          </c:dPt>
          <c:cat>
            <c:strRef>
              <c:f>Лист1!$A$2:$A$3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2880</c:v>
                </c:pt>
                <c:pt idx="1">
                  <c:v>63.7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62F-409B-A0B9-2458A2418B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4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88784722222225"/>
          <c:y val="0.13491944444444445"/>
          <c:w val="0.72439307245416507"/>
          <c:h val="0.902282887194441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explosion val="5"/>
          <c:dPt>
            <c:idx val="0"/>
            <c:bubble3D val="0"/>
            <c:spPr>
              <a:solidFill>
                <a:srgbClr val="89D1DC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62F-409B-A0B9-2458A2418BBE}"/>
              </c:ext>
            </c:extLst>
          </c:dPt>
          <c:dPt>
            <c:idx val="1"/>
            <c:bubble3D val="0"/>
            <c:spPr>
              <a:solidFill>
                <a:srgbClr val="368CA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62F-409B-A0B9-2458A2418BB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342-4698-9354-308E9880AE09}"/>
              </c:ext>
            </c:extLst>
          </c:dPt>
          <c:cat>
            <c:strRef>
              <c:f>Лист1!$A$2:$A$4</c:f>
              <c:strCache>
                <c:ptCount val="3"/>
                <c:pt idx="0">
                  <c:v>Кв. 1</c:v>
                </c:pt>
                <c:pt idx="2">
                  <c:v>Кв.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2880</c:v>
                </c:pt>
                <c:pt idx="1">
                  <c:v>63.7</c:v>
                </c:pt>
                <c:pt idx="2">
                  <c:v>62.9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62F-409B-A0B9-2458A2418B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4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16D0FB-D91F-426F-9DEF-67D9046722E7}" type="doc">
      <dgm:prSet loTypeId="urn:microsoft.com/office/officeart/2008/layout/AccentedPicture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5760FF6-3B6C-4BF9-9392-89EA8D8AC4F1}">
      <dgm:prSet phldrT="[Текст]" custT="1"/>
      <dgm:spPr/>
      <dgm:t>
        <a:bodyPr/>
        <a:lstStyle/>
        <a:p>
          <a:pPr algn="ctr"/>
          <a:r>
            <a:rPr lang="en-US" sz="1400" dirty="0" smtClean="0">
              <a:solidFill>
                <a:srgbClr val="002060"/>
              </a:solidFill>
            </a:rPr>
            <a:t>”</a:t>
          </a:r>
          <a:endParaRPr lang="ru-RU" sz="1400" dirty="0">
            <a:solidFill>
              <a:srgbClr val="002060"/>
            </a:solidFill>
          </a:endParaRPr>
        </a:p>
      </dgm:t>
    </dgm:pt>
    <dgm:pt modelId="{18EEEDDD-629D-4BC4-8AE6-40065BE29926}" type="parTrans" cxnId="{C6812B7B-A694-4E7C-84AD-1B81DA75A1CC}">
      <dgm:prSet/>
      <dgm:spPr/>
      <dgm:t>
        <a:bodyPr/>
        <a:lstStyle/>
        <a:p>
          <a:endParaRPr lang="ru-RU"/>
        </a:p>
      </dgm:t>
    </dgm:pt>
    <dgm:pt modelId="{E457E7F6-7471-45EC-BE49-43F3A591D36E}" type="sibTrans" cxnId="{C6812B7B-A694-4E7C-84AD-1B81DA75A1CC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6000" r="-46000"/>
          </a:stretch>
        </a:blipFill>
      </dgm:spPr>
      <dgm:t>
        <a:bodyPr/>
        <a:lstStyle/>
        <a:p>
          <a:endParaRPr lang="ru-RU"/>
        </a:p>
      </dgm:t>
    </dgm:pt>
    <dgm:pt modelId="{070B33B6-8261-41E0-B788-A8B75E198AE8}" type="pres">
      <dgm:prSet presAssocID="{9E16D0FB-D91F-426F-9DEF-67D9046722E7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A8111F8A-F18B-48F5-924F-68BE74811792}" type="pres">
      <dgm:prSet presAssocID="{E457E7F6-7471-45EC-BE49-43F3A591D36E}" presName="picture_1" presStyleLbl="bgImgPlace1" presStyleIdx="0" presStyleCnt="1" custScaleX="191327" custLinFactNeighborX="-6307" custLinFactNeighborY="7134"/>
      <dgm:spPr/>
      <dgm:t>
        <a:bodyPr/>
        <a:lstStyle/>
        <a:p>
          <a:endParaRPr lang="ru-RU"/>
        </a:p>
      </dgm:t>
    </dgm:pt>
    <dgm:pt modelId="{E4E906BC-AA7B-4688-B07E-D8EC35F57FC4}" type="pres">
      <dgm:prSet presAssocID="{95760FF6-3B6C-4BF9-9392-89EA8D8AC4F1}" presName="text_1" presStyleLbl="node1" presStyleIdx="0" presStyleCnt="0" custScaleX="112497" custLinFactNeighborX="-13321" custLinFactNeighborY="-145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7E0955-8FAB-4C31-AF19-0DCB574FA823}" type="pres">
      <dgm:prSet presAssocID="{9E16D0FB-D91F-426F-9DEF-67D9046722E7}" presName="maxNode" presStyleCnt="0"/>
      <dgm:spPr/>
    </dgm:pt>
    <dgm:pt modelId="{B9820FA7-62C2-4BA0-872D-F1D02A57D5FC}" type="pres">
      <dgm:prSet presAssocID="{9E16D0FB-D91F-426F-9DEF-67D9046722E7}" presName="Name33" presStyleCnt="0"/>
      <dgm:spPr/>
    </dgm:pt>
  </dgm:ptLst>
  <dgm:cxnLst>
    <dgm:cxn modelId="{6095D8F0-A5E6-448A-BD2F-ACA65D36A5CD}" type="presOf" srcId="{9E16D0FB-D91F-426F-9DEF-67D9046722E7}" destId="{070B33B6-8261-41E0-B788-A8B75E198AE8}" srcOrd="0" destOrd="0" presId="urn:microsoft.com/office/officeart/2008/layout/AccentedPicture"/>
    <dgm:cxn modelId="{8B5E2E7F-2896-4A2D-88F2-FA4CA33B17E9}" type="presOf" srcId="{95760FF6-3B6C-4BF9-9392-89EA8D8AC4F1}" destId="{E4E906BC-AA7B-4688-B07E-D8EC35F57FC4}" srcOrd="0" destOrd="0" presId="urn:microsoft.com/office/officeart/2008/layout/AccentedPicture"/>
    <dgm:cxn modelId="{C6812B7B-A694-4E7C-84AD-1B81DA75A1CC}" srcId="{9E16D0FB-D91F-426F-9DEF-67D9046722E7}" destId="{95760FF6-3B6C-4BF9-9392-89EA8D8AC4F1}" srcOrd="0" destOrd="0" parTransId="{18EEEDDD-629D-4BC4-8AE6-40065BE29926}" sibTransId="{E457E7F6-7471-45EC-BE49-43F3A591D36E}"/>
    <dgm:cxn modelId="{E7396D1A-2487-4139-9EDC-156F672FD0E6}" type="presOf" srcId="{E457E7F6-7471-45EC-BE49-43F3A591D36E}" destId="{A8111F8A-F18B-48F5-924F-68BE74811792}" srcOrd="0" destOrd="0" presId="urn:microsoft.com/office/officeart/2008/layout/AccentedPicture"/>
    <dgm:cxn modelId="{65FBFDB3-761A-4A36-8D74-3ADA83B3483B}" type="presParOf" srcId="{070B33B6-8261-41E0-B788-A8B75E198AE8}" destId="{A8111F8A-F18B-48F5-924F-68BE74811792}" srcOrd="0" destOrd="0" presId="urn:microsoft.com/office/officeart/2008/layout/AccentedPicture"/>
    <dgm:cxn modelId="{ED384978-243C-4885-9E5B-5A16C5AA6941}" type="presParOf" srcId="{070B33B6-8261-41E0-B788-A8B75E198AE8}" destId="{E4E906BC-AA7B-4688-B07E-D8EC35F57FC4}" srcOrd="1" destOrd="0" presId="urn:microsoft.com/office/officeart/2008/layout/AccentedPicture"/>
    <dgm:cxn modelId="{685EEFD9-7722-4C07-8CB7-CF705299A9F9}" type="presParOf" srcId="{070B33B6-8261-41E0-B788-A8B75E198AE8}" destId="{E17E0955-8FAB-4C31-AF19-0DCB574FA823}" srcOrd="2" destOrd="0" presId="urn:microsoft.com/office/officeart/2008/layout/AccentedPicture"/>
    <dgm:cxn modelId="{F4CBE89E-D71C-4101-94F4-FD96F410062C}" type="presParOf" srcId="{E17E0955-8FAB-4C31-AF19-0DCB574FA823}" destId="{B9820FA7-62C2-4BA0-872D-F1D02A57D5FC}" srcOrd="0" destOrd="0" presId="urn:microsoft.com/office/officeart/2008/layout/AccentedPi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F4FE76-7D6F-4673-AB35-341E7DECDAA8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8C5912B6-ACE8-4978-9A4C-AD9B4C473E80}">
      <dgm:prSet phldrT="[Текст]" phldr="1"/>
      <dgm:spPr/>
      <dgm:t>
        <a:bodyPr/>
        <a:lstStyle/>
        <a:p>
          <a:endParaRPr lang="ru-RU">
            <a:noFill/>
          </a:endParaRPr>
        </a:p>
      </dgm:t>
    </dgm:pt>
    <dgm:pt modelId="{3CCA8433-A6C1-4A84-AB0A-FAEF9F795237}" type="parTrans" cxnId="{8EC4D4C4-1526-4582-8527-E46A4ECE2900}">
      <dgm:prSet/>
      <dgm:spPr/>
      <dgm:t>
        <a:bodyPr/>
        <a:lstStyle/>
        <a:p>
          <a:endParaRPr lang="ru-RU">
            <a:noFill/>
          </a:endParaRPr>
        </a:p>
      </dgm:t>
    </dgm:pt>
    <dgm:pt modelId="{64A90F27-D845-4A54-8DBB-040425B9CC7D}" type="sibTrans" cxnId="{8EC4D4C4-1526-4582-8527-E46A4ECE2900}">
      <dgm:prSet/>
      <dgm:spPr/>
      <dgm:t>
        <a:bodyPr/>
        <a:lstStyle/>
        <a:p>
          <a:endParaRPr lang="ru-RU">
            <a:noFill/>
          </a:endParaRPr>
        </a:p>
      </dgm:t>
    </dgm:pt>
    <dgm:pt modelId="{31EF5C9E-33F2-44E7-95AE-5015510942DC}">
      <dgm:prSet phldrT="[Текст]" phldr="1"/>
      <dgm:spPr/>
      <dgm:t>
        <a:bodyPr/>
        <a:lstStyle/>
        <a:p>
          <a:endParaRPr lang="ru-RU" dirty="0">
            <a:noFill/>
          </a:endParaRPr>
        </a:p>
      </dgm:t>
    </dgm:pt>
    <dgm:pt modelId="{39798B7B-AEBC-4E3B-B293-C93FBB87E770}" type="parTrans" cxnId="{0A1B42D5-DD5F-41BF-8D9D-7782D4B51140}">
      <dgm:prSet/>
      <dgm:spPr/>
      <dgm:t>
        <a:bodyPr/>
        <a:lstStyle/>
        <a:p>
          <a:endParaRPr lang="ru-RU">
            <a:noFill/>
          </a:endParaRPr>
        </a:p>
      </dgm:t>
    </dgm:pt>
    <dgm:pt modelId="{0EBBFC06-7E62-49CC-B6AD-2FCF289B291E}" type="sibTrans" cxnId="{0A1B42D5-DD5F-41BF-8D9D-7782D4B51140}">
      <dgm:prSet/>
      <dgm:spPr/>
      <dgm:t>
        <a:bodyPr/>
        <a:lstStyle/>
        <a:p>
          <a:endParaRPr lang="ru-RU">
            <a:noFill/>
          </a:endParaRPr>
        </a:p>
      </dgm:t>
    </dgm:pt>
    <dgm:pt modelId="{7C746032-5627-4BB4-9D73-EF56BFB3440A}">
      <dgm:prSet phldrT="[Текст]"/>
      <dgm:spPr/>
      <dgm:t>
        <a:bodyPr/>
        <a:lstStyle/>
        <a:p>
          <a:endParaRPr lang="ru-RU" dirty="0">
            <a:noFill/>
          </a:endParaRPr>
        </a:p>
      </dgm:t>
    </dgm:pt>
    <dgm:pt modelId="{A7EE492A-6BA6-486F-862A-7AD00FF730B6}" type="parTrans" cxnId="{26D71827-129A-413B-AC37-C286DDC03ED3}">
      <dgm:prSet/>
      <dgm:spPr/>
      <dgm:t>
        <a:bodyPr/>
        <a:lstStyle/>
        <a:p>
          <a:endParaRPr lang="ru-RU">
            <a:noFill/>
          </a:endParaRPr>
        </a:p>
      </dgm:t>
    </dgm:pt>
    <dgm:pt modelId="{B1C24C66-79FD-4E46-8B29-30BF8FD43CCD}" type="sibTrans" cxnId="{26D71827-129A-413B-AC37-C286DDC03ED3}">
      <dgm:prSet/>
      <dgm:spPr/>
      <dgm:t>
        <a:bodyPr/>
        <a:lstStyle/>
        <a:p>
          <a:endParaRPr lang="ru-RU">
            <a:noFill/>
          </a:endParaRPr>
        </a:p>
      </dgm:t>
    </dgm:pt>
    <dgm:pt modelId="{7E49EB0C-62D9-425B-B4AA-02E6A0011946}">
      <dgm:prSet phldrT="[Текст]" phldr="1"/>
      <dgm:spPr/>
      <dgm:t>
        <a:bodyPr/>
        <a:lstStyle/>
        <a:p>
          <a:endParaRPr lang="ru-RU" dirty="0">
            <a:noFill/>
          </a:endParaRPr>
        </a:p>
      </dgm:t>
    </dgm:pt>
    <dgm:pt modelId="{1547ED95-E2C4-4D18-963D-71F0D55F472E}" type="sibTrans" cxnId="{5B71A6ED-77ED-4EEE-9AB1-5BB4E1505E31}">
      <dgm:prSet/>
      <dgm:spPr/>
      <dgm:t>
        <a:bodyPr/>
        <a:lstStyle/>
        <a:p>
          <a:endParaRPr lang="ru-RU">
            <a:noFill/>
          </a:endParaRPr>
        </a:p>
      </dgm:t>
    </dgm:pt>
    <dgm:pt modelId="{6E83A4DC-AC38-4CEB-96EB-466362534482}" type="parTrans" cxnId="{5B71A6ED-77ED-4EEE-9AB1-5BB4E1505E31}">
      <dgm:prSet/>
      <dgm:spPr/>
      <dgm:t>
        <a:bodyPr/>
        <a:lstStyle/>
        <a:p>
          <a:endParaRPr lang="ru-RU">
            <a:noFill/>
          </a:endParaRPr>
        </a:p>
      </dgm:t>
    </dgm:pt>
    <dgm:pt modelId="{78B12CBC-9CF0-429C-AC7C-C1FF5333E852}" type="pres">
      <dgm:prSet presAssocID="{FDF4FE76-7D6F-4673-AB35-341E7DECDAA8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D05C78D4-B4A2-470E-B38E-65144AF26C1D}" type="pres">
      <dgm:prSet presAssocID="{7E49EB0C-62D9-425B-B4AA-02E6A0011946}" presName="Accent1" presStyleCnt="0"/>
      <dgm:spPr/>
    </dgm:pt>
    <dgm:pt modelId="{76D4780D-6A56-4DC5-8D55-DB36BA4FD94F}" type="pres">
      <dgm:prSet presAssocID="{7E49EB0C-62D9-425B-B4AA-02E6A0011946}" presName="Accent" presStyleLbl="node1" presStyleIdx="0" presStyleCnt="4"/>
      <dgm:spPr/>
    </dgm:pt>
    <dgm:pt modelId="{E3D4B069-0589-4942-8EBF-E1977C870A6F}" type="pres">
      <dgm:prSet presAssocID="{7E49EB0C-62D9-425B-B4AA-02E6A0011946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0BC5CC-8CE5-4D27-B3CF-764EA2D821C5}" type="pres">
      <dgm:prSet presAssocID="{8C5912B6-ACE8-4978-9A4C-AD9B4C473E80}" presName="Accent2" presStyleCnt="0"/>
      <dgm:spPr/>
    </dgm:pt>
    <dgm:pt modelId="{12B7EFCB-E537-4C6F-80A8-8C1D4CFA799B}" type="pres">
      <dgm:prSet presAssocID="{8C5912B6-ACE8-4978-9A4C-AD9B4C473E80}" presName="Accent" presStyleLbl="node1" presStyleIdx="1" presStyleCnt="4"/>
      <dgm:spPr/>
    </dgm:pt>
    <dgm:pt modelId="{0CDD6469-1415-4B8E-847F-D3E80EBF2219}" type="pres">
      <dgm:prSet presAssocID="{8C5912B6-ACE8-4978-9A4C-AD9B4C473E80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E68B4A-28E7-4A34-B510-089739694666}" type="pres">
      <dgm:prSet presAssocID="{31EF5C9E-33F2-44E7-95AE-5015510942DC}" presName="Accent3" presStyleCnt="0"/>
      <dgm:spPr/>
    </dgm:pt>
    <dgm:pt modelId="{41EA510D-22F3-4486-A243-6FC6F8588A11}" type="pres">
      <dgm:prSet presAssocID="{31EF5C9E-33F2-44E7-95AE-5015510942DC}" presName="Accent" presStyleLbl="node1" presStyleIdx="2" presStyleCnt="4"/>
      <dgm:spPr/>
    </dgm:pt>
    <dgm:pt modelId="{DD693F24-5E2F-48A5-8F74-A433CF62C07A}" type="pres">
      <dgm:prSet presAssocID="{31EF5C9E-33F2-44E7-95AE-5015510942DC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D86EC9-A7B7-4C54-ACA4-ABEFFDF446CC}" type="pres">
      <dgm:prSet presAssocID="{7C746032-5627-4BB4-9D73-EF56BFB3440A}" presName="Accent4" presStyleCnt="0"/>
      <dgm:spPr/>
    </dgm:pt>
    <dgm:pt modelId="{E57D3A63-E276-484C-80C6-3C81FCB08BEB}" type="pres">
      <dgm:prSet presAssocID="{7C746032-5627-4BB4-9D73-EF56BFB3440A}" presName="Accent" presStyleLbl="node1" presStyleIdx="3" presStyleCnt="4"/>
      <dgm:spPr/>
    </dgm:pt>
    <dgm:pt modelId="{C66C11F4-72C5-4862-8895-3D4BDFF2E9F2}" type="pres">
      <dgm:prSet presAssocID="{7C746032-5627-4BB4-9D73-EF56BFB3440A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737B1A-2284-4BF0-BB29-D9FD3626AE54}" type="presOf" srcId="{8C5912B6-ACE8-4978-9A4C-AD9B4C473E80}" destId="{0CDD6469-1415-4B8E-847F-D3E80EBF2219}" srcOrd="0" destOrd="0" presId="urn:microsoft.com/office/officeart/2009/layout/CircleArrowProcess"/>
    <dgm:cxn modelId="{6070C64D-40F0-47C4-81D5-B397A1CE0490}" type="presOf" srcId="{31EF5C9E-33F2-44E7-95AE-5015510942DC}" destId="{DD693F24-5E2F-48A5-8F74-A433CF62C07A}" srcOrd="0" destOrd="0" presId="urn:microsoft.com/office/officeart/2009/layout/CircleArrowProcess"/>
    <dgm:cxn modelId="{7A0F9D22-2B1A-45FB-8253-FBCAACE30962}" type="presOf" srcId="{FDF4FE76-7D6F-4673-AB35-341E7DECDAA8}" destId="{78B12CBC-9CF0-429C-AC7C-C1FF5333E852}" srcOrd="0" destOrd="0" presId="urn:microsoft.com/office/officeart/2009/layout/CircleArrowProcess"/>
    <dgm:cxn modelId="{5B71A6ED-77ED-4EEE-9AB1-5BB4E1505E31}" srcId="{FDF4FE76-7D6F-4673-AB35-341E7DECDAA8}" destId="{7E49EB0C-62D9-425B-B4AA-02E6A0011946}" srcOrd="0" destOrd="0" parTransId="{6E83A4DC-AC38-4CEB-96EB-466362534482}" sibTransId="{1547ED95-E2C4-4D18-963D-71F0D55F472E}"/>
    <dgm:cxn modelId="{E6E36B59-83EF-42F1-A67B-14266767DCD3}" type="presOf" srcId="{7C746032-5627-4BB4-9D73-EF56BFB3440A}" destId="{C66C11F4-72C5-4862-8895-3D4BDFF2E9F2}" srcOrd="0" destOrd="0" presId="urn:microsoft.com/office/officeart/2009/layout/CircleArrowProcess"/>
    <dgm:cxn modelId="{8EC4D4C4-1526-4582-8527-E46A4ECE2900}" srcId="{FDF4FE76-7D6F-4673-AB35-341E7DECDAA8}" destId="{8C5912B6-ACE8-4978-9A4C-AD9B4C473E80}" srcOrd="1" destOrd="0" parTransId="{3CCA8433-A6C1-4A84-AB0A-FAEF9F795237}" sibTransId="{64A90F27-D845-4A54-8DBB-040425B9CC7D}"/>
    <dgm:cxn modelId="{0A1B42D5-DD5F-41BF-8D9D-7782D4B51140}" srcId="{FDF4FE76-7D6F-4673-AB35-341E7DECDAA8}" destId="{31EF5C9E-33F2-44E7-95AE-5015510942DC}" srcOrd="2" destOrd="0" parTransId="{39798B7B-AEBC-4E3B-B293-C93FBB87E770}" sibTransId="{0EBBFC06-7E62-49CC-B6AD-2FCF289B291E}"/>
    <dgm:cxn modelId="{26D71827-129A-413B-AC37-C286DDC03ED3}" srcId="{FDF4FE76-7D6F-4673-AB35-341E7DECDAA8}" destId="{7C746032-5627-4BB4-9D73-EF56BFB3440A}" srcOrd="3" destOrd="0" parTransId="{A7EE492A-6BA6-486F-862A-7AD00FF730B6}" sibTransId="{B1C24C66-79FD-4E46-8B29-30BF8FD43CCD}"/>
    <dgm:cxn modelId="{FDA0C405-E207-46EB-AFD9-2D2A96545D5B}" type="presOf" srcId="{7E49EB0C-62D9-425B-B4AA-02E6A0011946}" destId="{E3D4B069-0589-4942-8EBF-E1977C870A6F}" srcOrd="0" destOrd="0" presId="urn:microsoft.com/office/officeart/2009/layout/CircleArrowProcess"/>
    <dgm:cxn modelId="{6758F578-A1B0-49D8-89E9-AA97B4E83004}" type="presParOf" srcId="{78B12CBC-9CF0-429C-AC7C-C1FF5333E852}" destId="{D05C78D4-B4A2-470E-B38E-65144AF26C1D}" srcOrd="0" destOrd="0" presId="urn:microsoft.com/office/officeart/2009/layout/CircleArrowProcess"/>
    <dgm:cxn modelId="{FCD73BBD-37E0-4D80-ACAE-C2616175B3BA}" type="presParOf" srcId="{D05C78D4-B4A2-470E-B38E-65144AF26C1D}" destId="{76D4780D-6A56-4DC5-8D55-DB36BA4FD94F}" srcOrd="0" destOrd="0" presId="urn:microsoft.com/office/officeart/2009/layout/CircleArrowProcess"/>
    <dgm:cxn modelId="{9755CA75-BD01-44B8-916F-2FACBE72DF42}" type="presParOf" srcId="{78B12CBC-9CF0-429C-AC7C-C1FF5333E852}" destId="{E3D4B069-0589-4942-8EBF-E1977C870A6F}" srcOrd="1" destOrd="0" presId="urn:microsoft.com/office/officeart/2009/layout/CircleArrowProcess"/>
    <dgm:cxn modelId="{72D80466-944C-436A-9767-2D5AFF2D0444}" type="presParOf" srcId="{78B12CBC-9CF0-429C-AC7C-C1FF5333E852}" destId="{E70BC5CC-8CE5-4D27-B3CF-764EA2D821C5}" srcOrd="2" destOrd="0" presId="urn:microsoft.com/office/officeart/2009/layout/CircleArrowProcess"/>
    <dgm:cxn modelId="{D909F075-F7F6-401A-B8ED-04E186EE70E7}" type="presParOf" srcId="{E70BC5CC-8CE5-4D27-B3CF-764EA2D821C5}" destId="{12B7EFCB-E537-4C6F-80A8-8C1D4CFA799B}" srcOrd="0" destOrd="0" presId="urn:microsoft.com/office/officeart/2009/layout/CircleArrowProcess"/>
    <dgm:cxn modelId="{D5724C1F-8D90-4F0F-8528-774C7B39A8BD}" type="presParOf" srcId="{78B12CBC-9CF0-429C-AC7C-C1FF5333E852}" destId="{0CDD6469-1415-4B8E-847F-D3E80EBF2219}" srcOrd="3" destOrd="0" presId="urn:microsoft.com/office/officeart/2009/layout/CircleArrowProcess"/>
    <dgm:cxn modelId="{24185A8F-94F0-4405-A4CD-6A31566EE9C1}" type="presParOf" srcId="{78B12CBC-9CF0-429C-AC7C-C1FF5333E852}" destId="{BBE68B4A-28E7-4A34-B510-089739694666}" srcOrd="4" destOrd="0" presId="urn:microsoft.com/office/officeart/2009/layout/CircleArrowProcess"/>
    <dgm:cxn modelId="{88E00FAB-817A-42B2-A16C-07159C887CC0}" type="presParOf" srcId="{BBE68B4A-28E7-4A34-B510-089739694666}" destId="{41EA510D-22F3-4486-A243-6FC6F8588A11}" srcOrd="0" destOrd="0" presId="urn:microsoft.com/office/officeart/2009/layout/CircleArrowProcess"/>
    <dgm:cxn modelId="{F5EE7236-AC3B-4585-888B-FB41E4AFFFD2}" type="presParOf" srcId="{78B12CBC-9CF0-429C-AC7C-C1FF5333E852}" destId="{DD693F24-5E2F-48A5-8F74-A433CF62C07A}" srcOrd="5" destOrd="0" presId="urn:microsoft.com/office/officeart/2009/layout/CircleArrowProcess"/>
    <dgm:cxn modelId="{9C9BD912-FDD7-4340-88EC-9A166E25DE22}" type="presParOf" srcId="{78B12CBC-9CF0-429C-AC7C-C1FF5333E852}" destId="{81D86EC9-A7B7-4C54-ACA4-ABEFFDF446CC}" srcOrd="6" destOrd="0" presId="urn:microsoft.com/office/officeart/2009/layout/CircleArrowProcess"/>
    <dgm:cxn modelId="{D3DCDDC3-F206-4B1D-BC88-DEDF63E75C75}" type="presParOf" srcId="{81D86EC9-A7B7-4C54-ACA4-ABEFFDF446CC}" destId="{E57D3A63-E276-484C-80C6-3C81FCB08BEB}" srcOrd="0" destOrd="0" presId="urn:microsoft.com/office/officeart/2009/layout/CircleArrowProcess"/>
    <dgm:cxn modelId="{E66BD816-2625-44E4-81F4-9B01473F2032}" type="presParOf" srcId="{78B12CBC-9CF0-429C-AC7C-C1FF5333E852}" destId="{C66C11F4-72C5-4862-8895-3D4BDFF2E9F2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111F8A-F18B-48F5-924F-68BE74811792}">
      <dsp:nvSpPr>
        <dsp:cNvPr id="0" name=""/>
        <dsp:cNvSpPr/>
      </dsp:nvSpPr>
      <dsp:spPr>
        <a:xfrm>
          <a:off x="52015" y="0"/>
          <a:ext cx="3034688" cy="2023121"/>
        </a:xfrm>
        <a:prstGeom prst="round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6000" r="-4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E906BC-AA7B-4688-B07E-D8EC35F57FC4}">
      <dsp:nvSpPr>
        <dsp:cNvPr id="0" name=""/>
        <dsp:cNvSpPr/>
      </dsp:nvSpPr>
      <dsp:spPr>
        <a:xfrm>
          <a:off x="700772" y="632411"/>
          <a:ext cx="1373945" cy="121387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002060"/>
              </a:solidFill>
            </a:rPr>
            <a:t>”</a:t>
          </a:r>
          <a:endParaRPr lang="ru-RU" sz="1400" kern="1200" dirty="0">
            <a:solidFill>
              <a:srgbClr val="002060"/>
            </a:solidFill>
          </a:endParaRPr>
        </a:p>
      </dsp:txBody>
      <dsp:txXfrm>
        <a:off x="700772" y="632411"/>
        <a:ext cx="1373945" cy="12138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4780D-6A56-4DC5-8D55-DB36BA4FD94F}">
      <dsp:nvSpPr>
        <dsp:cNvPr id="0" name=""/>
        <dsp:cNvSpPr/>
      </dsp:nvSpPr>
      <dsp:spPr>
        <a:xfrm>
          <a:off x="2102722" y="0"/>
          <a:ext cx="1875031" cy="1875222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D4B069-0589-4942-8EBF-E1977C870A6F}">
      <dsp:nvSpPr>
        <dsp:cNvPr id="0" name=""/>
        <dsp:cNvSpPr/>
      </dsp:nvSpPr>
      <dsp:spPr>
        <a:xfrm>
          <a:off x="2516699" y="678779"/>
          <a:ext cx="1046373" cy="5231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>
            <a:noFill/>
          </a:endParaRPr>
        </a:p>
      </dsp:txBody>
      <dsp:txXfrm>
        <a:off x="2516699" y="678779"/>
        <a:ext cx="1046373" cy="523132"/>
      </dsp:txXfrm>
    </dsp:sp>
    <dsp:sp modelId="{12B7EFCB-E537-4C6F-80A8-8C1D4CFA799B}">
      <dsp:nvSpPr>
        <dsp:cNvPr id="0" name=""/>
        <dsp:cNvSpPr/>
      </dsp:nvSpPr>
      <dsp:spPr>
        <a:xfrm>
          <a:off x="1581821" y="1077594"/>
          <a:ext cx="1875031" cy="1875222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DD6469-1415-4B8E-847F-D3E80EBF2219}">
      <dsp:nvSpPr>
        <dsp:cNvPr id="0" name=""/>
        <dsp:cNvSpPr/>
      </dsp:nvSpPr>
      <dsp:spPr>
        <a:xfrm>
          <a:off x="1993688" y="1758362"/>
          <a:ext cx="1046373" cy="5231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noFill/>
          </a:endParaRPr>
        </a:p>
      </dsp:txBody>
      <dsp:txXfrm>
        <a:off x="1993688" y="1758362"/>
        <a:ext cx="1046373" cy="523132"/>
      </dsp:txXfrm>
    </dsp:sp>
    <dsp:sp modelId="{41EA510D-22F3-4486-A243-6FC6F8588A11}">
      <dsp:nvSpPr>
        <dsp:cNvPr id="0" name=""/>
        <dsp:cNvSpPr/>
      </dsp:nvSpPr>
      <dsp:spPr>
        <a:xfrm>
          <a:off x="2102722" y="2159166"/>
          <a:ext cx="1875031" cy="1875222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693F24-5E2F-48A5-8F74-A433CF62C07A}">
      <dsp:nvSpPr>
        <dsp:cNvPr id="0" name=""/>
        <dsp:cNvSpPr/>
      </dsp:nvSpPr>
      <dsp:spPr>
        <a:xfrm>
          <a:off x="2516699" y="2837946"/>
          <a:ext cx="1046373" cy="5231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>
            <a:noFill/>
          </a:endParaRPr>
        </a:p>
      </dsp:txBody>
      <dsp:txXfrm>
        <a:off x="2516699" y="2837946"/>
        <a:ext cx="1046373" cy="523132"/>
      </dsp:txXfrm>
    </dsp:sp>
    <dsp:sp modelId="{E57D3A63-E276-484C-80C6-3C81FCB08BEB}">
      <dsp:nvSpPr>
        <dsp:cNvPr id="0" name=""/>
        <dsp:cNvSpPr/>
      </dsp:nvSpPr>
      <dsp:spPr>
        <a:xfrm>
          <a:off x="1715476" y="3361079"/>
          <a:ext cx="1610888" cy="1611666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6C11F4-72C5-4862-8895-3D4BDFF2E9F2}">
      <dsp:nvSpPr>
        <dsp:cNvPr id="0" name=""/>
        <dsp:cNvSpPr/>
      </dsp:nvSpPr>
      <dsp:spPr>
        <a:xfrm>
          <a:off x="1993688" y="3917529"/>
          <a:ext cx="1046373" cy="5231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 dirty="0">
            <a:noFill/>
          </a:endParaRPr>
        </a:p>
      </dsp:txBody>
      <dsp:txXfrm>
        <a:off x="1993688" y="3917529"/>
        <a:ext cx="1046373" cy="5231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ccentedPicture">
  <dgm:title val=""/>
  <dgm:desc val=""/>
  <dgm:catLst>
    <dgm:cat type="picture" pri="1000"/>
    <dgm:cat type="pictureconver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</dgm:varLst>
    <dgm:alg type="composite"/>
    <dgm:shape xmlns:r="http://schemas.openxmlformats.org/officeDocument/2006/relationships" r:blip="">
      <dgm:adjLst/>
    </dgm:shape>
    <dgm:choose name="Name1">
      <dgm:if name="Name2" axis="ch" ptType="node" func="cnt" op="lte" val="1">
        <dgm:constrLst>
          <dgm:constr type="h" for="ch" forName="picture_1" refType="h"/>
          <dgm:constr type="w" for="ch" forName="picture_1" refType="h" refFor="ch" refForName="picture_1" op="equ" fact="0.784"/>
          <dgm:constr type="l" for="ch" forName="picture_1"/>
          <dgm:constr type="t" for="ch" forName="picture_1"/>
          <dgm:constr type="w" for="ch" forName="text_1" refType="w" refFor="ch" refForName="picture_1" fact="0.77"/>
          <dgm:constr type="h" for="ch" forName="text_1" refType="h" refFor="ch" refForName="picture_1" fact="0.6"/>
          <dgm:constr type="l" for="ch" forName="text_1" refType="w" refFor="ch" refForName="picture_1" fact="0.04"/>
          <dgm:constr type="t" for="ch" forName="text_1" refType="h" refFor="ch" refForName="picture_1" fact="0.4"/>
        </dgm:constrLst>
      </dgm:if>
      <dgm:if name="Name3" axis="ch" ptType="node" func="cnt" op="lte" val="5">
        <dgm:choose name="Name4">
          <dgm:if name="Name5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6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if>
      <dgm:else name="Name7">
        <dgm:choose name="Name8">
          <dgm:if name="Name9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10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else>
    </dgm:choose>
    <dgm:forEach name="Name11" axis="ch" ptType="sibTrans" hideLastTrans="0" cnt="1">
      <dgm:layoutNode name="picture_1" styleLbl="bgImgPlace1">
        <dgm:alg type="sp"/>
        <dgm:shape xmlns:r="http://schemas.openxmlformats.org/officeDocument/2006/relationships" type="roundRect" r:blip="" blipPhldr="1">
          <dgm:adjLst/>
        </dgm:shape>
        <dgm:presOf axis="self"/>
      </dgm:layoutNode>
    </dgm:forEach>
    <dgm:forEach name="Name12" axis="ch" ptType="node" cnt="1">
      <dgm:layoutNode name="text_1" styleLbl="node1">
        <dgm:varLst>
          <dgm:bulletEnabled val="1"/>
        </dgm:varLst>
        <dgm:choose name="Name13">
          <dgm:if name="Name14" func="var" arg="dir" op="equ" val="norm">
            <dgm:alg type="tx">
              <dgm:param type="txAnchorVert" val="b"/>
              <dgm:param type="parTxLTRAlign" val="l"/>
              <dgm:param type="shpTxLTRAlignCh" val="l"/>
              <dgm:param type="parTxRTLAlign" val="l"/>
              <dgm:param type="shpTxRTLAlignCh" val="l"/>
            </dgm:alg>
          </dgm:if>
          <dgm:else name="Name15">
            <dgm:alg type="tx">
              <dgm:param type="txAnchorVert" val="b"/>
              <dgm:param type="parTxLTRAlign" val="r"/>
              <dgm:param type="shpTxLTRAlignCh" val="r"/>
              <dgm:param type="parTxRTLAlign" val="r"/>
              <dgm:param type="shpTxRTLAlignCh" val="r"/>
            </dgm:alg>
          </dgm:else>
        </dgm:choose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primFontSz" val="65"/>
          <dgm:constr type="lMarg" refType="primFontSz" fact="0.2"/>
          <dgm:constr type="rMarg" refType="primFontSz" fact="0.2"/>
          <dgm:constr type="tMarg" refType="primFontSz" fact="0.2"/>
          <dgm:constr type="bMarg" refType="primFontSz" fact="0.2"/>
        </dgm:constrLst>
        <dgm:ruleLst>
          <dgm:rule type="primFontSz" val="5" fact="NaN" max="NaN"/>
        </dgm:ruleLst>
      </dgm:layoutNode>
    </dgm:forEach>
    <dgm:choose name="Name16">
      <dgm:if name="Name17" axis="ch" ptType="node" func="cnt" op="gte" val="2">
        <dgm:layoutNode name="linV">
          <dgm:choose name="Name18">
            <dgm:if name="Name19" func="var" arg="dir" op="equ" val="norm">
              <dgm:alg type="lin">
                <dgm:param type="linDir" val="fromT"/>
                <dgm:param type="vertAlign" val="t"/>
                <dgm:param type="fallback" val="1D"/>
                <dgm:param type="horzAlign" val="l"/>
                <dgm:param type="nodeHorzAlign" val="l"/>
              </dgm:alg>
            </dgm:if>
            <dgm:else name="Name20">
              <dgm:alg type="lin">
                <dgm:param type="linDir" val="fromT"/>
                <dgm:param type="vertAlign" val="t"/>
                <dgm:param type="fallback" val="1D"/>
                <dgm:param type="horzAlign" val="r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constrLst>
            <dgm:constr type="w" for="ch" forName="spaceV" val="1"/>
            <dgm:constr type="w" for="ch" forName="pair" refType="w" op="equ"/>
            <dgm:constr type="w" for="des" forName="desText" op="equ"/>
            <dgm:constr type="primFontSz" for="des" forName="desText" op="equ" val="65"/>
          </dgm:constrLst>
          <dgm:forEach name="Name21" axis="ch" ptType="node" st="2">
            <dgm:layoutNode name="pair">
              <dgm:alg type="composite"/>
              <dgm:shape xmlns:r="http://schemas.openxmlformats.org/officeDocument/2006/relationships" r:blip="">
                <dgm:adjLst/>
              </dgm:shape>
              <dgm:choose name="Name22">
                <dgm:if name="Name23" func="var" arg="dir" op="equ" val="norm">
                  <dgm:constrLst>
                    <dgm:constr type="userC"/>
                    <dgm:constr type="l" for="ch" forName="spaceH"/>
                    <dgm:constr type="r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l" for="ch" forName="desTextWrapper" refType="r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if>
                <dgm:else name="Name24">
                  <dgm:constrLst>
                    <dgm:constr type="userC"/>
                    <dgm:constr type="r" for="ch" forName="spaceH" refType="w"/>
                    <dgm:constr type="l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r" for="ch" forName="desTextWrapper" refType="l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else>
              </dgm:choose>
              <dgm:layoutNode name="spaceH">
                <dgm:alg type="sp"/>
                <dgm:shape xmlns:r="http://schemas.openxmlformats.org/officeDocument/2006/relationships" type="rect" r:blip="" hideGeom="1">
                  <dgm:adjLst/>
                </dgm:shape>
                <dgm:presOf/>
              </dgm:layoutNode>
              <dgm:layoutNode name="desPictures" styleLbl="alignImgPlace1">
                <dgm:alg type="sp"/>
                <dgm:shape xmlns:r="http://schemas.openxmlformats.org/officeDocument/2006/relationships" type="ellipse" r:blip="" blipPhldr="1">
                  <dgm:adjLst/>
                </dgm:shape>
                <dgm:presOf/>
              </dgm:layoutNode>
              <dgm:layoutNode name="desTextWrapper">
                <dgm:choose name="Name25">
                  <dgm:if name="Name26" func="var" arg="dir" op="equ" val="norm">
                    <dgm:alg type="lin">
                      <dgm:param type="horzAlign" val="l"/>
                    </dgm:alg>
                  </dgm:if>
                  <dgm:else name="Name27">
                    <dgm:alg type="lin">
                      <dgm:param type="horzAlign" val="r"/>
                    </dgm:alg>
                  </dgm:else>
                </dgm:choose>
                <dgm:layoutNode name="desText" styleLbl="revTx">
                  <dgm:varLst>
                    <dgm:bulletEnabled val="1"/>
                  </dgm:varLst>
                  <dgm:choose name="Name28">
                    <dgm:if name="Name29" func="var" arg="dir" op="equ" val="norm">
                      <dgm:alg type="tx">
                        <dgm:param type="parTxLTRAlign" val="l"/>
                        <dgm:param type="shpTxLTRAlignCh" val="l"/>
                        <dgm:param type="parTxRTLAlign" val="r"/>
                        <dgm:param type="shpTxRTLAlignCh" val="r"/>
                      </dgm:alg>
                    </dgm:if>
                    <dgm:else name="Name30">
                      <dgm:alg type="tx">
                        <dgm:param type="parTxLTRAlign" val="r"/>
                        <dgm:param type="shpTxLTRAlignCh" val="r"/>
                        <dgm:param type="parTxRTLAlign" val="r"/>
                        <dgm:param type="shpTxRTLAlignCh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userW"/>
                    <dgm:constr type="w" refType="userW" fact="0.1"/>
                    <dgm:constr type="lMarg" refType="primFontSz" fact="0.2"/>
                    <dgm:constr type="rMarg" refType="primFontSz" fact="0.2"/>
                    <dgm:constr type="tMarg" refType="primFontSz" fact="0.1"/>
                    <dgm:constr type="bMarg" refType="primFontSz" fact="0.1"/>
                  </dgm:constrLst>
                  <dgm:ruleLst>
                    <dgm:rule type="w" val="NaN" fact="1" max="NaN"/>
                    <dgm:rule type="primFontSz" val="5" fact="NaN" max="NaN"/>
                  </dgm:ruleLst>
                </dgm:layoutNode>
              </dgm:layoutNode>
            </dgm:layoutNode>
            <dgm:forEach name="Name31" axis="followSib" ptType="sibTrans" cnt="1">
              <dgm:layoutNode name="spaceV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forEach>
          </dgm:forEach>
        </dgm:layoutNode>
      </dgm:if>
      <dgm:else name="Name32"/>
    </dgm:choose>
    <dgm:layoutNode name="maxNode">
      <dgm:alg type="lin"/>
      <dgm:shape xmlns:r="http://schemas.openxmlformats.org/officeDocument/2006/relationships" r:blip="">
        <dgm:adjLst/>
      </dgm:shape>
      <dgm:presOf/>
      <dgm:constrLst>
        <dgm:constr type="w" for="ch"/>
        <dgm:constr type="h" for="ch"/>
      </dgm:constrLst>
      <dgm:layoutNode name="Name33">
        <dgm:alg type="sp"/>
        <dgm:shape xmlns:r="http://schemas.openxmlformats.org/officeDocument/2006/relationships" r:blip="">
          <dgm:adjLst/>
        </dgm:shape>
        <dgm:presOf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0.19248</cdr:x>
      <cdr:y>0.22938</cdr:y>
    </cdr:from>
    <cdr:to>
      <cdr:x>0.33616</cdr:x>
      <cdr:y>0.48294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60906" y="517868"/>
          <a:ext cx="866569" cy="5724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solidFill>
                <a:srgbClr val="0A50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32</a:t>
          </a:r>
          <a:r>
            <a:rPr lang="ru-RU" sz="1400" b="1" dirty="0" smtClean="0">
              <a:solidFill>
                <a:srgbClr val="0A50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,0</a:t>
          </a:r>
          <a:endParaRPr lang="ru-RU" sz="1400" b="1" dirty="0">
            <a:solidFill>
              <a:srgbClr val="0A5052"/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0.23841</cdr:x>
      <cdr:y>0.73681</cdr:y>
    </cdr:from>
    <cdr:to>
      <cdr:x>0.33487</cdr:x>
      <cdr:y>0.90628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650176" y="1829112"/>
          <a:ext cx="667651" cy="4207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solidFill>
                <a:srgbClr val="0A50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4,5</a:t>
          </a:r>
          <a:endParaRPr lang="ru-RU" sz="1400" b="1" dirty="0">
            <a:solidFill>
              <a:srgbClr val="0A5052"/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0.28257</cdr:x>
      <cdr:y>0.23938</cdr:y>
    </cdr:from>
    <cdr:to>
      <cdr:x>0.42624</cdr:x>
      <cdr:y>0.49293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704267" y="540440"/>
          <a:ext cx="866508" cy="5724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solidFill>
                <a:srgbClr val="0A50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31,2</a:t>
          </a:r>
          <a:endParaRPr lang="ru-RU" sz="1400" b="1" dirty="0">
            <a:solidFill>
              <a:srgbClr val="0A5052"/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0.33351</cdr:x>
      <cdr:y>0.71984</cdr:y>
    </cdr:from>
    <cdr:to>
      <cdr:x>0.41842</cdr:x>
      <cdr:y>0.85126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011473" y="1786998"/>
          <a:ext cx="512113" cy="3262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solidFill>
                <a:srgbClr val="0A50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5</a:t>
          </a:r>
          <a:r>
            <a:rPr lang="ru-RU" sz="1400" b="1" dirty="0" smtClean="0">
              <a:solidFill>
                <a:srgbClr val="0A50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,0</a:t>
          </a:r>
          <a:endParaRPr lang="ru-RU" sz="1400" b="1" dirty="0">
            <a:solidFill>
              <a:srgbClr val="0A5052"/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0.37628</cdr:x>
      <cdr:y>0.05936</cdr:y>
    </cdr:from>
    <cdr:to>
      <cdr:x>0.51996</cdr:x>
      <cdr:y>0.31292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269415" y="134010"/>
          <a:ext cx="866569" cy="5724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solidFill>
                <a:srgbClr val="0A50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43,1</a:t>
          </a:r>
          <a:endParaRPr lang="ru-RU" sz="1400" b="1" dirty="0">
            <a:solidFill>
              <a:srgbClr val="0A5052"/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0.42532</cdr:x>
      <cdr:y>0.71505</cdr:y>
    </cdr:from>
    <cdr:to>
      <cdr:x>0.519</cdr:x>
      <cdr:y>0.84627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943832" y="1775092"/>
          <a:ext cx="648409" cy="3257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solidFill>
                <a:srgbClr val="0A50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4,9</a:t>
          </a:r>
          <a:endParaRPr lang="ru-RU" sz="1400" b="1" dirty="0">
            <a:solidFill>
              <a:srgbClr val="0A5052"/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0.48057</cdr:x>
      <cdr:y>0.15498</cdr:y>
    </cdr:from>
    <cdr:to>
      <cdr:x>0.62425</cdr:x>
      <cdr:y>0.40852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326310" y="384727"/>
          <a:ext cx="994486" cy="6294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solidFill>
                <a:srgbClr val="0A50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3</a:t>
          </a:r>
          <a:r>
            <a:rPr lang="ru-RU" sz="1400" b="1" dirty="0" smtClean="0">
              <a:solidFill>
                <a:srgbClr val="0A50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8,9</a:t>
          </a:r>
          <a:endParaRPr lang="ru-RU" sz="1400" b="1" dirty="0">
            <a:solidFill>
              <a:srgbClr val="0A5052"/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0.52001</cdr:x>
      <cdr:y>0.71677</cdr:y>
    </cdr:from>
    <cdr:to>
      <cdr:x>0.66369</cdr:x>
      <cdr:y>0.97032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599239" y="1779365"/>
          <a:ext cx="994486" cy="6294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solidFill>
                <a:srgbClr val="0A50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5</a:t>
          </a:r>
          <a:r>
            <a:rPr lang="ru-RU" sz="1400" b="1" dirty="0" smtClean="0">
              <a:solidFill>
                <a:srgbClr val="0A50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,0</a:t>
          </a:r>
          <a:endParaRPr lang="ru-RU" sz="1400" b="1" dirty="0">
            <a:solidFill>
              <a:srgbClr val="0A5052"/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cdr:txBody>
    </cdr:sp>
  </cdr:relSizeAnchor>
  <cdr:relSizeAnchor xmlns:cdr="http://schemas.openxmlformats.org/drawingml/2006/chartDrawing">
    <cdr:from>
      <cdr:x>0.57268</cdr:x>
      <cdr:y>0.15096</cdr:y>
    </cdr:from>
    <cdr:to>
      <cdr:x>0.71636</cdr:x>
      <cdr:y>0.40453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963855" y="374745"/>
          <a:ext cx="994485" cy="6294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rgbClr val="0A50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38</a:t>
          </a:r>
          <a:r>
            <a:rPr lang="en-US" sz="1400" b="1" dirty="0" smtClean="0">
              <a:solidFill>
                <a:srgbClr val="0A50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,</a:t>
          </a:r>
          <a:r>
            <a:rPr lang="ru-RU" sz="1400" b="1" dirty="0">
              <a:solidFill>
                <a:srgbClr val="0A50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5</a:t>
          </a:r>
        </a:p>
      </cdr:txBody>
    </cdr:sp>
  </cdr:relSizeAnchor>
  <cdr:relSizeAnchor xmlns:cdr="http://schemas.openxmlformats.org/drawingml/2006/chartDrawing">
    <cdr:from>
      <cdr:x>0.62275</cdr:x>
      <cdr:y>0.72276</cdr:y>
    </cdr:from>
    <cdr:to>
      <cdr:x>0.69458</cdr:x>
      <cdr:y>0.83855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310353" y="1794240"/>
          <a:ext cx="497208" cy="2874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>
              <a:solidFill>
                <a:srgbClr val="0A50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4</a:t>
          </a:r>
          <a:r>
            <a:rPr lang="en-US" sz="1400" b="1" dirty="0" smtClean="0">
              <a:solidFill>
                <a:srgbClr val="0A50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,</a:t>
          </a:r>
          <a:r>
            <a:rPr lang="ru-RU" sz="1400" b="1" dirty="0" smtClean="0">
              <a:solidFill>
                <a:srgbClr val="0A50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8</a:t>
          </a:r>
          <a:endParaRPr lang="ru-RU" sz="1400" b="1" dirty="0">
            <a:solidFill>
              <a:srgbClr val="0A5052"/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0.15218</cdr:x>
      <cdr:y>0.17361</cdr:y>
    </cdr:from>
    <cdr:to>
      <cdr:x>0.20151</cdr:x>
      <cdr:y>0.21894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66553" y="620183"/>
          <a:ext cx="216024" cy="1619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0.14878</cdr:x>
      <cdr:y>0.13605</cdr:y>
    </cdr:from>
    <cdr:to>
      <cdr:x>0.23098</cdr:x>
      <cdr:y>0.20706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51650" y="486019"/>
          <a:ext cx="360040" cy="2536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900" dirty="0" smtClean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1,7</a:t>
          </a:r>
        </a:p>
        <a:p xmlns:a="http://schemas.openxmlformats.org/drawingml/2006/main">
          <a:endParaRPr lang="ru-RU" sz="900" dirty="0">
            <a:solidFill>
              <a:schemeClr val="bg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0.14924</cdr:x>
      <cdr:y>0.08089</cdr:y>
    </cdr:from>
    <cdr:to>
      <cdr:x>0.23144</cdr:x>
      <cdr:y>0.1519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53665" y="288966"/>
          <a:ext cx="360040" cy="2536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900" dirty="0" smtClean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1,7</a:t>
          </a:r>
        </a:p>
        <a:p xmlns:a="http://schemas.openxmlformats.org/drawingml/2006/main">
          <a:endParaRPr lang="ru-RU" sz="900" dirty="0">
            <a:solidFill>
              <a:schemeClr val="bg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0.77282</cdr:x>
      <cdr:y>0.23364</cdr:y>
    </cdr:from>
    <cdr:to>
      <cdr:x>0.85502</cdr:x>
      <cdr:y>0.30464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384876" y="834637"/>
          <a:ext cx="360040" cy="2536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900" dirty="0" smtClean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1,4</a:t>
          </a:r>
        </a:p>
        <a:p xmlns:a="http://schemas.openxmlformats.org/drawingml/2006/main">
          <a:r>
            <a:rPr lang="en-US" sz="900" dirty="0" smtClean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4</a:t>
          </a:r>
          <a:endParaRPr lang="ru-RU" sz="900" dirty="0">
            <a:solidFill>
              <a:schemeClr val="bg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0.4606</cdr:x>
      <cdr:y>0.26352</cdr:y>
    </cdr:from>
    <cdr:to>
      <cdr:x>0.5428</cdr:x>
      <cdr:y>0.33453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017380" y="941399"/>
          <a:ext cx="360040" cy="2536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9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0</a:t>
          </a:r>
          <a:r>
            <a:rPr lang="en-US" sz="900" dirty="0" smtClean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,7</a:t>
          </a:r>
        </a:p>
        <a:p xmlns:a="http://schemas.openxmlformats.org/drawingml/2006/main">
          <a:endParaRPr lang="ru-RU" sz="900" dirty="0">
            <a:solidFill>
              <a:schemeClr val="bg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0.77282</cdr:x>
      <cdr:y>0.26648</cdr:y>
    </cdr:from>
    <cdr:to>
      <cdr:x>0.85502</cdr:x>
      <cdr:y>0.33749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384876" y="951957"/>
          <a:ext cx="360040" cy="2536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900" dirty="0" smtClean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0,7</a:t>
          </a:r>
        </a:p>
        <a:p xmlns:a="http://schemas.openxmlformats.org/drawingml/2006/main">
          <a:endParaRPr lang="ru-RU" sz="900" dirty="0">
            <a:solidFill>
              <a:schemeClr val="bg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0.46216</cdr:x>
      <cdr:y>0.2317</cdr:y>
    </cdr:from>
    <cdr:to>
      <cdr:x>0.54436</cdr:x>
      <cdr:y>0.30271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024228" y="827729"/>
          <a:ext cx="360040" cy="2536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900" dirty="0" smtClean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1,4</a:t>
          </a:r>
        </a:p>
        <a:p xmlns:a="http://schemas.openxmlformats.org/drawingml/2006/main">
          <a:endParaRPr lang="ru-RU" sz="900" dirty="0">
            <a:solidFill>
              <a:schemeClr val="bg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0.45872</cdr:x>
      <cdr:y>0.31109</cdr:y>
    </cdr:from>
    <cdr:to>
      <cdr:x>0.54093</cdr:x>
      <cdr:y>0.38209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009170" y="1111312"/>
          <a:ext cx="360040" cy="2536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900" dirty="0" smtClean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4,3</a:t>
          </a:r>
        </a:p>
        <a:p xmlns:a="http://schemas.openxmlformats.org/drawingml/2006/main">
          <a:endParaRPr lang="ru-RU" sz="900" dirty="0">
            <a:solidFill>
              <a:schemeClr val="bg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0.77282</cdr:x>
      <cdr:y>0.31486</cdr:y>
    </cdr:from>
    <cdr:to>
      <cdr:x>0.85502</cdr:x>
      <cdr:y>0.38587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384876" y="1124786"/>
          <a:ext cx="360040" cy="2536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900" dirty="0" smtClean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4,3</a:t>
          </a:r>
        </a:p>
        <a:p xmlns:a="http://schemas.openxmlformats.org/drawingml/2006/main">
          <a:endParaRPr lang="ru-RU" sz="900" dirty="0">
            <a:solidFill>
              <a:schemeClr val="bg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smtClean="0"/>
              <a:t>Бюджет для граждан 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BC8EC8-DA5C-414A-85B3-FEE385131082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8250" y="9377363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B539AB-40E5-4AE0-88E2-8A485DBE53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981433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smtClean="0"/>
              <a:t>Бюджет для граждан 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DAB63B-A7D5-44C2-A51D-0A4223EC1C39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46275" y="739775"/>
            <a:ext cx="2776538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689515"/>
            <a:ext cx="533527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377316"/>
            <a:ext cx="2889938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46AB58-1BEA-42E4-8808-48CCC0C612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310988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46AB58-1BEA-42E4-8808-48CCC0C61254}" type="slidenum">
              <a:rPr lang="ru-RU" smtClean="0"/>
              <a:t>2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ru-RU" smtClean="0"/>
              <a:t>Бюджет для граждан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711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Прямоугольник 16"/>
          <p:cNvSpPr/>
          <p:nvPr userDrawn="1"/>
        </p:nvSpPr>
        <p:spPr>
          <a:xfrm>
            <a:off x="0" y="0"/>
            <a:ext cx="6858000" cy="9131474"/>
          </a:xfrm>
          <a:prstGeom prst="rect">
            <a:avLst/>
          </a:prstGeom>
          <a:blipFill dpi="0" rotWithShape="1">
            <a:blip r:embed="rId2">
              <a:alphaModFix amt="14000"/>
              <a:extLst>
                <a:ext uri="{BEBA8EAE-BF5A-486C-A8C5-ECC9F3942E4B}">
                  <a14:imgProps xmlns:a14="http://schemas.microsoft.com/office/drawing/2010/main">
                    <a14:imgLayer r:embed="rId3"/>
                  </a14:imgProps>
                </a:ext>
              </a:extLst>
            </a:blip>
            <a:srcRect/>
            <a:stretch>
              <a:fillRect t="-22342" r="-1006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0" y="0"/>
            <a:ext cx="950640" cy="9144000"/>
          </a:xfrm>
          <a:prstGeom prst="rect">
            <a:avLst/>
          </a:prstGeom>
          <a:blipFill dpi="0" rotWithShape="1">
            <a:blip r:embed="rId2">
              <a:alphaModFix amt="14000"/>
              <a:extLst>
                <a:ext uri="{BEBA8EAE-BF5A-486C-A8C5-ECC9F3942E4B}">
                  <a14:imgProps xmlns:a14="http://schemas.microsoft.com/office/drawing/2010/main">
                    <a14:imgLayer r:embed="rId3"/>
                  </a14:imgProps>
                </a:ext>
              </a:extLst>
            </a:blip>
            <a:srcRect/>
            <a:stretch>
              <a:fillRect l="-14993" t="-22342" r="-11573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646" y="2834640"/>
            <a:ext cx="5832650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9291" y="5120640"/>
            <a:ext cx="4803359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105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151998" y="8415805"/>
            <a:ext cx="2495681" cy="722435"/>
          </a:xfrm>
          <a:custGeom>
            <a:avLst/>
            <a:gdLst/>
            <a:ahLst/>
            <a:cxnLst/>
            <a:rect l="l" t="t" r="r" b="b"/>
            <a:pathLst>
              <a:path w="4020820" h="626109">
                <a:moveTo>
                  <a:pt x="4020669" y="0"/>
                </a:moveTo>
                <a:lnTo>
                  <a:pt x="35472" y="0"/>
                </a:lnTo>
                <a:lnTo>
                  <a:pt x="0" y="625919"/>
                </a:lnTo>
                <a:lnTo>
                  <a:pt x="3621536" y="625919"/>
                </a:lnTo>
                <a:lnTo>
                  <a:pt x="4020669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1499"/>
          </a:p>
        </p:txBody>
      </p:sp>
      <p:sp>
        <p:nvSpPr>
          <p:cNvPr id="17" name="bk object 17"/>
          <p:cNvSpPr/>
          <p:nvPr/>
        </p:nvSpPr>
        <p:spPr>
          <a:xfrm>
            <a:off x="0" y="8415805"/>
            <a:ext cx="4290585" cy="722435"/>
          </a:xfrm>
          <a:custGeom>
            <a:avLst/>
            <a:gdLst/>
            <a:ahLst/>
            <a:cxnLst/>
            <a:rect l="l" t="t" r="r" b="b"/>
            <a:pathLst>
              <a:path w="6912609" h="626109">
                <a:moveTo>
                  <a:pt x="6911999" y="0"/>
                </a:moveTo>
                <a:lnTo>
                  <a:pt x="0" y="0"/>
                </a:lnTo>
                <a:lnTo>
                  <a:pt x="0" y="625919"/>
                </a:lnTo>
                <a:lnTo>
                  <a:pt x="6706283" y="625919"/>
                </a:lnTo>
                <a:lnTo>
                  <a:pt x="6911999" y="0"/>
                </a:lnTo>
                <a:close/>
              </a:path>
            </a:pathLst>
          </a:custGeom>
          <a:solidFill>
            <a:srgbClr val="055090"/>
          </a:solidFill>
        </p:spPr>
        <p:txBody>
          <a:bodyPr wrap="square" lIns="0" tIns="0" rIns="0" bIns="0" rtlCol="0"/>
          <a:lstStyle/>
          <a:p>
            <a:endParaRPr sz="1499"/>
          </a:p>
        </p:txBody>
      </p:sp>
      <p:sp>
        <p:nvSpPr>
          <p:cNvPr id="18" name="bk object 18"/>
          <p:cNvSpPr/>
          <p:nvPr/>
        </p:nvSpPr>
        <p:spPr>
          <a:xfrm>
            <a:off x="5990328" y="8415805"/>
            <a:ext cx="869862" cy="722435"/>
          </a:xfrm>
          <a:custGeom>
            <a:avLst/>
            <a:gdLst/>
            <a:ahLst/>
            <a:cxnLst/>
            <a:rect l="l" t="t" r="r" b="b"/>
            <a:pathLst>
              <a:path w="1401445" h="626109">
                <a:moveTo>
                  <a:pt x="1400913" y="0"/>
                </a:moveTo>
                <a:lnTo>
                  <a:pt x="205716" y="0"/>
                </a:lnTo>
                <a:lnTo>
                  <a:pt x="0" y="625919"/>
                </a:lnTo>
                <a:lnTo>
                  <a:pt x="1400913" y="625919"/>
                </a:lnTo>
                <a:lnTo>
                  <a:pt x="1400913" y="0"/>
                </a:lnTo>
                <a:close/>
              </a:path>
            </a:pathLst>
          </a:custGeom>
          <a:solidFill>
            <a:srgbClr val="D94650"/>
          </a:solidFill>
        </p:spPr>
        <p:txBody>
          <a:bodyPr wrap="square" lIns="0" tIns="0" rIns="0" bIns="0" rtlCol="0"/>
          <a:lstStyle/>
          <a:p>
            <a:endParaRPr sz="1499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0721" y="737382"/>
            <a:ext cx="5584540" cy="197746"/>
          </a:xfrm>
        </p:spPr>
        <p:txBody>
          <a:bodyPr lIns="0" tIns="0" rIns="0" bIns="0"/>
          <a:lstStyle>
            <a:lvl1pPr>
              <a:defRPr sz="1285" b="0" i="0">
                <a:solidFill>
                  <a:srgbClr val="4278BC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50699" y="2920235"/>
            <a:ext cx="5754414" cy="197746"/>
          </a:xfrm>
        </p:spPr>
        <p:txBody>
          <a:bodyPr lIns="0" tIns="0" rIns="0" bIns="0"/>
          <a:lstStyle>
            <a:lvl1pPr>
              <a:defRPr sz="1285" b="0" i="0">
                <a:solidFill>
                  <a:srgbClr val="4278BC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72730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151998" y="8415805"/>
            <a:ext cx="2495681" cy="722435"/>
          </a:xfrm>
          <a:custGeom>
            <a:avLst/>
            <a:gdLst/>
            <a:ahLst/>
            <a:cxnLst/>
            <a:rect l="l" t="t" r="r" b="b"/>
            <a:pathLst>
              <a:path w="4020820" h="626109">
                <a:moveTo>
                  <a:pt x="4020669" y="0"/>
                </a:moveTo>
                <a:lnTo>
                  <a:pt x="35472" y="0"/>
                </a:lnTo>
                <a:lnTo>
                  <a:pt x="0" y="625919"/>
                </a:lnTo>
                <a:lnTo>
                  <a:pt x="3621536" y="625919"/>
                </a:lnTo>
                <a:lnTo>
                  <a:pt x="4020669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1499"/>
          </a:p>
        </p:txBody>
      </p:sp>
      <p:sp>
        <p:nvSpPr>
          <p:cNvPr id="17" name="bk object 17"/>
          <p:cNvSpPr/>
          <p:nvPr/>
        </p:nvSpPr>
        <p:spPr>
          <a:xfrm>
            <a:off x="0" y="8415805"/>
            <a:ext cx="4290585" cy="722435"/>
          </a:xfrm>
          <a:custGeom>
            <a:avLst/>
            <a:gdLst/>
            <a:ahLst/>
            <a:cxnLst/>
            <a:rect l="l" t="t" r="r" b="b"/>
            <a:pathLst>
              <a:path w="6912609" h="626109">
                <a:moveTo>
                  <a:pt x="6911999" y="0"/>
                </a:moveTo>
                <a:lnTo>
                  <a:pt x="0" y="0"/>
                </a:lnTo>
                <a:lnTo>
                  <a:pt x="0" y="625919"/>
                </a:lnTo>
                <a:lnTo>
                  <a:pt x="6706283" y="625919"/>
                </a:lnTo>
                <a:lnTo>
                  <a:pt x="6911999" y="0"/>
                </a:lnTo>
                <a:close/>
              </a:path>
            </a:pathLst>
          </a:custGeom>
          <a:solidFill>
            <a:srgbClr val="055090"/>
          </a:solidFill>
        </p:spPr>
        <p:txBody>
          <a:bodyPr wrap="square" lIns="0" tIns="0" rIns="0" bIns="0" rtlCol="0"/>
          <a:lstStyle/>
          <a:p>
            <a:endParaRPr sz="1499"/>
          </a:p>
        </p:txBody>
      </p:sp>
      <p:sp>
        <p:nvSpPr>
          <p:cNvPr id="18" name="bk object 18"/>
          <p:cNvSpPr/>
          <p:nvPr/>
        </p:nvSpPr>
        <p:spPr>
          <a:xfrm>
            <a:off x="5990328" y="8415805"/>
            <a:ext cx="869862" cy="722435"/>
          </a:xfrm>
          <a:custGeom>
            <a:avLst/>
            <a:gdLst/>
            <a:ahLst/>
            <a:cxnLst/>
            <a:rect l="l" t="t" r="r" b="b"/>
            <a:pathLst>
              <a:path w="1401445" h="626109">
                <a:moveTo>
                  <a:pt x="1400913" y="0"/>
                </a:moveTo>
                <a:lnTo>
                  <a:pt x="205716" y="0"/>
                </a:lnTo>
                <a:lnTo>
                  <a:pt x="0" y="625919"/>
                </a:lnTo>
                <a:lnTo>
                  <a:pt x="1400913" y="625919"/>
                </a:lnTo>
                <a:lnTo>
                  <a:pt x="1400913" y="0"/>
                </a:lnTo>
                <a:close/>
              </a:path>
            </a:pathLst>
          </a:custGeom>
          <a:solidFill>
            <a:srgbClr val="D94650"/>
          </a:solidFill>
        </p:spPr>
        <p:txBody>
          <a:bodyPr wrap="square" lIns="0" tIns="0" rIns="0" bIns="0" rtlCol="0"/>
          <a:lstStyle/>
          <a:p>
            <a:endParaRPr sz="1499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0721" y="737382"/>
            <a:ext cx="5584540" cy="197746"/>
          </a:xfrm>
        </p:spPr>
        <p:txBody>
          <a:bodyPr lIns="0" tIns="0" rIns="0" bIns="0"/>
          <a:lstStyle>
            <a:lvl1pPr>
              <a:defRPr sz="1285" b="0" i="0">
                <a:solidFill>
                  <a:srgbClr val="4278BC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3098" y="2103120"/>
            <a:ext cx="2984944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3900" y="2103120"/>
            <a:ext cx="2984944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20196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0721" y="737382"/>
            <a:ext cx="5584540" cy="197746"/>
          </a:xfrm>
        </p:spPr>
        <p:txBody>
          <a:bodyPr lIns="0" tIns="0" rIns="0" bIns="0"/>
          <a:lstStyle>
            <a:lvl1pPr>
              <a:defRPr sz="1285" b="0" i="0">
                <a:solidFill>
                  <a:srgbClr val="4278BC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23153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151667" y="1"/>
            <a:ext cx="2496075" cy="723167"/>
          </a:xfrm>
          <a:custGeom>
            <a:avLst/>
            <a:gdLst/>
            <a:ahLst/>
            <a:cxnLst/>
            <a:rect l="l" t="t" r="r" b="b"/>
            <a:pathLst>
              <a:path w="4021454" h="626745">
                <a:moveTo>
                  <a:pt x="4021201" y="0"/>
                </a:moveTo>
                <a:lnTo>
                  <a:pt x="36004" y="0"/>
                </a:lnTo>
                <a:lnTo>
                  <a:pt x="0" y="626300"/>
                </a:lnTo>
                <a:lnTo>
                  <a:pt x="3616083" y="626300"/>
                </a:lnTo>
                <a:lnTo>
                  <a:pt x="4021201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1499"/>
          </a:p>
        </p:txBody>
      </p:sp>
      <p:sp>
        <p:nvSpPr>
          <p:cNvPr id="17" name="bk object 17"/>
          <p:cNvSpPr/>
          <p:nvPr/>
        </p:nvSpPr>
        <p:spPr>
          <a:xfrm>
            <a:off x="0" y="1"/>
            <a:ext cx="4290585" cy="723167"/>
          </a:xfrm>
          <a:custGeom>
            <a:avLst/>
            <a:gdLst/>
            <a:ahLst/>
            <a:cxnLst/>
            <a:rect l="l" t="t" r="r" b="b"/>
            <a:pathLst>
              <a:path w="6912609" h="626745">
                <a:moveTo>
                  <a:pt x="6912000" y="0"/>
                </a:moveTo>
                <a:lnTo>
                  <a:pt x="0" y="0"/>
                </a:lnTo>
                <a:lnTo>
                  <a:pt x="0" y="626300"/>
                </a:lnTo>
                <a:lnTo>
                  <a:pt x="6703199" y="626300"/>
                </a:lnTo>
                <a:lnTo>
                  <a:pt x="6912000" y="0"/>
                </a:lnTo>
                <a:close/>
              </a:path>
            </a:pathLst>
          </a:custGeom>
          <a:solidFill>
            <a:srgbClr val="055090"/>
          </a:solidFill>
        </p:spPr>
        <p:txBody>
          <a:bodyPr wrap="square" lIns="0" tIns="0" rIns="0" bIns="0" rtlCol="0"/>
          <a:lstStyle/>
          <a:p>
            <a:endParaRPr sz="1499"/>
          </a:p>
        </p:txBody>
      </p:sp>
      <p:sp>
        <p:nvSpPr>
          <p:cNvPr id="18" name="bk object 18"/>
          <p:cNvSpPr/>
          <p:nvPr/>
        </p:nvSpPr>
        <p:spPr>
          <a:xfrm>
            <a:off x="5988413" y="1"/>
            <a:ext cx="871833" cy="723167"/>
          </a:xfrm>
          <a:custGeom>
            <a:avLst/>
            <a:gdLst/>
            <a:ahLst/>
            <a:cxnLst/>
            <a:rect l="l" t="t" r="r" b="b"/>
            <a:pathLst>
              <a:path w="1404620" h="626745">
                <a:moveTo>
                  <a:pt x="1403997" y="0"/>
                </a:moveTo>
                <a:lnTo>
                  <a:pt x="208800" y="0"/>
                </a:lnTo>
                <a:lnTo>
                  <a:pt x="0" y="626300"/>
                </a:lnTo>
                <a:lnTo>
                  <a:pt x="1403997" y="626300"/>
                </a:lnTo>
                <a:lnTo>
                  <a:pt x="1403997" y="0"/>
                </a:lnTo>
                <a:close/>
              </a:path>
            </a:pathLst>
          </a:custGeom>
          <a:solidFill>
            <a:srgbClr val="D94650"/>
          </a:solidFill>
        </p:spPr>
        <p:txBody>
          <a:bodyPr wrap="square" lIns="0" tIns="0" rIns="0" bIns="0" rtlCol="0"/>
          <a:lstStyle/>
          <a:p>
            <a:endParaRPr sz="1499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59473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Прямоугольник 16"/>
          <p:cNvSpPr/>
          <p:nvPr userDrawn="1"/>
        </p:nvSpPr>
        <p:spPr>
          <a:xfrm>
            <a:off x="0" y="0"/>
            <a:ext cx="6858000" cy="9131474"/>
          </a:xfrm>
          <a:prstGeom prst="rect">
            <a:avLst/>
          </a:prstGeom>
          <a:blipFill dpi="0" rotWithShape="1">
            <a:blip r:embed="rId2">
              <a:alphaModFix amt="14000"/>
              <a:extLst>
                <a:ext uri="{BEBA8EAE-BF5A-486C-A8C5-ECC9F3942E4B}">
                  <a14:imgProps xmlns:a14="http://schemas.microsoft.com/office/drawing/2010/main">
                    <a14:imgLayer r:embed="rId3"/>
                  </a14:imgProps>
                </a:ext>
              </a:extLst>
            </a:blip>
            <a:srcRect/>
            <a:stretch>
              <a:fillRect t="-22342" r="-1006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0" y="0"/>
            <a:ext cx="950640" cy="9144000"/>
          </a:xfrm>
          <a:prstGeom prst="rect">
            <a:avLst/>
          </a:prstGeom>
          <a:blipFill dpi="0" rotWithShape="1">
            <a:blip r:embed="rId2">
              <a:alphaModFix amt="14000"/>
              <a:extLst>
                <a:ext uri="{BEBA8EAE-BF5A-486C-A8C5-ECC9F3942E4B}">
                  <a14:imgProps xmlns:a14="http://schemas.microsoft.com/office/drawing/2010/main">
                    <a14:imgLayer r:embed="rId3"/>
                  </a14:imgProps>
                </a:ext>
              </a:extLst>
            </a:blip>
            <a:srcRect/>
            <a:stretch>
              <a:fillRect l="-14993" t="-22342" r="-11573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8025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0721" y="737382"/>
            <a:ext cx="5584540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rgbClr val="4278BC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50699" y="2920235"/>
            <a:ext cx="5754414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rgbClr val="4278BC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33060" y="8503920"/>
            <a:ext cx="21958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3097" y="8503920"/>
            <a:ext cx="157824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40598" y="8503920"/>
            <a:ext cx="157824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6495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9805">
        <a:defRPr>
          <a:latin typeface="+mn-lt"/>
          <a:ea typeface="+mn-ea"/>
          <a:cs typeface="+mn-cs"/>
        </a:defRPr>
      </a:lvl2pPr>
      <a:lvl3pPr marL="559610">
        <a:defRPr>
          <a:latin typeface="+mn-lt"/>
          <a:ea typeface="+mn-ea"/>
          <a:cs typeface="+mn-cs"/>
        </a:defRPr>
      </a:lvl3pPr>
      <a:lvl4pPr marL="839415">
        <a:defRPr>
          <a:latin typeface="+mn-lt"/>
          <a:ea typeface="+mn-ea"/>
          <a:cs typeface="+mn-cs"/>
        </a:defRPr>
      </a:lvl4pPr>
      <a:lvl5pPr marL="1119220">
        <a:defRPr>
          <a:latin typeface="+mn-lt"/>
          <a:ea typeface="+mn-ea"/>
          <a:cs typeface="+mn-cs"/>
        </a:defRPr>
      </a:lvl5pPr>
      <a:lvl6pPr marL="1399025">
        <a:defRPr>
          <a:latin typeface="+mn-lt"/>
          <a:ea typeface="+mn-ea"/>
          <a:cs typeface="+mn-cs"/>
        </a:defRPr>
      </a:lvl6pPr>
      <a:lvl7pPr marL="1678830">
        <a:defRPr>
          <a:latin typeface="+mn-lt"/>
          <a:ea typeface="+mn-ea"/>
          <a:cs typeface="+mn-cs"/>
        </a:defRPr>
      </a:lvl7pPr>
      <a:lvl8pPr marL="1958636">
        <a:defRPr>
          <a:latin typeface="+mn-lt"/>
          <a:ea typeface="+mn-ea"/>
          <a:cs typeface="+mn-cs"/>
        </a:defRPr>
      </a:lvl8pPr>
      <a:lvl9pPr marL="223844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9805">
        <a:defRPr>
          <a:latin typeface="+mn-lt"/>
          <a:ea typeface="+mn-ea"/>
          <a:cs typeface="+mn-cs"/>
        </a:defRPr>
      </a:lvl2pPr>
      <a:lvl3pPr marL="559610">
        <a:defRPr>
          <a:latin typeface="+mn-lt"/>
          <a:ea typeface="+mn-ea"/>
          <a:cs typeface="+mn-cs"/>
        </a:defRPr>
      </a:lvl3pPr>
      <a:lvl4pPr marL="839415">
        <a:defRPr>
          <a:latin typeface="+mn-lt"/>
          <a:ea typeface="+mn-ea"/>
          <a:cs typeface="+mn-cs"/>
        </a:defRPr>
      </a:lvl4pPr>
      <a:lvl5pPr marL="1119220">
        <a:defRPr>
          <a:latin typeface="+mn-lt"/>
          <a:ea typeface="+mn-ea"/>
          <a:cs typeface="+mn-cs"/>
        </a:defRPr>
      </a:lvl5pPr>
      <a:lvl6pPr marL="1399025">
        <a:defRPr>
          <a:latin typeface="+mn-lt"/>
          <a:ea typeface="+mn-ea"/>
          <a:cs typeface="+mn-cs"/>
        </a:defRPr>
      </a:lvl6pPr>
      <a:lvl7pPr marL="1678830">
        <a:defRPr>
          <a:latin typeface="+mn-lt"/>
          <a:ea typeface="+mn-ea"/>
          <a:cs typeface="+mn-cs"/>
        </a:defRPr>
      </a:lvl7pPr>
      <a:lvl8pPr marL="1958636">
        <a:defRPr>
          <a:latin typeface="+mn-lt"/>
          <a:ea typeface="+mn-ea"/>
          <a:cs typeface="+mn-cs"/>
        </a:defRPr>
      </a:lvl8pPr>
      <a:lvl9pPr marL="223844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microsoft.com/office/2007/relationships/hdphoto" Target="../media/hdphoto4.wdp"/><Relationship Id="rId4" Type="http://schemas.openxmlformats.org/officeDocument/2006/relationships/image" Target="../media/image10.jpe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30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33.jp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4.png"/><Relationship Id="rId18" Type="http://schemas.microsoft.com/office/2007/relationships/hdphoto" Target="../media/hdphoto6.wdp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image" Target="../media/image34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microsoft.com/office/2007/relationships/hdphoto" Target="../media/hdphoto5.wdp"/><Relationship Id="rId5" Type="http://schemas.openxmlformats.org/officeDocument/2006/relationships/image" Target="../media/image37.png"/><Relationship Id="rId15" Type="http://schemas.openxmlformats.org/officeDocument/2006/relationships/image" Target="../media/image46.gif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9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3.xml"/><Relationship Id="rId5" Type="http://schemas.openxmlformats.org/officeDocument/2006/relationships/chart" Target="../charts/chart22.xml"/><Relationship Id="rId4" Type="http://schemas.openxmlformats.org/officeDocument/2006/relationships/chart" Target="../charts/char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chart" Target="../charts/chart27.xml"/><Relationship Id="rId4" Type="http://schemas.openxmlformats.org/officeDocument/2006/relationships/chart" Target="../charts/chart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1.xml"/><Relationship Id="rId5" Type="http://schemas.openxmlformats.org/officeDocument/2006/relationships/chart" Target="../charts/chart30.xml"/><Relationship Id="rId4" Type="http://schemas.openxmlformats.org/officeDocument/2006/relationships/chart" Target="../charts/char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chart" Target="../charts/chart35.xml"/><Relationship Id="rId4" Type="http://schemas.openxmlformats.org/officeDocument/2006/relationships/chart" Target="../charts/chart3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chart" Target="../charts/chart39.xml"/><Relationship Id="rId4" Type="http://schemas.openxmlformats.org/officeDocument/2006/relationships/chart" Target="../charts/chart38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chart" Target="../charts/chart4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4.xml"/><Relationship Id="rId5" Type="http://schemas.openxmlformats.org/officeDocument/2006/relationships/image" Target="../media/image62.png"/><Relationship Id="rId4" Type="http://schemas.openxmlformats.org/officeDocument/2006/relationships/chart" Target="../charts/chart4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.xm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8.xml"/><Relationship Id="rId5" Type="http://schemas.openxmlformats.org/officeDocument/2006/relationships/chart" Target="../charts/chart47.xml"/><Relationship Id="rId4" Type="http://schemas.openxmlformats.org/officeDocument/2006/relationships/chart" Target="../charts/chart4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chart" Target="../charts/chart52.xml"/><Relationship Id="rId4" Type="http://schemas.openxmlformats.org/officeDocument/2006/relationships/chart" Target="../charts/chart5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4.xml"/><Relationship Id="rId2" Type="http://schemas.openxmlformats.org/officeDocument/2006/relationships/chart" Target="../charts/chart5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gif"/><Relationship Id="rId5" Type="http://schemas.openxmlformats.org/officeDocument/2006/relationships/chart" Target="../charts/chart56.xml"/><Relationship Id="rId4" Type="http://schemas.openxmlformats.org/officeDocument/2006/relationships/chart" Target="../charts/chart5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8.xml"/><Relationship Id="rId7" Type="http://schemas.microsoft.com/office/2007/relationships/hdphoto" Target="../media/hdphoto8.wdp"/><Relationship Id="rId2" Type="http://schemas.openxmlformats.org/officeDocument/2006/relationships/chart" Target="../charts/chart5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chart" Target="../charts/chart60.xml"/><Relationship Id="rId4" Type="http://schemas.openxmlformats.org/officeDocument/2006/relationships/chart" Target="../charts/chart5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1.xml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4.xml"/><Relationship Id="rId2" Type="http://schemas.openxmlformats.org/officeDocument/2006/relationships/chart" Target="../charts/chart6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0.wdp"/><Relationship Id="rId5" Type="http://schemas.openxmlformats.org/officeDocument/2006/relationships/image" Target="../media/image71.png"/><Relationship Id="rId4" Type="http://schemas.openxmlformats.org/officeDocument/2006/relationships/chart" Target="../charts/chart65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7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75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7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0648" y="220892"/>
            <a:ext cx="6336704" cy="8712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s://biz-brand.ru/wp-content/uploads/2019/05/original_photo-thumb_6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54" y="5197275"/>
            <a:ext cx="6120680" cy="3442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5376"/>
            <a:ext cx="6858000" cy="9144000"/>
          </a:xfrm>
          <a:prstGeom prst="rect">
            <a:avLst/>
          </a:prstGeom>
          <a:blipFill dpi="0" rotWithShape="1">
            <a:blip r:embed="rId3">
              <a:alphaModFix amt="26000"/>
            </a:blip>
            <a:srcRect/>
            <a:stretch>
              <a:fillRect r="-2550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03345" y="982350"/>
            <a:ext cx="545131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43418">
              <a:defRPr/>
            </a:pPr>
            <a:r>
              <a:rPr lang="ru-RU" sz="4400" b="1" dirty="0">
                <a:solidFill>
                  <a:schemeClr val="tx2"/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БЮДЖЕТ</a:t>
            </a:r>
            <a:r>
              <a:rPr lang="ru-RU" sz="5400" b="1" dirty="0">
                <a:solidFill>
                  <a:schemeClr val="tx2"/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sz="5400" b="1" dirty="0" smtClean="0">
              <a:solidFill>
                <a:schemeClr val="tx2"/>
              </a:solidFill>
              <a:latin typeface="Cambria" panose="020405030504060302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defTabSz="943418">
              <a:defRPr/>
            </a:pPr>
            <a:endParaRPr lang="ru-RU" sz="2000" b="1" dirty="0" smtClean="0">
              <a:solidFill>
                <a:schemeClr val="tx2"/>
              </a:solidFill>
              <a:latin typeface="Cambria" panose="020405030504060302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defTabSz="943418">
              <a:defRPr/>
            </a:pPr>
            <a:r>
              <a:rPr lang="ru-RU" sz="2400" b="1" dirty="0" smtClean="0">
                <a:solidFill>
                  <a:schemeClr val="tx2"/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города Липецка на 2021 год и плановый период 2022 и </a:t>
            </a:r>
            <a:r>
              <a:rPr lang="ru-RU" sz="2400" b="1" dirty="0">
                <a:solidFill>
                  <a:schemeClr val="tx2"/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2023 </a:t>
            </a:r>
            <a:r>
              <a:rPr lang="ru-RU" sz="2400" b="1" dirty="0" smtClean="0">
                <a:solidFill>
                  <a:schemeClr val="tx2"/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годов</a:t>
            </a:r>
          </a:p>
          <a:p>
            <a:pPr algn="ctr" defTabSz="943418">
              <a:defRPr/>
            </a:pPr>
            <a:endParaRPr lang="ru-RU" sz="2400" b="1" dirty="0">
              <a:solidFill>
                <a:schemeClr val="tx2"/>
              </a:solidFill>
              <a:latin typeface="Cambria" panose="020405030504060302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defTabSz="943418">
              <a:defRPr/>
            </a:pPr>
            <a:r>
              <a:rPr lang="ru-RU" sz="3600" b="1" dirty="0" smtClean="0">
                <a:solidFill>
                  <a:schemeClr val="tx2"/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ДЛЯ </a:t>
            </a:r>
            <a:r>
              <a:rPr lang="ru-RU" sz="3600" b="1" dirty="0">
                <a:solidFill>
                  <a:schemeClr val="tx2"/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ГРАЖДАН</a:t>
            </a:r>
          </a:p>
          <a:p>
            <a:pPr algn="ctr" defTabSz="943418">
              <a:defRPr/>
            </a:pPr>
            <a:endParaRPr lang="ru-RU" sz="2400" b="1" dirty="0">
              <a:solidFill>
                <a:schemeClr val="tx2"/>
              </a:solidFill>
              <a:latin typeface="Cambria" panose="020405030504060302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Прямоугольный треугольник 8"/>
          <p:cNvSpPr/>
          <p:nvPr/>
        </p:nvSpPr>
        <p:spPr>
          <a:xfrm rot="13621249">
            <a:off x="-1462186" y="4989303"/>
            <a:ext cx="3390033" cy="3216302"/>
          </a:xfrm>
          <a:prstGeom prst="rtTriangle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Диагональная полоса 10"/>
          <p:cNvSpPr/>
          <p:nvPr/>
        </p:nvSpPr>
        <p:spPr>
          <a:xfrm rot="10800000">
            <a:off x="2564904" y="3522351"/>
            <a:ext cx="4032448" cy="5163995"/>
          </a:xfrm>
          <a:prstGeom prst="diagStripe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Диагональная полоса 11"/>
          <p:cNvSpPr/>
          <p:nvPr/>
        </p:nvSpPr>
        <p:spPr>
          <a:xfrm rot="16200000">
            <a:off x="255504" y="5226849"/>
            <a:ext cx="3536649" cy="3382346"/>
          </a:xfrm>
          <a:prstGeom prst="diagStripe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Диагональная полоса 12"/>
          <p:cNvSpPr/>
          <p:nvPr/>
        </p:nvSpPr>
        <p:spPr>
          <a:xfrm rot="5400000">
            <a:off x="1378377" y="3539382"/>
            <a:ext cx="4387247" cy="5906685"/>
          </a:xfrm>
          <a:prstGeom prst="diagStripe">
            <a:avLst/>
          </a:prstGeom>
          <a:blipFill>
            <a:blip r:embed="rId3">
              <a:alphaModFix amt="39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09841" y="864325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г. Липецк, 2021 год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36" y="425149"/>
            <a:ext cx="879680" cy="1110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303748" y="272637"/>
            <a:ext cx="4536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  <a:latin typeface="Cambria" panose="02040503050406030204" pitchFamily="18" charset="0"/>
              </a:rPr>
              <a:t>Департамент финансов  администрации города Липецка</a:t>
            </a:r>
            <a:endParaRPr lang="ru-RU" sz="2000" b="1" dirty="0">
              <a:solidFill>
                <a:schemeClr val="accent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96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2541" y="3613296"/>
            <a:ext cx="4032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Cambria" panose="02040503050406030204" pitchFamily="18" charset="0"/>
              </a:rPr>
              <a:t>Уважаемые жители города Липецка!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88" y="592350"/>
            <a:ext cx="3544441" cy="2670741"/>
          </a:xfrm>
          <a:prstGeom prst="round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89000" y="4355976"/>
            <a:ext cx="64800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26 ноября 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депутаты </a:t>
            </a: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Липецкого городского Совета депутатов на очередной 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сессии приняли </a:t>
            </a: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бюджет 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города Липецка на </a:t>
            </a: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2021–2023 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годы. Бюджет 2021 года по доходам </a:t>
            </a: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спрогнозирован 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достаточно оптимистично, </a:t>
            </a: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надеемся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, что весенний </a:t>
            </a:r>
            <a:r>
              <a:rPr lang="ru-RU" sz="1400" dirty="0" err="1">
                <a:solidFill>
                  <a:srgbClr val="002060"/>
                </a:solidFill>
                <a:latin typeface="Cambria" panose="02040503050406030204" pitchFamily="18" charset="0"/>
              </a:rPr>
              <a:t>локдаун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 не </a:t>
            </a: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повторится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. </a:t>
            </a:r>
            <a:endParaRPr lang="ru-RU" sz="1400" dirty="0" smtClean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indent="457200" algn="just"/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Ключевой 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задачей для нас в </a:t>
            </a: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условиях 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неопределённости </a:t>
            </a: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экономической ситуации 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стало </a:t>
            </a: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формирование на 2021-2023 годы сбалансированного 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бюджета, параметры </a:t>
            </a: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которого обеспечат 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бесперебойную работу </a:t>
            </a: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всех муниципальных 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учреждений и </a:t>
            </a: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отраслей городского 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хозяйства и </a:t>
            </a: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позволят продолжить 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активное участие города в </a:t>
            </a: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реализации национальных проектов. </a:t>
            </a:r>
          </a:p>
          <a:p>
            <a:pPr indent="457200" algn="just"/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Бюджет 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2021 года нельзя </a:t>
            </a: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назвать 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бюджетом </a:t>
            </a: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выживания. Думаю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, </a:t>
            </a: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это бюджет 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возможностей и того, </a:t>
            </a: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насколько грамотно 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и эффективно мы </a:t>
            </a: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распорядимся имеющимися 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ресурсами</a:t>
            </a: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34729" y="1407027"/>
            <a:ext cx="3429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Cambria" panose="02040503050406030204" pitchFamily="18" charset="0"/>
              </a:rPr>
              <a:t>Бюджет 2021 года —</a:t>
            </a:r>
          </a:p>
          <a:p>
            <a:r>
              <a:rPr lang="ru-RU" sz="2000" dirty="0">
                <a:solidFill>
                  <a:srgbClr val="002060"/>
                </a:solidFill>
                <a:latin typeface="Cambria" panose="02040503050406030204" pitchFamily="18" charset="0"/>
              </a:rPr>
              <a:t>бюджет возможностей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89000" y="8061483"/>
            <a:ext cx="648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Из интервью председателя </a:t>
            </a:r>
            <a:br>
              <a:rPr lang="ru-RU" sz="1600" i="1" dirty="0" smtClean="0">
                <a:solidFill>
                  <a:srgbClr val="002060"/>
                </a:solidFill>
                <a:latin typeface="Cambria" panose="02040503050406030204" pitchFamily="18" charset="0"/>
              </a:rPr>
            </a:br>
            <a:r>
              <a:rPr lang="ru-RU" sz="1600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департамента финансов Т.Ю. Григоровой </a:t>
            </a:r>
          </a:p>
          <a:p>
            <a:pPr algn="r"/>
            <a:r>
              <a:rPr lang="ru-RU" sz="1600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в газете </a:t>
            </a:r>
            <a:r>
              <a:rPr lang="ru-RU" sz="1600" i="1" dirty="0">
                <a:solidFill>
                  <a:srgbClr val="002060"/>
                </a:solidFill>
                <a:latin typeface="Cambria" panose="02040503050406030204" pitchFamily="18" charset="0"/>
              </a:rPr>
              <a:t>«Первый номер</a:t>
            </a:r>
            <a:r>
              <a:rPr lang="ru-RU" sz="1600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»</a:t>
            </a:r>
            <a:endParaRPr lang="ru-RU" sz="1600" i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77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Овал 125"/>
          <p:cNvSpPr/>
          <p:nvPr/>
        </p:nvSpPr>
        <p:spPr>
          <a:xfrm>
            <a:off x="5454358" y="6209772"/>
            <a:ext cx="958170" cy="90732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8639" y="395536"/>
            <a:ext cx="64936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8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algn="ctr"/>
            <a:r>
              <a:rPr lang="ru-RU" i="1" dirty="0">
                <a:solidFill>
                  <a:srgbClr val="002060"/>
                </a:solidFill>
                <a:latin typeface="Cambria" panose="02040503050406030204" pitchFamily="18" charset="0"/>
              </a:rPr>
              <a:t>БЮДЖЕТ ДЛЯ </a:t>
            </a:r>
            <a:r>
              <a:rPr lang="ru-RU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ГРАЖДАН</a:t>
            </a:r>
            <a:endParaRPr lang="ru-RU" i="1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algn="ctr"/>
            <a:r>
              <a:rPr lang="ru-RU" i="1" dirty="0">
                <a:solidFill>
                  <a:srgbClr val="002060"/>
                </a:solidFill>
                <a:latin typeface="Cambria" panose="02040503050406030204" pitchFamily="18" charset="0"/>
              </a:rPr>
              <a:t>познакомит Вас с </a:t>
            </a:r>
            <a:r>
              <a:rPr lang="ru-RU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основными положениями Бюджета города Липецка на 2021 год и на плановый период </a:t>
            </a:r>
          </a:p>
          <a:p>
            <a:pPr algn="ctr"/>
            <a:r>
              <a:rPr lang="ru-RU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2022 и 2023 годов   </a:t>
            </a:r>
            <a:endParaRPr lang="ru-RU" i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84313" y="4171890"/>
            <a:ext cx="63979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Составление бюджета города основывается на</a:t>
            </a:r>
            <a:r>
              <a:rPr lang="ru-RU" sz="20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:</a:t>
            </a:r>
            <a:endParaRPr lang="ru-RU" sz="20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grpSp>
        <p:nvGrpSpPr>
          <p:cNvPr id="117" name="Группа 116"/>
          <p:cNvGrpSpPr/>
          <p:nvPr/>
        </p:nvGrpSpPr>
        <p:grpSpPr>
          <a:xfrm>
            <a:off x="136544" y="2036876"/>
            <a:ext cx="6584912" cy="1887052"/>
            <a:chOff x="150482" y="1913193"/>
            <a:chExt cx="6584912" cy="1887052"/>
          </a:xfrm>
        </p:grpSpPr>
        <p:sp>
          <p:nvSpPr>
            <p:cNvPr id="8" name="TextBox 7"/>
            <p:cNvSpPr txBox="1"/>
            <p:nvPr/>
          </p:nvSpPr>
          <p:spPr>
            <a:xfrm>
              <a:off x="150482" y="2969248"/>
              <a:ext cx="658491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just">
                <a:defRPr sz="1600">
                  <a:latin typeface="Cambria" panose="02040503050406030204" pitchFamily="18" charset="0"/>
                </a:defRPr>
              </a:lvl1pPr>
            </a:lstStyle>
            <a:p>
              <a:r>
                <a:rPr lang="ru-RU" i="1" dirty="0">
                  <a:solidFill>
                    <a:srgbClr val="002060"/>
                  </a:solidFill>
                </a:rPr>
                <a:t>государства средства используются прозрачно и эффективно, приносят конкретные результаты, как для общества в целом, так и для каждой семьи, для каждого человека.</a:t>
              </a:r>
            </a:p>
          </p:txBody>
        </p:sp>
        <p:grpSp>
          <p:nvGrpSpPr>
            <p:cNvPr id="103" name="Группа 102"/>
            <p:cNvGrpSpPr/>
            <p:nvPr/>
          </p:nvGrpSpPr>
          <p:grpSpPr>
            <a:xfrm>
              <a:off x="216916" y="1913193"/>
              <a:ext cx="2258724" cy="1010047"/>
              <a:chOff x="216916" y="2017723"/>
              <a:chExt cx="2258724" cy="1010047"/>
            </a:xfrm>
          </p:grpSpPr>
          <p:pic>
            <p:nvPicPr>
              <p:cNvPr id="2" name="Рисунок 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74655" y="2122255"/>
                <a:ext cx="800985" cy="800985"/>
              </a:xfrm>
              <a:prstGeom prst="rect">
                <a:avLst/>
              </a:prstGeom>
            </p:spPr>
          </p:pic>
          <p:sp>
            <p:nvSpPr>
              <p:cNvPr id="102" name="Штриховая стрелка вправо 101"/>
              <p:cNvSpPr/>
              <p:nvPr/>
            </p:nvSpPr>
            <p:spPr>
              <a:xfrm>
                <a:off x="1185451" y="2490916"/>
                <a:ext cx="436045" cy="242316"/>
              </a:xfrm>
              <a:prstGeom prst="striped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2060"/>
                  </a:solidFill>
                </a:endParaRPr>
              </a:p>
            </p:txBody>
          </p:sp>
          <p:pic>
            <p:nvPicPr>
              <p:cNvPr id="7" name="Рисунок 6"/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C"/>
                  </a:clrFrom>
                  <a:clrTo>
                    <a:srgbClr val="FFFFFC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FilmGrain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6916" y="2017723"/>
                <a:ext cx="1125735" cy="1010047"/>
              </a:xfrm>
              <a:prstGeom prst="rect">
                <a:avLst/>
              </a:prstGeom>
            </p:spPr>
          </p:pic>
        </p:grpSp>
        <p:sp>
          <p:nvSpPr>
            <p:cNvPr id="116" name="Прямоугольник 115"/>
            <p:cNvSpPr/>
            <p:nvPr/>
          </p:nvSpPr>
          <p:spPr>
            <a:xfrm>
              <a:off x="2571061" y="1938666"/>
              <a:ext cx="4129149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b="1" i="1" dirty="0">
                  <a:solidFill>
                    <a:srgbClr val="002060"/>
                  </a:solidFill>
                  <a:latin typeface="Cambria" panose="02040503050406030204" pitchFamily="18" charset="0"/>
                </a:rPr>
                <a:t>Граждане</a:t>
              </a:r>
              <a:r>
                <a:rPr lang="ru-RU" sz="1600" i="1" dirty="0">
                  <a:solidFill>
                    <a:srgbClr val="002060"/>
                  </a:solidFill>
                  <a:latin typeface="Cambria" panose="02040503050406030204" pitchFamily="18" charset="0"/>
                </a:rPr>
                <a:t> – как налогоплательщики и     как потребители муниципальных </a:t>
              </a:r>
              <a:r>
                <a:rPr lang="ru-RU" sz="1600" i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услуг </a:t>
              </a:r>
              <a:r>
                <a:rPr lang="ru-RU" sz="1600" i="1" dirty="0">
                  <a:solidFill>
                    <a:srgbClr val="002060"/>
                  </a:solidFill>
                  <a:latin typeface="Cambria" panose="02040503050406030204" pitchFamily="18" charset="0"/>
                </a:rPr>
                <a:t>– должны быть уверены в том, что передаваемые ими в </a:t>
              </a:r>
              <a:r>
                <a:rPr lang="ru-RU" sz="1600" i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распоряжение </a:t>
              </a:r>
              <a:br>
                <a:rPr lang="ru-RU" sz="1600" i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</a:br>
              <a:endParaRPr lang="ru-RU" sz="1600" i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10" name="Овал 9"/>
          <p:cNvSpPr/>
          <p:nvPr/>
        </p:nvSpPr>
        <p:spPr>
          <a:xfrm>
            <a:off x="346043" y="6204292"/>
            <a:ext cx="958170" cy="907322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>
              <a:solidFill>
                <a:srgbClr val="002060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631200" y="6204292"/>
            <a:ext cx="958170" cy="90732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>
              <a:solidFill>
                <a:srgbClr val="00206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916358" y="6224966"/>
            <a:ext cx="958170" cy="90732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>
              <a:solidFill>
                <a:srgbClr val="00206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201515" y="6204292"/>
            <a:ext cx="958170" cy="907322"/>
          </a:xfrm>
          <a:prstGeom prst="ellipse">
            <a:avLst/>
          </a:prstGeom>
          <a:solidFill>
            <a:srgbClr val="F2B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>
              <a:solidFill>
                <a:srgbClr val="002060"/>
              </a:solidFill>
            </a:endParaRPr>
          </a:p>
        </p:txBody>
      </p:sp>
      <p:sp>
        <p:nvSpPr>
          <p:cNvPr id="14" name="Дуга 13"/>
          <p:cNvSpPr/>
          <p:nvPr/>
        </p:nvSpPr>
        <p:spPr>
          <a:xfrm rot="18767456">
            <a:off x="215947" y="6065092"/>
            <a:ext cx="1334231" cy="1532860"/>
          </a:xfrm>
          <a:prstGeom prst="arc">
            <a:avLst/>
          </a:prstGeom>
          <a:ln w="762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100">
              <a:solidFill>
                <a:srgbClr val="002060"/>
              </a:solidFill>
            </a:endParaRPr>
          </a:p>
        </p:txBody>
      </p:sp>
      <p:sp>
        <p:nvSpPr>
          <p:cNvPr id="15" name="Дуга 14"/>
          <p:cNvSpPr/>
          <p:nvPr/>
        </p:nvSpPr>
        <p:spPr>
          <a:xfrm rot="8006768">
            <a:off x="1369859" y="5758447"/>
            <a:ext cx="1334231" cy="1532860"/>
          </a:xfrm>
          <a:prstGeom prst="arc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100">
              <a:solidFill>
                <a:srgbClr val="002060"/>
              </a:solidFill>
            </a:endParaRPr>
          </a:p>
        </p:txBody>
      </p:sp>
      <p:sp>
        <p:nvSpPr>
          <p:cNvPr id="16" name="Дуга 15"/>
          <p:cNvSpPr/>
          <p:nvPr/>
        </p:nvSpPr>
        <p:spPr>
          <a:xfrm rot="18767456">
            <a:off x="2785510" y="6065091"/>
            <a:ext cx="1334231" cy="1532860"/>
          </a:xfrm>
          <a:prstGeom prst="arc">
            <a:avLst/>
          </a:prstGeom>
          <a:ln w="76200">
            <a:solidFill>
              <a:srgbClr val="F2B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100">
              <a:solidFill>
                <a:srgbClr val="002060"/>
              </a:solidFill>
            </a:endParaRPr>
          </a:p>
        </p:txBody>
      </p:sp>
      <p:sp>
        <p:nvSpPr>
          <p:cNvPr id="17" name="Дуга 16"/>
          <p:cNvSpPr/>
          <p:nvPr/>
        </p:nvSpPr>
        <p:spPr>
          <a:xfrm rot="8006768">
            <a:off x="3946752" y="5758447"/>
            <a:ext cx="1334231" cy="1532860"/>
          </a:xfrm>
          <a:prstGeom prst="arc">
            <a:avLst/>
          </a:prstGeom>
          <a:ln w="76200">
            <a:solidFill>
              <a:srgbClr val="96D2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100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96" y="7352642"/>
            <a:ext cx="16000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Послании </a:t>
            </a:r>
            <a:r>
              <a:rPr lang="ru-RU" sz="1400" b="1" i="1" dirty="0">
                <a:solidFill>
                  <a:srgbClr val="002060"/>
                </a:solidFill>
                <a:latin typeface="Cambria" panose="02040503050406030204" pitchFamily="18" charset="0"/>
              </a:rPr>
              <a:t>Президента Российской </a:t>
            </a:r>
            <a:r>
              <a:rPr lang="ru-RU" sz="1400" b="1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Федерации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Федеральному Собранию</a:t>
            </a:r>
            <a:endParaRPr lang="ru-RU" sz="1400" b="1" i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39865" y="7330830"/>
            <a:ext cx="164975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ru-RU" sz="1400" i="1" dirty="0" smtClean="0">
                <a:solidFill>
                  <a:srgbClr val="002060"/>
                </a:solidFill>
              </a:rPr>
              <a:t>Прогнозе </a:t>
            </a:r>
            <a:r>
              <a:rPr lang="ru-RU" sz="1400" i="1" dirty="0">
                <a:solidFill>
                  <a:srgbClr val="002060"/>
                </a:solidFill>
              </a:rPr>
              <a:t>социально-экономического </a:t>
            </a:r>
            <a:r>
              <a:rPr lang="ru-RU" sz="1400" i="1" dirty="0" smtClean="0">
                <a:solidFill>
                  <a:srgbClr val="002060"/>
                </a:solidFill>
              </a:rPr>
              <a:t>развития</a:t>
            </a:r>
          </a:p>
          <a:p>
            <a:r>
              <a:rPr lang="ru-RU" sz="1400" i="1" dirty="0" smtClean="0">
                <a:solidFill>
                  <a:srgbClr val="002060"/>
                </a:solidFill>
              </a:rPr>
              <a:t> </a:t>
            </a:r>
            <a:r>
              <a:rPr lang="ru-RU" sz="1400" i="1" dirty="0">
                <a:solidFill>
                  <a:srgbClr val="002060"/>
                </a:solidFill>
              </a:rPr>
              <a:t>города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50841" y="7375543"/>
            <a:ext cx="17899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ru-RU" sz="1400" i="1" dirty="0" smtClean="0">
                <a:solidFill>
                  <a:srgbClr val="002060"/>
                </a:solidFill>
              </a:rPr>
              <a:t>Муниципальных программах </a:t>
            </a:r>
            <a:r>
              <a:rPr lang="ru-RU" sz="1400" i="1" dirty="0">
                <a:solidFill>
                  <a:srgbClr val="002060"/>
                </a:solidFill>
              </a:rPr>
              <a:t>города </a:t>
            </a:r>
            <a:endParaRPr lang="ru-RU" sz="1400" i="1" dirty="0" smtClean="0">
              <a:solidFill>
                <a:srgbClr val="002060"/>
              </a:solidFill>
            </a:endParaRPr>
          </a:p>
          <a:p>
            <a:r>
              <a:rPr lang="ru-RU" sz="1400" i="1" dirty="0" smtClean="0">
                <a:solidFill>
                  <a:srgbClr val="002060"/>
                </a:solidFill>
              </a:rPr>
              <a:t>Липецка</a:t>
            </a:r>
            <a:endParaRPr lang="ru-RU" sz="1400" i="1" dirty="0">
              <a:solidFill>
                <a:srgbClr val="002060"/>
              </a:solidFill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3395442" y="7170180"/>
            <a:ext cx="0" cy="182462"/>
          </a:xfrm>
          <a:prstGeom prst="straightConnector1">
            <a:avLst/>
          </a:prstGeom>
          <a:ln w="3175" cap="rnd">
            <a:prstDash val="sysDash"/>
            <a:round/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4680611" y="5940152"/>
            <a:ext cx="2951" cy="186393"/>
          </a:xfrm>
          <a:prstGeom prst="straightConnector1">
            <a:avLst/>
          </a:prstGeom>
          <a:ln w="3175" cap="rnd">
            <a:prstDash val="sysDash"/>
            <a:round/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2110285" y="5940152"/>
            <a:ext cx="0" cy="182461"/>
          </a:xfrm>
          <a:prstGeom prst="straightConnector1">
            <a:avLst/>
          </a:prstGeom>
          <a:ln w="3175" cap="rnd">
            <a:prstDash val="sysDash"/>
            <a:round/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145"/>
          <p:cNvGrpSpPr/>
          <p:nvPr/>
        </p:nvGrpSpPr>
        <p:grpSpPr>
          <a:xfrm>
            <a:off x="574996" y="6360457"/>
            <a:ext cx="443915" cy="525447"/>
            <a:chOff x="1662113" y="1924050"/>
            <a:chExt cx="431800" cy="539750"/>
          </a:xfrm>
          <a:solidFill>
            <a:srgbClr val="FFFFFF"/>
          </a:solidFill>
        </p:grpSpPr>
        <p:sp>
          <p:nvSpPr>
            <p:cNvPr id="95" name="Freeform 66"/>
            <p:cNvSpPr>
              <a:spLocks/>
            </p:cNvSpPr>
            <p:nvPr/>
          </p:nvSpPr>
          <p:spPr bwMode="auto">
            <a:xfrm>
              <a:off x="1779588" y="2149475"/>
              <a:ext cx="241300" cy="17463"/>
            </a:xfrm>
            <a:custGeom>
              <a:avLst/>
              <a:gdLst>
                <a:gd name="T0" fmla="*/ 57 w 1529"/>
                <a:gd name="T1" fmla="*/ 0 h 113"/>
                <a:gd name="T2" fmla="*/ 1472 w 1529"/>
                <a:gd name="T3" fmla="*/ 0 h 113"/>
                <a:gd name="T4" fmla="*/ 1491 w 1529"/>
                <a:gd name="T5" fmla="*/ 3 h 113"/>
                <a:gd name="T6" fmla="*/ 1506 w 1529"/>
                <a:gd name="T7" fmla="*/ 11 h 113"/>
                <a:gd name="T8" fmla="*/ 1519 w 1529"/>
                <a:gd name="T9" fmla="*/ 23 h 113"/>
                <a:gd name="T10" fmla="*/ 1527 w 1529"/>
                <a:gd name="T11" fmla="*/ 39 h 113"/>
                <a:gd name="T12" fmla="*/ 1529 w 1529"/>
                <a:gd name="T13" fmla="*/ 56 h 113"/>
                <a:gd name="T14" fmla="*/ 1527 w 1529"/>
                <a:gd name="T15" fmla="*/ 74 h 113"/>
                <a:gd name="T16" fmla="*/ 1519 w 1529"/>
                <a:gd name="T17" fmla="*/ 90 h 113"/>
                <a:gd name="T18" fmla="*/ 1506 w 1529"/>
                <a:gd name="T19" fmla="*/ 102 h 113"/>
                <a:gd name="T20" fmla="*/ 1491 w 1529"/>
                <a:gd name="T21" fmla="*/ 110 h 113"/>
                <a:gd name="T22" fmla="*/ 1472 w 1529"/>
                <a:gd name="T23" fmla="*/ 113 h 113"/>
                <a:gd name="T24" fmla="*/ 57 w 1529"/>
                <a:gd name="T25" fmla="*/ 113 h 113"/>
                <a:gd name="T26" fmla="*/ 39 w 1529"/>
                <a:gd name="T27" fmla="*/ 110 h 113"/>
                <a:gd name="T28" fmla="*/ 24 w 1529"/>
                <a:gd name="T29" fmla="*/ 102 h 113"/>
                <a:gd name="T30" fmla="*/ 11 w 1529"/>
                <a:gd name="T31" fmla="*/ 90 h 113"/>
                <a:gd name="T32" fmla="*/ 3 w 1529"/>
                <a:gd name="T33" fmla="*/ 74 h 113"/>
                <a:gd name="T34" fmla="*/ 0 w 1529"/>
                <a:gd name="T35" fmla="*/ 56 h 113"/>
                <a:gd name="T36" fmla="*/ 3 w 1529"/>
                <a:gd name="T37" fmla="*/ 39 h 113"/>
                <a:gd name="T38" fmla="*/ 11 w 1529"/>
                <a:gd name="T39" fmla="*/ 23 h 113"/>
                <a:gd name="T40" fmla="*/ 24 w 1529"/>
                <a:gd name="T41" fmla="*/ 11 h 113"/>
                <a:gd name="T42" fmla="*/ 39 w 1529"/>
                <a:gd name="T43" fmla="*/ 3 h 113"/>
                <a:gd name="T44" fmla="*/ 57 w 1529"/>
                <a:gd name="T4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29" h="113">
                  <a:moveTo>
                    <a:pt x="57" y="0"/>
                  </a:moveTo>
                  <a:lnTo>
                    <a:pt x="1472" y="0"/>
                  </a:lnTo>
                  <a:lnTo>
                    <a:pt x="1491" y="3"/>
                  </a:lnTo>
                  <a:lnTo>
                    <a:pt x="1506" y="11"/>
                  </a:lnTo>
                  <a:lnTo>
                    <a:pt x="1519" y="23"/>
                  </a:lnTo>
                  <a:lnTo>
                    <a:pt x="1527" y="39"/>
                  </a:lnTo>
                  <a:lnTo>
                    <a:pt x="1529" y="56"/>
                  </a:lnTo>
                  <a:lnTo>
                    <a:pt x="1527" y="74"/>
                  </a:lnTo>
                  <a:lnTo>
                    <a:pt x="1519" y="90"/>
                  </a:lnTo>
                  <a:lnTo>
                    <a:pt x="1506" y="102"/>
                  </a:lnTo>
                  <a:lnTo>
                    <a:pt x="1491" y="110"/>
                  </a:lnTo>
                  <a:lnTo>
                    <a:pt x="1472" y="113"/>
                  </a:lnTo>
                  <a:lnTo>
                    <a:pt x="57" y="113"/>
                  </a:lnTo>
                  <a:lnTo>
                    <a:pt x="39" y="110"/>
                  </a:lnTo>
                  <a:lnTo>
                    <a:pt x="24" y="102"/>
                  </a:lnTo>
                  <a:lnTo>
                    <a:pt x="11" y="90"/>
                  </a:lnTo>
                  <a:lnTo>
                    <a:pt x="3" y="74"/>
                  </a:lnTo>
                  <a:lnTo>
                    <a:pt x="0" y="56"/>
                  </a:lnTo>
                  <a:lnTo>
                    <a:pt x="3" y="39"/>
                  </a:lnTo>
                  <a:lnTo>
                    <a:pt x="11" y="23"/>
                  </a:lnTo>
                  <a:lnTo>
                    <a:pt x="24" y="11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96" name="Freeform 67"/>
            <p:cNvSpPr>
              <a:spLocks/>
            </p:cNvSpPr>
            <p:nvPr/>
          </p:nvSpPr>
          <p:spPr bwMode="auto">
            <a:xfrm>
              <a:off x="1779588" y="2076450"/>
              <a:ext cx="106363" cy="19050"/>
            </a:xfrm>
            <a:custGeom>
              <a:avLst/>
              <a:gdLst>
                <a:gd name="T0" fmla="*/ 57 w 679"/>
                <a:gd name="T1" fmla="*/ 0 h 114"/>
                <a:gd name="T2" fmla="*/ 623 w 679"/>
                <a:gd name="T3" fmla="*/ 0 h 114"/>
                <a:gd name="T4" fmla="*/ 641 w 679"/>
                <a:gd name="T5" fmla="*/ 3 h 114"/>
                <a:gd name="T6" fmla="*/ 657 w 679"/>
                <a:gd name="T7" fmla="*/ 12 h 114"/>
                <a:gd name="T8" fmla="*/ 669 w 679"/>
                <a:gd name="T9" fmla="*/ 24 h 114"/>
                <a:gd name="T10" fmla="*/ 677 w 679"/>
                <a:gd name="T11" fmla="*/ 39 h 114"/>
                <a:gd name="T12" fmla="*/ 679 w 679"/>
                <a:gd name="T13" fmla="*/ 57 h 114"/>
                <a:gd name="T14" fmla="*/ 677 w 679"/>
                <a:gd name="T15" fmla="*/ 75 h 114"/>
                <a:gd name="T16" fmla="*/ 669 w 679"/>
                <a:gd name="T17" fmla="*/ 90 h 114"/>
                <a:gd name="T18" fmla="*/ 657 w 679"/>
                <a:gd name="T19" fmla="*/ 102 h 114"/>
                <a:gd name="T20" fmla="*/ 641 w 679"/>
                <a:gd name="T21" fmla="*/ 111 h 114"/>
                <a:gd name="T22" fmla="*/ 623 w 679"/>
                <a:gd name="T23" fmla="*/ 114 h 114"/>
                <a:gd name="T24" fmla="*/ 57 w 679"/>
                <a:gd name="T25" fmla="*/ 114 h 114"/>
                <a:gd name="T26" fmla="*/ 39 w 679"/>
                <a:gd name="T27" fmla="*/ 111 h 114"/>
                <a:gd name="T28" fmla="*/ 24 w 679"/>
                <a:gd name="T29" fmla="*/ 102 h 114"/>
                <a:gd name="T30" fmla="*/ 11 w 679"/>
                <a:gd name="T31" fmla="*/ 90 h 114"/>
                <a:gd name="T32" fmla="*/ 3 w 679"/>
                <a:gd name="T33" fmla="*/ 75 h 114"/>
                <a:gd name="T34" fmla="*/ 0 w 679"/>
                <a:gd name="T35" fmla="*/ 57 h 114"/>
                <a:gd name="T36" fmla="*/ 3 w 679"/>
                <a:gd name="T37" fmla="*/ 39 h 114"/>
                <a:gd name="T38" fmla="*/ 11 w 679"/>
                <a:gd name="T39" fmla="*/ 24 h 114"/>
                <a:gd name="T40" fmla="*/ 24 w 679"/>
                <a:gd name="T41" fmla="*/ 12 h 114"/>
                <a:gd name="T42" fmla="*/ 39 w 679"/>
                <a:gd name="T43" fmla="*/ 3 h 114"/>
                <a:gd name="T44" fmla="*/ 57 w 679"/>
                <a:gd name="T45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79" h="114">
                  <a:moveTo>
                    <a:pt x="57" y="0"/>
                  </a:moveTo>
                  <a:lnTo>
                    <a:pt x="623" y="0"/>
                  </a:lnTo>
                  <a:lnTo>
                    <a:pt x="641" y="3"/>
                  </a:lnTo>
                  <a:lnTo>
                    <a:pt x="657" y="12"/>
                  </a:lnTo>
                  <a:lnTo>
                    <a:pt x="669" y="24"/>
                  </a:lnTo>
                  <a:lnTo>
                    <a:pt x="677" y="39"/>
                  </a:lnTo>
                  <a:lnTo>
                    <a:pt x="679" y="57"/>
                  </a:lnTo>
                  <a:lnTo>
                    <a:pt x="677" y="75"/>
                  </a:lnTo>
                  <a:lnTo>
                    <a:pt x="669" y="90"/>
                  </a:lnTo>
                  <a:lnTo>
                    <a:pt x="657" y="102"/>
                  </a:lnTo>
                  <a:lnTo>
                    <a:pt x="641" y="111"/>
                  </a:lnTo>
                  <a:lnTo>
                    <a:pt x="623" y="114"/>
                  </a:lnTo>
                  <a:lnTo>
                    <a:pt x="57" y="114"/>
                  </a:lnTo>
                  <a:lnTo>
                    <a:pt x="39" y="111"/>
                  </a:lnTo>
                  <a:lnTo>
                    <a:pt x="24" y="102"/>
                  </a:lnTo>
                  <a:lnTo>
                    <a:pt x="11" y="90"/>
                  </a:lnTo>
                  <a:lnTo>
                    <a:pt x="3" y="75"/>
                  </a:lnTo>
                  <a:lnTo>
                    <a:pt x="0" y="57"/>
                  </a:lnTo>
                  <a:lnTo>
                    <a:pt x="3" y="39"/>
                  </a:lnTo>
                  <a:lnTo>
                    <a:pt x="11" y="24"/>
                  </a:lnTo>
                  <a:lnTo>
                    <a:pt x="24" y="12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97" name="Freeform 68"/>
            <p:cNvSpPr>
              <a:spLocks/>
            </p:cNvSpPr>
            <p:nvPr/>
          </p:nvSpPr>
          <p:spPr bwMode="auto">
            <a:xfrm>
              <a:off x="1779588" y="2220913"/>
              <a:ext cx="241300" cy="17463"/>
            </a:xfrm>
            <a:custGeom>
              <a:avLst/>
              <a:gdLst>
                <a:gd name="T0" fmla="*/ 57 w 1529"/>
                <a:gd name="T1" fmla="*/ 0 h 113"/>
                <a:gd name="T2" fmla="*/ 1472 w 1529"/>
                <a:gd name="T3" fmla="*/ 0 h 113"/>
                <a:gd name="T4" fmla="*/ 1491 w 1529"/>
                <a:gd name="T5" fmla="*/ 3 h 113"/>
                <a:gd name="T6" fmla="*/ 1506 w 1529"/>
                <a:gd name="T7" fmla="*/ 11 h 113"/>
                <a:gd name="T8" fmla="*/ 1519 w 1529"/>
                <a:gd name="T9" fmla="*/ 23 h 113"/>
                <a:gd name="T10" fmla="*/ 1527 w 1529"/>
                <a:gd name="T11" fmla="*/ 39 h 113"/>
                <a:gd name="T12" fmla="*/ 1529 w 1529"/>
                <a:gd name="T13" fmla="*/ 57 h 113"/>
                <a:gd name="T14" fmla="*/ 1527 w 1529"/>
                <a:gd name="T15" fmla="*/ 74 h 113"/>
                <a:gd name="T16" fmla="*/ 1519 w 1529"/>
                <a:gd name="T17" fmla="*/ 90 h 113"/>
                <a:gd name="T18" fmla="*/ 1506 w 1529"/>
                <a:gd name="T19" fmla="*/ 102 h 113"/>
                <a:gd name="T20" fmla="*/ 1491 w 1529"/>
                <a:gd name="T21" fmla="*/ 110 h 113"/>
                <a:gd name="T22" fmla="*/ 1472 w 1529"/>
                <a:gd name="T23" fmla="*/ 113 h 113"/>
                <a:gd name="T24" fmla="*/ 57 w 1529"/>
                <a:gd name="T25" fmla="*/ 113 h 113"/>
                <a:gd name="T26" fmla="*/ 39 w 1529"/>
                <a:gd name="T27" fmla="*/ 110 h 113"/>
                <a:gd name="T28" fmla="*/ 24 w 1529"/>
                <a:gd name="T29" fmla="*/ 102 h 113"/>
                <a:gd name="T30" fmla="*/ 11 w 1529"/>
                <a:gd name="T31" fmla="*/ 90 h 113"/>
                <a:gd name="T32" fmla="*/ 3 w 1529"/>
                <a:gd name="T33" fmla="*/ 74 h 113"/>
                <a:gd name="T34" fmla="*/ 0 w 1529"/>
                <a:gd name="T35" fmla="*/ 57 h 113"/>
                <a:gd name="T36" fmla="*/ 3 w 1529"/>
                <a:gd name="T37" fmla="*/ 39 h 113"/>
                <a:gd name="T38" fmla="*/ 11 w 1529"/>
                <a:gd name="T39" fmla="*/ 23 h 113"/>
                <a:gd name="T40" fmla="*/ 24 w 1529"/>
                <a:gd name="T41" fmla="*/ 11 h 113"/>
                <a:gd name="T42" fmla="*/ 39 w 1529"/>
                <a:gd name="T43" fmla="*/ 3 h 113"/>
                <a:gd name="T44" fmla="*/ 57 w 1529"/>
                <a:gd name="T4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29" h="113">
                  <a:moveTo>
                    <a:pt x="57" y="0"/>
                  </a:moveTo>
                  <a:lnTo>
                    <a:pt x="1472" y="0"/>
                  </a:lnTo>
                  <a:lnTo>
                    <a:pt x="1491" y="3"/>
                  </a:lnTo>
                  <a:lnTo>
                    <a:pt x="1506" y="11"/>
                  </a:lnTo>
                  <a:lnTo>
                    <a:pt x="1519" y="23"/>
                  </a:lnTo>
                  <a:lnTo>
                    <a:pt x="1527" y="39"/>
                  </a:lnTo>
                  <a:lnTo>
                    <a:pt x="1529" y="57"/>
                  </a:lnTo>
                  <a:lnTo>
                    <a:pt x="1527" y="74"/>
                  </a:lnTo>
                  <a:lnTo>
                    <a:pt x="1519" y="90"/>
                  </a:lnTo>
                  <a:lnTo>
                    <a:pt x="1506" y="102"/>
                  </a:lnTo>
                  <a:lnTo>
                    <a:pt x="1491" y="110"/>
                  </a:lnTo>
                  <a:lnTo>
                    <a:pt x="1472" y="113"/>
                  </a:lnTo>
                  <a:lnTo>
                    <a:pt x="57" y="113"/>
                  </a:lnTo>
                  <a:lnTo>
                    <a:pt x="39" y="110"/>
                  </a:lnTo>
                  <a:lnTo>
                    <a:pt x="24" y="102"/>
                  </a:lnTo>
                  <a:lnTo>
                    <a:pt x="11" y="90"/>
                  </a:lnTo>
                  <a:lnTo>
                    <a:pt x="3" y="74"/>
                  </a:lnTo>
                  <a:lnTo>
                    <a:pt x="0" y="57"/>
                  </a:lnTo>
                  <a:lnTo>
                    <a:pt x="3" y="39"/>
                  </a:lnTo>
                  <a:lnTo>
                    <a:pt x="11" y="23"/>
                  </a:lnTo>
                  <a:lnTo>
                    <a:pt x="24" y="11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98" name="Freeform 69"/>
            <p:cNvSpPr>
              <a:spLocks/>
            </p:cNvSpPr>
            <p:nvPr/>
          </p:nvSpPr>
          <p:spPr bwMode="auto">
            <a:xfrm>
              <a:off x="1779588" y="2292350"/>
              <a:ext cx="241300" cy="19050"/>
            </a:xfrm>
            <a:custGeom>
              <a:avLst/>
              <a:gdLst>
                <a:gd name="T0" fmla="*/ 57 w 1529"/>
                <a:gd name="T1" fmla="*/ 0 h 114"/>
                <a:gd name="T2" fmla="*/ 1472 w 1529"/>
                <a:gd name="T3" fmla="*/ 0 h 114"/>
                <a:gd name="T4" fmla="*/ 1491 w 1529"/>
                <a:gd name="T5" fmla="*/ 3 h 114"/>
                <a:gd name="T6" fmla="*/ 1506 w 1529"/>
                <a:gd name="T7" fmla="*/ 12 h 114"/>
                <a:gd name="T8" fmla="*/ 1519 w 1529"/>
                <a:gd name="T9" fmla="*/ 24 h 114"/>
                <a:gd name="T10" fmla="*/ 1527 w 1529"/>
                <a:gd name="T11" fmla="*/ 39 h 114"/>
                <a:gd name="T12" fmla="*/ 1529 w 1529"/>
                <a:gd name="T13" fmla="*/ 57 h 114"/>
                <a:gd name="T14" fmla="*/ 1527 w 1529"/>
                <a:gd name="T15" fmla="*/ 75 h 114"/>
                <a:gd name="T16" fmla="*/ 1519 w 1529"/>
                <a:gd name="T17" fmla="*/ 90 h 114"/>
                <a:gd name="T18" fmla="*/ 1506 w 1529"/>
                <a:gd name="T19" fmla="*/ 102 h 114"/>
                <a:gd name="T20" fmla="*/ 1491 w 1529"/>
                <a:gd name="T21" fmla="*/ 111 h 114"/>
                <a:gd name="T22" fmla="*/ 1472 w 1529"/>
                <a:gd name="T23" fmla="*/ 114 h 114"/>
                <a:gd name="T24" fmla="*/ 57 w 1529"/>
                <a:gd name="T25" fmla="*/ 114 h 114"/>
                <a:gd name="T26" fmla="*/ 39 w 1529"/>
                <a:gd name="T27" fmla="*/ 111 h 114"/>
                <a:gd name="T28" fmla="*/ 24 w 1529"/>
                <a:gd name="T29" fmla="*/ 102 h 114"/>
                <a:gd name="T30" fmla="*/ 11 w 1529"/>
                <a:gd name="T31" fmla="*/ 90 h 114"/>
                <a:gd name="T32" fmla="*/ 3 w 1529"/>
                <a:gd name="T33" fmla="*/ 75 h 114"/>
                <a:gd name="T34" fmla="*/ 0 w 1529"/>
                <a:gd name="T35" fmla="*/ 57 h 114"/>
                <a:gd name="T36" fmla="*/ 3 w 1529"/>
                <a:gd name="T37" fmla="*/ 39 h 114"/>
                <a:gd name="T38" fmla="*/ 11 w 1529"/>
                <a:gd name="T39" fmla="*/ 24 h 114"/>
                <a:gd name="T40" fmla="*/ 24 w 1529"/>
                <a:gd name="T41" fmla="*/ 12 h 114"/>
                <a:gd name="T42" fmla="*/ 39 w 1529"/>
                <a:gd name="T43" fmla="*/ 3 h 114"/>
                <a:gd name="T44" fmla="*/ 57 w 1529"/>
                <a:gd name="T45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29" h="114">
                  <a:moveTo>
                    <a:pt x="57" y="0"/>
                  </a:moveTo>
                  <a:lnTo>
                    <a:pt x="1472" y="0"/>
                  </a:lnTo>
                  <a:lnTo>
                    <a:pt x="1491" y="3"/>
                  </a:lnTo>
                  <a:lnTo>
                    <a:pt x="1506" y="12"/>
                  </a:lnTo>
                  <a:lnTo>
                    <a:pt x="1519" y="24"/>
                  </a:lnTo>
                  <a:lnTo>
                    <a:pt x="1527" y="39"/>
                  </a:lnTo>
                  <a:lnTo>
                    <a:pt x="1529" y="57"/>
                  </a:lnTo>
                  <a:lnTo>
                    <a:pt x="1527" y="75"/>
                  </a:lnTo>
                  <a:lnTo>
                    <a:pt x="1519" y="90"/>
                  </a:lnTo>
                  <a:lnTo>
                    <a:pt x="1506" y="102"/>
                  </a:lnTo>
                  <a:lnTo>
                    <a:pt x="1491" y="111"/>
                  </a:lnTo>
                  <a:lnTo>
                    <a:pt x="1472" y="114"/>
                  </a:lnTo>
                  <a:lnTo>
                    <a:pt x="57" y="114"/>
                  </a:lnTo>
                  <a:lnTo>
                    <a:pt x="39" y="111"/>
                  </a:lnTo>
                  <a:lnTo>
                    <a:pt x="24" y="102"/>
                  </a:lnTo>
                  <a:lnTo>
                    <a:pt x="11" y="90"/>
                  </a:lnTo>
                  <a:lnTo>
                    <a:pt x="3" y="75"/>
                  </a:lnTo>
                  <a:lnTo>
                    <a:pt x="0" y="57"/>
                  </a:lnTo>
                  <a:lnTo>
                    <a:pt x="3" y="39"/>
                  </a:lnTo>
                  <a:lnTo>
                    <a:pt x="11" y="24"/>
                  </a:lnTo>
                  <a:lnTo>
                    <a:pt x="24" y="12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99" name="Freeform 70"/>
            <p:cNvSpPr>
              <a:spLocks/>
            </p:cNvSpPr>
            <p:nvPr/>
          </p:nvSpPr>
          <p:spPr bwMode="auto">
            <a:xfrm>
              <a:off x="1779588" y="2365375"/>
              <a:ext cx="241300" cy="17463"/>
            </a:xfrm>
            <a:custGeom>
              <a:avLst/>
              <a:gdLst>
                <a:gd name="T0" fmla="*/ 57 w 1529"/>
                <a:gd name="T1" fmla="*/ 0 h 113"/>
                <a:gd name="T2" fmla="*/ 1472 w 1529"/>
                <a:gd name="T3" fmla="*/ 0 h 113"/>
                <a:gd name="T4" fmla="*/ 1491 w 1529"/>
                <a:gd name="T5" fmla="*/ 3 h 113"/>
                <a:gd name="T6" fmla="*/ 1506 w 1529"/>
                <a:gd name="T7" fmla="*/ 11 h 113"/>
                <a:gd name="T8" fmla="*/ 1519 w 1529"/>
                <a:gd name="T9" fmla="*/ 23 h 113"/>
                <a:gd name="T10" fmla="*/ 1527 w 1529"/>
                <a:gd name="T11" fmla="*/ 39 h 113"/>
                <a:gd name="T12" fmla="*/ 1529 w 1529"/>
                <a:gd name="T13" fmla="*/ 56 h 113"/>
                <a:gd name="T14" fmla="*/ 1527 w 1529"/>
                <a:gd name="T15" fmla="*/ 74 h 113"/>
                <a:gd name="T16" fmla="*/ 1519 w 1529"/>
                <a:gd name="T17" fmla="*/ 89 h 113"/>
                <a:gd name="T18" fmla="*/ 1506 w 1529"/>
                <a:gd name="T19" fmla="*/ 102 h 113"/>
                <a:gd name="T20" fmla="*/ 1491 w 1529"/>
                <a:gd name="T21" fmla="*/ 110 h 113"/>
                <a:gd name="T22" fmla="*/ 1472 w 1529"/>
                <a:gd name="T23" fmla="*/ 113 h 113"/>
                <a:gd name="T24" fmla="*/ 57 w 1529"/>
                <a:gd name="T25" fmla="*/ 113 h 113"/>
                <a:gd name="T26" fmla="*/ 39 w 1529"/>
                <a:gd name="T27" fmla="*/ 110 h 113"/>
                <a:gd name="T28" fmla="*/ 24 w 1529"/>
                <a:gd name="T29" fmla="*/ 102 h 113"/>
                <a:gd name="T30" fmla="*/ 11 w 1529"/>
                <a:gd name="T31" fmla="*/ 89 h 113"/>
                <a:gd name="T32" fmla="*/ 3 w 1529"/>
                <a:gd name="T33" fmla="*/ 74 h 113"/>
                <a:gd name="T34" fmla="*/ 0 w 1529"/>
                <a:gd name="T35" fmla="*/ 56 h 113"/>
                <a:gd name="T36" fmla="*/ 3 w 1529"/>
                <a:gd name="T37" fmla="*/ 39 h 113"/>
                <a:gd name="T38" fmla="*/ 11 w 1529"/>
                <a:gd name="T39" fmla="*/ 23 h 113"/>
                <a:gd name="T40" fmla="*/ 24 w 1529"/>
                <a:gd name="T41" fmla="*/ 11 h 113"/>
                <a:gd name="T42" fmla="*/ 39 w 1529"/>
                <a:gd name="T43" fmla="*/ 3 h 113"/>
                <a:gd name="T44" fmla="*/ 57 w 1529"/>
                <a:gd name="T4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29" h="113">
                  <a:moveTo>
                    <a:pt x="57" y="0"/>
                  </a:moveTo>
                  <a:lnTo>
                    <a:pt x="1472" y="0"/>
                  </a:lnTo>
                  <a:lnTo>
                    <a:pt x="1491" y="3"/>
                  </a:lnTo>
                  <a:lnTo>
                    <a:pt x="1506" y="11"/>
                  </a:lnTo>
                  <a:lnTo>
                    <a:pt x="1519" y="23"/>
                  </a:lnTo>
                  <a:lnTo>
                    <a:pt x="1527" y="39"/>
                  </a:lnTo>
                  <a:lnTo>
                    <a:pt x="1529" y="56"/>
                  </a:lnTo>
                  <a:lnTo>
                    <a:pt x="1527" y="74"/>
                  </a:lnTo>
                  <a:lnTo>
                    <a:pt x="1519" y="89"/>
                  </a:lnTo>
                  <a:lnTo>
                    <a:pt x="1506" y="102"/>
                  </a:lnTo>
                  <a:lnTo>
                    <a:pt x="1491" y="110"/>
                  </a:lnTo>
                  <a:lnTo>
                    <a:pt x="1472" y="113"/>
                  </a:lnTo>
                  <a:lnTo>
                    <a:pt x="57" y="113"/>
                  </a:lnTo>
                  <a:lnTo>
                    <a:pt x="39" y="110"/>
                  </a:lnTo>
                  <a:lnTo>
                    <a:pt x="24" y="102"/>
                  </a:lnTo>
                  <a:lnTo>
                    <a:pt x="11" y="89"/>
                  </a:lnTo>
                  <a:lnTo>
                    <a:pt x="3" y="74"/>
                  </a:lnTo>
                  <a:lnTo>
                    <a:pt x="0" y="56"/>
                  </a:lnTo>
                  <a:lnTo>
                    <a:pt x="3" y="39"/>
                  </a:lnTo>
                  <a:lnTo>
                    <a:pt x="11" y="23"/>
                  </a:lnTo>
                  <a:lnTo>
                    <a:pt x="24" y="11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100" name="Freeform 71"/>
            <p:cNvSpPr>
              <a:spLocks noEditPoints="1"/>
            </p:cNvSpPr>
            <p:nvPr/>
          </p:nvSpPr>
          <p:spPr bwMode="auto">
            <a:xfrm>
              <a:off x="1662113" y="1924050"/>
              <a:ext cx="431800" cy="539750"/>
            </a:xfrm>
            <a:custGeom>
              <a:avLst/>
              <a:gdLst>
                <a:gd name="T0" fmla="*/ 1925 w 2718"/>
                <a:gd name="T1" fmla="*/ 477 h 3400"/>
                <a:gd name="T2" fmla="*/ 1925 w 2718"/>
                <a:gd name="T3" fmla="*/ 1077 h 3400"/>
                <a:gd name="T4" fmla="*/ 2525 w 2718"/>
                <a:gd name="T5" fmla="*/ 1077 h 3400"/>
                <a:gd name="T6" fmla="*/ 1925 w 2718"/>
                <a:gd name="T7" fmla="*/ 477 h 3400"/>
                <a:gd name="T8" fmla="*/ 397 w 2718"/>
                <a:gd name="T9" fmla="*/ 397 h 3400"/>
                <a:gd name="T10" fmla="*/ 397 w 2718"/>
                <a:gd name="T11" fmla="*/ 3287 h 3400"/>
                <a:gd name="T12" fmla="*/ 2605 w 2718"/>
                <a:gd name="T13" fmla="*/ 3287 h 3400"/>
                <a:gd name="T14" fmla="*/ 2605 w 2718"/>
                <a:gd name="T15" fmla="*/ 1190 h 3400"/>
                <a:gd name="T16" fmla="*/ 1813 w 2718"/>
                <a:gd name="T17" fmla="*/ 1190 h 3400"/>
                <a:gd name="T18" fmla="*/ 1813 w 2718"/>
                <a:gd name="T19" fmla="*/ 397 h 3400"/>
                <a:gd name="T20" fmla="*/ 397 w 2718"/>
                <a:gd name="T21" fmla="*/ 397 h 3400"/>
                <a:gd name="T22" fmla="*/ 114 w 2718"/>
                <a:gd name="T23" fmla="*/ 113 h 3400"/>
                <a:gd name="T24" fmla="*/ 114 w 2718"/>
                <a:gd name="T25" fmla="*/ 3003 h 3400"/>
                <a:gd name="T26" fmla="*/ 283 w 2718"/>
                <a:gd name="T27" fmla="*/ 3003 h 3400"/>
                <a:gd name="T28" fmla="*/ 283 w 2718"/>
                <a:gd name="T29" fmla="*/ 283 h 3400"/>
                <a:gd name="T30" fmla="*/ 1892 w 2718"/>
                <a:gd name="T31" fmla="*/ 283 h 3400"/>
                <a:gd name="T32" fmla="*/ 2321 w 2718"/>
                <a:gd name="T33" fmla="*/ 713 h 3400"/>
                <a:gd name="T34" fmla="*/ 2321 w 2718"/>
                <a:gd name="T35" fmla="*/ 113 h 3400"/>
                <a:gd name="T36" fmla="*/ 114 w 2718"/>
                <a:gd name="T37" fmla="*/ 113 h 3400"/>
                <a:gd name="T38" fmla="*/ 0 w 2718"/>
                <a:gd name="T39" fmla="*/ 0 h 3400"/>
                <a:gd name="T40" fmla="*/ 2435 w 2718"/>
                <a:gd name="T41" fmla="*/ 0 h 3400"/>
                <a:gd name="T42" fmla="*/ 2435 w 2718"/>
                <a:gd name="T43" fmla="*/ 826 h 3400"/>
                <a:gd name="T44" fmla="*/ 2718 w 2718"/>
                <a:gd name="T45" fmla="*/ 1110 h 3400"/>
                <a:gd name="T46" fmla="*/ 2718 w 2718"/>
                <a:gd name="T47" fmla="*/ 3400 h 3400"/>
                <a:gd name="T48" fmla="*/ 283 w 2718"/>
                <a:gd name="T49" fmla="*/ 3400 h 3400"/>
                <a:gd name="T50" fmla="*/ 283 w 2718"/>
                <a:gd name="T51" fmla="*/ 3117 h 3400"/>
                <a:gd name="T52" fmla="*/ 0 w 2718"/>
                <a:gd name="T53" fmla="*/ 3117 h 3400"/>
                <a:gd name="T54" fmla="*/ 0 w 2718"/>
                <a:gd name="T55" fmla="*/ 0 h 3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718" h="3400">
                  <a:moveTo>
                    <a:pt x="1925" y="477"/>
                  </a:moveTo>
                  <a:lnTo>
                    <a:pt x="1925" y="1077"/>
                  </a:lnTo>
                  <a:lnTo>
                    <a:pt x="2525" y="1077"/>
                  </a:lnTo>
                  <a:lnTo>
                    <a:pt x="1925" y="477"/>
                  </a:lnTo>
                  <a:close/>
                  <a:moveTo>
                    <a:pt x="397" y="397"/>
                  </a:moveTo>
                  <a:lnTo>
                    <a:pt x="397" y="3287"/>
                  </a:lnTo>
                  <a:lnTo>
                    <a:pt x="2605" y="3287"/>
                  </a:lnTo>
                  <a:lnTo>
                    <a:pt x="2605" y="1190"/>
                  </a:lnTo>
                  <a:lnTo>
                    <a:pt x="1813" y="1190"/>
                  </a:lnTo>
                  <a:lnTo>
                    <a:pt x="1813" y="397"/>
                  </a:lnTo>
                  <a:lnTo>
                    <a:pt x="397" y="397"/>
                  </a:lnTo>
                  <a:close/>
                  <a:moveTo>
                    <a:pt x="114" y="113"/>
                  </a:moveTo>
                  <a:lnTo>
                    <a:pt x="114" y="3003"/>
                  </a:lnTo>
                  <a:lnTo>
                    <a:pt x="283" y="3003"/>
                  </a:lnTo>
                  <a:lnTo>
                    <a:pt x="283" y="283"/>
                  </a:lnTo>
                  <a:lnTo>
                    <a:pt x="1892" y="283"/>
                  </a:lnTo>
                  <a:lnTo>
                    <a:pt x="2321" y="713"/>
                  </a:lnTo>
                  <a:lnTo>
                    <a:pt x="2321" y="113"/>
                  </a:lnTo>
                  <a:lnTo>
                    <a:pt x="114" y="113"/>
                  </a:lnTo>
                  <a:close/>
                  <a:moveTo>
                    <a:pt x="0" y="0"/>
                  </a:moveTo>
                  <a:lnTo>
                    <a:pt x="2435" y="0"/>
                  </a:lnTo>
                  <a:lnTo>
                    <a:pt x="2435" y="826"/>
                  </a:lnTo>
                  <a:lnTo>
                    <a:pt x="2718" y="1110"/>
                  </a:lnTo>
                  <a:lnTo>
                    <a:pt x="2718" y="3400"/>
                  </a:lnTo>
                  <a:lnTo>
                    <a:pt x="283" y="3400"/>
                  </a:lnTo>
                  <a:lnTo>
                    <a:pt x="283" y="3117"/>
                  </a:lnTo>
                  <a:lnTo>
                    <a:pt x="0" y="31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</p:grpSp>
      <p:grpSp>
        <p:nvGrpSpPr>
          <p:cNvPr id="27" name="Group 554"/>
          <p:cNvGrpSpPr/>
          <p:nvPr/>
        </p:nvGrpSpPr>
        <p:grpSpPr>
          <a:xfrm>
            <a:off x="5636219" y="6333298"/>
            <a:ext cx="615944" cy="579764"/>
            <a:chOff x="5381625" y="5018088"/>
            <a:chExt cx="530225" cy="527050"/>
          </a:xfrm>
          <a:solidFill>
            <a:srgbClr val="FFFFFF"/>
          </a:solidFill>
        </p:grpSpPr>
        <p:sp>
          <p:nvSpPr>
            <p:cNvPr id="41" name="Freeform 485"/>
            <p:cNvSpPr>
              <a:spLocks noEditPoints="1"/>
            </p:cNvSpPr>
            <p:nvPr/>
          </p:nvSpPr>
          <p:spPr bwMode="auto">
            <a:xfrm>
              <a:off x="5381625" y="5018088"/>
              <a:ext cx="530225" cy="527050"/>
            </a:xfrm>
            <a:custGeom>
              <a:avLst/>
              <a:gdLst>
                <a:gd name="T0" fmla="*/ 680 w 3343"/>
                <a:gd name="T1" fmla="*/ 2930 h 3324"/>
                <a:gd name="T2" fmla="*/ 653 w 3343"/>
                <a:gd name="T3" fmla="*/ 2811 h 3324"/>
                <a:gd name="T4" fmla="*/ 583 w 3343"/>
                <a:gd name="T5" fmla="*/ 2717 h 3324"/>
                <a:gd name="T6" fmla="*/ 479 w 3343"/>
                <a:gd name="T7" fmla="*/ 2660 h 3324"/>
                <a:gd name="T8" fmla="*/ 355 w 3343"/>
                <a:gd name="T9" fmla="*/ 2651 h 3324"/>
                <a:gd name="T10" fmla="*/ 242 w 3343"/>
                <a:gd name="T11" fmla="*/ 2694 h 3324"/>
                <a:gd name="T12" fmla="*/ 159 w 3343"/>
                <a:gd name="T13" fmla="*/ 2776 h 3324"/>
                <a:gd name="T14" fmla="*/ 116 w 3343"/>
                <a:gd name="T15" fmla="*/ 2888 h 3324"/>
                <a:gd name="T16" fmla="*/ 125 w 3343"/>
                <a:gd name="T17" fmla="*/ 3011 h 3324"/>
                <a:gd name="T18" fmla="*/ 182 w 3343"/>
                <a:gd name="T19" fmla="*/ 3115 h 3324"/>
                <a:gd name="T20" fmla="*/ 275 w 3343"/>
                <a:gd name="T21" fmla="*/ 3185 h 3324"/>
                <a:gd name="T22" fmla="*/ 393 w 3343"/>
                <a:gd name="T23" fmla="*/ 3211 h 3324"/>
                <a:gd name="T24" fmla="*/ 793 w 3343"/>
                <a:gd name="T25" fmla="*/ 508 h 3324"/>
                <a:gd name="T26" fmla="*/ 267 w 3343"/>
                <a:gd name="T27" fmla="*/ 144 h 3324"/>
                <a:gd name="T28" fmla="*/ 179 w 3343"/>
                <a:gd name="T29" fmla="*/ 215 h 3324"/>
                <a:gd name="T30" fmla="*/ 124 w 3343"/>
                <a:gd name="T31" fmla="*/ 316 h 3324"/>
                <a:gd name="T32" fmla="*/ 114 w 3343"/>
                <a:gd name="T33" fmla="*/ 2654 h 3324"/>
                <a:gd name="T34" fmla="*/ 207 w 3343"/>
                <a:gd name="T35" fmla="*/ 2583 h 3324"/>
                <a:gd name="T36" fmla="*/ 246 w 3343"/>
                <a:gd name="T37" fmla="*/ 2565 h 3324"/>
                <a:gd name="T38" fmla="*/ 285 w 3343"/>
                <a:gd name="T39" fmla="*/ 2551 h 3324"/>
                <a:gd name="T40" fmla="*/ 316 w 3343"/>
                <a:gd name="T41" fmla="*/ 2543 h 3324"/>
                <a:gd name="T42" fmla="*/ 397 w 3343"/>
                <a:gd name="T43" fmla="*/ 2535 h 3324"/>
                <a:gd name="T44" fmla="*/ 532 w 3343"/>
                <a:gd name="T45" fmla="*/ 2559 h 3324"/>
                <a:gd name="T46" fmla="*/ 647 w 3343"/>
                <a:gd name="T47" fmla="*/ 2624 h 3324"/>
                <a:gd name="T48" fmla="*/ 677 w 3343"/>
                <a:gd name="T49" fmla="*/ 355 h 3324"/>
                <a:gd name="T50" fmla="*/ 638 w 3343"/>
                <a:gd name="T51" fmla="*/ 246 h 3324"/>
                <a:gd name="T52" fmla="*/ 559 w 3343"/>
                <a:gd name="T53" fmla="*/ 164 h 3324"/>
                <a:gd name="T54" fmla="*/ 452 w 3343"/>
                <a:gd name="T55" fmla="*/ 119 h 3324"/>
                <a:gd name="T56" fmla="*/ 428 w 3343"/>
                <a:gd name="T57" fmla="*/ 159 h 3324"/>
                <a:gd name="T58" fmla="*/ 380 w 3343"/>
                <a:gd name="T59" fmla="*/ 167 h 3324"/>
                <a:gd name="T60" fmla="*/ 345 w 3343"/>
                <a:gd name="T61" fmla="*/ 134 h 3324"/>
                <a:gd name="T62" fmla="*/ 446 w 3343"/>
                <a:gd name="T63" fmla="*/ 4 h 3324"/>
                <a:gd name="T64" fmla="*/ 583 w 3343"/>
                <a:gd name="T65" fmla="*/ 46 h 3324"/>
                <a:gd name="T66" fmla="*/ 693 w 3343"/>
                <a:gd name="T67" fmla="*/ 133 h 3324"/>
                <a:gd name="T68" fmla="*/ 766 w 3343"/>
                <a:gd name="T69" fmla="*/ 252 h 3324"/>
                <a:gd name="T70" fmla="*/ 793 w 3343"/>
                <a:gd name="T71" fmla="*/ 395 h 3324"/>
                <a:gd name="T72" fmla="*/ 393 w 3343"/>
                <a:gd name="T73" fmla="*/ 3324 h 3324"/>
                <a:gd name="T74" fmla="*/ 251 w 3343"/>
                <a:gd name="T75" fmla="*/ 3297 h 3324"/>
                <a:gd name="T76" fmla="*/ 131 w 3343"/>
                <a:gd name="T77" fmla="*/ 3225 h 3324"/>
                <a:gd name="T78" fmla="*/ 46 w 3343"/>
                <a:gd name="T79" fmla="*/ 3116 h 3324"/>
                <a:gd name="T80" fmla="*/ 3 w 3343"/>
                <a:gd name="T81" fmla="*/ 2982 h 3324"/>
                <a:gd name="T82" fmla="*/ 0 w 3343"/>
                <a:gd name="T83" fmla="*/ 2930 h 3324"/>
                <a:gd name="T84" fmla="*/ 3 w 3343"/>
                <a:gd name="T85" fmla="*/ 345 h 3324"/>
                <a:gd name="T86" fmla="*/ 46 w 3343"/>
                <a:gd name="T87" fmla="*/ 210 h 3324"/>
                <a:gd name="T88" fmla="*/ 133 w 3343"/>
                <a:gd name="T89" fmla="*/ 100 h 3324"/>
                <a:gd name="T90" fmla="*/ 254 w 3343"/>
                <a:gd name="T91" fmla="*/ 27 h 3324"/>
                <a:gd name="T92" fmla="*/ 397 w 3343"/>
                <a:gd name="T93" fmla="*/ 0 h 3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343" h="3324">
                  <a:moveTo>
                    <a:pt x="793" y="508"/>
                  </a:moveTo>
                  <a:lnTo>
                    <a:pt x="793" y="2930"/>
                  </a:lnTo>
                  <a:lnTo>
                    <a:pt x="680" y="2930"/>
                  </a:lnTo>
                  <a:lnTo>
                    <a:pt x="676" y="2888"/>
                  </a:lnTo>
                  <a:lnTo>
                    <a:pt x="668" y="2848"/>
                  </a:lnTo>
                  <a:lnTo>
                    <a:pt x="653" y="2811"/>
                  </a:lnTo>
                  <a:lnTo>
                    <a:pt x="634" y="2776"/>
                  </a:lnTo>
                  <a:lnTo>
                    <a:pt x="610" y="2745"/>
                  </a:lnTo>
                  <a:lnTo>
                    <a:pt x="583" y="2717"/>
                  </a:lnTo>
                  <a:lnTo>
                    <a:pt x="550" y="2694"/>
                  </a:lnTo>
                  <a:lnTo>
                    <a:pt x="515" y="2674"/>
                  </a:lnTo>
                  <a:lnTo>
                    <a:pt x="479" y="2660"/>
                  </a:lnTo>
                  <a:lnTo>
                    <a:pt x="439" y="2651"/>
                  </a:lnTo>
                  <a:lnTo>
                    <a:pt x="397" y="2648"/>
                  </a:lnTo>
                  <a:lnTo>
                    <a:pt x="355" y="2651"/>
                  </a:lnTo>
                  <a:lnTo>
                    <a:pt x="315" y="2660"/>
                  </a:lnTo>
                  <a:lnTo>
                    <a:pt x="277" y="2674"/>
                  </a:lnTo>
                  <a:lnTo>
                    <a:pt x="242" y="2694"/>
                  </a:lnTo>
                  <a:lnTo>
                    <a:pt x="210" y="2717"/>
                  </a:lnTo>
                  <a:lnTo>
                    <a:pt x="183" y="2745"/>
                  </a:lnTo>
                  <a:lnTo>
                    <a:pt x="159" y="2776"/>
                  </a:lnTo>
                  <a:lnTo>
                    <a:pt x="140" y="2811"/>
                  </a:lnTo>
                  <a:lnTo>
                    <a:pt x="125" y="2848"/>
                  </a:lnTo>
                  <a:lnTo>
                    <a:pt x="116" y="2888"/>
                  </a:lnTo>
                  <a:lnTo>
                    <a:pt x="114" y="2930"/>
                  </a:lnTo>
                  <a:lnTo>
                    <a:pt x="116" y="2972"/>
                  </a:lnTo>
                  <a:lnTo>
                    <a:pt x="125" y="3011"/>
                  </a:lnTo>
                  <a:lnTo>
                    <a:pt x="139" y="3049"/>
                  </a:lnTo>
                  <a:lnTo>
                    <a:pt x="158" y="3084"/>
                  </a:lnTo>
                  <a:lnTo>
                    <a:pt x="182" y="3115"/>
                  </a:lnTo>
                  <a:lnTo>
                    <a:pt x="209" y="3142"/>
                  </a:lnTo>
                  <a:lnTo>
                    <a:pt x="241" y="3166"/>
                  </a:lnTo>
                  <a:lnTo>
                    <a:pt x="275" y="3185"/>
                  </a:lnTo>
                  <a:lnTo>
                    <a:pt x="312" y="3200"/>
                  </a:lnTo>
                  <a:lnTo>
                    <a:pt x="351" y="3208"/>
                  </a:lnTo>
                  <a:lnTo>
                    <a:pt x="393" y="3211"/>
                  </a:lnTo>
                  <a:lnTo>
                    <a:pt x="3231" y="3211"/>
                  </a:lnTo>
                  <a:lnTo>
                    <a:pt x="3231" y="508"/>
                  </a:lnTo>
                  <a:lnTo>
                    <a:pt x="793" y="508"/>
                  </a:lnTo>
                  <a:close/>
                  <a:moveTo>
                    <a:pt x="341" y="119"/>
                  </a:moveTo>
                  <a:lnTo>
                    <a:pt x="303" y="129"/>
                  </a:lnTo>
                  <a:lnTo>
                    <a:pt x="267" y="144"/>
                  </a:lnTo>
                  <a:lnTo>
                    <a:pt x="235" y="164"/>
                  </a:lnTo>
                  <a:lnTo>
                    <a:pt x="205" y="188"/>
                  </a:lnTo>
                  <a:lnTo>
                    <a:pt x="179" y="215"/>
                  </a:lnTo>
                  <a:lnTo>
                    <a:pt x="156" y="246"/>
                  </a:lnTo>
                  <a:lnTo>
                    <a:pt x="138" y="280"/>
                  </a:lnTo>
                  <a:lnTo>
                    <a:pt x="124" y="316"/>
                  </a:lnTo>
                  <a:lnTo>
                    <a:pt x="116" y="355"/>
                  </a:lnTo>
                  <a:lnTo>
                    <a:pt x="114" y="395"/>
                  </a:lnTo>
                  <a:lnTo>
                    <a:pt x="114" y="2654"/>
                  </a:lnTo>
                  <a:lnTo>
                    <a:pt x="142" y="2627"/>
                  </a:lnTo>
                  <a:lnTo>
                    <a:pt x="174" y="2604"/>
                  </a:lnTo>
                  <a:lnTo>
                    <a:pt x="207" y="2583"/>
                  </a:lnTo>
                  <a:lnTo>
                    <a:pt x="209" y="2582"/>
                  </a:lnTo>
                  <a:lnTo>
                    <a:pt x="242" y="2566"/>
                  </a:lnTo>
                  <a:lnTo>
                    <a:pt x="246" y="2565"/>
                  </a:lnTo>
                  <a:lnTo>
                    <a:pt x="250" y="2563"/>
                  </a:lnTo>
                  <a:lnTo>
                    <a:pt x="278" y="2552"/>
                  </a:lnTo>
                  <a:lnTo>
                    <a:pt x="285" y="2551"/>
                  </a:lnTo>
                  <a:lnTo>
                    <a:pt x="294" y="2549"/>
                  </a:lnTo>
                  <a:lnTo>
                    <a:pt x="304" y="2546"/>
                  </a:lnTo>
                  <a:lnTo>
                    <a:pt x="316" y="2543"/>
                  </a:lnTo>
                  <a:lnTo>
                    <a:pt x="338" y="2540"/>
                  </a:lnTo>
                  <a:lnTo>
                    <a:pt x="356" y="2537"/>
                  </a:lnTo>
                  <a:lnTo>
                    <a:pt x="397" y="2535"/>
                  </a:lnTo>
                  <a:lnTo>
                    <a:pt x="443" y="2538"/>
                  </a:lnTo>
                  <a:lnTo>
                    <a:pt x="488" y="2546"/>
                  </a:lnTo>
                  <a:lnTo>
                    <a:pt x="532" y="2559"/>
                  </a:lnTo>
                  <a:lnTo>
                    <a:pt x="573" y="2576"/>
                  </a:lnTo>
                  <a:lnTo>
                    <a:pt x="611" y="2598"/>
                  </a:lnTo>
                  <a:lnTo>
                    <a:pt x="647" y="2624"/>
                  </a:lnTo>
                  <a:lnTo>
                    <a:pt x="680" y="2654"/>
                  </a:lnTo>
                  <a:lnTo>
                    <a:pt x="680" y="395"/>
                  </a:lnTo>
                  <a:lnTo>
                    <a:pt x="677" y="355"/>
                  </a:lnTo>
                  <a:lnTo>
                    <a:pt x="669" y="316"/>
                  </a:lnTo>
                  <a:lnTo>
                    <a:pt x="655" y="280"/>
                  </a:lnTo>
                  <a:lnTo>
                    <a:pt x="638" y="246"/>
                  </a:lnTo>
                  <a:lnTo>
                    <a:pt x="614" y="215"/>
                  </a:lnTo>
                  <a:lnTo>
                    <a:pt x="588" y="188"/>
                  </a:lnTo>
                  <a:lnTo>
                    <a:pt x="559" y="164"/>
                  </a:lnTo>
                  <a:lnTo>
                    <a:pt x="525" y="144"/>
                  </a:lnTo>
                  <a:lnTo>
                    <a:pt x="490" y="129"/>
                  </a:lnTo>
                  <a:lnTo>
                    <a:pt x="452" y="119"/>
                  </a:lnTo>
                  <a:lnTo>
                    <a:pt x="448" y="134"/>
                  </a:lnTo>
                  <a:lnTo>
                    <a:pt x="440" y="149"/>
                  </a:lnTo>
                  <a:lnTo>
                    <a:pt x="428" y="159"/>
                  </a:lnTo>
                  <a:lnTo>
                    <a:pt x="413" y="167"/>
                  </a:lnTo>
                  <a:lnTo>
                    <a:pt x="397" y="169"/>
                  </a:lnTo>
                  <a:lnTo>
                    <a:pt x="380" y="167"/>
                  </a:lnTo>
                  <a:lnTo>
                    <a:pt x="365" y="159"/>
                  </a:lnTo>
                  <a:lnTo>
                    <a:pt x="353" y="149"/>
                  </a:lnTo>
                  <a:lnTo>
                    <a:pt x="345" y="134"/>
                  </a:lnTo>
                  <a:lnTo>
                    <a:pt x="341" y="119"/>
                  </a:lnTo>
                  <a:close/>
                  <a:moveTo>
                    <a:pt x="397" y="0"/>
                  </a:moveTo>
                  <a:lnTo>
                    <a:pt x="446" y="4"/>
                  </a:lnTo>
                  <a:lnTo>
                    <a:pt x="494" y="12"/>
                  </a:lnTo>
                  <a:lnTo>
                    <a:pt x="540" y="27"/>
                  </a:lnTo>
                  <a:lnTo>
                    <a:pt x="583" y="46"/>
                  </a:lnTo>
                  <a:lnTo>
                    <a:pt x="623" y="72"/>
                  </a:lnTo>
                  <a:lnTo>
                    <a:pt x="660" y="100"/>
                  </a:lnTo>
                  <a:lnTo>
                    <a:pt x="693" y="133"/>
                  </a:lnTo>
                  <a:lnTo>
                    <a:pt x="722" y="170"/>
                  </a:lnTo>
                  <a:lnTo>
                    <a:pt x="747" y="210"/>
                  </a:lnTo>
                  <a:lnTo>
                    <a:pt x="766" y="252"/>
                  </a:lnTo>
                  <a:lnTo>
                    <a:pt x="781" y="297"/>
                  </a:lnTo>
                  <a:lnTo>
                    <a:pt x="790" y="345"/>
                  </a:lnTo>
                  <a:lnTo>
                    <a:pt x="793" y="395"/>
                  </a:lnTo>
                  <a:lnTo>
                    <a:pt x="3343" y="395"/>
                  </a:lnTo>
                  <a:lnTo>
                    <a:pt x="3343" y="3324"/>
                  </a:lnTo>
                  <a:lnTo>
                    <a:pt x="393" y="3324"/>
                  </a:lnTo>
                  <a:lnTo>
                    <a:pt x="344" y="3321"/>
                  </a:lnTo>
                  <a:lnTo>
                    <a:pt x="297" y="3311"/>
                  </a:lnTo>
                  <a:lnTo>
                    <a:pt x="251" y="3297"/>
                  </a:lnTo>
                  <a:lnTo>
                    <a:pt x="208" y="3278"/>
                  </a:lnTo>
                  <a:lnTo>
                    <a:pt x="168" y="3254"/>
                  </a:lnTo>
                  <a:lnTo>
                    <a:pt x="131" y="3225"/>
                  </a:lnTo>
                  <a:lnTo>
                    <a:pt x="99" y="3192"/>
                  </a:lnTo>
                  <a:lnTo>
                    <a:pt x="70" y="3156"/>
                  </a:lnTo>
                  <a:lnTo>
                    <a:pt x="46" y="3116"/>
                  </a:lnTo>
                  <a:lnTo>
                    <a:pt x="26" y="3074"/>
                  </a:lnTo>
                  <a:lnTo>
                    <a:pt x="12" y="3029"/>
                  </a:lnTo>
                  <a:lnTo>
                    <a:pt x="3" y="2982"/>
                  </a:lnTo>
                  <a:lnTo>
                    <a:pt x="0" y="2933"/>
                  </a:lnTo>
                  <a:lnTo>
                    <a:pt x="0" y="2931"/>
                  </a:lnTo>
                  <a:lnTo>
                    <a:pt x="0" y="2930"/>
                  </a:lnTo>
                  <a:lnTo>
                    <a:pt x="0" y="2930"/>
                  </a:lnTo>
                  <a:lnTo>
                    <a:pt x="0" y="395"/>
                  </a:lnTo>
                  <a:lnTo>
                    <a:pt x="3" y="345"/>
                  </a:lnTo>
                  <a:lnTo>
                    <a:pt x="12" y="297"/>
                  </a:lnTo>
                  <a:lnTo>
                    <a:pt x="26" y="252"/>
                  </a:lnTo>
                  <a:lnTo>
                    <a:pt x="46" y="210"/>
                  </a:lnTo>
                  <a:lnTo>
                    <a:pt x="70" y="170"/>
                  </a:lnTo>
                  <a:lnTo>
                    <a:pt x="100" y="133"/>
                  </a:lnTo>
                  <a:lnTo>
                    <a:pt x="133" y="100"/>
                  </a:lnTo>
                  <a:lnTo>
                    <a:pt x="170" y="72"/>
                  </a:lnTo>
                  <a:lnTo>
                    <a:pt x="210" y="46"/>
                  </a:lnTo>
                  <a:lnTo>
                    <a:pt x="254" y="27"/>
                  </a:lnTo>
                  <a:lnTo>
                    <a:pt x="299" y="12"/>
                  </a:lnTo>
                  <a:lnTo>
                    <a:pt x="347" y="4"/>
                  </a:lnTo>
                  <a:lnTo>
                    <a:pt x="3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42" name="Freeform 486"/>
            <p:cNvSpPr>
              <a:spLocks/>
            </p:cNvSpPr>
            <p:nvPr/>
          </p:nvSpPr>
          <p:spPr bwMode="auto">
            <a:xfrm>
              <a:off x="5776913" y="5178425"/>
              <a:ext cx="33338" cy="28575"/>
            </a:xfrm>
            <a:custGeom>
              <a:avLst/>
              <a:gdLst>
                <a:gd name="T0" fmla="*/ 62 w 206"/>
                <a:gd name="T1" fmla="*/ 0 h 177"/>
                <a:gd name="T2" fmla="*/ 76 w 206"/>
                <a:gd name="T3" fmla="*/ 3 h 177"/>
                <a:gd name="T4" fmla="*/ 90 w 206"/>
                <a:gd name="T5" fmla="*/ 10 h 177"/>
                <a:gd name="T6" fmla="*/ 182 w 206"/>
                <a:gd name="T7" fmla="*/ 75 h 177"/>
                <a:gd name="T8" fmla="*/ 194 w 206"/>
                <a:gd name="T9" fmla="*/ 85 h 177"/>
                <a:gd name="T10" fmla="*/ 201 w 206"/>
                <a:gd name="T11" fmla="*/ 98 h 177"/>
                <a:gd name="T12" fmla="*/ 205 w 206"/>
                <a:gd name="T13" fmla="*/ 111 h 177"/>
                <a:gd name="T14" fmla="*/ 206 w 206"/>
                <a:gd name="T15" fmla="*/ 126 h 177"/>
                <a:gd name="T16" fmla="*/ 203 w 206"/>
                <a:gd name="T17" fmla="*/ 141 h 177"/>
                <a:gd name="T18" fmla="*/ 196 w 206"/>
                <a:gd name="T19" fmla="*/ 153 h 177"/>
                <a:gd name="T20" fmla="*/ 186 w 206"/>
                <a:gd name="T21" fmla="*/ 164 h 177"/>
                <a:gd name="T22" fmla="*/ 175 w 206"/>
                <a:gd name="T23" fmla="*/ 171 h 177"/>
                <a:gd name="T24" fmla="*/ 163 w 206"/>
                <a:gd name="T25" fmla="*/ 176 h 177"/>
                <a:gd name="T26" fmla="*/ 149 w 206"/>
                <a:gd name="T27" fmla="*/ 177 h 177"/>
                <a:gd name="T28" fmla="*/ 133 w 206"/>
                <a:gd name="T29" fmla="*/ 175 h 177"/>
                <a:gd name="T30" fmla="*/ 117 w 206"/>
                <a:gd name="T31" fmla="*/ 167 h 177"/>
                <a:gd name="T32" fmla="*/ 24 w 206"/>
                <a:gd name="T33" fmla="*/ 102 h 177"/>
                <a:gd name="T34" fmla="*/ 13 w 206"/>
                <a:gd name="T35" fmla="*/ 92 h 177"/>
                <a:gd name="T36" fmla="*/ 5 w 206"/>
                <a:gd name="T37" fmla="*/ 79 h 177"/>
                <a:gd name="T38" fmla="*/ 1 w 206"/>
                <a:gd name="T39" fmla="*/ 65 h 177"/>
                <a:gd name="T40" fmla="*/ 0 w 206"/>
                <a:gd name="T41" fmla="*/ 52 h 177"/>
                <a:gd name="T42" fmla="*/ 3 w 206"/>
                <a:gd name="T43" fmla="*/ 37 h 177"/>
                <a:gd name="T44" fmla="*/ 11 w 206"/>
                <a:gd name="T45" fmla="*/ 24 h 177"/>
                <a:gd name="T46" fmla="*/ 21 w 206"/>
                <a:gd name="T47" fmla="*/ 12 h 177"/>
                <a:gd name="T48" fmla="*/ 34 w 206"/>
                <a:gd name="T49" fmla="*/ 5 h 177"/>
                <a:gd name="T50" fmla="*/ 47 w 206"/>
                <a:gd name="T51" fmla="*/ 1 h 177"/>
                <a:gd name="T52" fmla="*/ 62 w 206"/>
                <a:gd name="T5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6" h="177">
                  <a:moveTo>
                    <a:pt x="62" y="0"/>
                  </a:moveTo>
                  <a:lnTo>
                    <a:pt x="76" y="3"/>
                  </a:lnTo>
                  <a:lnTo>
                    <a:pt x="90" y="10"/>
                  </a:lnTo>
                  <a:lnTo>
                    <a:pt x="182" y="75"/>
                  </a:lnTo>
                  <a:lnTo>
                    <a:pt x="194" y="85"/>
                  </a:lnTo>
                  <a:lnTo>
                    <a:pt x="201" y="98"/>
                  </a:lnTo>
                  <a:lnTo>
                    <a:pt x="205" y="111"/>
                  </a:lnTo>
                  <a:lnTo>
                    <a:pt x="206" y="126"/>
                  </a:lnTo>
                  <a:lnTo>
                    <a:pt x="203" y="141"/>
                  </a:lnTo>
                  <a:lnTo>
                    <a:pt x="196" y="153"/>
                  </a:lnTo>
                  <a:lnTo>
                    <a:pt x="186" y="164"/>
                  </a:lnTo>
                  <a:lnTo>
                    <a:pt x="175" y="171"/>
                  </a:lnTo>
                  <a:lnTo>
                    <a:pt x="163" y="176"/>
                  </a:lnTo>
                  <a:lnTo>
                    <a:pt x="149" y="177"/>
                  </a:lnTo>
                  <a:lnTo>
                    <a:pt x="133" y="175"/>
                  </a:lnTo>
                  <a:lnTo>
                    <a:pt x="117" y="167"/>
                  </a:lnTo>
                  <a:lnTo>
                    <a:pt x="24" y="102"/>
                  </a:lnTo>
                  <a:lnTo>
                    <a:pt x="13" y="92"/>
                  </a:lnTo>
                  <a:lnTo>
                    <a:pt x="5" y="79"/>
                  </a:lnTo>
                  <a:lnTo>
                    <a:pt x="1" y="65"/>
                  </a:lnTo>
                  <a:lnTo>
                    <a:pt x="0" y="52"/>
                  </a:lnTo>
                  <a:lnTo>
                    <a:pt x="3" y="37"/>
                  </a:lnTo>
                  <a:lnTo>
                    <a:pt x="11" y="24"/>
                  </a:lnTo>
                  <a:lnTo>
                    <a:pt x="21" y="12"/>
                  </a:lnTo>
                  <a:lnTo>
                    <a:pt x="34" y="5"/>
                  </a:lnTo>
                  <a:lnTo>
                    <a:pt x="47" y="1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43" name="Freeform 487"/>
            <p:cNvSpPr>
              <a:spLocks/>
            </p:cNvSpPr>
            <p:nvPr/>
          </p:nvSpPr>
          <p:spPr bwMode="auto">
            <a:xfrm>
              <a:off x="5821363" y="5210175"/>
              <a:ext cx="33338" cy="26987"/>
            </a:xfrm>
            <a:custGeom>
              <a:avLst/>
              <a:gdLst>
                <a:gd name="T0" fmla="*/ 62 w 206"/>
                <a:gd name="T1" fmla="*/ 0 h 178"/>
                <a:gd name="T2" fmla="*/ 76 w 206"/>
                <a:gd name="T3" fmla="*/ 3 h 178"/>
                <a:gd name="T4" fmla="*/ 89 w 206"/>
                <a:gd name="T5" fmla="*/ 11 h 178"/>
                <a:gd name="T6" fmla="*/ 182 w 206"/>
                <a:gd name="T7" fmla="*/ 75 h 178"/>
                <a:gd name="T8" fmla="*/ 193 w 206"/>
                <a:gd name="T9" fmla="*/ 86 h 178"/>
                <a:gd name="T10" fmla="*/ 201 w 206"/>
                <a:gd name="T11" fmla="*/ 97 h 178"/>
                <a:gd name="T12" fmla="*/ 205 w 206"/>
                <a:gd name="T13" fmla="*/ 112 h 178"/>
                <a:gd name="T14" fmla="*/ 206 w 206"/>
                <a:gd name="T15" fmla="*/ 126 h 178"/>
                <a:gd name="T16" fmla="*/ 203 w 206"/>
                <a:gd name="T17" fmla="*/ 140 h 178"/>
                <a:gd name="T18" fmla="*/ 195 w 206"/>
                <a:gd name="T19" fmla="*/ 154 h 178"/>
                <a:gd name="T20" fmla="*/ 186 w 206"/>
                <a:gd name="T21" fmla="*/ 164 h 178"/>
                <a:gd name="T22" fmla="*/ 175 w 206"/>
                <a:gd name="T23" fmla="*/ 172 h 178"/>
                <a:gd name="T24" fmla="*/ 163 w 206"/>
                <a:gd name="T25" fmla="*/ 176 h 178"/>
                <a:gd name="T26" fmla="*/ 149 w 206"/>
                <a:gd name="T27" fmla="*/ 178 h 178"/>
                <a:gd name="T28" fmla="*/ 132 w 206"/>
                <a:gd name="T29" fmla="*/ 175 h 178"/>
                <a:gd name="T30" fmla="*/ 117 w 206"/>
                <a:gd name="T31" fmla="*/ 167 h 178"/>
                <a:gd name="T32" fmla="*/ 24 w 206"/>
                <a:gd name="T33" fmla="*/ 103 h 178"/>
                <a:gd name="T34" fmla="*/ 12 w 206"/>
                <a:gd name="T35" fmla="*/ 92 h 178"/>
                <a:gd name="T36" fmla="*/ 5 w 206"/>
                <a:gd name="T37" fmla="*/ 80 h 178"/>
                <a:gd name="T38" fmla="*/ 1 w 206"/>
                <a:gd name="T39" fmla="*/ 66 h 178"/>
                <a:gd name="T40" fmla="*/ 0 w 206"/>
                <a:gd name="T41" fmla="*/ 51 h 178"/>
                <a:gd name="T42" fmla="*/ 3 w 206"/>
                <a:gd name="T43" fmla="*/ 37 h 178"/>
                <a:gd name="T44" fmla="*/ 10 w 206"/>
                <a:gd name="T45" fmla="*/ 24 h 178"/>
                <a:gd name="T46" fmla="*/ 21 w 206"/>
                <a:gd name="T47" fmla="*/ 13 h 178"/>
                <a:gd name="T48" fmla="*/ 33 w 206"/>
                <a:gd name="T49" fmla="*/ 5 h 178"/>
                <a:gd name="T50" fmla="*/ 47 w 206"/>
                <a:gd name="T51" fmla="*/ 1 h 178"/>
                <a:gd name="T52" fmla="*/ 62 w 206"/>
                <a:gd name="T53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6" h="178">
                  <a:moveTo>
                    <a:pt x="62" y="0"/>
                  </a:moveTo>
                  <a:lnTo>
                    <a:pt x="76" y="3"/>
                  </a:lnTo>
                  <a:lnTo>
                    <a:pt x="89" y="11"/>
                  </a:lnTo>
                  <a:lnTo>
                    <a:pt x="182" y="75"/>
                  </a:lnTo>
                  <a:lnTo>
                    <a:pt x="193" y="86"/>
                  </a:lnTo>
                  <a:lnTo>
                    <a:pt x="201" y="97"/>
                  </a:lnTo>
                  <a:lnTo>
                    <a:pt x="205" y="112"/>
                  </a:lnTo>
                  <a:lnTo>
                    <a:pt x="206" y="126"/>
                  </a:lnTo>
                  <a:lnTo>
                    <a:pt x="203" y="140"/>
                  </a:lnTo>
                  <a:lnTo>
                    <a:pt x="195" y="154"/>
                  </a:lnTo>
                  <a:lnTo>
                    <a:pt x="186" y="164"/>
                  </a:lnTo>
                  <a:lnTo>
                    <a:pt x="175" y="172"/>
                  </a:lnTo>
                  <a:lnTo>
                    <a:pt x="163" y="176"/>
                  </a:lnTo>
                  <a:lnTo>
                    <a:pt x="149" y="178"/>
                  </a:lnTo>
                  <a:lnTo>
                    <a:pt x="132" y="175"/>
                  </a:lnTo>
                  <a:lnTo>
                    <a:pt x="117" y="167"/>
                  </a:lnTo>
                  <a:lnTo>
                    <a:pt x="24" y="103"/>
                  </a:lnTo>
                  <a:lnTo>
                    <a:pt x="12" y="92"/>
                  </a:lnTo>
                  <a:lnTo>
                    <a:pt x="5" y="80"/>
                  </a:lnTo>
                  <a:lnTo>
                    <a:pt x="1" y="66"/>
                  </a:lnTo>
                  <a:lnTo>
                    <a:pt x="0" y="51"/>
                  </a:lnTo>
                  <a:lnTo>
                    <a:pt x="3" y="37"/>
                  </a:lnTo>
                  <a:lnTo>
                    <a:pt x="10" y="24"/>
                  </a:lnTo>
                  <a:lnTo>
                    <a:pt x="21" y="13"/>
                  </a:lnTo>
                  <a:lnTo>
                    <a:pt x="33" y="5"/>
                  </a:lnTo>
                  <a:lnTo>
                    <a:pt x="47" y="1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44" name="Freeform 488"/>
            <p:cNvSpPr>
              <a:spLocks/>
            </p:cNvSpPr>
            <p:nvPr/>
          </p:nvSpPr>
          <p:spPr bwMode="auto">
            <a:xfrm>
              <a:off x="5715000" y="5375275"/>
              <a:ext cx="34925" cy="17462"/>
            </a:xfrm>
            <a:custGeom>
              <a:avLst/>
              <a:gdLst>
                <a:gd name="T0" fmla="*/ 56 w 227"/>
                <a:gd name="T1" fmla="*/ 0 h 113"/>
                <a:gd name="T2" fmla="*/ 170 w 227"/>
                <a:gd name="T3" fmla="*/ 0 h 113"/>
                <a:gd name="T4" fmla="*/ 188 w 227"/>
                <a:gd name="T5" fmla="*/ 4 h 113"/>
                <a:gd name="T6" fmla="*/ 204 w 227"/>
                <a:gd name="T7" fmla="*/ 11 h 113"/>
                <a:gd name="T8" fmla="*/ 215 w 227"/>
                <a:gd name="T9" fmla="*/ 23 h 113"/>
                <a:gd name="T10" fmla="*/ 224 w 227"/>
                <a:gd name="T11" fmla="*/ 39 h 113"/>
                <a:gd name="T12" fmla="*/ 227 w 227"/>
                <a:gd name="T13" fmla="*/ 57 h 113"/>
                <a:gd name="T14" fmla="*/ 224 w 227"/>
                <a:gd name="T15" fmla="*/ 75 h 113"/>
                <a:gd name="T16" fmla="*/ 215 w 227"/>
                <a:gd name="T17" fmla="*/ 90 h 113"/>
                <a:gd name="T18" fmla="*/ 204 w 227"/>
                <a:gd name="T19" fmla="*/ 102 h 113"/>
                <a:gd name="T20" fmla="*/ 188 w 227"/>
                <a:gd name="T21" fmla="*/ 110 h 113"/>
                <a:gd name="T22" fmla="*/ 170 w 227"/>
                <a:gd name="T23" fmla="*/ 113 h 113"/>
                <a:gd name="T24" fmla="*/ 56 w 227"/>
                <a:gd name="T25" fmla="*/ 113 h 113"/>
                <a:gd name="T26" fmla="*/ 39 w 227"/>
                <a:gd name="T27" fmla="*/ 110 h 113"/>
                <a:gd name="T28" fmla="*/ 23 w 227"/>
                <a:gd name="T29" fmla="*/ 102 h 113"/>
                <a:gd name="T30" fmla="*/ 11 w 227"/>
                <a:gd name="T31" fmla="*/ 90 h 113"/>
                <a:gd name="T32" fmla="*/ 3 w 227"/>
                <a:gd name="T33" fmla="*/ 75 h 113"/>
                <a:gd name="T34" fmla="*/ 0 w 227"/>
                <a:gd name="T35" fmla="*/ 57 h 113"/>
                <a:gd name="T36" fmla="*/ 3 w 227"/>
                <a:gd name="T37" fmla="*/ 39 h 113"/>
                <a:gd name="T38" fmla="*/ 11 w 227"/>
                <a:gd name="T39" fmla="*/ 23 h 113"/>
                <a:gd name="T40" fmla="*/ 23 w 227"/>
                <a:gd name="T41" fmla="*/ 11 h 113"/>
                <a:gd name="T42" fmla="*/ 39 w 227"/>
                <a:gd name="T43" fmla="*/ 4 h 113"/>
                <a:gd name="T44" fmla="*/ 56 w 227"/>
                <a:gd name="T4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7" h="113">
                  <a:moveTo>
                    <a:pt x="56" y="0"/>
                  </a:moveTo>
                  <a:lnTo>
                    <a:pt x="170" y="0"/>
                  </a:lnTo>
                  <a:lnTo>
                    <a:pt x="188" y="4"/>
                  </a:lnTo>
                  <a:lnTo>
                    <a:pt x="204" y="11"/>
                  </a:lnTo>
                  <a:lnTo>
                    <a:pt x="215" y="23"/>
                  </a:lnTo>
                  <a:lnTo>
                    <a:pt x="224" y="39"/>
                  </a:lnTo>
                  <a:lnTo>
                    <a:pt x="227" y="57"/>
                  </a:lnTo>
                  <a:lnTo>
                    <a:pt x="224" y="75"/>
                  </a:lnTo>
                  <a:lnTo>
                    <a:pt x="215" y="90"/>
                  </a:lnTo>
                  <a:lnTo>
                    <a:pt x="204" y="102"/>
                  </a:lnTo>
                  <a:lnTo>
                    <a:pt x="188" y="110"/>
                  </a:lnTo>
                  <a:lnTo>
                    <a:pt x="170" y="113"/>
                  </a:lnTo>
                  <a:lnTo>
                    <a:pt x="56" y="113"/>
                  </a:lnTo>
                  <a:lnTo>
                    <a:pt x="39" y="110"/>
                  </a:lnTo>
                  <a:lnTo>
                    <a:pt x="23" y="102"/>
                  </a:lnTo>
                  <a:lnTo>
                    <a:pt x="11" y="90"/>
                  </a:lnTo>
                  <a:lnTo>
                    <a:pt x="3" y="75"/>
                  </a:lnTo>
                  <a:lnTo>
                    <a:pt x="0" y="57"/>
                  </a:lnTo>
                  <a:lnTo>
                    <a:pt x="3" y="39"/>
                  </a:lnTo>
                  <a:lnTo>
                    <a:pt x="11" y="23"/>
                  </a:lnTo>
                  <a:lnTo>
                    <a:pt x="23" y="11"/>
                  </a:lnTo>
                  <a:lnTo>
                    <a:pt x="39" y="4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45" name="Freeform 489"/>
            <p:cNvSpPr>
              <a:spLocks/>
            </p:cNvSpPr>
            <p:nvPr/>
          </p:nvSpPr>
          <p:spPr bwMode="auto">
            <a:xfrm>
              <a:off x="5840413" y="5253038"/>
              <a:ext cx="17463" cy="36512"/>
            </a:xfrm>
            <a:custGeom>
              <a:avLst/>
              <a:gdLst>
                <a:gd name="T0" fmla="*/ 57 w 113"/>
                <a:gd name="T1" fmla="*/ 0 h 226"/>
                <a:gd name="T2" fmla="*/ 74 w 113"/>
                <a:gd name="T3" fmla="*/ 3 h 226"/>
                <a:gd name="T4" fmla="*/ 90 w 113"/>
                <a:gd name="T5" fmla="*/ 12 h 226"/>
                <a:gd name="T6" fmla="*/ 103 w 113"/>
                <a:gd name="T7" fmla="*/ 23 h 226"/>
                <a:gd name="T8" fmla="*/ 110 w 113"/>
                <a:gd name="T9" fmla="*/ 39 h 226"/>
                <a:gd name="T10" fmla="*/ 113 w 113"/>
                <a:gd name="T11" fmla="*/ 57 h 226"/>
                <a:gd name="T12" fmla="*/ 113 w 113"/>
                <a:gd name="T13" fmla="*/ 169 h 226"/>
                <a:gd name="T14" fmla="*/ 110 w 113"/>
                <a:gd name="T15" fmla="*/ 187 h 226"/>
                <a:gd name="T16" fmla="*/ 103 w 113"/>
                <a:gd name="T17" fmla="*/ 203 h 226"/>
                <a:gd name="T18" fmla="*/ 90 w 113"/>
                <a:gd name="T19" fmla="*/ 214 h 226"/>
                <a:gd name="T20" fmla="*/ 74 w 113"/>
                <a:gd name="T21" fmla="*/ 223 h 226"/>
                <a:gd name="T22" fmla="*/ 57 w 113"/>
                <a:gd name="T23" fmla="*/ 226 h 226"/>
                <a:gd name="T24" fmla="*/ 39 w 113"/>
                <a:gd name="T25" fmla="*/ 223 h 226"/>
                <a:gd name="T26" fmla="*/ 23 w 113"/>
                <a:gd name="T27" fmla="*/ 214 h 226"/>
                <a:gd name="T28" fmla="*/ 11 w 113"/>
                <a:gd name="T29" fmla="*/ 203 h 226"/>
                <a:gd name="T30" fmla="*/ 3 w 113"/>
                <a:gd name="T31" fmla="*/ 187 h 226"/>
                <a:gd name="T32" fmla="*/ 0 w 113"/>
                <a:gd name="T33" fmla="*/ 169 h 226"/>
                <a:gd name="T34" fmla="*/ 0 w 113"/>
                <a:gd name="T35" fmla="*/ 57 h 226"/>
                <a:gd name="T36" fmla="*/ 3 w 113"/>
                <a:gd name="T37" fmla="*/ 39 h 226"/>
                <a:gd name="T38" fmla="*/ 11 w 113"/>
                <a:gd name="T39" fmla="*/ 23 h 226"/>
                <a:gd name="T40" fmla="*/ 23 w 113"/>
                <a:gd name="T41" fmla="*/ 12 h 226"/>
                <a:gd name="T42" fmla="*/ 39 w 113"/>
                <a:gd name="T43" fmla="*/ 3 h 226"/>
                <a:gd name="T44" fmla="*/ 57 w 113"/>
                <a:gd name="T45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3" h="226">
                  <a:moveTo>
                    <a:pt x="57" y="0"/>
                  </a:moveTo>
                  <a:lnTo>
                    <a:pt x="74" y="3"/>
                  </a:lnTo>
                  <a:lnTo>
                    <a:pt x="90" y="12"/>
                  </a:lnTo>
                  <a:lnTo>
                    <a:pt x="103" y="23"/>
                  </a:lnTo>
                  <a:lnTo>
                    <a:pt x="110" y="39"/>
                  </a:lnTo>
                  <a:lnTo>
                    <a:pt x="113" y="57"/>
                  </a:lnTo>
                  <a:lnTo>
                    <a:pt x="113" y="169"/>
                  </a:lnTo>
                  <a:lnTo>
                    <a:pt x="110" y="187"/>
                  </a:lnTo>
                  <a:lnTo>
                    <a:pt x="103" y="203"/>
                  </a:lnTo>
                  <a:lnTo>
                    <a:pt x="90" y="214"/>
                  </a:lnTo>
                  <a:lnTo>
                    <a:pt x="74" y="223"/>
                  </a:lnTo>
                  <a:lnTo>
                    <a:pt x="57" y="226"/>
                  </a:lnTo>
                  <a:lnTo>
                    <a:pt x="39" y="223"/>
                  </a:lnTo>
                  <a:lnTo>
                    <a:pt x="23" y="214"/>
                  </a:lnTo>
                  <a:lnTo>
                    <a:pt x="11" y="203"/>
                  </a:lnTo>
                  <a:lnTo>
                    <a:pt x="3" y="187"/>
                  </a:lnTo>
                  <a:lnTo>
                    <a:pt x="0" y="169"/>
                  </a:lnTo>
                  <a:lnTo>
                    <a:pt x="0" y="57"/>
                  </a:lnTo>
                  <a:lnTo>
                    <a:pt x="3" y="39"/>
                  </a:lnTo>
                  <a:lnTo>
                    <a:pt x="11" y="23"/>
                  </a:lnTo>
                  <a:lnTo>
                    <a:pt x="23" y="12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46" name="Freeform 490"/>
            <p:cNvSpPr>
              <a:spLocks/>
            </p:cNvSpPr>
            <p:nvPr/>
          </p:nvSpPr>
          <p:spPr bwMode="auto">
            <a:xfrm>
              <a:off x="5732463" y="5148263"/>
              <a:ext cx="33338" cy="26987"/>
            </a:xfrm>
            <a:custGeom>
              <a:avLst/>
              <a:gdLst>
                <a:gd name="T0" fmla="*/ 61 w 207"/>
                <a:gd name="T1" fmla="*/ 0 h 178"/>
                <a:gd name="T2" fmla="*/ 76 w 207"/>
                <a:gd name="T3" fmla="*/ 3 h 178"/>
                <a:gd name="T4" fmla="*/ 90 w 207"/>
                <a:gd name="T5" fmla="*/ 11 h 178"/>
                <a:gd name="T6" fmla="*/ 182 w 207"/>
                <a:gd name="T7" fmla="*/ 75 h 178"/>
                <a:gd name="T8" fmla="*/ 194 w 207"/>
                <a:gd name="T9" fmla="*/ 86 h 178"/>
                <a:gd name="T10" fmla="*/ 201 w 207"/>
                <a:gd name="T11" fmla="*/ 98 h 178"/>
                <a:gd name="T12" fmla="*/ 206 w 207"/>
                <a:gd name="T13" fmla="*/ 112 h 178"/>
                <a:gd name="T14" fmla="*/ 207 w 207"/>
                <a:gd name="T15" fmla="*/ 127 h 178"/>
                <a:gd name="T16" fmla="*/ 203 w 207"/>
                <a:gd name="T17" fmla="*/ 140 h 178"/>
                <a:gd name="T18" fmla="*/ 196 w 207"/>
                <a:gd name="T19" fmla="*/ 154 h 178"/>
                <a:gd name="T20" fmla="*/ 187 w 207"/>
                <a:gd name="T21" fmla="*/ 164 h 178"/>
                <a:gd name="T22" fmla="*/ 175 w 207"/>
                <a:gd name="T23" fmla="*/ 172 h 178"/>
                <a:gd name="T24" fmla="*/ 162 w 207"/>
                <a:gd name="T25" fmla="*/ 176 h 178"/>
                <a:gd name="T26" fmla="*/ 150 w 207"/>
                <a:gd name="T27" fmla="*/ 178 h 178"/>
                <a:gd name="T28" fmla="*/ 133 w 207"/>
                <a:gd name="T29" fmla="*/ 175 h 178"/>
                <a:gd name="T30" fmla="*/ 117 w 207"/>
                <a:gd name="T31" fmla="*/ 167 h 178"/>
                <a:gd name="T32" fmla="*/ 25 w 207"/>
                <a:gd name="T33" fmla="*/ 103 h 178"/>
                <a:gd name="T34" fmla="*/ 13 w 207"/>
                <a:gd name="T35" fmla="*/ 92 h 178"/>
                <a:gd name="T36" fmla="*/ 6 w 207"/>
                <a:gd name="T37" fmla="*/ 80 h 178"/>
                <a:gd name="T38" fmla="*/ 1 w 207"/>
                <a:gd name="T39" fmla="*/ 66 h 178"/>
                <a:gd name="T40" fmla="*/ 0 w 207"/>
                <a:gd name="T41" fmla="*/ 51 h 178"/>
                <a:gd name="T42" fmla="*/ 4 w 207"/>
                <a:gd name="T43" fmla="*/ 38 h 178"/>
                <a:gd name="T44" fmla="*/ 11 w 207"/>
                <a:gd name="T45" fmla="*/ 24 h 178"/>
                <a:gd name="T46" fmla="*/ 21 w 207"/>
                <a:gd name="T47" fmla="*/ 13 h 178"/>
                <a:gd name="T48" fmla="*/ 34 w 207"/>
                <a:gd name="T49" fmla="*/ 5 h 178"/>
                <a:gd name="T50" fmla="*/ 48 w 207"/>
                <a:gd name="T51" fmla="*/ 1 h 178"/>
                <a:gd name="T52" fmla="*/ 61 w 207"/>
                <a:gd name="T53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7" h="178">
                  <a:moveTo>
                    <a:pt x="61" y="0"/>
                  </a:moveTo>
                  <a:lnTo>
                    <a:pt x="76" y="3"/>
                  </a:lnTo>
                  <a:lnTo>
                    <a:pt x="90" y="11"/>
                  </a:lnTo>
                  <a:lnTo>
                    <a:pt x="182" y="75"/>
                  </a:lnTo>
                  <a:lnTo>
                    <a:pt x="194" y="86"/>
                  </a:lnTo>
                  <a:lnTo>
                    <a:pt x="201" y="98"/>
                  </a:lnTo>
                  <a:lnTo>
                    <a:pt x="206" y="112"/>
                  </a:lnTo>
                  <a:lnTo>
                    <a:pt x="207" y="127"/>
                  </a:lnTo>
                  <a:lnTo>
                    <a:pt x="203" y="140"/>
                  </a:lnTo>
                  <a:lnTo>
                    <a:pt x="196" y="154"/>
                  </a:lnTo>
                  <a:lnTo>
                    <a:pt x="187" y="164"/>
                  </a:lnTo>
                  <a:lnTo>
                    <a:pt x="175" y="172"/>
                  </a:lnTo>
                  <a:lnTo>
                    <a:pt x="162" y="176"/>
                  </a:lnTo>
                  <a:lnTo>
                    <a:pt x="150" y="178"/>
                  </a:lnTo>
                  <a:lnTo>
                    <a:pt x="133" y="175"/>
                  </a:lnTo>
                  <a:lnTo>
                    <a:pt x="117" y="167"/>
                  </a:lnTo>
                  <a:lnTo>
                    <a:pt x="25" y="103"/>
                  </a:lnTo>
                  <a:lnTo>
                    <a:pt x="13" y="92"/>
                  </a:lnTo>
                  <a:lnTo>
                    <a:pt x="6" y="80"/>
                  </a:lnTo>
                  <a:lnTo>
                    <a:pt x="1" y="66"/>
                  </a:lnTo>
                  <a:lnTo>
                    <a:pt x="0" y="51"/>
                  </a:lnTo>
                  <a:lnTo>
                    <a:pt x="4" y="38"/>
                  </a:lnTo>
                  <a:lnTo>
                    <a:pt x="11" y="24"/>
                  </a:lnTo>
                  <a:lnTo>
                    <a:pt x="21" y="13"/>
                  </a:lnTo>
                  <a:lnTo>
                    <a:pt x="34" y="5"/>
                  </a:lnTo>
                  <a:lnTo>
                    <a:pt x="48" y="1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47" name="Freeform 491"/>
            <p:cNvSpPr>
              <a:spLocks/>
            </p:cNvSpPr>
            <p:nvPr/>
          </p:nvSpPr>
          <p:spPr bwMode="auto">
            <a:xfrm>
              <a:off x="5768975" y="5375275"/>
              <a:ext cx="34925" cy="17462"/>
            </a:xfrm>
            <a:custGeom>
              <a:avLst/>
              <a:gdLst>
                <a:gd name="T0" fmla="*/ 57 w 228"/>
                <a:gd name="T1" fmla="*/ 0 h 113"/>
                <a:gd name="T2" fmla="*/ 171 w 228"/>
                <a:gd name="T3" fmla="*/ 0 h 113"/>
                <a:gd name="T4" fmla="*/ 189 w 228"/>
                <a:gd name="T5" fmla="*/ 4 h 113"/>
                <a:gd name="T6" fmla="*/ 204 w 228"/>
                <a:gd name="T7" fmla="*/ 11 h 113"/>
                <a:gd name="T8" fmla="*/ 217 w 228"/>
                <a:gd name="T9" fmla="*/ 23 h 113"/>
                <a:gd name="T10" fmla="*/ 224 w 228"/>
                <a:gd name="T11" fmla="*/ 39 h 113"/>
                <a:gd name="T12" fmla="*/ 228 w 228"/>
                <a:gd name="T13" fmla="*/ 57 h 113"/>
                <a:gd name="T14" fmla="*/ 224 w 228"/>
                <a:gd name="T15" fmla="*/ 75 h 113"/>
                <a:gd name="T16" fmla="*/ 217 w 228"/>
                <a:gd name="T17" fmla="*/ 90 h 113"/>
                <a:gd name="T18" fmla="*/ 204 w 228"/>
                <a:gd name="T19" fmla="*/ 102 h 113"/>
                <a:gd name="T20" fmla="*/ 189 w 228"/>
                <a:gd name="T21" fmla="*/ 110 h 113"/>
                <a:gd name="T22" fmla="*/ 171 w 228"/>
                <a:gd name="T23" fmla="*/ 113 h 113"/>
                <a:gd name="T24" fmla="*/ 57 w 228"/>
                <a:gd name="T25" fmla="*/ 113 h 113"/>
                <a:gd name="T26" fmla="*/ 39 w 228"/>
                <a:gd name="T27" fmla="*/ 110 h 113"/>
                <a:gd name="T28" fmla="*/ 24 w 228"/>
                <a:gd name="T29" fmla="*/ 102 h 113"/>
                <a:gd name="T30" fmla="*/ 12 w 228"/>
                <a:gd name="T31" fmla="*/ 90 h 113"/>
                <a:gd name="T32" fmla="*/ 4 w 228"/>
                <a:gd name="T33" fmla="*/ 75 h 113"/>
                <a:gd name="T34" fmla="*/ 0 w 228"/>
                <a:gd name="T35" fmla="*/ 57 h 113"/>
                <a:gd name="T36" fmla="*/ 4 w 228"/>
                <a:gd name="T37" fmla="*/ 39 h 113"/>
                <a:gd name="T38" fmla="*/ 12 w 228"/>
                <a:gd name="T39" fmla="*/ 23 h 113"/>
                <a:gd name="T40" fmla="*/ 24 w 228"/>
                <a:gd name="T41" fmla="*/ 11 h 113"/>
                <a:gd name="T42" fmla="*/ 39 w 228"/>
                <a:gd name="T43" fmla="*/ 4 h 113"/>
                <a:gd name="T44" fmla="*/ 57 w 228"/>
                <a:gd name="T4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8" h="113">
                  <a:moveTo>
                    <a:pt x="57" y="0"/>
                  </a:moveTo>
                  <a:lnTo>
                    <a:pt x="171" y="0"/>
                  </a:lnTo>
                  <a:lnTo>
                    <a:pt x="189" y="4"/>
                  </a:lnTo>
                  <a:lnTo>
                    <a:pt x="204" y="11"/>
                  </a:lnTo>
                  <a:lnTo>
                    <a:pt x="217" y="23"/>
                  </a:lnTo>
                  <a:lnTo>
                    <a:pt x="224" y="39"/>
                  </a:lnTo>
                  <a:lnTo>
                    <a:pt x="228" y="57"/>
                  </a:lnTo>
                  <a:lnTo>
                    <a:pt x="224" y="75"/>
                  </a:lnTo>
                  <a:lnTo>
                    <a:pt x="217" y="90"/>
                  </a:lnTo>
                  <a:lnTo>
                    <a:pt x="204" y="102"/>
                  </a:lnTo>
                  <a:lnTo>
                    <a:pt x="189" y="110"/>
                  </a:lnTo>
                  <a:lnTo>
                    <a:pt x="171" y="113"/>
                  </a:lnTo>
                  <a:lnTo>
                    <a:pt x="57" y="113"/>
                  </a:lnTo>
                  <a:lnTo>
                    <a:pt x="39" y="110"/>
                  </a:lnTo>
                  <a:lnTo>
                    <a:pt x="24" y="102"/>
                  </a:lnTo>
                  <a:lnTo>
                    <a:pt x="12" y="90"/>
                  </a:lnTo>
                  <a:lnTo>
                    <a:pt x="4" y="75"/>
                  </a:lnTo>
                  <a:lnTo>
                    <a:pt x="0" y="57"/>
                  </a:lnTo>
                  <a:lnTo>
                    <a:pt x="4" y="39"/>
                  </a:lnTo>
                  <a:lnTo>
                    <a:pt x="12" y="23"/>
                  </a:lnTo>
                  <a:lnTo>
                    <a:pt x="24" y="11"/>
                  </a:lnTo>
                  <a:lnTo>
                    <a:pt x="39" y="4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48" name="Freeform 492"/>
            <p:cNvSpPr>
              <a:spLocks/>
            </p:cNvSpPr>
            <p:nvPr/>
          </p:nvSpPr>
          <p:spPr bwMode="auto">
            <a:xfrm>
              <a:off x="5607050" y="5375275"/>
              <a:ext cx="34925" cy="17462"/>
            </a:xfrm>
            <a:custGeom>
              <a:avLst/>
              <a:gdLst>
                <a:gd name="T0" fmla="*/ 57 w 226"/>
                <a:gd name="T1" fmla="*/ 0 h 113"/>
                <a:gd name="T2" fmla="*/ 169 w 226"/>
                <a:gd name="T3" fmla="*/ 0 h 113"/>
                <a:gd name="T4" fmla="*/ 187 w 226"/>
                <a:gd name="T5" fmla="*/ 4 h 113"/>
                <a:gd name="T6" fmla="*/ 203 w 226"/>
                <a:gd name="T7" fmla="*/ 11 h 113"/>
                <a:gd name="T8" fmla="*/ 216 w 226"/>
                <a:gd name="T9" fmla="*/ 23 h 113"/>
                <a:gd name="T10" fmla="*/ 223 w 226"/>
                <a:gd name="T11" fmla="*/ 39 h 113"/>
                <a:gd name="T12" fmla="*/ 226 w 226"/>
                <a:gd name="T13" fmla="*/ 57 h 113"/>
                <a:gd name="T14" fmla="*/ 223 w 226"/>
                <a:gd name="T15" fmla="*/ 75 h 113"/>
                <a:gd name="T16" fmla="*/ 216 w 226"/>
                <a:gd name="T17" fmla="*/ 90 h 113"/>
                <a:gd name="T18" fmla="*/ 203 w 226"/>
                <a:gd name="T19" fmla="*/ 102 h 113"/>
                <a:gd name="T20" fmla="*/ 187 w 226"/>
                <a:gd name="T21" fmla="*/ 110 h 113"/>
                <a:gd name="T22" fmla="*/ 169 w 226"/>
                <a:gd name="T23" fmla="*/ 113 h 113"/>
                <a:gd name="T24" fmla="*/ 57 w 226"/>
                <a:gd name="T25" fmla="*/ 113 h 113"/>
                <a:gd name="T26" fmla="*/ 39 w 226"/>
                <a:gd name="T27" fmla="*/ 110 h 113"/>
                <a:gd name="T28" fmla="*/ 23 w 226"/>
                <a:gd name="T29" fmla="*/ 102 h 113"/>
                <a:gd name="T30" fmla="*/ 11 w 226"/>
                <a:gd name="T31" fmla="*/ 90 h 113"/>
                <a:gd name="T32" fmla="*/ 2 w 226"/>
                <a:gd name="T33" fmla="*/ 75 h 113"/>
                <a:gd name="T34" fmla="*/ 0 w 226"/>
                <a:gd name="T35" fmla="*/ 57 h 113"/>
                <a:gd name="T36" fmla="*/ 2 w 226"/>
                <a:gd name="T37" fmla="*/ 39 h 113"/>
                <a:gd name="T38" fmla="*/ 11 w 226"/>
                <a:gd name="T39" fmla="*/ 23 h 113"/>
                <a:gd name="T40" fmla="*/ 23 w 226"/>
                <a:gd name="T41" fmla="*/ 11 h 113"/>
                <a:gd name="T42" fmla="*/ 39 w 226"/>
                <a:gd name="T43" fmla="*/ 4 h 113"/>
                <a:gd name="T44" fmla="*/ 57 w 226"/>
                <a:gd name="T4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6" h="113">
                  <a:moveTo>
                    <a:pt x="57" y="0"/>
                  </a:moveTo>
                  <a:lnTo>
                    <a:pt x="169" y="0"/>
                  </a:lnTo>
                  <a:lnTo>
                    <a:pt x="187" y="4"/>
                  </a:lnTo>
                  <a:lnTo>
                    <a:pt x="203" y="11"/>
                  </a:lnTo>
                  <a:lnTo>
                    <a:pt x="216" y="23"/>
                  </a:lnTo>
                  <a:lnTo>
                    <a:pt x="223" y="39"/>
                  </a:lnTo>
                  <a:lnTo>
                    <a:pt x="226" y="57"/>
                  </a:lnTo>
                  <a:lnTo>
                    <a:pt x="223" y="75"/>
                  </a:lnTo>
                  <a:lnTo>
                    <a:pt x="216" y="90"/>
                  </a:lnTo>
                  <a:lnTo>
                    <a:pt x="203" y="102"/>
                  </a:lnTo>
                  <a:lnTo>
                    <a:pt x="187" y="110"/>
                  </a:lnTo>
                  <a:lnTo>
                    <a:pt x="169" y="113"/>
                  </a:lnTo>
                  <a:lnTo>
                    <a:pt x="57" y="113"/>
                  </a:lnTo>
                  <a:lnTo>
                    <a:pt x="39" y="110"/>
                  </a:lnTo>
                  <a:lnTo>
                    <a:pt x="23" y="102"/>
                  </a:lnTo>
                  <a:lnTo>
                    <a:pt x="11" y="90"/>
                  </a:lnTo>
                  <a:lnTo>
                    <a:pt x="2" y="75"/>
                  </a:lnTo>
                  <a:lnTo>
                    <a:pt x="0" y="57"/>
                  </a:lnTo>
                  <a:lnTo>
                    <a:pt x="2" y="39"/>
                  </a:lnTo>
                  <a:lnTo>
                    <a:pt x="11" y="23"/>
                  </a:lnTo>
                  <a:lnTo>
                    <a:pt x="23" y="11"/>
                  </a:lnTo>
                  <a:lnTo>
                    <a:pt x="39" y="4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49" name="Freeform 493"/>
            <p:cNvSpPr>
              <a:spLocks/>
            </p:cNvSpPr>
            <p:nvPr/>
          </p:nvSpPr>
          <p:spPr bwMode="auto">
            <a:xfrm>
              <a:off x="5840413" y="5307013"/>
              <a:ext cx="17463" cy="36512"/>
            </a:xfrm>
            <a:custGeom>
              <a:avLst/>
              <a:gdLst>
                <a:gd name="T0" fmla="*/ 57 w 113"/>
                <a:gd name="T1" fmla="*/ 0 h 225"/>
                <a:gd name="T2" fmla="*/ 74 w 113"/>
                <a:gd name="T3" fmla="*/ 2 h 225"/>
                <a:gd name="T4" fmla="*/ 90 w 113"/>
                <a:gd name="T5" fmla="*/ 10 h 225"/>
                <a:gd name="T6" fmla="*/ 103 w 113"/>
                <a:gd name="T7" fmla="*/ 23 h 225"/>
                <a:gd name="T8" fmla="*/ 110 w 113"/>
                <a:gd name="T9" fmla="*/ 37 h 225"/>
                <a:gd name="T10" fmla="*/ 113 w 113"/>
                <a:gd name="T11" fmla="*/ 56 h 225"/>
                <a:gd name="T12" fmla="*/ 113 w 113"/>
                <a:gd name="T13" fmla="*/ 168 h 225"/>
                <a:gd name="T14" fmla="*/ 110 w 113"/>
                <a:gd name="T15" fmla="*/ 186 h 225"/>
                <a:gd name="T16" fmla="*/ 103 w 113"/>
                <a:gd name="T17" fmla="*/ 202 h 225"/>
                <a:gd name="T18" fmla="*/ 90 w 113"/>
                <a:gd name="T19" fmla="*/ 214 h 225"/>
                <a:gd name="T20" fmla="*/ 74 w 113"/>
                <a:gd name="T21" fmla="*/ 221 h 225"/>
                <a:gd name="T22" fmla="*/ 57 w 113"/>
                <a:gd name="T23" fmla="*/ 225 h 225"/>
                <a:gd name="T24" fmla="*/ 39 w 113"/>
                <a:gd name="T25" fmla="*/ 221 h 225"/>
                <a:gd name="T26" fmla="*/ 23 w 113"/>
                <a:gd name="T27" fmla="*/ 214 h 225"/>
                <a:gd name="T28" fmla="*/ 11 w 113"/>
                <a:gd name="T29" fmla="*/ 202 h 225"/>
                <a:gd name="T30" fmla="*/ 3 w 113"/>
                <a:gd name="T31" fmla="*/ 186 h 225"/>
                <a:gd name="T32" fmla="*/ 0 w 113"/>
                <a:gd name="T33" fmla="*/ 168 h 225"/>
                <a:gd name="T34" fmla="*/ 0 w 113"/>
                <a:gd name="T35" fmla="*/ 56 h 225"/>
                <a:gd name="T36" fmla="*/ 3 w 113"/>
                <a:gd name="T37" fmla="*/ 37 h 225"/>
                <a:gd name="T38" fmla="*/ 11 w 113"/>
                <a:gd name="T39" fmla="*/ 23 h 225"/>
                <a:gd name="T40" fmla="*/ 23 w 113"/>
                <a:gd name="T41" fmla="*/ 10 h 225"/>
                <a:gd name="T42" fmla="*/ 39 w 113"/>
                <a:gd name="T43" fmla="*/ 2 h 225"/>
                <a:gd name="T44" fmla="*/ 57 w 113"/>
                <a:gd name="T45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3" h="225">
                  <a:moveTo>
                    <a:pt x="57" y="0"/>
                  </a:moveTo>
                  <a:lnTo>
                    <a:pt x="74" y="2"/>
                  </a:lnTo>
                  <a:lnTo>
                    <a:pt x="90" y="10"/>
                  </a:lnTo>
                  <a:lnTo>
                    <a:pt x="103" y="23"/>
                  </a:lnTo>
                  <a:lnTo>
                    <a:pt x="110" y="37"/>
                  </a:lnTo>
                  <a:lnTo>
                    <a:pt x="113" y="56"/>
                  </a:lnTo>
                  <a:lnTo>
                    <a:pt x="113" y="168"/>
                  </a:lnTo>
                  <a:lnTo>
                    <a:pt x="110" y="186"/>
                  </a:lnTo>
                  <a:lnTo>
                    <a:pt x="103" y="202"/>
                  </a:lnTo>
                  <a:lnTo>
                    <a:pt x="90" y="214"/>
                  </a:lnTo>
                  <a:lnTo>
                    <a:pt x="74" y="221"/>
                  </a:lnTo>
                  <a:lnTo>
                    <a:pt x="57" y="225"/>
                  </a:lnTo>
                  <a:lnTo>
                    <a:pt x="39" y="221"/>
                  </a:lnTo>
                  <a:lnTo>
                    <a:pt x="23" y="214"/>
                  </a:lnTo>
                  <a:lnTo>
                    <a:pt x="11" y="202"/>
                  </a:lnTo>
                  <a:lnTo>
                    <a:pt x="3" y="186"/>
                  </a:lnTo>
                  <a:lnTo>
                    <a:pt x="0" y="168"/>
                  </a:lnTo>
                  <a:lnTo>
                    <a:pt x="0" y="56"/>
                  </a:lnTo>
                  <a:lnTo>
                    <a:pt x="3" y="37"/>
                  </a:lnTo>
                  <a:lnTo>
                    <a:pt x="11" y="23"/>
                  </a:lnTo>
                  <a:lnTo>
                    <a:pt x="23" y="10"/>
                  </a:lnTo>
                  <a:lnTo>
                    <a:pt x="39" y="2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50" name="Freeform 494"/>
            <p:cNvSpPr>
              <a:spLocks/>
            </p:cNvSpPr>
            <p:nvPr/>
          </p:nvSpPr>
          <p:spPr bwMode="auto">
            <a:xfrm>
              <a:off x="5689600" y="5116513"/>
              <a:ext cx="31750" cy="28575"/>
            </a:xfrm>
            <a:custGeom>
              <a:avLst/>
              <a:gdLst>
                <a:gd name="T0" fmla="*/ 61 w 206"/>
                <a:gd name="T1" fmla="*/ 0 h 176"/>
                <a:gd name="T2" fmla="*/ 75 w 206"/>
                <a:gd name="T3" fmla="*/ 3 h 176"/>
                <a:gd name="T4" fmla="*/ 89 w 206"/>
                <a:gd name="T5" fmla="*/ 9 h 176"/>
                <a:gd name="T6" fmla="*/ 182 w 206"/>
                <a:gd name="T7" fmla="*/ 74 h 176"/>
                <a:gd name="T8" fmla="*/ 193 w 206"/>
                <a:gd name="T9" fmla="*/ 84 h 176"/>
                <a:gd name="T10" fmla="*/ 201 w 206"/>
                <a:gd name="T11" fmla="*/ 97 h 176"/>
                <a:gd name="T12" fmla="*/ 205 w 206"/>
                <a:gd name="T13" fmla="*/ 111 h 176"/>
                <a:gd name="T14" fmla="*/ 206 w 206"/>
                <a:gd name="T15" fmla="*/ 125 h 176"/>
                <a:gd name="T16" fmla="*/ 203 w 206"/>
                <a:gd name="T17" fmla="*/ 140 h 176"/>
                <a:gd name="T18" fmla="*/ 195 w 206"/>
                <a:gd name="T19" fmla="*/ 153 h 176"/>
                <a:gd name="T20" fmla="*/ 186 w 206"/>
                <a:gd name="T21" fmla="*/ 163 h 176"/>
                <a:gd name="T22" fmla="*/ 174 w 206"/>
                <a:gd name="T23" fmla="*/ 171 h 176"/>
                <a:gd name="T24" fmla="*/ 162 w 206"/>
                <a:gd name="T25" fmla="*/ 175 h 176"/>
                <a:gd name="T26" fmla="*/ 149 w 206"/>
                <a:gd name="T27" fmla="*/ 176 h 176"/>
                <a:gd name="T28" fmla="*/ 132 w 206"/>
                <a:gd name="T29" fmla="*/ 174 h 176"/>
                <a:gd name="T30" fmla="*/ 116 w 206"/>
                <a:gd name="T31" fmla="*/ 167 h 176"/>
                <a:gd name="T32" fmla="*/ 24 w 206"/>
                <a:gd name="T33" fmla="*/ 102 h 176"/>
                <a:gd name="T34" fmla="*/ 12 w 206"/>
                <a:gd name="T35" fmla="*/ 92 h 176"/>
                <a:gd name="T36" fmla="*/ 5 w 206"/>
                <a:gd name="T37" fmla="*/ 79 h 176"/>
                <a:gd name="T38" fmla="*/ 1 w 206"/>
                <a:gd name="T39" fmla="*/ 65 h 176"/>
                <a:gd name="T40" fmla="*/ 0 w 206"/>
                <a:gd name="T41" fmla="*/ 51 h 176"/>
                <a:gd name="T42" fmla="*/ 3 w 206"/>
                <a:gd name="T43" fmla="*/ 36 h 176"/>
                <a:gd name="T44" fmla="*/ 10 w 206"/>
                <a:gd name="T45" fmla="*/ 23 h 176"/>
                <a:gd name="T46" fmla="*/ 21 w 206"/>
                <a:gd name="T47" fmla="*/ 12 h 176"/>
                <a:gd name="T48" fmla="*/ 32 w 206"/>
                <a:gd name="T49" fmla="*/ 4 h 176"/>
                <a:gd name="T50" fmla="*/ 47 w 206"/>
                <a:gd name="T51" fmla="*/ 0 h 176"/>
                <a:gd name="T52" fmla="*/ 61 w 206"/>
                <a:gd name="T53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6" h="176">
                  <a:moveTo>
                    <a:pt x="61" y="0"/>
                  </a:moveTo>
                  <a:lnTo>
                    <a:pt x="75" y="3"/>
                  </a:lnTo>
                  <a:lnTo>
                    <a:pt x="89" y="9"/>
                  </a:lnTo>
                  <a:lnTo>
                    <a:pt x="182" y="74"/>
                  </a:lnTo>
                  <a:lnTo>
                    <a:pt x="193" y="84"/>
                  </a:lnTo>
                  <a:lnTo>
                    <a:pt x="201" y="97"/>
                  </a:lnTo>
                  <a:lnTo>
                    <a:pt x="205" y="111"/>
                  </a:lnTo>
                  <a:lnTo>
                    <a:pt x="206" y="125"/>
                  </a:lnTo>
                  <a:lnTo>
                    <a:pt x="203" y="140"/>
                  </a:lnTo>
                  <a:lnTo>
                    <a:pt x="195" y="153"/>
                  </a:lnTo>
                  <a:lnTo>
                    <a:pt x="186" y="163"/>
                  </a:lnTo>
                  <a:lnTo>
                    <a:pt x="174" y="171"/>
                  </a:lnTo>
                  <a:lnTo>
                    <a:pt x="162" y="175"/>
                  </a:lnTo>
                  <a:lnTo>
                    <a:pt x="149" y="176"/>
                  </a:lnTo>
                  <a:lnTo>
                    <a:pt x="132" y="174"/>
                  </a:lnTo>
                  <a:lnTo>
                    <a:pt x="116" y="167"/>
                  </a:lnTo>
                  <a:lnTo>
                    <a:pt x="24" y="102"/>
                  </a:lnTo>
                  <a:lnTo>
                    <a:pt x="12" y="92"/>
                  </a:lnTo>
                  <a:lnTo>
                    <a:pt x="5" y="79"/>
                  </a:lnTo>
                  <a:lnTo>
                    <a:pt x="1" y="65"/>
                  </a:lnTo>
                  <a:lnTo>
                    <a:pt x="0" y="51"/>
                  </a:lnTo>
                  <a:lnTo>
                    <a:pt x="3" y="36"/>
                  </a:lnTo>
                  <a:lnTo>
                    <a:pt x="10" y="23"/>
                  </a:lnTo>
                  <a:lnTo>
                    <a:pt x="21" y="12"/>
                  </a:lnTo>
                  <a:lnTo>
                    <a:pt x="32" y="4"/>
                  </a:lnTo>
                  <a:lnTo>
                    <a:pt x="47" y="0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51" name="Freeform 495"/>
            <p:cNvSpPr>
              <a:spLocks/>
            </p:cNvSpPr>
            <p:nvPr/>
          </p:nvSpPr>
          <p:spPr bwMode="auto">
            <a:xfrm>
              <a:off x="5822950" y="5360988"/>
              <a:ext cx="34925" cy="31750"/>
            </a:xfrm>
            <a:custGeom>
              <a:avLst/>
              <a:gdLst>
                <a:gd name="T0" fmla="*/ 170 w 226"/>
                <a:gd name="T1" fmla="*/ 0 h 204"/>
                <a:gd name="T2" fmla="*/ 187 w 226"/>
                <a:gd name="T3" fmla="*/ 4 h 204"/>
                <a:gd name="T4" fmla="*/ 203 w 226"/>
                <a:gd name="T5" fmla="*/ 11 h 204"/>
                <a:gd name="T6" fmla="*/ 216 w 226"/>
                <a:gd name="T7" fmla="*/ 23 h 204"/>
                <a:gd name="T8" fmla="*/ 223 w 226"/>
                <a:gd name="T9" fmla="*/ 39 h 204"/>
                <a:gd name="T10" fmla="*/ 226 w 226"/>
                <a:gd name="T11" fmla="*/ 57 h 204"/>
                <a:gd name="T12" fmla="*/ 226 w 226"/>
                <a:gd name="T13" fmla="*/ 204 h 204"/>
                <a:gd name="T14" fmla="*/ 57 w 226"/>
                <a:gd name="T15" fmla="*/ 204 h 204"/>
                <a:gd name="T16" fmla="*/ 39 w 226"/>
                <a:gd name="T17" fmla="*/ 201 h 204"/>
                <a:gd name="T18" fmla="*/ 23 w 226"/>
                <a:gd name="T19" fmla="*/ 193 h 204"/>
                <a:gd name="T20" fmla="*/ 11 w 226"/>
                <a:gd name="T21" fmla="*/ 181 h 204"/>
                <a:gd name="T22" fmla="*/ 2 w 226"/>
                <a:gd name="T23" fmla="*/ 166 h 204"/>
                <a:gd name="T24" fmla="*/ 0 w 226"/>
                <a:gd name="T25" fmla="*/ 148 h 204"/>
                <a:gd name="T26" fmla="*/ 2 w 226"/>
                <a:gd name="T27" fmla="*/ 130 h 204"/>
                <a:gd name="T28" fmla="*/ 11 w 226"/>
                <a:gd name="T29" fmla="*/ 114 h 204"/>
                <a:gd name="T30" fmla="*/ 23 w 226"/>
                <a:gd name="T31" fmla="*/ 102 h 204"/>
                <a:gd name="T32" fmla="*/ 39 w 226"/>
                <a:gd name="T33" fmla="*/ 95 h 204"/>
                <a:gd name="T34" fmla="*/ 57 w 226"/>
                <a:gd name="T35" fmla="*/ 91 h 204"/>
                <a:gd name="T36" fmla="*/ 113 w 226"/>
                <a:gd name="T37" fmla="*/ 91 h 204"/>
                <a:gd name="T38" fmla="*/ 113 w 226"/>
                <a:gd name="T39" fmla="*/ 57 h 204"/>
                <a:gd name="T40" fmla="*/ 116 w 226"/>
                <a:gd name="T41" fmla="*/ 39 h 204"/>
                <a:gd name="T42" fmla="*/ 124 w 226"/>
                <a:gd name="T43" fmla="*/ 23 h 204"/>
                <a:gd name="T44" fmla="*/ 136 w 226"/>
                <a:gd name="T45" fmla="*/ 11 h 204"/>
                <a:gd name="T46" fmla="*/ 152 w 226"/>
                <a:gd name="T47" fmla="*/ 4 h 204"/>
                <a:gd name="T48" fmla="*/ 170 w 226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04">
                  <a:moveTo>
                    <a:pt x="170" y="0"/>
                  </a:moveTo>
                  <a:lnTo>
                    <a:pt x="187" y="4"/>
                  </a:lnTo>
                  <a:lnTo>
                    <a:pt x="203" y="11"/>
                  </a:lnTo>
                  <a:lnTo>
                    <a:pt x="216" y="23"/>
                  </a:lnTo>
                  <a:lnTo>
                    <a:pt x="223" y="39"/>
                  </a:lnTo>
                  <a:lnTo>
                    <a:pt x="226" y="57"/>
                  </a:lnTo>
                  <a:lnTo>
                    <a:pt x="226" y="204"/>
                  </a:lnTo>
                  <a:lnTo>
                    <a:pt x="57" y="204"/>
                  </a:lnTo>
                  <a:lnTo>
                    <a:pt x="39" y="201"/>
                  </a:lnTo>
                  <a:lnTo>
                    <a:pt x="23" y="193"/>
                  </a:lnTo>
                  <a:lnTo>
                    <a:pt x="11" y="181"/>
                  </a:lnTo>
                  <a:lnTo>
                    <a:pt x="2" y="166"/>
                  </a:lnTo>
                  <a:lnTo>
                    <a:pt x="0" y="148"/>
                  </a:lnTo>
                  <a:lnTo>
                    <a:pt x="2" y="130"/>
                  </a:lnTo>
                  <a:lnTo>
                    <a:pt x="11" y="114"/>
                  </a:lnTo>
                  <a:lnTo>
                    <a:pt x="23" y="102"/>
                  </a:lnTo>
                  <a:lnTo>
                    <a:pt x="39" y="95"/>
                  </a:lnTo>
                  <a:lnTo>
                    <a:pt x="57" y="91"/>
                  </a:lnTo>
                  <a:lnTo>
                    <a:pt x="113" y="91"/>
                  </a:lnTo>
                  <a:lnTo>
                    <a:pt x="113" y="57"/>
                  </a:lnTo>
                  <a:lnTo>
                    <a:pt x="116" y="39"/>
                  </a:lnTo>
                  <a:lnTo>
                    <a:pt x="124" y="23"/>
                  </a:lnTo>
                  <a:lnTo>
                    <a:pt x="136" y="11"/>
                  </a:lnTo>
                  <a:lnTo>
                    <a:pt x="152" y="4"/>
                  </a:lnTo>
                  <a:lnTo>
                    <a:pt x="1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52" name="Freeform 496"/>
            <p:cNvSpPr>
              <a:spLocks/>
            </p:cNvSpPr>
            <p:nvPr/>
          </p:nvSpPr>
          <p:spPr bwMode="auto">
            <a:xfrm>
              <a:off x="5553075" y="5375275"/>
              <a:ext cx="34925" cy="17462"/>
            </a:xfrm>
            <a:custGeom>
              <a:avLst/>
              <a:gdLst>
                <a:gd name="T0" fmla="*/ 57 w 227"/>
                <a:gd name="T1" fmla="*/ 0 h 113"/>
                <a:gd name="T2" fmla="*/ 171 w 227"/>
                <a:gd name="T3" fmla="*/ 0 h 113"/>
                <a:gd name="T4" fmla="*/ 188 w 227"/>
                <a:gd name="T5" fmla="*/ 4 h 113"/>
                <a:gd name="T6" fmla="*/ 204 w 227"/>
                <a:gd name="T7" fmla="*/ 11 h 113"/>
                <a:gd name="T8" fmla="*/ 216 w 227"/>
                <a:gd name="T9" fmla="*/ 23 h 113"/>
                <a:gd name="T10" fmla="*/ 224 w 227"/>
                <a:gd name="T11" fmla="*/ 39 h 113"/>
                <a:gd name="T12" fmla="*/ 227 w 227"/>
                <a:gd name="T13" fmla="*/ 57 h 113"/>
                <a:gd name="T14" fmla="*/ 224 w 227"/>
                <a:gd name="T15" fmla="*/ 75 h 113"/>
                <a:gd name="T16" fmla="*/ 216 w 227"/>
                <a:gd name="T17" fmla="*/ 90 h 113"/>
                <a:gd name="T18" fmla="*/ 204 w 227"/>
                <a:gd name="T19" fmla="*/ 102 h 113"/>
                <a:gd name="T20" fmla="*/ 188 w 227"/>
                <a:gd name="T21" fmla="*/ 110 h 113"/>
                <a:gd name="T22" fmla="*/ 171 w 227"/>
                <a:gd name="T23" fmla="*/ 113 h 113"/>
                <a:gd name="T24" fmla="*/ 57 w 227"/>
                <a:gd name="T25" fmla="*/ 113 h 113"/>
                <a:gd name="T26" fmla="*/ 39 w 227"/>
                <a:gd name="T27" fmla="*/ 110 h 113"/>
                <a:gd name="T28" fmla="*/ 23 w 227"/>
                <a:gd name="T29" fmla="*/ 102 h 113"/>
                <a:gd name="T30" fmla="*/ 12 w 227"/>
                <a:gd name="T31" fmla="*/ 90 h 113"/>
                <a:gd name="T32" fmla="*/ 3 w 227"/>
                <a:gd name="T33" fmla="*/ 75 h 113"/>
                <a:gd name="T34" fmla="*/ 0 w 227"/>
                <a:gd name="T35" fmla="*/ 57 h 113"/>
                <a:gd name="T36" fmla="*/ 3 w 227"/>
                <a:gd name="T37" fmla="*/ 39 h 113"/>
                <a:gd name="T38" fmla="*/ 12 w 227"/>
                <a:gd name="T39" fmla="*/ 23 h 113"/>
                <a:gd name="T40" fmla="*/ 23 w 227"/>
                <a:gd name="T41" fmla="*/ 11 h 113"/>
                <a:gd name="T42" fmla="*/ 39 w 227"/>
                <a:gd name="T43" fmla="*/ 4 h 113"/>
                <a:gd name="T44" fmla="*/ 57 w 227"/>
                <a:gd name="T4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7" h="113">
                  <a:moveTo>
                    <a:pt x="57" y="0"/>
                  </a:moveTo>
                  <a:lnTo>
                    <a:pt x="171" y="0"/>
                  </a:lnTo>
                  <a:lnTo>
                    <a:pt x="188" y="4"/>
                  </a:lnTo>
                  <a:lnTo>
                    <a:pt x="204" y="11"/>
                  </a:lnTo>
                  <a:lnTo>
                    <a:pt x="216" y="23"/>
                  </a:lnTo>
                  <a:lnTo>
                    <a:pt x="224" y="39"/>
                  </a:lnTo>
                  <a:lnTo>
                    <a:pt x="227" y="57"/>
                  </a:lnTo>
                  <a:lnTo>
                    <a:pt x="224" y="75"/>
                  </a:lnTo>
                  <a:lnTo>
                    <a:pt x="216" y="90"/>
                  </a:lnTo>
                  <a:lnTo>
                    <a:pt x="204" y="102"/>
                  </a:lnTo>
                  <a:lnTo>
                    <a:pt x="188" y="110"/>
                  </a:lnTo>
                  <a:lnTo>
                    <a:pt x="171" y="113"/>
                  </a:lnTo>
                  <a:lnTo>
                    <a:pt x="57" y="113"/>
                  </a:lnTo>
                  <a:lnTo>
                    <a:pt x="39" y="110"/>
                  </a:lnTo>
                  <a:lnTo>
                    <a:pt x="23" y="102"/>
                  </a:lnTo>
                  <a:lnTo>
                    <a:pt x="12" y="90"/>
                  </a:lnTo>
                  <a:lnTo>
                    <a:pt x="3" y="75"/>
                  </a:lnTo>
                  <a:lnTo>
                    <a:pt x="0" y="57"/>
                  </a:lnTo>
                  <a:lnTo>
                    <a:pt x="3" y="39"/>
                  </a:lnTo>
                  <a:lnTo>
                    <a:pt x="12" y="23"/>
                  </a:lnTo>
                  <a:lnTo>
                    <a:pt x="23" y="11"/>
                  </a:lnTo>
                  <a:lnTo>
                    <a:pt x="39" y="4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53" name="Freeform 497"/>
            <p:cNvSpPr>
              <a:spLocks/>
            </p:cNvSpPr>
            <p:nvPr/>
          </p:nvSpPr>
          <p:spPr bwMode="auto">
            <a:xfrm>
              <a:off x="5534025" y="5232400"/>
              <a:ext cx="19050" cy="34925"/>
            </a:xfrm>
            <a:custGeom>
              <a:avLst/>
              <a:gdLst>
                <a:gd name="T0" fmla="*/ 55 w 112"/>
                <a:gd name="T1" fmla="*/ 0 h 225"/>
                <a:gd name="T2" fmla="*/ 73 w 112"/>
                <a:gd name="T3" fmla="*/ 3 h 225"/>
                <a:gd name="T4" fmla="*/ 89 w 112"/>
                <a:gd name="T5" fmla="*/ 11 h 225"/>
                <a:gd name="T6" fmla="*/ 102 w 112"/>
                <a:gd name="T7" fmla="*/ 23 h 225"/>
                <a:gd name="T8" fmla="*/ 110 w 112"/>
                <a:gd name="T9" fmla="*/ 39 h 225"/>
                <a:gd name="T10" fmla="*/ 112 w 112"/>
                <a:gd name="T11" fmla="*/ 57 h 225"/>
                <a:gd name="T12" fmla="*/ 112 w 112"/>
                <a:gd name="T13" fmla="*/ 170 h 225"/>
                <a:gd name="T14" fmla="*/ 110 w 112"/>
                <a:gd name="T15" fmla="*/ 187 h 225"/>
                <a:gd name="T16" fmla="*/ 102 w 112"/>
                <a:gd name="T17" fmla="*/ 202 h 225"/>
                <a:gd name="T18" fmla="*/ 89 w 112"/>
                <a:gd name="T19" fmla="*/ 215 h 225"/>
                <a:gd name="T20" fmla="*/ 73 w 112"/>
                <a:gd name="T21" fmla="*/ 223 h 225"/>
                <a:gd name="T22" fmla="*/ 55 w 112"/>
                <a:gd name="T23" fmla="*/ 225 h 225"/>
                <a:gd name="T24" fmla="*/ 37 w 112"/>
                <a:gd name="T25" fmla="*/ 223 h 225"/>
                <a:gd name="T26" fmla="*/ 23 w 112"/>
                <a:gd name="T27" fmla="*/ 215 h 225"/>
                <a:gd name="T28" fmla="*/ 10 w 112"/>
                <a:gd name="T29" fmla="*/ 202 h 225"/>
                <a:gd name="T30" fmla="*/ 2 w 112"/>
                <a:gd name="T31" fmla="*/ 187 h 225"/>
                <a:gd name="T32" fmla="*/ 0 w 112"/>
                <a:gd name="T33" fmla="*/ 170 h 225"/>
                <a:gd name="T34" fmla="*/ 0 w 112"/>
                <a:gd name="T35" fmla="*/ 57 h 225"/>
                <a:gd name="T36" fmla="*/ 2 w 112"/>
                <a:gd name="T37" fmla="*/ 39 h 225"/>
                <a:gd name="T38" fmla="*/ 10 w 112"/>
                <a:gd name="T39" fmla="*/ 23 h 225"/>
                <a:gd name="T40" fmla="*/ 23 w 112"/>
                <a:gd name="T41" fmla="*/ 11 h 225"/>
                <a:gd name="T42" fmla="*/ 37 w 112"/>
                <a:gd name="T43" fmla="*/ 3 h 225"/>
                <a:gd name="T44" fmla="*/ 55 w 112"/>
                <a:gd name="T45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225">
                  <a:moveTo>
                    <a:pt x="55" y="0"/>
                  </a:moveTo>
                  <a:lnTo>
                    <a:pt x="73" y="3"/>
                  </a:lnTo>
                  <a:lnTo>
                    <a:pt x="89" y="11"/>
                  </a:lnTo>
                  <a:lnTo>
                    <a:pt x="102" y="23"/>
                  </a:lnTo>
                  <a:lnTo>
                    <a:pt x="110" y="39"/>
                  </a:lnTo>
                  <a:lnTo>
                    <a:pt x="112" y="57"/>
                  </a:lnTo>
                  <a:lnTo>
                    <a:pt x="112" y="170"/>
                  </a:lnTo>
                  <a:lnTo>
                    <a:pt x="110" y="187"/>
                  </a:lnTo>
                  <a:lnTo>
                    <a:pt x="102" y="202"/>
                  </a:lnTo>
                  <a:lnTo>
                    <a:pt x="89" y="215"/>
                  </a:lnTo>
                  <a:lnTo>
                    <a:pt x="73" y="223"/>
                  </a:lnTo>
                  <a:lnTo>
                    <a:pt x="55" y="225"/>
                  </a:lnTo>
                  <a:lnTo>
                    <a:pt x="37" y="223"/>
                  </a:lnTo>
                  <a:lnTo>
                    <a:pt x="23" y="215"/>
                  </a:lnTo>
                  <a:lnTo>
                    <a:pt x="10" y="202"/>
                  </a:lnTo>
                  <a:lnTo>
                    <a:pt x="2" y="187"/>
                  </a:lnTo>
                  <a:lnTo>
                    <a:pt x="0" y="170"/>
                  </a:lnTo>
                  <a:lnTo>
                    <a:pt x="0" y="57"/>
                  </a:lnTo>
                  <a:lnTo>
                    <a:pt x="2" y="39"/>
                  </a:lnTo>
                  <a:lnTo>
                    <a:pt x="10" y="23"/>
                  </a:lnTo>
                  <a:lnTo>
                    <a:pt x="23" y="11"/>
                  </a:lnTo>
                  <a:lnTo>
                    <a:pt x="37" y="3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54" name="Freeform 498"/>
            <p:cNvSpPr>
              <a:spLocks/>
            </p:cNvSpPr>
            <p:nvPr/>
          </p:nvSpPr>
          <p:spPr bwMode="auto">
            <a:xfrm>
              <a:off x="5556250" y="5197475"/>
              <a:ext cx="33338" cy="28575"/>
            </a:xfrm>
            <a:custGeom>
              <a:avLst/>
              <a:gdLst>
                <a:gd name="T0" fmla="*/ 145 w 206"/>
                <a:gd name="T1" fmla="*/ 0 h 177"/>
                <a:gd name="T2" fmla="*/ 159 w 206"/>
                <a:gd name="T3" fmla="*/ 0 h 177"/>
                <a:gd name="T4" fmla="*/ 173 w 206"/>
                <a:gd name="T5" fmla="*/ 4 h 177"/>
                <a:gd name="T6" fmla="*/ 186 w 206"/>
                <a:gd name="T7" fmla="*/ 12 h 177"/>
                <a:gd name="T8" fmla="*/ 195 w 206"/>
                <a:gd name="T9" fmla="*/ 23 h 177"/>
                <a:gd name="T10" fmla="*/ 202 w 206"/>
                <a:gd name="T11" fmla="*/ 36 h 177"/>
                <a:gd name="T12" fmla="*/ 206 w 206"/>
                <a:gd name="T13" fmla="*/ 51 h 177"/>
                <a:gd name="T14" fmla="*/ 206 w 206"/>
                <a:gd name="T15" fmla="*/ 66 h 177"/>
                <a:gd name="T16" fmla="*/ 201 w 206"/>
                <a:gd name="T17" fmla="*/ 79 h 177"/>
                <a:gd name="T18" fmla="*/ 193 w 206"/>
                <a:gd name="T19" fmla="*/ 92 h 177"/>
                <a:gd name="T20" fmla="*/ 182 w 206"/>
                <a:gd name="T21" fmla="*/ 102 h 177"/>
                <a:gd name="T22" fmla="*/ 90 w 206"/>
                <a:gd name="T23" fmla="*/ 167 h 177"/>
                <a:gd name="T24" fmla="*/ 74 w 206"/>
                <a:gd name="T25" fmla="*/ 174 h 177"/>
                <a:gd name="T26" fmla="*/ 57 w 206"/>
                <a:gd name="T27" fmla="*/ 177 h 177"/>
                <a:gd name="T28" fmla="*/ 44 w 206"/>
                <a:gd name="T29" fmla="*/ 175 h 177"/>
                <a:gd name="T30" fmla="*/ 31 w 206"/>
                <a:gd name="T31" fmla="*/ 171 h 177"/>
                <a:gd name="T32" fmla="*/ 19 w 206"/>
                <a:gd name="T33" fmla="*/ 164 h 177"/>
                <a:gd name="T34" fmla="*/ 10 w 206"/>
                <a:gd name="T35" fmla="*/ 153 h 177"/>
                <a:gd name="T36" fmla="*/ 4 w 206"/>
                <a:gd name="T37" fmla="*/ 140 h 177"/>
                <a:gd name="T38" fmla="*/ 0 w 206"/>
                <a:gd name="T39" fmla="*/ 125 h 177"/>
                <a:gd name="T40" fmla="*/ 0 w 206"/>
                <a:gd name="T41" fmla="*/ 112 h 177"/>
                <a:gd name="T42" fmla="*/ 5 w 206"/>
                <a:gd name="T43" fmla="*/ 97 h 177"/>
                <a:gd name="T44" fmla="*/ 13 w 206"/>
                <a:gd name="T45" fmla="*/ 84 h 177"/>
                <a:gd name="T46" fmla="*/ 24 w 206"/>
                <a:gd name="T47" fmla="*/ 75 h 177"/>
                <a:gd name="T48" fmla="*/ 117 w 206"/>
                <a:gd name="T49" fmla="*/ 9 h 177"/>
                <a:gd name="T50" fmla="*/ 130 w 206"/>
                <a:gd name="T51" fmla="*/ 3 h 177"/>
                <a:gd name="T52" fmla="*/ 145 w 206"/>
                <a:gd name="T5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6" h="177">
                  <a:moveTo>
                    <a:pt x="145" y="0"/>
                  </a:moveTo>
                  <a:lnTo>
                    <a:pt x="159" y="0"/>
                  </a:lnTo>
                  <a:lnTo>
                    <a:pt x="173" y="4"/>
                  </a:lnTo>
                  <a:lnTo>
                    <a:pt x="186" y="12"/>
                  </a:lnTo>
                  <a:lnTo>
                    <a:pt x="195" y="23"/>
                  </a:lnTo>
                  <a:lnTo>
                    <a:pt x="202" y="36"/>
                  </a:lnTo>
                  <a:lnTo>
                    <a:pt x="206" y="51"/>
                  </a:lnTo>
                  <a:lnTo>
                    <a:pt x="206" y="66"/>
                  </a:lnTo>
                  <a:lnTo>
                    <a:pt x="201" y="79"/>
                  </a:lnTo>
                  <a:lnTo>
                    <a:pt x="193" y="92"/>
                  </a:lnTo>
                  <a:lnTo>
                    <a:pt x="182" y="102"/>
                  </a:lnTo>
                  <a:lnTo>
                    <a:pt x="90" y="167"/>
                  </a:lnTo>
                  <a:lnTo>
                    <a:pt x="74" y="174"/>
                  </a:lnTo>
                  <a:lnTo>
                    <a:pt x="57" y="177"/>
                  </a:lnTo>
                  <a:lnTo>
                    <a:pt x="44" y="175"/>
                  </a:lnTo>
                  <a:lnTo>
                    <a:pt x="31" y="171"/>
                  </a:lnTo>
                  <a:lnTo>
                    <a:pt x="19" y="164"/>
                  </a:lnTo>
                  <a:lnTo>
                    <a:pt x="10" y="153"/>
                  </a:lnTo>
                  <a:lnTo>
                    <a:pt x="4" y="140"/>
                  </a:lnTo>
                  <a:lnTo>
                    <a:pt x="0" y="125"/>
                  </a:lnTo>
                  <a:lnTo>
                    <a:pt x="0" y="112"/>
                  </a:lnTo>
                  <a:lnTo>
                    <a:pt x="5" y="97"/>
                  </a:lnTo>
                  <a:lnTo>
                    <a:pt x="13" y="84"/>
                  </a:lnTo>
                  <a:lnTo>
                    <a:pt x="24" y="75"/>
                  </a:lnTo>
                  <a:lnTo>
                    <a:pt x="117" y="9"/>
                  </a:lnTo>
                  <a:lnTo>
                    <a:pt x="130" y="3"/>
                  </a:lnTo>
                  <a:lnTo>
                    <a:pt x="14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55" name="Freeform 499"/>
            <p:cNvSpPr>
              <a:spLocks/>
            </p:cNvSpPr>
            <p:nvPr/>
          </p:nvSpPr>
          <p:spPr bwMode="auto">
            <a:xfrm>
              <a:off x="5600700" y="5167313"/>
              <a:ext cx="33338" cy="26987"/>
            </a:xfrm>
            <a:custGeom>
              <a:avLst/>
              <a:gdLst>
                <a:gd name="T0" fmla="*/ 144 w 205"/>
                <a:gd name="T1" fmla="*/ 0 h 177"/>
                <a:gd name="T2" fmla="*/ 159 w 205"/>
                <a:gd name="T3" fmla="*/ 0 h 177"/>
                <a:gd name="T4" fmla="*/ 173 w 205"/>
                <a:gd name="T5" fmla="*/ 4 h 177"/>
                <a:gd name="T6" fmla="*/ 185 w 205"/>
                <a:gd name="T7" fmla="*/ 13 h 177"/>
                <a:gd name="T8" fmla="*/ 196 w 205"/>
                <a:gd name="T9" fmla="*/ 23 h 177"/>
                <a:gd name="T10" fmla="*/ 202 w 205"/>
                <a:gd name="T11" fmla="*/ 37 h 177"/>
                <a:gd name="T12" fmla="*/ 205 w 205"/>
                <a:gd name="T13" fmla="*/ 50 h 177"/>
                <a:gd name="T14" fmla="*/ 205 w 205"/>
                <a:gd name="T15" fmla="*/ 65 h 177"/>
                <a:gd name="T16" fmla="*/ 201 w 205"/>
                <a:gd name="T17" fmla="*/ 79 h 177"/>
                <a:gd name="T18" fmla="*/ 193 w 205"/>
                <a:gd name="T19" fmla="*/ 91 h 177"/>
                <a:gd name="T20" fmla="*/ 182 w 205"/>
                <a:gd name="T21" fmla="*/ 102 h 177"/>
                <a:gd name="T22" fmla="*/ 90 w 205"/>
                <a:gd name="T23" fmla="*/ 167 h 177"/>
                <a:gd name="T24" fmla="*/ 74 w 205"/>
                <a:gd name="T25" fmla="*/ 175 h 177"/>
                <a:gd name="T26" fmla="*/ 57 w 205"/>
                <a:gd name="T27" fmla="*/ 177 h 177"/>
                <a:gd name="T28" fmla="*/ 43 w 205"/>
                <a:gd name="T29" fmla="*/ 176 h 177"/>
                <a:gd name="T30" fmla="*/ 31 w 205"/>
                <a:gd name="T31" fmla="*/ 171 h 177"/>
                <a:gd name="T32" fmla="*/ 20 w 205"/>
                <a:gd name="T33" fmla="*/ 163 h 177"/>
                <a:gd name="T34" fmla="*/ 11 w 205"/>
                <a:gd name="T35" fmla="*/ 153 h 177"/>
                <a:gd name="T36" fmla="*/ 3 w 205"/>
                <a:gd name="T37" fmla="*/ 140 h 177"/>
                <a:gd name="T38" fmla="*/ 0 w 205"/>
                <a:gd name="T39" fmla="*/ 126 h 177"/>
                <a:gd name="T40" fmla="*/ 0 w 205"/>
                <a:gd name="T41" fmla="*/ 111 h 177"/>
                <a:gd name="T42" fmla="*/ 5 w 205"/>
                <a:gd name="T43" fmla="*/ 98 h 177"/>
                <a:gd name="T44" fmla="*/ 13 w 205"/>
                <a:gd name="T45" fmla="*/ 85 h 177"/>
                <a:gd name="T46" fmla="*/ 23 w 205"/>
                <a:gd name="T47" fmla="*/ 75 h 177"/>
                <a:gd name="T48" fmla="*/ 117 w 205"/>
                <a:gd name="T49" fmla="*/ 10 h 177"/>
                <a:gd name="T50" fmla="*/ 130 w 205"/>
                <a:gd name="T51" fmla="*/ 3 h 177"/>
                <a:gd name="T52" fmla="*/ 144 w 205"/>
                <a:gd name="T53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5" h="177">
                  <a:moveTo>
                    <a:pt x="144" y="0"/>
                  </a:moveTo>
                  <a:lnTo>
                    <a:pt x="159" y="0"/>
                  </a:lnTo>
                  <a:lnTo>
                    <a:pt x="173" y="4"/>
                  </a:lnTo>
                  <a:lnTo>
                    <a:pt x="185" y="13"/>
                  </a:lnTo>
                  <a:lnTo>
                    <a:pt x="196" y="23"/>
                  </a:lnTo>
                  <a:lnTo>
                    <a:pt x="202" y="37"/>
                  </a:lnTo>
                  <a:lnTo>
                    <a:pt x="205" y="50"/>
                  </a:lnTo>
                  <a:lnTo>
                    <a:pt x="205" y="65"/>
                  </a:lnTo>
                  <a:lnTo>
                    <a:pt x="201" y="79"/>
                  </a:lnTo>
                  <a:lnTo>
                    <a:pt x="193" y="91"/>
                  </a:lnTo>
                  <a:lnTo>
                    <a:pt x="182" y="102"/>
                  </a:lnTo>
                  <a:lnTo>
                    <a:pt x="90" y="167"/>
                  </a:lnTo>
                  <a:lnTo>
                    <a:pt x="74" y="175"/>
                  </a:lnTo>
                  <a:lnTo>
                    <a:pt x="57" y="177"/>
                  </a:lnTo>
                  <a:lnTo>
                    <a:pt x="43" y="176"/>
                  </a:lnTo>
                  <a:lnTo>
                    <a:pt x="31" y="171"/>
                  </a:lnTo>
                  <a:lnTo>
                    <a:pt x="20" y="163"/>
                  </a:lnTo>
                  <a:lnTo>
                    <a:pt x="11" y="153"/>
                  </a:lnTo>
                  <a:lnTo>
                    <a:pt x="3" y="140"/>
                  </a:lnTo>
                  <a:lnTo>
                    <a:pt x="0" y="126"/>
                  </a:lnTo>
                  <a:lnTo>
                    <a:pt x="0" y="111"/>
                  </a:lnTo>
                  <a:lnTo>
                    <a:pt x="5" y="98"/>
                  </a:lnTo>
                  <a:lnTo>
                    <a:pt x="13" y="85"/>
                  </a:lnTo>
                  <a:lnTo>
                    <a:pt x="23" y="75"/>
                  </a:lnTo>
                  <a:lnTo>
                    <a:pt x="117" y="10"/>
                  </a:lnTo>
                  <a:lnTo>
                    <a:pt x="130" y="3"/>
                  </a:lnTo>
                  <a:lnTo>
                    <a:pt x="1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56" name="Freeform 500"/>
            <p:cNvSpPr>
              <a:spLocks/>
            </p:cNvSpPr>
            <p:nvPr/>
          </p:nvSpPr>
          <p:spPr bwMode="auto">
            <a:xfrm>
              <a:off x="5534025" y="5286375"/>
              <a:ext cx="19050" cy="34925"/>
            </a:xfrm>
            <a:custGeom>
              <a:avLst/>
              <a:gdLst>
                <a:gd name="T0" fmla="*/ 55 w 112"/>
                <a:gd name="T1" fmla="*/ 0 h 226"/>
                <a:gd name="T2" fmla="*/ 73 w 112"/>
                <a:gd name="T3" fmla="*/ 3 h 226"/>
                <a:gd name="T4" fmla="*/ 89 w 112"/>
                <a:gd name="T5" fmla="*/ 11 h 226"/>
                <a:gd name="T6" fmla="*/ 102 w 112"/>
                <a:gd name="T7" fmla="*/ 23 h 226"/>
                <a:gd name="T8" fmla="*/ 110 w 112"/>
                <a:gd name="T9" fmla="*/ 39 h 226"/>
                <a:gd name="T10" fmla="*/ 112 w 112"/>
                <a:gd name="T11" fmla="*/ 56 h 226"/>
                <a:gd name="T12" fmla="*/ 112 w 112"/>
                <a:gd name="T13" fmla="*/ 169 h 226"/>
                <a:gd name="T14" fmla="*/ 110 w 112"/>
                <a:gd name="T15" fmla="*/ 187 h 226"/>
                <a:gd name="T16" fmla="*/ 102 w 112"/>
                <a:gd name="T17" fmla="*/ 203 h 226"/>
                <a:gd name="T18" fmla="*/ 89 w 112"/>
                <a:gd name="T19" fmla="*/ 214 h 226"/>
                <a:gd name="T20" fmla="*/ 73 w 112"/>
                <a:gd name="T21" fmla="*/ 223 h 226"/>
                <a:gd name="T22" fmla="*/ 55 w 112"/>
                <a:gd name="T23" fmla="*/ 226 h 226"/>
                <a:gd name="T24" fmla="*/ 37 w 112"/>
                <a:gd name="T25" fmla="*/ 223 h 226"/>
                <a:gd name="T26" fmla="*/ 23 w 112"/>
                <a:gd name="T27" fmla="*/ 214 h 226"/>
                <a:gd name="T28" fmla="*/ 10 w 112"/>
                <a:gd name="T29" fmla="*/ 203 h 226"/>
                <a:gd name="T30" fmla="*/ 2 w 112"/>
                <a:gd name="T31" fmla="*/ 187 h 226"/>
                <a:gd name="T32" fmla="*/ 0 w 112"/>
                <a:gd name="T33" fmla="*/ 169 h 226"/>
                <a:gd name="T34" fmla="*/ 0 w 112"/>
                <a:gd name="T35" fmla="*/ 56 h 226"/>
                <a:gd name="T36" fmla="*/ 2 w 112"/>
                <a:gd name="T37" fmla="*/ 39 h 226"/>
                <a:gd name="T38" fmla="*/ 10 w 112"/>
                <a:gd name="T39" fmla="*/ 23 h 226"/>
                <a:gd name="T40" fmla="*/ 23 w 112"/>
                <a:gd name="T41" fmla="*/ 11 h 226"/>
                <a:gd name="T42" fmla="*/ 37 w 112"/>
                <a:gd name="T43" fmla="*/ 3 h 226"/>
                <a:gd name="T44" fmla="*/ 55 w 112"/>
                <a:gd name="T45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226">
                  <a:moveTo>
                    <a:pt x="55" y="0"/>
                  </a:moveTo>
                  <a:lnTo>
                    <a:pt x="73" y="3"/>
                  </a:lnTo>
                  <a:lnTo>
                    <a:pt x="89" y="11"/>
                  </a:lnTo>
                  <a:lnTo>
                    <a:pt x="102" y="23"/>
                  </a:lnTo>
                  <a:lnTo>
                    <a:pt x="110" y="39"/>
                  </a:lnTo>
                  <a:lnTo>
                    <a:pt x="112" y="56"/>
                  </a:lnTo>
                  <a:lnTo>
                    <a:pt x="112" y="169"/>
                  </a:lnTo>
                  <a:lnTo>
                    <a:pt x="110" y="187"/>
                  </a:lnTo>
                  <a:lnTo>
                    <a:pt x="102" y="203"/>
                  </a:lnTo>
                  <a:lnTo>
                    <a:pt x="89" y="214"/>
                  </a:lnTo>
                  <a:lnTo>
                    <a:pt x="73" y="223"/>
                  </a:lnTo>
                  <a:lnTo>
                    <a:pt x="55" y="226"/>
                  </a:lnTo>
                  <a:lnTo>
                    <a:pt x="37" y="223"/>
                  </a:lnTo>
                  <a:lnTo>
                    <a:pt x="23" y="214"/>
                  </a:lnTo>
                  <a:lnTo>
                    <a:pt x="10" y="203"/>
                  </a:lnTo>
                  <a:lnTo>
                    <a:pt x="2" y="187"/>
                  </a:lnTo>
                  <a:lnTo>
                    <a:pt x="0" y="169"/>
                  </a:lnTo>
                  <a:lnTo>
                    <a:pt x="0" y="56"/>
                  </a:lnTo>
                  <a:lnTo>
                    <a:pt x="2" y="39"/>
                  </a:lnTo>
                  <a:lnTo>
                    <a:pt x="10" y="23"/>
                  </a:lnTo>
                  <a:lnTo>
                    <a:pt x="23" y="11"/>
                  </a:lnTo>
                  <a:lnTo>
                    <a:pt x="37" y="3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57" name="Freeform 501"/>
            <p:cNvSpPr>
              <a:spLocks/>
            </p:cNvSpPr>
            <p:nvPr/>
          </p:nvSpPr>
          <p:spPr bwMode="auto">
            <a:xfrm>
              <a:off x="5645150" y="5135563"/>
              <a:ext cx="31750" cy="28575"/>
            </a:xfrm>
            <a:custGeom>
              <a:avLst/>
              <a:gdLst>
                <a:gd name="T0" fmla="*/ 144 w 205"/>
                <a:gd name="T1" fmla="*/ 0 h 178"/>
                <a:gd name="T2" fmla="*/ 159 w 205"/>
                <a:gd name="T3" fmla="*/ 1 h 178"/>
                <a:gd name="T4" fmla="*/ 172 w 205"/>
                <a:gd name="T5" fmla="*/ 5 h 178"/>
                <a:gd name="T6" fmla="*/ 185 w 205"/>
                <a:gd name="T7" fmla="*/ 12 h 178"/>
                <a:gd name="T8" fmla="*/ 196 w 205"/>
                <a:gd name="T9" fmla="*/ 24 h 178"/>
                <a:gd name="T10" fmla="*/ 202 w 205"/>
                <a:gd name="T11" fmla="*/ 36 h 178"/>
                <a:gd name="T12" fmla="*/ 205 w 205"/>
                <a:gd name="T13" fmla="*/ 51 h 178"/>
                <a:gd name="T14" fmla="*/ 205 w 205"/>
                <a:gd name="T15" fmla="*/ 66 h 178"/>
                <a:gd name="T16" fmla="*/ 201 w 205"/>
                <a:gd name="T17" fmla="*/ 79 h 178"/>
                <a:gd name="T18" fmla="*/ 192 w 205"/>
                <a:gd name="T19" fmla="*/ 92 h 178"/>
                <a:gd name="T20" fmla="*/ 182 w 205"/>
                <a:gd name="T21" fmla="*/ 102 h 178"/>
                <a:gd name="T22" fmla="*/ 89 w 205"/>
                <a:gd name="T23" fmla="*/ 167 h 178"/>
                <a:gd name="T24" fmla="*/ 74 w 205"/>
                <a:gd name="T25" fmla="*/ 174 h 178"/>
                <a:gd name="T26" fmla="*/ 57 w 205"/>
                <a:gd name="T27" fmla="*/ 178 h 178"/>
                <a:gd name="T28" fmla="*/ 43 w 205"/>
                <a:gd name="T29" fmla="*/ 175 h 178"/>
                <a:gd name="T30" fmla="*/ 30 w 205"/>
                <a:gd name="T31" fmla="*/ 171 h 178"/>
                <a:gd name="T32" fmla="*/ 20 w 205"/>
                <a:gd name="T33" fmla="*/ 164 h 178"/>
                <a:gd name="T34" fmla="*/ 10 w 205"/>
                <a:gd name="T35" fmla="*/ 153 h 178"/>
                <a:gd name="T36" fmla="*/ 3 w 205"/>
                <a:gd name="T37" fmla="*/ 140 h 178"/>
                <a:gd name="T38" fmla="*/ 0 w 205"/>
                <a:gd name="T39" fmla="*/ 125 h 178"/>
                <a:gd name="T40" fmla="*/ 1 w 205"/>
                <a:gd name="T41" fmla="*/ 112 h 178"/>
                <a:gd name="T42" fmla="*/ 5 w 205"/>
                <a:gd name="T43" fmla="*/ 97 h 178"/>
                <a:gd name="T44" fmla="*/ 13 w 205"/>
                <a:gd name="T45" fmla="*/ 86 h 178"/>
                <a:gd name="T46" fmla="*/ 24 w 205"/>
                <a:gd name="T47" fmla="*/ 75 h 178"/>
                <a:gd name="T48" fmla="*/ 117 w 205"/>
                <a:gd name="T49" fmla="*/ 10 h 178"/>
                <a:gd name="T50" fmla="*/ 129 w 205"/>
                <a:gd name="T51" fmla="*/ 3 h 178"/>
                <a:gd name="T52" fmla="*/ 144 w 205"/>
                <a:gd name="T53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5" h="178">
                  <a:moveTo>
                    <a:pt x="144" y="0"/>
                  </a:moveTo>
                  <a:lnTo>
                    <a:pt x="159" y="1"/>
                  </a:lnTo>
                  <a:lnTo>
                    <a:pt x="172" y="5"/>
                  </a:lnTo>
                  <a:lnTo>
                    <a:pt x="185" y="12"/>
                  </a:lnTo>
                  <a:lnTo>
                    <a:pt x="196" y="24"/>
                  </a:lnTo>
                  <a:lnTo>
                    <a:pt x="202" y="36"/>
                  </a:lnTo>
                  <a:lnTo>
                    <a:pt x="205" y="51"/>
                  </a:lnTo>
                  <a:lnTo>
                    <a:pt x="205" y="66"/>
                  </a:lnTo>
                  <a:lnTo>
                    <a:pt x="201" y="79"/>
                  </a:lnTo>
                  <a:lnTo>
                    <a:pt x="192" y="92"/>
                  </a:lnTo>
                  <a:lnTo>
                    <a:pt x="182" y="102"/>
                  </a:lnTo>
                  <a:lnTo>
                    <a:pt x="89" y="167"/>
                  </a:lnTo>
                  <a:lnTo>
                    <a:pt x="74" y="174"/>
                  </a:lnTo>
                  <a:lnTo>
                    <a:pt x="57" y="178"/>
                  </a:lnTo>
                  <a:lnTo>
                    <a:pt x="43" y="175"/>
                  </a:lnTo>
                  <a:lnTo>
                    <a:pt x="30" y="171"/>
                  </a:lnTo>
                  <a:lnTo>
                    <a:pt x="20" y="164"/>
                  </a:lnTo>
                  <a:lnTo>
                    <a:pt x="10" y="153"/>
                  </a:lnTo>
                  <a:lnTo>
                    <a:pt x="3" y="140"/>
                  </a:lnTo>
                  <a:lnTo>
                    <a:pt x="0" y="125"/>
                  </a:lnTo>
                  <a:lnTo>
                    <a:pt x="1" y="112"/>
                  </a:lnTo>
                  <a:lnTo>
                    <a:pt x="5" y="97"/>
                  </a:lnTo>
                  <a:lnTo>
                    <a:pt x="13" y="86"/>
                  </a:lnTo>
                  <a:lnTo>
                    <a:pt x="24" y="75"/>
                  </a:lnTo>
                  <a:lnTo>
                    <a:pt x="117" y="10"/>
                  </a:lnTo>
                  <a:lnTo>
                    <a:pt x="129" y="3"/>
                  </a:lnTo>
                  <a:lnTo>
                    <a:pt x="1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58" name="Freeform 502"/>
            <p:cNvSpPr>
              <a:spLocks/>
            </p:cNvSpPr>
            <p:nvPr/>
          </p:nvSpPr>
          <p:spPr bwMode="auto">
            <a:xfrm>
              <a:off x="5661025" y="5375275"/>
              <a:ext cx="34925" cy="17462"/>
            </a:xfrm>
            <a:custGeom>
              <a:avLst/>
              <a:gdLst>
                <a:gd name="T0" fmla="*/ 57 w 226"/>
                <a:gd name="T1" fmla="*/ 0 h 113"/>
                <a:gd name="T2" fmla="*/ 169 w 226"/>
                <a:gd name="T3" fmla="*/ 0 h 113"/>
                <a:gd name="T4" fmla="*/ 187 w 226"/>
                <a:gd name="T5" fmla="*/ 4 h 113"/>
                <a:gd name="T6" fmla="*/ 203 w 226"/>
                <a:gd name="T7" fmla="*/ 11 h 113"/>
                <a:gd name="T8" fmla="*/ 215 w 226"/>
                <a:gd name="T9" fmla="*/ 23 h 113"/>
                <a:gd name="T10" fmla="*/ 224 w 226"/>
                <a:gd name="T11" fmla="*/ 39 h 113"/>
                <a:gd name="T12" fmla="*/ 226 w 226"/>
                <a:gd name="T13" fmla="*/ 57 h 113"/>
                <a:gd name="T14" fmla="*/ 224 w 226"/>
                <a:gd name="T15" fmla="*/ 75 h 113"/>
                <a:gd name="T16" fmla="*/ 215 w 226"/>
                <a:gd name="T17" fmla="*/ 90 h 113"/>
                <a:gd name="T18" fmla="*/ 203 w 226"/>
                <a:gd name="T19" fmla="*/ 102 h 113"/>
                <a:gd name="T20" fmla="*/ 187 w 226"/>
                <a:gd name="T21" fmla="*/ 110 h 113"/>
                <a:gd name="T22" fmla="*/ 169 w 226"/>
                <a:gd name="T23" fmla="*/ 113 h 113"/>
                <a:gd name="T24" fmla="*/ 57 w 226"/>
                <a:gd name="T25" fmla="*/ 113 h 113"/>
                <a:gd name="T26" fmla="*/ 39 w 226"/>
                <a:gd name="T27" fmla="*/ 110 h 113"/>
                <a:gd name="T28" fmla="*/ 23 w 226"/>
                <a:gd name="T29" fmla="*/ 102 h 113"/>
                <a:gd name="T30" fmla="*/ 10 w 226"/>
                <a:gd name="T31" fmla="*/ 90 h 113"/>
                <a:gd name="T32" fmla="*/ 3 w 226"/>
                <a:gd name="T33" fmla="*/ 75 h 113"/>
                <a:gd name="T34" fmla="*/ 0 w 226"/>
                <a:gd name="T35" fmla="*/ 57 h 113"/>
                <a:gd name="T36" fmla="*/ 3 w 226"/>
                <a:gd name="T37" fmla="*/ 39 h 113"/>
                <a:gd name="T38" fmla="*/ 10 w 226"/>
                <a:gd name="T39" fmla="*/ 23 h 113"/>
                <a:gd name="T40" fmla="*/ 23 w 226"/>
                <a:gd name="T41" fmla="*/ 11 h 113"/>
                <a:gd name="T42" fmla="*/ 39 w 226"/>
                <a:gd name="T43" fmla="*/ 4 h 113"/>
                <a:gd name="T44" fmla="*/ 57 w 226"/>
                <a:gd name="T4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6" h="113">
                  <a:moveTo>
                    <a:pt x="57" y="0"/>
                  </a:moveTo>
                  <a:lnTo>
                    <a:pt x="169" y="0"/>
                  </a:lnTo>
                  <a:lnTo>
                    <a:pt x="187" y="4"/>
                  </a:lnTo>
                  <a:lnTo>
                    <a:pt x="203" y="11"/>
                  </a:lnTo>
                  <a:lnTo>
                    <a:pt x="215" y="23"/>
                  </a:lnTo>
                  <a:lnTo>
                    <a:pt x="224" y="39"/>
                  </a:lnTo>
                  <a:lnTo>
                    <a:pt x="226" y="57"/>
                  </a:lnTo>
                  <a:lnTo>
                    <a:pt x="224" y="75"/>
                  </a:lnTo>
                  <a:lnTo>
                    <a:pt x="215" y="90"/>
                  </a:lnTo>
                  <a:lnTo>
                    <a:pt x="203" y="102"/>
                  </a:lnTo>
                  <a:lnTo>
                    <a:pt x="187" y="110"/>
                  </a:lnTo>
                  <a:lnTo>
                    <a:pt x="169" y="113"/>
                  </a:lnTo>
                  <a:lnTo>
                    <a:pt x="57" y="113"/>
                  </a:lnTo>
                  <a:lnTo>
                    <a:pt x="39" y="110"/>
                  </a:lnTo>
                  <a:lnTo>
                    <a:pt x="23" y="102"/>
                  </a:lnTo>
                  <a:lnTo>
                    <a:pt x="10" y="90"/>
                  </a:lnTo>
                  <a:lnTo>
                    <a:pt x="3" y="75"/>
                  </a:lnTo>
                  <a:lnTo>
                    <a:pt x="0" y="57"/>
                  </a:lnTo>
                  <a:lnTo>
                    <a:pt x="3" y="39"/>
                  </a:lnTo>
                  <a:lnTo>
                    <a:pt x="10" y="23"/>
                  </a:lnTo>
                  <a:lnTo>
                    <a:pt x="23" y="11"/>
                  </a:lnTo>
                  <a:lnTo>
                    <a:pt x="39" y="4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59" name="Freeform 503"/>
            <p:cNvSpPr>
              <a:spLocks/>
            </p:cNvSpPr>
            <p:nvPr/>
          </p:nvSpPr>
          <p:spPr bwMode="auto">
            <a:xfrm>
              <a:off x="5534025" y="5338763"/>
              <a:ext cx="19050" cy="36512"/>
            </a:xfrm>
            <a:custGeom>
              <a:avLst/>
              <a:gdLst>
                <a:gd name="T0" fmla="*/ 55 w 112"/>
                <a:gd name="T1" fmla="*/ 0 h 224"/>
                <a:gd name="T2" fmla="*/ 73 w 112"/>
                <a:gd name="T3" fmla="*/ 2 h 224"/>
                <a:gd name="T4" fmla="*/ 89 w 112"/>
                <a:gd name="T5" fmla="*/ 10 h 224"/>
                <a:gd name="T6" fmla="*/ 102 w 112"/>
                <a:gd name="T7" fmla="*/ 23 h 224"/>
                <a:gd name="T8" fmla="*/ 110 w 112"/>
                <a:gd name="T9" fmla="*/ 37 h 224"/>
                <a:gd name="T10" fmla="*/ 112 w 112"/>
                <a:gd name="T11" fmla="*/ 55 h 224"/>
                <a:gd name="T12" fmla="*/ 112 w 112"/>
                <a:gd name="T13" fmla="*/ 168 h 224"/>
                <a:gd name="T14" fmla="*/ 110 w 112"/>
                <a:gd name="T15" fmla="*/ 186 h 224"/>
                <a:gd name="T16" fmla="*/ 102 w 112"/>
                <a:gd name="T17" fmla="*/ 201 h 224"/>
                <a:gd name="T18" fmla="*/ 89 w 112"/>
                <a:gd name="T19" fmla="*/ 214 h 224"/>
                <a:gd name="T20" fmla="*/ 73 w 112"/>
                <a:gd name="T21" fmla="*/ 221 h 224"/>
                <a:gd name="T22" fmla="*/ 55 w 112"/>
                <a:gd name="T23" fmla="*/ 224 h 224"/>
                <a:gd name="T24" fmla="*/ 37 w 112"/>
                <a:gd name="T25" fmla="*/ 221 h 224"/>
                <a:gd name="T26" fmla="*/ 23 w 112"/>
                <a:gd name="T27" fmla="*/ 214 h 224"/>
                <a:gd name="T28" fmla="*/ 10 w 112"/>
                <a:gd name="T29" fmla="*/ 201 h 224"/>
                <a:gd name="T30" fmla="*/ 2 w 112"/>
                <a:gd name="T31" fmla="*/ 186 h 224"/>
                <a:gd name="T32" fmla="*/ 0 w 112"/>
                <a:gd name="T33" fmla="*/ 168 h 224"/>
                <a:gd name="T34" fmla="*/ 0 w 112"/>
                <a:gd name="T35" fmla="*/ 55 h 224"/>
                <a:gd name="T36" fmla="*/ 2 w 112"/>
                <a:gd name="T37" fmla="*/ 37 h 224"/>
                <a:gd name="T38" fmla="*/ 10 w 112"/>
                <a:gd name="T39" fmla="*/ 23 h 224"/>
                <a:gd name="T40" fmla="*/ 23 w 112"/>
                <a:gd name="T41" fmla="*/ 10 h 224"/>
                <a:gd name="T42" fmla="*/ 37 w 112"/>
                <a:gd name="T43" fmla="*/ 2 h 224"/>
                <a:gd name="T44" fmla="*/ 55 w 112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224">
                  <a:moveTo>
                    <a:pt x="55" y="0"/>
                  </a:moveTo>
                  <a:lnTo>
                    <a:pt x="73" y="2"/>
                  </a:lnTo>
                  <a:lnTo>
                    <a:pt x="89" y="10"/>
                  </a:lnTo>
                  <a:lnTo>
                    <a:pt x="102" y="23"/>
                  </a:lnTo>
                  <a:lnTo>
                    <a:pt x="110" y="37"/>
                  </a:lnTo>
                  <a:lnTo>
                    <a:pt x="112" y="55"/>
                  </a:lnTo>
                  <a:lnTo>
                    <a:pt x="112" y="168"/>
                  </a:lnTo>
                  <a:lnTo>
                    <a:pt x="110" y="186"/>
                  </a:lnTo>
                  <a:lnTo>
                    <a:pt x="102" y="201"/>
                  </a:lnTo>
                  <a:lnTo>
                    <a:pt x="89" y="214"/>
                  </a:lnTo>
                  <a:lnTo>
                    <a:pt x="73" y="221"/>
                  </a:lnTo>
                  <a:lnTo>
                    <a:pt x="55" y="224"/>
                  </a:lnTo>
                  <a:lnTo>
                    <a:pt x="37" y="221"/>
                  </a:lnTo>
                  <a:lnTo>
                    <a:pt x="23" y="214"/>
                  </a:lnTo>
                  <a:lnTo>
                    <a:pt x="10" y="201"/>
                  </a:lnTo>
                  <a:lnTo>
                    <a:pt x="2" y="186"/>
                  </a:lnTo>
                  <a:lnTo>
                    <a:pt x="0" y="168"/>
                  </a:lnTo>
                  <a:lnTo>
                    <a:pt x="0" y="55"/>
                  </a:lnTo>
                  <a:lnTo>
                    <a:pt x="2" y="37"/>
                  </a:lnTo>
                  <a:lnTo>
                    <a:pt x="10" y="23"/>
                  </a:lnTo>
                  <a:lnTo>
                    <a:pt x="23" y="10"/>
                  </a:lnTo>
                  <a:lnTo>
                    <a:pt x="37" y="2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60" name="Freeform 504"/>
            <p:cNvSpPr>
              <a:spLocks noEditPoints="1"/>
            </p:cNvSpPr>
            <p:nvPr/>
          </p:nvSpPr>
          <p:spPr bwMode="auto">
            <a:xfrm>
              <a:off x="5749925" y="5429250"/>
              <a:ext cx="117475" cy="71437"/>
            </a:xfrm>
            <a:custGeom>
              <a:avLst/>
              <a:gdLst>
                <a:gd name="T0" fmla="*/ 112 w 736"/>
                <a:gd name="T1" fmla="*/ 113 h 451"/>
                <a:gd name="T2" fmla="*/ 112 w 736"/>
                <a:gd name="T3" fmla="*/ 339 h 451"/>
                <a:gd name="T4" fmla="*/ 623 w 736"/>
                <a:gd name="T5" fmla="*/ 339 h 451"/>
                <a:gd name="T6" fmla="*/ 623 w 736"/>
                <a:gd name="T7" fmla="*/ 113 h 451"/>
                <a:gd name="T8" fmla="*/ 112 w 736"/>
                <a:gd name="T9" fmla="*/ 113 h 451"/>
                <a:gd name="T10" fmla="*/ 0 w 736"/>
                <a:gd name="T11" fmla="*/ 0 h 451"/>
                <a:gd name="T12" fmla="*/ 736 w 736"/>
                <a:gd name="T13" fmla="*/ 0 h 451"/>
                <a:gd name="T14" fmla="*/ 736 w 736"/>
                <a:gd name="T15" fmla="*/ 451 h 451"/>
                <a:gd name="T16" fmla="*/ 0 w 736"/>
                <a:gd name="T17" fmla="*/ 451 h 451"/>
                <a:gd name="T18" fmla="*/ 0 w 736"/>
                <a:gd name="T19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6" h="451">
                  <a:moveTo>
                    <a:pt x="112" y="113"/>
                  </a:moveTo>
                  <a:lnTo>
                    <a:pt x="112" y="339"/>
                  </a:lnTo>
                  <a:lnTo>
                    <a:pt x="623" y="339"/>
                  </a:lnTo>
                  <a:lnTo>
                    <a:pt x="623" y="113"/>
                  </a:lnTo>
                  <a:lnTo>
                    <a:pt x="112" y="113"/>
                  </a:lnTo>
                  <a:close/>
                  <a:moveTo>
                    <a:pt x="0" y="0"/>
                  </a:moveTo>
                  <a:lnTo>
                    <a:pt x="736" y="0"/>
                  </a:lnTo>
                  <a:lnTo>
                    <a:pt x="736" y="451"/>
                  </a:lnTo>
                  <a:lnTo>
                    <a:pt x="0" y="45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61" name="Freeform 505"/>
            <p:cNvSpPr>
              <a:spLocks/>
            </p:cNvSpPr>
            <p:nvPr/>
          </p:nvSpPr>
          <p:spPr bwMode="auto">
            <a:xfrm>
              <a:off x="5580063" y="5276850"/>
              <a:ext cx="17463" cy="36512"/>
            </a:xfrm>
            <a:custGeom>
              <a:avLst/>
              <a:gdLst>
                <a:gd name="T0" fmla="*/ 56 w 113"/>
                <a:gd name="T1" fmla="*/ 0 h 226"/>
                <a:gd name="T2" fmla="*/ 74 w 113"/>
                <a:gd name="T3" fmla="*/ 4 h 226"/>
                <a:gd name="T4" fmla="*/ 90 w 113"/>
                <a:gd name="T5" fmla="*/ 12 h 226"/>
                <a:gd name="T6" fmla="*/ 102 w 113"/>
                <a:gd name="T7" fmla="*/ 23 h 226"/>
                <a:gd name="T8" fmla="*/ 110 w 113"/>
                <a:gd name="T9" fmla="*/ 39 h 226"/>
                <a:gd name="T10" fmla="*/ 113 w 113"/>
                <a:gd name="T11" fmla="*/ 57 h 226"/>
                <a:gd name="T12" fmla="*/ 113 w 113"/>
                <a:gd name="T13" fmla="*/ 170 h 226"/>
                <a:gd name="T14" fmla="*/ 110 w 113"/>
                <a:gd name="T15" fmla="*/ 188 h 226"/>
                <a:gd name="T16" fmla="*/ 102 w 113"/>
                <a:gd name="T17" fmla="*/ 203 h 226"/>
                <a:gd name="T18" fmla="*/ 90 w 113"/>
                <a:gd name="T19" fmla="*/ 215 h 226"/>
                <a:gd name="T20" fmla="*/ 74 w 113"/>
                <a:gd name="T21" fmla="*/ 223 h 226"/>
                <a:gd name="T22" fmla="*/ 56 w 113"/>
                <a:gd name="T23" fmla="*/ 226 h 226"/>
                <a:gd name="T24" fmla="*/ 39 w 113"/>
                <a:gd name="T25" fmla="*/ 223 h 226"/>
                <a:gd name="T26" fmla="*/ 23 w 113"/>
                <a:gd name="T27" fmla="*/ 215 h 226"/>
                <a:gd name="T28" fmla="*/ 10 w 113"/>
                <a:gd name="T29" fmla="*/ 203 h 226"/>
                <a:gd name="T30" fmla="*/ 3 w 113"/>
                <a:gd name="T31" fmla="*/ 188 h 226"/>
                <a:gd name="T32" fmla="*/ 0 w 113"/>
                <a:gd name="T33" fmla="*/ 170 h 226"/>
                <a:gd name="T34" fmla="*/ 0 w 113"/>
                <a:gd name="T35" fmla="*/ 57 h 226"/>
                <a:gd name="T36" fmla="*/ 3 w 113"/>
                <a:gd name="T37" fmla="*/ 39 h 226"/>
                <a:gd name="T38" fmla="*/ 10 w 113"/>
                <a:gd name="T39" fmla="*/ 23 h 226"/>
                <a:gd name="T40" fmla="*/ 23 w 113"/>
                <a:gd name="T41" fmla="*/ 12 h 226"/>
                <a:gd name="T42" fmla="*/ 39 w 113"/>
                <a:gd name="T43" fmla="*/ 4 h 226"/>
                <a:gd name="T44" fmla="*/ 56 w 113"/>
                <a:gd name="T45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3" h="226">
                  <a:moveTo>
                    <a:pt x="56" y="0"/>
                  </a:moveTo>
                  <a:lnTo>
                    <a:pt x="74" y="4"/>
                  </a:lnTo>
                  <a:lnTo>
                    <a:pt x="90" y="12"/>
                  </a:lnTo>
                  <a:lnTo>
                    <a:pt x="102" y="23"/>
                  </a:lnTo>
                  <a:lnTo>
                    <a:pt x="110" y="39"/>
                  </a:lnTo>
                  <a:lnTo>
                    <a:pt x="113" y="57"/>
                  </a:lnTo>
                  <a:lnTo>
                    <a:pt x="113" y="170"/>
                  </a:lnTo>
                  <a:lnTo>
                    <a:pt x="110" y="188"/>
                  </a:lnTo>
                  <a:lnTo>
                    <a:pt x="102" y="203"/>
                  </a:lnTo>
                  <a:lnTo>
                    <a:pt x="90" y="215"/>
                  </a:lnTo>
                  <a:lnTo>
                    <a:pt x="74" y="223"/>
                  </a:lnTo>
                  <a:lnTo>
                    <a:pt x="56" y="226"/>
                  </a:lnTo>
                  <a:lnTo>
                    <a:pt x="39" y="223"/>
                  </a:lnTo>
                  <a:lnTo>
                    <a:pt x="23" y="215"/>
                  </a:lnTo>
                  <a:lnTo>
                    <a:pt x="10" y="203"/>
                  </a:lnTo>
                  <a:lnTo>
                    <a:pt x="3" y="188"/>
                  </a:lnTo>
                  <a:lnTo>
                    <a:pt x="0" y="170"/>
                  </a:lnTo>
                  <a:lnTo>
                    <a:pt x="0" y="57"/>
                  </a:lnTo>
                  <a:lnTo>
                    <a:pt x="3" y="39"/>
                  </a:lnTo>
                  <a:lnTo>
                    <a:pt x="10" y="23"/>
                  </a:lnTo>
                  <a:lnTo>
                    <a:pt x="23" y="12"/>
                  </a:lnTo>
                  <a:lnTo>
                    <a:pt x="39" y="4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62" name="Freeform 506"/>
            <p:cNvSpPr>
              <a:spLocks/>
            </p:cNvSpPr>
            <p:nvPr/>
          </p:nvSpPr>
          <p:spPr bwMode="auto">
            <a:xfrm>
              <a:off x="5651500" y="5259388"/>
              <a:ext cx="17463" cy="34925"/>
            </a:xfrm>
            <a:custGeom>
              <a:avLst/>
              <a:gdLst>
                <a:gd name="T0" fmla="*/ 57 w 114"/>
                <a:gd name="T1" fmla="*/ 0 h 224"/>
                <a:gd name="T2" fmla="*/ 75 w 114"/>
                <a:gd name="T3" fmla="*/ 2 h 224"/>
                <a:gd name="T4" fmla="*/ 90 w 114"/>
                <a:gd name="T5" fmla="*/ 10 h 224"/>
                <a:gd name="T6" fmla="*/ 102 w 114"/>
                <a:gd name="T7" fmla="*/ 23 h 224"/>
                <a:gd name="T8" fmla="*/ 110 w 114"/>
                <a:gd name="T9" fmla="*/ 37 h 224"/>
                <a:gd name="T10" fmla="*/ 114 w 114"/>
                <a:gd name="T11" fmla="*/ 55 h 224"/>
                <a:gd name="T12" fmla="*/ 114 w 114"/>
                <a:gd name="T13" fmla="*/ 168 h 224"/>
                <a:gd name="T14" fmla="*/ 110 w 114"/>
                <a:gd name="T15" fmla="*/ 186 h 224"/>
                <a:gd name="T16" fmla="*/ 102 w 114"/>
                <a:gd name="T17" fmla="*/ 201 h 224"/>
                <a:gd name="T18" fmla="*/ 90 w 114"/>
                <a:gd name="T19" fmla="*/ 214 h 224"/>
                <a:gd name="T20" fmla="*/ 75 w 114"/>
                <a:gd name="T21" fmla="*/ 221 h 224"/>
                <a:gd name="T22" fmla="*/ 57 w 114"/>
                <a:gd name="T23" fmla="*/ 224 h 224"/>
                <a:gd name="T24" fmla="*/ 39 w 114"/>
                <a:gd name="T25" fmla="*/ 221 h 224"/>
                <a:gd name="T26" fmla="*/ 23 w 114"/>
                <a:gd name="T27" fmla="*/ 214 h 224"/>
                <a:gd name="T28" fmla="*/ 11 w 114"/>
                <a:gd name="T29" fmla="*/ 201 h 224"/>
                <a:gd name="T30" fmla="*/ 3 w 114"/>
                <a:gd name="T31" fmla="*/ 186 h 224"/>
                <a:gd name="T32" fmla="*/ 0 w 114"/>
                <a:gd name="T33" fmla="*/ 168 h 224"/>
                <a:gd name="T34" fmla="*/ 0 w 114"/>
                <a:gd name="T35" fmla="*/ 55 h 224"/>
                <a:gd name="T36" fmla="*/ 3 w 114"/>
                <a:gd name="T37" fmla="*/ 37 h 224"/>
                <a:gd name="T38" fmla="*/ 11 w 114"/>
                <a:gd name="T39" fmla="*/ 23 h 224"/>
                <a:gd name="T40" fmla="*/ 23 w 114"/>
                <a:gd name="T41" fmla="*/ 10 h 224"/>
                <a:gd name="T42" fmla="*/ 39 w 114"/>
                <a:gd name="T43" fmla="*/ 2 h 224"/>
                <a:gd name="T44" fmla="*/ 57 w 114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4" h="224">
                  <a:moveTo>
                    <a:pt x="57" y="0"/>
                  </a:moveTo>
                  <a:lnTo>
                    <a:pt x="75" y="2"/>
                  </a:lnTo>
                  <a:lnTo>
                    <a:pt x="90" y="10"/>
                  </a:lnTo>
                  <a:lnTo>
                    <a:pt x="102" y="23"/>
                  </a:lnTo>
                  <a:lnTo>
                    <a:pt x="110" y="37"/>
                  </a:lnTo>
                  <a:lnTo>
                    <a:pt x="114" y="55"/>
                  </a:lnTo>
                  <a:lnTo>
                    <a:pt x="114" y="168"/>
                  </a:lnTo>
                  <a:lnTo>
                    <a:pt x="110" y="186"/>
                  </a:lnTo>
                  <a:lnTo>
                    <a:pt x="102" y="201"/>
                  </a:lnTo>
                  <a:lnTo>
                    <a:pt x="90" y="214"/>
                  </a:lnTo>
                  <a:lnTo>
                    <a:pt x="75" y="221"/>
                  </a:lnTo>
                  <a:lnTo>
                    <a:pt x="57" y="224"/>
                  </a:lnTo>
                  <a:lnTo>
                    <a:pt x="39" y="221"/>
                  </a:lnTo>
                  <a:lnTo>
                    <a:pt x="23" y="214"/>
                  </a:lnTo>
                  <a:lnTo>
                    <a:pt x="11" y="201"/>
                  </a:lnTo>
                  <a:lnTo>
                    <a:pt x="3" y="186"/>
                  </a:lnTo>
                  <a:lnTo>
                    <a:pt x="0" y="168"/>
                  </a:lnTo>
                  <a:lnTo>
                    <a:pt x="0" y="55"/>
                  </a:lnTo>
                  <a:lnTo>
                    <a:pt x="3" y="37"/>
                  </a:lnTo>
                  <a:lnTo>
                    <a:pt x="11" y="23"/>
                  </a:lnTo>
                  <a:lnTo>
                    <a:pt x="23" y="10"/>
                  </a:lnTo>
                  <a:lnTo>
                    <a:pt x="39" y="2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63" name="Freeform 507"/>
            <p:cNvSpPr>
              <a:spLocks/>
            </p:cNvSpPr>
            <p:nvPr/>
          </p:nvSpPr>
          <p:spPr bwMode="auto">
            <a:xfrm>
              <a:off x="5597525" y="5259388"/>
              <a:ext cx="36513" cy="17462"/>
            </a:xfrm>
            <a:custGeom>
              <a:avLst/>
              <a:gdLst>
                <a:gd name="T0" fmla="*/ 57 w 226"/>
                <a:gd name="T1" fmla="*/ 0 h 111"/>
                <a:gd name="T2" fmla="*/ 171 w 226"/>
                <a:gd name="T3" fmla="*/ 0 h 111"/>
                <a:gd name="T4" fmla="*/ 187 w 226"/>
                <a:gd name="T5" fmla="*/ 2 h 111"/>
                <a:gd name="T6" fmla="*/ 203 w 226"/>
                <a:gd name="T7" fmla="*/ 10 h 111"/>
                <a:gd name="T8" fmla="*/ 216 w 226"/>
                <a:gd name="T9" fmla="*/ 23 h 111"/>
                <a:gd name="T10" fmla="*/ 223 w 226"/>
                <a:gd name="T11" fmla="*/ 37 h 111"/>
                <a:gd name="T12" fmla="*/ 226 w 226"/>
                <a:gd name="T13" fmla="*/ 55 h 111"/>
                <a:gd name="T14" fmla="*/ 223 w 226"/>
                <a:gd name="T15" fmla="*/ 73 h 111"/>
                <a:gd name="T16" fmla="*/ 216 w 226"/>
                <a:gd name="T17" fmla="*/ 88 h 111"/>
                <a:gd name="T18" fmla="*/ 203 w 226"/>
                <a:gd name="T19" fmla="*/ 101 h 111"/>
                <a:gd name="T20" fmla="*/ 187 w 226"/>
                <a:gd name="T21" fmla="*/ 109 h 111"/>
                <a:gd name="T22" fmla="*/ 171 w 226"/>
                <a:gd name="T23" fmla="*/ 111 h 111"/>
                <a:gd name="T24" fmla="*/ 57 w 226"/>
                <a:gd name="T25" fmla="*/ 111 h 111"/>
                <a:gd name="T26" fmla="*/ 39 w 226"/>
                <a:gd name="T27" fmla="*/ 109 h 111"/>
                <a:gd name="T28" fmla="*/ 23 w 226"/>
                <a:gd name="T29" fmla="*/ 101 h 111"/>
                <a:gd name="T30" fmla="*/ 11 w 226"/>
                <a:gd name="T31" fmla="*/ 88 h 111"/>
                <a:gd name="T32" fmla="*/ 2 w 226"/>
                <a:gd name="T33" fmla="*/ 73 h 111"/>
                <a:gd name="T34" fmla="*/ 0 w 226"/>
                <a:gd name="T35" fmla="*/ 55 h 111"/>
                <a:gd name="T36" fmla="*/ 2 w 226"/>
                <a:gd name="T37" fmla="*/ 37 h 111"/>
                <a:gd name="T38" fmla="*/ 11 w 226"/>
                <a:gd name="T39" fmla="*/ 23 h 111"/>
                <a:gd name="T40" fmla="*/ 23 w 226"/>
                <a:gd name="T41" fmla="*/ 10 h 111"/>
                <a:gd name="T42" fmla="*/ 39 w 226"/>
                <a:gd name="T43" fmla="*/ 2 h 111"/>
                <a:gd name="T44" fmla="*/ 57 w 226"/>
                <a:gd name="T4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6" h="111">
                  <a:moveTo>
                    <a:pt x="57" y="0"/>
                  </a:moveTo>
                  <a:lnTo>
                    <a:pt x="171" y="0"/>
                  </a:lnTo>
                  <a:lnTo>
                    <a:pt x="187" y="2"/>
                  </a:lnTo>
                  <a:lnTo>
                    <a:pt x="203" y="10"/>
                  </a:lnTo>
                  <a:lnTo>
                    <a:pt x="216" y="23"/>
                  </a:lnTo>
                  <a:lnTo>
                    <a:pt x="223" y="37"/>
                  </a:lnTo>
                  <a:lnTo>
                    <a:pt x="226" y="55"/>
                  </a:lnTo>
                  <a:lnTo>
                    <a:pt x="223" y="73"/>
                  </a:lnTo>
                  <a:lnTo>
                    <a:pt x="216" y="88"/>
                  </a:lnTo>
                  <a:lnTo>
                    <a:pt x="203" y="101"/>
                  </a:lnTo>
                  <a:lnTo>
                    <a:pt x="187" y="109"/>
                  </a:lnTo>
                  <a:lnTo>
                    <a:pt x="171" y="111"/>
                  </a:lnTo>
                  <a:lnTo>
                    <a:pt x="57" y="111"/>
                  </a:lnTo>
                  <a:lnTo>
                    <a:pt x="39" y="109"/>
                  </a:lnTo>
                  <a:lnTo>
                    <a:pt x="23" y="101"/>
                  </a:lnTo>
                  <a:lnTo>
                    <a:pt x="11" y="88"/>
                  </a:lnTo>
                  <a:lnTo>
                    <a:pt x="2" y="73"/>
                  </a:lnTo>
                  <a:lnTo>
                    <a:pt x="0" y="55"/>
                  </a:lnTo>
                  <a:lnTo>
                    <a:pt x="2" y="37"/>
                  </a:lnTo>
                  <a:lnTo>
                    <a:pt x="11" y="23"/>
                  </a:lnTo>
                  <a:lnTo>
                    <a:pt x="23" y="10"/>
                  </a:lnTo>
                  <a:lnTo>
                    <a:pt x="39" y="2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64" name="Freeform 508"/>
            <p:cNvSpPr>
              <a:spLocks/>
            </p:cNvSpPr>
            <p:nvPr/>
          </p:nvSpPr>
          <p:spPr bwMode="auto">
            <a:xfrm>
              <a:off x="5580063" y="5330825"/>
              <a:ext cx="34925" cy="17462"/>
            </a:xfrm>
            <a:custGeom>
              <a:avLst/>
              <a:gdLst>
                <a:gd name="T0" fmla="*/ 56 w 227"/>
                <a:gd name="T1" fmla="*/ 0 h 112"/>
                <a:gd name="T2" fmla="*/ 170 w 227"/>
                <a:gd name="T3" fmla="*/ 0 h 112"/>
                <a:gd name="T4" fmla="*/ 188 w 227"/>
                <a:gd name="T5" fmla="*/ 2 h 112"/>
                <a:gd name="T6" fmla="*/ 203 w 227"/>
                <a:gd name="T7" fmla="*/ 11 h 112"/>
                <a:gd name="T8" fmla="*/ 215 w 227"/>
                <a:gd name="T9" fmla="*/ 23 h 112"/>
                <a:gd name="T10" fmla="*/ 224 w 227"/>
                <a:gd name="T11" fmla="*/ 38 h 112"/>
                <a:gd name="T12" fmla="*/ 227 w 227"/>
                <a:gd name="T13" fmla="*/ 57 h 112"/>
                <a:gd name="T14" fmla="*/ 224 w 227"/>
                <a:gd name="T15" fmla="*/ 74 h 112"/>
                <a:gd name="T16" fmla="*/ 215 w 227"/>
                <a:gd name="T17" fmla="*/ 89 h 112"/>
                <a:gd name="T18" fmla="*/ 203 w 227"/>
                <a:gd name="T19" fmla="*/ 102 h 112"/>
                <a:gd name="T20" fmla="*/ 188 w 227"/>
                <a:gd name="T21" fmla="*/ 110 h 112"/>
                <a:gd name="T22" fmla="*/ 170 w 227"/>
                <a:gd name="T23" fmla="*/ 112 h 112"/>
                <a:gd name="T24" fmla="*/ 56 w 227"/>
                <a:gd name="T25" fmla="*/ 112 h 112"/>
                <a:gd name="T26" fmla="*/ 39 w 227"/>
                <a:gd name="T27" fmla="*/ 110 h 112"/>
                <a:gd name="T28" fmla="*/ 23 w 227"/>
                <a:gd name="T29" fmla="*/ 102 h 112"/>
                <a:gd name="T30" fmla="*/ 10 w 227"/>
                <a:gd name="T31" fmla="*/ 89 h 112"/>
                <a:gd name="T32" fmla="*/ 3 w 227"/>
                <a:gd name="T33" fmla="*/ 74 h 112"/>
                <a:gd name="T34" fmla="*/ 0 w 227"/>
                <a:gd name="T35" fmla="*/ 57 h 112"/>
                <a:gd name="T36" fmla="*/ 3 w 227"/>
                <a:gd name="T37" fmla="*/ 38 h 112"/>
                <a:gd name="T38" fmla="*/ 10 w 227"/>
                <a:gd name="T39" fmla="*/ 23 h 112"/>
                <a:gd name="T40" fmla="*/ 23 w 227"/>
                <a:gd name="T41" fmla="*/ 11 h 112"/>
                <a:gd name="T42" fmla="*/ 39 w 227"/>
                <a:gd name="T43" fmla="*/ 2 h 112"/>
                <a:gd name="T44" fmla="*/ 56 w 227"/>
                <a:gd name="T4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7" h="112">
                  <a:moveTo>
                    <a:pt x="56" y="0"/>
                  </a:moveTo>
                  <a:lnTo>
                    <a:pt x="170" y="0"/>
                  </a:lnTo>
                  <a:lnTo>
                    <a:pt x="188" y="2"/>
                  </a:lnTo>
                  <a:lnTo>
                    <a:pt x="203" y="11"/>
                  </a:lnTo>
                  <a:lnTo>
                    <a:pt x="215" y="23"/>
                  </a:lnTo>
                  <a:lnTo>
                    <a:pt x="224" y="38"/>
                  </a:lnTo>
                  <a:lnTo>
                    <a:pt x="227" y="57"/>
                  </a:lnTo>
                  <a:lnTo>
                    <a:pt x="224" y="74"/>
                  </a:lnTo>
                  <a:lnTo>
                    <a:pt x="215" y="89"/>
                  </a:lnTo>
                  <a:lnTo>
                    <a:pt x="203" y="102"/>
                  </a:lnTo>
                  <a:lnTo>
                    <a:pt x="188" y="110"/>
                  </a:lnTo>
                  <a:lnTo>
                    <a:pt x="170" y="112"/>
                  </a:lnTo>
                  <a:lnTo>
                    <a:pt x="56" y="112"/>
                  </a:lnTo>
                  <a:lnTo>
                    <a:pt x="39" y="110"/>
                  </a:lnTo>
                  <a:lnTo>
                    <a:pt x="23" y="102"/>
                  </a:lnTo>
                  <a:lnTo>
                    <a:pt x="10" y="89"/>
                  </a:lnTo>
                  <a:lnTo>
                    <a:pt x="3" y="74"/>
                  </a:lnTo>
                  <a:lnTo>
                    <a:pt x="0" y="57"/>
                  </a:lnTo>
                  <a:lnTo>
                    <a:pt x="3" y="38"/>
                  </a:lnTo>
                  <a:lnTo>
                    <a:pt x="10" y="23"/>
                  </a:lnTo>
                  <a:lnTo>
                    <a:pt x="23" y="11"/>
                  </a:lnTo>
                  <a:lnTo>
                    <a:pt x="39" y="2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65" name="Freeform 509"/>
            <p:cNvSpPr>
              <a:spLocks/>
            </p:cNvSpPr>
            <p:nvPr/>
          </p:nvSpPr>
          <p:spPr bwMode="auto">
            <a:xfrm>
              <a:off x="5634038" y="5313363"/>
              <a:ext cx="34925" cy="34925"/>
            </a:xfrm>
            <a:custGeom>
              <a:avLst/>
              <a:gdLst>
                <a:gd name="T0" fmla="*/ 171 w 228"/>
                <a:gd name="T1" fmla="*/ 0 h 225"/>
                <a:gd name="T2" fmla="*/ 189 w 228"/>
                <a:gd name="T3" fmla="*/ 2 h 225"/>
                <a:gd name="T4" fmla="*/ 204 w 228"/>
                <a:gd name="T5" fmla="*/ 11 h 225"/>
                <a:gd name="T6" fmla="*/ 216 w 228"/>
                <a:gd name="T7" fmla="*/ 23 h 225"/>
                <a:gd name="T8" fmla="*/ 224 w 228"/>
                <a:gd name="T9" fmla="*/ 39 h 225"/>
                <a:gd name="T10" fmla="*/ 228 w 228"/>
                <a:gd name="T11" fmla="*/ 57 h 225"/>
                <a:gd name="T12" fmla="*/ 228 w 228"/>
                <a:gd name="T13" fmla="*/ 170 h 225"/>
                <a:gd name="T14" fmla="*/ 224 w 228"/>
                <a:gd name="T15" fmla="*/ 187 h 225"/>
                <a:gd name="T16" fmla="*/ 216 w 228"/>
                <a:gd name="T17" fmla="*/ 202 h 225"/>
                <a:gd name="T18" fmla="*/ 204 w 228"/>
                <a:gd name="T19" fmla="*/ 215 h 225"/>
                <a:gd name="T20" fmla="*/ 189 w 228"/>
                <a:gd name="T21" fmla="*/ 223 h 225"/>
                <a:gd name="T22" fmla="*/ 171 w 228"/>
                <a:gd name="T23" fmla="*/ 225 h 225"/>
                <a:gd name="T24" fmla="*/ 57 w 228"/>
                <a:gd name="T25" fmla="*/ 225 h 225"/>
                <a:gd name="T26" fmla="*/ 39 w 228"/>
                <a:gd name="T27" fmla="*/ 223 h 225"/>
                <a:gd name="T28" fmla="*/ 24 w 228"/>
                <a:gd name="T29" fmla="*/ 215 h 225"/>
                <a:gd name="T30" fmla="*/ 12 w 228"/>
                <a:gd name="T31" fmla="*/ 202 h 225"/>
                <a:gd name="T32" fmla="*/ 4 w 228"/>
                <a:gd name="T33" fmla="*/ 187 h 225"/>
                <a:gd name="T34" fmla="*/ 0 w 228"/>
                <a:gd name="T35" fmla="*/ 170 h 225"/>
                <a:gd name="T36" fmla="*/ 4 w 228"/>
                <a:gd name="T37" fmla="*/ 151 h 225"/>
                <a:gd name="T38" fmla="*/ 12 w 228"/>
                <a:gd name="T39" fmla="*/ 136 h 225"/>
                <a:gd name="T40" fmla="*/ 24 w 228"/>
                <a:gd name="T41" fmla="*/ 124 h 225"/>
                <a:gd name="T42" fmla="*/ 39 w 228"/>
                <a:gd name="T43" fmla="*/ 115 h 225"/>
                <a:gd name="T44" fmla="*/ 57 w 228"/>
                <a:gd name="T45" fmla="*/ 113 h 225"/>
                <a:gd name="T46" fmla="*/ 114 w 228"/>
                <a:gd name="T47" fmla="*/ 113 h 225"/>
                <a:gd name="T48" fmla="*/ 114 w 228"/>
                <a:gd name="T49" fmla="*/ 57 h 225"/>
                <a:gd name="T50" fmla="*/ 117 w 228"/>
                <a:gd name="T51" fmla="*/ 39 h 225"/>
                <a:gd name="T52" fmla="*/ 125 w 228"/>
                <a:gd name="T53" fmla="*/ 23 h 225"/>
                <a:gd name="T54" fmla="*/ 137 w 228"/>
                <a:gd name="T55" fmla="*/ 11 h 225"/>
                <a:gd name="T56" fmla="*/ 153 w 228"/>
                <a:gd name="T57" fmla="*/ 2 h 225"/>
                <a:gd name="T58" fmla="*/ 171 w 228"/>
                <a:gd name="T59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8" h="225">
                  <a:moveTo>
                    <a:pt x="171" y="0"/>
                  </a:moveTo>
                  <a:lnTo>
                    <a:pt x="189" y="2"/>
                  </a:lnTo>
                  <a:lnTo>
                    <a:pt x="204" y="11"/>
                  </a:lnTo>
                  <a:lnTo>
                    <a:pt x="216" y="23"/>
                  </a:lnTo>
                  <a:lnTo>
                    <a:pt x="224" y="39"/>
                  </a:lnTo>
                  <a:lnTo>
                    <a:pt x="228" y="57"/>
                  </a:lnTo>
                  <a:lnTo>
                    <a:pt x="228" y="170"/>
                  </a:lnTo>
                  <a:lnTo>
                    <a:pt x="224" y="187"/>
                  </a:lnTo>
                  <a:lnTo>
                    <a:pt x="216" y="202"/>
                  </a:lnTo>
                  <a:lnTo>
                    <a:pt x="204" y="215"/>
                  </a:lnTo>
                  <a:lnTo>
                    <a:pt x="189" y="223"/>
                  </a:lnTo>
                  <a:lnTo>
                    <a:pt x="171" y="225"/>
                  </a:lnTo>
                  <a:lnTo>
                    <a:pt x="57" y="225"/>
                  </a:lnTo>
                  <a:lnTo>
                    <a:pt x="39" y="223"/>
                  </a:lnTo>
                  <a:lnTo>
                    <a:pt x="24" y="215"/>
                  </a:lnTo>
                  <a:lnTo>
                    <a:pt x="12" y="202"/>
                  </a:lnTo>
                  <a:lnTo>
                    <a:pt x="4" y="187"/>
                  </a:lnTo>
                  <a:lnTo>
                    <a:pt x="0" y="170"/>
                  </a:lnTo>
                  <a:lnTo>
                    <a:pt x="4" y="151"/>
                  </a:lnTo>
                  <a:lnTo>
                    <a:pt x="12" y="136"/>
                  </a:lnTo>
                  <a:lnTo>
                    <a:pt x="24" y="124"/>
                  </a:lnTo>
                  <a:lnTo>
                    <a:pt x="39" y="115"/>
                  </a:lnTo>
                  <a:lnTo>
                    <a:pt x="57" y="113"/>
                  </a:lnTo>
                  <a:lnTo>
                    <a:pt x="114" y="113"/>
                  </a:lnTo>
                  <a:lnTo>
                    <a:pt x="114" y="57"/>
                  </a:lnTo>
                  <a:lnTo>
                    <a:pt x="117" y="39"/>
                  </a:lnTo>
                  <a:lnTo>
                    <a:pt x="125" y="23"/>
                  </a:lnTo>
                  <a:lnTo>
                    <a:pt x="137" y="11"/>
                  </a:lnTo>
                  <a:lnTo>
                    <a:pt x="153" y="2"/>
                  </a:lnTo>
                  <a:lnTo>
                    <a:pt x="17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66" name="Freeform 510"/>
            <p:cNvSpPr>
              <a:spLocks/>
            </p:cNvSpPr>
            <p:nvPr/>
          </p:nvSpPr>
          <p:spPr bwMode="auto">
            <a:xfrm>
              <a:off x="5741988" y="5259388"/>
              <a:ext cx="34925" cy="17462"/>
            </a:xfrm>
            <a:custGeom>
              <a:avLst/>
              <a:gdLst>
                <a:gd name="T0" fmla="*/ 57 w 226"/>
                <a:gd name="T1" fmla="*/ 0 h 111"/>
                <a:gd name="T2" fmla="*/ 169 w 226"/>
                <a:gd name="T3" fmla="*/ 0 h 111"/>
                <a:gd name="T4" fmla="*/ 187 w 226"/>
                <a:gd name="T5" fmla="*/ 2 h 111"/>
                <a:gd name="T6" fmla="*/ 203 w 226"/>
                <a:gd name="T7" fmla="*/ 10 h 111"/>
                <a:gd name="T8" fmla="*/ 216 w 226"/>
                <a:gd name="T9" fmla="*/ 23 h 111"/>
                <a:gd name="T10" fmla="*/ 223 w 226"/>
                <a:gd name="T11" fmla="*/ 37 h 111"/>
                <a:gd name="T12" fmla="*/ 226 w 226"/>
                <a:gd name="T13" fmla="*/ 55 h 111"/>
                <a:gd name="T14" fmla="*/ 223 w 226"/>
                <a:gd name="T15" fmla="*/ 73 h 111"/>
                <a:gd name="T16" fmla="*/ 216 w 226"/>
                <a:gd name="T17" fmla="*/ 88 h 111"/>
                <a:gd name="T18" fmla="*/ 203 w 226"/>
                <a:gd name="T19" fmla="*/ 101 h 111"/>
                <a:gd name="T20" fmla="*/ 187 w 226"/>
                <a:gd name="T21" fmla="*/ 109 h 111"/>
                <a:gd name="T22" fmla="*/ 169 w 226"/>
                <a:gd name="T23" fmla="*/ 111 h 111"/>
                <a:gd name="T24" fmla="*/ 57 w 226"/>
                <a:gd name="T25" fmla="*/ 111 h 111"/>
                <a:gd name="T26" fmla="*/ 39 w 226"/>
                <a:gd name="T27" fmla="*/ 109 h 111"/>
                <a:gd name="T28" fmla="*/ 23 w 226"/>
                <a:gd name="T29" fmla="*/ 101 h 111"/>
                <a:gd name="T30" fmla="*/ 11 w 226"/>
                <a:gd name="T31" fmla="*/ 88 h 111"/>
                <a:gd name="T32" fmla="*/ 3 w 226"/>
                <a:gd name="T33" fmla="*/ 73 h 111"/>
                <a:gd name="T34" fmla="*/ 0 w 226"/>
                <a:gd name="T35" fmla="*/ 55 h 111"/>
                <a:gd name="T36" fmla="*/ 3 w 226"/>
                <a:gd name="T37" fmla="*/ 37 h 111"/>
                <a:gd name="T38" fmla="*/ 11 w 226"/>
                <a:gd name="T39" fmla="*/ 23 h 111"/>
                <a:gd name="T40" fmla="*/ 23 w 226"/>
                <a:gd name="T41" fmla="*/ 10 h 111"/>
                <a:gd name="T42" fmla="*/ 39 w 226"/>
                <a:gd name="T43" fmla="*/ 2 h 111"/>
                <a:gd name="T44" fmla="*/ 57 w 226"/>
                <a:gd name="T4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6" h="111">
                  <a:moveTo>
                    <a:pt x="57" y="0"/>
                  </a:moveTo>
                  <a:lnTo>
                    <a:pt x="169" y="0"/>
                  </a:lnTo>
                  <a:lnTo>
                    <a:pt x="187" y="2"/>
                  </a:lnTo>
                  <a:lnTo>
                    <a:pt x="203" y="10"/>
                  </a:lnTo>
                  <a:lnTo>
                    <a:pt x="216" y="23"/>
                  </a:lnTo>
                  <a:lnTo>
                    <a:pt x="223" y="37"/>
                  </a:lnTo>
                  <a:lnTo>
                    <a:pt x="226" y="55"/>
                  </a:lnTo>
                  <a:lnTo>
                    <a:pt x="223" y="73"/>
                  </a:lnTo>
                  <a:lnTo>
                    <a:pt x="216" y="88"/>
                  </a:lnTo>
                  <a:lnTo>
                    <a:pt x="203" y="101"/>
                  </a:lnTo>
                  <a:lnTo>
                    <a:pt x="187" y="109"/>
                  </a:lnTo>
                  <a:lnTo>
                    <a:pt x="169" y="111"/>
                  </a:lnTo>
                  <a:lnTo>
                    <a:pt x="57" y="111"/>
                  </a:lnTo>
                  <a:lnTo>
                    <a:pt x="39" y="109"/>
                  </a:lnTo>
                  <a:lnTo>
                    <a:pt x="23" y="101"/>
                  </a:lnTo>
                  <a:lnTo>
                    <a:pt x="11" y="88"/>
                  </a:lnTo>
                  <a:lnTo>
                    <a:pt x="3" y="73"/>
                  </a:lnTo>
                  <a:lnTo>
                    <a:pt x="0" y="55"/>
                  </a:lnTo>
                  <a:lnTo>
                    <a:pt x="3" y="37"/>
                  </a:lnTo>
                  <a:lnTo>
                    <a:pt x="11" y="23"/>
                  </a:lnTo>
                  <a:lnTo>
                    <a:pt x="23" y="10"/>
                  </a:lnTo>
                  <a:lnTo>
                    <a:pt x="39" y="2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67" name="Freeform 511"/>
            <p:cNvSpPr>
              <a:spLocks/>
            </p:cNvSpPr>
            <p:nvPr/>
          </p:nvSpPr>
          <p:spPr bwMode="auto">
            <a:xfrm>
              <a:off x="5795963" y="5259388"/>
              <a:ext cx="17463" cy="34925"/>
            </a:xfrm>
            <a:custGeom>
              <a:avLst/>
              <a:gdLst>
                <a:gd name="T0" fmla="*/ 57 w 113"/>
                <a:gd name="T1" fmla="*/ 0 h 224"/>
                <a:gd name="T2" fmla="*/ 74 w 113"/>
                <a:gd name="T3" fmla="*/ 2 h 224"/>
                <a:gd name="T4" fmla="*/ 90 w 113"/>
                <a:gd name="T5" fmla="*/ 10 h 224"/>
                <a:gd name="T6" fmla="*/ 102 w 113"/>
                <a:gd name="T7" fmla="*/ 23 h 224"/>
                <a:gd name="T8" fmla="*/ 110 w 113"/>
                <a:gd name="T9" fmla="*/ 37 h 224"/>
                <a:gd name="T10" fmla="*/ 113 w 113"/>
                <a:gd name="T11" fmla="*/ 55 h 224"/>
                <a:gd name="T12" fmla="*/ 113 w 113"/>
                <a:gd name="T13" fmla="*/ 168 h 224"/>
                <a:gd name="T14" fmla="*/ 110 w 113"/>
                <a:gd name="T15" fmla="*/ 186 h 224"/>
                <a:gd name="T16" fmla="*/ 102 w 113"/>
                <a:gd name="T17" fmla="*/ 201 h 224"/>
                <a:gd name="T18" fmla="*/ 90 w 113"/>
                <a:gd name="T19" fmla="*/ 214 h 224"/>
                <a:gd name="T20" fmla="*/ 74 w 113"/>
                <a:gd name="T21" fmla="*/ 221 h 224"/>
                <a:gd name="T22" fmla="*/ 57 w 113"/>
                <a:gd name="T23" fmla="*/ 224 h 224"/>
                <a:gd name="T24" fmla="*/ 39 w 113"/>
                <a:gd name="T25" fmla="*/ 221 h 224"/>
                <a:gd name="T26" fmla="*/ 23 w 113"/>
                <a:gd name="T27" fmla="*/ 214 h 224"/>
                <a:gd name="T28" fmla="*/ 10 w 113"/>
                <a:gd name="T29" fmla="*/ 201 h 224"/>
                <a:gd name="T30" fmla="*/ 3 w 113"/>
                <a:gd name="T31" fmla="*/ 186 h 224"/>
                <a:gd name="T32" fmla="*/ 0 w 113"/>
                <a:gd name="T33" fmla="*/ 168 h 224"/>
                <a:gd name="T34" fmla="*/ 0 w 113"/>
                <a:gd name="T35" fmla="*/ 55 h 224"/>
                <a:gd name="T36" fmla="*/ 3 w 113"/>
                <a:gd name="T37" fmla="*/ 37 h 224"/>
                <a:gd name="T38" fmla="*/ 10 w 113"/>
                <a:gd name="T39" fmla="*/ 23 h 224"/>
                <a:gd name="T40" fmla="*/ 23 w 113"/>
                <a:gd name="T41" fmla="*/ 10 h 224"/>
                <a:gd name="T42" fmla="*/ 39 w 113"/>
                <a:gd name="T43" fmla="*/ 2 h 224"/>
                <a:gd name="T44" fmla="*/ 57 w 113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3" h="224">
                  <a:moveTo>
                    <a:pt x="57" y="0"/>
                  </a:moveTo>
                  <a:lnTo>
                    <a:pt x="74" y="2"/>
                  </a:lnTo>
                  <a:lnTo>
                    <a:pt x="90" y="10"/>
                  </a:lnTo>
                  <a:lnTo>
                    <a:pt x="102" y="23"/>
                  </a:lnTo>
                  <a:lnTo>
                    <a:pt x="110" y="37"/>
                  </a:lnTo>
                  <a:lnTo>
                    <a:pt x="113" y="55"/>
                  </a:lnTo>
                  <a:lnTo>
                    <a:pt x="113" y="168"/>
                  </a:lnTo>
                  <a:lnTo>
                    <a:pt x="110" y="186"/>
                  </a:lnTo>
                  <a:lnTo>
                    <a:pt x="102" y="201"/>
                  </a:lnTo>
                  <a:lnTo>
                    <a:pt x="90" y="214"/>
                  </a:lnTo>
                  <a:lnTo>
                    <a:pt x="74" y="221"/>
                  </a:lnTo>
                  <a:lnTo>
                    <a:pt x="57" y="224"/>
                  </a:lnTo>
                  <a:lnTo>
                    <a:pt x="39" y="221"/>
                  </a:lnTo>
                  <a:lnTo>
                    <a:pt x="23" y="214"/>
                  </a:lnTo>
                  <a:lnTo>
                    <a:pt x="10" y="201"/>
                  </a:lnTo>
                  <a:lnTo>
                    <a:pt x="3" y="186"/>
                  </a:lnTo>
                  <a:lnTo>
                    <a:pt x="0" y="168"/>
                  </a:lnTo>
                  <a:lnTo>
                    <a:pt x="0" y="55"/>
                  </a:lnTo>
                  <a:lnTo>
                    <a:pt x="3" y="37"/>
                  </a:lnTo>
                  <a:lnTo>
                    <a:pt x="10" y="23"/>
                  </a:lnTo>
                  <a:lnTo>
                    <a:pt x="23" y="10"/>
                  </a:lnTo>
                  <a:lnTo>
                    <a:pt x="39" y="2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68" name="Freeform 512"/>
            <p:cNvSpPr>
              <a:spLocks/>
            </p:cNvSpPr>
            <p:nvPr/>
          </p:nvSpPr>
          <p:spPr bwMode="auto">
            <a:xfrm>
              <a:off x="5776913" y="5313363"/>
              <a:ext cx="36513" cy="34925"/>
            </a:xfrm>
            <a:custGeom>
              <a:avLst/>
              <a:gdLst>
                <a:gd name="T0" fmla="*/ 171 w 227"/>
                <a:gd name="T1" fmla="*/ 0 h 225"/>
                <a:gd name="T2" fmla="*/ 188 w 227"/>
                <a:gd name="T3" fmla="*/ 2 h 225"/>
                <a:gd name="T4" fmla="*/ 204 w 227"/>
                <a:gd name="T5" fmla="*/ 11 h 225"/>
                <a:gd name="T6" fmla="*/ 216 w 227"/>
                <a:gd name="T7" fmla="*/ 23 h 225"/>
                <a:gd name="T8" fmla="*/ 224 w 227"/>
                <a:gd name="T9" fmla="*/ 39 h 225"/>
                <a:gd name="T10" fmla="*/ 227 w 227"/>
                <a:gd name="T11" fmla="*/ 57 h 225"/>
                <a:gd name="T12" fmla="*/ 227 w 227"/>
                <a:gd name="T13" fmla="*/ 170 h 225"/>
                <a:gd name="T14" fmla="*/ 224 w 227"/>
                <a:gd name="T15" fmla="*/ 187 h 225"/>
                <a:gd name="T16" fmla="*/ 216 w 227"/>
                <a:gd name="T17" fmla="*/ 202 h 225"/>
                <a:gd name="T18" fmla="*/ 204 w 227"/>
                <a:gd name="T19" fmla="*/ 215 h 225"/>
                <a:gd name="T20" fmla="*/ 188 w 227"/>
                <a:gd name="T21" fmla="*/ 223 h 225"/>
                <a:gd name="T22" fmla="*/ 171 w 227"/>
                <a:gd name="T23" fmla="*/ 225 h 225"/>
                <a:gd name="T24" fmla="*/ 57 w 227"/>
                <a:gd name="T25" fmla="*/ 225 h 225"/>
                <a:gd name="T26" fmla="*/ 39 w 227"/>
                <a:gd name="T27" fmla="*/ 223 h 225"/>
                <a:gd name="T28" fmla="*/ 23 w 227"/>
                <a:gd name="T29" fmla="*/ 215 h 225"/>
                <a:gd name="T30" fmla="*/ 12 w 227"/>
                <a:gd name="T31" fmla="*/ 202 h 225"/>
                <a:gd name="T32" fmla="*/ 3 w 227"/>
                <a:gd name="T33" fmla="*/ 187 h 225"/>
                <a:gd name="T34" fmla="*/ 0 w 227"/>
                <a:gd name="T35" fmla="*/ 170 h 225"/>
                <a:gd name="T36" fmla="*/ 3 w 227"/>
                <a:gd name="T37" fmla="*/ 151 h 225"/>
                <a:gd name="T38" fmla="*/ 12 w 227"/>
                <a:gd name="T39" fmla="*/ 136 h 225"/>
                <a:gd name="T40" fmla="*/ 23 w 227"/>
                <a:gd name="T41" fmla="*/ 124 h 225"/>
                <a:gd name="T42" fmla="*/ 39 w 227"/>
                <a:gd name="T43" fmla="*/ 115 h 225"/>
                <a:gd name="T44" fmla="*/ 57 w 227"/>
                <a:gd name="T45" fmla="*/ 113 h 225"/>
                <a:gd name="T46" fmla="*/ 114 w 227"/>
                <a:gd name="T47" fmla="*/ 113 h 225"/>
                <a:gd name="T48" fmla="*/ 114 w 227"/>
                <a:gd name="T49" fmla="*/ 57 h 225"/>
                <a:gd name="T50" fmla="*/ 117 w 227"/>
                <a:gd name="T51" fmla="*/ 39 h 225"/>
                <a:gd name="T52" fmla="*/ 124 w 227"/>
                <a:gd name="T53" fmla="*/ 23 h 225"/>
                <a:gd name="T54" fmla="*/ 137 w 227"/>
                <a:gd name="T55" fmla="*/ 11 h 225"/>
                <a:gd name="T56" fmla="*/ 153 w 227"/>
                <a:gd name="T57" fmla="*/ 2 h 225"/>
                <a:gd name="T58" fmla="*/ 171 w 227"/>
                <a:gd name="T59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7" h="225">
                  <a:moveTo>
                    <a:pt x="171" y="0"/>
                  </a:moveTo>
                  <a:lnTo>
                    <a:pt x="188" y="2"/>
                  </a:lnTo>
                  <a:lnTo>
                    <a:pt x="204" y="11"/>
                  </a:lnTo>
                  <a:lnTo>
                    <a:pt x="216" y="23"/>
                  </a:lnTo>
                  <a:lnTo>
                    <a:pt x="224" y="39"/>
                  </a:lnTo>
                  <a:lnTo>
                    <a:pt x="227" y="57"/>
                  </a:lnTo>
                  <a:lnTo>
                    <a:pt x="227" y="170"/>
                  </a:lnTo>
                  <a:lnTo>
                    <a:pt x="224" y="187"/>
                  </a:lnTo>
                  <a:lnTo>
                    <a:pt x="216" y="202"/>
                  </a:lnTo>
                  <a:lnTo>
                    <a:pt x="204" y="215"/>
                  </a:lnTo>
                  <a:lnTo>
                    <a:pt x="188" y="223"/>
                  </a:lnTo>
                  <a:lnTo>
                    <a:pt x="171" y="225"/>
                  </a:lnTo>
                  <a:lnTo>
                    <a:pt x="57" y="225"/>
                  </a:lnTo>
                  <a:lnTo>
                    <a:pt x="39" y="223"/>
                  </a:lnTo>
                  <a:lnTo>
                    <a:pt x="23" y="215"/>
                  </a:lnTo>
                  <a:lnTo>
                    <a:pt x="12" y="202"/>
                  </a:lnTo>
                  <a:lnTo>
                    <a:pt x="3" y="187"/>
                  </a:lnTo>
                  <a:lnTo>
                    <a:pt x="0" y="170"/>
                  </a:lnTo>
                  <a:lnTo>
                    <a:pt x="3" y="151"/>
                  </a:lnTo>
                  <a:lnTo>
                    <a:pt x="12" y="136"/>
                  </a:lnTo>
                  <a:lnTo>
                    <a:pt x="23" y="124"/>
                  </a:lnTo>
                  <a:lnTo>
                    <a:pt x="39" y="115"/>
                  </a:lnTo>
                  <a:lnTo>
                    <a:pt x="57" y="113"/>
                  </a:lnTo>
                  <a:lnTo>
                    <a:pt x="114" y="113"/>
                  </a:lnTo>
                  <a:lnTo>
                    <a:pt x="114" y="57"/>
                  </a:lnTo>
                  <a:lnTo>
                    <a:pt x="117" y="39"/>
                  </a:lnTo>
                  <a:lnTo>
                    <a:pt x="124" y="23"/>
                  </a:lnTo>
                  <a:lnTo>
                    <a:pt x="137" y="11"/>
                  </a:lnTo>
                  <a:lnTo>
                    <a:pt x="153" y="2"/>
                  </a:lnTo>
                  <a:lnTo>
                    <a:pt x="17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69" name="Freeform 513"/>
            <p:cNvSpPr>
              <a:spLocks/>
            </p:cNvSpPr>
            <p:nvPr/>
          </p:nvSpPr>
          <p:spPr bwMode="auto">
            <a:xfrm>
              <a:off x="5722938" y="5276850"/>
              <a:ext cx="19050" cy="36512"/>
            </a:xfrm>
            <a:custGeom>
              <a:avLst/>
              <a:gdLst>
                <a:gd name="T0" fmla="*/ 57 w 114"/>
                <a:gd name="T1" fmla="*/ 0 h 226"/>
                <a:gd name="T2" fmla="*/ 75 w 114"/>
                <a:gd name="T3" fmla="*/ 4 h 226"/>
                <a:gd name="T4" fmla="*/ 91 w 114"/>
                <a:gd name="T5" fmla="*/ 12 h 226"/>
                <a:gd name="T6" fmla="*/ 102 w 114"/>
                <a:gd name="T7" fmla="*/ 23 h 226"/>
                <a:gd name="T8" fmla="*/ 111 w 114"/>
                <a:gd name="T9" fmla="*/ 39 h 226"/>
                <a:gd name="T10" fmla="*/ 114 w 114"/>
                <a:gd name="T11" fmla="*/ 57 h 226"/>
                <a:gd name="T12" fmla="*/ 114 w 114"/>
                <a:gd name="T13" fmla="*/ 170 h 226"/>
                <a:gd name="T14" fmla="*/ 111 w 114"/>
                <a:gd name="T15" fmla="*/ 188 h 226"/>
                <a:gd name="T16" fmla="*/ 102 w 114"/>
                <a:gd name="T17" fmla="*/ 203 h 226"/>
                <a:gd name="T18" fmla="*/ 91 w 114"/>
                <a:gd name="T19" fmla="*/ 215 h 226"/>
                <a:gd name="T20" fmla="*/ 75 w 114"/>
                <a:gd name="T21" fmla="*/ 223 h 226"/>
                <a:gd name="T22" fmla="*/ 57 w 114"/>
                <a:gd name="T23" fmla="*/ 226 h 226"/>
                <a:gd name="T24" fmla="*/ 39 w 114"/>
                <a:gd name="T25" fmla="*/ 223 h 226"/>
                <a:gd name="T26" fmla="*/ 24 w 114"/>
                <a:gd name="T27" fmla="*/ 215 h 226"/>
                <a:gd name="T28" fmla="*/ 11 w 114"/>
                <a:gd name="T29" fmla="*/ 203 h 226"/>
                <a:gd name="T30" fmla="*/ 4 w 114"/>
                <a:gd name="T31" fmla="*/ 188 h 226"/>
                <a:gd name="T32" fmla="*/ 0 w 114"/>
                <a:gd name="T33" fmla="*/ 170 h 226"/>
                <a:gd name="T34" fmla="*/ 0 w 114"/>
                <a:gd name="T35" fmla="*/ 57 h 226"/>
                <a:gd name="T36" fmla="*/ 4 w 114"/>
                <a:gd name="T37" fmla="*/ 39 h 226"/>
                <a:gd name="T38" fmla="*/ 11 w 114"/>
                <a:gd name="T39" fmla="*/ 23 h 226"/>
                <a:gd name="T40" fmla="*/ 24 w 114"/>
                <a:gd name="T41" fmla="*/ 12 h 226"/>
                <a:gd name="T42" fmla="*/ 39 w 114"/>
                <a:gd name="T43" fmla="*/ 4 h 226"/>
                <a:gd name="T44" fmla="*/ 57 w 114"/>
                <a:gd name="T45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4" h="226">
                  <a:moveTo>
                    <a:pt x="57" y="0"/>
                  </a:moveTo>
                  <a:lnTo>
                    <a:pt x="75" y="4"/>
                  </a:lnTo>
                  <a:lnTo>
                    <a:pt x="91" y="12"/>
                  </a:lnTo>
                  <a:lnTo>
                    <a:pt x="102" y="23"/>
                  </a:lnTo>
                  <a:lnTo>
                    <a:pt x="111" y="39"/>
                  </a:lnTo>
                  <a:lnTo>
                    <a:pt x="114" y="57"/>
                  </a:lnTo>
                  <a:lnTo>
                    <a:pt x="114" y="170"/>
                  </a:lnTo>
                  <a:lnTo>
                    <a:pt x="111" y="188"/>
                  </a:lnTo>
                  <a:lnTo>
                    <a:pt x="102" y="203"/>
                  </a:lnTo>
                  <a:lnTo>
                    <a:pt x="91" y="215"/>
                  </a:lnTo>
                  <a:lnTo>
                    <a:pt x="75" y="223"/>
                  </a:lnTo>
                  <a:lnTo>
                    <a:pt x="57" y="226"/>
                  </a:lnTo>
                  <a:lnTo>
                    <a:pt x="39" y="223"/>
                  </a:lnTo>
                  <a:lnTo>
                    <a:pt x="24" y="215"/>
                  </a:lnTo>
                  <a:lnTo>
                    <a:pt x="11" y="203"/>
                  </a:lnTo>
                  <a:lnTo>
                    <a:pt x="4" y="188"/>
                  </a:lnTo>
                  <a:lnTo>
                    <a:pt x="0" y="170"/>
                  </a:lnTo>
                  <a:lnTo>
                    <a:pt x="0" y="57"/>
                  </a:lnTo>
                  <a:lnTo>
                    <a:pt x="4" y="39"/>
                  </a:lnTo>
                  <a:lnTo>
                    <a:pt x="11" y="23"/>
                  </a:lnTo>
                  <a:lnTo>
                    <a:pt x="24" y="12"/>
                  </a:lnTo>
                  <a:lnTo>
                    <a:pt x="39" y="4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70" name="Freeform 514"/>
            <p:cNvSpPr>
              <a:spLocks/>
            </p:cNvSpPr>
            <p:nvPr/>
          </p:nvSpPr>
          <p:spPr bwMode="auto">
            <a:xfrm>
              <a:off x="5722938" y="5330825"/>
              <a:ext cx="36513" cy="17462"/>
            </a:xfrm>
            <a:custGeom>
              <a:avLst/>
              <a:gdLst>
                <a:gd name="T0" fmla="*/ 57 w 228"/>
                <a:gd name="T1" fmla="*/ 0 h 112"/>
                <a:gd name="T2" fmla="*/ 171 w 228"/>
                <a:gd name="T3" fmla="*/ 0 h 112"/>
                <a:gd name="T4" fmla="*/ 189 w 228"/>
                <a:gd name="T5" fmla="*/ 2 h 112"/>
                <a:gd name="T6" fmla="*/ 204 w 228"/>
                <a:gd name="T7" fmla="*/ 11 h 112"/>
                <a:gd name="T8" fmla="*/ 216 w 228"/>
                <a:gd name="T9" fmla="*/ 23 h 112"/>
                <a:gd name="T10" fmla="*/ 224 w 228"/>
                <a:gd name="T11" fmla="*/ 38 h 112"/>
                <a:gd name="T12" fmla="*/ 228 w 228"/>
                <a:gd name="T13" fmla="*/ 57 h 112"/>
                <a:gd name="T14" fmla="*/ 224 w 228"/>
                <a:gd name="T15" fmla="*/ 74 h 112"/>
                <a:gd name="T16" fmla="*/ 216 w 228"/>
                <a:gd name="T17" fmla="*/ 89 h 112"/>
                <a:gd name="T18" fmla="*/ 204 w 228"/>
                <a:gd name="T19" fmla="*/ 102 h 112"/>
                <a:gd name="T20" fmla="*/ 189 w 228"/>
                <a:gd name="T21" fmla="*/ 110 h 112"/>
                <a:gd name="T22" fmla="*/ 171 w 228"/>
                <a:gd name="T23" fmla="*/ 112 h 112"/>
                <a:gd name="T24" fmla="*/ 57 w 228"/>
                <a:gd name="T25" fmla="*/ 112 h 112"/>
                <a:gd name="T26" fmla="*/ 39 w 228"/>
                <a:gd name="T27" fmla="*/ 110 h 112"/>
                <a:gd name="T28" fmla="*/ 24 w 228"/>
                <a:gd name="T29" fmla="*/ 102 h 112"/>
                <a:gd name="T30" fmla="*/ 11 w 228"/>
                <a:gd name="T31" fmla="*/ 89 h 112"/>
                <a:gd name="T32" fmla="*/ 4 w 228"/>
                <a:gd name="T33" fmla="*/ 74 h 112"/>
                <a:gd name="T34" fmla="*/ 0 w 228"/>
                <a:gd name="T35" fmla="*/ 57 h 112"/>
                <a:gd name="T36" fmla="*/ 4 w 228"/>
                <a:gd name="T37" fmla="*/ 38 h 112"/>
                <a:gd name="T38" fmla="*/ 11 w 228"/>
                <a:gd name="T39" fmla="*/ 23 h 112"/>
                <a:gd name="T40" fmla="*/ 24 w 228"/>
                <a:gd name="T41" fmla="*/ 11 h 112"/>
                <a:gd name="T42" fmla="*/ 39 w 228"/>
                <a:gd name="T43" fmla="*/ 2 h 112"/>
                <a:gd name="T44" fmla="*/ 57 w 228"/>
                <a:gd name="T4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8" h="112">
                  <a:moveTo>
                    <a:pt x="57" y="0"/>
                  </a:moveTo>
                  <a:lnTo>
                    <a:pt x="171" y="0"/>
                  </a:lnTo>
                  <a:lnTo>
                    <a:pt x="189" y="2"/>
                  </a:lnTo>
                  <a:lnTo>
                    <a:pt x="204" y="11"/>
                  </a:lnTo>
                  <a:lnTo>
                    <a:pt x="216" y="23"/>
                  </a:lnTo>
                  <a:lnTo>
                    <a:pt x="224" y="38"/>
                  </a:lnTo>
                  <a:lnTo>
                    <a:pt x="228" y="57"/>
                  </a:lnTo>
                  <a:lnTo>
                    <a:pt x="224" y="74"/>
                  </a:lnTo>
                  <a:lnTo>
                    <a:pt x="216" y="89"/>
                  </a:lnTo>
                  <a:lnTo>
                    <a:pt x="204" y="102"/>
                  </a:lnTo>
                  <a:lnTo>
                    <a:pt x="189" y="110"/>
                  </a:lnTo>
                  <a:lnTo>
                    <a:pt x="171" y="112"/>
                  </a:lnTo>
                  <a:lnTo>
                    <a:pt x="57" y="112"/>
                  </a:lnTo>
                  <a:lnTo>
                    <a:pt x="39" y="110"/>
                  </a:lnTo>
                  <a:lnTo>
                    <a:pt x="24" y="102"/>
                  </a:lnTo>
                  <a:lnTo>
                    <a:pt x="11" y="89"/>
                  </a:lnTo>
                  <a:lnTo>
                    <a:pt x="4" y="74"/>
                  </a:lnTo>
                  <a:lnTo>
                    <a:pt x="0" y="57"/>
                  </a:lnTo>
                  <a:lnTo>
                    <a:pt x="4" y="38"/>
                  </a:lnTo>
                  <a:lnTo>
                    <a:pt x="11" y="23"/>
                  </a:lnTo>
                  <a:lnTo>
                    <a:pt x="24" y="11"/>
                  </a:lnTo>
                  <a:lnTo>
                    <a:pt x="39" y="2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71" name="Freeform 515"/>
            <p:cNvSpPr>
              <a:spLocks/>
            </p:cNvSpPr>
            <p:nvPr/>
          </p:nvSpPr>
          <p:spPr bwMode="auto">
            <a:xfrm>
              <a:off x="5668963" y="5429250"/>
              <a:ext cx="63500" cy="17462"/>
            </a:xfrm>
            <a:custGeom>
              <a:avLst/>
              <a:gdLst>
                <a:gd name="T0" fmla="*/ 55 w 396"/>
                <a:gd name="T1" fmla="*/ 0 h 113"/>
                <a:gd name="T2" fmla="*/ 339 w 396"/>
                <a:gd name="T3" fmla="*/ 0 h 113"/>
                <a:gd name="T4" fmla="*/ 357 w 396"/>
                <a:gd name="T5" fmla="*/ 3 h 113"/>
                <a:gd name="T6" fmla="*/ 373 w 396"/>
                <a:gd name="T7" fmla="*/ 12 h 113"/>
                <a:gd name="T8" fmla="*/ 385 w 396"/>
                <a:gd name="T9" fmla="*/ 23 h 113"/>
                <a:gd name="T10" fmla="*/ 393 w 396"/>
                <a:gd name="T11" fmla="*/ 39 h 113"/>
                <a:gd name="T12" fmla="*/ 396 w 396"/>
                <a:gd name="T13" fmla="*/ 57 h 113"/>
                <a:gd name="T14" fmla="*/ 393 w 396"/>
                <a:gd name="T15" fmla="*/ 74 h 113"/>
                <a:gd name="T16" fmla="*/ 385 w 396"/>
                <a:gd name="T17" fmla="*/ 90 h 113"/>
                <a:gd name="T18" fmla="*/ 373 w 396"/>
                <a:gd name="T19" fmla="*/ 103 h 113"/>
                <a:gd name="T20" fmla="*/ 357 w 396"/>
                <a:gd name="T21" fmla="*/ 110 h 113"/>
                <a:gd name="T22" fmla="*/ 339 w 396"/>
                <a:gd name="T23" fmla="*/ 113 h 113"/>
                <a:gd name="T24" fmla="*/ 55 w 396"/>
                <a:gd name="T25" fmla="*/ 113 h 113"/>
                <a:gd name="T26" fmla="*/ 39 w 396"/>
                <a:gd name="T27" fmla="*/ 110 h 113"/>
                <a:gd name="T28" fmla="*/ 23 w 396"/>
                <a:gd name="T29" fmla="*/ 103 h 113"/>
                <a:gd name="T30" fmla="*/ 10 w 396"/>
                <a:gd name="T31" fmla="*/ 90 h 113"/>
                <a:gd name="T32" fmla="*/ 3 w 396"/>
                <a:gd name="T33" fmla="*/ 74 h 113"/>
                <a:gd name="T34" fmla="*/ 0 w 396"/>
                <a:gd name="T35" fmla="*/ 57 h 113"/>
                <a:gd name="T36" fmla="*/ 3 w 396"/>
                <a:gd name="T37" fmla="*/ 39 h 113"/>
                <a:gd name="T38" fmla="*/ 10 w 396"/>
                <a:gd name="T39" fmla="*/ 23 h 113"/>
                <a:gd name="T40" fmla="*/ 23 w 396"/>
                <a:gd name="T41" fmla="*/ 12 h 113"/>
                <a:gd name="T42" fmla="*/ 39 w 396"/>
                <a:gd name="T43" fmla="*/ 3 h 113"/>
                <a:gd name="T44" fmla="*/ 55 w 396"/>
                <a:gd name="T4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96" h="113">
                  <a:moveTo>
                    <a:pt x="55" y="0"/>
                  </a:moveTo>
                  <a:lnTo>
                    <a:pt x="339" y="0"/>
                  </a:lnTo>
                  <a:lnTo>
                    <a:pt x="357" y="3"/>
                  </a:lnTo>
                  <a:lnTo>
                    <a:pt x="373" y="12"/>
                  </a:lnTo>
                  <a:lnTo>
                    <a:pt x="385" y="23"/>
                  </a:lnTo>
                  <a:lnTo>
                    <a:pt x="393" y="39"/>
                  </a:lnTo>
                  <a:lnTo>
                    <a:pt x="396" y="57"/>
                  </a:lnTo>
                  <a:lnTo>
                    <a:pt x="393" y="74"/>
                  </a:lnTo>
                  <a:lnTo>
                    <a:pt x="385" y="90"/>
                  </a:lnTo>
                  <a:lnTo>
                    <a:pt x="373" y="103"/>
                  </a:lnTo>
                  <a:lnTo>
                    <a:pt x="357" y="110"/>
                  </a:lnTo>
                  <a:lnTo>
                    <a:pt x="339" y="113"/>
                  </a:lnTo>
                  <a:lnTo>
                    <a:pt x="55" y="113"/>
                  </a:lnTo>
                  <a:lnTo>
                    <a:pt x="39" y="110"/>
                  </a:lnTo>
                  <a:lnTo>
                    <a:pt x="23" y="103"/>
                  </a:lnTo>
                  <a:lnTo>
                    <a:pt x="10" y="90"/>
                  </a:lnTo>
                  <a:lnTo>
                    <a:pt x="3" y="74"/>
                  </a:lnTo>
                  <a:lnTo>
                    <a:pt x="0" y="57"/>
                  </a:lnTo>
                  <a:lnTo>
                    <a:pt x="3" y="39"/>
                  </a:lnTo>
                  <a:lnTo>
                    <a:pt x="10" y="23"/>
                  </a:lnTo>
                  <a:lnTo>
                    <a:pt x="23" y="12"/>
                  </a:lnTo>
                  <a:lnTo>
                    <a:pt x="39" y="3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72" name="Freeform 516"/>
            <p:cNvSpPr>
              <a:spLocks/>
            </p:cNvSpPr>
            <p:nvPr/>
          </p:nvSpPr>
          <p:spPr bwMode="auto">
            <a:xfrm>
              <a:off x="5651500" y="5456238"/>
              <a:ext cx="80963" cy="17462"/>
            </a:xfrm>
            <a:custGeom>
              <a:avLst/>
              <a:gdLst>
                <a:gd name="T0" fmla="*/ 57 w 510"/>
                <a:gd name="T1" fmla="*/ 0 h 113"/>
                <a:gd name="T2" fmla="*/ 453 w 510"/>
                <a:gd name="T3" fmla="*/ 0 h 113"/>
                <a:gd name="T4" fmla="*/ 471 w 510"/>
                <a:gd name="T5" fmla="*/ 4 h 113"/>
                <a:gd name="T6" fmla="*/ 487 w 510"/>
                <a:gd name="T7" fmla="*/ 11 h 113"/>
                <a:gd name="T8" fmla="*/ 499 w 510"/>
                <a:gd name="T9" fmla="*/ 23 h 113"/>
                <a:gd name="T10" fmla="*/ 507 w 510"/>
                <a:gd name="T11" fmla="*/ 39 h 113"/>
                <a:gd name="T12" fmla="*/ 510 w 510"/>
                <a:gd name="T13" fmla="*/ 57 h 113"/>
                <a:gd name="T14" fmla="*/ 507 w 510"/>
                <a:gd name="T15" fmla="*/ 75 h 113"/>
                <a:gd name="T16" fmla="*/ 499 w 510"/>
                <a:gd name="T17" fmla="*/ 90 h 113"/>
                <a:gd name="T18" fmla="*/ 487 w 510"/>
                <a:gd name="T19" fmla="*/ 102 h 113"/>
                <a:gd name="T20" fmla="*/ 471 w 510"/>
                <a:gd name="T21" fmla="*/ 110 h 113"/>
                <a:gd name="T22" fmla="*/ 453 w 510"/>
                <a:gd name="T23" fmla="*/ 113 h 113"/>
                <a:gd name="T24" fmla="*/ 57 w 510"/>
                <a:gd name="T25" fmla="*/ 113 h 113"/>
                <a:gd name="T26" fmla="*/ 39 w 510"/>
                <a:gd name="T27" fmla="*/ 110 h 113"/>
                <a:gd name="T28" fmla="*/ 23 w 510"/>
                <a:gd name="T29" fmla="*/ 102 h 113"/>
                <a:gd name="T30" fmla="*/ 11 w 510"/>
                <a:gd name="T31" fmla="*/ 90 h 113"/>
                <a:gd name="T32" fmla="*/ 3 w 510"/>
                <a:gd name="T33" fmla="*/ 75 h 113"/>
                <a:gd name="T34" fmla="*/ 0 w 510"/>
                <a:gd name="T35" fmla="*/ 57 h 113"/>
                <a:gd name="T36" fmla="*/ 3 w 510"/>
                <a:gd name="T37" fmla="*/ 39 h 113"/>
                <a:gd name="T38" fmla="*/ 11 w 510"/>
                <a:gd name="T39" fmla="*/ 23 h 113"/>
                <a:gd name="T40" fmla="*/ 23 w 510"/>
                <a:gd name="T41" fmla="*/ 11 h 113"/>
                <a:gd name="T42" fmla="*/ 39 w 510"/>
                <a:gd name="T43" fmla="*/ 4 h 113"/>
                <a:gd name="T44" fmla="*/ 57 w 510"/>
                <a:gd name="T4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0" h="113">
                  <a:moveTo>
                    <a:pt x="57" y="0"/>
                  </a:moveTo>
                  <a:lnTo>
                    <a:pt x="453" y="0"/>
                  </a:lnTo>
                  <a:lnTo>
                    <a:pt x="471" y="4"/>
                  </a:lnTo>
                  <a:lnTo>
                    <a:pt x="487" y="11"/>
                  </a:lnTo>
                  <a:lnTo>
                    <a:pt x="499" y="23"/>
                  </a:lnTo>
                  <a:lnTo>
                    <a:pt x="507" y="39"/>
                  </a:lnTo>
                  <a:lnTo>
                    <a:pt x="510" y="57"/>
                  </a:lnTo>
                  <a:lnTo>
                    <a:pt x="507" y="75"/>
                  </a:lnTo>
                  <a:lnTo>
                    <a:pt x="499" y="90"/>
                  </a:lnTo>
                  <a:lnTo>
                    <a:pt x="487" y="102"/>
                  </a:lnTo>
                  <a:lnTo>
                    <a:pt x="471" y="110"/>
                  </a:lnTo>
                  <a:lnTo>
                    <a:pt x="453" y="113"/>
                  </a:lnTo>
                  <a:lnTo>
                    <a:pt x="57" y="113"/>
                  </a:lnTo>
                  <a:lnTo>
                    <a:pt x="39" y="110"/>
                  </a:lnTo>
                  <a:lnTo>
                    <a:pt x="23" y="102"/>
                  </a:lnTo>
                  <a:lnTo>
                    <a:pt x="11" y="90"/>
                  </a:lnTo>
                  <a:lnTo>
                    <a:pt x="3" y="75"/>
                  </a:lnTo>
                  <a:lnTo>
                    <a:pt x="0" y="57"/>
                  </a:lnTo>
                  <a:lnTo>
                    <a:pt x="3" y="39"/>
                  </a:lnTo>
                  <a:lnTo>
                    <a:pt x="11" y="23"/>
                  </a:lnTo>
                  <a:lnTo>
                    <a:pt x="23" y="11"/>
                  </a:lnTo>
                  <a:lnTo>
                    <a:pt x="39" y="4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73" name="Freeform 517"/>
            <p:cNvSpPr>
              <a:spLocks/>
            </p:cNvSpPr>
            <p:nvPr/>
          </p:nvSpPr>
          <p:spPr bwMode="auto">
            <a:xfrm>
              <a:off x="5624513" y="5483225"/>
              <a:ext cx="107950" cy="17462"/>
            </a:xfrm>
            <a:custGeom>
              <a:avLst/>
              <a:gdLst>
                <a:gd name="T0" fmla="*/ 55 w 679"/>
                <a:gd name="T1" fmla="*/ 0 h 112"/>
                <a:gd name="T2" fmla="*/ 622 w 679"/>
                <a:gd name="T3" fmla="*/ 0 h 112"/>
                <a:gd name="T4" fmla="*/ 640 w 679"/>
                <a:gd name="T5" fmla="*/ 2 h 112"/>
                <a:gd name="T6" fmla="*/ 656 w 679"/>
                <a:gd name="T7" fmla="*/ 10 h 112"/>
                <a:gd name="T8" fmla="*/ 668 w 679"/>
                <a:gd name="T9" fmla="*/ 23 h 112"/>
                <a:gd name="T10" fmla="*/ 676 w 679"/>
                <a:gd name="T11" fmla="*/ 37 h 112"/>
                <a:gd name="T12" fmla="*/ 679 w 679"/>
                <a:gd name="T13" fmla="*/ 55 h 112"/>
                <a:gd name="T14" fmla="*/ 676 w 679"/>
                <a:gd name="T15" fmla="*/ 73 h 112"/>
                <a:gd name="T16" fmla="*/ 668 w 679"/>
                <a:gd name="T17" fmla="*/ 89 h 112"/>
                <a:gd name="T18" fmla="*/ 656 w 679"/>
                <a:gd name="T19" fmla="*/ 101 h 112"/>
                <a:gd name="T20" fmla="*/ 640 w 679"/>
                <a:gd name="T21" fmla="*/ 109 h 112"/>
                <a:gd name="T22" fmla="*/ 622 w 679"/>
                <a:gd name="T23" fmla="*/ 112 h 112"/>
                <a:gd name="T24" fmla="*/ 55 w 679"/>
                <a:gd name="T25" fmla="*/ 112 h 112"/>
                <a:gd name="T26" fmla="*/ 38 w 679"/>
                <a:gd name="T27" fmla="*/ 109 h 112"/>
                <a:gd name="T28" fmla="*/ 22 w 679"/>
                <a:gd name="T29" fmla="*/ 101 h 112"/>
                <a:gd name="T30" fmla="*/ 10 w 679"/>
                <a:gd name="T31" fmla="*/ 89 h 112"/>
                <a:gd name="T32" fmla="*/ 2 w 679"/>
                <a:gd name="T33" fmla="*/ 73 h 112"/>
                <a:gd name="T34" fmla="*/ 0 w 679"/>
                <a:gd name="T35" fmla="*/ 55 h 112"/>
                <a:gd name="T36" fmla="*/ 2 w 679"/>
                <a:gd name="T37" fmla="*/ 37 h 112"/>
                <a:gd name="T38" fmla="*/ 10 w 679"/>
                <a:gd name="T39" fmla="*/ 23 h 112"/>
                <a:gd name="T40" fmla="*/ 22 w 679"/>
                <a:gd name="T41" fmla="*/ 10 h 112"/>
                <a:gd name="T42" fmla="*/ 38 w 679"/>
                <a:gd name="T43" fmla="*/ 2 h 112"/>
                <a:gd name="T44" fmla="*/ 55 w 679"/>
                <a:gd name="T4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79" h="112">
                  <a:moveTo>
                    <a:pt x="55" y="0"/>
                  </a:moveTo>
                  <a:lnTo>
                    <a:pt x="622" y="0"/>
                  </a:lnTo>
                  <a:lnTo>
                    <a:pt x="640" y="2"/>
                  </a:lnTo>
                  <a:lnTo>
                    <a:pt x="656" y="10"/>
                  </a:lnTo>
                  <a:lnTo>
                    <a:pt x="668" y="23"/>
                  </a:lnTo>
                  <a:lnTo>
                    <a:pt x="676" y="37"/>
                  </a:lnTo>
                  <a:lnTo>
                    <a:pt x="679" y="55"/>
                  </a:lnTo>
                  <a:lnTo>
                    <a:pt x="676" y="73"/>
                  </a:lnTo>
                  <a:lnTo>
                    <a:pt x="668" y="89"/>
                  </a:lnTo>
                  <a:lnTo>
                    <a:pt x="656" y="101"/>
                  </a:lnTo>
                  <a:lnTo>
                    <a:pt x="640" y="109"/>
                  </a:lnTo>
                  <a:lnTo>
                    <a:pt x="622" y="112"/>
                  </a:lnTo>
                  <a:lnTo>
                    <a:pt x="55" y="112"/>
                  </a:lnTo>
                  <a:lnTo>
                    <a:pt x="38" y="109"/>
                  </a:lnTo>
                  <a:lnTo>
                    <a:pt x="22" y="101"/>
                  </a:lnTo>
                  <a:lnTo>
                    <a:pt x="10" y="89"/>
                  </a:lnTo>
                  <a:lnTo>
                    <a:pt x="2" y="73"/>
                  </a:lnTo>
                  <a:lnTo>
                    <a:pt x="0" y="55"/>
                  </a:lnTo>
                  <a:lnTo>
                    <a:pt x="2" y="37"/>
                  </a:lnTo>
                  <a:lnTo>
                    <a:pt x="10" y="23"/>
                  </a:lnTo>
                  <a:lnTo>
                    <a:pt x="22" y="10"/>
                  </a:lnTo>
                  <a:lnTo>
                    <a:pt x="38" y="2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74" name="Freeform 518"/>
            <p:cNvSpPr>
              <a:spLocks/>
            </p:cNvSpPr>
            <p:nvPr/>
          </p:nvSpPr>
          <p:spPr bwMode="auto">
            <a:xfrm>
              <a:off x="5408613" y="5053013"/>
              <a:ext cx="17463" cy="17462"/>
            </a:xfrm>
            <a:custGeom>
              <a:avLst/>
              <a:gdLst>
                <a:gd name="T0" fmla="*/ 57 w 114"/>
                <a:gd name="T1" fmla="*/ 0 h 113"/>
                <a:gd name="T2" fmla="*/ 75 w 114"/>
                <a:gd name="T3" fmla="*/ 3 h 113"/>
                <a:gd name="T4" fmla="*/ 91 w 114"/>
                <a:gd name="T5" fmla="*/ 12 h 113"/>
                <a:gd name="T6" fmla="*/ 103 w 114"/>
                <a:gd name="T7" fmla="*/ 23 h 113"/>
                <a:gd name="T8" fmla="*/ 111 w 114"/>
                <a:gd name="T9" fmla="*/ 39 h 113"/>
                <a:gd name="T10" fmla="*/ 114 w 114"/>
                <a:gd name="T11" fmla="*/ 57 h 113"/>
                <a:gd name="T12" fmla="*/ 111 w 114"/>
                <a:gd name="T13" fmla="*/ 74 h 113"/>
                <a:gd name="T14" fmla="*/ 103 w 114"/>
                <a:gd name="T15" fmla="*/ 90 h 113"/>
                <a:gd name="T16" fmla="*/ 91 w 114"/>
                <a:gd name="T17" fmla="*/ 103 h 113"/>
                <a:gd name="T18" fmla="*/ 75 w 114"/>
                <a:gd name="T19" fmla="*/ 110 h 113"/>
                <a:gd name="T20" fmla="*/ 57 w 114"/>
                <a:gd name="T21" fmla="*/ 113 h 113"/>
                <a:gd name="T22" fmla="*/ 39 w 114"/>
                <a:gd name="T23" fmla="*/ 110 h 113"/>
                <a:gd name="T24" fmla="*/ 24 w 114"/>
                <a:gd name="T25" fmla="*/ 103 h 113"/>
                <a:gd name="T26" fmla="*/ 12 w 114"/>
                <a:gd name="T27" fmla="*/ 90 h 113"/>
                <a:gd name="T28" fmla="*/ 4 w 114"/>
                <a:gd name="T29" fmla="*/ 74 h 113"/>
                <a:gd name="T30" fmla="*/ 0 w 114"/>
                <a:gd name="T31" fmla="*/ 57 h 113"/>
                <a:gd name="T32" fmla="*/ 4 w 114"/>
                <a:gd name="T33" fmla="*/ 39 h 113"/>
                <a:gd name="T34" fmla="*/ 12 w 114"/>
                <a:gd name="T35" fmla="*/ 23 h 113"/>
                <a:gd name="T36" fmla="*/ 24 w 114"/>
                <a:gd name="T37" fmla="*/ 12 h 113"/>
                <a:gd name="T38" fmla="*/ 39 w 114"/>
                <a:gd name="T39" fmla="*/ 3 h 113"/>
                <a:gd name="T40" fmla="*/ 57 w 114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4" h="113">
                  <a:moveTo>
                    <a:pt x="57" y="0"/>
                  </a:moveTo>
                  <a:lnTo>
                    <a:pt x="75" y="3"/>
                  </a:lnTo>
                  <a:lnTo>
                    <a:pt x="91" y="12"/>
                  </a:lnTo>
                  <a:lnTo>
                    <a:pt x="103" y="23"/>
                  </a:lnTo>
                  <a:lnTo>
                    <a:pt x="111" y="39"/>
                  </a:lnTo>
                  <a:lnTo>
                    <a:pt x="114" y="57"/>
                  </a:lnTo>
                  <a:lnTo>
                    <a:pt x="111" y="74"/>
                  </a:lnTo>
                  <a:lnTo>
                    <a:pt x="103" y="90"/>
                  </a:lnTo>
                  <a:lnTo>
                    <a:pt x="91" y="103"/>
                  </a:lnTo>
                  <a:lnTo>
                    <a:pt x="75" y="110"/>
                  </a:lnTo>
                  <a:lnTo>
                    <a:pt x="57" y="113"/>
                  </a:lnTo>
                  <a:lnTo>
                    <a:pt x="39" y="110"/>
                  </a:lnTo>
                  <a:lnTo>
                    <a:pt x="24" y="103"/>
                  </a:lnTo>
                  <a:lnTo>
                    <a:pt x="12" y="90"/>
                  </a:lnTo>
                  <a:lnTo>
                    <a:pt x="4" y="74"/>
                  </a:lnTo>
                  <a:lnTo>
                    <a:pt x="0" y="57"/>
                  </a:lnTo>
                  <a:lnTo>
                    <a:pt x="4" y="39"/>
                  </a:lnTo>
                  <a:lnTo>
                    <a:pt x="12" y="23"/>
                  </a:lnTo>
                  <a:lnTo>
                    <a:pt x="24" y="12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75" name="Freeform 519"/>
            <p:cNvSpPr>
              <a:spLocks/>
            </p:cNvSpPr>
            <p:nvPr/>
          </p:nvSpPr>
          <p:spPr bwMode="auto">
            <a:xfrm>
              <a:off x="5462588" y="5053013"/>
              <a:ext cx="17463" cy="17462"/>
            </a:xfrm>
            <a:custGeom>
              <a:avLst/>
              <a:gdLst>
                <a:gd name="T0" fmla="*/ 56 w 113"/>
                <a:gd name="T1" fmla="*/ 0 h 113"/>
                <a:gd name="T2" fmla="*/ 74 w 113"/>
                <a:gd name="T3" fmla="*/ 3 h 113"/>
                <a:gd name="T4" fmla="*/ 90 w 113"/>
                <a:gd name="T5" fmla="*/ 12 h 113"/>
                <a:gd name="T6" fmla="*/ 102 w 113"/>
                <a:gd name="T7" fmla="*/ 23 h 113"/>
                <a:gd name="T8" fmla="*/ 111 w 113"/>
                <a:gd name="T9" fmla="*/ 39 h 113"/>
                <a:gd name="T10" fmla="*/ 113 w 113"/>
                <a:gd name="T11" fmla="*/ 57 h 113"/>
                <a:gd name="T12" fmla="*/ 111 w 113"/>
                <a:gd name="T13" fmla="*/ 74 h 113"/>
                <a:gd name="T14" fmla="*/ 102 w 113"/>
                <a:gd name="T15" fmla="*/ 90 h 113"/>
                <a:gd name="T16" fmla="*/ 90 w 113"/>
                <a:gd name="T17" fmla="*/ 103 h 113"/>
                <a:gd name="T18" fmla="*/ 74 w 113"/>
                <a:gd name="T19" fmla="*/ 110 h 113"/>
                <a:gd name="T20" fmla="*/ 56 w 113"/>
                <a:gd name="T21" fmla="*/ 113 h 113"/>
                <a:gd name="T22" fmla="*/ 38 w 113"/>
                <a:gd name="T23" fmla="*/ 110 h 113"/>
                <a:gd name="T24" fmla="*/ 23 w 113"/>
                <a:gd name="T25" fmla="*/ 103 h 113"/>
                <a:gd name="T26" fmla="*/ 11 w 113"/>
                <a:gd name="T27" fmla="*/ 90 h 113"/>
                <a:gd name="T28" fmla="*/ 2 w 113"/>
                <a:gd name="T29" fmla="*/ 74 h 113"/>
                <a:gd name="T30" fmla="*/ 0 w 113"/>
                <a:gd name="T31" fmla="*/ 57 h 113"/>
                <a:gd name="T32" fmla="*/ 2 w 113"/>
                <a:gd name="T33" fmla="*/ 39 h 113"/>
                <a:gd name="T34" fmla="*/ 11 w 113"/>
                <a:gd name="T35" fmla="*/ 23 h 113"/>
                <a:gd name="T36" fmla="*/ 23 w 113"/>
                <a:gd name="T37" fmla="*/ 12 h 113"/>
                <a:gd name="T38" fmla="*/ 38 w 113"/>
                <a:gd name="T39" fmla="*/ 3 h 113"/>
                <a:gd name="T40" fmla="*/ 56 w 113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3" h="113">
                  <a:moveTo>
                    <a:pt x="56" y="0"/>
                  </a:moveTo>
                  <a:lnTo>
                    <a:pt x="74" y="3"/>
                  </a:lnTo>
                  <a:lnTo>
                    <a:pt x="90" y="12"/>
                  </a:lnTo>
                  <a:lnTo>
                    <a:pt x="102" y="23"/>
                  </a:lnTo>
                  <a:lnTo>
                    <a:pt x="111" y="39"/>
                  </a:lnTo>
                  <a:lnTo>
                    <a:pt x="113" y="57"/>
                  </a:lnTo>
                  <a:lnTo>
                    <a:pt x="111" y="74"/>
                  </a:lnTo>
                  <a:lnTo>
                    <a:pt x="102" y="90"/>
                  </a:lnTo>
                  <a:lnTo>
                    <a:pt x="90" y="103"/>
                  </a:lnTo>
                  <a:lnTo>
                    <a:pt x="74" y="110"/>
                  </a:lnTo>
                  <a:lnTo>
                    <a:pt x="56" y="113"/>
                  </a:lnTo>
                  <a:lnTo>
                    <a:pt x="38" y="110"/>
                  </a:lnTo>
                  <a:lnTo>
                    <a:pt x="23" y="103"/>
                  </a:lnTo>
                  <a:lnTo>
                    <a:pt x="11" y="90"/>
                  </a:lnTo>
                  <a:lnTo>
                    <a:pt x="2" y="74"/>
                  </a:lnTo>
                  <a:lnTo>
                    <a:pt x="0" y="57"/>
                  </a:lnTo>
                  <a:lnTo>
                    <a:pt x="2" y="39"/>
                  </a:lnTo>
                  <a:lnTo>
                    <a:pt x="11" y="23"/>
                  </a:lnTo>
                  <a:lnTo>
                    <a:pt x="23" y="12"/>
                  </a:lnTo>
                  <a:lnTo>
                    <a:pt x="38" y="3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76" name="Freeform 520"/>
            <p:cNvSpPr>
              <a:spLocks/>
            </p:cNvSpPr>
            <p:nvPr/>
          </p:nvSpPr>
          <p:spPr bwMode="auto">
            <a:xfrm>
              <a:off x="5435600" y="5080000"/>
              <a:ext cx="17463" cy="17462"/>
            </a:xfrm>
            <a:custGeom>
              <a:avLst/>
              <a:gdLst>
                <a:gd name="T0" fmla="*/ 57 w 113"/>
                <a:gd name="T1" fmla="*/ 0 h 113"/>
                <a:gd name="T2" fmla="*/ 74 w 113"/>
                <a:gd name="T3" fmla="*/ 3 h 113"/>
                <a:gd name="T4" fmla="*/ 90 w 113"/>
                <a:gd name="T5" fmla="*/ 10 h 113"/>
                <a:gd name="T6" fmla="*/ 102 w 113"/>
                <a:gd name="T7" fmla="*/ 23 h 113"/>
                <a:gd name="T8" fmla="*/ 110 w 113"/>
                <a:gd name="T9" fmla="*/ 38 h 113"/>
                <a:gd name="T10" fmla="*/ 113 w 113"/>
                <a:gd name="T11" fmla="*/ 56 h 113"/>
                <a:gd name="T12" fmla="*/ 110 w 113"/>
                <a:gd name="T13" fmla="*/ 74 h 113"/>
                <a:gd name="T14" fmla="*/ 102 w 113"/>
                <a:gd name="T15" fmla="*/ 90 h 113"/>
                <a:gd name="T16" fmla="*/ 90 w 113"/>
                <a:gd name="T17" fmla="*/ 101 h 113"/>
                <a:gd name="T18" fmla="*/ 74 w 113"/>
                <a:gd name="T19" fmla="*/ 109 h 113"/>
                <a:gd name="T20" fmla="*/ 57 w 113"/>
                <a:gd name="T21" fmla="*/ 113 h 113"/>
                <a:gd name="T22" fmla="*/ 39 w 113"/>
                <a:gd name="T23" fmla="*/ 109 h 113"/>
                <a:gd name="T24" fmla="*/ 23 w 113"/>
                <a:gd name="T25" fmla="*/ 101 h 113"/>
                <a:gd name="T26" fmla="*/ 10 w 113"/>
                <a:gd name="T27" fmla="*/ 90 h 113"/>
                <a:gd name="T28" fmla="*/ 3 w 113"/>
                <a:gd name="T29" fmla="*/ 74 h 113"/>
                <a:gd name="T30" fmla="*/ 0 w 113"/>
                <a:gd name="T31" fmla="*/ 56 h 113"/>
                <a:gd name="T32" fmla="*/ 3 w 113"/>
                <a:gd name="T33" fmla="*/ 38 h 113"/>
                <a:gd name="T34" fmla="*/ 10 w 113"/>
                <a:gd name="T35" fmla="*/ 23 h 113"/>
                <a:gd name="T36" fmla="*/ 23 w 113"/>
                <a:gd name="T37" fmla="*/ 10 h 113"/>
                <a:gd name="T38" fmla="*/ 39 w 113"/>
                <a:gd name="T39" fmla="*/ 3 h 113"/>
                <a:gd name="T40" fmla="*/ 57 w 113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3" h="113">
                  <a:moveTo>
                    <a:pt x="57" y="0"/>
                  </a:moveTo>
                  <a:lnTo>
                    <a:pt x="74" y="3"/>
                  </a:lnTo>
                  <a:lnTo>
                    <a:pt x="90" y="10"/>
                  </a:lnTo>
                  <a:lnTo>
                    <a:pt x="102" y="23"/>
                  </a:lnTo>
                  <a:lnTo>
                    <a:pt x="110" y="38"/>
                  </a:lnTo>
                  <a:lnTo>
                    <a:pt x="113" y="56"/>
                  </a:lnTo>
                  <a:lnTo>
                    <a:pt x="110" y="74"/>
                  </a:lnTo>
                  <a:lnTo>
                    <a:pt x="102" y="90"/>
                  </a:lnTo>
                  <a:lnTo>
                    <a:pt x="90" y="101"/>
                  </a:lnTo>
                  <a:lnTo>
                    <a:pt x="74" y="109"/>
                  </a:lnTo>
                  <a:lnTo>
                    <a:pt x="57" y="113"/>
                  </a:lnTo>
                  <a:lnTo>
                    <a:pt x="39" y="109"/>
                  </a:lnTo>
                  <a:lnTo>
                    <a:pt x="23" y="101"/>
                  </a:lnTo>
                  <a:lnTo>
                    <a:pt x="10" y="90"/>
                  </a:lnTo>
                  <a:lnTo>
                    <a:pt x="3" y="74"/>
                  </a:lnTo>
                  <a:lnTo>
                    <a:pt x="0" y="56"/>
                  </a:lnTo>
                  <a:lnTo>
                    <a:pt x="3" y="38"/>
                  </a:lnTo>
                  <a:lnTo>
                    <a:pt x="10" y="23"/>
                  </a:lnTo>
                  <a:lnTo>
                    <a:pt x="23" y="10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77" name="Freeform 521"/>
            <p:cNvSpPr>
              <a:spLocks/>
            </p:cNvSpPr>
            <p:nvPr/>
          </p:nvSpPr>
          <p:spPr bwMode="auto">
            <a:xfrm>
              <a:off x="5408613" y="5106988"/>
              <a:ext cx="17463" cy="17462"/>
            </a:xfrm>
            <a:custGeom>
              <a:avLst/>
              <a:gdLst>
                <a:gd name="T0" fmla="*/ 57 w 114"/>
                <a:gd name="T1" fmla="*/ 0 h 113"/>
                <a:gd name="T2" fmla="*/ 75 w 114"/>
                <a:gd name="T3" fmla="*/ 2 h 113"/>
                <a:gd name="T4" fmla="*/ 91 w 114"/>
                <a:gd name="T5" fmla="*/ 10 h 113"/>
                <a:gd name="T6" fmla="*/ 103 w 114"/>
                <a:gd name="T7" fmla="*/ 23 h 113"/>
                <a:gd name="T8" fmla="*/ 111 w 114"/>
                <a:gd name="T9" fmla="*/ 39 h 113"/>
                <a:gd name="T10" fmla="*/ 114 w 114"/>
                <a:gd name="T11" fmla="*/ 56 h 113"/>
                <a:gd name="T12" fmla="*/ 111 w 114"/>
                <a:gd name="T13" fmla="*/ 74 h 113"/>
                <a:gd name="T14" fmla="*/ 103 w 114"/>
                <a:gd name="T15" fmla="*/ 89 h 113"/>
                <a:gd name="T16" fmla="*/ 91 w 114"/>
                <a:gd name="T17" fmla="*/ 101 h 113"/>
                <a:gd name="T18" fmla="*/ 75 w 114"/>
                <a:gd name="T19" fmla="*/ 110 h 113"/>
                <a:gd name="T20" fmla="*/ 57 w 114"/>
                <a:gd name="T21" fmla="*/ 113 h 113"/>
                <a:gd name="T22" fmla="*/ 39 w 114"/>
                <a:gd name="T23" fmla="*/ 110 h 113"/>
                <a:gd name="T24" fmla="*/ 24 w 114"/>
                <a:gd name="T25" fmla="*/ 101 h 113"/>
                <a:gd name="T26" fmla="*/ 12 w 114"/>
                <a:gd name="T27" fmla="*/ 89 h 113"/>
                <a:gd name="T28" fmla="*/ 4 w 114"/>
                <a:gd name="T29" fmla="*/ 74 h 113"/>
                <a:gd name="T30" fmla="*/ 0 w 114"/>
                <a:gd name="T31" fmla="*/ 56 h 113"/>
                <a:gd name="T32" fmla="*/ 4 w 114"/>
                <a:gd name="T33" fmla="*/ 39 h 113"/>
                <a:gd name="T34" fmla="*/ 12 w 114"/>
                <a:gd name="T35" fmla="*/ 23 h 113"/>
                <a:gd name="T36" fmla="*/ 24 w 114"/>
                <a:gd name="T37" fmla="*/ 10 h 113"/>
                <a:gd name="T38" fmla="*/ 39 w 114"/>
                <a:gd name="T39" fmla="*/ 2 h 113"/>
                <a:gd name="T40" fmla="*/ 57 w 114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4" h="113">
                  <a:moveTo>
                    <a:pt x="57" y="0"/>
                  </a:moveTo>
                  <a:lnTo>
                    <a:pt x="75" y="2"/>
                  </a:lnTo>
                  <a:lnTo>
                    <a:pt x="91" y="10"/>
                  </a:lnTo>
                  <a:lnTo>
                    <a:pt x="103" y="23"/>
                  </a:lnTo>
                  <a:lnTo>
                    <a:pt x="111" y="39"/>
                  </a:lnTo>
                  <a:lnTo>
                    <a:pt x="114" y="56"/>
                  </a:lnTo>
                  <a:lnTo>
                    <a:pt x="111" y="74"/>
                  </a:lnTo>
                  <a:lnTo>
                    <a:pt x="103" y="89"/>
                  </a:lnTo>
                  <a:lnTo>
                    <a:pt x="91" y="101"/>
                  </a:lnTo>
                  <a:lnTo>
                    <a:pt x="75" y="110"/>
                  </a:lnTo>
                  <a:lnTo>
                    <a:pt x="57" y="113"/>
                  </a:lnTo>
                  <a:lnTo>
                    <a:pt x="39" y="110"/>
                  </a:lnTo>
                  <a:lnTo>
                    <a:pt x="24" y="101"/>
                  </a:lnTo>
                  <a:lnTo>
                    <a:pt x="12" y="89"/>
                  </a:lnTo>
                  <a:lnTo>
                    <a:pt x="4" y="74"/>
                  </a:lnTo>
                  <a:lnTo>
                    <a:pt x="0" y="56"/>
                  </a:lnTo>
                  <a:lnTo>
                    <a:pt x="4" y="39"/>
                  </a:lnTo>
                  <a:lnTo>
                    <a:pt x="12" y="23"/>
                  </a:lnTo>
                  <a:lnTo>
                    <a:pt x="24" y="10"/>
                  </a:lnTo>
                  <a:lnTo>
                    <a:pt x="39" y="2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78" name="Freeform 522"/>
            <p:cNvSpPr>
              <a:spLocks/>
            </p:cNvSpPr>
            <p:nvPr/>
          </p:nvSpPr>
          <p:spPr bwMode="auto">
            <a:xfrm>
              <a:off x="5462588" y="5106988"/>
              <a:ext cx="17463" cy="17462"/>
            </a:xfrm>
            <a:custGeom>
              <a:avLst/>
              <a:gdLst>
                <a:gd name="T0" fmla="*/ 56 w 113"/>
                <a:gd name="T1" fmla="*/ 0 h 113"/>
                <a:gd name="T2" fmla="*/ 74 w 113"/>
                <a:gd name="T3" fmla="*/ 2 h 113"/>
                <a:gd name="T4" fmla="*/ 90 w 113"/>
                <a:gd name="T5" fmla="*/ 10 h 113"/>
                <a:gd name="T6" fmla="*/ 102 w 113"/>
                <a:gd name="T7" fmla="*/ 23 h 113"/>
                <a:gd name="T8" fmla="*/ 111 w 113"/>
                <a:gd name="T9" fmla="*/ 39 h 113"/>
                <a:gd name="T10" fmla="*/ 113 w 113"/>
                <a:gd name="T11" fmla="*/ 56 h 113"/>
                <a:gd name="T12" fmla="*/ 111 w 113"/>
                <a:gd name="T13" fmla="*/ 74 h 113"/>
                <a:gd name="T14" fmla="*/ 102 w 113"/>
                <a:gd name="T15" fmla="*/ 89 h 113"/>
                <a:gd name="T16" fmla="*/ 90 w 113"/>
                <a:gd name="T17" fmla="*/ 101 h 113"/>
                <a:gd name="T18" fmla="*/ 74 w 113"/>
                <a:gd name="T19" fmla="*/ 110 h 113"/>
                <a:gd name="T20" fmla="*/ 56 w 113"/>
                <a:gd name="T21" fmla="*/ 113 h 113"/>
                <a:gd name="T22" fmla="*/ 38 w 113"/>
                <a:gd name="T23" fmla="*/ 110 h 113"/>
                <a:gd name="T24" fmla="*/ 23 w 113"/>
                <a:gd name="T25" fmla="*/ 101 h 113"/>
                <a:gd name="T26" fmla="*/ 11 w 113"/>
                <a:gd name="T27" fmla="*/ 89 h 113"/>
                <a:gd name="T28" fmla="*/ 2 w 113"/>
                <a:gd name="T29" fmla="*/ 74 h 113"/>
                <a:gd name="T30" fmla="*/ 0 w 113"/>
                <a:gd name="T31" fmla="*/ 56 h 113"/>
                <a:gd name="T32" fmla="*/ 2 w 113"/>
                <a:gd name="T33" fmla="*/ 39 h 113"/>
                <a:gd name="T34" fmla="*/ 11 w 113"/>
                <a:gd name="T35" fmla="*/ 23 h 113"/>
                <a:gd name="T36" fmla="*/ 23 w 113"/>
                <a:gd name="T37" fmla="*/ 10 h 113"/>
                <a:gd name="T38" fmla="*/ 38 w 113"/>
                <a:gd name="T39" fmla="*/ 2 h 113"/>
                <a:gd name="T40" fmla="*/ 56 w 113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3" h="113">
                  <a:moveTo>
                    <a:pt x="56" y="0"/>
                  </a:moveTo>
                  <a:lnTo>
                    <a:pt x="74" y="2"/>
                  </a:lnTo>
                  <a:lnTo>
                    <a:pt x="90" y="10"/>
                  </a:lnTo>
                  <a:lnTo>
                    <a:pt x="102" y="23"/>
                  </a:lnTo>
                  <a:lnTo>
                    <a:pt x="111" y="39"/>
                  </a:lnTo>
                  <a:lnTo>
                    <a:pt x="113" y="56"/>
                  </a:lnTo>
                  <a:lnTo>
                    <a:pt x="111" y="74"/>
                  </a:lnTo>
                  <a:lnTo>
                    <a:pt x="102" y="89"/>
                  </a:lnTo>
                  <a:lnTo>
                    <a:pt x="90" y="101"/>
                  </a:lnTo>
                  <a:lnTo>
                    <a:pt x="74" y="110"/>
                  </a:lnTo>
                  <a:lnTo>
                    <a:pt x="56" y="113"/>
                  </a:lnTo>
                  <a:lnTo>
                    <a:pt x="38" y="110"/>
                  </a:lnTo>
                  <a:lnTo>
                    <a:pt x="23" y="101"/>
                  </a:lnTo>
                  <a:lnTo>
                    <a:pt x="11" y="89"/>
                  </a:lnTo>
                  <a:lnTo>
                    <a:pt x="2" y="74"/>
                  </a:lnTo>
                  <a:lnTo>
                    <a:pt x="0" y="56"/>
                  </a:lnTo>
                  <a:lnTo>
                    <a:pt x="2" y="39"/>
                  </a:lnTo>
                  <a:lnTo>
                    <a:pt x="11" y="23"/>
                  </a:lnTo>
                  <a:lnTo>
                    <a:pt x="23" y="10"/>
                  </a:lnTo>
                  <a:lnTo>
                    <a:pt x="38" y="2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79" name="Freeform 523"/>
            <p:cNvSpPr>
              <a:spLocks/>
            </p:cNvSpPr>
            <p:nvPr/>
          </p:nvSpPr>
          <p:spPr bwMode="auto">
            <a:xfrm>
              <a:off x="5408613" y="5160963"/>
              <a:ext cx="17463" cy="17462"/>
            </a:xfrm>
            <a:custGeom>
              <a:avLst/>
              <a:gdLst>
                <a:gd name="T0" fmla="*/ 57 w 114"/>
                <a:gd name="T1" fmla="*/ 0 h 113"/>
                <a:gd name="T2" fmla="*/ 75 w 114"/>
                <a:gd name="T3" fmla="*/ 3 h 113"/>
                <a:gd name="T4" fmla="*/ 91 w 114"/>
                <a:gd name="T5" fmla="*/ 10 h 113"/>
                <a:gd name="T6" fmla="*/ 103 w 114"/>
                <a:gd name="T7" fmla="*/ 23 h 113"/>
                <a:gd name="T8" fmla="*/ 111 w 114"/>
                <a:gd name="T9" fmla="*/ 38 h 113"/>
                <a:gd name="T10" fmla="*/ 114 w 114"/>
                <a:gd name="T11" fmla="*/ 56 h 113"/>
                <a:gd name="T12" fmla="*/ 111 w 114"/>
                <a:gd name="T13" fmla="*/ 74 h 113"/>
                <a:gd name="T14" fmla="*/ 103 w 114"/>
                <a:gd name="T15" fmla="*/ 90 h 113"/>
                <a:gd name="T16" fmla="*/ 91 w 114"/>
                <a:gd name="T17" fmla="*/ 101 h 113"/>
                <a:gd name="T18" fmla="*/ 75 w 114"/>
                <a:gd name="T19" fmla="*/ 109 h 113"/>
                <a:gd name="T20" fmla="*/ 57 w 114"/>
                <a:gd name="T21" fmla="*/ 113 h 113"/>
                <a:gd name="T22" fmla="*/ 39 w 114"/>
                <a:gd name="T23" fmla="*/ 109 h 113"/>
                <a:gd name="T24" fmla="*/ 24 w 114"/>
                <a:gd name="T25" fmla="*/ 101 h 113"/>
                <a:gd name="T26" fmla="*/ 12 w 114"/>
                <a:gd name="T27" fmla="*/ 90 h 113"/>
                <a:gd name="T28" fmla="*/ 4 w 114"/>
                <a:gd name="T29" fmla="*/ 74 h 113"/>
                <a:gd name="T30" fmla="*/ 0 w 114"/>
                <a:gd name="T31" fmla="*/ 56 h 113"/>
                <a:gd name="T32" fmla="*/ 4 w 114"/>
                <a:gd name="T33" fmla="*/ 38 h 113"/>
                <a:gd name="T34" fmla="*/ 12 w 114"/>
                <a:gd name="T35" fmla="*/ 23 h 113"/>
                <a:gd name="T36" fmla="*/ 24 w 114"/>
                <a:gd name="T37" fmla="*/ 10 h 113"/>
                <a:gd name="T38" fmla="*/ 39 w 114"/>
                <a:gd name="T39" fmla="*/ 3 h 113"/>
                <a:gd name="T40" fmla="*/ 57 w 114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4" h="113">
                  <a:moveTo>
                    <a:pt x="57" y="0"/>
                  </a:moveTo>
                  <a:lnTo>
                    <a:pt x="75" y="3"/>
                  </a:lnTo>
                  <a:lnTo>
                    <a:pt x="91" y="10"/>
                  </a:lnTo>
                  <a:lnTo>
                    <a:pt x="103" y="23"/>
                  </a:lnTo>
                  <a:lnTo>
                    <a:pt x="111" y="38"/>
                  </a:lnTo>
                  <a:lnTo>
                    <a:pt x="114" y="56"/>
                  </a:lnTo>
                  <a:lnTo>
                    <a:pt x="111" y="74"/>
                  </a:lnTo>
                  <a:lnTo>
                    <a:pt x="103" y="90"/>
                  </a:lnTo>
                  <a:lnTo>
                    <a:pt x="91" y="101"/>
                  </a:lnTo>
                  <a:lnTo>
                    <a:pt x="75" y="109"/>
                  </a:lnTo>
                  <a:lnTo>
                    <a:pt x="57" y="113"/>
                  </a:lnTo>
                  <a:lnTo>
                    <a:pt x="39" y="109"/>
                  </a:lnTo>
                  <a:lnTo>
                    <a:pt x="24" y="101"/>
                  </a:lnTo>
                  <a:lnTo>
                    <a:pt x="12" y="90"/>
                  </a:lnTo>
                  <a:lnTo>
                    <a:pt x="4" y="74"/>
                  </a:lnTo>
                  <a:lnTo>
                    <a:pt x="0" y="56"/>
                  </a:lnTo>
                  <a:lnTo>
                    <a:pt x="4" y="38"/>
                  </a:lnTo>
                  <a:lnTo>
                    <a:pt x="12" y="23"/>
                  </a:lnTo>
                  <a:lnTo>
                    <a:pt x="24" y="10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80" name="Freeform 524"/>
            <p:cNvSpPr>
              <a:spLocks/>
            </p:cNvSpPr>
            <p:nvPr/>
          </p:nvSpPr>
          <p:spPr bwMode="auto">
            <a:xfrm>
              <a:off x="5462588" y="5160963"/>
              <a:ext cx="17463" cy="17462"/>
            </a:xfrm>
            <a:custGeom>
              <a:avLst/>
              <a:gdLst>
                <a:gd name="T0" fmla="*/ 56 w 113"/>
                <a:gd name="T1" fmla="*/ 0 h 113"/>
                <a:gd name="T2" fmla="*/ 74 w 113"/>
                <a:gd name="T3" fmla="*/ 3 h 113"/>
                <a:gd name="T4" fmla="*/ 90 w 113"/>
                <a:gd name="T5" fmla="*/ 10 h 113"/>
                <a:gd name="T6" fmla="*/ 102 w 113"/>
                <a:gd name="T7" fmla="*/ 23 h 113"/>
                <a:gd name="T8" fmla="*/ 111 w 113"/>
                <a:gd name="T9" fmla="*/ 38 h 113"/>
                <a:gd name="T10" fmla="*/ 113 w 113"/>
                <a:gd name="T11" fmla="*/ 56 h 113"/>
                <a:gd name="T12" fmla="*/ 111 w 113"/>
                <a:gd name="T13" fmla="*/ 74 h 113"/>
                <a:gd name="T14" fmla="*/ 102 w 113"/>
                <a:gd name="T15" fmla="*/ 90 h 113"/>
                <a:gd name="T16" fmla="*/ 90 w 113"/>
                <a:gd name="T17" fmla="*/ 101 h 113"/>
                <a:gd name="T18" fmla="*/ 74 w 113"/>
                <a:gd name="T19" fmla="*/ 109 h 113"/>
                <a:gd name="T20" fmla="*/ 56 w 113"/>
                <a:gd name="T21" fmla="*/ 113 h 113"/>
                <a:gd name="T22" fmla="*/ 38 w 113"/>
                <a:gd name="T23" fmla="*/ 109 h 113"/>
                <a:gd name="T24" fmla="*/ 23 w 113"/>
                <a:gd name="T25" fmla="*/ 101 h 113"/>
                <a:gd name="T26" fmla="*/ 11 w 113"/>
                <a:gd name="T27" fmla="*/ 90 h 113"/>
                <a:gd name="T28" fmla="*/ 2 w 113"/>
                <a:gd name="T29" fmla="*/ 74 h 113"/>
                <a:gd name="T30" fmla="*/ 0 w 113"/>
                <a:gd name="T31" fmla="*/ 56 h 113"/>
                <a:gd name="T32" fmla="*/ 2 w 113"/>
                <a:gd name="T33" fmla="*/ 38 h 113"/>
                <a:gd name="T34" fmla="*/ 11 w 113"/>
                <a:gd name="T35" fmla="*/ 23 h 113"/>
                <a:gd name="T36" fmla="*/ 23 w 113"/>
                <a:gd name="T37" fmla="*/ 10 h 113"/>
                <a:gd name="T38" fmla="*/ 38 w 113"/>
                <a:gd name="T39" fmla="*/ 3 h 113"/>
                <a:gd name="T40" fmla="*/ 56 w 113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3" h="113">
                  <a:moveTo>
                    <a:pt x="56" y="0"/>
                  </a:moveTo>
                  <a:lnTo>
                    <a:pt x="74" y="3"/>
                  </a:lnTo>
                  <a:lnTo>
                    <a:pt x="90" y="10"/>
                  </a:lnTo>
                  <a:lnTo>
                    <a:pt x="102" y="23"/>
                  </a:lnTo>
                  <a:lnTo>
                    <a:pt x="111" y="38"/>
                  </a:lnTo>
                  <a:lnTo>
                    <a:pt x="113" y="56"/>
                  </a:lnTo>
                  <a:lnTo>
                    <a:pt x="111" y="74"/>
                  </a:lnTo>
                  <a:lnTo>
                    <a:pt x="102" y="90"/>
                  </a:lnTo>
                  <a:lnTo>
                    <a:pt x="90" y="101"/>
                  </a:lnTo>
                  <a:lnTo>
                    <a:pt x="74" y="109"/>
                  </a:lnTo>
                  <a:lnTo>
                    <a:pt x="56" y="113"/>
                  </a:lnTo>
                  <a:lnTo>
                    <a:pt x="38" y="109"/>
                  </a:lnTo>
                  <a:lnTo>
                    <a:pt x="23" y="101"/>
                  </a:lnTo>
                  <a:lnTo>
                    <a:pt x="11" y="90"/>
                  </a:lnTo>
                  <a:lnTo>
                    <a:pt x="2" y="74"/>
                  </a:lnTo>
                  <a:lnTo>
                    <a:pt x="0" y="56"/>
                  </a:lnTo>
                  <a:lnTo>
                    <a:pt x="2" y="38"/>
                  </a:lnTo>
                  <a:lnTo>
                    <a:pt x="11" y="23"/>
                  </a:lnTo>
                  <a:lnTo>
                    <a:pt x="23" y="10"/>
                  </a:lnTo>
                  <a:lnTo>
                    <a:pt x="38" y="3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81" name="Freeform 525"/>
            <p:cNvSpPr>
              <a:spLocks/>
            </p:cNvSpPr>
            <p:nvPr/>
          </p:nvSpPr>
          <p:spPr bwMode="auto">
            <a:xfrm>
              <a:off x="5435600" y="5133975"/>
              <a:ext cx="17463" cy="17462"/>
            </a:xfrm>
            <a:custGeom>
              <a:avLst/>
              <a:gdLst>
                <a:gd name="T0" fmla="*/ 57 w 113"/>
                <a:gd name="T1" fmla="*/ 0 h 113"/>
                <a:gd name="T2" fmla="*/ 74 w 113"/>
                <a:gd name="T3" fmla="*/ 3 h 113"/>
                <a:gd name="T4" fmla="*/ 90 w 113"/>
                <a:gd name="T5" fmla="*/ 12 h 113"/>
                <a:gd name="T6" fmla="*/ 102 w 113"/>
                <a:gd name="T7" fmla="*/ 23 h 113"/>
                <a:gd name="T8" fmla="*/ 110 w 113"/>
                <a:gd name="T9" fmla="*/ 39 h 113"/>
                <a:gd name="T10" fmla="*/ 113 w 113"/>
                <a:gd name="T11" fmla="*/ 57 h 113"/>
                <a:gd name="T12" fmla="*/ 110 w 113"/>
                <a:gd name="T13" fmla="*/ 75 h 113"/>
                <a:gd name="T14" fmla="*/ 102 w 113"/>
                <a:gd name="T15" fmla="*/ 90 h 113"/>
                <a:gd name="T16" fmla="*/ 90 w 113"/>
                <a:gd name="T17" fmla="*/ 103 h 113"/>
                <a:gd name="T18" fmla="*/ 74 w 113"/>
                <a:gd name="T19" fmla="*/ 110 h 113"/>
                <a:gd name="T20" fmla="*/ 57 w 113"/>
                <a:gd name="T21" fmla="*/ 113 h 113"/>
                <a:gd name="T22" fmla="*/ 39 w 113"/>
                <a:gd name="T23" fmla="*/ 110 h 113"/>
                <a:gd name="T24" fmla="*/ 23 w 113"/>
                <a:gd name="T25" fmla="*/ 103 h 113"/>
                <a:gd name="T26" fmla="*/ 10 w 113"/>
                <a:gd name="T27" fmla="*/ 90 h 113"/>
                <a:gd name="T28" fmla="*/ 3 w 113"/>
                <a:gd name="T29" fmla="*/ 75 h 113"/>
                <a:gd name="T30" fmla="*/ 0 w 113"/>
                <a:gd name="T31" fmla="*/ 57 h 113"/>
                <a:gd name="T32" fmla="*/ 3 w 113"/>
                <a:gd name="T33" fmla="*/ 39 h 113"/>
                <a:gd name="T34" fmla="*/ 10 w 113"/>
                <a:gd name="T35" fmla="*/ 23 h 113"/>
                <a:gd name="T36" fmla="*/ 23 w 113"/>
                <a:gd name="T37" fmla="*/ 12 h 113"/>
                <a:gd name="T38" fmla="*/ 39 w 113"/>
                <a:gd name="T39" fmla="*/ 3 h 113"/>
                <a:gd name="T40" fmla="*/ 57 w 113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3" h="113">
                  <a:moveTo>
                    <a:pt x="57" y="0"/>
                  </a:moveTo>
                  <a:lnTo>
                    <a:pt x="74" y="3"/>
                  </a:lnTo>
                  <a:lnTo>
                    <a:pt x="90" y="12"/>
                  </a:lnTo>
                  <a:lnTo>
                    <a:pt x="102" y="23"/>
                  </a:lnTo>
                  <a:lnTo>
                    <a:pt x="110" y="39"/>
                  </a:lnTo>
                  <a:lnTo>
                    <a:pt x="113" y="57"/>
                  </a:lnTo>
                  <a:lnTo>
                    <a:pt x="110" y="75"/>
                  </a:lnTo>
                  <a:lnTo>
                    <a:pt x="102" y="90"/>
                  </a:lnTo>
                  <a:lnTo>
                    <a:pt x="90" y="103"/>
                  </a:lnTo>
                  <a:lnTo>
                    <a:pt x="74" y="110"/>
                  </a:lnTo>
                  <a:lnTo>
                    <a:pt x="57" y="113"/>
                  </a:lnTo>
                  <a:lnTo>
                    <a:pt x="39" y="110"/>
                  </a:lnTo>
                  <a:lnTo>
                    <a:pt x="23" y="103"/>
                  </a:lnTo>
                  <a:lnTo>
                    <a:pt x="10" y="90"/>
                  </a:lnTo>
                  <a:lnTo>
                    <a:pt x="3" y="75"/>
                  </a:lnTo>
                  <a:lnTo>
                    <a:pt x="0" y="57"/>
                  </a:lnTo>
                  <a:lnTo>
                    <a:pt x="3" y="39"/>
                  </a:lnTo>
                  <a:lnTo>
                    <a:pt x="10" y="23"/>
                  </a:lnTo>
                  <a:lnTo>
                    <a:pt x="23" y="12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82" name="Freeform 526"/>
            <p:cNvSpPr>
              <a:spLocks/>
            </p:cNvSpPr>
            <p:nvPr/>
          </p:nvSpPr>
          <p:spPr bwMode="auto">
            <a:xfrm>
              <a:off x="5435600" y="5187950"/>
              <a:ext cx="17463" cy="17462"/>
            </a:xfrm>
            <a:custGeom>
              <a:avLst/>
              <a:gdLst>
                <a:gd name="T0" fmla="*/ 57 w 113"/>
                <a:gd name="T1" fmla="*/ 0 h 113"/>
                <a:gd name="T2" fmla="*/ 74 w 113"/>
                <a:gd name="T3" fmla="*/ 3 h 113"/>
                <a:gd name="T4" fmla="*/ 90 w 113"/>
                <a:gd name="T5" fmla="*/ 11 h 113"/>
                <a:gd name="T6" fmla="*/ 102 w 113"/>
                <a:gd name="T7" fmla="*/ 24 h 113"/>
                <a:gd name="T8" fmla="*/ 110 w 113"/>
                <a:gd name="T9" fmla="*/ 39 h 113"/>
                <a:gd name="T10" fmla="*/ 113 w 113"/>
                <a:gd name="T11" fmla="*/ 56 h 113"/>
                <a:gd name="T12" fmla="*/ 110 w 113"/>
                <a:gd name="T13" fmla="*/ 74 h 113"/>
                <a:gd name="T14" fmla="*/ 102 w 113"/>
                <a:gd name="T15" fmla="*/ 90 h 113"/>
                <a:gd name="T16" fmla="*/ 90 w 113"/>
                <a:gd name="T17" fmla="*/ 102 h 113"/>
                <a:gd name="T18" fmla="*/ 74 w 113"/>
                <a:gd name="T19" fmla="*/ 111 h 113"/>
                <a:gd name="T20" fmla="*/ 57 w 113"/>
                <a:gd name="T21" fmla="*/ 113 h 113"/>
                <a:gd name="T22" fmla="*/ 39 w 113"/>
                <a:gd name="T23" fmla="*/ 111 h 113"/>
                <a:gd name="T24" fmla="*/ 23 w 113"/>
                <a:gd name="T25" fmla="*/ 102 h 113"/>
                <a:gd name="T26" fmla="*/ 10 w 113"/>
                <a:gd name="T27" fmla="*/ 90 h 113"/>
                <a:gd name="T28" fmla="*/ 3 w 113"/>
                <a:gd name="T29" fmla="*/ 74 h 113"/>
                <a:gd name="T30" fmla="*/ 0 w 113"/>
                <a:gd name="T31" fmla="*/ 56 h 113"/>
                <a:gd name="T32" fmla="*/ 3 w 113"/>
                <a:gd name="T33" fmla="*/ 39 h 113"/>
                <a:gd name="T34" fmla="*/ 10 w 113"/>
                <a:gd name="T35" fmla="*/ 24 h 113"/>
                <a:gd name="T36" fmla="*/ 23 w 113"/>
                <a:gd name="T37" fmla="*/ 11 h 113"/>
                <a:gd name="T38" fmla="*/ 39 w 113"/>
                <a:gd name="T39" fmla="*/ 3 h 113"/>
                <a:gd name="T40" fmla="*/ 57 w 113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3" h="113">
                  <a:moveTo>
                    <a:pt x="57" y="0"/>
                  </a:moveTo>
                  <a:lnTo>
                    <a:pt x="74" y="3"/>
                  </a:lnTo>
                  <a:lnTo>
                    <a:pt x="90" y="11"/>
                  </a:lnTo>
                  <a:lnTo>
                    <a:pt x="102" y="24"/>
                  </a:lnTo>
                  <a:lnTo>
                    <a:pt x="110" y="39"/>
                  </a:lnTo>
                  <a:lnTo>
                    <a:pt x="113" y="56"/>
                  </a:lnTo>
                  <a:lnTo>
                    <a:pt x="110" y="74"/>
                  </a:lnTo>
                  <a:lnTo>
                    <a:pt x="102" y="90"/>
                  </a:lnTo>
                  <a:lnTo>
                    <a:pt x="90" y="102"/>
                  </a:lnTo>
                  <a:lnTo>
                    <a:pt x="74" y="111"/>
                  </a:lnTo>
                  <a:lnTo>
                    <a:pt x="57" y="113"/>
                  </a:lnTo>
                  <a:lnTo>
                    <a:pt x="39" y="111"/>
                  </a:lnTo>
                  <a:lnTo>
                    <a:pt x="23" y="102"/>
                  </a:lnTo>
                  <a:lnTo>
                    <a:pt x="10" y="90"/>
                  </a:lnTo>
                  <a:lnTo>
                    <a:pt x="3" y="74"/>
                  </a:lnTo>
                  <a:lnTo>
                    <a:pt x="0" y="56"/>
                  </a:lnTo>
                  <a:lnTo>
                    <a:pt x="3" y="39"/>
                  </a:lnTo>
                  <a:lnTo>
                    <a:pt x="10" y="24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83" name="Freeform 527"/>
            <p:cNvSpPr>
              <a:spLocks/>
            </p:cNvSpPr>
            <p:nvPr/>
          </p:nvSpPr>
          <p:spPr bwMode="auto">
            <a:xfrm>
              <a:off x="5408613" y="5214938"/>
              <a:ext cx="17463" cy="17462"/>
            </a:xfrm>
            <a:custGeom>
              <a:avLst/>
              <a:gdLst>
                <a:gd name="T0" fmla="*/ 57 w 114"/>
                <a:gd name="T1" fmla="*/ 0 h 113"/>
                <a:gd name="T2" fmla="*/ 75 w 114"/>
                <a:gd name="T3" fmla="*/ 3 h 113"/>
                <a:gd name="T4" fmla="*/ 91 w 114"/>
                <a:gd name="T5" fmla="*/ 12 h 113"/>
                <a:gd name="T6" fmla="*/ 103 w 114"/>
                <a:gd name="T7" fmla="*/ 23 h 113"/>
                <a:gd name="T8" fmla="*/ 111 w 114"/>
                <a:gd name="T9" fmla="*/ 39 h 113"/>
                <a:gd name="T10" fmla="*/ 114 w 114"/>
                <a:gd name="T11" fmla="*/ 57 h 113"/>
                <a:gd name="T12" fmla="*/ 111 w 114"/>
                <a:gd name="T13" fmla="*/ 75 h 113"/>
                <a:gd name="T14" fmla="*/ 103 w 114"/>
                <a:gd name="T15" fmla="*/ 90 h 113"/>
                <a:gd name="T16" fmla="*/ 91 w 114"/>
                <a:gd name="T17" fmla="*/ 103 h 113"/>
                <a:gd name="T18" fmla="*/ 75 w 114"/>
                <a:gd name="T19" fmla="*/ 110 h 113"/>
                <a:gd name="T20" fmla="*/ 57 w 114"/>
                <a:gd name="T21" fmla="*/ 113 h 113"/>
                <a:gd name="T22" fmla="*/ 39 w 114"/>
                <a:gd name="T23" fmla="*/ 110 h 113"/>
                <a:gd name="T24" fmla="*/ 24 w 114"/>
                <a:gd name="T25" fmla="*/ 103 h 113"/>
                <a:gd name="T26" fmla="*/ 12 w 114"/>
                <a:gd name="T27" fmla="*/ 90 h 113"/>
                <a:gd name="T28" fmla="*/ 4 w 114"/>
                <a:gd name="T29" fmla="*/ 75 h 113"/>
                <a:gd name="T30" fmla="*/ 0 w 114"/>
                <a:gd name="T31" fmla="*/ 57 h 113"/>
                <a:gd name="T32" fmla="*/ 4 w 114"/>
                <a:gd name="T33" fmla="*/ 39 h 113"/>
                <a:gd name="T34" fmla="*/ 12 w 114"/>
                <a:gd name="T35" fmla="*/ 23 h 113"/>
                <a:gd name="T36" fmla="*/ 24 w 114"/>
                <a:gd name="T37" fmla="*/ 12 h 113"/>
                <a:gd name="T38" fmla="*/ 39 w 114"/>
                <a:gd name="T39" fmla="*/ 3 h 113"/>
                <a:gd name="T40" fmla="*/ 57 w 114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4" h="113">
                  <a:moveTo>
                    <a:pt x="57" y="0"/>
                  </a:moveTo>
                  <a:lnTo>
                    <a:pt x="75" y="3"/>
                  </a:lnTo>
                  <a:lnTo>
                    <a:pt x="91" y="12"/>
                  </a:lnTo>
                  <a:lnTo>
                    <a:pt x="103" y="23"/>
                  </a:lnTo>
                  <a:lnTo>
                    <a:pt x="111" y="39"/>
                  </a:lnTo>
                  <a:lnTo>
                    <a:pt x="114" y="57"/>
                  </a:lnTo>
                  <a:lnTo>
                    <a:pt x="111" y="75"/>
                  </a:lnTo>
                  <a:lnTo>
                    <a:pt x="103" y="90"/>
                  </a:lnTo>
                  <a:lnTo>
                    <a:pt x="91" y="103"/>
                  </a:lnTo>
                  <a:lnTo>
                    <a:pt x="75" y="110"/>
                  </a:lnTo>
                  <a:lnTo>
                    <a:pt x="57" y="113"/>
                  </a:lnTo>
                  <a:lnTo>
                    <a:pt x="39" y="110"/>
                  </a:lnTo>
                  <a:lnTo>
                    <a:pt x="24" y="103"/>
                  </a:lnTo>
                  <a:lnTo>
                    <a:pt x="12" y="90"/>
                  </a:lnTo>
                  <a:lnTo>
                    <a:pt x="4" y="75"/>
                  </a:lnTo>
                  <a:lnTo>
                    <a:pt x="0" y="57"/>
                  </a:lnTo>
                  <a:lnTo>
                    <a:pt x="4" y="39"/>
                  </a:lnTo>
                  <a:lnTo>
                    <a:pt x="12" y="23"/>
                  </a:lnTo>
                  <a:lnTo>
                    <a:pt x="24" y="12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84" name="Freeform 528"/>
            <p:cNvSpPr>
              <a:spLocks/>
            </p:cNvSpPr>
            <p:nvPr/>
          </p:nvSpPr>
          <p:spPr bwMode="auto">
            <a:xfrm>
              <a:off x="5462588" y="5214938"/>
              <a:ext cx="17463" cy="17462"/>
            </a:xfrm>
            <a:custGeom>
              <a:avLst/>
              <a:gdLst>
                <a:gd name="T0" fmla="*/ 56 w 113"/>
                <a:gd name="T1" fmla="*/ 0 h 113"/>
                <a:gd name="T2" fmla="*/ 74 w 113"/>
                <a:gd name="T3" fmla="*/ 3 h 113"/>
                <a:gd name="T4" fmla="*/ 90 w 113"/>
                <a:gd name="T5" fmla="*/ 12 h 113"/>
                <a:gd name="T6" fmla="*/ 102 w 113"/>
                <a:gd name="T7" fmla="*/ 23 h 113"/>
                <a:gd name="T8" fmla="*/ 111 w 113"/>
                <a:gd name="T9" fmla="*/ 39 h 113"/>
                <a:gd name="T10" fmla="*/ 113 w 113"/>
                <a:gd name="T11" fmla="*/ 57 h 113"/>
                <a:gd name="T12" fmla="*/ 111 w 113"/>
                <a:gd name="T13" fmla="*/ 75 h 113"/>
                <a:gd name="T14" fmla="*/ 102 w 113"/>
                <a:gd name="T15" fmla="*/ 90 h 113"/>
                <a:gd name="T16" fmla="*/ 90 w 113"/>
                <a:gd name="T17" fmla="*/ 103 h 113"/>
                <a:gd name="T18" fmla="*/ 74 w 113"/>
                <a:gd name="T19" fmla="*/ 110 h 113"/>
                <a:gd name="T20" fmla="*/ 56 w 113"/>
                <a:gd name="T21" fmla="*/ 113 h 113"/>
                <a:gd name="T22" fmla="*/ 38 w 113"/>
                <a:gd name="T23" fmla="*/ 110 h 113"/>
                <a:gd name="T24" fmla="*/ 23 w 113"/>
                <a:gd name="T25" fmla="*/ 103 h 113"/>
                <a:gd name="T26" fmla="*/ 11 w 113"/>
                <a:gd name="T27" fmla="*/ 90 h 113"/>
                <a:gd name="T28" fmla="*/ 2 w 113"/>
                <a:gd name="T29" fmla="*/ 75 h 113"/>
                <a:gd name="T30" fmla="*/ 0 w 113"/>
                <a:gd name="T31" fmla="*/ 57 h 113"/>
                <a:gd name="T32" fmla="*/ 2 w 113"/>
                <a:gd name="T33" fmla="*/ 39 h 113"/>
                <a:gd name="T34" fmla="*/ 11 w 113"/>
                <a:gd name="T35" fmla="*/ 23 h 113"/>
                <a:gd name="T36" fmla="*/ 23 w 113"/>
                <a:gd name="T37" fmla="*/ 12 h 113"/>
                <a:gd name="T38" fmla="*/ 38 w 113"/>
                <a:gd name="T39" fmla="*/ 3 h 113"/>
                <a:gd name="T40" fmla="*/ 56 w 113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3" h="113">
                  <a:moveTo>
                    <a:pt x="56" y="0"/>
                  </a:moveTo>
                  <a:lnTo>
                    <a:pt x="74" y="3"/>
                  </a:lnTo>
                  <a:lnTo>
                    <a:pt x="90" y="12"/>
                  </a:lnTo>
                  <a:lnTo>
                    <a:pt x="102" y="23"/>
                  </a:lnTo>
                  <a:lnTo>
                    <a:pt x="111" y="39"/>
                  </a:lnTo>
                  <a:lnTo>
                    <a:pt x="113" y="57"/>
                  </a:lnTo>
                  <a:lnTo>
                    <a:pt x="111" y="75"/>
                  </a:lnTo>
                  <a:lnTo>
                    <a:pt x="102" y="90"/>
                  </a:lnTo>
                  <a:lnTo>
                    <a:pt x="90" y="103"/>
                  </a:lnTo>
                  <a:lnTo>
                    <a:pt x="74" y="110"/>
                  </a:lnTo>
                  <a:lnTo>
                    <a:pt x="56" y="113"/>
                  </a:lnTo>
                  <a:lnTo>
                    <a:pt x="38" y="110"/>
                  </a:lnTo>
                  <a:lnTo>
                    <a:pt x="23" y="103"/>
                  </a:lnTo>
                  <a:lnTo>
                    <a:pt x="11" y="90"/>
                  </a:lnTo>
                  <a:lnTo>
                    <a:pt x="2" y="75"/>
                  </a:lnTo>
                  <a:lnTo>
                    <a:pt x="0" y="57"/>
                  </a:lnTo>
                  <a:lnTo>
                    <a:pt x="2" y="39"/>
                  </a:lnTo>
                  <a:lnTo>
                    <a:pt x="11" y="23"/>
                  </a:lnTo>
                  <a:lnTo>
                    <a:pt x="23" y="12"/>
                  </a:lnTo>
                  <a:lnTo>
                    <a:pt x="38" y="3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85" name="Freeform 529"/>
            <p:cNvSpPr>
              <a:spLocks/>
            </p:cNvSpPr>
            <p:nvPr/>
          </p:nvSpPr>
          <p:spPr bwMode="auto">
            <a:xfrm>
              <a:off x="5408613" y="5267325"/>
              <a:ext cx="17463" cy="19050"/>
            </a:xfrm>
            <a:custGeom>
              <a:avLst/>
              <a:gdLst>
                <a:gd name="T0" fmla="*/ 57 w 114"/>
                <a:gd name="T1" fmla="*/ 0 h 113"/>
                <a:gd name="T2" fmla="*/ 75 w 114"/>
                <a:gd name="T3" fmla="*/ 3 h 113"/>
                <a:gd name="T4" fmla="*/ 91 w 114"/>
                <a:gd name="T5" fmla="*/ 12 h 113"/>
                <a:gd name="T6" fmla="*/ 103 w 114"/>
                <a:gd name="T7" fmla="*/ 23 h 113"/>
                <a:gd name="T8" fmla="*/ 111 w 114"/>
                <a:gd name="T9" fmla="*/ 39 h 113"/>
                <a:gd name="T10" fmla="*/ 114 w 114"/>
                <a:gd name="T11" fmla="*/ 56 h 113"/>
                <a:gd name="T12" fmla="*/ 111 w 114"/>
                <a:gd name="T13" fmla="*/ 74 h 113"/>
                <a:gd name="T14" fmla="*/ 103 w 114"/>
                <a:gd name="T15" fmla="*/ 90 h 113"/>
                <a:gd name="T16" fmla="*/ 91 w 114"/>
                <a:gd name="T17" fmla="*/ 102 h 113"/>
                <a:gd name="T18" fmla="*/ 75 w 114"/>
                <a:gd name="T19" fmla="*/ 110 h 113"/>
                <a:gd name="T20" fmla="*/ 57 w 114"/>
                <a:gd name="T21" fmla="*/ 113 h 113"/>
                <a:gd name="T22" fmla="*/ 39 w 114"/>
                <a:gd name="T23" fmla="*/ 110 h 113"/>
                <a:gd name="T24" fmla="*/ 24 w 114"/>
                <a:gd name="T25" fmla="*/ 102 h 113"/>
                <a:gd name="T26" fmla="*/ 12 w 114"/>
                <a:gd name="T27" fmla="*/ 90 h 113"/>
                <a:gd name="T28" fmla="*/ 4 w 114"/>
                <a:gd name="T29" fmla="*/ 74 h 113"/>
                <a:gd name="T30" fmla="*/ 0 w 114"/>
                <a:gd name="T31" fmla="*/ 56 h 113"/>
                <a:gd name="T32" fmla="*/ 4 w 114"/>
                <a:gd name="T33" fmla="*/ 39 h 113"/>
                <a:gd name="T34" fmla="*/ 12 w 114"/>
                <a:gd name="T35" fmla="*/ 23 h 113"/>
                <a:gd name="T36" fmla="*/ 24 w 114"/>
                <a:gd name="T37" fmla="*/ 12 h 113"/>
                <a:gd name="T38" fmla="*/ 39 w 114"/>
                <a:gd name="T39" fmla="*/ 3 h 113"/>
                <a:gd name="T40" fmla="*/ 57 w 114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4" h="113">
                  <a:moveTo>
                    <a:pt x="57" y="0"/>
                  </a:moveTo>
                  <a:lnTo>
                    <a:pt x="75" y="3"/>
                  </a:lnTo>
                  <a:lnTo>
                    <a:pt x="91" y="12"/>
                  </a:lnTo>
                  <a:lnTo>
                    <a:pt x="103" y="23"/>
                  </a:lnTo>
                  <a:lnTo>
                    <a:pt x="111" y="39"/>
                  </a:lnTo>
                  <a:lnTo>
                    <a:pt x="114" y="56"/>
                  </a:lnTo>
                  <a:lnTo>
                    <a:pt x="111" y="74"/>
                  </a:lnTo>
                  <a:lnTo>
                    <a:pt x="103" y="90"/>
                  </a:lnTo>
                  <a:lnTo>
                    <a:pt x="91" y="102"/>
                  </a:lnTo>
                  <a:lnTo>
                    <a:pt x="75" y="110"/>
                  </a:lnTo>
                  <a:lnTo>
                    <a:pt x="57" y="113"/>
                  </a:lnTo>
                  <a:lnTo>
                    <a:pt x="39" y="110"/>
                  </a:lnTo>
                  <a:lnTo>
                    <a:pt x="24" y="102"/>
                  </a:lnTo>
                  <a:lnTo>
                    <a:pt x="12" y="90"/>
                  </a:lnTo>
                  <a:lnTo>
                    <a:pt x="4" y="74"/>
                  </a:lnTo>
                  <a:lnTo>
                    <a:pt x="0" y="56"/>
                  </a:lnTo>
                  <a:lnTo>
                    <a:pt x="4" y="39"/>
                  </a:lnTo>
                  <a:lnTo>
                    <a:pt x="12" y="23"/>
                  </a:lnTo>
                  <a:lnTo>
                    <a:pt x="24" y="12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86" name="Freeform 530"/>
            <p:cNvSpPr>
              <a:spLocks/>
            </p:cNvSpPr>
            <p:nvPr/>
          </p:nvSpPr>
          <p:spPr bwMode="auto">
            <a:xfrm>
              <a:off x="5462588" y="5267325"/>
              <a:ext cx="17463" cy="19050"/>
            </a:xfrm>
            <a:custGeom>
              <a:avLst/>
              <a:gdLst>
                <a:gd name="T0" fmla="*/ 56 w 113"/>
                <a:gd name="T1" fmla="*/ 0 h 113"/>
                <a:gd name="T2" fmla="*/ 74 w 113"/>
                <a:gd name="T3" fmla="*/ 3 h 113"/>
                <a:gd name="T4" fmla="*/ 90 w 113"/>
                <a:gd name="T5" fmla="*/ 12 h 113"/>
                <a:gd name="T6" fmla="*/ 102 w 113"/>
                <a:gd name="T7" fmla="*/ 23 h 113"/>
                <a:gd name="T8" fmla="*/ 111 w 113"/>
                <a:gd name="T9" fmla="*/ 39 h 113"/>
                <a:gd name="T10" fmla="*/ 113 w 113"/>
                <a:gd name="T11" fmla="*/ 56 h 113"/>
                <a:gd name="T12" fmla="*/ 111 w 113"/>
                <a:gd name="T13" fmla="*/ 74 h 113"/>
                <a:gd name="T14" fmla="*/ 102 w 113"/>
                <a:gd name="T15" fmla="*/ 90 h 113"/>
                <a:gd name="T16" fmla="*/ 90 w 113"/>
                <a:gd name="T17" fmla="*/ 102 h 113"/>
                <a:gd name="T18" fmla="*/ 74 w 113"/>
                <a:gd name="T19" fmla="*/ 110 h 113"/>
                <a:gd name="T20" fmla="*/ 56 w 113"/>
                <a:gd name="T21" fmla="*/ 113 h 113"/>
                <a:gd name="T22" fmla="*/ 38 w 113"/>
                <a:gd name="T23" fmla="*/ 110 h 113"/>
                <a:gd name="T24" fmla="*/ 23 w 113"/>
                <a:gd name="T25" fmla="*/ 102 h 113"/>
                <a:gd name="T26" fmla="*/ 11 w 113"/>
                <a:gd name="T27" fmla="*/ 90 h 113"/>
                <a:gd name="T28" fmla="*/ 2 w 113"/>
                <a:gd name="T29" fmla="*/ 74 h 113"/>
                <a:gd name="T30" fmla="*/ 0 w 113"/>
                <a:gd name="T31" fmla="*/ 56 h 113"/>
                <a:gd name="T32" fmla="*/ 2 w 113"/>
                <a:gd name="T33" fmla="*/ 39 h 113"/>
                <a:gd name="T34" fmla="*/ 11 w 113"/>
                <a:gd name="T35" fmla="*/ 23 h 113"/>
                <a:gd name="T36" fmla="*/ 23 w 113"/>
                <a:gd name="T37" fmla="*/ 12 h 113"/>
                <a:gd name="T38" fmla="*/ 38 w 113"/>
                <a:gd name="T39" fmla="*/ 3 h 113"/>
                <a:gd name="T40" fmla="*/ 56 w 113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3" h="113">
                  <a:moveTo>
                    <a:pt x="56" y="0"/>
                  </a:moveTo>
                  <a:lnTo>
                    <a:pt x="74" y="3"/>
                  </a:lnTo>
                  <a:lnTo>
                    <a:pt x="90" y="12"/>
                  </a:lnTo>
                  <a:lnTo>
                    <a:pt x="102" y="23"/>
                  </a:lnTo>
                  <a:lnTo>
                    <a:pt x="111" y="39"/>
                  </a:lnTo>
                  <a:lnTo>
                    <a:pt x="113" y="56"/>
                  </a:lnTo>
                  <a:lnTo>
                    <a:pt x="111" y="74"/>
                  </a:lnTo>
                  <a:lnTo>
                    <a:pt x="102" y="90"/>
                  </a:lnTo>
                  <a:lnTo>
                    <a:pt x="90" y="102"/>
                  </a:lnTo>
                  <a:lnTo>
                    <a:pt x="74" y="110"/>
                  </a:lnTo>
                  <a:lnTo>
                    <a:pt x="56" y="113"/>
                  </a:lnTo>
                  <a:lnTo>
                    <a:pt x="38" y="110"/>
                  </a:lnTo>
                  <a:lnTo>
                    <a:pt x="23" y="102"/>
                  </a:lnTo>
                  <a:lnTo>
                    <a:pt x="11" y="90"/>
                  </a:lnTo>
                  <a:lnTo>
                    <a:pt x="2" y="74"/>
                  </a:lnTo>
                  <a:lnTo>
                    <a:pt x="0" y="56"/>
                  </a:lnTo>
                  <a:lnTo>
                    <a:pt x="2" y="39"/>
                  </a:lnTo>
                  <a:lnTo>
                    <a:pt x="11" y="23"/>
                  </a:lnTo>
                  <a:lnTo>
                    <a:pt x="23" y="12"/>
                  </a:lnTo>
                  <a:lnTo>
                    <a:pt x="38" y="3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87" name="Freeform 531"/>
            <p:cNvSpPr>
              <a:spLocks/>
            </p:cNvSpPr>
            <p:nvPr/>
          </p:nvSpPr>
          <p:spPr bwMode="auto">
            <a:xfrm>
              <a:off x="5435600" y="5240338"/>
              <a:ext cx="17463" cy="19050"/>
            </a:xfrm>
            <a:custGeom>
              <a:avLst/>
              <a:gdLst>
                <a:gd name="T0" fmla="*/ 57 w 113"/>
                <a:gd name="T1" fmla="*/ 0 h 113"/>
                <a:gd name="T2" fmla="*/ 74 w 113"/>
                <a:gd name="T3" fmla="*/ 3 h 113"/>
                <a:gd name="T4" fmla="*/ 90 w 113"/>
                <a:gd name="T5" fmla="*/ 10 h 113"/>
                <a:gd name="T6" fmla="*/ 102 w 113"/>
                <a:gd name="T7" fmla="*/ 23 h 113"/>
                <a:gd name="T8" fmla="*/ 110 w 113"/>
                <a:gd name="T9" fmla="*/ 38 h 113"/>
                <a:gd name="T10" fmla="*/ 113 w 113"/>
                <a:gd name="T11" fmla="*/ 56 h 113"/>
                <a:gd name="T12" fmla="*/ 110 w 113"/>
                <a:gd name="T13" fmla="*/ 74 h 113"/>
                <a:gd name="T14" fmla="*/ 102 w 113"/>
                <a:gd name="T15" fmla="*/ 90 h 113"/>
                <a:gd name="T16" fmla="*/ 90 w 113"/>
                <a:gd name="T17" fmla="*/ 101 h 113"/>
                <a:gd name="T18" fmla="*/ 74 w 113"/>
                <a:gd name="T19" fmla="*/ 109 h 113"/>
                <a:gd name="T20" fmla="*/ 57 w 113"/>
                <a:gd name="T21" fmla="*/ 113 h 113"/>
                <a:gd name="T22" fmla="*/ 39 w 113"/>
                <a:gd name="T23" fmla="*/ 109 h 113"/>
                <a:gd name="T24" fmla="*/ 23 w 113"/>
                <a:gd name="T25" fmla="*/ 101 h 113"/>
                <a:gd name="T26" fmla="*/ 10 w 113"/>
                <a:gd name="T27" fmla="*/ 90 h 113"/>
                <a:gd name="T28" fmla="*/ 3 w 113"/>
                <a:gd name="T29" fmla="*/ 74 h 113"/>
                <a:gd name="T30" fmla="*/ 0 w 113"/>
                <a:gd name="T31" fmla="*/ 56 h 113"/>
                <a:gd name="T32" fmla="*/ 3 w 113"/>
                <a:gd name="T33" fmla="*/ 38 h 113"/>
                <a:gd name="T34" fmla="*/ 10 w 113"/>
                <a:gd name="T35" fmla="*/ 23 h 113"/>
                <a:gd name="T36" fmla="*/ 23 w 113"/>
                <a:gd name="T37" fmla="*/ 10 h 113"/>
                <a:gd name="T38" fmla="*/ 39 w 113"/>
                <a:gd name="T39" fmla="*/ 3 h 113"/>
                <a:gd name="T40" fmla="*/ 57 w 113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3" h="113">
                  <a:moveTo>
                    <a:pt x="57" y="0"/>
                  </a:moveTo>
                  <a:lnTo>
                    <a:pt x="74" y="3"/>
                  </a:lnTo>
                  <a:lnTo>
                    <a:pt x="90" y="10"/>
                  </a:lnTo>
                  <a:lnTo>
                    <a:pt x="102" y="23"/>
                  </a:lnTo>
                  <a:lnTo>
                    <a:pt x="110" y="38"/>
                  </a:lnTo>
                  <a:lnTo>
                    <a:pt x="113" y="56"/>
                  </a:lnTo>
                  <a:lnTo>
                    <a:pt x="110" y="74"/>
                  </a:lnTo>
                  <a:lnTo>
                    <a:pt x="102" y="90"/>
                  </a:lnTo>
                  <a:lnTo>
                    <a:pt x="90" y="101"/>
                  </a:lnTo>
                  <a:lnTo>
                    <a:pt x="74" y="109"/>
                  </a:lnTo>
                  <a:lnTo>
                    <a:pt x="57" y="113"/>
                  </a:lnTo>
                  <a:lnTo>
                    <a:pt x="39" y="109"/>
                  </a:lnTo>
                  <a:lnTo>
                    <a:pt x="23" y="101"/>
                  </a:lnTo>
                  <a:lnTo>
                    <a:pt x="10" y="90"/>
                  </a:lnTo>
                  <a:lnTo>
                    <a:pt x="3" y="74"/>
                  </a:lnTo>
                  <a:lnTo>
                    <a:pt x="0" y="56"/>
                  </a:lnTo>
                  <a:lnTo>
                    <a:pt x="3" y="38"/>
                  </a:lnTo>
                  <a:lnTo>
                    <a:pt x="10" y="23"/>
                  </a:lnTo>
                  <a:lnTo>
                    <a:pt x="23" y="10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88" name="Freeform 532"/>
            <p:cNvSpPr>
              <a:spLocks/>
            </p:cNvSpPr>
            <p:nvPr/>
          </p:nvSpPr>
          <p:spPr bwMode="auto">
            <a:xfrm>
              <a:off x="5435600" y="5294313"/>
              <a:ext cx="17463" cy="19050"/>
            </a:xfrm>
            <a:custGeom>
              <a:avLst/>
              <a:gdLst>
                <a:gd name="T0" fmla="*/ 57 w 113"/>
                <a:gd name="T1" fmla="*/ 0 h 113"/>
                <a:gd name="T2" fmla="*/ 74 w 113"/>
                <a:gd name="T3" fmla="*/ 4 h 113"/>
                <a:gd name="T4" fmla="*/ 90 w 113"/>
                <a:gd name="T5" fmla="*/ 11 h 113"/>
                <a:gd name="T6" fmla="*/ 102 w 113"/>
                <a:gd name="T7" fmla="*/ 23 h 113"/>
                <a:gd name="T8" fmla="*/ 110 w 113"/>
                <a:gd name="T9" fmla="*/ 39 h 113"/>
                <a:gd name="T10" fmla="*/ 113 w 113"/>
                <a:gd name="T11" fmla="*/ 57 h 113"/>
                <a:gd name="T12" fmla="*/ 110 w 113"/>
                <a:gd name="T13" fmla="*/ 75 h 113"/>
                <a:gd name="T14" fmla="*/ 102 w 113"/>
                <a:gd name="T15" fmla="*/ 90 h 113"/>
                <a:gd name="T16" fmla="*/ 90 w 113"/>
                <a:gd name="T17" fmla="*/ 102 h 113"/>
                <a:gd name="T18" fmla="*/ 74 w 113"/>
                <a:gd name="T19" fmla="*/ 110 h 113"/>
                <a:gd name="T20" fmla="*/ 57 w 113"/>
                <a:gd name="T21" fmla="*/ 113 h 113"/>
                <a:gd name="T22" fmla="*/ 39 w 113"/>
                <a:gd name="T23" fmla="*/ 110 h 113"/>
                <a:gd name="T24" fmla="*/ 23 w 113"/>
                <a:gd name="T25" fmla="*/ 102 h 113"/>
                <a:gd name="T26" fmla="*/ 10 w 113"/>
                <a:gd name="T27" fmla="*/ 90 h 113"/>
                <a:gd name="T28" fmla="*/ 3 w 113"/>
                <a:gd name="T29" fmla="*/ 75 h 113"/>
                <a:gd name="T30" fmla="*/ 0 w 113"/>
                <a:gd name="T31" fmla="*/ 57 h 113"/>
                <a:gd name="T32" fmla="*/ 3 w 113"/>
                <a:gd name="T33" fmla="*/ 39 h 113"/>
                <a:gd name="T34" fmla="*/ 10 w 113"/>
                <a:gd name="T35" fmla="*/ 23 h 113"/>
                <a:gd name="T36" fmla="*/ 23 w 113"/>
                <a:gd name="T37" fmla="*/ 11 h 113"/>
                <a:gd name="T38" fmla="*/ 39 w 113"/>
                <a:gd name="T39" fmla="*/ 4 h 113"/>
                <a:gd name="T40" fmla="*/ 57 w 113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3" h="113">
                  <a:moveTo>
                    <a:pt x="57" y="0"/>
                  </a:moveTo>
                  <a:lnTo>
                    <a:pt x="74" y="4"/>
                  </a:lnTo>
                  <a:lnTo>
                    <a:pt x="90" y="11"/>
                  </a:lnTo>
                  <a:lnTo>
                    <a:pt x="102" y="23"/>
                  </a:lnTo>
                  <a:lnTo>
                    <a:pt x="110" y="39"/>
                  </a:lnTo>
                  <a:lnTo>
                    <a:pt x="113" y="57"/>
                  </a:lnTo>
                  <a:lnTo>
                    <a:pt x="110" y="75"/>
                  </a:lnTo>
                  <a:lnTo>
                    <a:pt x="102" y="90"/>
                  </a:lnTo>
                  <a:lnTo>
                    <a:pt x="90" y="102"/>
                  </a:lnTo>
                  <a:lnTo>
                    <a:pt x="74" y="110"/>
                  </a:lnTo>
                  <a:lnTo>
                    <a:pt x="57" y="113"/>
                  </a:lnTo>
                  <a:lnTo>
                    <a:pt x="39" y="110"/>
                  </a:lnTo>
                  <a:lnTo>
                    <a:pt x="23" y="102"/>
                  </a:lnTo>
                  <a:lnTo>
                    <a:pt x="10" y="90"/>
                  </a:lnTo>
                  <a:lnTo>
                    <a:pt x="3" y="75"/>
                  </a:lnTo>
                  <a:lnTo>
                    <a:pt x="0" y="57"/>
                  </a:lnTo>
                  <a:lnTo>
                    <a:pt x="3" y="39"/>
                  </a:lnTo>
                  <a:lnTo>
                    <a:pt x="10" y="23"/>
                  </a:lnTo>
                  <a:lnTo>
                    <a:pt x="23" y="11"/>
                  </a:lnTo>
                  <a:lnTo>
                    <a:pt x="39" y="4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89" name="Freeform 533"/>
            <p:cNvSpPr>
              <a:spLocks/>
            </p:cNvSpPr>
            <p:nvPr/>
          </p:nvSpPr>
          <p:spPr bwMode="auto">
            <a:xfrm>
              <a:off x="5408613" y="5321300"/>
              <a:ext cx="17463" cy="17462"/>
            </a:xfrm>
            <a:custGeom>
              <a:avLst/>
              <a:gdLst>
                <a:gd name="T0" fmla="*/ 57 w 114"/>
                <a:gd name="T1" fmla="*/ 0 h 113"/>
                <a:gd name="T2" fmla="*/ 75 w 114"/>
                <a:gd name="T3" fmla="*/ 2 h 113"/>
                <a:gd name="T4" fmla="*/ 91 w 114"/>
                <a:gd name="T5" fmla="*/ 10 h 113"/>
                <a:gd name="T6" fmla="*/ 103 w 114"/>
                <a:gd name="T7" fmla="*/ 23 h 113"/>
                <a:gd name="T8" fmla="*/ 111 w 114"/>
                <a:gd name="T9" fmla="*/ 38 h 113"/>
                <a:gd name="T10" fmla="*/ 114 w 114"/>
                <a:gd name="T11" fmla="*/ 56 h 113"/>
                <a:gd name="T12" fmla="*/ 111 w 114"/>
                <a:gd name="T13" fmla="*/ 74 h 113"/>
                <a:gd name="T14" fmla="*/ 103 w 114"/>
                <a:gd name="T15" fmla="*/ 89 h 113"/>
                <a:gd name="T16" fmla="*/ 91 w 114"/>
                <a:gd name="T17" fmla="*/ 101 h 113"/>
                <a:gd name="T18" fmla="*/ 75 w 114"/>
                <a:gd name="T19" fmla="*/ 110 h 113"/>
                <a:gd name="T20" fmla="*/ 57 w 114"/>
                <a:gd name="T21" fmla="*/ 113 h 113"/>
                <a:gd name="T22" fmla="*/ 39 w 114"/>
                <a:gd name="T23" fmla="*/ 110 h 113"/>
                <a:gd name="T24" fmla="*/ 24 w 114"/>
                <a:gd name="T25" fmla="*/ 101 h 113"/>
                <a:gd name="T26" fmla="*/ 12 w 114"/>
                <a:gd name="T27" fmla="*/ 89 h 113"/>
                <a:gd name="T28" fmla="*/ 4 w 114"/>
                <a:gd name="T29" fmla="*/ 74 h 113"/>
                <a:gd name="T30" fmla="*/ 0 w 114"/>
                <a:gd name="T31" fmla="*/ 56 h 113"/>
                <a:gd name="T32" fmla="*/ 4 w 114"/>
                <a:gd name="T33" fmla="*/ 38 h 113"/>
                <a:gd name="T34" fmla="*/ 12 w 114"/>
                <a:gd name="T35" fmla="*/ 23 h 113"/>
                <a:gd name="T36" fmla="*/ 24 w 114"/>
                <a:gd name="T37" fmla="*/ 10 h 113"/>
                <a:gd name="T38" fmla="*/ 39 w 114"/>
                <a:gd name="T39" fmla="*/ 2 h 113"/>
                <a:gd name="T40" fmla="*/ 57 w 114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4" h="113">
                  <a:moveTo>
                    <a:pt x="57" y="0"/>
                  </a:moveTo>
                  <a:lnTo>
                    <a:pt x="75" y="2"/>
                  </a:lnTo>
                  <a:lnTo>
                    <a:pt x="91" y="10"/>
                  </a:lnTo>
                  <a:lnTo>
                    <a:pt x="103" y="23"/>
                  </a:lnTo>
                  <a:lnTo>
                    <a:pt x="111" y="38"/>
                  </a:lnTo>
                  <a:lnTo>
                    <a:pt x="114" y="56"/>
                  </a:lnTo>
                  <a:lnTo>
                    <a:pt x="111" y="74"/>
                  </a:lnTo>
                  <a:lnTo>
                    <a:pt x="103" y="89"/>
                  </a:lnTo>
                  <a:lnTo>
                    <a:pt x="91" y="101"/>
                  </a:lnTo>
                  <a:lnTo>
                    <a:pt x="75" y="110"/>
                  </a:lnTo>
                  <a:lnTo>
                    <a:pt x="57" y="113"/>
                  </a:lnTo>
                  <a:lnTo>
                    <a:pt x="39" y="110"/>
                  </a:lnTo>
                  <a:lnTo>
                    <a:pt x="24" y="101"/>
                  </a:lnTo>
                  <a:lnTo>
                    <a:pt x="12" y="89"/>
                  </a:lnTo>
                  <a:lnTo>
                    <a:pt x="4" y="74"/>
                  </a:lnTo>
                  <a:lnTo>
                    <a:pt x="0" y="56"/>
                  </a:lnTo>
                  <a:lnTo>
                    <a:pt x="4" y="38"/>
                  </a:lnTo>
                  <a:lnTo>
                    <a:pt x="12" y="23"/>
                  </a:lnTo>
                  <a:lnTo>
                    <a:pt x="24" y="10"/>
                  </a:lnTo>
                  <a:lnTo>
                    <a:pt x="39" y="2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90" name="Freeform 534"/>
            <p:cNvSpPr>
              <a:spLocks/>
            </p:cNvSpPr>
            <p:nvPr/>
          </p:nvSpPr>
          <p:spPr bwMode="auto">
            <a:xfrm>
              <a:off x="5462588" y="5321300"/>
              <a:ext cx="17463" cy="17462"/>
            </a:xfrm>
            <a:custGeom>
              <a:avLst/>
              <a:gdLst>
                <a:gd name="T0" fmla="*/ 56 w 113"/>
                <a:gd name="T1" fmla="*/ 0 h 113"/>
                <a:gd name="T2" fmla="*/ 74 w 113"/>
                <a:gd name="T3" fmla="*/ 2 h 113"/>
                <a:gd name="T4" fmla="*/ 90 w 113"/>
                <a:gd name="T5" fmla="*/ 10 h 113"/>
                <a:gd name="T6" fmla="*/ 102 w 113"/>
                <a:gd name="T7" fmla="*/ 23 h 113"/>
                <a:gd name="T8" fmla="*/ 111 w 113"/>
                <a:gd name="T9" fmla="*/ 38 h 113"/>
                <a:gd name="T10" fmla="*/ 113 w 113"/>
                <a:gd name="T11" fmla="*/ 56 h 113"/>
                <a:gd name="T12" fmla="*/ 111 w 113"/>
                <a:gd name="T13" fmla="*/ 74 h 113"/>
                <a:gd name="T14" fmla="*/ 102 w 113"/>
                <a:gd name="T15" fmla="*/ 89 h 113"/>
                <a:gd name="T16" fmla="*/ 90 w 113"/>
                <a:gd name="T17" fmla="*/ 101 h 113"/>
                <a:gd name="T18" fmla="*/ 74 w 113"/>
                <a:gd name="T19" fmla="*/ 110 h 113"/>
                <a:gd name="T20" fmla="*/ 56 w 113"/>
                <a:gd name="T21" fmla="*/ 113 h 113"/>
                <a:gd name="T22" fmla="*/ 38 w 113"/>
                <a:gd name="T23" fmla="*/ 110 h 113"/>
                <a:gd name="T24" fmla="*/ 23 w 113"/>
                <a:gd name="T25" fmla="*/ 101 h 113"/>
                <a:gd name="T26" fmla="*/ 11 w 113"/>
                <a:gd name="T27" fmla="*/ 89 h 113"/>
                <a:gd name="T28" fmla="*/ 2 w 113"/>
                <a:gd name="T29" fmla="*/ 74 h 113"/>
                <a:gd name="T30" fmla="*/ 0 w 113"/>
                <a:gd name="T31" fmla="*/ 56 h 113"/>
                <a:gd name="T32" fmla="*/ 2 w 113"/>
                <a:gd name="T33" fmla="*/ 38 h 113"/>
                <a:gd name="T34" fmla="*/ 11 w 113"/>
                <a:gd name="T35" fmla="*/ 23 h 113"/>
                <a:gd name="T36" fmla="*/ 23 w 113"/>
                <a:gd name="T37" fmla="*/ 10 h 113"/>
                <a:gd name="T38" fmla="*/ 38 w 113"/>
                <a:gd name="T39" fmla="*/ 2 h 113"/>
                <a:gd name="T40" fmla="*/ 56 w 113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3" h="113">
                  <a:moveTo>
                    <a:pt x="56" y="0"/>
                  </a:moveTo>
                  <a:lnTo>
                    <a:pt x="74" y="2"/>
                  </a:lnTo>
                  <a:lnTo>
                    <a:pt x="90" y="10"/>
                  </a:lnTo>
                  <a:lnTo>
                    <a:pt x="102" y="23"/>
                  </a:lnTo>
                  <a:lnTo>
                    <a:pt x="111" y="38"/>
                  </a:lnTo>
                  <a:lnTo>
                    <a:pt x="113" y="56"/>
                  </a:lnTo>
                  <a:lnTo>
                    <a:pt x="111" y="74"/>
                  </a:lnTo>
                  <a:lnTo>
                    <a:pt x="102" y="89"/>
                  </a:lnTo>
                  <a:lnTo>
                    <a:pt x="90" y="101"/>
                  </a:lnTo>
                  <a:lnTo>
                    <a:pt x="74" y="110"/>
                  </a:lnTo>
                  <a:lnTo>
                    <a:pt x="56" y="113"/>
                  </a:lnTo>
                  <a:lnTo>
                    <a:pt x="38" y="110"/>
                  </a:lnTo>
                  <a:lnTo>
                    <a:pt x="23" y="101"/>
                  </a:lnTo>
                  <a:lnTo>
                    <a:pt x="11" y="89"/>
                  </a:lnTo>
                  <a:lnTo>
                    <a:pt x="2" y="74"/>
                  </a:lnTo>
                  <a:lnTo>
                    <a:pt x="0" y="56"/>
                  </a:lnTo>
                  <a:lnTo>
                    <a:pt x="2" y="38"/>
                  </a:lnTo>
                  <a:lnTo>
                    <a:pt x="11" y="23"/>
                  </a:lnTo>
                  <a:lnTo>
                    <a:pt x="23" y="10"/>
                  </a:lnTo>
                  <a:lnTo>
                    <a:pt x="38" y="2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91" name="Freeform 535"/>
            <p:cNvSpPr>
              <a:spLocks/>
            </p:cNvSpPr>
            <p:nvPr/>
          </p:nvSpPr>
          <p:spPr bwMode="auto">
            <a:xfrm>
              <a:off x="5408613" y="5375275"/>
              <a:ext cx="17463" cy="17462"/>
            </a:xfrm>
            <a:custGeom>
              <a:avLst/>
              <a:gdLst>
                <a:gd name="T0" fmla="*/ 57 w 114"/>
                <a:gd name="T1" fmla="*/ 0 h 113"/>
                <a:gd name="T2" fmla="*/ 75 w 114"/>
                <a:gd name="T3" fmla="*/ 4 h 113"/>
                <a:gd name="T4" fmla="*/ 91 w 114"/>
                <a:gd name="T5" fmla="*/ 11 h 113"/>
                <a:gd name="T6" fmla="*/ 103 w 114"/>
                <a:gd name="T7" fmla="*/ 23 h 113"/>
                <a:gd name="T8" fmla="*/ 111 w 114"/>
                <a:gd name="T9" fmla="*/ 39 h 113"/>
                <a:gd name="T10" fmla="*/ 114 w 114"/>
                <a:gd name="T11" fmla="*/ 57 h 113"/>
                <a:gd name="T12" fmla="*/ 111 w 114"/>
                <a:gd name="T13" fmla="*/ 75 h 113"/>
                <a:gd name="T14" fmla="*/ 103 w 114"/>
                <a:gd name="T15" fmla="*/ 90 h 113"/>
                <a:gd name="T16" fmla="*/ 91 w 114"/>
                <a:gd name="T17" fmla="*/ 102 h 113"/>
                <a:gd name="T18" fmla="*/ 75 w 114"/>
                <a:gd name="T19" fmla="*/ 110 h 113"/>
                <a:gd name="T20" fmla="*/ 57 w 114"/>
                <a:gd name="T21" fmla="*/ 113 h 113"/>
                <a:gd name="T22" fmla="*/ 39 w 114"/>
                <a:gd name="T23" fmla="*/ 110 h 113"/>
                <a:gd name="T24" fmla="*/ 24 w 114"/>
                <a:gd name="T25" fmla="*/ 102 h 113"/>
                <a:gd name="T26" fmla="*/ 12 w 114"/>
                <a:gd name="T27" fmla="*/ 90 h 113"/>
                <a:gd name="T28" fmla="*/ 4 w 114"/>
                <a:gd name="T29" fmla="*/ 75 h 113"/>
                <a:gd name="T30" fmla="*/ 0 w 114"/>
                <a:gd name="T31" fmla="*/ 57 h 113"/>
                <a:gd name="T32" fmla="*/ 4 w 114"/>
                <a:gd name="T33" fmla="*/ 39 h 113"/>
                <a:gd name="T34" fmla="*/ 12 w 114"/>
                <a:gd name="T35" fmla="*/ 23 h 113"/>
                <a:gd name="T36" fmla="*/ 24 w 114"/>
                <a:gd name="T37" fmla="*/ 11 h 113"/>
                <a:gd name="T38" fmla="*/ 39 w 114"/>
                <a:gd name="T39" fmla="*/ 4 h 113"/>
                <a:gd name="T40" fmla="*/ 57 w 114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4" h="113">
                  <a:moveTo>
                    <a:pt x="57" y="0"/>
                  </a:moveTo>
                  <a:lnTo>
                    <a:pt x="75" y="4"/>
                  </a:lnTo>
                  <a:lnTo>
                    <a:pt x="91" y="11"/>
                  </a:lnTo>
                  <a:lnTo>
                    <a:pt x="103" y="23"/>
                  </a:lnTo>
                  <a:lnTo>
                    <a:pt x="111" y="39"/>
                  </a:lnTo>
                  <a:lnTo>
                    <a:pt x="114" y="57"/>
                  </a:lnTo>
                  <a:lnTo>
                    <a:pt x="111" y="75"/>
                  </a:lnTo>
                  <a:lnTo>
                    <a:pt x="103" y="90"/>
                  </a:lnTo>
                  <a:lnTo>
                    <a:pt x="91" y="102"/>
                  </a:lnTo>
                  <a:lnTo>
                    <a:pt x="75" y="110"/>
                  </a:lnTo>
                  <a:lnTo>
                    <a:pt x="57" y="113"/>
                  </a:lnTo>
                  <a:lnTo>
                    <a:pt x="39" y="110"/>
                  </a:lnTo>
                  <a:lnTo>
                    <a:pt x="24" y="102"/>
                  </a:lnTo>
                  <a:lnTo>
                    <a:pt x="12" y="90"/>
                  </a:lnTo>
                  <a:lnTo>
                    <a:pt x="4" y="75"/>
                  </a:lnTo>
                  <a:lnTo>
                    <a:pt x="0" y="57"/>
                  </a:lnTo>
                  <a:lnTo>
                    <a:pt x="4" y="39"/>
                  </a:lnTo>
                  <a:lnTo>
                    <a:pt x="12" y="23"/>
                  </a:lnTo>
                  <a:lnTo>
                    <a:pt x="24" y="11"/>
                  </a:lnTo>
                  <a:lnTo>
                    <a:pt x="39" y="4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92" name="Freeform 536"/>
            <p:cNvSpPr>
              <a:spLocks/>
            </p:cNvSpPr>
            <p:nvPr/>
          </p:nvSpPr>
          <p:spPr bwMode="auto">
            <a:xfrm>
              <a:off x="5462588" y="5375275"/>
              <a:ext cx="17463" cy="17462"/>
            </a:xfrm>
            <a:custGeom>
              <a:avLst/>
              <a:gdLst>
                <a:gd name="T0" fmla="*/ 56 w 113"/>
                <a:gd name="T1" fmla="*/ 0 h 113"/>
                <a:gd name="T2" fmla="*/ 74 w 113"/>
                <a:gd name="T3" fmla="*/ 4 h 113"/>
                <a:gd name="T4" fmla="*/ 90 w 113"/>
                <a:gd name="T5" fmla="*/ 11 h 113"/>
                <a:gd name="T6" fmla="*/ 102 w 113"/>
                <a:gd name="T7" fmla="*/ 23 h 113"/>
                <a:gd name="T8" fmla="*/ 111 w 113"/>
                <a:gd name="T9" fmla="*/ 39 h 113"/>
                <a:gd name="T10" fmla="*/ 113 w 113"/>
                <a:gd name="T11" fmla="*/ 57 h 113"/>
                <a:gd name="T12" fmla="*/ 111 w 113"/>
                <a:gd name="T13" fmla="*/ 75 h 113"/>
                <a:gd name="T14" fmla="*/ 102 w 113"/>
                <a:gd name="T15" fmla="*/ 90 h 113"/>
                <a:gd name="T16" fmla="*/ 90 w 113"/>
                <a:gd name="T17" fmla="*/ 102 h 113"/>
                <a:gd name="T18" fmla="*/ 74 w 113"/>
                <a:gd name="T19" fmla="*/ 110 h 113"/>
                <a:gd name="T20" fmla="*/ 56 w 113"/>
                <a:gd name="T21" fmla="*/ 113 h 113"/>
                <a:gd name="T22" fmla="*/ 38 w 113"/>
                <a:gd name="T23" fmla="*/ 110 h 113"/>
                <a:gd name="T24" fmla="*/ 23 w 113"/>
                <a:gd name="T25" fmla="*/ 102 h 113"/>
                <a:gd name="T26" fmla="*/ 11 w 113"/>
                <a:gd name="T27" fmla="*/ 90 h 113"/>
                <a:gd name="T28" fmla="*/ 2 w 113"/>
                <a:gd name="T29" fmla="*/ 75 h 113"/>
                <a:gd name="T30" fmla="*/ 0 w 113"/>
                <a:gd name="T31" fmla="*/ 57 h 113"/>
                <a:gd name="T32" fmla="*/ 2 w 113"/>
                <a:gd name="T33" fmla="*/ 39 h 113"/>
                <a:gd name="T34" fmla="*/ 11 w 113"/>
                <a:gd name="T35" fmla="*/ 23 h 113"/>
                <a:gd name="T36" fmla="*/ 23 w 113"/>
                <a:gd name="T37" fmla="*/ 11 h 113"/>
                <a:gd name="T38" fmla="*/ 38 w 113"/>
                <a:gd name="T39" fmla="*/ 4 h 113"/>
                <a:gd name="T40" fmla="*/ 56 w 113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3" h="113">
                  <a:moveTo>
                    <a:pt x="56" y="0"/>
                  </a:moveTo>
                  <a:lnTo>
                    <a:pt x="74" y="4"/>
                  </a:lnTo>
                  <a:lnTo>
                    <a:pt x="90" y="11"/>
                  </a:lnTo>
                  <a:lnTo>
                    <a:pt x="102" y="23"/>
                  </a:lnTo>
                  <a:lnTo>
                    <a:pt x="111" y="39"/>
                  </a:lnTo>
                  <a:lnTo>
                    <a:pt x="113" y="57"/>
                  </a:lnTo>
                  <a:lnTo>
                    <a:pt x="111" y="75"/>
                  </a:lnTo>
                  <a:lnTo>
                    <a:pt x="102" y="90"/>
                  </a:lnTo>
                  <a:lnTo>
                    <a:pt x="90" y="102"/>
                  </a:lnTo>
                  <a:lnTo>
                    <a:pt x="74" y="110"/>
                  </a:lnTo>
                  <a:lnTo>
                    <a:pt x="56" y="113"/>
                  </a:lnTo>
                  <a:lnTo>
                    <a:pt x="38" y="110"/>
                  </a:lnTo>
                  <a:lnTo>
                    <a:pt x="23" y="102"/>
                  </a:lnTo>
                  <a:lnTo>
                    <a:pt x="11" y="90"/>
                  </a:lnTo>
                  <a:lnTo>
                    <a:pt x="2" y="75"/>
                  </a:lnTo>
                  <a:lnTo>
                    <a:pt x="0" y="57"/>
                  </a:lnTo>
                  <a:lnTo>
                    <a:pt x="2" y="39"/>
                  </a:lnTo>
                  <a:lnTo>
                    <a:pt x="11" y="23"/>
                  </a:lnTo>
                  <a:lnTo>
                    <a:pt x="23" y="11"/>
                  </a:lnTo>
                  <a:lnTo>
                    <a:pt x="38" y="4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93" name="Freeform 537"/>
            <p:cNvSpPr>
              <a:spLocks/>
            </p:cNvSpPr>
            <p:nvPr/>
          </p:nvSpPr>
          <p:spPr bwMode="auto">
            <a:xfrm>
              <a:off x="5435600" y="5348288"/>
              <a:ext cx="17463" cy="17462"/>
            </a:xfrm>
            <a:custGeom>
              <a:avLst/>
              <a:gdLst>
                <a:gd name="T0" fmla="*/ 57 w 113"/>
                <a:gd name="T1" fmla="*/ 0 h 113"/>
                <a:gd name="T2" fmla="*/ 74 w 113"/>
                <a:gd name="T3" fmla="*/ 3 h 113"/>
                <a:gd name="T4" fmla="*/ 90 w 113"/>
                <a:gd name="T5" fmla="*/ 12 h 113"/>
                <a:gd name="T6" fmla="*/ 102 w 113"/>
                <a:gd name="T7" fmla="*/ 23 h 113"/>
                <a:gd name="T8" fmla="*/ 110 w 113"/>
                <a:gd name="T9" fmla="*/ 39 h 113"/>
                <a:gd name="T10" fmla="*/ 113 w 113"/>
                <a:gd name="T11" fmla="*/ 57 h 113"/>
                <a:gd name="T12" fmla="*/ 110 w 113"/>
                <a:gd name="T13" fmla="*/ 74 h 113"/>
                <a:gd name="T14" fmla="*/ 102 w 113"/>
                <a:gd name="T15" fmla="*/ 90 h 113"/>
                <a:gd name="T16" fmla="*/ 90 w 113"/>
                <a:gd name="T17" fmla="*/ 103 h 113"/>
                <a:gd name="T18" fmla="*/ 74 w 113"/>
                <a:gd name="T19" fmla="*/ 110 h 113"/>
                <a:gd name="T20" fmla="*/ 57 w 113"/>
                <a:gd name="T21" fmla="*/ 113 h 113"/>
                <a:gd name="T22" fmla="*/ 39 w 113"/>
                <a:gd name="T23" fmla="*/ 110 h 113"/>
                <a:gd name="T24" fmla="*/ 23 w 113"/>
                <a:gd name="T25" fmla="*/ 103 h 113"/>
                <a:gd name="T26" fmla="*/ 10 w 113"/>
                <a:gd name="T27" fmla="*/ 90 h 113"/>
                <a:gd name="T28" fmla="*/ 3 w 113"/>
                <a:gd name="T29" fmla="*/ 74 h 113"/>
                <a:gd name="T30" fmla="*/ 0 w 113"/>
                <a:gd name="T31" fmla="*/ 57 h 113"/>
                <a:gd name="T32" fmla="*/ 3 w 113"/>
                <a:gd name="T33" fmla="*/ 39 h 113"/>
                <a:gd name="T34" fmla="*/ 10 w 113"/>
                <a:gd name="T35" fmla="*/ 23 h 113"/>
                <a:gd name="T36" fmla="*/ 23 w 113"/>
                <a:gd name="T37" fmla="*/ 12 h 113"/>
                <a:gd name="T38" fmla="*/ 39 w 113"/>
                <a:gd name="T39" fmla="*/ 3 h 113"/>
                <a:gd name="T40" fmla="*/ 57 w 113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3" h="113">
                  <a:moveTo>
                    <a:pt x="57" y="0"/>
                  </a:moveTo>
                  <a:lnTo>
                    <a:pt x="74" y="3"/>
                  </a:lnTo>
                  <a:lnTo>
                    <a:pt x="90" y="12"/>
                  </a:lnTo>
                  <a:lnTo>
                    <a:pt x="102" y="23"/>
                  </a:lnTo>
                  <a:lnTo>
                    <a:pt x="110" y="39"/>
                  </a:lnTo>
                  <a:lnTo>
                    <a:pt x="113" y="57"/>
                  </a:lnTo>
                  <a:lnTo>
                    <a:pt x="110" y="74"/>
                  </a:lnTo>
                  <a:lnTo>
                    <a:pt x="102" y="90"/>
                  </a:lnTo>
                  <a:lnTo>
                    <a:pt x="90" y="103"/>
                  </a:lnTo>
                  <a:lnTo>
                    <a:pt x="74" y="110"/>
                  </a:lnTo>
                  <a:lnTo>
                    <a:pt x="57" y="113"/>
                  </a:lnTo>
                  <a:lnTo>
                    <a:pt x="39" y="110"/>
                  </a:lnTo>
                  <a:lnTo>
                    <a:pt x="23" y="103"/>
                  </a:lnTo>
                  <a:lnTo>
                    <a:pt x="10" y="90"/>
                  </a:lnTo>
                  <a:lnTo>
                    <a:pt x="3" y="74"/>
                  </a:lnTo>
                  <a:lnTo>
                    <a:pt x="0" y="57"/>
                  </a:lnTo>
                  <a:lnTo>
                    <a:pt x="3" y="39"/>
                  </a:lnTo>
                  <a:lnTo>
                    <a:pt x="10" y="23"/>
                  </a:lnTo>
                  <a:lnTo>
                    <a:pt x="23" y="12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94" name="Freeform 538"/>
            <p:cNvSpPr>
              <a:spLocks/>
            </p:cNvSpPr>
            <p:nvPr/>
          </p:nvSpPr>
          <p:spPr bwMode="auto">
            <a:xfrm>
              <a:off x="5435600" y="5402263"/>
              <a:ext cx="17463" cy="17462"/>
            </a:xfrm>
            <a:custGeom>
              <a:avLst/>
              <a:gdLst>
                <a:gd name="T0" fmla="*/ 57 w 113"/>
                <a:gd name="T1" fmla="*/ 0 h 113"/>
                <a:gd name="T2" fmla="*/ 74 w 113"/>
                <a:gd name="T3" fmla="*/ 3 h 113"/>
                <a:gd name="T4" fmla="*/ 90 w 113"/>
                <a:gd name="T5" fmla="*/ 11 h 113"/>
                <a:gd name="T6" fmla="*/ 102 w 113"/>
                <a:gd name="T7" fmla="*/ 24 h 113"/>
                <a:gd name="T8" fmla="*/ 110 w 113"/>
                <a:gd name="T9" fmla="*/ 38 h 113"/>
                <a:gd name="T10" fmla="*/ 113 w 113"/>
                <a:gd name="T11" fmla="*/ 56 h 113"/>
                <a:gd name="T12" fmla="*/ 110 w 113"/>
                <a:gd name="T13" fmla="*/ 74 h 113"/>
                <a:gd name="T14" fmla="*/ 102 w 113"/>
                <a:gd name="T15" fmla="*/ 90 h 113"/>
                <a:gd name="T16" fmla="*/ 90 w 113"/>
                <a:gd name="T17" fmla="*/ 102 h 113"/>
                <a:gd name="T18" fmla="*/ 74 w 113"/>
                <a:gd name="T19" fmla="*/ 111 h 113"/>
                <a:gd name="T20" fmla="*/ 57 w 113"/>
                <a:gd name="T21" fmla="*/ 113 h 113"/>
                <a:gd name="T22" fmla="*/ 39 w 113"/>
                <a:gd name="T23" fmla="*/ 111 h 113"/>
                <a:gd name="T24" fmla="*/ 23 w 113"/>
                <a:gd name="T25" fmla="*/ 102 h 113"/>
                <a:gd name="T26" fmla="*/ 10 w 113"/>
                <a:gd name="T27" fmla="*/ 90 h 113"/>
                <a:gd name="T28" fmla="*/ 3 w 113"/>
                <a:gd name="T29" fmla="*/ 74 h 113"/>
                <a:gd name="T30" fmla="*/ 0 w 113"/>
                <a:gd name="T31" fmla="*/ 56 h 113"/>
                <a:gd name="T32" fmla="*/ 3 w 113"/>
                <a:gd name="T33" fmla="*/ 38 h 113"/>
                <a:gd name="T34" fmla="*/ 10 w 113"/>
                <a:gd name="T35" fmla="*/ 24 h 113"/>
                <a:gd name="T36" fmla="*/ 23 w 113"/>
                <a:gd name="T37" fmla="*/ 11 h 113"/>
                <a:gd name="T38" fmla="*/ 39 w 113"/>
                <a:gd name="T39" fmla="*/ 3 h 113"/>
                <a:gd name="T40" fmla="*/ 57 w 113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3" h="113">
                  <a:moveTo>
                    <a:pt x="57" y="0"/>
                  </a:moveTo>
                  <a:lnTo>
                    <a:pt x="74" y="3"/>
                  </a:lnTo>
                  <a:lnTo>
                    <a:pt x="90" y="11"/>
                  </a:lnTo>
                  <a:lnTo>
                    <a:pt x="102" y="24"/>
                  </a:lnTo>
                  <a:lnTo>
                    <a:pt x="110" y="38"/>
                  </a:lnTo>
                  <a:lnTo>
                    <a:pt x="113" y="56"/>
                  </a:lnTo>
                  <a:lnTo>
                    <a:pt x="110" y="74"/>
                  </a:lnTo>
                  <a:lnTo>
                    <a:pt x="102" y="90"/>
                  </a:lnTo>
                  <a:lnTo>
                    <a:pt x="90" y="102"/>
                  </a:lnTo>
                  <a:lnTo>
                    <a:pt x="74" y="111"/>
                  </a:lnTo>
                  <a:lnTo>
                    <a:pt x="57" y="113"/>
                  </a:lnTo>
                  <a:lnTo>
                    <a:pt x="39" y="111"/>
                  </a:lnTo>
                  <a:lnTo>
                    <a:pt x="23" y="102"/>
                  </a:lnTo>
                  <a:lnTo>
                    <a:pt x="10" y="90"/>
                  </a:lnTo>
                  <a:lnTo>
                    <a:pt x="3" y="74"/>
                  </a:lnTo>
                  <a:lnTo>
                    <a:pt x="0" y="56"/>
                  </a:lnTo>
                  <a:lnTo>
                    <a:pt x="3" y="38"/>
                  </a:lnTo>
                  <a:lnTo>
                    <a:pt x="10" y="24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</p:grpSp>
      <p:grpSp>
        <p:nvGrpSpPr>
          <p:cNvPr id="28" name="Group 228"/>
          <p:cNvGrpSpPr/>
          <p:nvPr/>
        </p:nvGrpSpPr>
        <p:grpSpPr>
          <a:xfrm>
            <a:off x="3126979" y="6385976"/>
            <a:ext cx="519960" cy="615459"/>
            <a:chOff x="5397500" y="1916113"/>
            <a:chExt cx="444500" cy="555625"/>
          </a:xfrm>
          <a:solidFill>
            <a:srgbClr val="FFFFFF"/>
          </a:solidFill>
        </p:grpSpPr>
        <p:sp>
          <p:nvSpPr>
            <p:cNvPr id="34" name="Freeform 64"/>
            <p:cNvSpPr>
              <a:spLocks noEditPoints="1"/>
            </p:cNvSpPr>
            <p:nvPr/>
          </p:nvSpPr>
          <p:spPr bwMode="auto">
            <a:xfrm>
              <a:off x="5645150" y="2005013"/>
              <a:ext cx="95250" cy="111125"/>
            </a:xfrm>
            <a:custGeom>
              <a:avLst/>
              <a:gdLst>
                <a:gd name="T0" fmla="*/ 140 w 604"/>
                <a:gd name="T1" fmla="*/ 144 h 693"/>
                <a:gd name="T2" fmla="*/ 140 w 604"/>
                <a:gd name="T3" fmla="*/ 494 h 693"/>
                <a:gd name="T4" fmla="*/ 435 w 604"/>
                <a:gd name="T5" fmla="*/ 304 h 693"/>
                <a:gd name="T6" fmla="*/ 399 w 604"/>
                <a:gd name="T7" fmla="*/ 269 h 693"/>
                <a:gd name="T8" fmla="*/ 362 w 604"/>
                <a:gd name="T9" fmla="*/ 237 h 693"/>
                <a:gd name="T10" fmla="*/ 322 w 604"/>
                <a:gd name="T11" fmla="*/ 210 h 693"/>
                <a:gd name="T12" fmla="*/ 279 w 604"/>
                <a:gd name="T13" fmla="*/ 187 h 693"/>
                <a:gd name="T14" fmla="*/ 235 w 604"/>
                <a:gd name="T15" fmla="*/ 168 h 693"/>
                <a:gd name="T16" fmla="*/ 188 w 604"/>
                <a:gd name="T17" fmla="*/ 154 h 693"/>
                <a:gd name="T18" fmla="*/ 140 w 604"/>
                <a:gd name="T19" fmla="*/ 144 h 693"/>
                <a:gd name="T20" fmla="*/ 70 w 604"/>
                <a:gd name="T21" fmla="*/ 0 h 693"/>
                <a:gd name="T22" fmla="*/ 128 w 604"/>
                <a:gd name="T23" fmla="*/ 2 h 693"/>
                <a:gd name="T24" fmla="*/ 184 w 604"/>
                <a:gd name="T25" fmla="*/ 10 h 693"/>
                <a:gd name="T26" fmla="*/ 239 w 604"/>
                <a:gd name="T27" fmla="*/ 23 h 693"/>
                <a:gd name="T28" fmla="*/ 292 w 604"/>
                <a:gd name="T29" fmla="*/ 41 h 693"/>
                <a:gd name="T30" fmla="*/ 343 w 604"/>
                <a:gd name="T31" fmla="*/ 62 h 693"/>
                <a:gd name="T32" fmla="*/ 392 w 604"/>
                <a:gd name="T33" fmla="*/ 88 h 693"/>
                <a:gd name="T34" fmla="*/ 439 w 604"/>
                <a:gd name="T35" fmla="*/ 120 h 693"/>
                <a:gd name="T36" fmla="*/ 482 w 604"/>
                <a:gd name="T37" fmla="*/ 155 h 693"/>
                <a:gd name="T38" fmla="*/ 523 w 604"/>
                <a:gd name="T39" fmla="*/ 193 h 693"/>
                <a:gd name="T40" fmla="*/ 560 w 604"/>
                <a:gd name="T41" fmla="*/ 237 h 693"/>
                <a:gd name="T42" fmla="*/ 594 w 604"/>
                <a:gd name="T43" fmla="*/ 283 h 693"/>
                <a:gd name="T44" fmla="*/ 601 w 604"/>
                <a:gd name="T45" fmla="*/ 299 h 693"/>
                <a:gd name="T46" fmla="*/ 604 w 604"/>
                <a:gd name="T47" fmla="*/ 317 h 693"/>
                <a:gd name="T48" fmla="*/ 603 w 604"/>
                <a:gd name="T49" fmla="*/ 335 h 693"/>
                <a:gd name="T50" fmla="*/ 597 w 604"/>
                <a:gd name="T51" fmla="*/ 352 h 693"/>
                <a:gd name="T52" fmla="*/ 587 w 604"/>
                <a:gd name="T53" fmla="*/ 367 h 693"/>
                <a:gd name="T54" fmla="*/ 574 w 604"/>
                <a:gd name="T55" fmla="*/ 380 h 693"/>
                <a:gd name="T56" fmla="*/ 108 w 604"/>
                <a:gd name="T57" fmla="*/ 682 h 693"/>
                <a:gd name="T58" fmla="*/ 90 w 604"/>
                <a:gd name="T59" fmla="*/ 691 h 693"/>
                <a:gd name="T60" fmla="*/ 70 w 604"/>
                <a:gd name="T61" fmla="*/ 693 h 693"/>
                <a:gd name="T62" fmla="*/ 53 w 604"/>
                <a:gd name="T63" fmla="*/ 691 h 693"/>
                <a:gd name="T64" fmla="*/ 37 w 604"/>
                <a:gd name="T65" fmla="*/ 685 h 693"/>
                <a:gd name="T66" fmla="*/ 21 w 604"/>
                <a:gd name="T67" fmla="*/ 674 h 693"/>
                <a:gd name="T68" fmla="*/ 11 w 604"/>
                <a:gd name="T69" fmla="*/ 659 h 693"/>
                <a:gd name="T70" fmla="*/ 3 w 604"/>
                <a:gd name="T71" fmla="*/ 642 h 693"/>
                <a:gd name="T72" fmla="*/ 0 w 604"/>
                <a:gd name="T73" fmla="*/ 624 h 693"/>
                <a:gd name="T74" fmla="*/ 0 w 604"/>
                <a:gd name="T75" fmla="*/ 69 h 693"/>
                <a:gd name="T76" fmla="*/ 3 w 604"/>
                <a:gd name="T77" fmla="*/ 51 h 693"/>
                <a:gd name="T78" fmla="*/ 10 w 604"/>
                <a:gd name="T79" fmla="*/ 34 h 693"/>
                <a:gd name="T80" fmla="*/ 21 w 604"/>
                <a:gd name="T81" fmla="*/ 20 h 693"/>
                <a:gd name="T82" fmla="*/ 35 w 604"/>
                <a:gd name="T83" fmla="*/ 10 h 693"/>
                <a:gd name="T84" fmla="*/ 52 w 604"/>
                <a:gd name="T85" fmla="*/ 2 h 693"/>
                <a:gd name="T86" fmla="*/ 70 w 604"/>
                <a:gd name="T87" fmla="*/ 0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04" h="693">
                  <a:moveTo>
                    <a:pt x="140" y="144"/>
                  </a:moveTo>
                  <a:lnTo>
                    <a:pt x="140" y="494"/>
                  </a:lnTo>
                  <a:lnTo>
                    <a:pt x="435" y="304"/>
                  </a:lnTo>
                  <a:lnTo>
                    <a:pt x="399" y="269"/>
                  </a:lnTo>
                  <a:lnTo>
                    <a:pt x="362" y="237"/>
                  </a:lnTo>
                  <a:lnTo>
                    <a:pt x="322" y="210"/>
                  </a:lnTo>
                  <a:lnTo>
                    <a:pt x="279" y="187"/>
                  </a:lnTo>
                  <a:lnTo>
                    <a:pt x="235" y="168"/>
                  </a:lnTo>
                  <a:lnTo>
                    <a:pt x="188" y="154"/>
                  </a:lnTo>
                  <a:lnTo>
                    <a:pt x="140" y="144"/>
                  </a:lnTo>
                  <a:close/>
                  <a:moveTo>
                    <a:pt x="70" y="0"/>
                  </a:moveTo>
                  <a:lnTo>
                    <a:pt x="128" y="2"/>
                  </a:lnTo>
                  <a:lnTo>
                    <a:pt x="184" y="10"/>
                  </a:lnTo>
                  <a:lnTo>
                    <a:pt x="239" y="23"/>
                  </a:lnTo>
                  <a:lnTo>
                    <a:pt x="292" y="41"/>
                  </a:lnTo>
                  <a:lnTo>
                    <a:pt x="343" y="62"/>
                  </a:lnTo>
                  <a:lnTo>
                    <a:pt x="392" y="88"/>
                  </a:lnTo>
                  <a:lnTo>
                    <a:pt x="439" y="120"/>
                  </a:lnTo>
                  <a:lnTo>
                    <a:pt x="482" y="155"/>
                  </a:lnTo>
                  <a:lnTo>
                    <a:pt x="523" y="193"/>
                  </a:lnTo>
                  <a:lnTo>
                    <a:pt x="560" y="237"/>
                  </a:lnTo>
                  <a:lnTo>
                    <a:pt x="594" y="283"/>
                  </a:lnTo>
                  <a:lnTo>
                    <a:pt x="601" y="299"/>
                  </a:lnTo>
                  <a:lnTo>
                    <a:pt x="604" y="317"/>
                  </a:lnTo>
                  <a:lnTo>
                    <a:pt x="603" y="335"/>
                  </a:lnTo>
                  <a:lnTo>
                    <a:pt x="597" y="352"/>
                  </a:lnTo>
                  <a:lnTo>
                    <a:pt x="587" y="367"/>
                  </a:lnTo>
                  <a:lnTo>
                    <a:pt x="574" y="380"/>
                  </a:lnTo>
                  <a:lnTo>
                    <a:pt x="108" y="682"/>
                  </a:lnTo>
                  <a:lnTo>
                    <a:pt x="90" y="691"/>
                  </a:lnTo>
                  <a:lnTo>
                    <a:pt x="70" y="693"/>
                  </a:lnTo>
                  <a:lnTo>
                    <a:pt x="53" y="691"/>
                  </a:lnTo>
                  <a:lnTo>
                    <a:pt x="37" y="685"/>
                  </a:lnTo>
                  <a:lnTo>
                    <a:pt x="21" y="674"/>
                  </a:lnTo>
                  <a:lnTo>
                    <a:pt x="11" y="659"/>
                  </a:lnTo>
                  <a:lnTo>
                    <a:pt x="3" y="642"/>
                  </a:lnTo>
                  <a:lnTo>
                    <a:pt x="0" y="624"/>
                  </a:lnTo>
                  <a:lnTo>
                    <a:pt x="0" y="69"/>
                  </a:lnTo>
                  <a:lnTo>
                    <a:pt x="3" y="51"/>
                  </a:lnTo>
                  <a:lnTo>
                    <a:pt x="10" y="34"/>
                  </a:lnTo>
                  <a:lnTo>
                    <a:pt x="21" y="20"/>
                  </a:lnTo>
                  <a:lnTo>
                    <a:pt x="35" y="10"/>
                  </a:lnTo>
                  <a:lnTo>
                    <a:pt x="52" y="2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35" name="Freeform 65"/>
            <p:cNvSpPr>
              <a:spLocks noEditPoints="1"/>
            </p:cNvSpPr>
            <p:nvPr/>
          </p:nvSpPr>
          <p:spPr bwMode="auto">
            <a:xfrm>
              <a:off x="5500688" y="2049463"/>
              <a:ext cx="238125" cy="236538"/>
            </a:xfrm>
            <a:custGeom>
              <a:avLst/>
              <a:gdLst>
                <a:gd name="T0" fmla="*/ 240 w 1500"/>
                <a:gd name="T1" fmla="*/ 413 h 1497"/>
                <a:gd name="T2" fmla="*/ 166 w 1500"/>
                <a:gd name="T3" fmla="*/ 572 h 1497"/>
                <a:gd name="T4" fmla="*/ 140 w 1500"/>
                <a:gd name="T5" fmla="*/ 749 h 1497"/>
                <a:gd name="T6" fmla="*/ 168 w 1500"/>
                <a:gd name="T7" fmla="*/ 930 h 1497"/>
                <a:gd name="T8" fmla="*/ 244 w 1500"/>
                <a:gd name="T9" fmla="*/ 1089 h 1497"/>
                <a:gd name="T10" fmla="*/ 362 w 1500"/>
                <a:gd name="T11" fmla="*/ 1218 h 1497"/>
                <a:gd name="T12" fmla="*/ 513 w 1500"/>
                <a:gd name="T13" fmla="*/ 1310 h 1497"/>
                <a:gd name="T14" fmla="*/ 688 w 1500"/>
                <a:gd name="T15" fmla="*/ 1354 h 1497"/>
                <a:gd name="T16" fmla="*/ 873 w 1500"/>
                <a:gd name="T17" fmla="*/ 1346 h 1497"/>
                <a:gd name="T18" fmla="*/ 1041 w 1500"/>
                <a:gd name="T19" fmla="*/ 1284 h 1497"/>
                <a:gd name="T20" fmla="*/ 1181 w 1500"/>
                <a:gd name="T21" fmla="*/ 1179 h 1497"/>
                <a:gd name="T22" fmla="*/ 1286 w 1500"/>
                <a:gd name="T23" fmla="*/ 1039 h 1497"/>
                <a:gd name="T24" fmla="*/ 1348 w 1500"/>
                <a:gd name="T25" fmla="*/ 872 h 1497"/>
                <a:gd name="T26" fmla="*/ 1357 w 1500"/>
                <a:gd name="T27" fmla="*/ 691 h 1497"/>
                <a:gd name="T28" fmla="*/ 1319 w 1500"/>
                <a:gd name="T29" fmla="*/ 528 h 1497"/>
                <a:gd name="T30" fmla="*/ 773 w 1500"/>
                <a:gd name="T31" fmla="*/ 814 h 1497"/>
                <a:gd name="T32" fmla="*/ 723 w 1500"/>
                <a:gd name="T33" fmla="*/ 813 h 1497"/>
                <a:gd name="T34" fmla="*/ 315 w 1500"/>
                <a:gd name="T35" fmla="*/ 321 h 1497"/>
                <a:gd name="T36" fmla="*/ 572 w 1500"/>
                <a:gd name="T37" fmla="*/ 165 h 1497"/>
                <a:gd name="T38" fmla="*/ 424 w 1500"/>
                <a:gd name="T39" fmla="*/ 234 h 1497"/>
                <a:gd name="T40" fmla="*/ 750 w 1500"/>
                <a:gd name="T41" fmla="*/ 0 h 1497"/>
                <a:gd name="T42" fmla="*/ 800 w 1500"/>
                <a:gd name="T43" fmla="*/ 20 h 1497"/>
                <a:gd name="T44" fmla="*/ 820 w 1500"/>
                <a:gd name="T45" fmla="*/ 70 h 1497"/>
                <a:gd name="T46" fmla="*/ 1299 w 1500"/>
                <a:gd name="T47" fmla="*/ 312 h 1497"/>
                <a:gd name="T48" fmla="*/ 1351 w 1500"/>
                <a:gd name="T49" fmla="*/ 316 h 1497"/>
                <a:gd name="T50" fmla="*/ 1411 w 1500"/>
                <a:gd name="T51" fmla="*/ 393 h 1497"/>
                <a:gd name="T52" fmla="*/ 1477 w 1500"/>
                <a:gd name="T53" fmla="*/ 565 h 1497"/>
                <a:gd name="T54" fmla="*/ 1500 w 1500"/>
                <a:gd name="T55" fmla="*/ 749 h 1497"/>
                <a:gd name="T56" fmla="*/ 1473 w 1500"/>
                <a:gd name="T57" fmla="*/ 947 h 1497"/>
                <a:gd name="T58" fmla="*/ 1398 w 1500"/>
                <a:gd name="T59" fmla="*/ 1126 h 1497"/>
                <a:gd name="T60" fmla="*/ 1280 w 1500"/>
                <a:gd name="T61" fmla="*/ 1278 h 1497"/>
                <a:gd name="T62" fmla="*/ 1128 w 1500"/>
                <a:gd name="T63" fmla="*/ 1394 h 1497"/>
                <a:gd name="T64" fmla="*/ 950 w 1500"/>
                <a:gd name="T65" fmla="*/ 1471 h 1497"/>
                <a:gd name="T66" fmla="*/ 750 w 1500"/>
                <a:gd name="T67" fmla="*/ 1497 h 1497"/>
                <a:gd name="T68" fmla="*/ 551 w 1500"/>
                <a:gd name="T69" fmla="*/ 1471 h 1497"/>
                <a:gd name="T70" fmla="*/ 372 w 1500"/>
                <a:gd name="T71" fmla="*/ 1394 h 1497"/>
                <a:gd name="T72" fmla="*/ 220 w 1500"/>
                <a:gd name="T73" fmla="*/ 1278 h 1497"/>
                <a:gd name="T74" fmla="*/ 103 w 1500"/>
                <a:gd name="T75" fmla="*/ 1126 h 1497"/>
                <a:gd name="T76" fmla="*/ 28 w 1500"/>
                <a:gd name="T77" fmla="*/ 947 h 1497"/>
                <a:gd name="T78" fmla="*/ 0 w 1500"/>
                <a:gd name="T79" fmla="*/ 749 h 1497"/>
                <a:gd name="T80" fmla="*/ 22 w 1500"/>
                <a:gd name="T81" fmla="*/ 567 h 1497"/>
                <a:gd name="T82" fmla="*/ 87 w 1500"/>
                <a:gd name="T83" fmla="*/ 399 h 1497"/>
                <a:gd name="T84" fmla="*/ 190 w 1500"/>
                <a:gd name="T85" fmla="*/ 251 h 1497"/>
                <a:gd name="T86" fmla="*/ 330 w 1500"/>
                <a:gd name="T87" fmla="*/ 128 h 1497"/>
                <a:gd name="T88" fmla="*/ 500 w 1500"/>
                <a:gd name="T89" fmla="*/ 42 h 1497"/>
                <a:gd name="T90" fmla="*/ 686 w 1500"/>
                <a:gd name="T91" fmla="*/ 3 h 1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500" h="1497">
                  <a:moveTo>
                    <a:pt x="315" y="321"/>
                  </a:moveTo>
                  <a:lnTo>
                    <a:pt x="275" y="366"/>
                  </a:lnTo>
                  <a:lnTo>
                    <a:pt x="240" y="413"/>
                  </a:lnTo>
                  <a:lnTo>
                    <a:pt x="210" y="464"/>
                  </a:lnTo>
                  <a:lnTo>
                    <a:pt x="186" y="517"/>
                  </a:lnTo>
                  <a:lnTo>
                    <a:pt x="166" y="572"/>
                  </a:lnTo>
                  <a:lnTo>
                    <a:pt x="152" y="630"/>
                  </a:lnTo>
                  <a:lnTo>
                    <a:pt x="143" y="688"/>
                  </a:lnTo>
                  <a:lnTo>
                    <a:pt x="140" y="749"/>
                  </a:lnTo>
                  <a:lnTo>
                    <a:pt x="143" y="811"/>
                  </a:lnTo>
                  <a:lnTo>
                    <a:pt x="153" y="872"/>
                  </a:lnTo>
                  <a:lnTo>
                    <a:pt x="168" y="930"/>
                  </a:lnTo>
                  <a:lnTo>
                    <a:pt x="188" y="985"/>
                  </a:lnTo>
                  <a:lnTo>
                    <a:pt x="213" y="1039"/>
                  </a:lnTo>
                  <a:lnTo>
                    <a:pt x="244" y="1089"/>
                  </a:lnTo>
                  <a:lnTo>
                    <a:pt x="279" y="1136"/>
                  </a:lnTo>
                  <a:lnTo>
                    <a:pt x="319" y="1179"/>
                  </a:lnTo>
                  <a:lnTo>
                    <a:pt x="362" y="1218"/>
                  </a:lnTo>
                  <a:lnTo>
                    <a:pt x="409" y="1253"/>
                  </a:lnTo>
                  <a:lnTo>
                    <a:pt x="460" y="1284"/>
                  </a:lnTo>
                  <a:lnTo>
                    <a:pt x="513" y="1310"/>
                  </a:lnTo>
                  <a:lnTo>
                    <a:pt x="569" y="1331"/>
                  </a:lnTo>
                  <a:lnTo>
                    <a:pt x="628" y="1346"/>
                  </a:lnTo>
                  <a:lnTo>
                    <a:pt x="688" y="1354"/>
                  </a:lnTo>
                  <a:lnTo>
                    <a:pt x="750" y="1357"/>
                  </a:lnTo>
                  <a:lnTo>
                    <a:pt x="813" y="1354"/>
                  </a:lnTo>
                  <a:lnTo>
                    <a:pt x="873" y="1346"/>
                  </a:lnTo>
                  <a:lnTo>
                    <a:pt x="932" y="1331"/>
                  </a:lnTo>
                  <a:lnTo>
                    <a:pt x="988" y="1310"/>
                  </a:lnTo>
                  <a:lnTo>
                    <a:pt x="1041" y="1284"/>
                  </a:lnTo>
                  <a:lnTo>
                    <a:pt x="1091" y="1253"/>
                  </a:lnTo>
                  <a:lnTo>
                    <a:pt x="1139" y="1218"/>
                  </a:lnTo>
                  <a:lnTo>
                    <a:pt x="1181" y="1179"/>
                  </a:lnTo>
                  <a:lnTo>
                    <a:pt x="1221" y="1136"/>
                  </a:lnTo>
                  <a:lnTo>
                    <a:pt x="1257" y="1089"/>
                  </a:lnTo>
                  <a:lnTo>
                    <a:pt x="1286" y="1039"/>
                  </a:lnTo>
                  <a:lnTo>
                    <a:pt x="1313" y="985"/>
                  </a:lnTo>
                  <a:lnTo>
                    <a:pt x="1333" y="930"/>
                  </a:lnTo>
                  <a:lnTo>
                    <a:pt x="1348" y="872"/>
                  </a:lnTo>
                  <a:lnTo>
                    <a:pt x="1357" y="811"/>
                  </a:lnTo>
                  <a:lnTo>
                    <a:pt x="1361" y="749"/>
                  </a:lnTo>
                  <a:lnTo>
                    <a:pt x="1357" y="691"/>
                  </a:lnTo>
                  <a:lnTo>
                    <a:pt x="1350" y="636"/>
                  </a:lnTo>
                  <a:lnTo>
                    <a:pt x="1337" y="581"/>
                  </a:lnTo>
                  <a:lnTo>
                    <a:pt x="1319" y="528"/>
                  </a:lnTo>
                  <a:lnTo>
                    <a:pt x="1296" y="476"/>
                  </a:lnTo>
                  <a:lnTo>
                    <a:pt x="788" y="807"/>
                  </a:lnTo>
                  <a:lnTo>
                    <a:pt x="773" y="814"/>
                  </a:lnTo>
                  <a:lnTo>
                    <a:pt x="756" y="817"/>
                  </a:lnTo>
                  <a:lnTo>
                    <a:pt x="739" y="817"/>
                  </a:lnTo>
                  <a:lnTo>
                    <a:pt x="723" y="813"/>
                  </a:lnTo>
                  <a:lnTo>
                    <a:pt x="708" y="805"/>
                  </a:lnTo>
                  <a:lnTo>
                    <a:pt x="696" y="792"/>
                  </a:lnTo>
                  <a:lnTo>
                    <a:pt x="315" y="321"/>
                  </a:lnTo>
                  <a:close/>
                  <a:moveTo>
                    <a:pt x="681" y="143"/>
                  </a:moveTo>
                  <a:lnTo>
                    <a:pt x="626" y="151"/>
                  </a:lnTo>
                  <a:lnTo>
                    <a:pt x="572" y="165"/>
                  </a:lnTo>
                  <a:lnTo>
                    <a:pt x="521" y="183"/>
                  </a:lnTo>
                  <a:lnTo>
                    <a:pt x="472" y="207"/>
                  </a:lnTo>
                  <a:lnTo>
                    <a:pt x="424" y="234"/>
                  </a:lnTo>
                  <a:lnTo>
                    <a:pt x="681" y="551"/>
                  </a:lnTo>
                  <a:lnTo>
                    <a:pt x="681" y="143"/>
                  </a:lnTo>
                  <a:close/>
                  <a:moveTo>
                    <a:pt x="750" y="0"/>
                  </a:moveTo>
                  <a:lnTo>
                    <a:pt x="769" y="2"/>
                  </a:lnTo>
                  <a:lnTo>
                    <a:pt x="786" y="9"/>
                  </a:lnTo>
                  <a:lnTo>
                    <a:pt x="800" y="20"/>
                  </a:lnTo>
                  <a:lnTo>
                    <a:pt x="810" y="35"/>
                  </a:lnTo>
                  <a:lnTo>
                    <a:pt x="818" y="51"/>
                  </a:lnTo>
                  <a:lnTo>
                    <a:pt x="820" y="70"/>
                  </a:lnTo>
                  <a:lnTo>
                    <a:pt x="820" y="620"/>
                  </a:lnTo>
                  <a:lnTo>
                    <a:pt x="1282" y="319"/>
                  </a:lnTo>
                  <a:lnTo>
                    <a:pt x="1299" y="312"/>
                  </a:lnTo>
                  <a:lnTo>
                    <a:pt x="1317" y="308"/>
                  </a:lnTo>
                  <a:lnTo>
                    <a:pt x="1334" y="309"/>
                  </a:lnTo>
                  <a:lnTo>
                    <a:pt x="1351" y="316"/>
                  </a:lnTo>
                  <a:lnTo>
                    <a:pt x="1366" y="325"/>
                  </a:lnTo>
                  <a:lnTo>
                    <a:pt x="1379" y="339"/>
                  </a:lnTo>
                  <a:lnTo>
                    <a:pt x="1411" y="393"/>
                  </a:lnTo>
                  <a:lnTo>
                    <a:pt x="1437" y="448"/>
                  </a:lnTo>
                  <a:lnTo>
                    <a:pt x="1459" y="506"/>
                  </a:lnTo>
                  <a:lnTo>
                    <a:pt x="1477" y="565"/>
                  </a:lnTo>
                  <a:lnTo>
                    <a:pt x="1490" y="624"/>
                  </a:lnTo>
                  <a:lnTo>
                    <a:pt x="1498" y="686"/>
                  </a:lnTo>
                  <a:lnTo>
                    <a:pt x="1500" y="749"/>
                  </a:lnTo>
                  <a:lnTo>
                    <a:pt x="1497" y="816"/>
                  </a:lnTo>
                  <a:lnTo>
                    <a:pt x="1488" y="883"/>
                  </a:lnTo>
                  <a:lnTo>
                    <a:pt x="1473" y="947"/>
                  </a:lnTo>
                  <a:lnTo>
                    <a:pt x="1453" y="1009"/>
                  </a:lnTo>
                  <a:lnTo>
                    <a:pt x="1428" y="1069"/>
                  </a:lnTo>
                  <a:lnTo>
                    <a:pt x="1398" y="1126"/>
                  </a:lnTo>
                  <a:lnTo>
                    <a:pt x="1363" y="1180"/>
                  </a:lnTo>
                  <a:lnTo>
                    <a:pt x="1323" y="1231"/>
                  </a:lnTo>
                  <a:lnTo>
                    <a:pt x="1280" y="1278"/>
                  </a:lnTo>
                  <a:lnTo>
                    <a:pt x="1233" y="1321"/>
                  </a:lnTo>
                  <a:lnTo>
                    <a:pt x="1182" y="1361"/>
                  </a:lnTo>
                  <a:lnTo>
                    <a:pt x="1128" y="1394"/>
                  </a:lnTo>
                  <a:lnTo>
                    <a:pt x="1072" y="1425"/>
                  </a:lnTo>
                  <a:lnTo>
                    <a:pt x="1011" y="1451"/>
                  </a:lnTo>
                  <a:lnTo>
                    <a:pt x="950" y="1471"/>
                  </a:lnTo>
                  <a:lnTo>
                    <a:pt x="885" y="1486"/>
                  </a:lnTo>
                  <a:lnTo>
                    <a:pt x="819" y="1494"/>
                  </a:lnTo>
                  <a:lnTo>
                    <a:pt x="750" y="1497"/>
                  </a:lnTo>
                  <a:lnTo>
                    <a:pt x="682" y="1494"/>
                  </a:lnTo>
                  <a:lnTo>
                    <a:pt x="616" y="1486"/>
                  </a:lnTo>
                  <a:lnTo>
                    <a:pt x="551" y="1471"/>
                  </a:lnTo>
                  <a:lnTo>
                    <a:pt x="489" y="1451"/>
                  </a:lnTo>
                  <a:lnTo>
                    <a:pt x="429" y="1425"/>
                  </a:lnTo>
                  <a:lnTo>
                    <a:pt x="372" y="1394"/>
                  </a:lnTo>
                  <a:lnTo>
                    <a:pt x="319" y="1361"/>
                  </a:lnTo>
                  <a:lnTo>
                    <a:pt x="268" y="1321"/>
                  </a:lnTo>
                  <a:lnTo>
                    <a:pt x="220" y="1278"/>
                  </a:lnTo>
                  <a:lnTo>
                    <a:pt x="177" y="1231"/>
                  </a:lnTo>
                  <a:lnTo>
                    <a:pt x="138" y="1180"/>
                  </a:lnTo>
                  <a:lnTo>
                    <a:pt x="103" y="1126"/>
                  </a:lnTo>
                  <a:lnTo>
                    <a:pt x="72" y="1069"/>
                  </a:lnTo>
                  <a:lnTo>
                    <a:pt x="48" y="1009"/>
                  </a:lnTo>
                  <a:lnTo>
                    <a:pt x="28" y="947"/>
                  </a:lnTo>
                  <a:lnTo>
                    <a:pt x="13" y="883"/>
                  </a:lnTo>
                  <a:lnTo>
                    <a:pt x="3" y="816"/>
                  </a:lnTo>
                  <a:lnTo>
                    <a:pt x="0" y="749"/>
                  </a:lnTo>
                  <a:lnTo>
                    <a:pt x="3" y="687"/>
                  </a:lnTo>
                  <a:lnTo>
                    <a:pt x="11" y="627"/>
                  </a:lnTo>
                  <a:lnTo>
                    <a:pt x="22" y="567"/>
                  </a:lnTo>
                  <a:lnTo>
                    <a:pt x="39" y="509"/>
                  </a:lnTo>
                  <a:lnTo>
                    <a:pt x="60" y="453"/>
                  </a:lnTo>
                  <a:lnTo>
                    <a:pt x="87" y="399"/>
                  </a:lnTo>
                  <a:lnTo>
                    <a:pt x="117" y="347"/>
                  </a:lnTo>
                  <a:lnTo>
                    <a:pt x="152" y="298"/>
                  </a:lnTo>
                  <a:lnTo>
                    <a:pt x="190" y="251"/>
                  </a:lnTo>
                  <a:lnTo>
                    <a:pt x="233" y="207"/>
                  </a:lnTo>
                  <a:lnTo>
                    <a:pt x="279" y="166"/>
                  </a:lnTo>
                  <a:lnTo>
                    <a:pt x="330" y="128"/>
                  </a:lnTo>
                  <a:lnTo>
                    <a:pt x="384" y="95"/>
                  </a:lnTo>
                  <a:lnTo>
                    <a:pt x="442" y="67"/>
                  </a:lnTo>
                  <a:lnTo>
                    <a:pt x="500" y="42"/>
                  </a:lnTo>
                  <a:lnTo>
                    <a:pt x="561" y="24"/>
                  </a:lnTo>
                  <a:lnTo>
                    <a:pt x="623" y="10"/>
                  </a:lnTo>
                  <a:lnTo>
                    <a:pt x="686" y="3"/>
                  </a:lnTo>
                  <a:lnTo>
                    <a:pt x="7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36" name="Freeform 66"/>
            <p:cNvSpPr>
              <a:spLocks noEditPoints="1"/>
            </p:cNvSpPr>
            <p:nvPr/>
          </p:nvSpPr>
          <p:spPr bwMode="auto">
            <a:xfrm>
              <a:off x="5397500" y="1916113"/>
              <a:ext cx="444500" cy="555625"/>
            </a:xfrm>
            <a:custGeom>
              <a:avLst/>
              <a:gdLst>
                <a:gd name="T0" fmla="*/ 187 w 2797"/>
                <a:gd name="T1" fmla="*/ 3136 h 3500"/>
                <a:gd name="T2" fmla="*/ 158 w 2797"/>
                <a:gd name="T3" fmla="*/ 3153 h 3500"/>
                <a:gd name="T4" fmla="*/ 142 w 2797"/>
                <a:gd name="T5" fmla="*/ 3181 h 3500"/>
                <a:gd name="T6" fmla="*/ 139 w 2797"/>
                <a:gd name="T7" fmla="*/ 3296 h 3500"/>
                <a:gd name="T8" fmla="*/ 149 w 2797"/>
                <a:gd name="T9" fmla="*/ 3328 h 3500"/>
                <a:gd name="T10" fmla="*/ 172 w 2797"/>
                <a:gd name="T11" fmla="*/ 3352 h 3500"/>
                <a:gd name="T12" fmla="*/ 204 w 2797"/>
                <a:gd name="T13" fmla="*/ 3361 h 3500"/>
                <a:gd name="T14" fmla="*/ 2610 w 2797"/>
                <a:gd name="T15" fmla="*/ 3358 h 3500"/>
                <a:gd name="T16" fmla="*/ 2639 w 2797"/>
                <a:gd name="T17" fmla="*/ 3342 h 3500"/>
                <a:gd name="T18" fmla="*/ 2654 w 2797"/>
                <a:gd name="T19" fmla="*/ 3313 h 3500"/>
                <a:gd name="T20" fmla="*/ 2657 w 2797"/>
                <a:gd name="T21" fmla="*/ 3199 h 3500"/>
                <a:gd name="T22" fmla="*/ 2648 w 2797"/>
                <a:gd name="T23" fmla="*/ 3166 h 3500"/>
                <a:gd name="T24" fmla="*/ 2625 w 2797"/>
                <a:gd name="T25" fmla="*/ 3143 h 3500"/>
                <a:gd name="T26" fmla="*/ 2593 w 2797"/>
                <a:gd name="T27" fmla="*/ 3134 h 3500"/>
                <a:gd name="T28" fmla="*/ 360 w 2797"/>
                <a:gd name="T29" fmla="*/ 139 h 3500"/>
                <a:gd name="T30" fmla="*/ 2437 w 2797"/>
                <a:gd name="T31" fmla="*/ 2994 h 3500"/>
                <a:gd name="T32" fmla="*/ 360 w 2797"/>
                <a:gd name="T33" fmla="*/ 139 h 3500"/>
                <a:gd name="T34" fmla="*/ 2641 w 2797"/>
                <a:gd name="T35" fmla="*/ 0 h 3500"/>
                <a:gd name="T36" fmla="*/ 2676 w 2797"/>
                <a:gd name="T37" fmla="*/ 10 h 3500"/>
                <a:gd name="T38" fmla="*/ 2700 w 2797"/>
                <a:gd name="T39" fmla="*/ 35 h 3500"/>
                <a:gd name="T40" fmla="*/ 2710 w 2797"/>
                <a:gd name="T41" fmla="*/ 70 h 3500"/>
                <a:gd name="T42" fmla="*/ 2700 w 2797"/>
                <a:gd name="T43" fmla="*/ 105 h 3500"/>
                <a:gd name="T44" fmla="*/ 2676 w 2797"/>
                <a:gd name="T45" fmla="*/ 129 h 3500"/>
                <a:gd name="T46" fmla="*/ 2641 w 2797"/>
                <a:gd name="T47" fmla="*/ 139 h 3500"/>
                <a:gd name="T48" fmla="*/ 2576 w 2797"/>
                <a:gd name="T49" fmla="*/ 2994 h 3500"/>
                <a:gd name="T50" fmla="*/ 2629 w 2797"/>
                <a:gd name="T51" fmla="*/ 2997 h 3500"/>
                <a:gd name="T52" fmla="*/ 2696 w 2797"/>
                <a:gd name="T53" fmla="*/ 3023 h 3500"/>
                <a:gd name="T54" fmla="*/ 2749 w 2797"/>
                <a:gd name="T55" fmla="*/ 3067 h 3500"/>
                <a:gd name="T56" fmla="*/ 2784 w 2797"/>
                <a:gd name="T57" fmla="*/ 3128 h 3500"/>
                <a:gd name="T58" fmla="*/ 2797 w 2797"/>
                <a:gd name="T59" fmla="*/ 3199 h 3500"/>
                <a:gd name="T60" fmla="*/ 2794 w 2797"/>
                <a:gd name="T61" fmla="*/ 3332 h 3500"/>
                <a:gd name="T62" fmla="*/ 2769 w 2797"/>
                <a:gd name="T63" fmla="*/ 3399 h 3500"/>
                <a:gd name="T64" fmla="*/ 2724 w 2797"/>
                <a:gd name="T65" fmla="*/ 3452 h 3500"/>
                <a:gd name="T66" fmla="*/ 2664 w 2797"/>
                <a:gd name="T67" fmla="*/ 3487 h 3500"/>
                <a:gd name="T68" fmla="*/ 2593 w 2797"/>
                <a:gd name="T69" fmla="*/ 3500 h 3500"/>
                <a:gd name="T70" fmla="*/ 168 w 2797"/>
                <a:gd name="T71" fmla="*/ 3497 h 3500"/>
                <a:gd name="T72" fmla="*/ 101 w 2797"/>
                <a:gd name="T73" fmla="*/ 3472 h 3500"/>
                <a:gd name="T74" fmla="*/ 48 w 2797"/>
                <a:gd name="T75" fmla="*/ 3428 h 3500"/>
                <a:gd name="T76" fmla="*/ 13 w 2797"/>
                <a:gd name="T77" fmla="*/ 3367 h 3500"/>
                <a:gd name="T78" fmla="*/ 0 w 2797"/>
                <a:gd name="T79" fmla="*/ 3296 h 3500"/>
                <a:gd name="T80" fmla="*/ 3 w 2797"/>
                <a:gd name="T81" fmla="*/ 3162 h 3500"/>
                <a:gd name="T82" fmla="*/ 28 w 2797"/>
                <a:gd name="T83" fmla="*/ 3096 h 3500"/>
                <a:gd name="T84" fmla="*/ 72 w 2797"/>
                <a:gd name="T85" fmla="*/ 3043 h 3500"/>
                <a:gd name="T86" fmla="*/ 133 w 2797"/>
                <a:gd name="T87" fmla="*/ 3007 h 3500"/>
                <a:gd name="T88" fmla="*/ 204 w 2797"/>
                <a:gd name="T89" fmla="*/ 2994 h 3500"/>
                <a:gd name="T90" fmla="*/ 221 w 2797"/>
                <a:gd name="T91" fmla="*/ 139 h 3500"/>
                <a:gd name="T92" fmla="*/ 138 w 2797"/>
                <a:gd name="T93" fmla="*/ 137 h 3500"/>
                <a:gd name="T94" fmla="*/ 107 w 2797"/>
                <a:gd name="T95" fmla="*/ 119 h 3500"/>
                <a:gd name="T96" fmla="*/ 89 w 2797"/>
                <a:gd name="T97" fmla="*/ 88 h 3500"/>
                <a:gd name="T98" fmla="*/ 89 w 2797"/>
                <a:gd name="T99" fmla="*/ 51 h 3500"/>
                <a:gd name="T100" fmla="*/ 107 w 2797"/>
                <a:gd name="T101" fmla="*/ 20 h 3500"/>
                <a:gd name="T102" fmla="*/ 138 w 2797"/>
                <a:gd name="T103" fmla="*/ 2 h 3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797" h="3500">
                  <a:moveTo>
                    <a:pt x="204" y="3134"/>
                  </a:moveTo>
                  <a:lnTo>
                    <a:pt x="187" y="3136"/>
                  </a:lnTo>
                  <a:lnTo>
                    <a:pt x="172" y="3143"/>
                  </a:lnTo>
                  <a:lnTo>
                    <a:pt x="158" y="3153"/>
                  </a:lnTo>
                  <a:lnTo>
                    <a:pt x="149" y="3166"/>
                  </a:lnTo>
                  <a:lnTo>
                    <a:pt x="142" y="3181"/>
                  </a:lnTo>
                  <a:lnTo>
                    <a:pt x="139" y="3199"/>
                  </a:lnTo>
                  <a:lnTo>
                    <a:pt x="139" y="3296"/>
                  </a:lnTo>
                  <a:lnTo>
                    <a:pt x="142" y="3313"/>
                  </a:lnTo>
                  <a:lnTo>
                    <a:pt x="149" y="3328"/>
                  </a:lnTo>
                  <a:lnTo>
                    <a:pt x="158" y="3342"/>
                  </a:lnTo>
                  <a:lnTo>
                    <a:pt x="172" y="3352"/>
                  </a:lnTo>
                  <a:lnTo>
                    <a:pt x="187" y="3358"/>
                  </a:lnTo>
                  <a:lnTo>
                    <a:pt x="204" y="3361"/>
                  </a:lnTo>
                  <a:lnTo>
                    <a:pt x="2593" y="3361"/>
                  </a:lnTo>
                  <a:lnTo>
                    <a:pt x="2610" y="3358"/>
                  </a:lnTo>
                  <a:lnTo>
                    <a:pt x="2625" y="3352"/>
                  </a:lnTo>
                  <a:lnTo>
                    <a:pt x="2639" y="3342"/>
                  </a:lnTo>
                  <a:lnTo>
                    <a:pt x="2648" y="3328"/>
                  </a:lnTo>
                  <a:lnTo>
                    <a:pt x="2654" y="3313"/>
                  </a:lnTo>
                  <a:lnTo>
                    <a:pt x="2657" y="3296"/>
                  </a:lnTo>
                  <a:lnTo>
                    <a:pt x="2657" y="3199"/>
                  </a:lnTo>
                  <a:lnTo>
                    <a:pt x="2654" y="3181"/>
                  </a:lnTo>
                  <a:lnTo>
                    <a:pt x="2648" y="3166"/>
                  </a:lnTo>
                  <a:lnTo>
                    <a:pt x="2639" y="3153"/>
                  </a:lnTo>
                  <a:lnTo>
                    <a:pt x="2625" y="3143"/>
                  </a:lnTo>
                  <a:lnTo>
                    <a:pt x="2610" y="3136"/>
                  </a:lnTo>
                  <a:lnTo>
                    <a:pt x="2593" y="3134"/>
                  </a:lnTo>
                  <a:lnTo>
                    <a:pt x="204" y="3134"/>
                  </a:lnTo>
                  <a:close/>
                  <a:moveTo>
                    <a:pt x="360" y="139"/>
                  </a:moveTo>
                  <a:lnTo>
                    <a:pt x="360" y="2994"/>
                  </a:lnTo>
                  <a:lnTo>
                    <a:pt x="2437" y="2994"/>
                  </a:lnTo>
                  <a:lnTo>
                    <a:pt x="2437" y="139"/>
                  </a:lnTo>
                  <a:lnTo>
                    <a:pt x="360" y="139"/>
                  </a:lnTo>
                  <a:close/>
                  <a:moveTo>
                    <a:pt x="156" y="0"/>
                  </a:moveTo>
                  <a:lnTo>
                    <a:pt x="2641" y="0"/>
                  </a:lnTo>
                  <a:lnTo>
                    <a:pt x="2659" y="2"/>
                  </a:lnTo>
                  <a:lnTo>
                    <a:pt x="2676" y="10"/>
                  </a:lnTo>
                  <a:lnTo>
                    <a:pt x="2690" y="20"/>
                  </a:lnTo>
                  <a:lnTo>
                    <a:pt x="2700" y="35"/>
                  </a:lnTo>
                  <a:lnTo>
                    <a:pt x="2708" y="51"/>
                  </a:lnTo>
                  <a:lnTo>
                    <a:pt x="2710" y="70"/>
                  </a:lnTo>
                  <a:lnTo>
                    <a:pt x="2708" y="88"/>
                  </a:lnTo>
                  <a:lnTo>
                    <a:pt x="2700" y="105"/>
                  </a:lnTo>
                  <a:lnTo>
                    <a:pt x="2690" y="119"/>
                  </a:lnTo>
                  <a:lnTo>
                    <a:pt x="2676" y="129"/>
                  </a:lnTo>
                  <a:lnTo>
                    <a:pt x="2659" y="137"/>
                  </a:lnTo>
                  <a:lnTo>
                    <a:pt x="2641" y="139"/>
                  </a:lnTo>
                  <a:lnTo>
                    <a:pt x="2576" y="139"/>
                  </a:lnTo>
                  <a:lnTo>
                    <a:pt x="2576" y="2994"/>
                  </a:lnTo>
                  <a:lnTo>
                    <a:pt x="2593" y="2994"/>
                  </a:lnTo>
                  <a:lnTo>
                    <a:pt x="2629" y="2997"/>
                  </a:lnTo>
                  <a:lnTo>
                    <a:pt x="2664" y="3007"/>
                  </a:lnTo>
                  <a:lnTo>
                    <a:pt x="2696" y="3023"/>
                  </a:lnTo>
                  <a:lnTo>
                    <a:pt x="2724" y="3043"/>
                  </a:lnTo>
                  <a:lnTo>
                    <a:pt x="2749" y="3067"/>
                  </a:lnTo>
                  <a:lnTo>
                    <a:pt x="2769" y="3096"/>
                  </a:lnTo>
                  <a:lnTo>
                    <a:pt x="2784" y="3128"/>
                  </a:lnTo>
                  <a:lnTo>
                    <a:pt x="2794" y="3162"/>
                  </a:lnTo>
                  <a:lnTo>
                    <a:pt x="2797" y="3199"/>
                  </a:lnTo>
                  <a:lnTo>
                    <a:pt x="2797" y="3296"/>
                  </a:lnTo>
                  <a:lnTo>
                    <a:pt x="2794" y="3332"/>
                  </a:lnTo>
                  <a:lnTo>
                    <a:pt x="2784" y="3367"/>
                  </a:lnTo>
                  <a:lnTo>
                    <a:pt x="2769" y="3399"/>
                  </a:lnTo>
                  <a:lnTo>
                    <a:pt x="2749" y="3428"/>
                  </a:lnTo>
                  <a:lnTo>
                    <a:pt x="2724" y="3452"/>
                  </a:lnTo>
                  <a:lnTo>
                    <a:pt x="2696" y="3472"/>
                  </a:lnTo>
                  <a:lnTo>
                    <a:pt x="2664" y="3487"/>
                  </a:lnTo>
                  <a:lnTo>
                    <a:pt x="2629" y="3497"/>
                  </a:lnTo>
                  <a:lnTo>
                    <a:pt x="2593" y="3500"/>
                  </a:lnTo>
                  <a:lnTo>
                    <a:pt x="204" y="3500"/>
                  </a:lnTo>
                  <a:lnTo>
                    <a:pt x="168" y="3497"/>
                  </a:lnTo>
                  <a:lnTo>
                    <a:pt x="133" y="3487"/>
                  </a:lnTo>
                  <a:lnTo>
                    <a:pt x="101" y="3472"/>
                  </a:lnTo>
                  <a:lnTo>
                    <a:pt x="72" y="3452"/>
                  </a:lnTo>
                  <a:lnTo>
                    <a:pt x="48" y="3428"/>
                  </a:lnTo>
                  <a:lnTo>
                    <a:pt x="28" y="3399"/>
                  </a:lnTo>
                  <a:lnTo>
                    <a:pt x="13" y="3367"/>
                  </a:lnTo>
                  <a:lnTo>
                    <a:pt x="3" y="3332"/>
                  </a:lnTo>
                  <a:lnTo>
                    <a:pt x="0" y="3296"/>
                  </a:lnTo>
                  <a:lnTo>
                    <a:pt x="0" y="3199"/>
                  </a:lnTo>
                  <a:lnTo>
                    <a:pt x="3" y="3162"/>
                  </a:lnTo>
                  <a:lnTo>
                    <a:pt x="13" y="3128"/>
                  </a:lnTo>
                  <a:lnTo>
                    <a:pt x="28" y="3096"/>
                  </a:lnTo>
                  <a:lnTo>
                    <a:pt x="48" y="3067"/>
                  </a:lnTo>
                  <a:lnTo>
                    <a:pt x="72" y="3043"/>
                  </a:lnTo>
                  <a:lnTo>
                    <a:pt x="101" y="3023"/>
                  </a:lnTo>
                  <a:lnTo>
                    <a:pt x="133" y="3007"/>
                  </a:lnTo>
                  <a:lnTo>
                    <a:pt x="168" y="2997"/>
                  </a:lnTo>
                  <a:lnTo>
                    <a:pt x="204" y="2994"/>
                  </a:lnTo>
                  <a:lnTo>
                    <a:pt x="221" y="2994"/>
                  </a:lnTo>
                  <a:lnTo>
                    <a:pt x="221" y="139"/>
                  </a:lnTo>
                  <a:lnTo>
                    <a:pt x="156" y="139"/>
                  </a:lnTo>
                  <a:lnTo>
                    <a:pt x="138" y="137"/>
                  </a:lnTo>
                  <a:lnTo>
                    <a:pt x="121" y="129"/>
                  </a:lnTo>
                  <a:lnTo>
                    <a:pt x="107" y="119"/>
                  </a:lnTo>
                  <a:lnTo>
                    <a:pt x="96" y="105"/>
                  </a:lnTo>
                  <a:lnTo>
                    <a:pt x="89" y="88"/>
                  </a:lnTo>
                  <a:lnTo>
                    <a:pt x="86" y="70"/>
                  </a:lnTo>
                  <a:lnTo>
                    <a:pt x="89" y="51"/>
                  </a:lnTo>
                  <a:lnTo>
                    <a:pt x="96" y="35"/>
                  </a:lnTo>
                  <a:lnTo>
                    <a:pt x="107" y="20"/>
                  </a:lnTo>
                  <a:lnTo>
                    <a:pt x="121" y="10"/>
                  </a:lnTo>
                  <a:lnTo>
                    <a:pt x="138" y="2"/>
                  </a:lnTo>
                  <a:lnTo>
                    <a:pt x="1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37" name="Freeform 67"/>
            <p:cNvSpPr>
              <a:spLocks/>
            </p:cNvSpPr>
            <p:nvPr/>
          </p:nvSpPr>
          <p:spPr bwMode="auto">
            <a:xfrm>
              <a:off x="5486400" y="2308226"/>
              <a:ext cx="266700" cy="22225"/>
            </a:xfrm>
            <a:custGeom>
              <a:avLst/>
              <a:gdLst>
                <a:gd name="T0" fmla="*/ 69 w 1685"/>
                <a:gd name="T1" fmla="*/ 0 h 140"/>
                <a:gd name="T2" fmla="*/ 1615 w 1685"/>
                <a:gd name="T3" fmla="*/ 0 h 140"/>
                <a:gd name="T4" fmla="*/ 1634 w 1685"/>
                <a:gd name="T5" fmla="*/ 3 h 140"/>
                <a:gd name="T6" fmla="*/ 1650 w 1685"/>
                <a:gd name="T7" fmla="*/ 9 h 140"/>
                <a:gd name="T8" fmla="*/ 1665 w 1685"/>
                <a:gd name="T9" fmla="*/ 21 h 140"/>
                <a:gd name="T10" fmla="*/ 1676 w 1685"/>
                <a:gd name="T11" fmla="*/ 35 h 140"/>
                <a:gd name="T12" fmla="*/ 1683 w 1685"/>
                <a:gd name="T13" fmla="*/ 52 h 140"/>
                <a:gd name="T14" fmla="*/ 1685 w 1685"/>
                <a:gd name="T15" fmla="*/ 70 h 140"/>
                <a:gd name="T16" fmla="*/ 1683 w 1685"/>
                <a:gd name="T17" fmla="*/ 89 h 140"/>
                <a:gd name="T18" fmla="*/ 1676 w 1685"/>
                <a:gd name="T19" fmla="*/ 105 h 140"/>
                <a:gd name="T20" fmla="*/ 1665 w 1685"/>
                <a:gd name="T21" fmla="*/ 120 h 140"/>
                <a:gd name="T22" fmla="*/ 1650 w 1685"/>
                <a:gd name="T23" fmla="*/ 130 h 140"/>
                <a:gd name="T24" fmla="*/ 1634 w 1685"/>
                <a:gd name="T25" fmla="*/ 137 h 140"/>
                <a:gd name="T26" fmla="*/ 1615 w 1685"/>
                <a:gd name="T27" fmla="*/ 140 h 140"/>
                <a:gd name="T28" fmla="*/ 69 w 1685"/>
                <a:gd name="T29" fmla="*/ 140 h 140"/>
                <a:gd name="T30" fmla="*/ 51 w 1685"/>
                <a:gd name="T31" fmla="*/ 137 h 140"/>
                <a:gd name="T32" fmla="*/ 34 w 1685"/>
                <a:gd name="T33" fmla="*/ 130 h 140"/>
                <a:gd name="T34" fmla="*/ 20 w 1685"/>
                <a:gd name="T35" fmla="*/ 120 h 140"/>
                <a:gd name="T36" fmla="*/ 9 w 1685"/>
                <a:gd name="T37" fmla="*/ 105 h 140"/>
                <a:gd name="T38" fmla="*/ 2 w 1685"/>
                <a:gd name="T39" fmla="*/ 89 h 140"/>
                <a:gd name="T40" fmla="*/ 0 w 1685"/>
                <a:gd name="T41" fmla="*/ 70 h 140"/>
                <a:gd name="T42" fmla="*/ 2 w 1685"/>
                <a:gd name="T43" fmla="*/ 52 h 140"/>
                <a:gd name="T44" fmla="*/ 9 w 1685"/>
                <a:gd name="T45" fmla="*/ 35 h 140"/>
                <a:gd name="T46" fmla="*/ 20 w 1685"/>
                <a:gd name="T47" fmla="*/ 21 h 140"/>
                <a:gd name="T48" fmla="*/ 34 w 1685"/>
                <a:gd name="T49" fmla="*/ 9 h 140"/>
                <a:gd name="T50" fmla="*/ 51 w 1685"/>
                <a:gd name="T51" fmla="*/ 3 h 140"/>
                <a:gd name="T52" fmla="*/ 69 w 1685"/>
                <a:gd name="T5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85" h="140">
                  <a:moveTo>
                    <a:pt x="69" y="0"/>
                  </a:moveTo>
                  <a:lnTo>
                    <a:pt x="1615" y="0"/>
                  </a:lnTo>
                  <a:lnTo>
                    <a:pt x="1634" y="3"/>
                  </a:lnTo>
                  <a:lnTo>
                    <a:pt x="1650" y="9"/>
                  </a:lnTo>
                  <a:lnTo>
                    <a:pt x="1665" y="21"/>
                  </a:lnTo>
                  <a:lnTo>
                    <a:pt x="1676" y="35"/>
                  </a:lnTo>
                  <a:lnTo>
                    <a:pt x="1683" y="52"/>
                  </a:lnTo>
                  <a:lnTo>
                    <a:pt x="1685" y="70"/>
                  </a:lnTo>
                  <a:lnTo>
                    <a:pt x="1683" y="89"/>
                  </a:lnTo>
                  <a:lnTo>
                    <a:pt x="1676" y="105"/>
                  </a:lnTo>
                  <a:lnTo>
                    <a:pt x="1665" y="120"/>
                  </a:lnTo>
                  <a:lnTo>
                    <a:pt x="1650" y="130"/>
                  </a:lnTo>
                  <a:lnTo>
                    <a:pt x="1634" y="137"/>
                  </a:lnTo>
                  <a:lnTo>
                    <a:pt x="1615" y="140"/>
                  </a:lnTo>
                  <a:lnTo>
                    <a:pt x="69" y="140"/>
                  </a:lnTo>
                  <a:lnTo>
                    <a:pt x="51" y="137"/>
                  </a:lnTo>
                  <a:lnTo>
                    <a:pt x="34" y="130"/>
                  </a:lnTo>
                  <a:lnTo>
                    <a:pt x="20" y="120"/>
                  </a:lnTo>
                  <a:lnTo>
                    <a:pt x="9" y="105"/>
                  </a:lnTo>
                  <a:lnTo>
                    <a:pt x="2" y="89"/>
                  </a:lnTo>
                  <a:lnTo>
                    <a:pt x="0" y="70"/>
                  </a:lnTo>
                  <a:lnTo>
                    <a:pt x="2" y="52"/>
                  </a:lnTo>
                  <a:lnTo>
                    <a:pt x="9" y="35"/>
                  </a:lnTo>
                  <a:lnTo>
                    <a:pt x="20" y="21"/>
                  </a:lnTo>
                  <a:lnTo>
                    <a:pt x="34" y="9"/>
                  </a:lnTo>
                  <a:lnTo>
                    <a:pt x="51" y="3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38" name="Freeform 68"/>
            <p:cNvSpPr>
              <a:spLocks/>
            </p:cNvSpPr>
            <p:nvPr/>
          </p:nvSpPr>
          <p:spPr bwMode="auto">
            <a:xfrm>
              <a:off x="5726113" y="1958976"/>
              <a:ext cx="26988" cy="22225"/>
            </a:xfrm>
            <a:custGeom>
              <a:avLst/>
              <a:gdLst>
                <a:gd name="T0" fmla="*/ 70 w 172"/>
                <a:gd name="T1" fmla="*/ 0 h 139"/>
                <a:gd name="T2" fmla="*/ 102 w 172"/>
                <a:gd name="T3" fmla="*/ 0 h 139"/>
                <a:gd name="T4" fmla="*/ 121 w 172"/>
                <a:gd name="T5" fmla="*/ 2 h 139"/>
                <a:gd name="T6" fmla="*/ 137 w 172"/>
                <a:gd name="T7" fmla="*/ 9 h 139"/>
                <a:gd name="T8" fmla="*/ 152 w 172"/>
                <a:gd name="T9" fmla="*/ 20 h 139"/>
                <a:gd name="T10" fmla="*/ 163 w 172"/>
                <a:gd name="T11" fmla="*/ 34 h 139"/>
                <a:gd name="T12" fmla="*/ 170 w 172"/>
                <a:gd name="T13" fmla="*/ 50 h 139"/>
                <a:gd name="T14" fmla="*/ 172 w 172"/>
                <a:gd name="T15" fmla="*/ 70 h 139"/>
                <a:gd name="T16" fmla="*/ 170 w 172"/>
                <a:gd name="T17" fmla="*/ 88 h 139"/>
                <a:gd name="T18" fmla="*/ 163 w 172"/>
                <a:gd name="T19" fmla="*/ 105 h 139"/>
                <a:gd name="T20" fmla="*/ 152 w 172"/>
                <a:gd name="T21" fmla="*/ 118 h 139"/>
                <a:gd name="T22" fmla="*/ 137 w 172"/>
                <a:gd name="T23" fmla="*/ 129 h 139"/>
                <a:gd name="T24" fmla="*/ 121 w 172"/>
                <a:gd name="T25" fmla="*/ 136 h 139"/>
                <a:gd name="T26" fmla="*/ 102 w 172"/>
                <a:gd name="T27" fmla="*/ 139 h 139"/>
                <a:gd name="T28" fmla="*/ 70 w 172"/>
                <a:gd name="T29" fmla="*/ 139 h 139"/>
                <a:gd name="T30" fmla="*/ 51 w 172"/>
                <a:gd name="T31" fmla="*/ 136 h 139"/>
                <a:gd name="T32" fmla="*/ 35 w 172"/>
                <a:gd name="T33" fmla="*/ 129 h 139"/>
                <a:gd name="T34" fmla="*/ 20 w 172"/>
                <a:gd name="T35" fmla="*/ 118 h 139"/>
                <a:gd name="T36" fmla="*/ 10 w 172"/>
                <a:gd name="T37" fmla="*/ 105 h 139"/>
                <a:gd name="T38" fmla="*/ 2 w 172"/>
                <a:gd name="T39" fmla="*/ 88 h 139"/>
                <a:gd name="T40" fmla="*/ 0 w 172"/>
                <a:gd name="T41" fmla="*/ 70 h 139"/>
                <a:gd name="T42" fmla="*/ 2 w 172"/>
                <a:gd name="T43" fmla="*/ 50 h 139"/>
                <a:gd name="T44" fmla="*/ 10 w 172"/>
                <a:gd name="T45" fmla="*/ 34 h 139"/>
                <a:gd name="T46" fmla="*/ 20 w 172"/>
                <a:gd name="T47" fmla="*/ 20 h 139"/>
                <a:gd name="T48" fmla="*/ 35 w 172"/>
                <a:gd name="T49" fmla="*/ 9 h 139"/>
                <a:gd name="T50" fmla="*/ 51 w 172"/>
                <a:gd name="T51" fmla="*/ 2 h 139"/>
                <a:gd name="T52" fmla="*/ 70 w 172"/>
                <a:gd name="T53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2" h="139">
                  <a:moveTo>
                    <a:pt x="70" y="0"/>
                  </a:moveTo>
                  <a:lnTo>
                    <a:pt x="102" y="0"/>
                  </a:lnTo>
                  <a:lnTo>
                    <a:pt x="121" y="2"/>
                  </a:lnTo>
                  <a:lnTo>
                    <a:pt x="137" y="9"/>
                  </a:lnTo>
                  <a:lnTo>
                    <a:pt x="152" y="20"/>
                  </a:lnTo>
                  <a:lnTo>
                    <a:pt x="163" y="34"/>
                  </a:lnTo>
                  <a:lnTo>
                    <a:pt x="170" y="50"/>
                  </a:lnTo>
                  <a:lnTo>
                    <a:pt x="172" y="70"/>
                  </a:lnTo>
                  <a:lnTo>
                    <a:pt x="170" y="88"/>
                  </a:lnTo>
                  <a:lnTo>
                    <a:pt x="163" y="105"/>
                  </a:lnTo>
                  <a:lnTo>
                    <a:pt x="152" y="118"/>
                  </a:lnTo>
                  <a:lnTo>
                    <a:pt x="137" y="129"/>
                  </a:lnTo>
                  <a:lnTo>
                    <a:pt x="121" y="136"/>
                  </a:lnTo>
                  <a:lnTo>
                    <a:pt x="102" y="139"/>
                  </a:lnTo>
                  <a:lnTo>
                    <a:pt x="70" y="139"/>
                  </a:lnTo>
                  <a:lnTo>
                    <a:pt x="51" y="136"/>
                  </a:lnTo>
                  <a:lnTo>
                    <a:pt x="35" y="129"/>
                  </a:lnTo>
                  <a:lnTo>
                    <a:pt x="20" y="118"/>
                  </a:lnTo>
                  <a:lnTo>
                    <a:pt x="10" y="105"/>
                  </a:lnTo>
                  <a:lnTo>
                    <a:pt x="2" y="88"/>
                  </a:lnTo>
                  <a:lnTo>
                    <a:pt x="0" y="70"/>
                  </a:lnTo>
                  <a:lnTo>
                    <a:pt x="2" y="50"/>
                  </a:lnTo>
                  <a:lnTo>
                    <a:pt x="10" y="34"/>
                  </a:lnTo>
                  <a:lnTo>
                    <a:pt x="20" y="20"/>
                  </a:lnTo>
                  <a:lnTo>
                    <a:pt x="35" y="9"/>
                  </a:lnTo>
                  <a:lnTo>
                    <a:pt x="51" y="2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39" name="Freeform 69"/>
            <p:cNvSpPr>
              <a:spLocks/>
            </p:cNvSpPr>
            <p:nvPr/>
          </p:nvSpPr>
          <p:spPr bwMode="auto">
            <a:xfrm>
              <a:off x="5486400" y="1958976"/>
              <a:ext cx="222250" cy="22225"/>
            </a:xfrm>
            <a:custGeom>
              <a:avLst/>
              <a:gdLst>
                <a:gd name="T0" fmla="*/ 69 w 1401"/>
                <a:gd name="T1" fmla="*/ 0 h 139"/>
                <a:gd name="T2" fmla="*/ 1332 w 1401"/>
                <a:gd name="T3" fmla="*/ 0 h 139"/>
                <a:gd name="T4" fmla="*/ 1350 w 1401"/>
                <a:gd name="T5" fmla="*/ 2 h 139"/>
                <a:gd name="T6" fmla="*/ 1367 w 1401"/>
                <a:gd name="T7" fmla="*/ 9 h 139"/>
                <a:gd name="T8" fmla="*/ 1380 w 1401"/>
                <a:gd name="T9" fmla="*/ 20 h 139"/>
                <a:gd name="T10" fmla="*/ 1391 w 1401"/>
                <a:gd name="T11" fmla="*/ 34 h 139"/>
                <a:gd name="T12" fmla="*/ 1398 w 1401"/>
                <a:gd name="T13" fmla="*/ 50 h 139"/>
                <a:gd name="T14" fmla="*/ 1401 w 1401"/>
                <a:gd name="T15" fmla="*/ 70 h 139"/>
                <a:gd name="T16" fmla="*/ 1398 w 1401"/>
                <a:gd name="T17" fmla="*/ 88 h 139"/>
                <a:gd name="T18" fmla="*/ 1391 w 1401"/>
                <a:gd name="T19" fmla="*/ 105 h 139"/>
                <a:gd name="T20" fmla="*/ 1380 w 1401"/>
                <a:gd name="T21" fmla="*/ 118 h 139"/>
                <a:gd name="T22" fmla="*/ 1367 w 1401"/>
                <a:gd name="T23" fmla="*/ 129 h 139"/>
                <a:gd name="T24" fmla="*/ 1350 w 1401"/>
                <a:gd name="T25" fmla="*/ 136 h 139"/>
                <a:gd name="T26" fmla="*/ 1332 w 1401"/>
                <a:gd name="T27" fmla="*/ 139 h 139"/>
                <a:gd name="T28" fmla="*/ 69 w 1401"/>
                <a:gd name="T29" fmla="*/ 139 h 139"/>
                <a:gd name="T30" fmla="*/ 51 w 1401"/>
                <a:gd name="T31" fmla="*/ 136 h 139"/>
                <a:gd name="T32" fmla="*/ 34 w 1401"/>
                <a:gd name="T33" fmla="*/ 129 h 139"/>
                <a:gd name="T34" fmla="*/ 20 w 1401"/>
                <a:gd name="T35" fmla="*/ 118 h 139"/>
                <a:gd name="T36" fmla="*/ 9 w 1401"/>
                <a:gd name="T37" fmla="*/ 105 h 139"/>
                <a:gd name="T38" fmla="*/ 2 w 1401"/>
                <a:gd name="T39" fmla="*/ 88 h 139"/>
                <a:gd name="T40" fmla="*/ 0 w 1401"/>
                <a:gd name="T41" fmla="*/ 70 h 139"/>
                <a:gd name="T42" fmla="*/ 2 w 1401"/>
                <a:gd name="T43" fmla="*/ 50 h 139"/>
                <a:gd name="T44" fmla="*/ 9 w 1401"/>
                <a:gd name="T45" fmla="*/ 34 h 139"/>
                <a:gd name="T46" fmla="*/ 20 w 1401"/>
                <a:gd name="T47" fmla="*/ 20 h 139"/>
                <a:gd name="T48" fmla="*/ 34 w 1401"/>
                <a:gd name="T49" fmla="*/ 9 h 139"/>
                <a:gd name="T50" fmla="*/ 51 w 1401"/>
                <a:gd name="T51" fmla="*/ 2 h 139"/>
                <a:gd name="T52" fmla="*/ 69 w 1401"/>
                <a:gd name="T53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01" h="139">
                  <a:moveTo>
                    <a:pt x="69" y="0"/>
                  </a:moveTo>
                  <a:lnTo>
                    <a:pt x="1332" y="0"/>
                  </a:lnTo>
                  <a:lnTo>
                    <a:pt x="1350" y="2"/>
                  </a:lnTo>
                  <a:lnTo>
                    <a:pt x="1367" y="9"/>
                  </a:lnTo>
                  <a:lnTo>
                    <a:pt x="1380" y="20"/>
                  </a:lnTo>
                  <a:lnTo>
                    <a:pt x="1391" y="34"/>
                  </a:lnTo>
                  <a:lnTo>
                    <a:pt x="1398" y="50"/>
                  </a:lnTo>
                  <a:lnTo>
                    <a:pt x="1401" y="70"/>
                  </a:lnTo>
                  <a:lnTo>
                    <a:pt x="1398" y="88"/>
                  </a:lnTo>
                  <a:lnTo>
                    <a:pt x="1391" y="105"/>
                  </a:lnTo>
                  <a:lnTo>
                    <a:pt x="1380" y="118"/>
                  </a:lnTo>
                  <a:lnTo>
                    <a:pt x="1367" y="129"/>
                  </a:lnTo>
                  <a:lnTo>
                    <a:pt x="1350" y="136"/>
                  </a:lnTo>
                  <a:lnTo>
                    <a:pt x="1332" y="139"/>
                  </a:lnTo>
                  <a:lnTo>
                    <a:pt x="69" y="139"/>
                  </a:lnTo>
                  <a:lnTo>
                    <a:pt x="51" y="136"/>
                  </a:lnTo>
                  <a:lnTo>
                    <a:pt x="34" y="129"/>
                  </a:lnTo>
                  <a:lnTo>
                    <a:pt x="20" y="118"/>
                  </a:lnTo>
                  <a:lnTo>
                    <a:pt x="9" y="105"/>
                  </a:lnTo>
                  <a:lnTo>
                    <a:pt x="2" y="88"/>
                  </a:lnTo>
                  <a:lnTo>
                    <a:pt x="0" y="70"/>
                  </a:lnTo>
                  <a:lnTo>
                    <a:pt x="2" y="50"/>
                  </a:lnTo>
                  <a:lnTo>
                    <a:pt x="9" y="34"/>
                  </a:lnTo>
                  <a:lnTo>
                    <a:pt x="20" y="20"/>
                  </a:lnTo>
                  <a:lnTo>
                    <a:pt x="34" y="9"/>
                  </a:lnTo>
                  <a:lnTo>
                    <a:pt x="51" y="2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40" name="Freeform 70"/>
            <p:cNvSpPr>
              <a:spLocks/>
            </p:cNvSpPr>
            <p:nvPr/>
          </p:nvSpPr>
          <p:spPr bwMode="auto">
            <a:xfrm>
              <a:off x="5486400" y="2347913"/>
              <a:ext cx="266700" cy="22225"/>
            </a:xfrm>
            <a:custGeom>
              <a:avLst/>
              <a:gdLst>
                <a:gd name="T0" fmla="*/ 69 w 1685"/>
                <a:gd name="T1" fmla="*/ 0 h 140"/>
                <a:gd name="T2" fmla="*/ 1615 w 1685"/>
                <a:gd name="T3" fmla="*/ 0 h 140"/>
                <a:gd name="T4" fmla="*/ 1634 w 1685"/>
                <a:gd name="T5" fmla="*/ 2 h 140"/>
                <a:gd name="T6" fmla="*/ 1650 w 1685"/>
                <a:gd name="T7" fmla="*/ 9 h 140"/>
                <a:gd name="T8" fmla="*/ 1665 w 1685"/>
                <a:gd name="T9" fmla="*/ 20 h 140"/>
                <a:gd name="T10" fmla="*/ 1676 w 1685"/>
                <a:gd name="T11" fmla="*/ 35 h 140"/>
                <a:gd name="T12" fmla="*/ 1683 w 1685"/>
                <a:gd name="T13" fmla="*/ 51 h 140"/>
                <a:gd name="T14" fmla="*/ 1685 w 1685"/>
                <a:gd name="T15" fmla="*/ 70 h 140"/>
                <a:gd name="T16" fmla="*/ 1683 w 1685"/>
                <a:gd name="T17" fmla="*/ 88 h 140"/>
                <a:gd name="T18" fmla="*/ 1676 w 1685"/>
                <a:gd name="T19" fmla="*/ 105 h 140"/>
                <a:gd name="T20" fmla="*/ 1665 w 1685"/>
                <a:gd name="T21" fmla="*/ 118 h 140"/>
                <a:gd name="T22" fmla="*/ 1650 w 1685"/>
                <a:gd name="T23" fmla="*/ 130 h 140"/>
                <a:gd name="T24" fmla="*/ 1634 w 1685"/>
                <a:gd name="T25" fmla="*/ 137 h 140"/>
                <a:gd name="T26" fmla="*/ 1615 w 1685"/>
                <a:gd name="T27" fmla="*/ 140 h 140"/>
                <a:gd name="T28" fmla="*/ 69 w 1685"/>
                <a:gd name="T29" fmla="*/ 140 h 140"/>
                <a:gd name="T30" fmla="*/ 51 w 1685"/>
                <a:gd name="T31" fmla="*/ 137 h 140"/>
                <a:gd name="T32" fmla="*/ 34 w 1685"/>
                <a:gd name="T33" fmla="*/ 130 h 140"/>
                <a:gd name="T34" fmla="*/ 20 w 1685"/>
                <a:gd name="T35" fmla="*/ 118 h 140"/>
                <a:gd name="T36" fmla="*/ 9 w 1685"/>
                <a:gd name="T37" fmla="*/ 105 h 140"/>
                <a:gd name="T38" fmla="*/ 2 w 1685"/>
                <a:gd name="T39" fmla="*/ 88 h 140"/>
                <a:gd name="T40" fmla="*/ 0 w 1685"/>
                <a:gd name="T41" fmla="*/ 70 h 140"/>
                <a:gd name="T42" fmla="*/ 2 w 1685"/>
                <a:gd name="T43" fmla="*/ 51 h 140"/>
                <a:gd name="T44" fmla="*/ 9 w 1685"/>
                <a:gd name="T45" fmla="*/ 35 h 140"/>
                <a:gd name="T46" fmla="*/ 20 w 1685"/>
                <a:gd name="T47" fmla="*/ 20 h 140"/>
                <a:gd name="T48" fmla="*/ 34 w 1685"/>
                <a:gd name="T49" fmla="*/ 9 h 140"/>
                <a:gd name="T50" fmla="*/ 51 w 1685"/>
                <a:gd name="T51" fmla="*/ 2 h 140"/>
                <a:gd name="T52" fmla="*/ 69 w 1685"/>
                <a:gd name="T5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85" h="140">
                  <a:moveTo>
                    <a:pt x="69" y="0"/>
                  </a:moveTo>
                  <a:lnTo>
                    <a:pt x="1615" y="0"/>
                  </a:lnTo>
                  <a:lnTo>
                    <a:pt x="1634" y="2"/>
                  </a:lnTo>
                  <a:lnTo>
                    <a:pt x="1650" y="9"/>
                  </a:lnTo>
                  <a:lnTo>
                    <a:pt x="1665" y="20"/>
                  </a:lnTo>
                  <a:lnTo>
                    <a:pt x="1676" y="35"/>
                  </a:lnTo>
                  <a:lnTo>
                    <a:pt x="1683" y="51"/>
                  </a:lnTo>
                  <a:lnTo>
                    <a:pt x="1685" y="70"/>
                  </a:lnTo>
                  <a:lnTo>
                    <a:pt x="1683" y="88"/>
                  </a:lnTo>
                  <a:lnTo>
                    <a:pt x="1676" y="105"/>
                  </a:lnTo>
                  <a:lnTo>
                    <a:pt x="1665" y="118"/>
                  </a:lnTo>
                  <a:lnTo>
                    <a:pt x="1650" y="130"/>
                  </a:lnTo>
                  <a:lnTo>
                    <a:pt x="1634" y="137"/>
                  </a:lnTo>
                  <a:lnTo>
                    <a:pt x="1615" y="140"/>
                  </a:lnTo>
                  <a:lnTo>
                    <a:pt x="69" y="140"/>
                  </a:lnTo>
                  <a:lnTo>
                    <a:pt x="51" y="137"/>
                  </a:lnTo>
                  <a:lnTo>
                    <a:pt x="34" y="130"/>
                  </a:lnTo>
                  <a:lnTo>
                    <a:pt x="20" y="118"/>
                  </a:lnTo>
                  <a:lnTo>
                    <a:pt x="9" y="105"/>
                  </a:lnTo>
                  <a:lnTo>
                    <a:pt x="2" y="88"/>
                  </a:lnTo>
                  <a:lnTo>
                    <a:pt x="0" y="70"/>
                  </a:lnTo>
                  <a:lnTo>
                    <a:pt x="2" y="51"/>
                  </a:lnTo>
                  <a:lnTo>
                    <a:pt x="9" y="35"/>
                  </a:lnTo>
                  <a:lnTo>
                    <a:pt x="20" y="20"/>
                  </a:lnTo>
                  <a:lnTo>
                    <a:pt x="34" y="9"/>
                  </a:lnTo>
                  <a:lnTo>
                    <a:pt x="51" y="2"/>
                  </a:lnTo>
                  <a:lnTo>
                    <a:pt x="6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</p:grpSp>
      <p:grpSp>
        <p:nvGrpSpPr>
          <p:cNvPr id="29" name="Group 2439"/>
          <p:cNvGrpSpPr/>
          <p:nvPr/>
        </p:nvGrpSpPr>
        <p:grpSpPr>
          <a:xfrm>
            <a:off x="1831945" y="6365271"/>
            <a:ext cx="604475" cy="605160"/>
            <a:chOff x="5384800" y="5792788"/>
            <a:chExt cx="471488" cy="523875"/>
          </a:xfrm>
          <a:solidFill>
            <a:schemeClr val="bg1"/>
          </a:solidFill>
        </p:grpSpPr>
        <p:sp>
          <p:nvSpPr>
            <p:cNvPr id="30" name="Freeform 1222"/>
            <p:cNvSpPr>
              <a:spLocks noEditPoints="1"/>
            </p:cNvSpPr>
            <p:nvPr/>
          </p:nvSpPr>
          <p:spPr bwMode="auto">
            <a:xfrm>
              <a:off x="5597525" y="5818188"/>
              <a:ext cx="63500" cy="63500"/>
            </a:xfrm>
            <a:custGeom>
              <a:avLst/>
              <a:gdLst>
                <a:gd name="T0" fmla="*/ 197 w 392"/>
                <a:gd name="T1" fmla="*/ 113 h 393"/>
                <a:gd name="T2" fmla="*/ 174 w 392"/>
                <a:gd name="T3" fmla="*/ 116 h 393"/>
                <a:gd name="T4" fmla="*/ 154 w 392"/>
                <a:gd name="T5" fmla="*/ 124 h 393"/>
                <a:gd name="T6" fmla="*/ 138 w 392"/>
                <a:gd name="T7" fmla="*/ 138 h 393"/>
                <a:gd name="T8" fmla="*/ 124 w 392"/>
                <a:gd name="T9" fmla="*/ 154 h 393"/>
                <a:gd name="T10" fmla="*/ 116 w 392"/>
                <a:gd name="T11" fmla="*/ 175 h 393"/>
                <a:gd name="T12" fmla="*/ 113 w 392"/>
                <a:gd name="T13" fmla="*/ 197 h 393"/>
                <a:gd name="T14" fmla="*/ 116 w 392"/>
                <a:gd name="T15" fmla="*/ 220 h 393"/>
                <a:gd name="T16" fmla="*/ 124 w 392"/>
                <a:gd name="T17" fmla="*/ 240 h 393"/>
                <a:gd name="T18" fmla="*/ 138 w 392"/>
                <a:gd name="T19" fmla="*/ 256 h 393"/>
                <a:gd name="T20" fmla="*/ 154 w 392"/>
                <a:gd name="T21" fmla="*/ 270 h 393"/>
                <a:gd name="T22" fmla="*/ 174 w 392"/>
                <a:gd name="T23" fmla="*/ 278 h 393"/>
                <a:gd name="T24" fmla="*/ 197 w 392"/>
                <a:gd name="T25" fmla="*/ 281 h 393"/>
                <a:gd name="T26" fmla="*/ 219 w 392"/>
                <a:gd name="T27" fmla="*/ 278 h 393"/>
                <a:gd name="T28" fmla="*/ 238 w 392"/>
                <a:gd name="T29" fmla="*/ 270 h 393"/>
                <a:gd name="T30" fmla="*/ 256 w 392"/>
                <a:gd name="T31" fmla="*/ 256 h 393"/>
                <a:gd name="T32" fmla="*/ 269 w 392"/>
                <a:gd name="T33" fmla="*/ 240 h 393"/>
                <a:gd name="T34" fmla="*/ 278 w 392"/>
                <a:gd name="T35" fmla="*/ 220 h 393"/>
                <a:gd name="T36" fmla="*/ 280 w 392"/>
                <a:gd name="T37" fmla="*/ 197 h 393"/>
                <a:gd name="T38" fmla="*/ 278 w 392"/>
                <a:gd name="T39" fmla="*/ 175 h 393"/>
                <a:gd name="T40" fmla="*/ 269 w 392"/>
                <a:gd name="T41" fmla="*/ 154 h 393"/>
                <a:gd name="T42" fmla="*/ 256 w 392"/>
                <a:gd name="T43" fmla="*/ 138 h 393"/>
                <a:gd name="T44" fmla="*/ 238 w 392"/>
                <a:gd name="T45" fmla="*/ 124 h 393"/>
                <a:gd name="T46" fmla="*/ 219 w 392"/>
                <a:gd name="T47" fmla="*/ 116 h 393"/>
                <a:gd name="T48" fmla="*/ 197 w 392"/>
                <a:gd name="T49" fmla="*/ 113 h 393"/>
                <a:gd name="T50" fmla="*/ 197 w 392"/>
                <a:gd name="T51" fmla="*/ 0 h 393"/>
                <a:gd name="T52" fmla="*/ 232 w 392"/>
                <a:gd name="T53" fmla="*/ 4 h 393"/>
                <a:gd name="T54" fmla="*/ 264 w 392"/>
                <a:gd name="T55" fmla="*/ 13 h 393"/>
                <a:gd name="T56" fmla="*/ 296 w 392"/>
                <a:gd name="T57" fmla="*/ 27 h 393"/>
                <a:gd name="T58" fmla="*/ 323 w 392"/>
                <a:gd name="T59" fmla="*/ 47 h 393"/>
                <a:gd name="T60" fmla="*/ 347 w 392"/>
                <a:gd name="T61" fmla="*/ 71 h 393"/>
                <a:gd name="T62" fmla="*/ 365 w 392"/>
                <a:gd name="T63" fmla="*/ 98 h 393"/>
                <a:gd name="T64" fmla="*/ 380 w 392"/>
                <a:gd name="T65" fmla="*/ 128 h 393"/>
                <a:gd name="T66" fmla="*/ 389 w 392"/>
                <a:gd name="T67" fmla="*/ 162 h 393"/>
                <a:gd name="T68" fmla="*/ 392 w 392"/>
                <a:gd name="T69" fmla="*/ 197 h 393"/>
                <a:gd name="T70" fmla="*/ 389 w 392"/>
                <a:gd name="T71" fmla="*/ 232 h 393"/>
                <a:gd name="T72" fmla="*/ 380 w 392"/>
                <a:gd name="T73" fmla="*/ 266 h 393"/>
                <a:gd name="T74" fmla="*/ 365 w 392"/>
                <a:gd name="T75" fmla="*/ 296 h 393"/>
                <a:gd name="T76" fmla="*/ 347 w 392"/>
                <a:gd name="T77" fmla="*/ 323 h 393"/>
                <a:gd name="T78" fmla="*/ 323 w 392"/>
                <a:gd name="T79" fmla="*/ 347 h 393"/>
                <a:gd name="T80" fmla="*/ 296 w 392"/>
                <a:gd name="T81" fmla="*/ 366 h 393"/>
                <a:gd name="T82" fmla="*/ 264 w 392"/>
                <a:gd name="T83" fmla="*/ 381 h 393"/>
                <a:gd name="T84" fmla="*/ 232 w 392"/>
                <a:gd name="T85" fmla="*/ 390 h 393"/>
                <a:gd name="T86" fmla="*/ 197 w 392"/>
                <a:gd name="T87" fmla="*/ 393 h 393"/>
                <a:gd name="T88" fmla="*/ 160 w 392"/>
                <a:gd name="T89" fmla="*/ 390 h 393"/>
                <a:gd name="T90" fmla="*/ 128 w 392"/>
                <a:gd name="T91" fmla="*/ 381 h 393"/>
                <a:gd name="T92" fmla="*/ 98 w 392"/>
                <a:gd name="T93" fmla="*/ 366 h 393"/>
                <a:gd name="T94" fmla="*/ 70 w 392"/>
                <a:gd name="T95" fmla="*/ 347 h 393"/>
                <a:gd name="T96" fmla="*/ 46 w 392"/>
                <a:gd name="T97" fmla="*/ 323 h 393"/>
                <a:gd name="T98" fmla="*/ 27 w 392"/>
                <a:gd name="T99" fmla="*/ 296 h 393"/>
                <a:gd name="T100" fmla="*/ 13 w 392"/>
                <a:gd name="T101" fmla="*/ 266 h 393"/>
                <a:gd name="T102" fmla="*/ 3 w 392"/>
                <a:gd name="T103" fmla="*/ 232 h 393"/>
                <a:gd name="T104" fmla="*/ 0 w 392"/>
                <a:gd name="T105" fmla="*/ 197 h 393"/>
                <a:gd name="T106" fmla="*/ 3 w 392"/>
                <a:gd name="T107" fmla="*/ 162 h 393"/>
                <a:gd name="T108" fmla="*/ 13 w 392"/>
                <a:gd name="T109" fmla="*/ 128 h 393"/>
                <a:gd name="T110" fmla="*/ 27 w 392"/>
                <a:gd name="T111" fmla="*/ 98 h 393"/>
                <a:gd name="T112" fmla="*/ 46 w 392"/>
                <a:gd name="T113" fmla="*/ 71 h 393"/>
                <a:gd name="T114" fmla="*/ 70 w 392"/>
                <a:gd name="T115" fmla="*/ 47 h 393"/>
                <a:gd name="T116" fmla="*/ 98 w 392"/>
                <a:gd name="T117" fmla="*/ 27 h 393"/>
                <a:gd name="T118" fmla="*/ 128 w 392"/>
                <a:gd name="T119" fmla="*/ 13 h 393"/>
                <a:gd name="T120" fmla="*/ 160 w 392"/>
                <a:gd name="T121" fmla="*/ 4 h 393"/>
                <a:gd name="T122" fmla="*/ 197 w 392"/>
                <a:gd name="T123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2" h="393">
                  <a:moveTo>
                    <a:pt x="197" y="113"/>
                  </a:moveTo>
                  <a:lnTo>
                    <a:pt x="174" y="116"/>
                  </a:lnTo>
                  <a:lnTo>
                    <a:pt x="154" y="124"/>
                  </a:lnTo>
                  <a:lnTo>
                    <a:pt x="138" y="138"/>
                  </a:lnTo>
                  <a:lnTo>
                    <a:pt x="124" y="154"/>
                  </a:lnTo>
                  <a:lnTo>
                    <a:pt x="116" y="175"/>
                  </a:lnTo>
                  <a:lnTo>
                    <a:pt x="113" y="197"/>
                  </a:lnTo>
                  <a:lnTo>
                    <a:pt x="116" y="220"/>
                  </a:lnTo>
                  <a:lnTo>
                    <a:pt x="124" y="240"/>
                  </a:lnTo>
                  <a:lnTo>
                    <a:pt x="138" y="256"/>
                  </a:lnTo>
                  <a:lnTo>
                    <a:pt x="154" y="270"/>
                  </a:lnTo>
                  <a:lnTo>
                    <a:pt x="174" y="278"/>
                  </a:lnTo>
                  <a:lnTo>
                    <a:pt x="197" y="281"/>
                  </a:lnTo>
                  <a:lnTo>
                    <a:pt x="219" y="278"/>
                  </a:lnTo>
                  <a:lnTo>
                    <a:pt x="238" y="270"/>
                  </a:lnTo>
                  <a:lnTo>
                    <a:pt x="256" y="256"/>
                  </a:lnTo>
                  <a:lnTo>
                    <a:pt x="269" y="240"/>
                  </a:lnTo>
                  <a:lnTo>
                    <a:pt x="278" y="220"/>
                  </a:lnTo>
                  <a:lnTo>
                    <a:pt x="280" y="197"/>
                  </a:lnTo>
                  <a:lnTo>
                    <a:pt x="278" y="175"/>
                  </a:lnTo>
                  <a:lnTo>
                    <a:pt x="269" y="154"/>
                  </a:lnTo>
                  <a:lnTo>
                    <a:pt x="256" y="138"/>
                  </a:lnTo>
                  <a:lnTo>
                    <a:pt x="238" y="124"/>
                  </a:lnTo>
                  <a:lnTo>
                    <a:pt x="219" y="116"/>
                  </a:lnTo>
                  <a:lnTo>
                    <a:pt x="197" y="113"/>
                  </a:lnTo>
                  <a:close/>
                  <a:moveTo>
                    <a:pt x="197" y="0"/>
                  </a:moveTo>
                  <a:lnTo>
                    <a:pt x="232" y="4"/>
                  </a:lnTo>
                  <a:lnTo>
                    <a:pt x="264" y="13"/>
                  </a:lnTo>
                  <a:lnTo>
                    <a:pt x="296" y="27"/>
                  </a:lnTo>
                  <a:lnTo>
                    <a:pt x="323" y="47"/>
                  </a:lnTo>
                  <a:lnTo>
                    <a:pt x="347" y="71"/>
                  </a:lnTo>
                  <a:lnTo>
                    <a:pt x="365" y="98"/>
                  </a:lnTo>
                  <a:lnTo>
                    <a:pt x="380" y="128"/>
                  </a:lnTo>
                  <a:lnTo>
                    <a:pt x="389" y="162"/>
                  </a:lnTo>
                  <a:lnTo>
                    <a:pt x="392" y="197"/>
                  </a:lnTo>
                  <a:lnTo>
                    <a:pt x="389" y="232"/>
                  </a:lnTo>
                  <a:lnTo>
                    <a:pt x="380" y="266"/>
                  </a:lnTo>
                  <a:lnTo>
                    <a:pt x="365" y="296"/>
                  </a:lnTo>
                  <a:lnTo>
                    <a:pt x="347" y="323"/>
                  </a:lnTo>
                  <a:lnTo>
                    <a:pt x="323" y="347"/>
                  </a:lnTo>
                  <a:lnTo>
                    <a:pt x="296" y="366"/>
                  </a:lnTo>
                  <a:lnTo>
                    <a:pt x="264" y="381"/>
                  </a:lnTo>
                  <a:lnTo>
                    <a:pt x="232" y="390"/>
                  </a:lnTo>
                  <a:lnTo>
                    <a:pt x="197" y="393"/>
                  </a:lnTo>
                  <a:lnTo>
                    <a:pt x="160" y="390"/>
                  </a:lnTo>
                  <a:lnTo>
                    <a:pt x="128" y="381"/>
                  </a:lnTo>
                  <a:lnTo>
                    <a:pt x="98" y="366"/>
                  </a:lnTo>
                  <a:lnTo>
                    <a:pt x="70" y="347"/>
                  </a:lnTo>
                  <a:lnTo>
                    <a:pt x="46" y="323"/>
                  </a:lnTo>
                  <a:lnTo>
                    <a:pt x="27" y="296"/>
                  </a:lnTo>
                  <a:lnTo>
                    <a:pt x="13" y="266"/>
                  </a:lnTo>
                  <a:lnTo>
                    <a:pt x="3" y="232"/>
                  </a:lnTo>
                  <a:lnTo>
                    <a:pt x="0" y="197"/>
                  </a:lnTo>
                  <a:lnTo>
                    <a:pt x="3" y="162"/>
                  </a:lnTo>
                  <a:lnTo>
                    <a:pt x="13" y="128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0" y="47"/>
                  </a:lnTo>
                  <a:lnTo>
                    <a:pt x="98" y="27"/>
                  </a:lnTo>
                  <a:lnTo>
                    <a:pt x="128" y="13"/>
                  </a:lnTo>
                  <a:lnTo>
                    <a:pt x="160" y="4"/>
                  </a:lnTo>
                  <a:lnTo>
                    <a:pt x="19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31" name="Freeform 1223"/>
            <p:cNvSpPr>
              <a:spLocks noEditPoints="1"/>
            </p:cNvSpPr>
            <p:nvPr/>
          </p:nvSpPr>
          <p:spPr bwMode="auto">
            <a:xfrm>
              <a:off x="5411788" y="5818188"/>
              <a:ext cx="61913" cy="63500"/>
            </a:xfrm>
            <a:custGeom>
              <a:avLst/>
              <a:gdLst>
                <a:gd name="T0" fmla="*/ 196 w 392"/>
                <a:gd name="T1" fmla="*/ 113 h 393"/>
                <a:gd name="T2" fmla="*/ 174 w 392"/>
                <a:gd name="T3" fmla="*/ 116 h 393"/>
                <a:gd name="T4" fmla="*/ 153 w 392"/>
                <a:gd name="T5" fmla="*/ 124 h 393"/>
                <a:gd name="T6" fmla="*/ 137 w 392"/>
                <a:gd name="T7" fmla="*/ 138 h 393"/>
                <a:gd name="T8" fmla="*/ 123 w 392"/>
                <a:gd name="T9" fmla="*/ 154 h 393"/>
                <a:gd name="T10" fmla="*/ 115 w 392"/>
                <a:gd name="T11" fmla="*/ 175 h 393"/>
                <a:gd name="T12" fmla="*/ 112 w 392"/>
                <a:gd name="T13" fmla="*/ 197 h 393"/>
                <a:gd name="T14" fmla="*/ 115 w 392"/>
                <a:gd name="T15" fmla="*/ 220 h 393"/>
                <a:gd name="T16" fmla="*/ 123 w 392"/>
                <a:gd name="T17" fmla="*/ 240 h 393"/>
                <a:gd name="T18" fmla="*/ 137 w 392"/>
                <a:gd name="T19" fmla="*/ 256 h 393"/>
                <a:gd name="T20" fmla="*/ 153 w 392"/>
                <a:gd name="T21" fmla="*/ 270 h 393"/>
                <a:gd name="T22" fmla="*/ 174 w 392"/>
                <a:gd name="T23" fmla="*/ 278 h 393"/>
                <a:gd name="T24" fmla="*/ 196 w 392"/>
                <a:gd name="T25" fmla="*/ 281 h 393"/>
                <a:gd name="T26" fmla="*/ 219 w 392"/>
                <a:gd name="T27" fmla="*/ 278 h 393"/>
                <a:gd name="T28" fmla="*/ 238 w 392"/>
                <a:gd name="T29" fmla="*/ 270 h 393"/>
                <a:gd name="T30" fmla="*/ 255 w 392"/>
                <a:gd name="T31" fmla="*/ 256 h 393"/>
                <a:gd name="T32" fmla="*/ 269 w 392"/>
                <a:gd name="T33" fmla="*/ 240 h 393"/>
                <a:gd name="T34" fmla="*/ 277 w 392"/>
                <a:gd name="T35" fmla="*/ 220 h 393"/>
                <a:gd name="T36" fmla="*/ 280 w 392"/>
                <a:gd name="T37" fmla="*/ 197 h 393"/>
                <a:gd name="T38" fmla="*/ 277 w 392"/>
                <a:gd name="T39" fmla="*/ 175 h 393"/>
                <a:gd name="T40" fmla="*/ 269 w 392"/>
                <a:gd name="T41" fmla="*/ 154 h 393"/>
                <a:gd name="T42" fmla="*/ 255 w 392"/>
                <a:gd name="T43" fmla="*/ 138 h 393"/>
                <a:gd name="T44" fmla="*/ 238 w 392"/>
                <a:gd name="T45" fmla="*/ 124 h 393"/>
                <a:gd name="T46" fmla="*/ 219 w 392"/>
                <a:gd name="T47" fmla="*/ 116 h 393"/>
                <a:gd name="T48" fmla="*/ 196 w 392"/>
                <a:gd name="T49" fmla="*/ 113 h 393"/>
                <a:gd name="T50" fmla="*/ 196 w 392"/>
                <a:gd name="T51" fmla="*/ 0 h 393"/>
                <a:gd name="T52" fmla="*/ 231 w 392"/>
                <a:gd name="T53" fmla="*/ 4 h 393"/>
                <a:gd name="T54" fmla="*/ 264 w 392"/>
                <a:gd name="T55" fmla="*/ 13 h 393"/>
                <a:gd name="T56" fmla="*/ 295 w 392"/>
                <a:gd name="T57" fmla="*/ 27 h 393"/>
                <a:gd name="T58" fmla="*/ 323 w 392"/>
                <a:gd name="T59" fmla="*/ 47 h 393"/>
                <a:gd name="T60" fmla="*/ 346 w 392"/>
                <a:gd name="T61" fmla="*/ 71 h 393"/>
                <a:gd name="T62" fmla="*/ 365 w 392"/>
                <a:gd name="T63" fmla="*/ 98 h 393"/>
                <a:gd name="T64" fmla="*/ 380 w 392"/>
                <a:gd name="T65" fmla="*/ 128 h 393"/>
                <a:gd name="T66" fmla="*/ 389 w 392"/>
                <a:gd name="T67" fmla="*/ 162 h 393"/>
                <a:gd name="T68" fmla="*/ 392 w 392"/>
                <a:gd name="T69" fmla="*/ 197 h 393"/>
                <a:gd name="T70" fmla="*/ 389 w 392"/>
                <a:gd name="T71" fmla="*/ 232 h 393"/>
                <a:gd name="T72" fmla="*/ 380 w 392"/>
                <a:gd name="T73" fmla="*/ 266 h 393"/>
                <a:gd name="T74" fmla="*/ 365 w 392"/>
                <a:gd name="T75" fmla="*/ 296 h 393"/>
                <a:gd name="T76" fmla="*/ 346 w 392"/>
                <a:gd name="T77" fmla="*/ 323 h 393"/>
                <a:gd name="T78" fmla="*/ 323 w 392"/>
                <a:gd name="T79" fmla="*/ 347 h 393"/>
                <a:gd name="T80" fmla="*/ 295 w 392"/>
                <a:gd name="T81" fmla="*/ 366 h 393"/>
                <a:gd name="T82" fmla="*/ 264 w 392"/>
                <a:gd name="T83" fmla="*/ 381 h 393"/>
                <a:gd name="T84" fmla="*/ 231 w 392"/>
                <a:gd name="T85" fmla="*/ 390 h 393"/>
                <a:gd name="T86" fmla="*/ 196 w 392"/>
                <a:gd name="T87" fmla="*/ 393 h 393"/>
                <a:gd name="T88" fmla="*/ 161 w 392"/>
                <a:gd name="T89" fmla="*/ 390 h 393"/>
                <a:gd name="T90" fmla="*/ 127 w 392"/>
                <a:gd name="T91" fmla="*/ 381 h 393"/>
                <a:gd name="T92" fmla="*/ 97 w 392"/>
                <a:gd name="T93" fmla="*/ 366 h 393"/>
                <a:gd name="T94" fmla="*/ 70 w 392"/>
                <a:gd name="T95" fmla="*/ 347 h 393"/>
                <a:gd name="T96" fmla="*/ 46 w 392"/>
                <a:gd name="T97" fmla="*/ 323 h 393"/>
                <a:gd name="T98" fmla="*/ 26 w 392"/>
                <a:gd name="T99" fmla="*/ 296 h 393"/>
                <a:gd name="T100" fmla="*/ 12 w 392"/>
                <a:gd name="T101" fmla="*/ 266 h 393"/>
                <a:gd name="T102" fmla="*/ 4 w 392"/>
                <a:gd name="T103" fmla="*/ 232 h 393"/>
                <a:gd name="T104" fmla="*/ 0 w 392"/>
                <a:gd name="T105" fmla="*/ 197 h 393"/>
                <a:gd name="T106" fmla="*/ 4 w 392"/>
                <a:gd name="T107" fmla="*/ 162 h 393"/>
                <a:gd name="T108" fmla="*/ 12 w 392"/>
                <a:gd name="T109" fmla="*/ 128 h 393"/>
                <a:gd name="T110" fmla="*/ 26 w 392"/>
                <a:gd name="T111" fmla="*/ 98 h 393"/>
                <a:gd name="T112" fmla="*/ 46 w 392"/>
                <a:gd name="T113" fmla="*/ 71 h 393"/>
                <a:gd name="T114" fmla="*/ 70 w 392"/>
                <a:gd name="T115" fmla="*/ 47 h 393"/>
                <a:gd name="T116" fmla="*/ 97 w 392"/>
                <a:gd name="T117" fmla="*/ 27 h 393"/>
                <a:gd name="T118" fmla="*/ 127 w 392"/>
                <a:gd name="T119" fmla="*/ 13 h 393"/>
                <a:gd name="T120" fmla="*/ 161 w 392"/>
                <a:gd name="T121" fmla="*/ 4 h 393"/>
                <a:gd name="T122" fmla="*/ 196 w 392"/>
                <a:gd name="T123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2" h="393">
                  <a:moveTo>
                    <a:pt x="196" y="113"/>
                  </a:moveTo>
                  <a:lnTo>
                    <a:pt x="174" y="116"/>
                  </a:lnTo>
                  <a:lnTo>
                    <a:pt x="153" y="124"/>
                  </a:lnTo>
                  <a:lnTo>
                    <a:pt x="137" y="138"/>
                  </a:lnTo>
                  <a:lnTo>
                    <a:pt x="123" y="154"/>
                  </a:lnTo>
                  <a:lnTo>
                    <a:pt x="115" y="175"/>
                  </a:lnTo>
                  <a:lnTo>
                    <a:pt x="112" y="197"/>
                  </a:lnTo>
                  <a:lnTo>
                    <a:pt x="115" y="220"/>
                  </a:lnTo>
                  <a:lnTo>
                    <a:pt x="123" y="240"/>
                  </a:lnTo>
                  <a:lnTo>
                    <a:pt x="137" y="256"/>
                  </a:lnTo>
                  <a:lnTo>
                    <a:pt x="153" y="270"/>
                  </a:lnTo>
                  <a:lnTo>
                    <a:pt x="174" y="278"/>
                  </a:lnTo>
                  <a:lnTo>
                    <a:pt x="196" y="281"/>
                  </a:lnTo>
                  <a:lnTo>
                    <a:pt x="219" y="278"/>
                  </a:lnTo>
                  <a:lnTo>
                    <a:pt x="238" y="270"/>
                  </a:lnTo>
                  <a:lnTo>
                    <a:pt x="255" y="256"/>
                  </a:lnTo>
                  <a:lnTo>
                    <a:pt x="269" y="240"/>
                  </a:lnTo>
                  <a:lnTo>
                    <a:pt x="277" y="220"/>
                  </a:lnTo>
                  <a:lnTo>
                    <a:pt x="280" y="197"/>
                  </a:lnTo>
                  <a:lnTo>
                    <a:pt x="277" y="175"/>
                  </a:lnTo>
                  <a:lnTo>
                    <a:pt x="269" y="154"/>
                  </a:lnTo>
                  <a:lnTo>
                    <a:pt x="255" y="138"/>
                  </a:lnTo>
                  <a:lnTo>
                    <a:pt x="238" y="124"/>
                  </a:lnTo>
                  <a:lnTo>
                    <a:pt x="219" y="116"/>
                  </a:lnTo>
                  <a:lnTo>
                    <a:pt x="196" y="113"/>
                  </a:lnTo>
                  <a:close/>
                  <a:moveTo>
                    <a:pt x="196" y="0"/>
                  </a:moveTo>
                  <a:lnTo>
                    <a:pt x="231" y="4"/>
                  </a:lnTo>
                  <a:lnTo>
                    <a:pt x="264" y="13"/>
                  </a:lnTo>
                  <a:lnTo>
                    <a:pt x="295" y="27"/>
                  </a:lnTo>
                  <a:lnTo>
                    <a:pt x="323" y="47"/>
                  </a:lnTo>
                  <a:lnTo>
                    <a:pt x="346" y="71"/>
                  </a:lnTo>
                  <a:lnTo>
                    <a:pt x="365" y="98"/>
                  </a:lnTo>
                  <a:lnTo>
                    <a:pt x="380" y="128"/>
                  </a:lnTo>
                  <a:lnTo>
                    <a:pt x="389" y="162"/>
                  </a:lnTo>
                  <a:lnTo>
                    <a:pt x="392" y="197"/>
                  </a:lnTo>
                  <a:lnTo>
                    <a:pt x="389" y="232"/>
                  </a:lnTo>
                  <a:lnTo>
                    <a:pt x="380" y="266"/>
                  </a:lnTo>
                  <a:lnTo>
                    <a:pt x="365" y="296"/>
                  </a:lnTo>
                  <a:lnTo>
                    <a:pt x="346" y="323"/>
                  </a:lnTo>
                  <a:lnTo>
                    <a:pt x="323" y="347"/>
                  </a:lnTo>
                  <a:lnTo>
                    <a:pt x="295" y="366"/>
                  </a:lnTo>
                  <a:lnTo>
                    <a:pt x="264" y="381"/>
                  </a:lnTo>
                  <a:lnTo>
                    <a:pt x="231" y="390"/>
                  </a:lnTo>
                  <a:lnTo>
                    <a:pt x="196" y="393"/>
                  </a:lnTo>
                  <a:lnTo>
                    <a:pt x="161" y="390"/>
                  </a:lnTo>
                  <a:lnTo>
                    <a:pt x="127" y="381"/>
                  </a:lnTo>
                  <a:lnTo>
                    <a:pt x="97" y="366"/>
                  </a:lnTo>
                  <a:lnTo>
                    <a:pt x="70" y="347"/>
                  </a:lnTo>
                  <a:lnTo>
                    <a:pt x="46" y="323"/>
                  </a:lnTo>
                  <a:lnTo>
                    <a:pt x="26" y="296"/>
                  </a:lnTo>
                  <a:lnTo>
                    <a:pt x="12" y="266"/>
                  </a:lnTo>
                  <a:lnTo>
                    <a:pt x="4" y="232"/>
                  </a:lnTo>
                  <a:lnTo>
                    <a:pt x="0" y="197"/>
                  </a:lnTo>
                  <a:lnTo>
                    <a:pt x="4" y="162"/>
                  </a:lnTo>
                  <a:lnTo>
                    <a:pt x="12" y="128"/>
                  </a:lnTo>
                  <a:lnTo>
                    <a:pt x="26" y="98"/>
                  </a:lnTo>
                  <a:lnTo>
                    <a:pt x="46" y="71"/>
                  </a:lnTo>
                  <a:lnTo>
                    <a:pt x="70" y="47"/>
                  </a:lnTo>
                  <a:lnTo>
                    <a:pt x="97" y="27"/>
                  </a:lnTo>
                  <a:lnTo>
                    <a:pt x="127" y="13"/>
                  </a:lnTo>
                  <a:lnTo>
                    <a:pt x="161" y="4"/>
                  </a:lnTo>
                  <a:lnTo>
                    <a:pt x="1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32" name="Freeform 1224"/>
            <p:cNvSpPr>
              <a:spLocks noEditPoints="1"/>
            </p:cNvSpPr>
            <p:nvPr/>
          </p:nvSpPr>
          <p:spPr bwMode="auto">
            <a:xfrm>
              <a:off x="5411788" y="6218238"/>
              <a:ext cx="61913" cy="63500"/>
            </a:xfrm>
            <a:custGeom>
              <a:avLst/>
              <a:gdLst>
                <a:gd name="T0" fmla="*/ 196 w 392"/>
                <a:gd name="T1" fmla="*/ 112 h 392"/>
                <a:gd name="T2" fmla="*/ 174 w 392"/>
                <a:gd name="T3" fmla="*/ 115 h 392"/>
                <a:gd name="T4" fmla="*/ 153 w 392"/>
                <a:gd name="T5" fmla="*/ 124 h 392"/>
                <a:gd name="T6" fmla="*/ 137 w 392"/>
                <a:gd name="T7" fmla="*/ 136 h 392"/>
                <a:gd name="T8" fmla="*/ 123 w 392"/>
                <a:gd name="T9" fmla="*/ 154 h 392"/>
                <a:gd name="T10" fmla="*/ 115 w 392"/>
                <a:gd name="T11" fmla="*/ 174 h 392"/>
                <a:gd name="T12" fmla="*/ 112 w 392"/>
                <a:gd name="T13" fmla="*/ 196 h 392"/>
                <a:gd name="T14" fmla="*/ 115 w 392"/>
                <a:gd name="T15" fmla="*/ 218 h 392"/>
                <a:gd name="T16" fmla="*/ 123 w 392"/>
                <a:gd name="T17" fmla="*/ 238 h 392"/>
                <a:gd name="T18" fmla="*/ 137 w 392"/>
                <a:gd name="T19" fmla="*/ 256 h 392"/>
                <a:gd name="T20" fmla="*/ 153 w 392"/>
                <a:gd name="T21" fmla="*/ 268 h 392"/>
                <a:gd name="T22" fmla="*/ 174 w 392"/>
                <a:gd name="T23" fmla="*/ 276 h 392"/>
                <a:gd name="T24" fmla="*/ 196 w 392"/>
                <a:gd name="T25" fmla="*/ 280 h 392"/>
                <a:gd name="T26" fmla="*/ 219 w 392"/>
                <a:gd name="T27" fmla="*/ 276 h 392"/>
                <a:gd name="T28" fmla="*/ 238 w 392"/>
                <a:gd name="T29" fmla="*/ 268 h 392"/>
                <a:gd name="T30" fmla="*/ 255 w 392"/>
                <a:gd name="T31" fmla="*/ 256 h 392"/>
                <a:gd name="T32" fmla="*/ 269 w 392"/>
                <a:gd name="T33" fmla="*/ 238 h 392"/>
                <a:gd name="T34" fmla="*/ 277 w 392"/>
                <a:gd name="T35" fmla="*/ 218 h 392"/>
                <a:gd name="T36" fmla="*/ 280 w 392"/>
                <a:gd name="T37" fmla="*/ 196 h 392"/>
                <a:gd name="T38" fmla="*/ 277 w 392"/>
                <a:gd name="T39" fmla="*/ 174 h 392"/>
                <a:gd name="T40" fmla="*/ 269 w 392"/>
                <a:gd name="T41" fmla="*/ 154 h 392"/>
                <a:gd name="T42" fmla="*/ 255 w 392"/>
                <a:gd name="T43" fmla="*/ 136 h 392"/>
                <a:gd name="T44" fmla="*/ 238 w 392"/>
                <a:gd name="T45" fmla="*/ 124 h 392"/>
                <a:gd name="T46" fmla="*/ 219 w 392"/>
                <a:gd name="T47" fmla="*/ 115 h 392"/>
                <a:gd name="T48" fmla="*/ 196 w 392"/>
                <a:gd name="T49" fmla="*/ 112 h 392"/>
                <a:gd name="T50" fmla="*/ 196 w 392"/>
                <a:gd name="T51" fmla="*/ 0 h 392"/>
                <a:gd name="T52" fmla="*/ 231 w 392"/>
                <a:gd name="T53" fmla="*/ 3 h 392"/>
                <a:gd name="T54" fmla="*/ 264 w 392"/>
                <a:gd name="T55" fmla="*/ 12 h 392"/>
                <a:gd name="T56" fmla="*/ 295 w 392"/>
                <a:gd name="T57" fmla="*/ 27 h 392"/>
                <a:gd name="T58" fmla="*/ 323 w 392"/>
                <a:gd name="T59" fmla="*/ 46 h 392"/>
                <a:gd name="T60" fmla="*/ 346 w 392"/>
                <a:gd name="T61" fmla="*/ 70 h 392"/>
                <a:gd name="T62" fmla="*/ 365 w 392"/>
                <a:gd name="T63" fmla="*/ 97 h 392"/>
                <a:gd name="T64" fmla="*/ 380 w 392"/>
                <a:gd name="T65" fmla="*/ 128 h 392"/>
                <a:gd name="T66" fmla="*/ 389 w 392"/>
                <a:gd name="T67" fmla="*/ 161 h 392"/>
                <a:gd name="T68" fmla="*/ 392 w 392"/>
                <a:gd name="T69" fmla="*/ 196 h 392"/>
                <a:gd name="T70" fmla="*/ 389 w 392"/>
                <a:gd name="T71" fmla="*/ 231 h 392"/>
                <a:gd name="T72" fmla="*/ 380 w 392"/>
                <a:gd name="T73" fmla="*/ 264 h 392"/>
                <a:gd name="T74" fmla="*/ 365 w 392"/>
                <a:gd name="T75" fmla="*/ 295 h 392"/>
                <a:gd name="T76" fmla="*/ 346 w 392"/>
                <a:gd name="T77" fmla="*/ 322 h 392"/>
                <a:gd name="T78" fmla="*/ 323 w 392"/>
                <a:gd name="T79" fmla="*/ 346 h 392"/>
                <a:gd name="T80" fmla="*/ 295 w 392"/>
                <a:gd name="T81" fmla="*/ 365 h 392"/>
                <a:gd name="T82" fmla="*/ 264 w 392"/>
                <a:gd name="T83" fmla="*/ 379 h 392"/>
                <a:gd name="T84" fmla="*/ 231 w 392"/>
                <a:gd name="T85" fmla="*/ 389 h 392"/>
                <a:gd name="T86" fmla="*/ 196 w 392"/>
                <a:gd name="T87" fmla="*/ 392 h 392"/>
                <a:gd name="T88" fmla="*/ 161 w 392"/>
                <a:gd name="T89" fmla="*/ 389 h 392"/>
                <a:gd name="T90" fmla="*/ 127 w 392"/>
                <a:gd name="T91" fmla="*/ 379 h 392"/>
                <a:gd name="T92" fmla="*/ 97 w 392"/>
                <a:gd name="T93" fmla="*/ 365 h 392"/>
                <a:gd name="T94" fmla="*/ 70 w 392"/>
                <a:gd name="T95" fmla="*/ 346 h 392"/>
                <a:gd name="T96" fmla="*/ 46 w 392"/>
                <a:gd name="T97" fmla="*/ 322 h 392"/>
                <a:gd name="T98" fmla="*/ 26 w 392"/>
                <a:gd name="T99" fmla="*/ 295 h 392"/>
                <a:gd name="T100" fmla="*/ 12 w 392"/>
                <a:gd name="T101" fmla="*/ 264 h 392"/>
                <a:gd name="T102" fmla="*/ 4 w 392"/>
                <a:gd name="T103" fmla="*/ 231 h 392"/>
                <a:gd name="T104" fmla="*/ 0 w 392"/>
                <a:gd name="T105" fmla="*/ 196 h 392"/>
                <a:gd name="T106" fmla="*/ 4 w 392"/>
                <a:gd name="T107" fmla="*/ 161 h 392"/>
                <a:gd name="T108" fmla="*/ 12 w 392"/>
                <a:gd name="T109" fmla="*/ 128 h 392"/>
                <a:gd name="T110" fmla="*/ 26 w 392"/>
                <a:gd name="T111" fmla="*/ 97 h 392"/>
                <a:gd name="T112" fmla="*/ 46 w 392"/>
                <a:gd name="T113" fmla="*/ 70 h 392"/>
                <a:gd name="T114" fmla="*/ 70 w 392"/>
                <a:gd name="T115" fmla="*/ 46 h 392"/>
                <a:gd name="T116" fmla="*/ 97 w 392"/>
                <a:gd name="T117" fmla="*/ 27 h 392"/>
                <a:gd name="T118" fmla="*/ 127 w 392"/>
                <a:gd name="T119" fmla="*/ 12 h 392"/>
                <a:gd name="T120" fmla="*/ 161 w 392"/>
                <a:gd name="T121" fmla="*/ 3 h 392"/>
                <a:gd name="T122" fmla="*/ 196 w 392"/>
                <a:gd name="T12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2" h="392">
                  <a:moveTo>
                    <a:pt x="196" y="112"/>
                  </a:moveTo>
                  <a:lnTo>
                    <a:pt x="174" y="115"/>
                  </a:lnTo>
                  <a:lnTo>
                    <a:pt x="153" y="124"/>
                  </a:lnTo>
                  <a:lnTo>
                    <a:pt x="137" y="136"/>
                  </a:lnTo>
                  <a:lnTo>
                    <a:pt x="123" y="154"/>
                  </a:lnTo>
                  <a:lnTo>
                    <a:pt x="115" y="174"/>
                  </a:lnTo>
                  <a:lnTo>
                    <a:pt x="112" y="196"/>
                  </a:lnTo>
                  <a:lnTo>
                    <a:pt x="115" y="218"/>
                  </a:lnTo>
                  <a:lnTo>
                    <a:pt x="123" y="238"/>
                  </a:lnTo>
                  <a:lnTo>
                    <a:pt x="137" y="256"/>
                  </a:lnTo>
                  <a:lnTo>
                    <a:pt x="153" y="268"/>
                  </a:lnTo>
                  <a:lnTo>
                    <a:pt x="174" y="276"/>
                  </a:lnTo>
                  <a:lnTo>
                    <a:pt x="196" y="280"/>
                  </a:lnTo>
                  <a:lnTo>
                    <a:pt x="219" y="276"/>
                  </a:lnTo>
                  <a:lnTo>
                    <a:pt x="238" y="268"/>
                  </a:lnTo>
                  <a:lnTo>
                    <a:pt x="255" y="256"/>
                  </a:lnTo>
                  <a:lnTo>
                    <a:pt x="269" y="238"/>
                  </a:lnTo>
                  <a:lnTo>
                    <a:pt x="277" y="218"/>
                  </a:lnTo>
                  <a:lnTo>
                    <a:pt x="280" y="196"/>
                  </a:lnTo>
                  <a:lnTo>
                    <a:pt x="277" y="174"/>
                  </a:lnTo>
                  <a:lnTo>
                    <a:pt x="269" y="154"/>
                  </a:lnTo>
                  <a:lnTo>
                    <a:pt x="255" y="136"/>
                  </a:lnTo>
                  <a:lnTo>
                    <a:pt x="238" y="124"/>
                  </a:lnTo>
                  <a:lnTo>
                    <a:pt x="219" y="115"/>
                  </a:lnTo>
                  <a:lnTo>
                    <a:pt x="196" y="112"/>
                  </a:lnTo>
                  <a:close/>
                  <a:moveTo>
                    <a:pt x="196" y="0"/>
                  </a:moveTo>
                  <a:lnTo>
                    <a:pt x="231" y="3"/>
                  </a:lnTo>
                  <a:lnTo>
                    <a:pt x="264" y="12"/>
                  </a:lnTo>
                  <a:lnTo>
                    <a:pt x="295" y="27"/>
                  </a:lnTo>
                  <a:lnTo>
                    <a:pt x="323" y="46"/>
                  </a:lnTo>
                  <a:lnTo>
                    <a:pt x="346" y="70"/>
                  </a:lnTo>
                  <a:lnTo>
                    <a:pt x="365" y="97"/>
                  </a:lnTo>
                  <a:lnTo>
                    <a:pt x="380" y="128"/>
                  </a:lnTo>
                  <a:lnTo>
                    <a:pt x="389" y="161"/>
                  </a:lnTo>
                  <a:lnTo>
                    <a:pt x="392" y="196"/>
                  </a:lnTo>
                  <a:lnTo>
                    <a:pt x="389" y="231"/>
                  </a:lnTo>
                  <a:lnTo>
                    <a:pt x="380" y="264"/>
                  </a:lnTo>
                  <a:lnTo>
                    <a:pt x="365" y="295"/>
                  </a:lnTo>
                  <a:lnTo>
                    <a:pt x="346" y="322"/>
                  </a:lnTo>
                  <a:lnTo>
                    <a:pt x="323" y="346"/>
                  </a:lnTo>
                  <a:lnTo>
                    <a:pt x="295" y="365"/>
                  </a:lnTo>
                  <a:lnTo>
                    <a:pt x="264" y="379"/>
                  </a:lnTo>
                  <a:lnTo>
                    <a:pt x="231" y="389"/>
                  </a:lnTo>
                  <a:lnTo>
                    <a:pt x="196" y="392"/>
                  </a:lnTo>
                  <a:lnTo>
                    <a:pt x="161" y="389"/>
                  </a:lnTo>
                  <a:lnTo>
                    <a:pt x="127" y="379"/>
                  </a:lnTo>
                  <a:lnTo>
                    <a:pt x="97" y="365"/>
                  </a:lnTo>
                  <a:lnTo>
                    <a:pt x="70" y="346"/>
                  </a:lnTo>
                  <a:lnTo>
                    <a:pt x="46" y="322"/>
                  </a:lnTo>
                  <a:lnTo>
                    <a:pt x="26" y="295"/>
                  </a:lnTo>
                  <a:lnTo>
                    <a:pt x="12" y="264"/>
                  </a:lnTo>
                  <a:lnTo>
                    <a:pt x="4" y="231"/>
                  </a:lnTo>
                  <a:lnTo>
                    <a:pt x="0" y="196"/>
                  </a:lnTo>
                  <a:lnTo>
                    <a:pt x="4" y="161"/>
                  </a:lnTo>
                  <a:lnTo>
                    <a:pt x="12" y="128"/>
                  </a:lnTo>
                  <a:lnTo>
                    <a:pt x="26" y="97"/>
                  </a:lnTo>
                  <a:lnTo>
                    <a:pt x="46" y="70"/>
                  </a:lnTo>
                  <a:lnTo>
                    <a:pt x="70" y="46"/>
                  </a:lnTo>
                  <a:lnTo>
                    <a:pt x="97" y="27"/>
                  </a:lnTo>
                  <a:lnTo>
                    <a:pt x="127" y="12"/>
                  </a:lnTo>
                  <a:lnTo>
                    <a:pt x="161" y="3"/>
                  </a:lnTo>
                  <a:lnTo>
                    <a:pt x="1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  <p:sp>
          <p:nvSpPr>
            <p:cNvPr id="33" name="Freeform 1225"/>
            <p:cNvSpPr>
              <a:spLocks noEditPoints="1"/>
            </p:cNvSpPr>
            <p:nvPr/>
          </p:nvSpPr>
          <p:spPr bwMode="auto">
            <a:xfrm>
              <a:off x="5384800" y="5792788"/>
              <a:ext cx="471488" cy="523875"/>
            </a:xfrm>
            <a:custGeom>
              <a:avLst/>
              <a:gdLst>
                <a:gd name="T0" fmla="*/ 1470 w 2968"/>
                <a:gd name="T1" fmla="*/ 3169 h 3304"/>
                <a:gd name="T2" fmla="*/ 2078 w 2968"/>
                <a:gd name="T3" fmla="*/ 2960 h 3304"/>
                <a:gd name="T4" fmla="*/ 1321 w 2968"/>
                <a:gd name="T5" fmla="*/ 3014 h 3304"/>
                <a:gd name="T6" fmla="*/ 2449 w 2968"/>
                <a:gd name="T7" fmla="*/ 3078 h 3304"/>
                <a:gd name="T8" fmla="*/ 2838 w 2968"/>
                <a:gd name="T9" fmla="*/ 2987 h 3304"/>
                <a:gd name="T10" fmla="*/ 2252 w 2968"/>
                <a:gd name="T11" fmla="*/ 2846 h 3304"/>
                <a:gd name="T12" fmla="*/ 2713 w 2968"/>
                <a:gd name="T13" fmla="*/ 2887 h 3304"/>
                <a:gd name="T14" fmla="*/ 2852 w 2968"/>
                <a:gd name="T15" fmla="*/ 2727 h 3304"/>
                <a:gd name="T16" fmla="*/ 1256 w 2968"/>
                <a:gd name="T17" fmla="*/ 2840 h 3304"/>
                <a:gd name="T18" fmla="*/ 1707 w 2968"/>
                <a:gd name="T19" fmla="*/ 2966 h 3304"/>
                <a:gd name="T20" fmla="*/ 2077 w 2968"/>
                <a:gd name="T21" fmla="*/ 2812 h 3304"/>
                <a:gd name="T22" fmla="*/ 1984 w 2968"/>
                <a:gd name="T23" fmla="*/ 2790 h 3304"/>
                <a:gd name="T24" fmla="*/ 1272 w 2968"/>
                <a:gd name="T25" fmla="*/ 2765 h 3304"/>
                <a:gd name="T26" fmla="*/ 2415 w 2968"/>
                <a:gd name="T27" fmla="*/ 2632 h 3304"/>
                <a:gd name="T28" fmla="*/ 2695 w 2968"/>
                <a:gd name="T29" fmla="*/ 2672 h 3304"/>
                <a:gd name="T30" fmla="*/ 2850 w 2968"/>
                <a:gd name="T31" fmla="*/ 2510 h 3304"/>
                <a:gd name="T32" fmla="*/ 1250 w 2968"/>
                <a:gd name="T33" fmla="*/ 2611 h 3304"/>
                <a:gd name="T34" fmla="*/ 1707 w 2968"/>
                <a:gd name="T35" fmla="*/ 2742 h 3304"/>
                <a:gd name="T36" fmla="*/ 2083 w 2968"/>
                <a:gd name="T37" fmla="*/ 2581 h 3304"/>
                <a:gd name="T38" fmla="*/ 1983 w 2968"/>
                <a:gd name="T39" fmla="*/ 2566 h 3304"/>
                <a:gd name="T40" fmla="*/ 1257 w 2968"/>
                <a:gd name="T41" fmla="*/ 2532 h 3304"/>
                <a:gd name="T42" fmla="*/ 2381 w 2968"/>
                <a:gd name="T43" fmla="*/ 2407 h 3304"/>
                <a:gd name="T44" fmla="*/ 2720 w 2968"/>
                <a:gd name="T45" fmla="*/ 2434 h 3304"/>
                <a:gd name="T46" fmla="*/ 2855 w 2968"/>
                <a:gd name="T47" fmla="*/ 2259 h 3304"/>
                <a:gd name="T48" fmla="*/ 1283 w 2968"/>
                <a:gd name="T49" fmla="*/ 2414 h 3304"/>
                <a:gd name="T50" fmla="*/ 1790 w 2968"/>
                <a:gd name="T51" fmla="*/ 2507 h 3304"/>
                <a:gd name="T52" fmla="*/ 2096 w 2968"/>
                <a:gd name="T53" fmla="*/ 2339 h 3304"/>
                <a:gd name="T54" fmla="*/ 1911 w 2968"/>
                <a:gd name="T55" fmla="*/ 2369 h 3304"/>
                <a:gd name="T56" fmla="*/ 1185 w 2968"/>
                <a:gd name="T57" fmla="*/ 2256 h 3304"/>
                <a:gd name="T58" fmla="*/ 873 w 2968"/>
                <a:gd name="T59" fmla="*/ 2404 h 3304"/>
                <a:gd name="T60" fmla="*/ 2761 w 2968"/>
                <a:gd name="T61" fmla="*/ 2092 h 3304"/>
                <a:gd name="T62" fmla="*/ 2519 w 2968"/>
                <a:gd name="T63" fmla="*/ 2284 h 3304"/>
                <a:gd name="T64" fmla="*/ 2821 w 2968"/>
                <a:gd name="T65" fmla="*/ 2120 h 3304"/>
                <a:gd name="T66" fmla="*/ 631 w 2968"/>
                <a:gd name="T67" fmla="*/ 2214 h 3304"/>
                <a:gd name="T68" fmla="*/ 757 w 2968"/>
                <a:gd name="T69" fmla="*/ 1886 h 3304"/>
                <a:gd name="T70" fmla="*/ 2415 w 2968"/>
                <a:gd name="T71" fmla="*/ 1959 h 3304"/>
                <a:gd name="T72" fmla="*/ 2660 w 2968"/>
                <a:gd name="T73" fmla="*/ 2018 h 3304"/>
                <a:gd name="T74" fmla="*/ 2848 w 2968"/>
                <a:gd name="T75" fmla="*/ 1845 h 3304"/>
                <a:gd name="T76" fmla="*/ 1226 w 2968"/>
                <a:gd name="T77" fmla="*/ 2138 h 3304"/>
                <a:gd name="T78" fmla="*/ 2117 w 2968"/>
                <a:gd name="T79" fmla="*/ 1957 h 3304"/>
                <a:gd name="T80" fmla="*/ 1993 w 2968"/>
                <a:gd name="T81" fmla="*/ 1695 h 3304"/>
                <a:gd name="T82" fmla="*/ 2727 w 2968"/>
                <a:gd name="T83" fmla="*/ 1758 h 3304"/>
                <a:gd name="T84" fmla="*/ 2855 w 2968"/>
                <a:gd name="T85" fmla="*/ 1587 h 3304"/>
                <a:gd name="T86" fmla="*/ 2162 w 2968"/>
                <a:gd name="T87" fmla="*/ 1709 h 3304"/>
                <a:gd name="T88" fmla="*/ 293 w 2968"/>
                <a:gd name="T89" fmla="*/ 1491 h 3304"/>
                <a:gd name="T90" fmla="*/ 631 w 2968"/>
                <a:gd name="T91" fmla="*/ 1748 h 3304"/>
                <a:gd name="T92" fmla="*/ 1070 w 2968"/>
                <a:gd name="T93" fmla="*/ 1902 h 3304"/>
                <a:gd name="T94" fmla="*/ 1213 w 2968"/>
                <a:gd name="T95" fmla="*/ 1405 h 3304"/>
                <a:gd name="T96" fmla="*/ 573 w 2968"/>
                <a:gd name="T97" fmla="*/ 1467 h 3304"/>
                <a:gd name="T98" fmla="*/ 1937 w 2968"/>
                <a:gd name="T99" fmla="*/ 1245 h 3304"/>
                <a:gd name="T100" fmla="*/ 2588 w 2968"/>
                <a:gd name="T101" fmla="*/ 1595 h 3304"/>
                <a:gd name="T102" fmla="*/ 849 w 2968"/>
                <a:gd name="T103" fmla="*/ 961 h 3304"/>
                <a:gd name="T104" fmla="*/ 750 w 2968"/>
                <a:gd name="T105" fmla="*/ 1358 h 3304"/>
                <a:gd name="T106" fmla="*/ 1365 w 2968"/>
                <a:gd name="T107" fmla="*/ 1387 h 3304"/>
                <a:gd name="T108" fmla="*/ 1455 w 2968"/>
                <a:gd name="T109" fmla="*/ 1179 h 3304"/>
                <a:gd name="T110" fmla="*/ 486 w 2968"/>
                <a:gd name="T111" fmla="*/ 707 h 3304"/>
                <a:gd name="T112" fmla="*/ 1223 w 2968"/>
                <a:gd name="T113" fmla="*/ 888 h 3304"/>
                <a:gd name="T114" fmla="*/ 2241 w 2968"/>
                <a:gd name="T115" fmla="*/ 112 h 3304"/>
                <a:gd name="T116" fmla="*/ 613 w 2968"/>
                <a:gd name="T117" fmla="*/ 2847 h 3304"/>
                <a:gd name="T118" fmla="*/ 172 w 2968"/>
                <a:gd name="T119" fmla="*/ 1550 h 3304"/>
                <a:gd name="T120" fmla="*/ 1289 w 2968"/>
                <a:gd name="T121" fmla="*/ 341 h 3304"/>
                <a:gd name="T122" fmla="*/ 0 w 2968"/>
                <a:gd name="T123" fmla="*/ 0 h 3304"/>
                <a:gd name="T124" fmla="*/ 2679 w 2968"/>
                <a:gd name="T125" fmla="*/ 3251 h 3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68" h="3304">
                  <a:moveTo>
                    <a:pt x="1178" y="2922"/>
                  </a:moveTo>
                  <a:lnTo>
                    <a:pt x="1179" y="2938"/>
                  </a:lnTo>
                  <a:lnTo>
                    <a:pt x="1180" y="2943"/>
                  </a:lnTo>
                  <a:lnTo>
                    <a:pt x="1180" y="2947"/>
                  </a:lnTo>
                  <a:lnTo>
                    <a:pt x="1184" y="2961"/>
                  </a:lnTo>
                  <a:lnTo>
                    <a:pt x="1189" y="2977"/>
                  </a:lnTo>
                  <a:lnTo>
                    <a:pt x="1191" y="2980"/>
                  </a:lnTo>
                  <a:lnTo>
                    <a:pt x="1194" y="2984"/>
                  </a:lnTo>
                  <a:lnTo>
                    <a:pt x="1205" y="3005"/>
                  </a:lnTo>
                  <a:lnTo>
                    <a:pt x="1209" y="3011"/>
                  </a:lnTo>
                  <a:lnTo>
                    <a:pt x="1213" y="3016"/>
                  </a:lnTo>
                  <a:lnTo>
                    <a:pt x="1219" y="3025"/>
                  </a:lnTo>
                  <a:lnTo>
                    <a:pt x="1225" y="3032"/>
                  </a:lnTo>
                  <a:lnTo>
                    <a:pt x="1231" y="3039"/>
                  </a:lnTo>
                  <a:lnTo>
                    <a:pt x="1236" y="3046"/>
                  </a:lnTo>
                  <a:lnTo>
                    <a:pt x="1242" y="3052"/>
                  </a:lnTo>
                  <a:lnTo>
                    <a:pt x="1250" y="3058"/>
                  </a:lnTo>
                  <a:lnTo>
                    <a:pt x="1263" y="3072"/>
                  </a:lnTo>
                  <a:lnTo>
                    <a:pt x="1276" y="3080"/>
                  </a:lnTo>
                  <a:lnTo>
                    <a:pt x="1293" y="3093"/>
                  </a:lnTo>
                  <a:lnTo>
                    <a:pt x="1312" y="3106"/>
                  </a:lnTo>
                  <a:lnTo>
                    <a:pt x="1319" y="3110"/>
                  </a:lnTo>
                  <a:lnTo>
                    <a:pt x="1327" y="3113"/>
                  </a:lnTo>
                  <a:lnTo>
                    <a:pt x="1350" y="3126"/>
                  </a:lnTo>
                  <a:lnTo>
                    <a:pt x="1357" y="3130"/>
                  </a:lnTo>
                  <a:lnTo>
                    <a:pt x="1365" y="3133"/>
                  </a:lnTo>
                  <a:lnTo>
                    <a:pt x="1416" y="3154"/>
                  </a:lnTo>
                  <a:lnTo>
                    <a:pt x="1470" y="3169"/>
                  </a:lnTo>
                  <a:lnTo>
                    <a:pt x="1528" y="3182"/>
                  </a:lnTo>
                  <a:lnTo>
                    <a:pt x="1590" y="3190"/>
                  </a:lnTo>
                  <a:lnTo>
                    <a:pt x="1653" y="3192"/>
                  </a:lnTo>
                  <a:lnTo>
                    <a:pt x="1714" y="3190"/>
                  </a:lnTo>
                  <a:lnTo>
                    <a:pt x="1775" y="3183"/>
                  </a:lnTo>
                  <a:lnTo>
                    <a:pt x="1832" y="3170"/>
                  </a:lnTo>
                  <a:lnTo>
                    <a:pt x="1886" y="3155"/>
                  </a:lnTo>
                  <a:lnTo>
                    <a:pt x="1936" y="3135"/>
                  </a:lnTo>
                  <a:lnTo>
                    <a:pt x="1982" y="3112"/>
                  </a:lnTo>
                  <a:lnTo>
                    <a:pt x="1983" y="3111"/>
                  </a:lnTo>
                  <a:lnTo>
                    <a:pt x="1991" y="3107"/>
                  </a:lnTo>
                  <a:lnTo>
                    <a:pt x="2011" y="3093"/>
                  </a:lnTo>
                  <a:lnTo>
                    <a:pt x="2030" y="3080"/>
                  </a:lnTo>
                  <a:lnTo>
                    <a:pt x="2033" y="3078"/>
                  </a:lnTo>
                  <a:lnTo>
                    <a:pt x="2060" y="3054"/>
                  </a:lnTo>
                  <a:lnTo>
                    <a:pt x="2084" y="3029"/>
                  </a:lnTo>
                  <a:lnTo>
                    <a:pt x="2101" y="3002"/>
                  </a:lnTo>
                  <a:lnTo>
                    <a:pt x="2116" y="2975"/>
                  </a:lnTo>
                  <a:lnTo>
                    <a:pt x="2116" y="2975"/>
                  </a:lnTo>
                  <a:lnTo>
                    <a:pt x="2121" y="2959"/>
                  </a:lnTo>
                  <a:lnTo>
                    <a:pt x="2125" y="2944"/>
                  </a:lnTo>
                  <a:lnTo>
                    <a:pt x="2125" y="2942"/>
                  </a:lnTo>
                  <a:lnTo>
                    <a:pt x="2126" y="2940"/>
                  </a:lnTo>
                  <a:lnTo>
                    <a:pt x="2128" y="2922"/>
                  </a:lnTo>
                  <a:lnTo>
                    <a:pt x="2120" y="2928"/>
                  </a:lnTo>
                  <a:lnTo>
                    <a:pt x="2094" y="2949"/>
                  </a:lnTo>
                  <a:lnTo>
                    <a:pt x="2087" y="2955"/>
                  </a:lnTo>
                  <a:lnTo>
                    <a:pt x="2078" y="2960"/>
                  </a:lnTo>
                  <a:lnTo>
                    <a:pt x="2048" y="2980"/>
                  </a:lnTo>
                  <a:lnTo>
                    <a:pt x="2041" y="2984"/>
                  </a:lnTo>
                  <a:lnTo>
                    <a:pt x="2033" y="2989"/>
                  </a:lnTo>
                  <a:lnTo>
                    <a:pt x="1984" y="3014"/>
                  </a:lnTo>
                  <a:lnTo>
                    <a:pt x="1983" y="3014"/>
                  </a:lnTo>
                  <a:lnTo>
                    <a:pt x="1982" y="3014"/>
                  </a:lnTo>
                  <a:lnTo>
                    <a:pt x="1956" y="3026"/>
                  </a:lnTo>
                  <a:lnTo>
                    <a:pt x="1930" y="3035"/>
                  </a:lnTo>
                  <a:lnTo>
                    <a:pt x="1911" y="3041"/>
                  </a:lnTo>
                  <a:lnTo>
                    <a:pt x="1871" y="3053"/>
                  </a:lnTo>
                  <a:lnTo>
                    <a:pt x="1849" y="3058"/>
                  </a:lnTo>
                  <a:lnTo>
                    <a:pt x="1809" y="3066"/>
                  </a:lnTo>
                  <a:lnTo>
                    <a:pt x="1785" y="3070"/>
                  </a:lnTo>
                  <a:lnTo>
                    <a:pt x="1741" y="3076"/>
                  </a:lnTo>
                  <a:lnTo>
                    <a:pt x="1720" y="3078"/>
                  </a:lnTo>
                  <a:lnTo>
                    <a:pt x="1686" y="3079"/>
                  </a:lnTo>
                  <a:lnTo>
                    <a:pt x="1653" y="3080"/>
                  </a:lnTo>
                  <a:lnTo>
                    <a:pt x="1619" y="3079"/>
                  </a:lnTo>
                  <a:lnTo>
                    <a:pt x="1586" y="3078"/>
                  </a:lnTo>
                  <a:lnTo>
                    <a:pt x="1564" y="3075"/>
                  </a:lnTo>
                  <a:lnTo>
                    <a:pt x="1520" y="3069"/>
                  </a:lnTo>
                  <a:lnTo>
                    <a:pt x="1496" y="3066"/>
                  </a:lnTo>
                  <a:lnTo>
                    <a:pt x="1457" y="3058"/>
                  </a:lnTo>
                  <a:lnTo>
                    <a:pt x="1434" y="3053"/>
                  </a:lnTo>
                  <a:lnTo>
                    <a:pt x="1394" y="3040"/>
                  </a:lnTo>
                  <a:lnTo>
                    <a:pt x="1376" y="3035"/>
                  </a:lnTo>
                  <a:lnTo>
                    <a:pt x="1324" y="3014"/>
                  </a:lnTo>
                  <a:lnTo>
                    <a:pt x="1321" y="3014"/>
                  </a:lnTo>
                  <a:lnTo>
                    <a:pt x="1272" y="2989"/>
                  </a:lnTo>
                  <a:lnTo>
                    <a:pt x="1257" y="2980"/>
                  </a:lnTo>
                  <a:lnTo>
                    <a:pt x="1226" y="2960"/>
                  </a:lnTo>
                  <a:lnTo>
                    <a:pt x="1219" y="2954"/>
                  </a:lnTo>
                  <a:lnTo>
                    <a:pt x="1211" y="2949"/>
                  </a:lnTo>
                  <a:lnTo>
                    <a:pt x="1185" y="2928"/>
                  </a:lnTo>
                  <a:lnTo>
                    <a:pt x="1181" y="2925"/>
                  </a:lnTo>
                  <a:lnTo>
                    <a:pt x="1178" y="2922"/>
                  </a:lnTo>
                  <a:close/>
                  <a:moveTo>
                    <a:pt x="2857" y="2921"/>
                  </a:moveTo>
                  <a:lnTo>
                    <a:pt x="2853" y="2925"/>
                  </a:lnTo>
                  <a:lnTo>
                    <a:pt x="2848" y="2928"/>
                  </a:lnTo>
                  <a:lnTo>
                    <a:pt x="2823" y="2949"/>
                  </a:lnTo>
                  <a:lnTo>
                    <a:pt x="2814" y="2955"/>
                  </a:lnTo>
                  <a:lnTo>
                    <a:pt x="2807" y="2960"/>
                  </a:lnTo>
                  <a:lnTo>
                    <a:pt x="2776" y="2980"/>
                  </a:lnTo>
                  <a:lnTo>
                    <a:pt x="2761" y="2989"/>
                  </a:lnTo>
                  <a:lnTo>
                    <a:pt x="2712" y="3014"/>
                  </a:lnTo>
                  <a:lnTo>
                    <a:pt x="2711" y="3014"/>
                  </a:lnTo>
                  <a:lnTo>
                    <a:pt x="2709" y="3014"/>
                  </a:lnTo>
                  <a:lnTo>
                    <a:pt x="2685" y="3026"/>
                  </a:lnTo>
                  <a:lnTo>
                    <a:pt x="2657" y="3035"/>
                  </a:lnTo>
                  <a:lnTo>
                    <a:pt x="2639" y="3041"/>
                  </a:lnTo>
                  <a:lnTo>
                    <a:pt x="2599" y="3053"/>
                  </a:lnTo>
                  <a:lnTo>
                    <a:pt x="2576" y="3058"/>
                  </a:lnTo>
                  <a:lnTo>
                    <a:pt x="2537" y="3066"/>
                  </a:lnTo>
                  <a:lnTo>
                    <a:pt x="2514" y="3070"/>
                  </a:lnTo>
                  <a:lnTo>
                    <a:pt x="2469" y="3076"/>
                  </a:lnTo>
                  <a:lnTo>
                    <a:pt x="2449" y="3078"/>
                  </a:lnTo>
                  <a:lnTo>
                    <a:pt x="2415" y="3079"/>
                  </a:lnTo>
                  <a:lnTo>
                    <a:pt x="2381" y="3080"/>
                  </a:lnTo>
                  <a:lnTo>
                    <a:pt x="2339" y="3079"/>
                  </a:lnTo>
                  <a:lnTo>
                    <a:pt x="2298" y="3076"/>
                  </a:lnTo>
                  <a:lnTo>
                    <a:pt x="2280" y="3074"/>
                  </a:lnTo>
                  <a:lnTo>
                    <a:pt x="2241" y="3068"/>
                  </a:lnTo>
                  <a:lnTo>
                    <a:pt x="2201" y="3061"/>
                  </a:lnTo>
                  <a:lnTo>
                    <a:pt x="2199" y="3061"/>
                  </a:lnTo>
                  <a:lnTo>
                    <a:pt x="2198" y="3061"/>
                  </a:lnTo>
                  <a:lnTo>
                    <a:pt x="2177" y="3091"/>
                  </a:lnTo>
                  <a:lnTo>
                    <a:pt x="2153" y="3119"/>
                  </a:lnTo>
                  <a:lnTo>
                    <a:pt x="2125" y="3147"/>
                  </a:lnTo>
                  <a:lnTo>
                    <a:pt x="2173" y="3163"/>
                  </a:lnTo>
                  <a:lnTo>
                    <a:pt x="2222" y="3175"/>
                  </a:lnTo>
                  <a:lnTo>
                    <a:pt x="2274" y="3185"/>
                  </a:lnTo>
                  <a:lnTo>
                    <a:pt x="2327" y="3190"/>
                  </a:lnTo>
                  <a:lnTo>
                    <a:pt x="2381" y="3192"/>
                  </a:lnTo>
                  <a:lnTo>
                    <a:pt x="2438" y="3190"/>
                  </a:lnTo>
                  <a:lnTo>
                    <a:pt x="2494" y="3184"/>
                  </a:lnTo>
                  <a:lnTo>
                    <a:pt x="2547" y="3173"/>
                  </a:lnTo>
                  <a:lnTo>
                    <a:pt x="2598" y="3160"/>
                  </a:lnTo>
                  <a:lnTo>
                    <a:pt x="2646" y="3143"/>
                  </a:lnTo>
                  <a:lnTo>
                    <a:pt x="2690" y="3124"/>
                  </a:lnTo>
                  <a:lnTo>
                    <a:pt x="2730" y="3101"/>
                  </a:lnTo>
                  <a:lnTo>
                    <a:pt x="2765" y="3075"/>
                  </a:lnTo>
                  <a:lnTo>
                    <a:pt x="2795" y="3048"/>
                  </a:lnTo>
                  <a:lnTo>
                    <a:pt x="2820" y="3019"/>
                  </a:lnTo>
                  <a:lnTo>
                    <a:pt x="2838" y="2987"/>
                  </a:lnTo>
                  <a:lnTo>
                    <a:pt x="2851" y="2955"/>
                  </a:lnTo>
                  <a:lnTo>
                    <a:pt x="2857" y="2921"/>
                  </a:lnTo>
                  <a:close/>
                  <a:moveTo>
                    <a:pt x="2856" y="2697"/>
                  </a:moveTo>
                  <a:lnTo>
                    <a:pt x="2852" y="2700"/>
                  </a:lnTo>
                  <a:lnTo>
                    <a:pt x="2848" y="2704"/>
                  </a:lnTo>
                  <a:lnTo>
                    <a:pt x="2823" y="2725"/>
                  </a:lnTo>
                  <a:lnTo>
                    <a:pt x="2814" y="2731"/>
                  </a:lnTo>
                  <a:lnTo>
                    <a:pt x="2807" y="2736"/>
                  </a:lnTo>
                  <a:lnTo>
                    <a:pt x="2776" y="2756"/>
                  </a:lnTo>
                  <a:lnTo>
                    <a:pt x="2761" y="2765"/>
                  </a:lnTo>
                  <a:lnTo>
                    <a:pt x="2738" y="2777"/>
                  </a:lnTo>
                  <a:lnTo>
                    <a:pt x="2712" y="2790"/>
                  </a:lnTo>
                  <a:lnTo>
                    <a:pt x="2709" y="2791"/>
                  </a:lnTo>
                  <a:lnTo>
                    <a:pt x="2685" y="2801"/>
                  </a:lnTo>
                  <a:lnTo>
                    <a:pt x="2657" y="2812"/>
                  </a:lnTo>
                  <a:lnTo>
                    <a:pt x="2639" y="2817"/>
                  </a:lnTo>
                  <a:lnTo>
                    <a:pt x="2599" y="2828"/>
                  </a:lnTo>
                  <a:lnTo>
                    <a:pt x="2576" y="2835"/>
                  </a:lnTo>
                  <a:lnTo>
                    <a:pt x="2537" y="2842"/>
                  </a:lnTo>
                  <a:lnTo>
                    <a:pt x="2514" y="2846"/>
                  </a:lnTo>
                  <a:lnTo>
                    <a:pt x="2469" y="2851"/>
                  </a:lnTo>
                  <a:lnTo>
                    <a:pt x="2449" y="2853"/>
                  </a:lnTo>
                  <a:lnTo>
                    <a:pt x="2415" y="2855"/>
                  </a:lnTo>
                  <a:lnTo>
                    <a:pt x="2381" y="2856"/>
                  </a:lnTo>
                  <a:lnTo>
                    <a:pt x="2349" y="2855"/>
                  </a:lnTo>
                  <a:lnTo>
                    <a:pt x="2318" y="2853"/>
                  </a:lnTo>
                  <a:lnTo>
                    <a:pt x="2298" y="2851"/>
                  </a:lnTo>
                  <a:lnTo>
                    <a:pt x="2252" y="2846"/>
                  </a:lnTo>
                  <a:lnTo>
                    <a:pt x="2247" y="2846"/>
                  </a:lnTo>
                  <a:lnTo>
                    <a:pt x="2241" y="2845"/>
                  </a:lnTo>
                  <a:lnTo>
                    <a:pt x="2241" y="2913"/>
                  </a:lnTo>
                  <a:lnTo>
                    <a:pt x="2240" y="2933"/>
                  </a:lnTo>
                  <a:lnTo>
                    <a:pt x="2237" y="2954"/>
                  </a:lnTo>
                  <a:lnTo>
                    <a:pt x="2242" y="2955"/>
                  </a:lnTo>
                  <a:lnTo>
                    <a:pt x="2245" y="2955"/>
                  </a:lnTo>
                  <a:lnTo>
                    <a:pt x="2272" y="2960"/>
                  </a:lnTo>
                  <a:lnTo>
                    <a:pt x="2299" y="2963"/>
                  </a:lnTo>
                  <a:lnTo>
                    <a:pt x="2315" y="2964"/>
                  </a:lnTo>
                  <a:lnTo>
                    <a:pt x="2381" y="2968"/>
                  </a:lnTo>
                  <a:lnTo>
                    <a:pt x="2428" y="2967"/>
                  </a:lnTo>
                  <a:lnTo>
                    <a:pt x="2436" y="2966"/>
                  </a:lnTo>
                  <a:lnTo>
                    <a:pt x="2443" y="2966"/>
                  </a:lnTo>
                  <a:lnTo>
                    <a:pt x="2475" y="2962"/>
                  </a:lnTo>
                  <a:lnTo>
                    <a:pt x="2492" y="2959"/>
                  </a:lnTo>
                  <a:lnTo>
                    <a:pt x="2519" y="2955"/>
                  </a:lnTo>
                  <a:lnTo>
                    <a:pt x="2538" y="2951"/>
                  </a:lnTo>
                  <a:lnTo>
                    <a:pt x="2562" y="2946"/>
                  </a:lnTo>
                  <a:lnTo>
                    <a:pt x="2581" y="2941"/>
                  </a:lnTo>
                  <a:lnTo>
                    <a:pt x="2603" y="2934"/>
                  </a:lnTo>
                  <a:lnTo>
                    <a:pt x="2621" y="2928"/>
                  </a:lnTo>
                  <a:lnTo>
                    <a:pt x="2643" y="2921"/>
                  </a:lnTo>
                  <a:lnTo>
                    <a:pt x="2660" y="2913"/>
                  </a:lnTo>
                  <a:lnTo>
                    <a:pt x="2679" y="2904"/>
                  </a:lnTo>
                  <a:lnTo>
                    <a:pt x="2687" y="2900"/>
                  </a:lnTo>
                  <a:lnTo>
                    <a:pt x="2695" y="2896"/>
                  </a:lnTo>
                  <a:lnTo>
                    <a:pt x="2713" y="2887"/>
                  </a:lnTo>
                  <a:lnTo>
                    <a:pt x="2720" y="2882"/>
                  </a:lnTo>
                  <a:lnTo>
                    <a:pt x="2727" y="2877"/>
                  </a:lnTo>
                  <a:lnTo>
                    <a:pt x="2735" y="2872"/>
                  </a:lnTo>
                  <a:lnTo>
                    <a:pt x="2744" y="2867"/>
                  </a:lnTo>
                  <a:lnTo>
                    <a:pt x="2750" y="2862"/>
                  </a:lnTo>
                  <a:lnTo>
                    <a:pt x="2757" y="2856"/>
                  </a:lnTo>
                  <a:lnTo>
                    <a:pt x="2761" y="2853"/>
                  </a:lnTo>
                  <a:lnTo>
                    <a:pt x="2767" y="2849"/>
                  </a:lnTo>
                  <a:lnTo>
                    <a:pt x="2771" y="2845"/>
                  </a:lnTo>
                  <a:lnTo>
                    <a:pt x="2777" y="2840"/>
                  </a:lnTo>
                  <a:lnTo>
                    <a:pt x="2783" y="2835"/>
                  </a:lnTo>
                  <a:lnTo>
                    <a:pt x="2790" y="2828"/>
                  </a:lnTo>
                  <a:lnTo>
                    <a:pt x="2796" y="2823"/>
                  </a:lnTo>
                  <a:lnTo>
                    <a:pt x="2801" y="2817"/>
                  </a:lnTo>
                  <a:lnTo>
                    <a:pt x="2806" y="2812"/>
                  </a:lnTo>
                  <a:lnTo>
                    <a:pt x="2811" y="2805"/>
                  </a:lnTo>
                  <a:lnTo>
                    <a:pt x="2817" y="2798"/>
                  </a:lnTo>
                  <a:lnTo>
                    <a:pt x="2821" y="2793"/>
                  </a:lnTo>
                  <a:lnTo>
                    <a:pt x="2825" y="2787"/>
                  </a:lnTo>
                  <a:lnTo>
                    <a:pt x="2829" y="2781"/>
                  </a:lnTo>
                  <a:lnTo>
                    <a:pt x="2833" y="2774"/>
                  </a:lnTo>
                  <a:lnTo>
                    <a:pt x="2836" y="2767"/>
                  </a:lnTo>
                  <a:lnTo>
                    <a:pt x="2839" y="2761"/>
                  </a:lnTo>
                  <a:lnTo>
                    <a:pt x="2843" y="2755"/>
                  </a:lnTo>
                  <a:lnTo>
                    <a:pt x="2846" y="2747"/>
                  </a:lnTo>
                  <a:lnTo>
                    <a:pt x="2848" y="2741"/>
                  </a:lnTo>
                  <a:lnTo>
                    <a:pt x="2850" y="2735"/>
                  </a:lnTo>
                  <a:lnTo>
                    <a:pt x="2852" y="2727"/>
                  </a:lnTo>
                  <a:lnTo>
                    <a:pt x="2853" y="2720"/>
                  </a:lnTo>
                  <a:lnTo>
                    <a:pt x="2854" y="2714"/>
                  </a:lnTo>
                  <a:lnTo>
                    <a:pt x="2855" y="2707"/>
                  </a:lnTo>
                  <a:lnTo>
                    <a:pt x="2856" y="2697"/>
                  </a:lnTo>
                  <a:close/>
                  <a:moveTo>
                    <a:pt x="1177" y="2697"/>
                  </a:moveTo>
                  <a:lnTo>
                    <a:pt x="1177" y="2703"/>
                  </a:lnTo>
                  <a:lnTo>
                    <a:pt x="1178" y="2707"/>
                  </a:lnTo>
                  <a:lnTo>
                    <a:pt x="1179" y="2714"/>
                  </a:lnTo>
                  <a:lnTo>
                    <a:pt x="1180" y="2720"/>
                  </a:lnTo>
                  <a:lnTo>
                    <a:pt x="1182" y="2727"/>
                  </a:lnTo>
                  <a:lnTo>
                    <a:pt x="1184" y="2735"/>
                  </a:lnTo>
                  <a:lnTo>
                    <a:pt x="1185" y="2741"/>
                  </a:lnTo>
                  <a:lnTo>
                    <a:pt x="1188" y="2747"/>
                  </a:lnTo>
                  <a:lnTo>
                    <a:pt x="1190" y="2755"/>
                  </a:lnTo>
                  <a:lnTo>
                    <a:pt x="1194" y="2761"/>
                  </a:lnTo>
                  <a:lnTo>
                    <a:pt x="1197" y="2767"/>
                  </a:lnTo>
                  <a:lnTo>
                    <a:pt x="1200" y="2774"/>
                  </a:lnTo>
                  <a:lnTo>
                    <a:pt x="1204" y="2781"/>
                  </a:lnTo>
                  <a:lnTo>
                    <a:pt x="1209" y="2787"/>
                  </a:lnTo>
                  <a:lnTo>
                    <a:pt x="1212" y="2793"/>
                  </a:lnTo>
                  <a:lnTo>
                    <a:pt x="1216" y="2798"/>
                  </a:lnTo>
                  <a:lnTo>
                    <a:pt x="1222" y="2805"/>
                  </a:lnTo>
                  <a:lnTo>
                    <a:pt x="1228" y="2812"/>
                  </a:lnTo>
                  <a:lnTo>
                    <a:pt x="1232" y="2817"/>
                  </a:lnTo>
                  <a:lnTo>
                    <a:pt x="1237" y="2823"/>
                  </a:lnTo>
                  <a:lnTo>
                    <a:pt x="1243" y="2828"/>
                  </a:lnTo>
                  <a:lnTo>
                    <a:pt x="1250" y="2835"/>
                  </a:lnTo>
                  <a:lnTo>
                    <a:pt x="1256" y="2840"/>
                  </a:lnTo>
                  <a:lnTo>
                    <a:pt x="1262" y="2845"/>
                  </a:lnTo>
                  <a:lnTo>
                    <a:pt x="1268" y="2851"/>
                  </a:lnTo>
                  <a:lnTo>
                    <a:pt x="1277" y="2856"/>
                  </a:lnTo>
                  <a:lnTo>
                    <a:pt x="1283" y="2862"/>
                  </a:lnTo>
                  <a:lnTo>
                    <a:pt x="1289" y="2867"/>
                  </a:lnTo>
                  <a:lnTo>
                    <a:pt x="1298" y="2872"/>
                  </a:lnTo>
                  <a:lnTo>
                    <a:pt x="1306" y="2877"/>
                  </a:lnTo>
                  <a:lnTo>
                    <a:pt x="1313" y="2882"/>
                  </a:lnTo>
                  <a:lnTo>
                    <a:pt x="1320" y="2887"/>
                  </a:lnTo>
                  <a:lnTo>
                    <a:pt x="1338" y="2896"/>
                  </a:lnTo>
                  <a:lnTo>
                    <a:pt x="1346" y="2900"/>
                  </a:lnTo>
                  <a:lnTo>
                    <a:pt x="1355" y="2904"/>
                  </a:lnTo>
                  <a:lnTo>
                    <a:pt x="1373" y="2913"/>
                  </a:lnTo>
                  <a:lnTo>
                    <a:pt x="1391" y="2921"/>
                  </a:lnTo>
                  <a:lnTo>
                    <a:pt x="1412" y="2928"/>
                  </a:lnTo>
                  <a:lnTo>
                    <a:pt x="1430" y="2934"/>
                  </a:lnTo>
                  <a:lnTo>
                    <a:pt x="1452" y="2941"/>
                  </a:lnTo>
                  <a:lnTo>
                    <a:pt x="1471" y="2946"/>
                  </a:lnTo>
                  <a:lnTo>
                    <a:pt x="1496" y="2951"/>
                  </a:lnTo>
                  <a:lnTo>
                    <a:pt x="1514" y="2955"/>
                  </a:lnTo>
                  <a:lnTo>
                    <a:pt x="1541" y="2959"/>
                  </a:lnTo>
                  <a:lnTo>
                    <a:pt x="1559" y="2962"/>
                  </a:lnTo>
                  <a:lnTo>
                    <a:pt x="1590" y="2966"/>
                  </a:lnTo>
                  <a:lnTo>
                    <a:pt x="1597" y="2966"/>
                  </a:lnTo>
                  <a:lnTo>
                    <a:pt x="1605" y="2967"/>
                  </a:lnTo>
                  <a:lnTo>
                    <a:pt x="1653" y="2968"/>
                  </a:lnTo>
                  <a:lnTo>
                    <a:pt x="1700" y="2967"/>
                  </a:lnTo>
                  <a:lnTo>
                    <a:pt x="1707" y="2966"/>
                  </a:lnTo>
                  <a:lnTo>
                    <a:pt x="1716" y="2966"/>
                  </a:lnTo>
                  <a:lnTo>
                    <a:pt x="1747" y="2962"/>
                  </a:lnTo>
                  <a:lnTo>
                    <a:pt x="1763" y="2959"/>
                  </a:lnTo>
                  <a:lnTo>
                    <a:pt x="1790" y="2955"/>
                  </a:lnTo>
                  <a:lnTo>
                    <a:pt x="1809" y="2951"/>
                  </a:lnTo>
                  <a:lnTo>
                    <a:pt x="1834" y="2946"/>
                  </a:lnTo>
                  <a:lnTo>
                    <a:pt x="1853" y="2941"/>
                  </a:lnTo>
                  <a:lnTo>
                    <a:pt x="1876" y="2934"/>
                  </a:lnTo>
                  <a:lnTo>
                    <a:pt x="1892" y="2928"/>
                  </a:lnTo>
                  <a:lnTo>
                    <a:pt x="1914" y="2921"/>
                  </a:lnTo>
                  <a:lnTo>
                    <a:pt x="1931" y="2913"/>
                  </a:lnTo>
                  <a:lnTo>
                    <a:pt x="1950" y="2904"/>
                  </a:lnTo>
                  <a:lnTo>
                    <a:pt x="1959" y="2900"/>
                  </a:lnTo>
                  <a:lnTo>
                    <a:pt x="1967" y="2896"/>
                  </a:lnTo>
                  <a:lnTo>
                    <a:pt x="1985" y="2887"/>
                  </a:lnTo>
                  <a:lnTo>
                    <a:pt x="1992" y="2882"/>
                  </a:lnTo>
                  <a:lnTo>
                    <a:pt x="1999" y="2877"/>
                  </a:lnTo>
                  <a:lnTo>
                    <a:pt x="2008" y="2872"/>
                  </a:lnTo>
                  <a:lnTo>
                    <a:pt x="2016" y="2867"/>
                  </a:lnTo>
                  <a:lnTo>
                    <a:pt x="2028" y="2856"/>
                  </a:lnTo>
                  <a:lnTo>
                    <a:pt x="2036" y="2851"/>
                  </a:lnTo>
                  <a:lnTo>
                    <a:pt x="2043" y="2845"/>
                  </a:lnTo>
                  <a:lnTo>
                    <a:pt x="2049" y="2840"/>
                  </a:lnTo>
                  <a:lnTo>
                    <a:pt x="2054" y="2835"/>
                  </a:lnTo>
                  <a:lnTo>
                    <a:pt x="2062" y="2828"/>
                  </a:lnTo>
                  <a:lnTo>
                    <a:pt x="2068" y="2823"/>
                  </a:lnTo>
                  <a:lnTo>
                    <a:pt x="2072" y="2817"/>
                  </a:lnTo>
                  <a:lnTo>
                    <a:pt x="2077" y="2812"/>
                  </a:lnTo>
                  <a:lnTo>
                    <a:pt x="2083" y="2805"/>
                  </a:lnTo>
                  <a:lnTo>
                    <a:pt x="2088" y="2798"/>
                  </a:lnTo>
                  <a:lnTo>
                    <a:pt x="2092" y="2793"/>
                  </a:lnTo>
                  <a:lnTo>
                    <a:pt x="2096" y="2787"/>
                  </a:lnTo>
                  <a:lnTo>
                    <a:pt x="2100" y="2781"/>
                  </a:lnTo>
                  <a:lnTo>
                    <a:pt x="2104" y="2774"/>
                  </a:lnTo>
                  <a:lnTo>
                    <a:pt x="2107" y="2767"/>
                  </a:lnTo>
                  <a:lnTo>
                    <a:pt x="2111" y="2761"/>
                  </a:lnTo>
                  <a:lnTo>
                    <a:pt x="2115" y="2755"/>
                  </a:lnTo>
                  <a:lnTo>
                    <a:pt x="2117" y="2747"/>
                  </a:lnTo>
                  <a:lnTo>
                    <a:pt x="2119" y="2741"/>
                  </a:lnTo>
                  <a:lnTo>
                    <a:pt x="2121" y="2735"/>
                  </a:lnTo>
                  <a:lnTo>
                    <a:pt x="2123" y="2727"/>
                  </a:lnTo>
                  <a:lnTo>
                    <a:pt x="2125" y="2720"/>
                  </a:lnTo>
                  <a:lnTo>
                    <a:pt x="2126" y="2714"/>
                  </a:lnTo>
                  <a:lnTo>
                    <a:pt x="2127" y="2707"/>
                  </a:lnTo>
                  <a:lnTo>
                    <a:pt x="2127" y="2703"/>
                  </a:lnTo>
                  <a:lnTo>
                    <a:pt x="2128" y="2697"/>
                  </a:lnTo>
                  <a:lnTo>
                    <a:pt x="2124" y="2700"/>
                  </a:lnTo>
                  <a:lnTo>
                    <a:pt x="2120" y="2704"/>
                  </a:lnTo>
                  <a:lnTo>
                    <a:pt x="2094" y="2725"/>
                  </a:lnTo>
                  <a:lnTo>
                    <a:pt x="2087" y="2731"/>
                  </a:lnTo>
                  <a:lnTo>
                    <a:pt x="2078" y="2736"/>
                  </a:lnTo>
                  <a:lnTo>
                    <a:pt x="2048" y="2756"/>
                  </a:lnTo>
                  <a:lnTo>
                    <a:pt x="2041" y="2761"/>
                  </a:lnTo>
                  <a:lnTo>
                    <a:pt x="2033" y="2765"/>
                  </a:lnTo>
                  <a:lnTo>
                    <a:pt x="2009" y="2777"/>
                  </a:lnTo>
                  <a:lnTo>
                    <a:pt x="1984" y="2790"/>
                  </a:lnTo>
                  <a:lnTo>
                    <a:pt x="1982" y="2791"/>
                  </a:lnTo>
                  <a:lnTo>
                    <a:pt x="1956" y="2801"/>
                  </a:lnTo>
                  <a:lnTo>
                    <a:pt x="1930" y="2812"/>
                  </a:lnTo>
                  <a:lnTo>
                    <a:pt x="1911" y="2817"/>
                  </a:lnTo>
                  <a:lnTo>
                    <a:pt x="1871" y="2828"/>
                  </a:lnTo>
                  <a:lnTo>
                    <a:pt x="1849" y="2835"/>
                  </a:lnTo>
                  <a:lnTo>
                    <a:pt x="1809" y="2842"/>
                  </a:lnTo>
                  <a:lnTo>
                    <a:pt x="1785" y="2846"/>
                  </a:lnTo>
                  <a:lnTo>
                    <a:pt x="1741" y="2851"/>
                  </a:lnTo>
                  <a:lnTo>
                    <a:pt x="1720" y="2853"/>
                  </a:lnTo>
                  <a:lnTo>
                    <a:pt x="1686" y="2855"/>
                  </a:lnTo>
                  <a:lnTo>
                    <a:pt x="1653" y="2856"/>
                  </a:lnTo>
                  <a:lnTo>
                    <a:pt x="1619" y="2855"/>
                  </a:lnTo>
                  <a:lnTo>
                    <a:pt x="1584" y="2853"/>
                  </a:lnTo>
                  <a:lnTo>
                    <a:pt x="1564" y="2851"/>
                  </a:lnTo>
                  <a:lnTo>
                    <a:pt x="1519" y="2846"/>
                  </a:lnTo>
                  <a:lnTo>
                    <a:pt x="1496" y="2842"/>
                  </a:lnTo>
                  <a:lnTo>
                    <a:pt x="1457" y="2834"/>
                  </a:lnTo>
                  <a:lnTo>
                    <a:pt x="1434" y="2828"/>
                  </a:lnTo>
                  <a:lnTo>
                    <a:pt x="1414" y="2823"/>
                  </a:lnTo>
                  <a:lnTo>
                    <a:pt x="1394" y="2817"/>
                  </a:lnTo>
                  <a:lnTo>
                    <a:pt x="1376" y="2812"/>
                  </a:lnTo>
                  <a:lnTo>
                    <a:pt x="1348" y="2801"/>
                  </a:lnTo>
                  <a:lnTo>
                    <a:pt x="1324" y="2791"/>
                  </a:lnTo>
                  <a:lnTo>
                    <a:pt x="1322" y="2790"/>
                  </a:lnTo>
                  <a:lnTo>
                    <a:pt x="1321" y="2790"/>
                  </a:lnTo>
                  <a:lnTo>
                    <a:pt x="1296" y="2777"/>
                  </a:lnTo>
                  <a:lnTo>
                    <a:pt x="1272" y="2765"/>
                  </a:lnTo>
                  <a:lnTo>
                    <a:pt x="1264" y="2761"/>
                  </a:lnTo>
                  <a:lnTo>
                    <a:pt x="1257" y="2756"/>
                  </a:lnTo>
                  <a:lnTo>
                    <a:pt x="1226" y="2736"/>
                  </a:lnTo>
                  <a:lnTo>
                    <a:pt x="1219" y="2731"/>
                  </a:lnTo>
                  <a:lnTo>
                    <a:pt x="1211" y="2724"/>
                  </a:lnTo>
                  <a:lnTo>
                    <a:pt x="1185" y="2704"/>
                  </a:lnTo>
                  <a:lnTo>
                    <a:pt x="1181" y="2700"/>
                  </a:lnTo>
                  <a:lnTo>
                    <a:pt x="1177" y="2697"/>
                  </a:lnTo>
                  <a:close/>
                  <a:moveTo>
                    <a:pt x="2856" y="2474"/>
                  </a:moveTo>
                  <a:lnTo>
                    <a:pt x="2852" y="2477"/>
                  </a:lnTo>
                  <a:lnTo>
                    <a:pt x="2848" y="2480"/>
                  </a:lnTo>
                  <a:lnTo>
                    <a:pt x="2823" y="2501"/>
                  </a:lnTo>
                  <a:lnTo>
                    <a:pt x="2814" y="2506"/>
                  </a:lnTo>
                  <a:lnTo>
                    <a:pt x="2807" y="2512"/>
                  </a:lnTo>
                  <a:lnTo>
                    <a:pt x="2776" y="2532"/>
                  </a:lnTo>
                  <a:lnTo>
                    <a:pt x="2761" y="2540"/>
                  </a:lnTo>
                  <a:lnTo>
                    <a:pt x="2738" y="2554"/>
                  </a:lnTo>
                  <a:lnTo>
                    <a:pt x="2712" y="2566"/>
                  </a:lnTo>
                  <a:lnTo>
                    <a:pt x="2709" y="2566"/>
                  </a:lnTo>
                  <a:lnTo>
                    <a:pt x="2657" y="2587"/>
                  </a:lnTo>
                  <a:lnTo>
                    <a:pt x="2639" y="2593"/>
                  </a:lnTo>
                  <a:lnTo>
                    <a:pt x="2599" y="2605"/>
                  </a:lnTo>
                  <a:lnTo>
                    <a:pt x="2576" y="2610"/>
                  </a:lnTo>
                  <a:lnTo>
                    <a:pt x="2537" y="2618"/>
                  </a:lnTo>
                  <a:lnTo>
                    <a:pt x="2514" y="2621"/>
                  </a:lnTo>
                  <a:lnTo>
                    <a:pt x="2469" y="2627"/>
                  </a:lnTo>
                  <a:lnTo>
                    <a:pt x="2449" y="2630"/>
                  </a:lnTo>
                  <a:lnTo>
                    <a:pt x="2415" y="2632"/>
                  </a:lnTo>
                  <a:lnTo>
                    <a:pt x="2381" y="2632"/>
                  </a:lnTo>
                  <a:lnTo>
                    <a:pt x="2349" y="2632"/>
                  </a:lnTo>
                  <a:lnTo>
                    <a:pt x="2318" y="2630"/>
                  </a:lnTo>
                  <a:lnTo>
                    <a:pt x="2298" y="2628"/>
                  </a:lnTo>
                  <a:lnTo>
                    <a:pt x="2252" y="2623"/>
                  </a:lnTo>
                  <a:lnTo>
                    <a:pt x="2241" y="2620"/>
                  </a:lnTo>
                  <a:lnTo>
                    <a:pt x="2241" y="2730"/>
                  </a:lnTo>
                  <a:lnTo>
                    <a:pt x="2256" y="2733"/>
                  </a:lnTo>
                  <a:lnTo>
                    <a:pt x="2273" y="2736"/>
                  </a:lnTo>
                  <a:lnTo>
                    <a:pt x="2297" y="2739"/>
                  </a:lnTo>
                  <a:lnTo>
                    <a:pt x="2338" y="2743"/>
                  </a:lnTo>
                  <a:lnTo>
                    <a:pt x="2381" y="2744"/>
                  </a:lnTo>
                  <a:lnTo>
                    <a:pt x="2428" y="2743"/>
                  </a:lnTo>
                  <a:lnTo>
                    <a:pt x="2436" y="2742"/>
                  </a:lnTo>
                  <a:lnTo>
                    <a:pt x="2443" y="2741"/>
                  </a:lnTo>
                  <a:lnTo>
                    <a:pt x="2475" y="2738"/>
                  </a:lnTo>
                  <a:lnTo>
                    <a:pt x="2492" y="2736"/>
                  </a:lnTo>
                  <a:lnTo>
                    <a:pt x="2519" y="2732"/>
                  </a:lnTo>
                  <a:lnTo>
                    <a:pt x="2538" y="2727"/>
                  </a:lnTo>
                  <a:lnTo>
                    <a:pt x="2562" y="2722"/>
                  </a:lnTo>
                  <a:lnTo>
                    <a:pt x="2581" y="2717"/>
                  </a:lnTo>
                  <a:lnTo>
                    <a:pt x="2603" y="2710"/>
                  </a:lnTo>
                  <a:lnTo>
                    <a:pt x="2621" y="2704"/>
                  </a:lnTo>
                  <a:lnTo>
                    <a:pt x="2643" y="2696"/>
                  </a:lnTo>
                  <a:lnTo>
                    <a:pt x="2660" y="2689"/>
                  </a:lnTo>
                  <a:lnTo>
                    <a:pt x="2679" y="2681"/>
                  </a:lnTo>
                  <a:lnTo>
                    <a:pt x="2687" y="2677"/>
                  </a:lnTo>
                  <a:lnTo>
                    <a:pt x="2695" y="2672"/>
                  </a:lnTo>
                  <a:lnTo>
                    <a:pt x="2713" y="2662"/>
                  </a:lnTo>
                  <a:lnTo>
                    <a:pt x="2720" y="2658"/>
                  </a:lnTo>
                  <a:lnTo>
                    <a:pt x="2727" y="2654"/>
                  </a:lnTo>
                  <a:lnTo>
                    <a:pt x="2735" y="2649"/>
                  </a:lnTo>
                  <a:lnTo>
                    <a:pt x="2744" y="2642"/>
                  </a:lnTo>
                  <a:lnTo>
                    <a:pt x="2750" y="2638"/>
                  </a:lnTo>
                  <a:lnTo>
                    <a:pt x="2757" y="2633"/>
                  </a:lnTo>
                  <a:lnTo>
                    <a:pt x="2761" y="2629"/>
                  </a:lnTo>
                  <a:lnTo>
                    <a:pt x="2767" y="2626"/>
                  </a:lnTo>
                  <a:lnTo>
                    <a:pt x="2771" y="2621"/>
                  </a:lnTo>
                  <a:lnTo>
                    <a:pt x="2777" y="2616"/>
                  </a:lnTo>
                  <a:lnTo>
                    <a:pt x="2783" y="2611"/>
                  </a:lnTo>
                  <a:lnTo>
                    <a:pt x="2790" y="2605"/>
                  </a:lnTo>
                  <a:lnTo>
                    <a:pt x="2796" y="2599"/>
                  </a:lnTo>
                  <a:lnTo>
                    <a:pt x="2801" y="2593"/>
                  </a:lnTo>
                  <a:lnTo>
                    <a:pt x="2806" y="2587"/>
                  </a:lnTo>
                  <a:lnTo>
                    <a:pt x="2811" y="2581"/>
                  </a:lnTo>
                  <a:lnTo>
                    <a:pt x="2817" y="2575"/>
                  </a:lnTo>
                  <a:lnTo>
                    <a:pt x="2821" y="2568"/>
                  </a:lnTo>
                  <a:lnTo>
                    <a:pt x="2825" y="2562"/>
                  </a:lnTo>
                  <a:lnTo>
                    <a:pt x="2829" y="2556"/>
                  </a:lnTo>
                  <a:lnTo>
                    <a:pt x="2833" y="2550"/>
                  </a:lnTo>
                  <a:lnTo>
                    <a:pt x="2836" y="2544"/>
                  </a:lnTo>
                  <a:lnTo>
                    <a:pt x="2839" y="2537"/>
                  </a:lnTo>
                  <a:lnTo>
                    <a:pt x="2843" y="2530"/>
                  </a:lnTo>
                  <a:lnTo>
                    <a:pt x="2846" y="2524"/>
                  </a:lnTo>
                  <a:lnTo>
                    <a:pt x="2848" y="2517"/>
                  </a:lnTo>
                  <a:lnTo>
                    <a:pt x="2850" y="2510"/>
                  </a:lnTo>
                  <a:lnTo>
                    <a:pt x="2852" y="2503"/>
                  </a:lnTo>
                  <a:lnTo>
                    <a:pt x="2853" y="2497"/>
                  </a:lnTo>
                  <a:lnTo>
                    <a:pt x="2854" y="2489"/>
                  </a:lnTo>
                  <a:lnTo>
                    <a:pt x="2855" y="2483"/>
                  </a:lnTo>
                  <a:lnTo>
                    <a:pt x="2856" y="2474"/>
                  </a:lnTo>
                  <a:close/>
                  <a:moveTo>
                    <a:pt x="1177" y="2474"/>
                  </a:moveTo>
                  <a:lnTo>
                    <a:pt x="1177" y="2478"/>
                  </a:lnTo>
                  <a:lnTo>
                    <a:pt x="1178" y="2483"/>
                  </a:lnTo>
                  <a:lnTo>
                    <a:pt x="1179" y="2489"/>
                  </a:lnTo>
                  <a:lnTo>
                    <a:pt x="1180" y="2497"/>
                  </a:lnTo>
                  <a:lnTo>
                    <a:pt x="1182" y="2503"/>
                  </a:lnTo>
                  <a:lnTo>
                    <a:pt x="1184" y="2510"/>
                  </a:lnTo>
                  <a:lnTo>
                    <a:pt x="1185" y="2517"/>
                  </a:lnTo>
                  <a:lnTo>
                    <a:pt x="1188" y="2524"/>
                  </a:lnTo>
                  <a:lnTo>
                    <a:pt x="1190" y="2530"/>
                  </a:lnTo>
                  <a:lnTo>
                    <a:pt x="1194" y="2537"/>
                  </a:lnTo>
                  <a:lnTo>
                    <a:pt x="1197" y="2544"/>
                  </a:lnTo>
                  <a:lnTo>
                    <a:pt x="1200" y="2550"/>
                  </a:lnTo>
                  <a:lnTo>
                    <a:pt x="1204" y="2556"/>
                  </a:lnTo>
                  <a:lnTo>
                    <a:pt x="1209" y="2562"/>
                  </a:lnTo>
                  <a:lnTo>
                    <a:pt x="1212" y="2568"/>
                  </a:lnTo>
                  <a:lnTo>
                    <a:pt x="1216" y="2575"/>
                  </a:lnTo>
                  <a:lnTo>
                    <a:pt x="1222" y="2581"/>
                  </a:lnTo>
                  <a:lnTo>
                    <a:pt x="1228" y="2587"/>
                  </a:lnTo>
                  <a:lnTo>
                    <a:pt x="1232" y="2593"/>
                  </a:lnTo>
                  <a:lnTo>
                    <a:pt x="1237" y="2599"/>
                  </a:lnTo>
                  <a:lnTo>
                    <a:pt x="1243" y="2605"/>
                  </a:lnTo>
                  <a:lnTo>
                    <a:pt x="1250" y="2611"/>
                  </a:lnTo>
                  <a:lnTo>
                    <a:pt x="1256" y="2616"/>
                  </a:lnTo>
                  <a:lnTo>
                    <a:pt x="1262" y="2621"/>
                  </a:lnTo>
                  <a:lnTo>
                    <a:pt x="1277" y="2633"/>
                  </a:lnTo>
                  <a:lnTo>
                    <a:pt x="1283" y="2638"/>
                  </a:lnTo>
                  <a:lnTo>
                    <a:pt x="1289" y="2642"/>
                  </a:lnTo>
                  <a:lnTo>
                    <a:pt x="1298" y="2649"/>
                  </a:lnTo>
                  <a:lnTo>
                    <a:pt x="1306" y="2653"/>
                  </a:lnTo>
                  <a:lnTo>
                    <a:pt x="1313" y="2658"/>
                  </a:lnTo>
                  <a:lnTo>
                    <a:pt x="1320" y="2662"/>
                  </a:lnTo>
                  <a:lnTo>
                    <a:pt x="1338" y="2672"/>
                  </a:lnTo>
                  <a:lnTo>
                    <a:pt x="1346" y="2677"/>
                  </a:lnTo>
                  <a:lnTo>
                    <a:pt x="1355" y="2681"/>
                  </a:lnTo>
                  <a:lnTo>
                    <a:pt x="1373" y="2689"/>
                  </a:lnTo>
                  <a:lnTo>
                    <a:pt x="1391" y="2696"/>
                  </a:lnTo>
                  <a:lnTo>
                    <a:pt x="1412" y="2704"/>
                  </a:lnTo>
                  <a:lnTo>
                    <a:pt x="1430" y="2710"/>
                  </a:lnTo>
                  <a:lnTo>
                    <a:pt x="1452" y="2717"/>
                  </a:lnTo>
                  <a:lnTo>
                    <a:pt x="1471" y="2722"/>
                  </a:lnTo>
                  <a:lnTo>
                    <a:pt x="1496" y="2727"/>
                  </a:lnTo>
                  <a:lnTo>
                    <a:pt x="1514" y="2732"/>
                  </a:lnTo>
                  <a:lnTo>
                    <a:pt x="1541" y="2736"/>
                  </a:lnTo>
                  <a:lnTo>
                    <a:pt x="1559" y="2738"/>
                  </a:lnTo>
                  <a:lnTo>
                    <a:pt x="1590" y="2741"/>
                  </a:lnTo>
                  <a:lnTo>
                    <a:pt x="1597" y="2742"/>
                  </a:lnTo>
                  <a:lnTo>
                    <a:pt x="1605" y="2743"/>
                  </a:lnTo>
                  <a:lnTo>
                    <a:pt x="1653" y="2744"/>
                  </a:lnTo>
                  <a:lnTo>
                    <a:pt x="1700" y="2743"/>
                  </a:lnTo>
                  <a:lnTo>
                    <a:pt x="1707" y="2742"/>
                  </a:lnTo>
                  <a:lnTo>
                    <a:pt x="1716" y="2741"/>
                  </a:lnTo>
                  <a:lnTo>
                    <a:pt x="1747" y="2738"/>
                  </a:lnTo>
                  <a:lnTo>
                    <a:pt x="1763" y="2736"/>
                  </a:lnTo>
                  <a:lnTo>
                    <a:pt x="1790" y="2732"/>
                  </a:lnTo>
                  <a:lnTo>
                    <a:pt x="1809" y="2727"/>
                  </a:lnTo>
                  <a:lnTo>
                    <a:pt x="1834" y="2722"/>
                  </a:lnTo>
                  <a:lnTo>
                    <a:pt x="1853" y="2717"/>
                  </a:lnTo>
                  <a:lnTo>
                    <a:pt x="1876" y="2710"/>
                  </a:lnTo>
                  <a:lnTo>
                    <a:pt x="1892" y="2704"/>
                  </a:lnTo>
                  <a:lnTo>
                    <a:pt x="1914" y="2696"/>
                  </a:lnTo>
                  <a:lnTo>
                    <a:pt x="1931" y="2689"/>
                  </a:lnTo>
                  <a:lnTo>
                    <a:pt x="1950" y="2681"/>
                  </a:lnTo>
                  <a:lnTo>
                    <a:pt x="1959" y="2677"/>
                  </a:lnTo>
                  <a:lnTo>
                    <a:pt x="1967" y="2672"/>
                  </a:lnTo>
                  <a:lnTo>
                    <a:pt x="1985" y="2662"/>
                  </a:lnTo>
                  <a:lnTo>
                    <a:pt x="1992" y="2658"/>
                  </a:lnTo>
                  <a:lnTo>
                    <a:pt x="1999" y="2653"/>
                  </a:lnTo>
                  <a:lnTo>
                    <a:pt x="2008" y="2649"/>
                  </a:lnTo>
                  <a:lnTo>
                    <a:pt x="2016" y="2642"/>
                  </a:lnTo>
                  <a:lnTo>
                    <a:pt x="2028" y="2633"/>
                  </a:lnTo>
                  <a:lnTo>
                    <a:pt x="2043" y="2621"/>
                  </a:lnTo>
                  <a:lnTo>
                    <a:pt x="2049" y="2616"/>
                  </a:lnTo>
                  <a:lnTo>
                    <a:pt x="2054" y="2611"/>
                  </a:lnTo>
                  <a:lnTo>
                    <a:pt x="2062" y="2605"/>
                  </a:lnTo>
                  <a:lnTo>
                    <a:pt x="2068" y="2599"/>
                  </a:lnTo>
                  <a:lnTo>
                    <a:pt x="2072" y="2593"/>
                  </a:lnTo>
                  <a:lnTo>
                    <a:pt x="2077" y="2587"/>
                  </a:lnTo>
                  <a:lnTo>
                    <a:pt x="2083" y="2581"/>
                  </a:lnTo>
                  <a:lnTo>
                    <a:pt x="2088" y="2575"/>
                  </a:lnTo>
                  <a:lnTo>
                    <a:pt x="2092" y="2568"/>
                  </a:lnTo>
                  <a:lnTo>
                    <a:pt x="2096" y="2562"/>
                  </a:lnTo>
                  <a:lnTo>
                    <a:pt x="2100" y="2556"/>
                  </a:lnTo>
                  <a:lnTo>
                    <a:pt x="2104" y="2550"/>
                  </a:lnTo>
                  <a:lnTo>
                    <a:pt x="2107" y="2544"/>
                  </a:lnTo>
                  <a:lnTo>
                    <a:pt x="2111" y="2537"/>
                  </a:lnTo>
                  <a:lnTo>
                    <a:pt x="2115" y="2530"/>
                  </a:lnTo>
                  <a:lnTo>
                    <a:pt x="2117" y="2524"/>
                  </a:lnTo>
                  <a:lnTo>
                    <a:pt x="2119" y="2517"/>
                  </a:lnTo>
                  <a:lnTo>
                    <a:pt x="2121" y="2510"/>
                  </a:lnTo>
                  <a:lnTo>
                    <a:pt x="2123" y="2503"/>
                  </a:lnTo>
                  <a:lnTo>
                    <a:pt x="2125" y="2497"/>
                  </a:lnTo>
                  <a:lnTo>
                    <a:pt x="2126" y="2489"/>
                  </a:lnTo>
                  <a:lnTo>
                    <a:pt x="2127" y="2483"/>
                  </a:lnTo>
                  <a:lnTo>
                    <a:pt x="2127" y="2478"/>
                  </a:lnTo>
                  <a:lnTo>
                    <a:pt x="2128" y="2474"/>
                  </a:lnTo>
                  <a:lnTo>
                    <a:pt x="2124" y="2477"/>
                  </a:lnTo>
                  <a:lnTo>
                    <a:pt x="2120" y="2480"/>
                  </a:lnTo>
                  <a:lnTo>
                    <a:pt x="2094" y="2501"/>
                  </a:lnTo>
                  <a:lnTo>
                    <a:pt x="2087" y="2506"/>
                  </a:lnTo>
                  <a:lnTo>
                    <a:pt x="2078" y="2512"/>
                  </a:lnTo>
                  <a:lnTo>
                    <a:pt x="2048" y="2532"/>
                  </a:lnTo>
                  <a:lnTo>
                    <a:pt x="2041" y="2536"/>
                  </a:lnTo>
                  <a:lnTo>
                    <a:pt x="2033" y="2540"/>
                  </a:lnTo>
                  <a:lnTo>
                    <a:pt x="2009" y="2554"/>
                  </a:lnTo>
                  <a:lnTo>
                    <a:pt x="1984" y="2566"/>
                  </a:lnTo>
                  <a:lnTo>
                    <a:pt x="1983" y="2566"/>
                  </a:lnTo>
                  <a:lnTo>
                    <a:pt x="1982" y="2566"/>
                  </a:lnTo>
                  <a:lnTo>
                    <a:pt x="1930" y="2587"/>
                  </a:lnTo>
                  <a:lnTo>
                    <a:pt x="1911" y="2593"/>
                  </a:lnTo>
                  <a:lnTo>
                    <a:pt x="1871" y="2605"/>
                  </a:lnTo>
                  <a:lnTo>
                    <a:pt x="1849" y="2610"/>
                  </a:lnTo>
                  <a:lnTo>
                    <a:pt x="1809" y="2618"/>
                  </a:lnTo>
                  <a:lnTo>
                    <a:pt x="1785" y="2621"/>
                  </a:lnTo>
                  <a:lnTo>
                    <a:pt x="1741" y="2627"/>
                  </a:lnTo>
                  <a:lnTo>
                    <a:pt x="1720" y="2630"/>
                  </a:lnTo>
                  <a:lnTo>
                    <a:pt x="1686" y="2632"/>
                  </a:lnTo>
                  <a:lnTo>
                    <a:pt x="1653" y="2632"/>
                  </a:lnTo>
                  <a:lnTo>
                    <a:pt x="1619" y="2632"/>
                  </a:lnTo>
                  <a:lnTo>
                    <a:pt x="1584" y="2630"/>
                  </a:lnTo>
                  <a:lnTo>
                    <a:pt x="1564" y="2627"/>
                  </a:lnTo>
                  <a:lnTo>
                    <a:pt x="1519" y="2621"/>
                  </a:lnTo>
                  <a:lnTo>
                    <a:pt x="1496" y="2618"/>
                  </a:lnTo>
                  <a:lnTo>
                    <a:pt x="1457" y="2610"/>
                  </a:lnTo>
                  <a:lnTo>
                    <a:pt x="1434" y="2605"/>
                  </a:lnTo>
                  <a:lnTo>
                    <a:pt x="1394" y="2593"/>
                  </a:lnTo>
                  <a:lnTo>
                    <a:pt x="1376" y="2587"/>
                  </a:lnTo>
                  <a:lnTo>
                    <a:pt x="1348" y="2578"/>
                  </a:lnTo>
                  <a:lnTo>
                    <a:pt x="1324" y="2566"/>
                  </a:lnTo>
                  <a:lnTo>
                    <a:pt x="1322" y="2566"/>
                  </a:lnTo>
                  <a:lnTo>
                    <a:pt x="1321" y="2566"/>
                  </a:lnTo>
                  <a:lnTo>
                    <a:pt x="1296" y="2554"/>
                  </a:lnTo>
                  <a:lnTo>
                    <a:pt x="1272" y="2540"/>
                  </a:lnTo>
                  <a:lnTo>
                    <a:pt x="1264" y="2536"/>
                  </a:lnTo>
                  <a:lnTo>
                    <a:pt x="1257" y="2532"/>
                  </a:lnTo>
                  <a:lnTo>
                    <a:pt x="1241" y="2523"/>
                  </a:lnTo>
                  <a:lnTo>
                    <a:pt x="1226" y="2512"/>
                  </a:lnTo>
                  <a:lnTo>
                    <a:pt x="1219" y="2506"/>
                  </a:lnTo>
                  <a:lnTo>
                    <a:pt x="1211" y="2501"/>
                  </a:lnTo>
                  <a:lnTo>
                    <a:pt x="1185" y="2480"/>
                  </a:lnTo>
                  <a:lnTo>
                    <a:pt x="1181" y="2477"/>
                  </a:lnTo>
                  <a:lnTo>
                    <a:pt x="1177" y="2474"/>
                  </a:lnTo>
                  <a:close/>
                  <a:moveTo>
                    <a:pt x="2856" y="2249"/>
                  </a:moveTo>
                  <a:lnTo>
                    <a:pt x="2852" y="2252"/>
                  </a:lnTo>
                  <a:lnTo>
                    <a:pt x="2848" y="2256"/>
                  </a:lnTo>
                  <a:lnTo>
                    <a:pt x="2823" y="2276"/>
                  </a:lnTo>
                  <a:lnTo>
                    <a:pt x="2814" y="2283"/>
                  </a:lnTo>
                  <a:lnTo>
                    <a:pt x="2807" y="2288"/>
                  </a:lnTo>
                  <a:lnTo>
                    <a:pt x="2776" y="2309"/>
                  </a:lnTo>
                  <a:lnTo>
                    <a:pt x="2761" y="2317"/>
                  </a:lnTo>
                  <a:lnTo>
                    <a:pt x="2738" y="2330"/>
                  </a:lnTo>
                  <a:lnTo>
                    <a:pt x="2712" y="2342"/>
                  </a:lnTo>
                  <a:lnTo>
                    <a:pt x="2709" y="2343"/>
                  </a:lnTo>
                  <a:lnTo>
                    <a:pt x="2685" y="2353"/>
                  </a:lnTo>
                  <a:lnTo>
                    <a:pt x="2657" y="2363"/>
                  </a:lnTo>
                  <a:lnTo>
                    <a:pt x="2639" y="2369"/>
                  </a:lnTo>
                  <a:lnTo>
                    <a:pt x="2599" y="2380"/>
                  </a:lnTo>
                  <a:lnTo>
                    <a:pt x="2576" y="2386"/>
                  </a:lnTo>
                  <a:lnTo>
                    <a:pt x="2537" y="2394"/>
                  </a:lnTo>
                  <a:lnTo>
                    <a:pt x="2514" y="2398"/>
                  </a:lnTo>
                  <a:lnTo>
                    <a:pt x="2469" y="2403"/>
                  </a:lnTo>
                  <a:lnTo>
                    <a:pt x="2449" y="2405"/>
                  </a:lnTo>
                  <a:lnTo>
                    <a:pt x="2381" y="2407"/>
                  </a:lnTo>
                  <a:lnTo>
                    <a:pt x="2318" y="2405"/>
                  </a:lnTo>
                  <a:lnTo>
                    <a:pt x="2298" y="2404"/>
                  </a:lnTo>
                  <a:lnTo>
                    <a:pt x="2252" y="2398"/>
                  </a:lnTo>
                  <a:lnTo>
                    <a:pt x="2247" y="2398"/>
                  </a:lnTo>
                  <a:lnTo>
                    <a:pt x="2241" y="2397"/>
                  </a:lnTo>
                  <a:lnTo>
                    <a:pt x="2241" y="2506"/>
                  </a:lnTo>
                  <a:lnTo>
                    <a:pt x="2273" y="2511"/>
                  </a:lnTo>
                  <a:lnTo>
                    <a:pt x="2297" y="2515"/>
                  </a:lnTo>
                  <a:lnTo>
                    <a:pt x="2338" y="2519"/>
                  </a:lnTo>
                  <a:lnTo>
                    <a:pt x="2381" y="2520"/>
                  </a:lnTo>
                  <a:lnTo>
                    <a:pt x="2428" y="2519"/>
                  </a:lnTo>
                  <a:lnTo>
                    <a:pt x="2436" y="2518"/>
                  </a:lnTo>
                  <a:lnTo>
                    <a:pt x="2443" y="2518"/>
                  </a:lnTo>
                  <a:lnTo>
                    <a:pt x="2475" y="2514"/>
                  </a:lnTo>
                  <a:lnTo>
                    <a:pt x="2492" y="2511"/>
                  </a:lnTo>
                  <a:lnTo>
                    <a:pt x="2519" y="2507"/>
                  </a:lnTo>
                  <a:lnTo>
                    <a:pt x="2538" y="2503"/>
                  </a:lnTo>
                  <a:lnTo>
                    <a:pt x="2562" y="2498"/>
                  </a:lnTo>
                  <a:lnTo>
                    <a:pt x="2581" y="2493"/>
                  </a:lnTo>
                  <a:lnTo>
                    <a:pt x="2603" y="2486"/>
                  </a:lnTo>
                  <a:lnTo>
                    <a:pt x="2621" y="2480"/>
                  </a:lnTo>
                  <a:lnTo>
                    <a:pt x="2643" y="2473"/>
                  </a:lnTo>
                  <a:lnTo>
                    <a:pt x="2660" y="2466"/>
                  </a:lnTo>
                  <a:lnTo>
                    <a:pt x="2679" y="2456"/>
                  </a:lnTo>
                  <a:lnTo>
                    <a:pt x="2687" y="2452"/>
                  </a:lnTo>
                  <a:lnTo>
                    <a:pt x="2695" y="2448"/>
                  </a:lnTo>
                  <a:lnTo>
                    <a:pt x="2713" y="2439"/>
                  </a:lnTo>
                  <a:lnTo>
                    <a:pt x="2720" y="2434"/>
                  </a:lnTo>
                  <a:lnTo>
                    <a:pt x="2727" y="2429"/>
                  </a:lnTo>
                  <a:lnTo>
                    <a:pt x="2735" y="2424"/>
                  </a:lnTo>
                  <a:lnTo>
                    <a:pt x="2744" y="2419"/>
                  </a:lnTo>
                  <a:lnTo>
                    <a:pt x="2750" y="2414"/>
                  </a:lnTo>
                  <a:lnTo>
                    <a:pt x="2757" y="2409"/>
                  </a:lnTo>
                  <a:lnTo>
                    <a:pt x="2765" y="2403"/>
                  </a:lnTo>
                  <a:lnTo>
                    <a:pt x="2771" y="2398"/>
                  </a:lnTo>
                  <a:lnTo>
                    <a:pt x="2777" y="2392"/>
                  </a:lnTo>
                  <a:lnTo>
                    <a:pt x="2783" y="2387"/>
                  </a:lnTo>
                  <a:lnTo>
                    <a:pt x="2790" y="2381"/>
                  </a:lnTo>
                  <a:lnTo>
                    <a:pt x="2796" y="2375"/>
                  </a:lnTo>
                  <a:lnTo>
                    <a:pt x="2801" y="2369"/>
                  </a:lnTo>
                  <a:lnTo>
                    <a:pt x="2806" y="2364"/>
                  </a:lnTo>
                  <a:lnTo>
                    <a:pt x="2811" y="2357"/>
                  </a:lnTo>
                  <a:lnTo>
                    <a:pt x="2817" y="2351"/>
                  </a:lnTo>
                  <a:lnTo>
                    <a:pt x="2821" y="2345"/>
                  </a:lnTo>
                  <a:lnTo>
                    <a:pt x="2825" y="2339"/>
                  </a:lnTo>
                  <a:lnTo>
                    <a:pt x="2829" y="2333"/>
                  </a:lnTo>
                  <a:lnTo>
                    <a:pt x="2833" y="2325"/>
                  </a:lnTo>
                  <a:lnTo>
                    <a:pt x="2836" y="2319"/>
                  </a:lnTo>
                  <a:lnTo>
                    <a:pt x="2839" y="2313"/>
                  </a:lnTo>
                  <a:lnTo>
                    <a:pt x="2846" y="2299"/>
                  </a:lnTo>
                  <a:lnTo>
                    <a:pt x="2848" y="2293"/>
                  </a:lnTo>
                  <a:lnTo>
                    <a:pt x="2850" y="2287"/>
                  </a:lnTo>
                  <a:lnTo>
                    <a:pt x="2852" y="2280"/>
                  </a:lnTo>
                  <a:lnTo>
                    <a:pt x="2853" y="2272"/>
                  </a:lnTo>
                  <a:lnTo>
                    <a:pt x="2854" y="2266"/>
                  </a:lnTo>
                  <a:lnTo>
                    <a:pt x="2855" y="2259"/>
                  </a:lnTo>
                  <a:lnTo>
                    <a:pt x="2856" y="2249"/>
                  </a:lnTo>
                  <a:close/>
                  <a:moveTo>
                    <a:pt x="1177" y="2249"/>
                  </a:moveTo>
                  <a:lnTo>
                    <a:pt x="1177" y="2255"/>
                  </a:lnTo>
                  <a:lnTo>
                    <a:pt x="1178" y="2259"/>
                  </a:lnTo>
                  <a:lnTo>
                    <a:pt x="1179" y="2266"/>
                  </a:lnTo>
                  <a:lnTo>
                    <a:pt x="1180" y="2272"/>
                  </a:lnTo>
                  <a:lnTo>
                    <a:pt x="1182" y="2280"/>
                  </a:lnTo>
                  <a:lnTo>
                    <a:pt x="1184" y="2287"/>
                  </a:lnTo>
                  <a:lnTo>
                    <a:pt x="1185" y="2293"/>
                  </a:lnTo>
                  <a:lnTo>
                    <a:pt x="1188" y="2299"/>
                  </a:lnTo>
                  <a:lnTo>
                    <a:pt x="1190" y="2307"/>
                  </a:lnTo>
                  <a:lnTo>
                    <a:pt x="1194" y="2313"/>
                  </a:lnTo>
                  <a:lnTo>
                    <a:pt x="1197" y="2319"/>
                  </a:lnTo>
                  <a:lnTo>
                    <a:pt x="1200" y="2325"/>
                  </a:lnTo>
                  <a:lnTo>
                    <a:pt x="1204" y="2333"/>
                  </a:lnTo>
                  <a:lnTo>
                    <a:pt x="1209" y="2339"/>
                  </a:lnTo>
                  <a:lnTo>
                    <a:pt x="1212" y="2345"/>
                  </a:lnTo>
                  <a:lnTo>
                    <a:pt x="1216" y="2351"/>
                  </a:lnTo>
                  <a:lnTo>
                    <a:pt x="1222" y="2357"/>
                  </a:lnTo>
                  <a:lnTo>
                    <a:pt x="1228" y="2364"/>
                  </a:lnTo>
                  <a:lnTo>
                    <a:pt x="1232" y="2369"/>
                  </a:lnTo>
                  <a:lnTo>
                    <a:pt x="1237" y="2375"/>
                  </a:lnTo>
                  <a:lnTo>
                    <a:pt x="1243" y="2380"/>
                  </a:lnTo>
                  <a:lnTo>
                    <a:pt x="1250" y="2387"/>
                  </a:lnTo>
                  <a:lnTo>
                    <a:pt x="1262" y="2398"/>
                  </a:lnTo>
                  <a:lnTo>
                    <a:pt x="1268" y="2403"/>
                  </a:lnTo>
                  <a:lnTo>
                    <a:pt x="1277" y="2408"/>
                  </a:lnTo>
                  <a:lnTo>
                    <a:pt x="1283" y="2414"/>
                  </a:lnTo>
                  <a:lnTo>
                    <a:pt x="1289" y="2419"/>
                  </a:lnTo>
                  <a:lnTo>
                    <a:pt x="1298" y="2424"/>
                  </a:lnTo>
                  <a:lnTo>
                    <a:pt x="1306" y="2429"/>
                  </a:lnTo>
                  <a:lnTo>
                    <a:pt x="1313" y="2433"/>
                  </a:lnTo>
                  <a:lnTo>
                    <a:pt x="1320" y="2439"/>
                  </a:lnTo>
                  <a:lnTo>
                    <a:pt x="1338" y="2448"/>
                  </a:lnTo>
                  <a:lnTo>
                    <a:pt x="1346" y="2452"/>
                  </a:lnTo>
                  <a:lnTo>
                    <a:pt x="1355" y="2456"/>
                  </a:lnTo>
                  <a:lnTo>
                    <a:pt x="1373" y="2466"/>
                  </a:lnTo>
                  <a:lnTo>
                    <a:pt x="1391" y="2473"/>
                  </a:lnTo>
                  <a:lnTo>
                    <a:pt x="1412" y="2480"/>
                  </a:lnTo>
                  <a:lnTo>
                    <a:pt x="1430" y="2486"/>
                  </a:lnTo>
                  <a:lnTo>
                    <a:pt x="1452" y="2493"/>
                  </a:lnTo>
                  <a:lnTo>
                    <a:pt x="1471" y="2498"/>
                  </a:lnTo>
                  <a:lnTo>
                    <a:pt x="1496" y="2503"/>
                  </a:lnTo>
                  <a:lnTo>
                    <a:pt x="1514" y="2507"/>
                  </a:lnTo>
                  <a:lnTo>
                    <a:pt x="1541" y="2511"/>
                  </a:lnTo>
                  <a:lnTo>
                    <a:pt x="1559" y="2514"/>
                  </a:lnTo>
                  <a:lnTo>
                    <a:pt x="1590" y="2518"/>
                  </a:lnTo>
                  <a:lnTo>
                    <a:pt x="1597" y="2518"/>
                  </a:lnTo>
                  <a:lnTo>
                    <a:pt x="1605" y="2519"/>
                  </a:lnTo>
                  <a:lnTo>
                    <a:pt x="1653" y="2520"/>
                  </a:lnTo>
                  <a:lnTo>
                    <a:pt x="1700" y="2519"/>
                  </a:lnTo>
                  <a:lnTo>
                    <a:pt x="1707" y="2518"/>
                  </a:lnTo>
                  <a:lnTo>
                    <a:pt x="1716" y="2518"/>
                  </a:lnTo>
                  <a:lnTo>
                    <a:pt x="1747" y="2514"/>
                  </a:lnTo>
                  <a:lnTo>
                    <a:pt x="1763" y="2511"/>
                  </a:lnTo>
                  <a:lnTo>
                    <a:pt x="1790" y="2507"/>
                  </a:lnTo>
                  <a:lnTo>
                    <a:pt x="1809" y="2504"/>
                  </a:lnTo>
                  <a:lnTo>
                    <a:pt x="1834" y="2498"/>
                  </a:lnTo>
                  <a:lnTo>
                    <a:pt x="1853" y="2493"/>
                  </a:lnTo>
                  <a:lnTo>
                    <a:pt x="1876" y="2486"/>
                  </a:lnTo>
                  <a:lnTo>
                    <a:pt x="1892" y="2480"/>
                  </a:lnTo>
                  <a:lnTo>
                    <a:pt x="1914" y="2473"/>
                  </a:lnTo>
                  <a:lnTo>
                    <a:pt x="1931" y="2466"/>
                  </a:lnTo>
                  <a:lnTo>
                    <a:pt x="1950" y="2456"/>
                  </a:lnTo>
                  <a:lnTo>
                    <a:pt x="1959" y="2452"/>
                  </a:lnTo>
                  <a:lnTo>
                    <a:pt x="1967" y="2448"/>
                  </a:lnTo>
                  <a:lnTo>
                    <a:pt x="1985" y="2439"/>
                  </a:lnTo>
                  <a:lnTo>
                    <a:pt x="1992" y="2434"/>
                  </a:lnTo>
                  <a:lnTo>
                    <a:pt x="1999" y="2429"/>
                  </a:lnTo>
                  <a:lnTo>
                    <a:pt x="2008" y="2424"/>
                  </a:lnTo>
                  <a:lnTo>
                    <a:pt x="2016" y="2419"/>
                  </a:lnTo>
                  <a:lnTo>
                    <a:pt x="2028" y="2409"/>
                  </a:lnTo>
                  <a:lnTo>
                    <a:pt x="2036" y="2403"/>
                  </a:lnTo>
                  <a:lnTo>
                    <a:pt x="2043" y="2398"/>
                  </a:lnTo>
                  <a:lnTo>
                    <a:pt x="2049" y="2393"/>
                  </a:lnTo>
                  <a:lnTo>
                    <a:pt x="2054" y="2387"/>
                  </a:lnTo>
                  <a:lnTo>
                    <a:pt x="2062" y="2381"/>
                  </a:lnTo>
                  <a:lnTo>
                    <a:pt x="2068" y="2375"/>
                  </a:lnTo>
                  <a:lnTo>
                    <a:pt x="2072" y="2369"/>
                  </a:lnTo>
                  <a:lnTo>
                    <a:pt x="2077" y="2364"/>
                  </a:lnTo>
                  <a:lnTo>
                    <a:pt x="2083" y="2357"/>
                  </a:lnTo>
                  <a:lnTo>
                    <a:pt x="2088" y="2351"/>
                  </a:lnTo>
                  <a:lnTo>
                    <a:pt x="2092" y="2345"/>
                  </a:lnTo>
                  <a:lnTo>
                    <a:pt x="2096" y="2339"/>
                  </a:lnTo>
                  <a:lnTo>
                    <a:pt x="2100" y="2333"/>
                  </a:lnTo>
                  <a:lnTo>
                    <a:pt x="2104" y="2326"/>
                  </a:lnTo>
                  <a:lnTo>
                    <a:pt x="2107" y="2319"/>
                  </a:lnTo>
                  <a:lnTo>
                    <a:pt x="2111" y="2313"/>
                  </a:lnTo>
                  <a:lnTo>
                    <a:pt x="2115" y="2307"/>
                  </a:lnTo>
                  <a:lnTo>
                    <a:pt x="2117" y="2299"/>
                  </a:lnTo>
                  <a:lnTo>
                    <a:pt x="2119" y="2293"/>
                  </a:lnTo>
                  <a:lnTo>
                    <a:pt x="2121" y="2287"/>
                  </a:lnTo>
                  <a:lnTo>
                    <a:pt x="2123" y="2280"/>
                  </a:lnTo>
                  <a:lnTo>
                    <a:pt x="2125" y="2272"/>
                  </a:lnTo>
                  <a:lnTo>
                    <a:pt x="2126" y="2266"/>
                  </a:lnTo>
                  <a:lnTo>
                    <a:pt x="2127" y="2259"/>
                  </a:lnTo>
                  <a:lnTo>
                    <a:pt x="2127" y="2255"/>
                  </a:lnTo>
                  <a:lnTo>
                    <a:pt x="2128" y="2249"/>
                  </a:lnTo>
                  <a:lnTo>
                    <a:pt x="2124" y="2252"/>
                  </a:lnTo>
                  <a:lnTo>
                    <a:pt x="2120" y="2256"/>
                  </a:lnTo>
                  <a:lnTo>
                    <a:pt x="2094" y="2276"/>
                  </a:lnTo>
                  <a:lnTo>
                    <a:pt x="2078" y="2289"/>
                  </a:lnTo>
                  <a:lnTo>
                    <a:pt x="2048" y="2309"/>
                  </a:lnTo>
                  <a:lnTo>
                    <a:pt x="2041" y="2313"/>
                  </a:lnTo>
                  <a:lnTo>
                    <a:pt x="2033" y="2317"/>
                  </a:lnTo>
                  <a:lnTo>
                    <a:pt x="2009" y="2330"/>
                  </a:lnTo>
                  <a:lnTo>
                    <a:pt x="1984" y="2342"/>
                  </a:lnTo>
                  <a:lnTo>
                    <a:pt x="1983" y="2343"/>
                  </a:lnTo>
                  <a:lnTo>
                    <a:pt x="1982" y="2343"/>
                  </a:lnTo>
                  <a:lnTo>
                    <a:pt x="1956" y="2353"/>
                  </a:lnTo>
                  <a:lnTo>
                    <a:pt x="1930" y="2363"/>
                  </a:lnTo>
                  <a:lnTo>
                    <a:pt x="1911" y="2369"/>
                  </a:lnTo>
                  <a:lnTo>
                    <a:pt x="1871" y="2380"/>
                  </a:lnTo>
                  <a:lnTo>
                    <a:pt x="1849" y="2386"/>
                  </a:lnTo>
                  <a:lnTo>
                    <a:pt x="1809" y="2394"/>
                  </a:lnTo>
                  <a:lnTo>
                    <a:pt x="1785" y="2398"/>
                  </a:lnTo>
                  <a:lnTo>
                    <a:pt x="1741" y="2403"/>
                  </a:lnTo>
                  <a:lnTo>
                    <a:pt x="1720" y="2405"/>
                  </a:lnTo>
                  <a:lnTo>
                    <a:pt x="1653" y="2407"/>
                  </a:lnTo>
                  <a:lnTo>
                    <a:pt x="1619" y="2407"/>
                  </a:lnTo>
                  <a:lnTo>
                    <a:pt x="1586" y="2405"/>
                  </a:lnTo>
                  <a:lnTo>
                    <a:pt x="1564" y="2403"/>
                  </a:lnTo>
                  <a:lnTo>
                    <a:pt x="1520" y="2398"/>
                  </a:lnTo>
                  <a:lnTo>
                    <a:pt x="1496" y="2394"/>
                  </a:lnTo>
                  <a:lnTo>
                    <a:pt x="1457" y="2386"/>
                  </a:lnTo>
                  <a:lnTo>
                    <a:pt x="1434" y="2380"/>
                  </a:lnTo>
                  <a:lnTo>
                    <a:pt x="1394" y="2369"/>
                  </a:lnTo>
                  <a:lnTo>
                    <a:pt x="1376" y="2363"/>
                  </a:lnTo>
                  <a:lnTo>
                    <a:pt x="1350" y="2353"/>
                  </a:lnTo>
                  <a:lnTo>
                    <a:pt x="1324" y="2343"/>
                  </a:lnTo>
                  <a:lnTo>
                    <a:pt x="1322" y="2342"/>
                  </a:lnTo>
                  <a:lnTo>
                    <a:pt x="1321" y="2342"/>
                  </a:lnTo>
                  <a:lnTo>
                    <a:pt x="1296" y="2329"/>
                  </a:lnTo>
                  <a:lnTo>
                    <a:pt x="1272" y="2317"/>
                  </a:lnTo>
                  <a:lnTo>
                    <a:pt x="1264" y="2313"/>
                  </a:lnTo>
                  <a:lnTo>
                    <a:pt x="1257" y="2308"/>
                  </a:lnTo>
                  <a:lnTo>
                    <a:pt x="1226" y="2288"/>
                  </a:lnTo>
                  <a:lnTo>
                    <a:pt x="1219" y="2283"/>
                  </a:lnTo>
                  <a:lnTo>
                    <a:pt x="1211" y="2276"/>
                  </a:lnTo>
                  <a:lnTo>
                    <a:pt x="1185" y="2256"/>
                  </a:lnTo>
                  <a:lnTo>
                    <a:pt x="1181" y="2252"/>
                  </a:lnTo>
                  <a:lnTo>
                    <a:pt x="1177" y="2249"/>
                  </a:lnTo>
                  <a:close/>
                  <a:moveTo>
                    <a:pt x="392" y="2172"/>
                  </a:moveTo>
                  <a:lnTo>
                    <a:pt x="392" y="2521"/>
                  </a:lnTo>
                  <a:lnTo>
                    <a:pt x="440" y="2528"/>
                  </a:lnTo>
                  <a:lnTo>
                    <a:pt x="486" y="2540"/>
                  </a:lnTo>
                  <a:lnTo>
                    <a:pt x="528" y="2559"/>
                  </a:lnTo>
                  <a:lnTo>
                    <a:pt x="569" y="2583"/>
                  </a:lnTo>
                  <a:lnTo>
                    <a:pt x="605" y="2611"/>
                  </a:lnTo>
                  <a:lnTo>
                    <a:pt x="637" y="2643"/>
                  </a:lnTo>
                  <a:lnTo>
                    <a:pt x="665" y="2680"/>
                  </a:lnTo>
                  <a:lnTo>
                    <a:pt x="689" y="2720"/>
                  </a:lnTo>
                  <a:lnTo>
                    <a:pt x="708" y="2763"/>
                  </a:lnTo>
                  <a:lnTo>
                    <a:pt x="720" y="2809"/>
                  </a:lnTo>
                  <a:lnTo>
                    <a:pt x="728" y="2856"/>
                  </a:lnTo>
                  <a:lnTo>
                    <a:pt x="1065" y="2856"/>
                  </a:lnTo>
                  <a:lnTo>
                    <a:pt x="1065" y="2400"/>
                  </a:lnTo>
                  <a:lnTo>
                    <a:pt x="1057" y="2400"/>
                  </a:lnTo>
                  <a:lnTo>
                    <a:pt x="1051" y="2401"/>
                  </a:lnTo>
                  <a:lnTo>
                    <a:pt x="1029" y="2403"/>
                  </a:lnTo>
                  <a:lnTo>
                    <a:pt x="1007" y="2404"/>
                  </a:lnTo>
                  <a:lnTo>
                    <a:pt x="984" y="2406"/>
                  </a:lnTo>
                  <a:lnTo>
                    <a:pt x="961" y="2407"/>
                  </a:lnTo>
                  <a:lnTo>
                    <a:pt x="957" y="2407"/>
                  </a:lnTo>
                  <a:lnTo>
                    <a:pt x="952" y="2407"/>
                  </a:lnTo>
                  <a:lnTo>
                    <a:pt x="926" y="2407"/>
                  </a:lnTo>
                  <a:lnTo>
                    <a:pt x="901" y="2405"/>
                  </a:lnTo>
                  <a:lnTo>
                    <a:pt x="873" y="2404"/>
                  </a:lnTo>
                  <a:lnTo>
                    <a:pt x="832" y="2399"/>
                  </a:lnTo>
                  <a:lnTo>
                    <a:pt x="791" y="2391"/>
                  </a:lnTo>
                  <a:lnTo>
                    <a:pt x="776" y="2388"/>
                  </a:lnTo>
                  <a:lnTo>
                    <a:pt x="760" y="2383"/>
                  </a:lnTo>
                  <a:lnTo>
                    <a:pt x="734" y="2376"/>
                  </a:lnTo>
                  <a:lnTo>
                    <a:pt x="709" y="2369"/>
                  </a:lnTo>
                  <a:lnTo>
                    <a:pt x="675" y="2356"/>
                  </a:lnTo>
                  <a:lnTo>
                    <a:pt x="631" y="2338"/>
                  </a:lnTo>
                  <a:lnTo>
                    <a:pt x="597" y="2322"/>
                  </a:lnTo>
                  <a:lnTo>
                    <a:pt x="555" y="2299"/>
                  </a:lnTo>
                  <a:lnTo>
                    <a:pt x="524" y="2280"/>
                  </a:lnTo>
                  <a:lnTo>
                    <a:pt x="501" y="2264"/>
                  </a:lnTo>
                  <a:lnTo>
                    <a:pt x="480" y="2248"/>
                  </a:lnTo>
                  <a:lnTo>
                    <a:pt x="468" y="2240"/>
                  </a:lnTo>
                  <a:lnTo>
                    <a:pt x="456" y="2231"/>
                  </a:lnTo>
                  <a:lnTo>
                    <a:pt x="424" y="2204"/>
                  </a:lnTo>
                  <a:lnTo>
                    <a:pt x="394" y="2175"/>
                  </a:lnTo>
                  <a:lnTo>
                    <a:pt x="393" y="2174"/>
                  </a:lnTo>
                  <a:lnTo>
                    <a:pt x="392" y="2172"/>
                  </a:lnTo>
                  <a:close/>
                  <a:moveTo>
                    <a:pt x="2856" y="2026"/>
                  </a:moveTo>
                  <a:lnTo>
                    <a:pt x="2852" y="2029"/>
                  </a:lnTo>
                  <a:lnTo>
                    <a:pt x="2848" y="2032"/>
                  </a:lnTo>
                  <a:lnTo>
                    <a:pt x="2823" y="2053"/>
                  </a:lnTo>
                  <a:lnTo>
                    <a:pt x="2814" y="2059"/>
                  </a:lnTo>
                  <a:lnTo>
                    <a:pt x="2807" y="2064"/>
                  </a:lnTo>
                  <a:lnTo>
                    <a:pt x="2776" y="2084"/>
                  </a:lnTo>
                  <a:lnTo>
                    <a:pt x="2769" y="2088"/>
                  </a:lnTo>
                  <a:lnTo>
                    <a:pt x="2761" y="2092"/>
                  </a:lnTo>
                  <a:lnTo>
                    <a:pt x="2738" y="2106"/>
                  </a:lnTo>
                  <a:lnTo>
                    <a:pt x="2712" y="2118"/>
                  </a:lnTo>
                  <a:lnTo>
                    <a:pt x="2709" y="2118"/>
                  </a:lnTo>
                  <a:lnTo>
                    <a:pt x="2685" y="2130"/>
                  </a:lnTo>
                  <a:lnTo>
                    <a:pt x="2657" y="2139"/>
                  </a:lnTo>
                  <a:lnTo>
                    <a:pt x="2639" y="2145"/>
                  </a:lnTo>
                  <a:lnTo>
                    <a:pt x="2599" y="2157"/>
                  </a:lnTo>
                  <a:lnTo>
                    <a:pt x="2576" y="2162"/>
                  </a:lnTo>
                  <a:lnTo>
                    <a:pt x="2537" y="2170"/>
                  </a:lnTo>
                  <a:lnTo>
                    <a:pt x="2514" y="2175"/>
                  </a:lnTo>
                  <a:lnTo>
                    <a:pt x="2469" y="2180"/>
                  </a:lnTo>
                  <a:lnTo>
                    <a:pt x="2449" y="2182"/>
                  </a:lnTo>
                  <a:lnTo>
                    <a:pt x="2415" y="2183"/>
                  </a:lnTo>
                  <a:lnTo>
                    <a:pt x="2381" y="2184"/>
                  </a:lnTo>
                  <a:lnTo>
                    <a:pt x="2318" y="2182"/>
                  </a:lnTo>
                  <a:lnTo>
                    <a:pt x="2298" y="2180"/>
                  </a:lnTo>
                  <a:lnTo>
                    <a:pt x="2252" y="2175"/>
                  </a:lnTo>
                  <a:lnTo>
                    <a:pt x="2241" y="2172"/>
                  </a:lnTo>
                  <a:lnTo>
                    <a:pt x="2241" y="2282"/>
                  </a:lnTo>
                  <a:lnTo>
                    <a:pt x="2273" y="2288"/>
                  </a:lnTo>
                  <a:lnTo>
                    <a:pt x="2297" y="2291"/>
                  </a:lnTo>
                  <a:lnTo>
                    <a:pt x="2338" y="2295"/>
                  </a:lnTo>
                  <a:lnTo>
                    <a:pt x="2381" y="2296"/>
                  </a:lnTo>
                  <a:lnTo>
                    <a:pt x="2428" y="2294"/>
                  </a:lnTo>
                  <a:lnTo>
                    <a:pt x="2443" y="2293"/>
                  </a:lnTo>
                  <a:lnTo>
                    <a:pt x="2475" y="2290"/>
                  </a:lnTo>
                  <a:lnTo>
                    <a:pt x="2492" y="2288"/>
                  </a:lnTo>
                  <a:lnTo>
                    <a:pt x="2519" y="2284"/>
                  </a:lnTo>
                  <a:lnTo>
                    <a:pt x="2538" y="2280"/>
                  </a:lnTo>
                  <a:lnTo>
                    <a:pt x="2562" y="2274"/>
                  </a:lnTo>
                  <a:lnTo>
                    <a:pt x="2581" y="2269"/>
                  </a:lnTo>
                  <a:lnTo>
                    <a:pt x="2603" y="2263"/>
                  </a:lnTo>
                  <a:lnTo>
                    <a:pt x="2621" y="2256"/>
                  </a:lnTo>
                  <a:lnTo>
                    <a:pt x="2643" y="2248"/>
                  </a:lnTo>
                  <a:lnTo>
                    <a:pt x="2660" y="2241"/>
                  </a:lnTo>
                  <a:lnTo>
                    <a:pt x="2679" y="2233"/>
                  </a:lnTo>
                  <a:lnTo>
                    <a:pt x="2687" y="2229"/>
                  </a:lnTo>
                  <a:lnTo>
                    <a:pt x="2695" y="2224"/>
                  </a:lnTo>
                  <a:lnTo>
                    <a:pt x="2713" y="2215"/>
                  </a:lnTo>
                  <a:lnTo>
                    <a:pt x="2720" y="2210"/>
                  </a:lnTo>
                  <a:lnTo>
                    <a:pt x="2727" y="2206"/>
                  </a:lnTo>
                  <a:lnTo>
                    <a:pt x="2735" y="2201"/>
                  </a:lnTo>
                  <a:lnTo>
                    <a:pt x="2744" y="2195"/>
                  </a:lnTo>
                  <a:lnTo>
                    <a:pt x="2750" y="2190"/>
                  </a:lnTo>
                  <a:lnTo>
                    <a:pt x="2757" y="2185"/>
                  </a:lnTo>
                  <a:lnTo>
                    <a:pt x="2765" y="2180"/>
                  </a:lnTo>
                  <a:lnTo>
                    <a:pt x="2771" y="2174"/>
                  </a:lnTo>
                  <a:lnTo>
                    <a:pt x="2777" y="2168"/>
                  </a:lnTo>
                  <a:lnTo>
                    <a:pt x="2783" y="2163"/>
                  </a:lnTo>
                  <a:lnTo>
                    <a:pt x="2790" y="2157"/>
                  </a:lnTo>
                  <a:lnTo>
                    <a:pt x="2796" y="2151"/>
                  </a:lnTo>
                  <a:lnTo>
                    <a:pt x="2801" y="2145"/>
                  </a:lnTo>
                  <a:lnTo>
                    <a:pt x="2806" y="2139"/>
                  </a:lnTo>
                  <a:lnTo>
                    <a:pt x="2811" y="2133"/>
                  </a:lnTo>
                  <a:lnTo>
                    <a:pt x="2817" y="2127"/>
                  </a:lnTo>
                  <a:lnTo>
                    <a:pt x="2821" y="2120"/>
                  </a:lnTo>
                  <a:lnTo>
                    <a:pt x="2825" y="2114"/>
                  </a:lnTo>
                  <a:lnTo>
                    <a:pt x="2829" y="2108"/>
                  </a:lnTo>
                  <a:lnTo>
                    <a:pt x="2833" y="2102"/>
                  </a:lnTo>
                  <a:lnTo>
                    <a:pt x="2836" y="2096"/>
                  </a:lnTo>
                  <a:lnTo>
                    <a:pt x="2839" y="2089"/>
                  </a:lnTo>
                  <a:lnTo>
                    <a:pt x="2846" y="2076"/>
                  </a:lnTo>
                  <a:lnTo>
                    <a:pt x="2848" y="2070"/>
                  </a:lnTo>
                  <a:lnTo>
                    <a:pt x="2850" y="2062"/>
                  </a:lnTo>
                  <a:lnTo>
                    <a:pt x="2852" y="2055"/>
                  </a:lnTo>
                  <a:lnTo>
                    <a:pt x="2853" y="2049"/>
                  </a:lnTo>
                  <a:lnTo>
                    <a:pt x="2854" y="2041"/>
                  </a:lnTo>
                  <a:lnTo>
                    <a:pt x="2855" y="2035"/>
                  </a:lnTo>
                  <a:lnTo>
                    <a:pt x="2856" y="2026"/>
                  </a:lnTo>
                  <a:close/>
                  <a:moveTo>
                    <a:pt x="693" y="1848"/>
                  </a:moveTo>
                  <a:lnTo>
                    <a:pt x="677" y="1851"/>
                  </a:lnTo>
                  <a:lnTo>
                    <a:pt x="659" y="1859"/>
                  </a:lnTo>
                  <a:lnTo>
                    <a:pt x="643" y="1869"/>
                  </a:lnTo>
                  <a:lnTo>
                    <a:pt x="628" y="1884"/>
                  </a:lnTo>
                  <a:lnTo>
                    <a:pt x="455" y="2073"/>
                  </a:lnTo>
                  <a:lnTo>
                    <a:pt x="471" y="2091"/>
                  </a:lnTo>
                  <a:lnTo>
                    <a:pt x="488" y="2108"/>
                  </a:lnTo>
                  <a:lnTo>
                    <a:pt x="503" y="2123"/>
                  </a:lnTo>
                  <a:lnTo>
                    <a:pt x="523" y="2140"/>
                  </a:lnTo>
                  <a:lnTo>
                    <a:pt x="545" y="2157"/>
                  </a:lnTo>
                  <a:lnTo>
                    <a:pt x="567" y="2174"/>
                  </a:lnTo>
                  <a:lnTo>
                    <a:pt x="589" y="2188"/>
                  </a:lnTo>
                  <a:lnTo>
                    <a:pt x="612" y="2203"/>
                  </a:lnTo>
                  <a:lnTo>
                    <a:pt x="631" y="2214"/>
                  </a:lnTo>
                  <a:lnTo>
                    <a:pt x="663" y="2231"/>
                  </a:lnTo>
                  <a:lnTo>
                    <a:pt x="697" y="2245"/>
                  </a:lnTo>
                  <a:lnTo>
                    <a:pt x="722" y="2255"/>
                  </a:lnTo>
                  <a:lnTo>
                    <a:pt x="769" y="2270"/>
                  </a:lnTo>
                  <a:lnTo>
                    <a:pt x="797" y="2277"/>
                  </a:lnTo>
                  <a:lnTo>
                    <a:pt x="849" y="2288"/>
                  </a:lnTo>
                  <a:lnTo>
                    <a:pt x="874" y="2291"/>
                  </a:lnTo>
                  <a:lnTo>
                    <a:pt x="913" y="2295"/>
                  </a:lnTo>
                  <a:lnTo>
                    <a:pt x="952" y="2296"/>
                  </a:lnTo>
                  <a:lnTo>
                    <a:pt x="986" y="2295"/>
                  </a:lnTo>
                  <a:lnTo>
                    <a:pt x="1019" y="2292"/>
                  </a:lnTo>
                  <a:lnTo>
                    <a:pt x="1046" y="2289"/>
                  </a:lnTo>
                  <a:lnTo>
                    <a:pt x="1065" y="2285"/>
                  </a:lnTo>
                  <a:lnTo>
                    <a:pt x="1065" y="2028"/>
                  </a:lnTo>
                  <a:lnTo>
                    <a:pt x="1028" y="2038"/>
                  </a:lnTo>
                  <a:lnTo>
                    <a:pt x="995" y="2044"/>
                  </a:lnTo>
                  <a:lnTo>
                    <a:pt x="963" y="2043"/>
                  </a:lnTo>
                  <a:lnTo>
                    <a:pt x="933" y="2037"/>
                  </a:lnTo>
                  <a:lnTo>
                    <a:pt x="915" y="2031"/>
                  </a:lnTo>
                  <a:lnTo>
                    <a:pt x="897" y="2022"/>
                  </a:lnTo>
                  <a:lnTo>
                    <a:pt x="877" y="2009"/>
                  </a:lnTo>
                  <a:lnTo>
                    <a:pt x="859" y="1993"/>
                  </a:lnTo>
                  <a:lnTo>
                    <a:pt x="841" y="1970"/>
                  </a:lnTo>
                  <a:lnTo>
                    <a:pt x="824" y="1943"/>
                  </a:lnTo>
                  <a:lnTo>
                    <a:pt x="811" y="1933"/>
                  </a:lnTo>
                  <a:lnTo>
                    <a:pt x="796" y="1921"/>
                  </a:lnTo>
                  <a:lnTo>
                    <a:pt x="779" y="1905"/>
                  </a:lnTo>
                  <a:lnTo>
                    <a:pt x="757" y="1886"/>
                  </a:lnTo>
                  <a:lnTo>
                    <a:pt x="748" y="1876"/>
                  </a:lnTo>
                  <a:lnTo>
                    <a:pt x="736" y="1867"/>
                  </a:lnTo>
                  <a:lnTo>
                    <a:pt x="727" y="1858"/>
                  </a:lnTo>
                  <a:lnTo>
                    <a:pt x="718" y="1851"/>
                  </a:lnTo>
                  <a:lnTo>
                    <a:pt x="714" y="1850"/>
                  </a:lnTo>
                  <a:lnTo>
                    <a:pt x="710" y="1849"/>
                  </a:lnTo>
                  <a:lnTo>
                    <a:pt x="693" y="1848"/>
                  </a:lnTo>
                  <a:close/>
                  <a:moveTo>
                    <a:pt x="2856" y="1801"/>
                  </a:moveTo>
                  <a:lnTo>
                    <a:pt x="2852" y="1805"/>
                  </a:lnTo>
                  <a:lnTo>
                    <a:pt x="2848" y="1808"/>
                  </a:lnTo>
                  <a:lnTo>
                    <a:pt x="2823" y="1829"/>
                  </a:lnTo>
                  <a:lnTo>
                    <a:pt x="2814" y="1835"/>
                  </a:lnTo>
                  <a:lnTo>
                    <a:pt x="2807" y="1840"/>
                  </a:lnTo>
                  <a:lnTo>
                    <a:pt x="2776" y="1860"/>
                  </a:lnTo>
                  <a:lnTo>
                    <a:pt x="2761" y="1869"/>
                  </a:lnTo>
                  <a:lnTo>
                    <a:pt x="2712" y="1894"/>
                  </a:lnTo>
                  <a:lnTo>
                    <a:pt x="2711" y="1894"/>
                  </a:lnTo>
                  <a:lnTo>
                    <a:pt x="2709" y="1895"/>
                  </a:lnTo>
                  <a:lnTo>
                    <a:pt x="2685" y="1905"/>
                  </a:lnTo>
                  <a:lnTo>
                    <a:pt x="2657" y="1915"/>
                  </a:lnTo>
                  <a:lnTo>
                    <a:pt x="2639" y="1921"/>
                  </a:lnTo>
                  <a:lnTo>
                    <a:pt x="2599" y="1932"/>
                  </a:lnTo>
                  <a:lnTo>
                    <a:pt x="2576" y="1939"/>
                  </a:lnTo>
                  <a:lnTo>
                    <a:pt x="2537" y="1946"/>
                  </a:lnTo>
                  <a:lnTo>
                    <a:pt x="2514" y="1950"/>
                  </a:lnTo>
                  <a:lnTo>
                    <a:pt x="2469" y="1955"/>
                  </a:lnTo>
                  <a:lnTo>
                    <a:pt x="2449" y="1957"/>
                  </a:lnTo>
                  <a:lnTo>
                    <a:pt x="2415" y="1959"/>
                  </a:lnTo>
                  <a:lnTo>
                    <a:pt x="2381" y="1960"/>
                  </a:lnTo>
                  <a:lnTo>
                    <a:pt x="2343" y="1959"/>
                  </a:lnTo>
                  <a:lnTo>
                    <a:pt x="2307" y="1957"/>
                  </a:lnTo>
                  <a:lnTo>
                    <a:pt x="2283" y="1954"/>
                  </a:lnTo>
                  <a:lnTo>
                    <a:pt x="2235" y="1948"/>
                  </a:lnTo>
                  <a:lnTo>
                    <a:pt x="2233" y="1948"/>
                  </a:lnTo>
                  <a:lnTo>
                    <a:pt x="2231" y="1947"/>
                  </a:lnTo>
                  <a:lnTo>
                    <a:pt x="2232" y="1952"/>
                  </a:lnTo>
                  <a:lnTo>
                    <a:pt x="2233" y="1956"/>
                  </a:lnTo>
                  <a:lnTo>
                    <a:pt x="2238" y="1979"/>
                  </a:lnTo>
                  <a:lnTo>
                    <a:pt x="2241" y="2017"/>
                  </a:lnTo>
                  <a:lnTo>
                    <a:pt x="2241" y="2058"/>
                  </a:lnTo>
                  <a:lnTo>
                    <a:pt x="2273" y="2063"/>
                  </a:lnTo>
                  <a:lnTo>
                    <a:pt x="2297" y="2066"/>
                  </a:lnTo>
                  <a:lnTo>
                    <a:pt x="2338" y="2071"/>
                  </a:lnTo>
                  <a:lnTo>
                    <a:pt x="2381" y="2072"/>
                  </a:lnTo>
                  <a:lnTo>
                    <a:pt x="2428" y="2071"/>
                  </a:lnTo>
                  <a:lnTo>
                    <a:pt x="2443" y="2070"/>
                  </a:lnTo>
                  <a:lnTo>
                    <a:pt x="2475" y="2066"/>
                  </a:lnTo>
                  <a:lnTo>
                    <a:pt x="2492" y="2063"/>
                  </a:lnTo>
                  <a:lnTo>
                    <a:pt x="2519" y="2059"/>
                  </a:lnTo>
                  <a:lnTo>
                    <a:pt x="2538" y="2055"/>
                  </a:lnTo>
                  <a:lnTo>
                    <a:pt x="2562" y="2050"/>
                  </a:lnTo>
                  <a:lnTo>
                    <a:pt x="2581" y="2045"/>
                  </a:lnTo>
                  <a:lnTo>
                    <a:pt x="2603" y="2038"/>
                  </a:lnTo>
                  <a:lnTo>
                    <a:pt x="2621" y="2032"/>
                  </a:lnTo>
                  <a:lnTo>
                    <a:pt x="2643" y="2024"/>
                  </a:lnTo>
                  <a:lnTo>
                    <a:pt x="2660" y="2018"/>
                  </a:lnTo>
                  <a:lnTo>
                    <a:pt x="2679" y="2008"/>
                  </a:lnTo>
                  <a:lnTo>
                    <a:pt x="2695" y="2000"/>
                  </a:lnTo>
                  <a:lnTo>
                    <a:pt x="2713" y="1991"/>
                  </a:lnTo>
                  <a:lnTo>
                    <a:pt x="2720" y="1986"/>
                  </a:lnTo>
                  <a:lnTo>
                    <a:pt x="2727" y="1981"/>
                  </a:lnTo>
                  <a:lnTo>
                    <a:pt x="2735" y="1976"/>
                  </a:lnTo>
                  <a:lnTo>
                    <a:pt x="2744" y="1971"/>
                  </a:lnTo>
                  <a:lnTo>
                    <a:pt x="2750" y="1966"/>
                  </a:lnTo>
                  <a:lnTo>
                    <a:pt x="2757" y="1960"/>
                  </a:lnTo>
                  <a:lnTo>
                    <a:pt x="2765" y="1955"/>
                  </a:lnTo>
                  <a:lnTo>
                    <a:pt x="2771" y="1950"/>
                  </a:lnTo>
                  <a:lnTo>
                    <a:pt x="2777" y="1944"/>
                  </a:lnTo>
                  <a:lnTo>
                    <a:pt x="2783" y="1939"/>
                  </a:lnTo>
                  <a:lnTo>
                    <a:pt x="2790" y="1933"/>
                  </a:lnTo>
                  <a:lnTo>
                    <a:pt x="2796" y="1927"/>
                  </a:lnTo>
                  <a:lnTo>
                    <a:pt x="2801" y="1921"/>
                  </a:lnTo>
                  <a:lnTo>
                    <a:pt x="2806" y="1916"/>
                  </a:lnTo>
                  <a:lnTo>
                    <a:pt x="2811" y="1909"/>
                  </a:lnTo>
                  <a:lnTo>
                    <a:pt x="2817" y="1903"/>
                  </a:lnTo>
                  <a:lnTo>
                    <a:pt x="2821" y="1897"/>
                  </a:lnTo>
                  <a:lnTo>
                    <a:pt x="2825" y="1891"/>
                  </a:lnTo>
                  <a:lnTo>
                    <a:pt x="2829" y="1885"/>
                  </a:lnTo>
                  <a:lnTo>
                    <a:pt x="2833" y="1877"/>
                  </a:lnTo>
                  <a:lnTo>
                    <a:pt x="2836" y="1871"/>
                  </a:lnTo>
                  <a:lnTo>
                    <a:pt x="2839" y="1865"/>
                  </a:lnTo>
                  <a:lnTo>
                    <a:pt x="2843" y="1859"/>
                  </a:lnTo>
                  <a:lnTo>
                    <a:pt x="2846" y="1851"/>
                  </a:lnTo>
                  <a:lnTo>
                    <a:pt x="2848" y="1845"/>
                  </a:lnTo>
                  <a:lnTo>
                    <a:pt x="2850" y="1839"/>
                  </a:lnTo>
                  <a:lnTo>
                    <a:pt x="2852" y="1832"/>
                  </a:lnTo>
                  <a:lnTo>
                    <a:pt x="2853" y="1824"/>
                  </a:lnTo>
                  <a:lnTo>
                    <a:pt x="2854" y="1818"/>
                  </a:lnTo>
                  <a:lnTo>
                    <a:pt x="2855" y="1811"/>
                  </a:lnTo>
                  <a:lnTo>
                    <a:pt x="2856" y="1801"/>
                  </a:lnTo>
                  <a:close/>
                  <a:moveTo>
                    <a:pt x="1653" y="1736"/>
                  </a:moveTo>
                  <a:lnTo>
                    <a:pt x="1596" y="1738"/>
                  </a:lnTo>
                  <a:lnTo>
                    <a:pt x="1541" y="1744"/>
                  </a:lnTo>
                  <a:lnTo>
                    <a:pt x="1488" y="1754"/>
                  </a:lnTo>
                  <a:lnTo>
                    <a:pt x="1438" y="1767"/>
                  </a:lnTo>
                  <a:lnTo>
                    <a:pt x="1391" y="1784"/>
                  </a:lnTo>
                  <a:lnTo>
                    <a:pt x="1347" y="1803"/>
                  </a:lnTo>
                  <a:lnTo>
                    <a:pt x="1308" y="1825"/>
                  </a:lnTo>
                  <a:lnTo>
                    <a:pt x="1277" y="1847"/>
                  </a:lnTo>
                  <a:lnTo>
                    <a:pt x="1273" y="1849"/>
                  </a:lnTo>
                  <a:lnTo>
                    <a:pt x="1269" y="1852"/>
                  </a:lnTo>
                  <a:lnTo>
                    <a:pt x="1246" y="1874"/>
                  </a:lnTo>
                  <a:lnTo>
                    <a:pt x="1224" y="1897"/>
                  </a:lnTo>
                  <a:lnTo>
                    <a:pt x="1207" y="1921"/>
                  </a:lnTo>
                  <a:lnTo>
                    <a:pt x="1194" y="1945"/>
                  </a:lnTo>
                  <a:lnTo>
                    <a:pt x="1184" y="1969"/>
                  </a:lnTo>
                  <a:lnTo>
                    <a:pt x="1178" y="1992"/>
                  </a:lnTo>
                  <a:lnTo>
                    <a:pt x="1177" y="2017"/>
                  </a:lnTo>
                  <a:lnTo>
                    <a:pt x="1180" y="2048"/>
                  </a:lnTo>
                  <a:lnTo>
                    <a:pt x="1189" y="2079"/>
                  </a:lnTo>
                  <a:lnTo>
                    <a:pt x="1205" y="2109"/>
                  </a:lnTo>
                  <a:lnTo>
                    <a:pt x="1226" y="2138"/>
                  </a:lnTo>
                  <a:lnTo>
                    <a:pt x="1252" y="2165"/>
                  </a:lnTo>
                  <a:lnTo>
                    <a:pt x="1283" y="2190"/>
                  </a:lnTo>
                  <a:lnTo>
                    <a:pt x="1317" y="2213"/>
                  </a:lnTo>
                  <a:lnTo>
                    <a:pt x="1357" y="2234"/>
                  </a:lnTo>
                  <a:lnTo>
                    <a:pt x="1399" y="2251"/>
                  </a:lnTo>
                  <a:lnTo>
                    <a:pt x="1445" y="2267"/>
                  </a:lnTo>
                  <a:lnTo>
                    <a:pt x="1494" y="2280"/>
                  </a:lnTo>
                  <a:lnTo>
                    <a:pt x="1545" y="2289"/>
                  </a:lnTo>
                  <a:lnTo>
                    <a:pt x="1598" y="2294"/>
                  </a:lnTo>
                  <a:lnTo>
                    <a:pt x="1653" y="2296"/>
                  </a:lnTo>
                  <a:lnTo>
                    <a:pt x="1707" y="2294"/>
                  </a:lnTo>
                  <a:lnTo>
                    <a:pt x="1760" y="2289"/>
                  </a:lnTo>
                  <a:lnTo>
                    <a:pt x="1811" y="2280"/>
                  </a:lnTo>
                  <a:lnTo>
                    <a:pt x="1860" y="2267"/>
                  </a:lnTo>
                  <a:lnTo>
                    <a:pt x="1906" y="2251"/>
                  </a:lnTo>
                  <a:lnTo>
                    <a:pt x="1948" y="2234"/>
                  </a:lnTo>
                  <a:lnTo>
                    <a:pt x="1987" y="2213"/>
                  </a:lnTo>
                  <a:lnTo>
                    <a:pt x="2022" y="2190"/>
                  </a:lnTo>
                  <a:lnTo>
                    <a:pt x="2053" y="2165"/>
                  </a:lnTo>
                  <a:lnTo>
                    <a:pt x="2079" y="2138"/>
                  </a:lnTo>
                  <a:lnTo>
                    <a:pt x="2100" y="2109"/>
                  </a:lnTo>
                  <a:lnTo>
                    <a:pt x="2116" y="2079"/>
                  </a:lnTo>
                  <a:lnTo>
                    <a:pt x="2125" y="2048"/>
                  </a:lnTo>
                  <a:lnTo>
                    <a:pt x="2128" y="2017"/>
                  </a:lnTo>
                  <a:lnTo>
                    <a:pt x="2126" y="1986"/>
                  </a:lnTo>
                  <a:lnTo>
                    <a:pt x="2125" y="1983"/>
                  </a:lnTo>
                  <a:lnTo>
                    <a:pt x="2124" y="1980"/>
                  </a:lnTo>
                  <a:lnTo>
                    <a:pt x="2117" y="1957"/>
                  </a:lnTo>
                  <a:lnTo>
                    <a:pt x="2115" y="1952"/>
                  </a:lnTo>
                  <a:lnTo>
                    <a:pt x="2103" y="1928"/>
                  </a:lnTo>
                  <a:lnTo>
                    <a:pt x="2102" y="1926"/>
                  </a:lnTo>
                  <a:lnTo>
                    <a:pt x="2101" y="1925"/>
                  </a:lnTo>
                  <a:lnTo>
                    <a:pt x="2084" y="1899"/>
                  </a:lnTo>
                  <a:lnTo>
                    <a:pt x="2083" y="1898"/>
                  </a:lnTo>
                  <a:lnTo>
                    <a:pt x="2081" y="1897"/>
                  </a:lnTo>
                  <a:lnTo>
                    <a:pt x="2060" y="1874"/>
                  </a:lnTo>
                  <a:lnTo>
                    <a:pt x="2034" y="1851"/>
                  </a:lnTo>
                  <a:lnTo>
                    <a:pt x="2006" y="1831"/>
                  </a:lnTo>
                  <a:lnTo>
                    <a:pt x="2000" y="1827"/>
                  </a:lnTo>
                  <a:lnTo>
                    <a:pt x="1996" y="1824"/>
                  </a:lnTo>
                  <a:lnTo>
                    <a:pt x="1974" y="1812"/>
                  </a:lnTo>
                  <a:lnTo>
                    <a:pt x="1953" y="1800"/>
                  </a:lnTo>
                  <a:lnTo>
                    <a:pt x="1935" y="1793"/>
                  </a:lnTo>
                  <a:lnTo>
                    <a:pt x="1904" y="1780"/>
                  </a:lnTo>
                  <a:lnTo>
                    <a:pt x="1868" y="1768"/>
                  </a:lnTo>
                  <a:lnTo>
                    <a:pt x="1833" y="1758"/>
                  </a:lnTo>
                  <a:lnTo>
                    <a:pt x="1789" y="1748"/>
                  </a:lnTo>
                  <a:lnTo>
                    <a:pt x="1746" y="1741"/>
                  </a:lnTo>
                  <a:lnTo>
                    <a:pt x="1744" y="1741"/>
                  </a:lnTo>
                  <a:lnTo>
                    <a:pt x="1698" y="1737"/>
                  </a:lnTo>
                  <a:lnTo>
                    <a:pt x="1653" y="1736"/>
                  </a:lnTo>
                  <a:close/>
                  <a:moveTo>
                    <a:pt x="1905" y="1577"/>
                  </a:moveTo>
                  <a:lnTo>
                    <a:pt x="1910" y="1610"/>
                  </a:lnTo>
                  <a:lnTo>
                    <a:pt x="1922" y="1641"/>
                  </a:lnTo>
                  <a:lnTo>
                    <a:pt x="1941" y="1674"/>
                  </a:lnTo>
                  <a:lnTo>
                    <a:pt x="1993" y="1695"/>
                  </a:lnTo>
                  <a:lnTo>
                    <a:pt x="2042" y="1720"/>
                  </a:lnTo>
                  <a:lnTo>
                    <a:pt x="2086" y="1748"/>
                  </a:lnTo>
                  <a:lnTo>
                    <a:pt x="2125" y="1781"/>
                  </a:lnTo>
                  <a:lnTo>
                    <a:pt x="2158" y="1814"/>
                  </a:lnTo>
                  <a:lnTo>
                    <a:pt x="2183" y="1821"/>
                  </a:lnTo>
                  <a:lnTo>
                    <a:pt x="2205" y="1827"/>
                  </a:lnTo>
                  <a:lnTo>
                    <a:pt x="2241" y="1835"/>
                  </a:lnTo>
                  <a:lnTo>
                    <a:pt x="2262" y="1839"/>
                  </a:lnTo>
                  <a:lnTo>
                    <a:pt x="2302" y="1844"/>
                  </a:lnTo>
                  <a:lnTo>
                    <a:pt x="2321" y="1846"/>
                  </a:lnTo>
                  <a:lnTo>
                    <a:pt x="2381" y="1848"/>
                  </a:lnTo>
                  <a:lnTo>
                    <a:pt x="2428" y="1846"/>
                  </a:lnTo>
                  <a:lnTo>
                    <a:pt x="2443" y="1845"/>
                  </a:lnTo>
                  <a:lnTo>
                    <a:pt x="2475" y="1842"/>
                  </a:lnTo>
                  <a:lnTo>
                    <a:pt x="2492" y="1840"/>
                  </a:lnTo>
                  <a:lnTo>
                    <a:pt x="2519" y="1836"/>
                  </a:lnTo>
                  <a:lnTo>
                    <a:pt x="2538" y="1832"/>
                  </a:lnTo>
                  <a:lnTo>
                    <a:pt x="2562" y="1826"/>
                  </a:lnTo>
                  <a:lnTo>
                    <a:pt x="2581" y="1821"/>
                  </a:lnTo>
                  <a:lnTo>
                    <a:pt x="2603" y="1814"/>
                  </a:lnTo>
                  <a:lnTo>
                    <a:pt x="2621" y="1809"/>
                  </a:lnTo>
                  <a:lnTo>
                    <a:pt x="2643" y="1800"/>
                  </a:lnTo>
                  <a:lnTo>
                    <a:pt x="2660" y="1793"/>
                  </a:lnTo>
                  <a:lnTo>
                    <a:pt x="2679" y="1785"/>
                  </a:lnTo>
                  <a:lnTo>
                    <a:pt x="2695" y="1776"/>
                  </a:lnTo>
                  <a:lnTo>
                    <a:pt x="2713" y="1766"/>
                  </a:lnTo>
                  <a:lnTo>
                    <a:pt x="2720" y="1762"/>
                  </a:lnTo>
                  <a:lnTo>
                    <a:pt x="2727" y="1758"/>
                  </a:lnTo>
                  <a:lnTo>
                    <a:pt x="2735" y="1753"/>
                  </a:lnTo>
                  <a:lnTo>
                    <a:pt x="2744" y="1747"/>
                  </a:lnTo>
                  <a:lnTo>
                    <a:pt x="2750" y="1742"/>
                  </a:lnTo>
                  <a:lnTo>
                    <a:pt x="2757" y="1737"/>
                  </a:lnTo>
                  <a:lnTo>
                    <a:pt x="2765" y="1732"/>
                  </a:lnTo>
                  <a:lnTo>
                    <a:pt x="2771" y="1726"/>
                  </a:lnTo>
                  <a:lnTo>
                    <a:pt x="2777" y="1720"/>
                  </a:lnTo>
                  <a:lnTo>
                    <a:pt x="2783" y="1715"/>
                  </a:lnTo>
                  <a:lnTo>
                    <a:pt x="2790" y="1709"/>
                  </a:lnTo>
                  <a:lnTo>
                    <a:pt x="2796" y="1703"/>
                  </a:lnTo>
                  <a:lnTo>
                    <a:pt x="2801" y="1697"/>
                  </a:lnTo>
                  <a:lnTo>
                    <a:pt x="2806" y="1691"/>
                  </a:lnTo>
                  <a:lnTo>
                    <a:pt x="2811" y="1685"/>
                  </a:lnTo>
                  <a:lnTo>
                    <a:pt x="2817" y="1679"/>
                  </a:lnTo>
                  <a:lnTo>
                    <a:pt x="2821" y="1673"/>
                  </a:lnTo>
                  <a:lnTo>
                    <a:pt x="2825" y="1667"/>
                  </a:lnTo>
                  <a:lnTo>
                    <a:pt x="2829" y="1660"/>
                  </a:lnTo>
                  <a:lnTo>
                    <a:pt x="2833" y="1654"/>
                  </a:lnTo>
                  <a:lnTo>
                    <a:pt x="2836" y="1648"/>
                  </a:lnTo>
                  <a:lnTo>
                    <a:pt x="2839" y="1641"/>
                  </a:lnTo>
                  <a:lnTo>
                    <a:pt x="2843" y="1634"/>
                  </a:lnTo>
                  <a:lnTo>
                    <a:pt x="2846" y="1628"/>
                  </a:lnTo>
                  <a:lnTo>
                    <a:pt x="2848" y="1622"/>
                  </a:lnTo>
                  <a:lnTo>
                    <a:pt x="2850" y="1614"/>
                  </a:lnTo>
                  <a:lnTo>
                    <a:pt x="2852" y="1607"/>
                  </a:lnTo>
                  <a:lnTo>
                    <a:pt x="2853" y="1601"/>
                  </a:lnTo>
                  <a:lnTo>
                    <a:pt x="2854" y="1594"/>
                  </a:lnTo>
                  <a:lnTo>
                    <a:pt x="2855" y="1587"/>
                  </a:lnTo>
                  <a:lnTo>
                    <a:pt x="2856" y="1578"/>
                  </a:lnTo>
                  <a:lnTo>
                    <a:pt x="2848" y="1584"/>
                  </a:lnTo>
                  <a:lnTo>
                    <a:pt x="2823" y="1605"/>
                  </a:lnTo>
                  <a:lnTo>
                    <a:pt x="2814" y="1610"/>
                  </a:lnTo>
                  <a:lnTo>
                    <a:pt x="2807" y="1616"/>
                  </a:lnTo>
                  <a:lnTo>
                    <a:pt x="2776" y="1636"/>
                  </a:lnTo>
                  <a:lnTo>
                    <a:pt x="2761" y="1645"/>
                  </a:lnTo>
                  <a:lnTo>
                    <a:pt x="2738" y="1658"/>
                  </a:lnTo>
                  <a:lnTo>
                    <a:pt x="2712" y="1669"/>
                  </a:lnTo>
                  <a:lnTo>
                    <a:pt x="2709" y="1670"/>
                  </a:lnTo>
                  <a:lnTo>
                    <a:pt x="2685" y="1682"/>
                  </a:lnTo>
                  <a:lnTo>
                    <a:pt x="2657" y="1691"/>
                  </a:lnTo>
                  <a:lnTo>
                    <a:pt x="2639" y="1697"/>
                  </a:lnTo>
                  <a:lnTo>
                    <a:pt x="2599" y="1709"/>
                  </a:lnTo>
                  <a:lnTo>
                    <a:pt x="2576" y="1714"/>
                  </a:lnTo>
                  <a:lnTo>
                    <a:pt x="2537" y="1722"/>
                  </a:lnTo>
                  <a:lnTo>
                    <a:pt x="2514" y="1726"/>
                  </a:lnTo>
                  <a:lnTo>
                    <a:pt x="2469" y="1732"/>
                  </a:lnTo>
                  <a:lnTo>
                    <a:pt x="2449" y="1734"/>
                  </a:lnTo>
                  <a:lnTo>
                    <a:pt x="2415" y="1735"/>
                  </a:lnTo>
                  <a:lnTo>
                    <a:pt x="2381" y="1736"/>
                  </a:lnTo>
                  <a:lnTo>
                    <a:pt x="2347" y="1735"/>
                  </a:lnTo>
                  <a:lnTo>
                    <a:pt x="2313" y="1734"/>
                  </a:lnTo>
                  <a:lnTo>
                    <a:pt x="2293" y="1731"/>
                  </a:lnTo>
                  <a:lnTo>
                    <a:pt x="2248" y="1726"/>
                  </a:lnTo>
                  <a:lnTo>
                    <a:pt x="2224" y="1722"/>
                  </a:lnTo>
                  <a:lnTo>
                    <a:pt x="2184" y="1714"/>
                  </a:lnTo>
                  <a:lnTo>
                    <a:pt x="2162" y="1709"/>
                  </a:lnTo>
                  <a:lnTo>
                    <a:pt x="2122" y="1697"/>
                  </a:lnTo>
                  <a:lnTo>
                    <a:pt x="2104" y="1691"/>
                  </a:lnTo>
                  <a:lnTo>
                    <a:pt x="2077" y="1682"/>
                  </a:lnTo>
                  <a:lnTo>
                    <a:pt x="2051" y="1670"/>
                  </a:lnTo>
                  <a:lnTo>
                    <a:pt x="2049" y="1669"/>
                  </a:lnTo>
                  <a:lnTo>
                    <a:pt x="2024" y="1658"/>
                  </a:lnTo>
                  <a:lnTo>
                    <a:pt x="2000" y="1644"/>
                  </a:lnTo>
                  <a:lnTo>
                    <a:pt x="1993" y="1640"/>
                  </a:lnTo>
                  <a:lnTo>
                    <a:pt x="1986" y="1636"/>
                  </a:lnTo>
                  <a:lnTo>
                    <a:pt x="1955" y="1616"/>
                  </a:lnTo>
                  <a:lnTo>
                    <a:pt x="1946" y="1610"/>
                  </a:lnTo>
                  <a:lnTo>
                    <a:pt x="1939" y="1605"/>
                  </a:lnTo>
                  <a:lnTo>
                    <a:pt x="1913" y="1584"/>
                  </a:lnTo>
                  <a:lnTo>
                    <a:pt x="1909" y="1581"/>
                  </a:lnTo>
                  <a:lnTo>
                    <a:pt x="1905" y="1577"/>
                  </a:lnTo>
                  <a:close/>
                  <a:moveTo>
                    <a:pt x="386" y="1265"/>
                  </a:moveTo>
                  <a:lnTo>
                    <a:pt x="385" y="1265"/>
                  </a:lnTo>
                  <a:lnTo>
                    <a:pt x="385" y="1265"/>
                  </a:lnTo>
                  <a:lnTo>
                    <a:pt x="370" y="1289"/>
                  </a:lnTo>
                  <a:lnTo>
                    <a:pt x="358" y="1312"/>
                  </a:lnTo>
                  <a:lnTo>
                    <a:pt x="336" y="1357"/>
                  </a:lnTo>
                  <a:lnTo>
                    <a:pt x="333" y="1364"/>
                  </a:lnTo>
                  <a:lnTo>
                    <a:pt x="330" y="1372"/>
                  </a:lnTo>
                  <a:lnTo>
                    <a:pt x="313" y="1416"/>
                  </a:lnTo>
                  <a:lnTo>
                    <a:pt x="311" y="1422"/>
                  </a:lnTo>
                  <a:lnTo>
                    <a:pt x="310" y="1428"/>
                  </a:lnTo>
                  <a:lnTo>
                    <a:pt x="294" y="1486"/>
                  </a:lnTo>
                  <a:lnTo>
                    <a:pt x="293" y="1491"/>
                  </a:lnTo>
                  <a:lnTo>
                    <a:pt x="293" y="1495"/>
                  </a:lnTo>
                  <a:lnTo>
                    <a:pt x="288" y="1521"/>
                  </a:lnTo>
                  <a:lnTo>
                    <a:pt x="285" y="1547"/>
                  </a:lnTo>
                  <a:lnTo>
                    <a:pt x="284" y="1555"/>
                  </a:lnTo>
                  <a:lnTo>
                    <a:pt x="283" y="1562"/>
                  </a:lnTo>
                  <a:lnTo>
                    <a:pt x="281" y="1592"/>
                  </a:lnTo>
                  <a:lnTo>
                    <a:pt x="280" y="1624"/>
                  </a:lnTo>
                  <a:lnTo>
                    <a:pt x="281" y="1655"/>
                  </a:lnTo>
                  <a:lnTo>
                    <a:pt x="283" y="1685"/>
                  </a:lnTo>
                  <a:lnTo>
                    <a:pt x="284" y="1693"/>
                  </a:lnTo>
                  <a:lnTo>
                    <a:pt x="285" y="1701"/>
                  </a:lnTo>
                  <a:lnTo>
                    <a:pt x="288" y="1728"/>
                  </a:lnTo>
                  <a:lnTo>
                    <a:pt x="293" y="1754"/>
                  </a:lnTo>
                  <a:lnTo>
                    <a:pt x="293" y="1758"/>
                  </a:lnTo>
                  <a:lnTo>
                    <a:pt x="294" y="1761"/>
                  </a:lnTo>
                  <a:lnTo>
                    <a:pt x="310" y="1820"/>
                  </a:lnTo>
                  <a:lnTo>
                    <a:pt x="314" y="1832"/>
                  </a:lnTo>
                  <a:lnTo>
                    <a:pt x="330" y="1875"/>
                  </a:lnTo>
                  <a:lnTo>
                    <a:pt x="336" y="1892"/>
                  </a:lnTo>
                  <a:lnTo>
                    <a:pt x="357" y="1935"/>
                  </a:lnTo>
                  <a:lnTo>
                    <a:pt x="371" y="1960"/>
                  </a:lnTo>
                  <a:lnTo>
                    <a:pt x="385" y="1982"/>
                  </a:lnTo>
                  <a:lnTo>
                    <a:pt x="385" y="1983"/>
                  </a:lnTo>
                  <a:lnTo>
                    <a:pt x="386" y="1983"/>
                  </a:lnTo>
                  <a:lnTo>
                    <a:pt x="545" y="1808"/>
                  </a:lnTo>
                  <a:lnTo>
                    <a:pt x="572" y="1783"/>
                  </a:lnTo>
                  <a:lnTo>
                    <a:pt x="600" y="1763"/>
                  </a:lnTo>
                  <a:lnTo>
                    <a:pt x="631" y="1748"/>
                  </a:lnTo>
                  <a:lnTo>
                    <a:pt x="663" y="1739"/>
                  </a:lnTo>
                  <a:lnTo>
                    <a:pt x="697" y="1736"/>
                  </a:lnTo>
                  <a:lnTo>
                    <a:pt x="730" y="1739"/>
                  </a:lnTo>
                  <a:lnTo>
                    <a:pt x="759" y="1746"/>
                  </a:lnTo>
                  <a:lnTo>
                    <a:pt x="768" y="1750"/>
                  </a:lnTo>
                  <a:lnTo>
                    <a:pt x="778" y="1756"/>
                  </a:lnTo>
                  <a:lnTo>
                    <a:pt x="788" y="1764"/>
                  </a:lnTo>
                  <a:lnTo>
                    <a:pt x="801" y="1774"/>
                  </a:lnTo>
                  <a:lnTo>
                    <a:pt x="815" y="1787"/>
                  </a:lnTo>
                  <a:lnTo>
                    <a:pt x="834" y="1803"/>
                  </a:lnTo>
                  <a:lnTo>
                    <a:pt x="843" y="1812"/>
                  </a:lnTo>
                  <a:lnTo>
                    <a:pt x="854" y="1822"/>
                  </a:lnTo>
                  <a:lnTo>
                    <a:pt x="865" y="1832"/>
                  </a:lnTo>
                  <a:lnTo>
                    <a:pt x="874" y="1841"/>
                  </a:lnTo>
                  <a:lnTo>
                    <a:pt x="883" y="1847"/>
                  </a:lnTo>
                  <a:lnTo>
                    <a:pt x="906" y="1849"/>
                  </a:lnTo>
                  <a:lnTo>
                    <a:pt x="918" y="1879"/>
                  </a:lnTo>
                  <a:lnTo>
                    <a:pt x="927" y="1898"/>
                  </a:lnTo>
                  <a:lnTo>
                    <a:pt x="937" y="1911"/>
                  </a:lnTo>
                  <a:lnTo>
                    <a:pt x="945" y="1920"/>
                  </a:lnTo>
                  <a:lnTo>
                    <a:pt x="952" y="1925"/>
                  </a:lnTo>
                  <a:lnTo>
                    <a:pt x="959" y="1928"/>
                  </a:lnTo>
                  <a:lnTo>
                    <a:pt x="964" y="1929"/>
                  </a:lnTo>
                  <a:lnTo>
                    <a:pt x="979" y="1931"/>
                  </a:lnTo>
                  <a:lnTo>
                    <a:pt x="999" y="1930"/>
                  </a:lnTo>
                  <a:lnTo>
                    <a:pt x="1020" y="1924"/>
                  </a:lnTo>
                  <a:lnTo>
                    <a:pt x="1044" y="1915"/>
                  </a:lnTo>
                  <a:lnTo>
                    <a:pt x="1070" y="1902"/>
                  </a:lnTo>
                  <a:lnTo>
                    <a:pt x="1097" y="1886"/>
                  </a:lnTo>
                  <a:lnTo>
                    <a:pt x="1098" y="1885"/>
                  </a:lnTo>
                  <a:lnTo>
                    <a:pt x="1109" y="1864"/>
                  </a:lnTo>
                  <a:lnTo>
                    <a:pt x="1114" y="1856"/>
                  </a:lnTo>
                  <a:lnTo>
                    <a:pt x="1120" y="1849"/>
                  </a:lnTo>
                  <a:lnTo>
                    <a:pt x="1132" y="1831"/>
                  </a:lnTo>
                  <a:lnTo>
                    <a:pt x="1136" y="1825"/>
                  </a:lnTo>
                  <a:lnTo>
                    <a:pt x="1142" y="1820"/>
                  </a:lnTo>
                  <a:lnTo>
                    <a:pt x="1146" y="1815"/>
                  </a:lnTo>
                  <a:lnTo>
                    <a:pt x="1161" y="1798"/>
                  </a:lnTo>
                  <a:lnTo>
                    <a:pt x="1169" y="1791"/>
                  </a:lnTo>
                  <a:lnTo>
                    <a:pt x="1176" y="1784"/>
                  </a:lnTo>
                  <a:lnTo>
                    <a:pt x="1194" y="1768"/>
                  </a:lnTo>
                  <a:lnTo>
                    <a:pt x="1210" y="1756"/>
                  </a:lnTo>
                  <a:lnTo>
                    <a:pt x="1231" y="1741"/>
                  </a:lnTo>
                  <a:lnTo>
                    <a:pt x="1242" y="1733"/>
                  </a:lnTo>
                  <a:lnTo>
                    <a:pt x="1259" y="1692"/>
                  </a:lnTo>
                  <a:lnTo>
                    <a:pt x="1272" y="1652"/>
                  </a:lnTo>
                  <a:lnTo>
                    <a:pt x="1278" y="1612"/>
                  </a:lnTo>
                  <a:lnTo>
                    <a:pt x="1281" y="1573"/>
                  </a:lnTo>
                  <a:lnTo>
                    <a:pt x="1280" y="1536"/>
                  </a:lnTo>
                  <a:lnTo>
                    <a:pt x="1277" y="1502"/>
                  </a:lnTo>
                  <a:lnTo>
                    <a:pt x="1272" y="1470"/>
                  </a:lnTo>
                  <a:lnTo>
                    <a:pt x="1264" y="1442"/>
                  </a:lnTo>
                  <a:lnTo>
                    <a:pt x="1257" y="1418"/>
                  </a:lnTo>
                  <a:lnTo>
                    <a:pt x="1251" y="1397"/>
                  </a:lnTo>
                  <a:lnTo>
                    <a:pt x="1232" y="1400"/>
                  </a:lnTo>
                  <a:lnTo>
                    <a:pt x="1213" y="1405"/>
                  </a:lnTo>
                  <a:lnTo>
                    <a:pt x="1193" y="1412"/>
                  </a:lnTo>
                  <a:lnTo>
                    <a:pt x="1174" y="1418"/>
                  </a:lnTo>
                  <a:lnTo>
                    <a:pt x="1157" y="1425"/>
                  </a:lnTo>
                  <a:lnTo>
                    <a:pt x="1144" y="1433"/>
                  </a:lnTo>
                  <a:lnTo>
                    <a:pt x="1135" y="1441"/>
                  </a:lnTo>
                  <a:lnTo>
                    <a:pt x="1107" y="1521"/>
                  </a:lnTo>
                  <a:lnTo>
                    <a:pt x="1047" y="1458"/>
                  </a:lnTo>
                  <a:lnTo>
                    <a:pt x="1021" y="1438"/>
                  </a:lnTo>
                  <a:lnTo>
                    <a:pt x="992" y="1422"/>
                  </a:lnTo>
                  <a:lnTo>
                    <a:pt x="962" y="1410"/>
                  </a:lnTo>
                  <a:lnTo>
                    <a:pt x="929" y="1402"/>
                  </a:lnTo>
                  <a:lnTo>
                    <a:pt x="896" y="1400"/>
                  </a:lnTo>
                  <a:lnTo>
                    <a:pt x="881" y="1402"/>
                  </a:lnTo>
                  <a:lnTo>
                    <a:pt x="866" y="1407"/>
                  </a:lnTo>
                  <a:lnTo>
                    <a:pt x="853" y="1416"/>
                  </a:lnTo>
                  <a:lnTo>
                    <a:pt x="839" y="1427"/>
                  </a:lnTo>
                  <a:lnTo>
                    <a:pt x="827" y="1441"/>
                  </a:lnTo>
                  <a:lnTo>
                    <a:pt x="813" y="1455"/>
                  </a:lnTo>
                  <a:lnTo>
                    <a:pt x="801" y="1470"/>
                  </a:lnTo>
                  <a:lnTo>
                    <a:pt x="788" y="1483"/>
                  </a:lnTo>
                  <a:lnTo>
                    <a:pt x="774" y="1494"/>
                  </a:lnTo>
                  <a:lnTo>
                    <a:pt x="757" y="1502"/>
                  </a:lnTo>
                  <a:lnTo>
                    <a:pt x="729" y="1509"/>
                  </a:lnTo>
                  <a:lnTo>
                    <a:pt x="698" y="1511"/>
                  </a:lnTo>
                  <a:lnTo>
                    <a:pt x="665" y="1509"/>
                  </a:lnTo>
                  <a:lnTo>
                    <a:pt x="633" y="1500"/>
                  </a:lnTo>
                  <a:lnTo>
                    <a:pt x="602" y="1486"/>
                  </a:lnTo>
                  <a:lnTo>
                    <a:pt x="573" y="1467"/>
                  </a:lnTo>
                  <a:lnTo>
                    <a:pt x="547" y="1442"/>
                  </a:lnTo>
                  <a:lnTo>
                    <a:pt x="386" y="1265"/>
                  </a:lnTo>
                  <a:close/>
                  <a:moveTo>
                    <a:pt x="2381" y="1063"/>
                  </a:moveTo>
                  <a:lnTo>
                    <a:pt x="2355" y="1066"/>
                  </a:lnTo>
                  <a:lnTo>
                    <a:pt x="2314" y="1068"/>
                  </a:lnTo>
                  <a:lnTo>
                    <a:pt x="2276" y="1072"/>
                  </a:lnTo>
                  <a:lnTo>
                    <a:pt x="2274" y="1072"/>
                  </a:lnTo>
                  <a:lnTo>
                    <a:pt x="2273" y="1072"/>
                  </a:lnTo>
                  <a:lnTo>
                    <a:pt x="2236" y="1078"/>
                  </a:lnTo>
                  <a:lnTo>
                    <a:pt x="2201" y="1086"/>
                  </a:lnTo>
                  <a:lnTo>
                    <a:pt x="2199" y="1086"/>
                  </a:lnTo>
                  <a:lnTo>
                    <a:pt x="2198" y="1086"/>
                  </a:lnTo>
                  <a:lnTo>
                    <a:pt x="2158" y="1098"/>
                  </a:lnTo>
                  <a:lnTo>
                    <a:pt x="2120" y="1111"/>
                  </a:lnTo>
                  <a:lnTo>
                    <a:pt x="2118" y="1112"/>
                  </a:lnTo>
                  <a:lnTo>
                    <a:pt x="2116" y="1113"/>
                  </a:lnTo>
                  <a:lnTo>
                    <a:pt x="2079" y="1129"/>
                  </a:lnTo>
                  <a:lnTo>
                    <a:pt x="2045" y="1148"/>
                  </a:lnTo>
                  <a:lnTo>
                    <a:pt x="2014" y="1168"/>
                  </a:lnTo>
                  <a:lnTo>
                    <a:pt x="1986" y="1190"/>
                  </a:lnTo>
                  <a:lnTo>
                    <a:pt x="1983" y="1193"/>
                  </a:lnTo>
                  <a:lnTo>
                    <a:pt x="1980" y="1195"/>
                  </a:lnTo>
                  <a:lnTo>
                    <a:pt x="1962" y="1213"/>
                  </a:lnTo>
                  <a:lnTo>
                    <a:pt x="1957" y="1219"/>
                  </a:lnTo>
                  <a:lnTo>
                    <a:pt x="1953" y="1225"/>
                  </a:lnTo>
                  <a:lnTo>
                    <a:pt x="1947" y="1231"/>
                  </a:lnTo>
                  <a:lnTo>
                    <a:pt x="1942" y="1237"/>
                  </a:lnTo>
                  <a:lnTo>
                    <a:pt x="1937" y="1245"/>
                  </a:lnTo>
                  <a:lnTo>
                    <a:pt x="1932" y="1254"/>
                  </a:lnTo>
                  <a:lnTo>
                    <a:pt x="1929" y="1258"/>
                  </a:lnTo>
                  <a:lnTo>
                    <a:pt x="1927" y="1263"/>
                  </a:lnTo>
                  <a:lnTo>
                    <a:pt x="1918" y="1281"/>
                  </a:lnTo>
                  <a:lnTo>
                    <a:pt x="1916" y="1285"/>
                  </a:lnTo>
                  <a:lnTo>
                    <a:pt x="1914" y="1289"/>
                  </a:lnTo>
                  <a:lnTo>
                    <a:pt x="1909" y="1309"/>
                  </a:lnTo>
                  <a:lnTo>
                    <a:pt x="1908" y="1312"/>
                  </a:lnTo>
                  <a:lnTo>
                    <a:pt x="1907" y="1316"/>
                  </a:lnTo>
                  <a:lnTo>
                    <a:pt x="1905" y="1344"/>
                  </a:lnTo>
                  <a:lnTo>
                    <a:pt x="1908" y="1376"/>
                  </a:lnTo>
                  <a:lnTo>
                    <a:pt x="1917" y="1407"/>
                  </a:lnTo>
                  <a:lnTo>
                    <a:pt x="1933" y="1438"/>
                  </a:lnTo>
                  <a:lnTo>
                    <a:pt x="1954" y="1466"/>
                  </a:lnTo>
                  <a:lnTo>
                    <a:pt x="1980" y="1493"/>
                  </a:lnTo>
                  <a:lnTo>
                    <a:pt x="2011" y="1518"/>
                  </a:lnTo>
                  <a:lnTo>
                    <a:pt x="2046" y="1541"/>
                  </a:lnTo>
                  <a:lnTo>
                    <a:pt x="2085" y="1561"/>
                  </a:lnTo>
                  <a:lnTo>
                    <a:pt x="2127" y="1580"/>
                  </a:lnTo>
                  <a:lnTo>
                    <a:pt x="2173" y="1595"/>
                  </a:lnTo>
                  <a:lnTo>
                    <a:pt x="2222" y="1607"/>
                  </a:lnTo>
                  <a:lnTo>
                    <a:pt x="2273" y="1616"/>
                  </a:lnTo>
                  <a:lnTo>
                    <a:pt x="2326" y="1622"/>
                  </a:lnTo>
                  <a:lnTo>
                    <a:pt x="2381" y="1624"/>
                  </a:lnTo>
                  <a:lnTo>
                    <a:pt x="2435" y="1622"/>
                  </a:lnTo>
                  <a:lnTo>
                    <a:pt x="2488" y="1616"/>
                  </a:lnTo>
                  <a:lnTo>
                    <a:pt x="2539" y="1607"/>
                  </a:lnTo>
                  <a:lnTo>
                    <a:pt x="2588" y="1595"/>
                  </a:lnTo>
                  <a:lnTo>
                    <a:pt x="2634" y="1580"/>
                  </a:lnTo>
                  <a:lnTo>
                    <a:pt x="2676" y="1561"/>
                  </a:lnTo>
                  <a:lnTo>
                    <a:pt x="2716" y="1541"/>
                  </a:lnTo>
                  <a:lnTo>
                    <a:pt x="2751" y="1518"/>
                  </a:lnTo>
                  <a:lnTo>
                    <a:pt x="2781" y="1493"/>
                  </a:lnTo>
                  <a:lnTo>
                    <a:pt x="2808" y="1466"/>
                  </a:lnTo>
                  <a:lnTo>
                    <a:pt x="2829" y="1438"/>
                  </a:lnTo>
                  <a:lnTo>
                    <a:pt x="2845" y="1407"/>
                  </a:lnTo>
                  <a:lnTo>
                    <a:pt x="2854" y="1376"/>
                  </a:lnTo>
                  <a:lnTo>
                    <a:pt x="2857" y="1344"/>
                  </a:lnTo>
                  <a:lnTo>
                    <a:pt x="2854" y="1312"/>
                  </a:lnTo>
                  <a:lnTo>
                    <a:pt x="2845" y="1281"/>
                  </a:lnTo>
                  <a:lnTo>
                    <a:pt x="2829" y="1251"/>
                  </a:lnTo>
                  <a:lnTo>
                    <a:pt x="2808" y="1222"/>
                  </a:lnTo>
                  <a:lnTo>
                    <a:pt x="2781" y="1195"/>
                  </a:lnTo>
                  <a:lnTo>
                    <a:pt x="2751" y="1170"/>
                  </a:lnTo>
                  <a:lnTo>
                    <a:pt x="2716" y="1148"/>
                  </a:lnTo>
                  <a:lnTo>
                    <a:pt x="2676" y="1127"/>
                  </a:lnTo>
                  <a:lnTo>
                    <a:pt x="2634" y="1108"/>
                  </a:lnTo>
                  <a:lnTo>
                    <a:pt x="2588" y="1093"/>
                  </a:lnTo>
                  <a:lnTo>
                    <a:pt x="2540" y="1081"/>
                  </a:lnTo>
                  <a:lnTo>
                    <a:pt x="2489" y="1072"/>
                  </a:lnTo>
                  <a:lnTo>
                    <a:pt x="2436" y="1066"/>
                  </a:lnTo>
                  <a:lnTo>
                    <a:pt x="2381" y="1063"/>
                  </a:lnTo>
                  <a:close/>
                  <a:moveTo>
                    <a:pt x="952" y="952"/>
                  </a:moveTo>
                  <a:lnTo>
                    <a:pt x="913" y="953"/>
                  </a:lnTo>
                  <a:lnTo>
                    <a:pt x="874" y="957"/>
                  </a:lnTo>
                  <a:lnTo>
                    <a:pt x="849" y="961"/>
                  </a:lnTo>
                  <a:lnTo>
                    <a:pt x="797" y="971"/>
                  </a:lnTo>
                  <a:lnTo>
                    <a:pt x="769" y="978"/>
                  </a:lnTo>
                  <a:lnTo>
                    <a:pt x="722" y="994"/>
                  </a:lnTo>
                  <a:lnTo>
                    <a:pt x="697" y="1003"/>
                  </a:lnTo>
                  <a:lnTo>
                    <a:pt x="663" y="1018"/>
                  </a:lnTo>
                  <a:lnTo>
                    <a:pt x="631" y="1034"/>
                  </a:lnTo>
                  <a:lnTo>
                    <a:pt x="612" y="1046"/>
                  </a:lnTo>
                  <a:lnTo>
                    <a:pt x="589" y="1059"/>
                  </a:lnTo>
                  <a:lnTo>
                    <a:pt x="567" y="1075"/>
                  </a:lnTo>
                  <a:lnTo>
                    <a:pt x="545" y="1091"/>
                  </a:lnTo>
                  <a:lnTo>
                    <a:pt x="523" y="1108"/>
                  </a:lnTo>
                  <a:lnTo>
                    <a:pt x="503" y="1126"/>
                  </a:lnTo>
                  <a:lnTo>
                    <a:pt x="495" y="1133"/>
                  </a:lnTo>
                  <a:lnTo>
                    <a:pt x="488" y="1140"/>
                  </a:lnTo>
                  <a:lnTo>
                    <a:pt x="471" y="1157"/>
                  </a:lnTo>
                  <a:lnTo>
                    <a:pt x="455" y="1175"/>
                  </a:lnTo>
                  <a:lnTo>
                    <a:pt x="630" y="1367"/>
                  </a:lnTo>
                  <a:lnTo>
                    <a:pt x="645" y="1380"/>
                  </a:lnTo>
                  <a:lnTo>
                    <a:pt x="661" y="1391"/>
                  </a:lnTo>
                  <a:lnTo>
                    <a:pt x="679" y="1397"/>
                  </a:lnTo>
                  <a:lnTo>
                    <a:pt x="697" y="1400"/>
                  </a:lnTo>
                  <a:lnTo>
                    <a:pt x="706" y="1399"/>
                  </a:lnTo>
                  <a:lnTo>
                    <a:pt x="715" y="1397"/>
                  </a:lnTo>
                  <a:lnTo>
                    <a:pt x="718" y="1393"/>
                  </a:lnTo>
                  <a:lnTo>
                    <a:pt x="723" y="1389"/>
                  </a:lnTo>
                  <a:lnTo>
                    <a:pt x="728" y="1384"/>
                  </a:lnTo>
                  <a:lnTo>
                    <a:pt x="737" y="1371"/>
                  </a:lnTo>
                  <a:lnTo>
                    <a:pt x="750" y="1358"/>
                  </a:lnTo>
                  <a:lnTo>
                    <a:pt x="764" y="1344"/>
                  </a:lnTo>
                  <a:lnTo>
                    <a:pt x="781" y="1330"/>
                  </a:lnTo>
                  <a:lnTo>
                    <a:pt x="798" y="1317"/>
                  </a:lnTo>
                  <a:lnTo>
                    <a:pt x="819" y="1306"/>
                  </a:lnTo>
                  <a:lnTo>
                    <a:pt x="843" y="1296"/>
                  </a:lnTo>
                  <a:lnTo>
                    <a:pt x="868" y="1290"/>
                  </a:lnTo>
                  <a:lnTo>
                    <a:pt x="896" y="1288"/>
                  </a:lnTo>
                  <a:lnTo>
                    <a:pt x="936" y="1290"/>
                  </a:lnTo>
                  <a:lnTo>
                    <a:pt x="973" y="1297"/>
                  </a:lnTo>
                  <a:lnTo>
                    <a:pt x="1011" y="1308"/>
                  </a:lnTo>
                  <a:lnTo>
                    <a:pt x="1046" y="1323"/>
                  </a:lnTo>
                  <a:lnTo>
                    <a:pt x="1079" y="1343"/>
                  </a:lnTo>
                  <a:lnTo>
                    <a:pt x="1103" y="1328"/>
                  </a:lnTo>
                  <a:lnTo>
                    <a:pt x="1129" y="1316"/>
                  </a:lnTo>
                  <a:lnTo>
                    <a:pt x="1156" y="1306"/>
                  </a:lnTo>
                  <a:lnTo>
                    <a:pt x="1184" y="1297"/>
                  </a:lnTo>
                  <a:lnTo>
                    <a:pt x="1212" y="1291"/>
                  </a:lnTo>
                  <a:lnTo>
                    <a:pt x="1239" y="1287"/>
                  </a:lnTo>
                  <a:lnTo>
                    <a:pt x="1264" y="1286"/>
                  </a:lnTo>
                  <a:lnTo>
                    <a:pt x="1286" y="1287"/>
                  </a:lnTo>
                  <a:lnTo>
                    <a:pt x="1304" y="1290"/>
                  </a:lnTo>
                  <a:lnTo>
                    <a:pt x="1327" y="1297"/>
                  </a:lnTo>
                  <a:lnTo>
                    <a:pt x="1338" y="1318"/>
                  </a:lnTo>
                  <a:lnTo>
                    <a:pt x="1340" y="1323"/>
                  </a:lnTo>
                  <a:lnTo>
                    <a:pt x="1344" y="1333"/>
                  </a:lnTo>
                  <a:lnTo>
                    <a:pt x="1351" y="1346"/>
                  </a:lnTo>
                  <a:lnTo>
                    <a:pt x="1358" y="1365"/>
                  </a:lnTo>
                  <a:lnTo>
                    <a:pt x="1365" y="1387"/>
                  </a:lnTo>
                  <a:lnTo>
                    <a:pt x="1372" y="1413"/>
                  </a:lnTo>
                  <a:lnTo>
                    <a:pt x="1380" y="1442"/>
                  </a:lnTo>
                  <a:lnTo>
                    <a:pt x="1386" y="1474"/>
                  </a:lnTo>
                  <a:lnTo>
                    <a:pt x="1390" y="1508"/>
                  </a:lnTo>
                  <a:lnTo>
                    <a:pt x="1393" y="1546"/>
                  </a:lnTo>
                  <a:lnTo>
                    <a:pt x="1393" y="1584"/>
                  </a:lnTo>
                  <a:lnTo>
                    <a:pt x="1390" y="1625"/>
                  </a:lnTo>
                  <a:lnTo>
                    <a:pt x="1383" y="1666"/>
                  </a:lnTo>
                  <a:lnTo>
                    <a:pt x="1385" y="1666"/>
                  </a:lnTo>
                  <a:lnTo>
                    <a:pt x="1386" y="1665"/>
                  </a:lnTo>
                  <a:lnTo>
                    <a:pt x="1413" y="1657"/>
                  </a:lnTo>
                  <a:lnTo>
                    <a:pt x="1438" y="1651"/>
                  </a:lnTo>
                  <a:lnTo>
                    <a:pt x="1466" y="1643"/>
                  </a:lnTo>
                  <a:lnTo>
                    <a:pt x="1492" y="1638"/>
                  </a:lnTo>
                  <a:lnTo>
                    <a:pt x="1521" y="1633"/>
                  </a:lnTo>
                  <a:lnTo>
                    <a:pt x="1548" y="1630"/>
                  </a:lnTo>
                  <a:lnTo>
                    <a:pt x="1579" y="1627"/>
                  </a:lnTo>
                  <a:lnTo>
                    <a:pt x="1607" y="1626"/>
                  </a:lnTo>
                  <a:lnTo>
                    <a:pt x="1624" y="1625"/>
                  </a:lnTo>
                  <a:lnTo>
                    <a:pt x="1624" y="1624"/>
                  </a:lnTo>
                  <a:lnTo>
                    <a:pt x="1621" y="1559"/>
                  </a:lnTo>
                  <a:lnTo>
                    <a:pt x="1612" y="1496"/>
                  </a:lnTo>
                  <a:lnTo>
                    <a:pt x="1597" y="1434"/>
                  </a:lnTo>
                  <a:lnTo>
                    <a:pt x="1576" y="1375"/>
                  </a:lnTo>
                  <a:lnTo>
                    <a:pt x="1550" y="1319"/>
                  </a:lnTo>
                  <a:lnTo>
                    <a:pt x="1520" y="1265"/>
                  </a:lnTo>
                  <a:lnTo>
                    <a:pt x="1489" y="1220"/>
                  </a:lnTo>
                  <a:lnTo>
                    <a:pt x="1455" y="1179"/>
                  </a:lnTo>
                  <a:lnTo>
                    <a:pt x="1417" y="1140"/>
                  </a:lnTo>
                  <a:lnTo>
                    <a:pt x="1410" y="1133"/>
                  </a:lnTo>
                  <a:lnTo>
                    <a:pt x="1403" y="1126"/>
                  </a:lnTo>
                  <a:lnTo>
                    <a:pt x="1382" y="1108"/>
                  </a:lnTo>
                  <a:lnTo>
                    <a:pt x="1360" y="1091"/>
                  </a:lnTo>
                  <a:lnTo>
                    <a:pt x="1338" y="1075"/>
                  </a:lnTo>
                  <a:lnTo>
                    <a:pt x="1292" y="1046"/>
                  </a:lnTo>
                  <a:lnTo>
                    <a:pt x="1274" y="1034"/>
                  </a:lnTo>
                  <a:lnTo>
                    <a:pt x="1241" y="1018"/>
                  </a:lnTo>
                  <a:lnTo>
                    <a:pt x="1208" y="1003"/>
                  </a:lnTo>
                  <a:lnTo>
                    <a:pt x="1196" y="998"/>
                  </a:lnTo>
                  <a:lnTo>
                    <a:pt x="1183" y="994"/>
                  </a:lnTo>
                  <a:lnTo>
                    <a:pt x="1135" y="978"/>
                  </a:lnTo>
                  <a:lnTo>
                    <a:pt x="1107" y="971"/>
                  </a:lnTo>
                  <a:lnTo>
                    <a:pt x="1055" y="961"/>
                  </a:lnTo>
                  <a:lnTo>
                    <a:pt x="1030" y="957"/>
                  </a:lnTo>
                  <a:lnTo>
                    <a:pt x="992" y="953"/>
                  </a:lnTo>
                  <a:lnTo>
                    <a:pt x="952" y="952"/>
                  </a:lnTo>
                  <a:close/>
                  <a:moveTo>
                    <a:pt x="728" y="392"/>
                  </a:moveTo>
                  <a:lnTo>
                    <a:pt x="720" y="440"/>
                  </a:lnTo>
                  <a:lnTo>
                    <a:pt x="708" y="486"/>
                  </a:lnTo>
                  <a:lnTo>
                    <a:pt x="689" y="528"/>
                  </a:lnTo>
                  <a:lnTo>
                    <a:pt x="665" y="568"/>
                  </a:lnTo>
                  <a:lnTo>
                    <a:pt x="637" y="604"/>
                  </a:lnTo>
                  <a:lnTo>
                    <a:pt x="605" y="637"/>
                  </a:lnTo>
                  <a:lnTo>
                    <a:pt x="569" y="665"/>
                  </a:lnTo>
                  <a:lnTo>
                    <a:pt x="528" y="689"/>
                  </a:lnTo>
                  <a:lnTo>
                    <a:pt x="486" y="707"/>
                  </a:lnTo>
                  <a:lnTo>
                    <a:pt x="440" y="720"/>
                  </a:lnTo>
                  <a:lnTo>
                    <a:pt x="392" y="727"/>
                  </a:lnTo>
                  <a:lnTo>
                    <a:pt x="392" y="1076"/>
                  </a:lnTo>
                  <a:lnTo>
                    <a:pt x="395" y="1074"/>
                  </a:lnTo>
                  <a:lnTo>
                    <a:pt x="410" y="1059"/>
                  </a:lnTo>
                  <a:lnTo>
                    <a:pt x="424" y="1046"/>
                  </a:lnTo>
                  <a:lnTo>
                    <a:pt x="439" y="1033"/>
                  </a:lnTo>
                  <a:lnTo>
                    <a:pt x="453" y="1020"/>
                  </a:lnTo>
                  <a:lnTo>
                    <a:pt x="458" y="1016"/>
                  </a:lnTo>
                  <a:lnTo>
                    <a:pt x="464" y="1011"/>
                  </a:lnTo>
                  <a:lnTo>
                    <a:pt x="515" y="974"/>
                  </a:lnTo>
                  <a:lnTo>
                    <a:pt x="569" y="941"/>
                  </a:lnTo>
                  <a:lnTo>
                    <a:pt x="624" y="913"/>
                  </a:lnTo>
                  <a:lnTo>
                    <a:pt x="682" y="888"/>
                  </a:lnTo>
                  <a:lnTo>
                    <a:pt x="742" y="869"/>
                  </a:lnTo>
                  <a:lnTo>
                    <a:pt x="804" y="855"/>
                  </a:lnTo>
                  <a:lnTo>
                    <a:pt x="867" y="845"/>
                  </a:lnTo>
                  <a:lnTo>
                    <a:pt x="869" y="844"/>
                  </a:lnTo>
                  <a:lnTo>
                    <a:pt x="872" y="844"/>
                  </a:lnTo>
                  <a:lnTo>
                    <a:pt x="912" y="841"/>
                  </a:lnTo>
                  <a:lnTo>
                    <a:pt x="952" y="840"/>
                  </a:lnTo>
                  <a:lnTo>
                    <a:pt x="993" y="841"/>
                  </a:lnTo>
                  <a:lnTo>
                    <a:pt x="1032" y="844"/>
                  </a:lnTo>
                  <a:lnTo>
                    <a:pt x="1036" y="844"/>
                  </a:lnTo>
                  <a:lnTo>
                    <a:pt x="1038" y="845"/>
                  </a:lnTo>
                  <a:lnTo>
                    <a:pt x="1101" y="855"/>
                  </a:lnTo>
                  <a:lnTo>
                    <a:pt x="1162" y="869"/>
                  </a:lnTo>
                  <a:lnTo>
                    <a:pt x="1223" y="888"/>
                  </a:lnTo>
                  <a:lnTo>
                    <a:pt x="1281" y="913"/>
                  </a:lnTo>
                  <a:lnTo>
                    <a:pt x="1336" y="941"/>
                  </a:lnTo>
                  <a:lnTo>
                    <a:pt x="1390" y="974"/>
                  </a:lnTo>
                  <a:lnTo>
                    <a:pt x="1440" y="1011"/>
                  </a:lnTo>
                  <a:lnTo>
                    <a:pt x="1446" y="1016"/>
                  </a:lnTo>
                  <a:lnTo>
                    <a:pt x="1451" y="1020"/>
                  </a:lnTo>
                  <a:lnTo>
                    <a:pt x="1481" y="1046"/>
                  </a:lnTo>
                  <a:lnTo>
                    <a:pt x="1495" y="1059"/>
                  </a:lnTo>
                  <a:lnTo>
                    <a:pt x="1510" y="1074"/>
                  </a:lnTo>
                  <a:lnTo>
                    <a:pt x="1513" y="1076"/>
                  </a:lnTo>
                  <a:lnTo>
                    <a:pt x="1513" y="727"/>
                  </a:lnTo>
                  <a:lnTo>
                    <a:pt x="1465" y="720"/>
                  </a:lnTo>
                  <a:lnTo>
                    <a:pt x="1419" y="707"/>
                  </a:lnTo>
                  <a:lnTo>
                    <a:pt x="1377" y="689"/>
                  </a:lnTo>
                  <a:lnTo>
                    <a:pt x="1336" y="665"/>
                  </a:lnTo>
                  <a:lnTo>
                    <a:pt x="1300" y="637"/>
                  </a:lnTo>
                  <a:lnTo>
                    <a:pt x="1267" y="604"/>
                  </a:lnTo>
                  <a:lnTo>
                    <a:pt x="1239" y="568"/>
                  </a:lnTo>
                  <a:lnTo>
                    <a:pt x="1215" y="528"/>
                  </a:lnTo>
                  <a:lnTo>
                    <a:pt x="1197" y="486"/>
                  </a:lnTo>
                  <a:lnTo>
                    <a:pt x="1184" y="440"/>
                  </a:lnTo>
                  <a:lnTo>
                    <a:pt x="1177" y="392"/>
                  </a:lnTo>
                  <a:lnTo>
                    <a:pt x="728" y="392"/>
                  </a:lnTo>
                  <a:close/>
                  <a:moveTo>
                    <a:pt x="2241" y="112"/>
                  </a:moveTo>
                  <a:lnTo>
                    <a:pt x="2241" y="964"/>
                  </a:lnTo>
                  <a:lnTo>
                    <a:pt x="2297" y="956"/>
                  </a:lnTo>
                  <a:lnTo>
                    <a:pt x="2297" y="112"/>
                  </a:lnTo>
                  <a:lnTo>
                    <a:pt x="2241" y="112"/>
                  </a:lnTo>
                  <a:close/>
                  <a:moveTo>
                    <a:pt x="2073" y="112"/>
                  </a:moveTo>
                  <a:lnTo>
                    <a:pt x="2073" y="1009"/>
                  </a:lnTo>
                  <a:lnTo>
                    <a:pt x="2100" y="999"/>
                  </a:lnTo>
                  <a:lnTo>
                    <a:pt x="2128" y="989"/>
                  </a:lnTo>
                  <a:lnTo>
                    <a:pt x="2128" y="112"/>
                  </a:lnTo>
                  <a:lnTo>
                    <a:pt x="2073" y="112"/>
                  </a:lnTo>
                  <a:close/>
                  <a:moveTo>
                    <a:pt x="1905" y="112"/>
                  </a:moveTo>
                  <a:lnTo>
                    <a:pt x="1905" y="1112"/>
                  </a:lnTo>
                  <a:lnTo>
                    <a:pt x="1932" y="1088"/>
                  </a:lnTo>
                  <a:lnTo>
                    <a:pt x="1961" y="1068"/>
                  </a:lnTo>
                  <a:lnTo>
                    <a:pt x="1961" y="112"/>
                  </a:lnTo>
                  <a:lnTo>
                    <a:pt x="1905" y="112"/>
                  </a:lnTo>
                  <a:close/>
                  <a:moveTo>
                    <a:pt x="112" y="112"/>
                  </a:moveTo>
                  <a:lnTo>
                    <a:pt x="112" y="3136"/>
                  </a:lnTo>
                  <a:lnTo>
                    <a:pt x="1168" y="3136"/>
                  </a:lnTo>
                  <a:lnTo>
                    <a:pt x="1141" y="3108"/>
                  </a:lnTo>
                  <a:lnTo>
                    <a:pt x="1118" y="3077"/>
                  </a:lnTo>
                  <a:lnTo>
                    <a:pt x="1099" y="3046"/>
                  </a:lnTo>
                  <a:lnTo>
                    <a:pt x="1083" y="3012"/>
                  </a:lnTo>
                  <a:lnTo>
                    <a:pt x="1081" y="3006"/>
                  </a:lnTo>
                  <a:lnTo>
                    <a:pt x="1079" y="2999"/>
                  </a:lnTo>
                  <a:lnTo>
                    <a:pt x="1074" y="2982"/>
                  </a:lnTo>
                  <a:lnTo>
                    <a:pt x="1072" y="2975"/>
                  </a:lnTo>
                  <a:lnTo>
                    <a:pt x="1070" y="2968"/>
                  </a:lnTo>
                  <a:lnTo>
                    <a:pt x="609" y="2968"/>
                  </a:lnTo>
                  <a:lnTo>
                    <a:pt x="614" y="2907"/>
                  </a:lnTo>
                  <a:lnTo>
                    <a:pt x="617" y="2884"/>
                  </a:lnTo>
                  <a:lnTo>
                    <a:pt x="613" y="2847"/>
                  </a:lnTo>
                  <a:lnTo>
                    <a:pt x="605" y="2812"/>
                  </a:lnTo>
                  <a:lnTo>
                    <a:pt x="593" y="2777"/>
                  </a:lnTo>
                  <a:lnTo>
                    <a:pt x="576" y="2747"/>
                  </a:lnTo>
                  <a:lnTo>
                    <a:pt x="554" y="2719"/>
                  </a:lnTo>
                  <a:lnTo>
                    <a:pt x="529" y="2694"/>
                  </a:lnTo>
                  <a:lnTo>
                    <a:pt x="501" y="2672"/>
                  </a:lnTo>
                  <a:lnTo>
                    <a:pt x="470" y="2656"/>
                  </a:lnTo>
                  <a:lnTo>
                    <a:pt x="437" y="2643"/>
                  </a:lnTo>
                  <a:lnTo>
                    <a:pt x="401" y="2635"/>
                  </a:lnTo>
                  <a:lnTo>
                    <a:pt x="364" y="2632"/>
                  </a:lnTo>
                  <a:lnTo>
                    <a:pt x="341" y="2633"/>
                  </a:lnTo>
                  <a:lnTo>
                    <a:pt x="280" y="2639"/>
                  </a:lnTo>
                  <a:lnTo>
                    <a:pt x="280" y="2026"/>
                  </a:lnTo>
                  <a:lnTo>
                    <a:pt x="279" y="2024"/>
                  </a:lnTo>
                  <a:lnTo>
                    <a:pt x="278" y="2022"/>
                  </a:lnTo>
                  <a:lnTo>
                    <a:pt x="257" y="1983"/>
                  </a:lnTo>
                  <a:lnTo>
                    <a:pt x="232" y="1933"/>
                  </a:lnTo>
                  <a:lnTo>
                    <a:pt x="225" y="1915"/>
                  </a:lnTo>
                  <a:lnTo>
                    <a:pt x="206" y="1865"/>
                  </a:lnTo>
                  <a:lnTo>
                    <a:pt x="200" y="1844"/>
                  </a:lnTo>
                  <a:lnTo>
                    <a:pt x="187" y="1794"/>
                  </a:lnTo>
                  <a:lnTo>
                    <a:pt x="182" y="1771"/>
                  </a:lnTo>
                  <a:lnTo>
                    <a:pt x="175" y="1719"/>
                  </a:lnTo>
                  <a:lnTo>
                    <a:pt x="172" y="1698"/>
                  </a:lnTo>
                  <a:lnTo>
                    <a:pt x="169" y="1661"/>
                  </a:lnTo>
                  <a:lnTo>
                    <a:pt x="168" y="1624"/>
                  </a:lnTo>
                  <a:lnTo>
                    <a:pt x="169" y="1587"/>
                  </a:lnTo>
                  <a:lnTo>
                    <a:pt x="172" y="1550"/>
                  </a:lnTo>
                  <a:lnTo>
                    <a:pt x="175" y="1529"/>
                  </a:lnTo>
                  <a:lnTo>
                    <a:pt x="182" y="1476"/>
                  </a:lnTo>
                  <a:lnTo>
                    <a:pt x="187" y="1454"/>
                  </a:lnTo>
                  <a:lnTo>
                    <a:pt x="200" y="1404"/>
                  </a:lnTo>
                  <a:lnTo>
                    <a:pt x="206" y="1384"/>
                  </a:lnTo>
                  <a:lnTo>
                    <a:pt x="225" y="1334"/>
                  </a:lnTo>
                  <a:lnTo>
                    <a:pt x="232" y="1314"/>
                  </a:lnTo>
                  <a:lnTo>
                    <a:pt x="257" y="1264"/>
                  </a:lnTo>
                  <a:lnTo>
                    <a:pt x="278" y="1227"/>
                  </a:lnTo>
                  <a:lnTo>
                    <a:pt x="280" y="1222"/>
                  </a:lnTo>
                  <a:lnTo>
                    <a:pt x="280" y="609"/>
                  </a:lnTo>
                  <a:lnTo>
                    <a:pt x="341" y="614"/>
                  </a:lnTo>
                  <a:lnTo>
                    <a:pt x="364" y="616"/>
                  </a:lnTo>
                  <a:lnTo>
                    <a:pt x="401" y="613"/>
                  </a:lnTo>
                  <a:lnTo>
                    <a:pt x="437" y="605"/>
                  </a:lnTo>
                  <a:lnTo>
                    <a:pt x="470" y="593"/>
                  </a:lnTo>
                  <a:lnTo>
                    <a:pt x="501" y="575"/>
                  </a:lnTo>
                  <a:lnTo>
                    <a:pt x="529" y="554"/>
                  </a:lnTo>
                  <a:lnTo>
                    <a:pt x="554" y="529"/>
                  </a:lnTo>
                  <a:lnTo>
                    <a:pt x="576" y="501"/>
                  </a:lnTo>
                  <a:lnTo>
                    <a:pt x="593" y="470"/>
                  </a:lnTo>
                  <a:lnTo>
                    <a:pt x="605" y="437"/>
                  </a:lnTo>
                  <a:lnTo>
                    <a:pt x="613" y="401"/>
                  </a:lnTo>
                  <a:lnTo>
                    <a:pt x="617" y="364"/>
                  </a:lnTo>
                  <a:lnTo>
                    <a:pt x="614" y="341"/>
                  </a:lnTo>
                  <a:lnTo>
                    <a:pt x="609" y="280"/>
                  </a:lnTo>
                  <a:lnTo>
                    <a:pt x="1295" y="280"/>
                  </a:lnTo>
                  <a:lnTo>
                    <a:pt x="1289" y="341"/>
                  </a:lnTo>
                  <a:lnTo>
                    <a:pt x="1288" y="364"/>
                  </a:lnTo>
                  <a:lnTo>
                    <a:pt x="1291" y="401"/>
                  </a:lnTo>
                  <a:lnTo>
                    <a:pt x="1299" y="437"/>
                  </a:lnTo>
                  <a:lnTo>
                    <a:pt x="1312" y="470"/>
                  </a:lnTo>
                  <a:lnTo>
                    <a:pt x="1329" y="501"/>
                  </a:lnTo>
                  <a:lnTo>
                    <a:pt x="1351" y="529"/>
                  </a:lnTo>
                  <a:lnTo>
                    <a:pt x="1376" y="554"/>
                  </a:lnTo>
                  <a:lnTo>
                    <a:pt x="1404" y="575"/>
                  </a:lnTo>
                  <a:lnTo>
                    <a:pt x="1435" y="593"/>
                  </a:lnTo>
                  <a:lnTo>
                    <a:pt x="1468" y="605"/>
                  </a:lnTo>
                  <a:lnTo>
                    <a:pt x="1503" y="613"/>
                  </a:lnTo>
                  <a:lnTo>
                    <a:pt x="1541" y="616"/>
                  </a:lnTo>
                  <a:lnTo>
                    <a:pt x="1564" y="614"/>
                  </a:lnTo>
                  <a:lnTo>
                    <a:pt x="1624" y="609"/>
                  </a:lnTo>
                  <a:lnTo>
                    <a:pt x="1624" y="1222"/>
                  </a:lnTo>
                  <a:lnTo>
                    <a:pt x="1653" y="1273"/>
                  </a:lnTo>
                  <a:lnTo>
                    <a:pt x="1677" y="1327"/>
                  </a:lnTo>
                  <a:lnTo>
                    <a:pt x="1698" y="1384"/>
                  </a:lnTo>
                  <a:lnTo>
                    <a:pt x="1714" y="1441"/>
                  </a:lnTo>
                  <a:lnTo>
                    <a:pt x="1727" y="1501"/>
                  </a:lnTo>
                  <a:lnTo>
                    <a:pt x="1734" y="1561"/>
                  </a:lnTo>
                  <a:lnTo>
                    <a:pt x="1736" y="1624"/>
                  </a:lnTo>
                  <a:lnTo>
                    <a:pt x="1736" y="1629"/>
                  </a:lnTo>
                  <a:lnTo>
                    <a:pt x="1792" y="1635"/>
                  </a:lnTo>
                  <a:lnTo>
                    <a:pt x="1792" y="1635"/>
                  </a:lnTo>
                  <a:lnTo>
                    <a:pt x="1792" y="112"/>
                  </a:lnTo>
                  <a:lnTo>
                    <a:pt x="112" y="112"/>
                  </a:lnTo>
                  <a:close/>
                  <a:moveTo>
                    <a:pt x="0" y="0"/>
                  </a:moveTo>
                  <a:lnTo>
                    <a:pt x="2409" y="0"/>
                  </a:lnTo>
                  <a:lnTo>
                    <a:pt x="2409" y="953"/>
                  </a:lnTo>
                  <a:lnTo>
                    <a:pt x="2470" y="957"/>
                  </a:lnTo>
                  <a:lnTo>
                    <a:pt x="2531" y="965"/>
                  </a:lnTo>
                  <a:lnTo>
                    <a:pt x="2588" y="977"/>
                  </a:lnTo>
                  <a:lnTo>
                    <a:pt x="2643" y="992"/>
                  </a:lnTo>
                  <a:lnTo>
                    <a:pt x="2694" y="1011"/>
                  </a:lnTo>
                  <a:lnTo>
                    <a:pt x="2743" y="1033"/>
                  </a:lnTo>
                  <a:lnTo>
                    <a:pt x="2786" y="1058"/>
                  </a:lnTo>
                  <a:lnTo>
                    <a:pt x="2827" y="1086"/>
                  </a:lnTo>
                  <a:lnTo>
                    <a:pt x="2862" y="1116"/>
                  </a:lnTo>
                  <a:lnTo>
                    <a:pt x="2894" y="1150"/>
                  </a:lnTo>
                  <a:lnTo>
                    <a:pt x="2920" y="1185"/>
                  </a:lnTo>
                  <a:lnTo>
                    <a:pt x="2941" y="1222"/>
                  </a:lnTo>
                  <a:lnTo>
                    <a:pt x="2956" y="1261"/>
                  </a:lnTo>
                  <a:lnTo>
                    <a:pt x="2965" y="1301"/>
                  </a:lnTo>
                  <a:lnTo>
                    <a:pt x="2968" y="1344"/>
                  </a:lnTo>
                  <a:lnTo>
                    <a:pt x="2968" y="2913"/>
                  </a:lnTo>
                  <a:lnTo>
                    <a:pt x="2965" y="2955"/>
                  </a:lnTo>
                  <a:lnTo>
                    <a:pt x="2956" y="2997"/>
                  </a:lnTo>
                  <a:lnTo>
                    <a:pt x="2939" y="3037"/>
                  </a:lnTo>
                  <a:lnTo>
                    <a:pt x="2917" y="3076"/>
                  </a:lnTo>
                  <a:lnTo>
                    <a:pt x="2889" y="3111"/>
                  </a:lnTo>
                  <a:lnTo>
                    <a:pt x="2857" y="3145"/>
                  </a:lnTo>
                  <a:lnTo>
                    <a:pt x="2819" y="3175"/>
                  </a:lnTo>
                  <a:lnTo>
                    <a:pt x="2777" y="3205"/>
                  </a:lnTo>
                  <a:lnTo>
                    <a:pt x="2730" y="3230"/>
                  </a:lnTo>
                  <a:lnTo>
                    <a:pt x="2679" y="3251"/>
                  </a:lnTo>
                  <a:lnTo>
                    <a:pt x="2626" y="3270"/>
                  </a:lnTo>
                  <a:lnTo>
                    <a:pt x="2568" y="3285"/>
                  </a:lnTo>
                  <a:lnTo>
                    <a:pt x="2509" y="3295"/>
                  </a:lnTo>
                  <a:lnTo>
                    <a:pt x="2445" y="3301"/>
                  </a:lnTo>
                  <a:lnTo>
                    <a:pt x="2381" y="3304"/>
                  </a:lnTo>
                  <a:lnTo>
                    <a:pt x="2315" y="3301"/>
                  </a:lnTo>
                  <a:lnTo>
                    <a:pt x="2251" y="3294"/>
                  </a:lnTo>
                  <a:lnTo>
                    <a:pt x="2189" y="3283"/>
                  </a:lnTo>
                  <a:lnTo>
                    <a:pt x="2128" y="3266"/>
                  </a:lnTo>
                  <a:lnTo>
                    <a:pt x="2071" y="3245"/>
                  </a:lnTo>
                  <a:lnTo>
                    <a:pt x="2018" y="3221"/>
                  </a:lnTo>
                  <a:lnTo>
                    <a:pt x="1966" y="3245"/>
                  </a:lnTo>
                  <a:lnTo>
                    <a:pt x="1910" y="3266"/>
                  </a:lnTo>
                  <a:lnTo>
                    <a:pt x="1850" y="3281"/>
                  </a:lnTo>
                  <a:lnTo>
                    <a:pt x="1787" y="3294"/>
                  </a:lnTo>
                  <a:lnTo>
                    <a:pt x="1721" y="3301"/>
                  </a:lnTo>
                  <a:lnTo>
                    <a:pt x="1653" y="3304"/>
                  </a:lnTo>
                  <a:lnTo>
                    <a:pt x="1586" y="3301"/>
                  </a:lnTo>
                  <a:lnTo>
                    <a:pt x="1522" y="3294"/>
                  </a:lnTo>
                  <a:lnTo>
                    <a:pt x="1460" y="3283"/>
                  </a:lnTo>
                  <a:lnTo>
                    <a:pt x="1402" y="3267"/>
                  </a:lnTo>
                  <a:lnTo>
                    <a:pt x="1346" y="3248"/>
                  </a:lnTo>
                  <a:lnTo>
                    <a:pt x="0" y="324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>
                <a:solidFill>
                  <a:srgbClr val="002060"/>
                </a:solidFill>
              </a:endParaRPr>
            </a:p>
          </p:txBody>
        </p:sp>
      </p:grpSp>
      <p:cxnSp>
        <p:nvCxnSpPr>
          <p:cNvPr id="125" name="Прямая со стрелкой 124"/>
          <p:cNvCxnSpPr/>
          <p:nvPr/>
        </p:nvCxnSpPr>
        <p:spPr>
          <a:xfrm>
            <a:off x="833240" y="7197850"/>
            <a:ext cx="0" cy="182462"/>
          </a:xfrm>
          <a:prstGeom prst="straightConnector1">
            <a:avLst/>
          </a:prstGeom>
          <a:ln w="3175" cap="rnd">
            <a:prstDash val="sysDash"/>
            <a:round/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Дуга 130"/>
          <p:cNvSpPr/>
          <p:nvPr/>
        </p:nvSpPr>
        <p:spPr>
          <a:xfrm rot="18767456">
            <a:off x="5312312" y="6035720"/>
            <a:ext cx="1334231" cy="1532860"/>
          </a:xfrm>
          <a:prstGeom prst="arc">
            <a:avLst>
              <a:gd name="adj1" fmla="val 16345229"/>
              <a:gd name="adj2" fmla="val 0"/>
            </a:avLst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100">
              <a:solidFill>
                <a:srgbClr val="002060"/>
              </a:solidFill>
            </a:endParaRPr>
          </a:p>
        </p:txBody>
      </p:sp>
      <p:cxnSp>
        <p:nvCxnSpPr>
          <p:cNvPr id="132" name="Прямая со стрелкой 131"/>
          <p:cNvCxnSpPr/>
          <p:nvPr/>
        </p:nvCxnSpPr>
        <p:spPr>
          <a:xfrm>
            <a:off x="5945808" y="7181711"/>
            <a:ext cx="0" cy="182462"/>
          </a:xfrm>
          <a:prstGeom prst="straightConnector1">
            <a:avLst/>
          </a:prstGeom>
          <a:ln w="3175" cap="rnd">
            <a:prstDash val="sysDash"/>
            <a:round/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" name="Group 994"/>
          <p:cNvGrpSpPr/>
          <p:nvPr/>
        </p:nvGrpSpPr>
        <p:grpSpPr>
          <a:xfrm>
            <a:off x="4377455" y="6339894"/>
            <a:ext cx="621862" cy="582585"/>
            <a:chOff x="720725" y="5022851"/>
            <a:chExt cx="525463" cy="514350"/>
          </a:xfrm>
          <a:solidFill>
            <a:schemeClr val="bg1"/>
          </a:solidFill>
        </p:grpSpPr>
        <p:sp>
          <p:nvSpPr>
            <p:cNvPr id="134" name="Freeform 576"/>
            <p:cNvSpPr>
              <a:spLocks noEditPoints="1"/>
            </p:cNvSpPr>
            <p:nvPr/>
          </p:nvSpPr>
          <p:spPr bwMode="auto">
            <a:xfrm>
              <a:off x="720725" y="5022851"/>
              <a:ext cx="525463" cy="514350"/>
            </a:xfrm>
            <a:custGeom>
              <a:avLst/>
              <a:gdLst>
                <a:gd name="T0" fmla="*/ 3194 w 3307"/>
                <a:gd name="T1" fmla="*/ 3127 h 3241"/>
                <a:gd name="T2" fmla="*/ 1140 w 3307"/>
                <a:gd name="T3" fmla="*/ 0 h 3241"/>
                <a:gd name="T4" fmla="*/ 1261 w 3307"/>
                <a:gd name="T5" fmla="*/ 27 h 3241"/>
                <a:gd name="T6" fmla="*/ 1355 w 3307"/>
                <a:gd name="T7" fmla="*/ 99 h 3241"/>
                <a:gd name="T8" fmla="*/ 1413 w 3307"/>
                <a:gd name="T9" fmla="*/ 203 h 3241"/>
                <a:gd name="T10" fmla="*/ 1422 w 3307"/>
                <a:gd name="T11" fmla="*/ 326 h 3241"/>
                <a:gd name="T12" fmla="*/ 1380 w 3307"/>
                <a:gd name="T13" fmla="*/ 440 h 3241"/>
                <a:gd name="T14" fmla="*/ 1295 w 3307"/>
                <a:gd name="T15" fmla="*/ 524 h 3241"/>
                <a:gd name="T16" fmla="*/ 1183 w 3307"/>
                <a:gd name="T17" fmla="*/ 566 h 3241"/>
                <a:gd name="T18" fmla="*/ 1107 w 3307"/>
                <a:gd name="T19" fmla="*/ 558 h 3241"/>
                <a:gd name="T20" fmla="*/ 1083 w 3307"/>
                <a:gd name="T21" fmla="*/ 512 h 3241"/>
                <a:gd name="T22" fmla="*/ 1107 w 3307"/>
                <a:gd name="T23" fmla="*/ 466 h 3241"/>
                <a:gd name="T24" fmla="*/ 1171 w 3307"/>
                <a:gd name="T25" fmla="*/ 453 h 3241"/>
                <a:gd name="T26" fmla="*/ 1251 w 3307"/>
                <a:gd name="T27" fmla="*/ 415 h 3241"/>
                <a:gd name="T28" fmla="*/ 1300 w 3307"/>
                <a:gd name="T29" fmla="*/ 344 h 3241"/>
                <a:gd name="T30" fmla="*/ 1309 w 3307"/>
                <a:gd name="T31" fmla="*/ 254 h 3241"/>
                <a:gd name="T32" fmla="*/ 1271 w 3307"/>
                <a:gd name="T33" fmla="*/ 174 h 3241"/>
                <a:gd name="T34" fmla="*/ 1200 w 3307"/>
                <a:gd name="T35" fmla="*/ 125 h 3241"/>
                <a:gd name="T36" fmla="*/ 1110 w 3307"/>
                <a:gd name="T37" fmla="*/ 117 h 3241"/>
                <a:gd name="T38" fmla="*/ 1029 w 3307"/>
                <a:gd name="T39" fmla="*/ 155 h 3241"/>
                <a:gd name="T40" fmla="*/ 980 w 3307"/>
                <a:gd name="T41" fmla="*/ 228 h 3241"/>
                <a:gd name="T42" fmla="*/ 1117 w 3307"/>
                <a:gd name="T43" fmla="*/ 239 h 3241"/>
                <a:gd name="T44" fmla="*/ 1140 w 3307"/>
                <a:gd name="T45" fmla="*/ 285 h 3241"/>
                <a:gd name="T46" fmla="*/ 1117 w 3307"/>
                <a:gd name="T47" fmla="*/ 330 h 3241"/>
                <a:gd name="T48" fmla="*/ 114 w 3307"/>
                <a:gd name="T49" fmla="*/ 341 h 3241"/>
                <a:gd name="T50" fmla="*/ 3194 w 3307"/>
                <a:gd name="T51" fmla="*/ 341 h 3241"/>
                <a:gd name="T52" fmla="*/ 2420 w 3307"/>
                <a:gd name="T53" fmla="*/ 415 h 3241"/>
                <a:gd name="T54" fmla="*/ 2348 w 3307"/>
                <a:gd name="T55" fmla="*/ 504 h 3241"/>
                <a:gd name="T56" fmla="*/ 2247 w 3307"/>
                <a:gd name="T57" fmla="*/ 558 h 3241"/>
                <a:gd name="T58" fmla="*/ 2149 w 3307"/>
                <a:gd name="T59" fmla="*/ 566 h 3241"/>
                <a:gd name="T60" fmla="*/ 2113 w 3307"/>
                <a:gd name="T61" fmla="*/ 530 h 3241"/>
                <a:gd name="T62" fmla="*/ 2121 w 3307"/>
                <a:gd name="T63" fmla="*/ 478 h 3241"/>
                <a:gd name="T64" fmla="*/ 2166 w 3307"/>
                <a:gd name="T65" fmla="*/ 455 h 3241"/>
                <a:gd name="T66" fmla="*/ 2253 w 3307"/>
                <a:gd name="T67" fmla="*/ 432 h 3241"/>
                <a:gd name="T68" fmla="*/ 2315 w 3307"/>
                <a:gd name="T69" fmla="*/ 371 h 3241"/>
                <a:gd name="T70" fmla="*/ 2338 w 3307"/>
                <a:gd name="T71" fmla="*/ 285 h 3241"/>
                <a:gd name="T72" fmla="*/ 2315 w 3307"/>
                <a:gd name="T73" fmla="*/ 199 h 3241"/>
                <a:gd name="T74" fmla="*/ 2253 w 3307"/>
                <a:gd name="T75" fmla="*/ 138 h 3241"/>
                <a:gd name="T76" fmla="*/ 2166 w 3307"/>
                <a:gd name="T77" fmla="*/ 115 h 3241"/>
                <a:gd name="T78" fmla="*/ 2121 w 3307"/>
                <a:gd name="T79" fmla="*/ 90 h 3241"/>
                <a:gd name="T80" fmla="*/ 2113 w 3307"/>
                <a:gd name="T81" fmla="*/ 40 h 3241"/>
                <a:gd name="T82" fmla="*/ 2149 w 3307"/>
                <a:gd name="T83" fmla="*/ 3 h 3241"/>
                <a:gd name="T84" fmla="*/ 2247 w 3307"/>
                <a:gd name="T85" fmla="*/ 11 h 3241"/>
                <a:gd name="T86" fmla="*/ 2348 w 3307"/>
                <a:gd name="T87" fmla="*/ 65 h 3241"/>
                <a:gd name="T88" fmla="*/ 2420 w 3307"/>
                <a:gd name="T89" fmla="*/ 154 h 3241"/>
                <a:gd name="T90" fmla="*/ 3307 w 3307"/>
                <a:gd name="T91" fmla="*/ 228 h 3241"/>
                <a:gd name="T92" fmla="*/ 0 w 3307"/>
                <a:gd name="T93" fmla="*/ 228 h 3241"/>
                <a:gd name="T94" fmla="*/ 887 w 3307"/>
                <a:gd name="T95" fmla="*/ 154 h 3241"/>
                <a:gd name="T96" fmla="*/ 959 w 3307"/>
                <a:gd name="T97" fmla="*/ 65 h 3241"/>
                <a:gd name="T98" fmla="*/ 1061 w 3307"/>
                <a:gd name="T99" fmla="*/ 11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07" h="3241">
                  <a:moveTo>
                    <a:pt x="114" y="967"/>
                  </a:moveTo>
                  <a:lnTo>
                    <a:pt x="114" y="3127"/>
                  </a:lnTo>
                  <a:lnTo>
                    <a:pt x="3194" y="3127"/>
                  </a:lnTo>
                  <a:lnTo>
                    <a:pt x="3194" y="967"/>
                  </a:lnTo>
                  <a:lnTo>
                    <a:pt x="114" y="967"/>
                  </a:lnTo>
                  <a:close/>
                  <a:moveTo>
                    <a:pt x="1140" y="0"/>
                  </a:moveTo>
                  <a:lnTo>
                    <a:pt x="1183" y="3"/>
                  </a:lnTo>
                  <a:lnTo>
                    <a:pt x="1222" y="12"/>
                  </a:lnTo>
                  <a:lnTo>
                    <a:pt x="1261" y="27"/>
                  </a:lnTo>
                  <a:lnTo>
                    <a:pt x="1295" y="46"/>
                  </a:lnTo>
                  <a:lnTo>
                    <a:pt x="1328" y="70"/>
                  </a:lnTo>
                  <a:lnTo>
                    <a:pt x="1355" y="99"/>
                  </a:lnTo>
                  <a:lnTo>
                    <a:pt x="1380" y="130"/>
                  </a:lnTo>
                  <a:lnTo>
                    <a:pt x="1399" y="165"/>
                  </a:lnTo>
                  <a:lnTo>
                    <a:pt x="1413" y="203"/>
                  </a:lnTo>
                  <a:lnTo>
                    <a:pt x="1422" y="242"/>
                  </a:lnTo>
                  <a:lnTo>
                    <a:pt x="1425" y="285"/>
                  </a:lnTo>
                  <a:lnTo>
                    <a:pt x="1422" y="326"/>
                  </a:lnTo>
                  <a:lnTo>
                    <a:pt x="1413" y="367"/>
                  </a:lnTo>
                  <a:lnTo>
                    <a:pt x="1399" y="404"/>
                  </a:lnTo>
                  <a:lnTo>
                    <a:pt x="1380" y="440"/>
                  </a:lnTo>
                  <a:lnTo>
                    <a:pt x="1355" y="471"/>
                  </a:lnTo>
                  <a:lnTo>
                    <a:pt x="1328" y="499"/>
                  </a:lnTo>
                  <a:lnTo>
                    <a:pt x="1295" y="524"/>
                  </a:lnTo>
                  <a:lnTo>
                    <a:pt x="1261" y="543"/>
                  </a:lnTo>
                  <a:lnTo>
                    <a:pt x="1222" y="557"/>
                  </a:lnTo>
                  <a:lnTo>
                    <a:pt x="1183" y="566"/>
                  </a:lnTo>
                  <a:lnTo>
                    <a:pt x="1140" y="569"/>
                  </a:lnTo>
                  <a:lnTo>
                    <a:pt x="1123" y="566"/>
                  </a:lnTo>
                  <a:lnTo>
                    <a:pt x="1107" y="558"/>
                  </a:lnTo>
                  <a:lnTo>
                    <a:pt x="1094" y="546"/>
                  </a:lnTo>
                  <a:lnTo>
                    <a:pt x="1086" y="530"/>
                  </a:lnTo>
                  <a:lnTo>
                    <a:pt x="1083" y="512"/>
                  </a:lnTo>
                  <a:lnTo>
                    <a:pt x="1086" y="494"/>
                  </a:lnTo>
                  <a:lnTo>
                    <a:pt x="1094" y="478"/>
                  </a:lnTo>
                  <a:lnTo>
                    <a:pt x="1107" y="466"/>
                  </a:lnTo>
                  <a:lnTo>
                    <a:pt x="1123" y="458"/>
                  </a:lnTo>
                  <a:lnTo>
                    <a:pt x="1140" y="455"/>
                  </a:lnTo>
                  <a:lnTo>
                    <a:pt x="1171" y="453"/>
                  </a:lnTo>
                  <a:lnTo>
                    <a:pt x="1200" y="445"/>
                  </a:lnTo>
                  <a:lnTo>
                    <a:pt x="1226" y="432"/>
                  </a:lnTo>
                  <a:lnTo>
                    <a:pt x="1251" y="415"/>
                  </a:lnTo>
                  <a:lnTo>
                    <a:pt x="1271" y="394"/>
                  </a:lnTo>
                  <a:lnTo>
                    <a:pt x="1288" y="371"/>
                  </a:lnTo>
                  <a:lnTo>
                    <a:pt x="1300" y="344"/>
                  </a:lnTo>
                  <a:lnTo>
                    <a:pt x="1309" y="315"/>
                  </a:lnTo>
                  <a:lnTo>
                    <a:pt x="1312" y="285"/>
                  </a:lnTo>
                  <a:lnTo>
                    <a:pt x="1309" y="254"/>
                  </a:lnTo>
                  <a:lnTo>
                    <a:pt x="1300" y="225"/>
                  </a:lnTo>
                  <a:lnTo>
                    <a:pt x="1288" y="199"/>
                  </a:lnTo>
                  <a:lnTo>
                    <a:pt x="1271" y="174"/>
                  </a:lnTo>
                  <a:lnTo>
                    <a:pt x="1251" y="154"/>
                  </a:lnTo>
                  <a:lnTo>
                    <a:pt x="1226" y="138"/>
                  </a:lnTo>
                  <a:lnTo>
                    <a:pt x="1200" y="125"/>
                  </a:lnTo>
                  <a:lnTo>
                    <a:pt x="1171" y="117"/>
                  </a:lnTo>
                  <a:lnTo>
                    <a:pt x="1140" y="115"/>
                  </a:lnTo>
                  <a:lnTo>
                    <a:pt x="1110" y="117"/>
                  </a:lnTo>
                  <a:lnTo>
                    <a:pt x="1080" y="125"/>
                  </a:lnTo>
                  <a:lnTo>
                    <a:pt x="1054" y="138"/>
                  </a:lnTo>
                  <a:lnTo>
                    <a:pt x="1029" y="155"/>
                  </a:lnTo>
                  <a:lnTo>
                    <a:pt x="1009" y="176"/>
                  </a:lnTo>
                  <a:lnTo>
                    <a:pt x="992" y="201"/>
                  </a:lnTo>
                  <a:lnTo>
                    <a:pt x="980" y="228"/>
                  </a:lnTo>
                  <a:lnTo>
                    <a:pt x="1083" y="228"/>
                  </a:lnTo>
                  <a:lnTo>
                    <a:pt x="1101" y="231"/>
                  </a:lnTo>
                  <a:lnTo>
                    <a:pt x="1117" y="239"/>
                  </a:lnTo>
                  <a:lnTo>
                    <a:pt x="1130" y="251"/>
                  </a:lnTo>
                  <a:lnTo>
                    <a:pt x="1138" y="267"/>
                  </a:lnTo>
                  <a:lnTo>
                    <a:pt x="1140" y="285"/>
                  </a:lnTo>
                  <a:lnTo>
                    <a:pt x="1138" y="303"/>
                  </a:lnTo>
                  <a:lnTo>
                    <a:pt x="1130" y="318"/>
                  </a:lnTo>
                  <a:lnTo>
                    <a:pt x="1117" y="330"/>
                  </a:lnTo>
                  <a:lnTo>
                    <a:pt x="1101" y="338"/>
                  </a:lnTo>
                  <a:lnTo>
                    <a:pt x="1083" y="341"/>
                  </a:lnTo>
                  <a:lnTo>
                    <a:pt x="114" y="341"/>
                  </a:lnTo>
                  <a:lnTo>
                    <a:pt x="114" y="854"/>
                  </a:lnTo>
                  <a:lnTo>
                    <a:pt x="3194" y="854"/>
                  </a:lnTo>
                  <a:lnTo>
                    <a:pt x="3194" y="341"/>
                  </a:lnTo>
                  <a:lnTo>
                    <a:pt x="2447" y="341"/>
                  </a:lnTo>
                  <a:lnTo>
                    <a:pt x="2435" y="380"/>
                  </a:lnTo>
                  <a:lnTo>
                    <a:pt x="2420" y="415"/>
                  </a:lnTo>
                  <a:lnTo>
                    <a:pt x="2400" y="448"/>
                  </a:lnTo>
                  <a:lnTo>
                    <a:pt x="2376" y="478"/>
                  </a:lnTo>
                  <a:lnTo>
                    <a:pt x="2348" y="504"/>
                  </a:lnTo>
                  <a:lnTo>
                    <a:pt x="2317" y="527"/>
                  </a:lnTo>
                  <a:lnTo>
                    <a:pt x="2283" y="544"/>
                  </a:lnTo>
                  <a:lnTo>
                    <a:pt x="2247" y="558"/>
                  </a:lnTo>
                  <a:lnTo>
                    <a:pt x="2207" y="566"/>
                  </a:lnTo>
                  <a:lnTo>
                    <a:pt x="2166" y="569"/>
                  </a:lnTo>
                  <a:lnTo>
                    <a:pt x="2149" y="566"/>
                  </a:lnTo>
                  <a:lnTo>
                    <a:pt x="2133" y="558"/>
                  </a:lnTo>
                  <a:lnTo>
                    <a:pt x="2121" y="546"/>
                  </a:lnTo>
                  <a:lnTo>
                    <a:pt x="2113" y="530"/>
                  </a:lnTo>
                  <a:lnTo>
                    <a:pt x="2109" y="512"/>
                  </a:lnTo>
                  <a:lnTo>
                    <a:pt x="2113" y="494"/>
                  </a:lnTo>
                  <a:lnTo>
                    <a:pt x="2121" y="478"/>
                  </a:lnTo>
                  <a:lnTo>
                    <a:pt x="2133" y="466"/>
                  </a:lnTo>
                  <a:lnTo>
                    <a:pt x="2149" y="458"/>
                  </a:lnTo>
                  <a:lnTo>
                    <a:pt x="2166" y="455"/>
                  </a:lnTo>
                  <a:lnTo>
                    <a:pt x="2198" y="453"/>
                  </a:lnTo>
                  <a:lnTo>
                    <a:pt x="2226" y="445"/>
                  </a:lnTo>
                  <a:lnTo>
                    <a:pt x="2253" y="432"/>
                  </a:lnTo>
                  <a:lnTo>
                    <a:pt x="2277" y="415"/>
                  </a:lnTo>
                  <a:lnTo>
                    <a:pt x="2297" y="394"/>
                  </a:lnTo>
                  <a:lnTo>
                    <a:pt x="2315" y="371"/>
                  </a:lnTo>
                  <a:lnTo>
                    <a:pt x="2327" y="344"/>
                  </a:lnTo>
                  <a:lnTo>
                    <a:pt x="2335" y="315"/>
                  </a:lnTo>
                  <a:lnTo>
                    <a:pt x="2338" y="285"/>
                  </a:lnTo>
                  <a:lnTo>
                    <a:pt x="2335" y="254"/>
                  </a:lnTo>
                  <a:lnTo>
                    <a:pt x="2327" y="225"/>
                  </a:lnTo>
                  <a:lnTo>
                    <a:pt x="2315" y="199"/>
                  </a:lnTo>
                  <a:lnTo>
                    <a:pt x="2297" y="174"/>
                  </a:lnTo>
                  <a:lnTo>
                    <a:pt x="2277" y="154"/>
                  </a:lnTo>
                  <a:lnTo>
                    <a:pt x="2253" y="138"/>
                  </a:lnTo>
                  <a:lnTo>
                    <a:pt x="2226" y="125"/>
                  </a:lnTo>
                  <a:lnTo>
                    <a:pt x="2198" y="117"/>
                  </a:lnTo>
                  <a:lnTo>
                    <a:pt x="2166" y="115"/>
                  </a:lnTo>
                  <a:lnTo>
                    <a:pt x="2149" y="112"/>
                  </a:lnTo>
                  <a:lnTo>
                    <a:pt x="2133" y="104"/>
                  </a:lnTo>
                  <a:lnTo>
                    <a:pt x="2121" y="90"/>
                  </a:lnTo>
                  <a:lnTo>
                    <a:pt x="2113" y="75"/>
                  </a:lnTo>
                  <a:lnTo>
                    <a:pt x="2109" y="57"/>
                  </a:lnTo>
                  <a:lnTo>
                    <a:pt x="2113" y="40"/>
                  </a:lnTo>
                  <a:lnTo>
                    <a:pt x="2121" y="24"/>
                  </a:lnTo>
                  <a:lnTo>
                    <a:pt x="2133" y="11"/>
                  </a:lnTo>
                  <a:lnTo>
                    <a:pt x="2149" y="3"/>
                  </a:lnTo>
                  <a:lnTo>
                    <a:pt x="2166" y="0"/>
                  </a:lnTo>
                  <a:lnTo>
                    <a:pt x="2207" y="3"/>
                  </a:lnTo>
                  <a:lnTo>
                    <a:pt x="2247" y="11"/>
                  </a:lnTo>
                  <a:lnTo>
                    <a:pt x="2283" y="25"/>
                  </a:lnTo>
                  <a:lnTo>
                    <a:pt x="2317" y="43"/>
                  </a:lnTo>
                  <a:lnTo>
                    <a:pt x="2348" y="65"/>
                  </a:lnTo>
                  <a:lnTo>
                    <a:pt x="2376" y="91"/>
                  </a:lnTo>
                  <a:lnTo>
                    <a:pt x="2400" y="122"/>
                  </a:lnTo>
                  <a:lnTo>
                    <a:pt x="2420" y="154"/>
                  </a:lnTo>
                  <a:lnTo>
                    <a:pt x="2435" y="190"/>
                  </a:lnTo>
                  <a:lnTo>
                    <a:pt x="2447" y="228"/>
                  </a:lnTo>
                  <a:lnTo>
                    <a:pt x="3307" y="228"/>
                  </a:lnTo>
                  <a:lnTo>
                    <a:pt x="3307" y="3241"/>
                  </a:lnTo>
                  <a:lnTo>
                    <a:pt x="0" y="3241"/>
                  </a:lnTo>
                  <a:lnTo>
                    <a:pt x="0" y="228"/>
                  </a:lnTo>
                  <a:lnTo>
                    <a:pt x="861" y="228"/>
                  </a:lnTo>
                  <a:lnTo>
                    <a:pt x="872" y="190"/>
                  </a:lnTo>
                  <a:lnTo>
                    <a:pt x="887" y="154"/>
                  </a:lnTo>
                  <a:lnTo>
                    <a:pt x="908" y="122"/>
                  </a:lnTo>
                  <a:lnTo>
                    <a:pt x="931" y="91"/>
                  </a:lnTo>
                  <a:lnTo>
                    <a:pt x="959" y="65"/>
                  </a:lnTo>
                  <a:lnTo>
                    <a:pt x="991" y="43"/>
                  </a:lnTo>
                  <a:lnTo>
                    <a:pt x="1024" y="25"/>
                  </a:lnTo>
                  <a:lnTo>
                    <a:pt x="1061" y="11"/>
                  </a:lnTo>
                  <a:lnTo>
                    <a:pt x="1099" y="3"/>
                  </a:lnTo>
                  <a:lnTo>
                    <a:pt x="11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577"/>
            <p:cNvSpPr>
              <a:spLocks/>
            </p:cNvSpPr>
            <p:nvPr/>
          </p:nvSpPr>
          <p:spPr bwMode="auto">
            <a:xfrm>
              <a:off x="947738" y="5022851"/>
              <a:ext cx="53975" cy="90488"/>
            </a:xfrm>
            <a:custGeom>
              <a:avLst/>
              <a:gdLst>
                <a:gd name="T0" fmla="*/ 57 w 342"/>
                <a:gd name="T1" fmla="*/ 0 h 569"/>
                <a:gd name="T2" fmla="*/ 100 w 342"/>
                <a:gd name="T3" fmla="*/ 3 h 569"/>
                <a:gd name="T4" fmla="*/ 139 w 342"/>
                <a:gd name="T5" fmla="*/ 12 h 569"/>
                <a:gd name="T6" fmla="*/ 178 w 342"/>
                <a:gd name="T7" fmla="*/ 27 h 569"/>
                <a:gd name="T8" fmla="*/ 212 w 342"/>
                <a:gd name="T9" fmla="*/ 46 h 569"/>
                <a:gd name="T10" fmla="*/ 245 w 342"/>
                <a:gd name="T11" fmla="*/ 70 h 569"/>
                <a:gd name="T12" fmla="*/ 272 w 342"/>
                <a:gd name="T13" fmla="*/ 99 h 569"/>
                <a:gd name="T14" fmla="*/ 297 w 342"/>
                <a:gd name="T15" fmla="*/ 130 h 569"/>
                <a:gd name="T16" fmla="*/ 316 w 342"/>
                <a:gd name="T17" fmla="*/ 165 h 569"/>
                <a:gd name="T18" fmla="*/ 330 w 342"/>
                <a:gd name="T19" fmla="*/ 203 h 569"/>
                <a:gd name="T20" fmla="*/ 339 w 342"/>
                <a:gd name="T21" fmla="*/ 242 h 569"/>
                <a:gd name="T22" fmla="*/ 342 w 342"/>
                <a:gd name="T23" fmla="*/ 285 h 569"/>
                <a:gd name="T24" fmla="*/ 339 w 342"/>
                <a:gd name="T25" fmla="*/ 326 h 569"/>
                <a:gd name="T26" fmla="*/ 330 w 342"/>
                <a:gd name="T27" fmla="*/ 367 h 569"/>
                <a:gd name="T28" fmla="*/ 316 w 342"/>
                <a:gd name="T29" fmla="*/ 404 h 569"/>
                <a:gd name="T30" fmla="*/ 297 w 342"/>
                <a:gd name="T31" fmla="*/ 440 h 569"/>
                <a:gd name="T32" fmla="*/ 272 w 342"/>
                <a:gd name="T33" fmla="*/ 471 h 569"/>
                <a:gd name="T34" fmla="*/ 245 w 342"/>
                <a:gd name="T35" fmla="*/ 499 h 569"/>
                <a:gd name="T36" fmla="*/ 212 w 342"/>
                <a:gd name="T37" fmla="*/ 524 h 569"/>
                <a:gd name="T38" fmla="*/ 178 w 342"/>
                <a:gd name="T39" fmla="*/ 543 h 569"/>
                <a:gd name="T40" fmla="*/ 139 w 342"/>
                <a:gd name="T41" fmla="*/ 557 h 569"/>
                <a:gd name="T42" fmla="*/ 100 w 342"/>
                <a:gd name="T43" fmla="*/ 566 h 569"/>
                <a:gd name="T44" fmla="*/ 57 w 342"/>
                <a:gd name="T45" fmla="*/ 569 h 569"/>
                <a:gd name="T46" fmla="*/ 40 w 342"/>
                <a:gd name="T47" fmla="*/ 566 h 569"/>
                <a:gd name="T48" fmla="*/ 24 w 342"/>
                <a:gd name="T49" fmla="*/ 558 h 569"/>
                <a:gd name="T50" fmla="*/ 11 w 342"/>
                <a:gd name="T51" fmla="*/ 546 h 569"/>
                <a:gd name="T52" fmla="*/ 3 w 342"/>
                <a:gd name="T53" fmla="*/ 530 h 569"/>
                <a:gd name="T54" fmla="*/ 0 w 342"/>
                <a:gd name="T55" fmla="*/ 512 h 569"/>
                <a:gd name="T56" fmla="*/ 3 w 342"/>
                <a:gd name="T57" fmla="*/ 494 h 569"/>
                <a:gd name="T58" fmla="*/ 11 w 342"/>
                <a:gd name="T59" fmla="*/ 478 h 569"/>
                <a:gd name="T60" fmla="*/ 24 w 342"/>
                <a:gd name="T61" fmla="*/ 466 h 569"/>
                <a:gd name="T62" fmla="*/ 40 w 342"/>
                <a:gd name="T63" fmla="*/ 458 h 569"/>
                <a:gd name="T64" fmla="*/ 57 w 342"/>
                <a:gd name="T65" fmla="*/ 455 h 569"/>
                <a:gd name="T66" fmla="*/ 89 w 342"/>
                <a:gd name="T67" fmla="*/ 453 h 569"/>
                <a:gd name="T68" fmla="*/ 117 w 342"/>
                <a:gd name="T69" fmla="*/ 445 h 569"/>
                <a:gd name="T70" fmla="*/ 143 w 342"/>
                <a:gd name="T71" fmla="*/ 432 h 569"/>
                <a:gd name="T72" fmla="*/ 168 w 342"/>
                <a:gd name="T73" fmla="*/ 415 h 569"/>
                <a:gd name="T74" fmla="*/ 188 w 342"/>
                <a:gd name="T75" fmla="*/ 394 h 569"/>
                <a:gd name="T76" fmla="*/ 205 w 342"/>
                <a:gd name="T77" fmla="*/ 371 h 569"/>
                <a:gd name="T78" fmla="*/ 218 w 342"/>
                <a:gd name="T79" fmla="*/ 344 h 569"/>
                <a:gd name="T80" fmla="*/ 226 w 342"/>
                <a:gd name="T81" fmla="*/ 315 h 569"/>
                <a:gd name="T82" fmla="*/ 229 w 342"/>
                <a:gd name="T83" fmla="*/ 285 h 569"/>
                <a:gd name="T84" fmla="*/ 226 w 342"/>
                <a:gd name="T85" fmla="*/ 254 h 569"/>
                <a:gd name="T86" fmla="*/ 218 w 342"/>
                <a:gd name="T87" fmla="*/ 225 h 569"/>
                <a:gd name="T88" fmla="*/ 205 w 342"/>
                <a:gd name="T89" fmla="*/ 199 h 569"/>
                <a:gd name="T90" fmla="*/ 188 w 342"/>
                <a:gd name="T91" fmla="*/ 174 h 569"/>
                <a:gd name="T92" fmla="*/ 168 w 342"/>
                <a:gd name="T93" fmla="*/ 154 h 569"/>
                <a:gd name="T94" fmla="*/ 143 w 342"/>
                <a:gd name="T95" fmla="*/ 138 h 569"/>
                <a:gd name="T96" fmla="*/ 117 w 342"/>
                <a:gd name="T97" fmla="*/ 125 h 569"/>
                <a:gd name="T98" fmla="*/ 89 w 342"/>
                <a:gd name="T99" fmla="*/ 117 h 569"/>
                <a:gd name="T100" fmla="*/ 57 w 342"/>
                <a:gd name="T101" fmla="*/ 115 h 569"/>
                <a:gd name="T102" fmla="*/ 40 w 342"/>
                <a:gd name="T103" fmla="*/ 112 h 569"/>
                <a:gd name="T104" fmla="*/ 24 w 342"/>
                <a:gd name="T105" fmla="*/ 104 h 569"/>
                <a:gd name="T106" fmla="*/ 11 w 342"/>
                <a:gd name="T107" fmla="*/ 90 h 569"/>
                <a:gd name="T108" fmla="*/ 3 w 342"/>
                <a:gd name="T109" fmla="*/ 75 h 569"/>
                <a:gd name="T110" fmla="*/ 0 w 342"/>
                <a:gd name="T111" fmla="*/ 57 h 569"/>
                <a:gd name="T112" fmla="*/ 3 w 342"/>
                <a:gd name="T113" fmla="*/ 40 h 569"/>
                <a:gd name="T114" fmla="*/ 11 w 342"/>
                <a:gd name="T115" fmla="*/ 24 h 569"/>
                <a:gd name="T116" fmla="*/ 24 w 342"/>
                <a:gd name="T117" fmla="*/ 11 h 569"/>
                <a:gd name="T118" fmla="*/ 40 w 342"/>
                <a:gd name="T119" fmla="*/ 3 h 569"/>
                <a:gd name="T120" fmla="*/ 57 w 342"/>
                <a:gd name="T121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2" h="569">
                  <a:moveTo>
                    <a:pt x="57" y="0"/>
                  </a:moveTo>
                  <a:lnTo>
                    <a:pt x="100" y="3"/>
                  </a:lnTo>
                  <a:lnTo>
                    <a:pt x="139" y="12"/>
                  </a:lnTo>
                  <a:lnTo>
                    <a:pt x="178" y="27"/>
                  </a:lnTo>
                  <a:lnTo>
                    <a:pt x="212" y="46"/>
                  </a:lnTo>
                  <a:lnTo>
                    <a:pt x="245" y="70"/>
                  </a:lnTo>
                  <a:lnTo>
                    <a:pt x="272" y="99"/>
                  </a:lnTo>
                  <a:lnTo>
                    <a:pt x="297" y="130"/>
                  </a:lnTo>
                  <a:lnTo>
                    <a:pt x="316" y="165"/>
                  </a:lnTo>
                  <a:lnTo>
                    <a:pt x="330" y="203"/>
                  </a:lnTo>
                  <a:lnTo>
                    <a:pt x="339" y="242"/>
                  </a:lnTo>
                  <a:lnTo>
                    <a:pt x="342" y="285"/>
                  </a:lnTo>
                  <a:lnTo>
                    <a:pt x="339" y="326"/>
                  </a:lnTo>
                  <a:lnTo>
                    <a:pt x="330" y="367"/>
                  </a:lnTo>
                  <a:lnTo>
                    <a:pt x="316" y="404"/>
                  </a:lnTo>
                  <a:lnTo>
                    <a:pt x="297" y="440"/>
                  </a:lnTo>
                  <a:lnTo>
                    <a:pt x="272" y="471"/>
                  </a:lnTo>
                  <a:lnTo>
                    <a:pt x="245" y="499"/>
                  </a:lnTo>
                  <a:lnTo>
                    <a:pt x="212" y="524"/>
                  </a:lnTo>
                  <a:lnTo>
                    <a:pt x="178" y="543"/>
                  </a:lnTo>
                  <a:lnTo>
                    <a:pt x="139" y="557"/>
                  </a:lnTo>
                  <a:lnTo>
                    <a:pt x="100" y="566"/>
                  </a:lnTo>
                  <a:lnTo>
                    <a:pt x="57" y="569"/>
                  </a:lnTo>
                  <a:lnTo>
                    <a:pt x="40" y="566"/>
                  </a:lnTo>
                  <a:lnTo>
                    <a:pt x="24" y="558"/>
                  </a:lnTo>
                  <a:lnTo>
                    <a:pt x="11" y="546"/>
                  </a:lnTo>
                  <a:lnTo>
                    <a:pt x="3" y="530"/>
                  </a:lnTo>
                  <a:lnTo>
                    <a:pt x="0" y="512"/>
                  </a:lnTo>
                  <a:lnTo>
                    <a:pt x="3" y="494"/>
                  </a:lnTo>
                  <a:lnTo>
                    <a:pt x="11" y="478"/>
                  </a:lnTo>
                  <a:lnTo>
                    <a:pt x="24" y="466"/>
                  </a:lnTo>
                  <a:lnTo>
                    <a:pt x="40" y="458"/>
                  </a:lnTo>
                  <a:lnTo>
                    <a:pt x="57" y="455"/>
                  </a:lnTo>
                  <a:lnTo>
                    <a:pt x="89" y="453"/>
                  </a:lnTo>
                  <a:lnTo>
                    <a:pt x="117" y="445"/>
                  </a:lnTo>
                  <a:lnTo>
                    <a:pt x="143" y="432"/>
                  </a:lnTo>
                  <a:lnTo>
                    <a:pt x="168" y="415"/>
                  </a:lnTo>
                  <a:lnTo>
                    <a:pt x="188" y="394"/>
                  </a:lnTo>
                  <a:lnTo>
                    <a:pt x="205" y="371"/>
                  </a:lnTo>
                  <a:lnTo>
                    <a:pt x="218" y="344"/>
                  </a:lnTo>
                  <a:lnTo>
                    <a:pt x="226" y="315"/>
                  </a:lnTo>
                  <a:lnTo>
                    <a:pt x="229" y="285"/>
                  </a:lnTo>
                  <a:lnTo>
                    <a:pt x="226" y="254"/>
                  </a:lnTo>
                  <a:lnTo>
                    <a:pt x="218" y="225"/>
                  </a:lnTo>
                  <a:lnTo>
                    <a:pt x="205" y="199"/>
                  </a:lnTo>
                  <a:lnTo>
                    <a:pt x="188" y="174"/>
                  </a:lnTo>
                  <a:lnTo>
                    <a:pt x="168" y="154"/>
                  </a:lnTo>
                  <a:lnTo>
                    <a:pt x="143" y="138"/>
                  </a:lnTo>
                  <a:lnTo>
                    <a:pt x="117" y="125"/>
                  </a:lnTo>
                  <a:lnTo>
                    <a:pt x="89" y="117"/>
                  </a:lnTo>
                  <a:lnTo>
                    <a:pt x="57" y="115"/>
                  </a:lnTo>
                  <a:lnTo>
                    <a:pt x="40" y="112"/>
                  </a:lnTo>
                  <a:lnTo>
                    <a:pt x="24" y="104"/>
                  </a:lnTo>
                  <a:lnTo>
                    <a:pt x="11" y="90"/>
                  </a:lnTo>
                  <a:lnTo>
                    <a:pt x="3" y="75"/>
                  </a:lnTo>
                  <a:lnTo>
                    <a:pt x="0" y="57"/>
                  </a:lnTo>
                  <a:lnTo>
                    <a:pt x="3" y="40"/>
                  </a:lnTo>
                  <a:lnTo>
                    <a:pt x="11" y="24"/>
                  </a:lnTo>
                  <a:lnTo>
                    <a:pt x="24" y="11"/>
                  </a:lnTo>
                  <a:lnTo>
                    <a:pt x="40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578"/>
            <p:cNvSpPr>
              <a:spLocks/>
            </p:cNvSpPr>
            <p:nvPr/>
          </p:nvSpPr>
          <p:spPr bwMode="auto">
            <a:xfrm>
              <a:off x="1001713" y="5022851"/>
              <a:ext cx="53975" cy="90488"/>
            </a:xfrm>
            <a:custGeom>
              <a:avLst/>
              <a:gdLst>
                <a:gd name="T0" fmla="*/ 58 w 342"/>
                <a:gd name="T1" fmla="*/ 0 h 569"/>
                <a:gd name="T2" fmla="*/ 100 w 342"/>
                <a:gd name="T3" fmla="*/ 3 h 569"/>
                <a:gd name="T4" fmla="*/ 140 w 342"/>
                <a:gd name="T5" fmla="*/ 12 h 569"/>
                <a:gd name="T6" fmla="*/ 178 w 342"/>
                <a:gd name="T7" fmla="*/ 27 h 569"/>
                <a:gd name="T8" fmla="*/ 213 w 342"/>
                <a:gd name="T9" fmla="*/ 46 h 569"/>
                <a:gd name="T10" fmla="*/ 245 w 342"/>
                <a:gd name="T11" fmla="*/ 70 h 569"/>
                <a:gd name="T12" fmla="*/ 272 w 342"/>
                <a:gd name="T13" fmla="*/ 99 h 569"/>
                <a:gd name="T14" fmla="*/ 297 w 342"/>
                <a:gd name="T15" fmla="*/ 130 h 569"/>
                <a:gd name="T16" fmla="*/ 316 w 342"/>
                <a:gd name="T17" fmla="*/ 165 h 569"/>
                <a:gd name="T18" fmla="*/ 331 w 342"/>
                <a:gd name="T19" fmla="*/ 203 h 569"/>
                <a:gd name="T20" fmla="*/ 339 w 342"/>
                <a:gd name="T21" fmla="*/ 242 h 569"/>
                <a:gd name="T22" fmla="*/ 342 w 342"/>
                <a:gd name="T23" fmla="*/ 285 h 569"/>
                <a:gd name="T24" fmla="*/ 339 w 342"/>
                <a:gd name="T25" fmla="*/ 326 h 569"/>
                <a:gd name="T26" fmla="*/ 331 w 342"/>
                <a:gd name="T27" fmla="*/ 367 h 569"/>
                <a:gd name="T28" fmla="*/ 316 w 342"/>
                <a:gd name="T29" fmla="*/ 404 h 569"/>
                <a:gd name="T30" fmla="*/ 297 w 342"/>
                <a:gd name="T31" fmla="*/ 440 h 569"/>
                <a:gd name="T32" fmla="*/ 272 w 342"/>
                <a:gd name="T33" fmla="*/ 471 h 569"/>
                <a:gd name="T34" fmla="*/ 245 w 342"/>
                <a:gd name="T35" fmla="*/ 499 h 569"/>
                <a:gd name="T36" fmla="*/ 213 w 342"/>
                <a:gd name="T37" fmla="*/ 524 h 569"/>
                <a:gd name="T38" fmla="*/ 178 w 342"/>
                <a:gd name="T39" fmla="*/ 543 h 569"/>
                <a:gd name="T40" fmla="*/ 140 w 342"/>
                <a:gd name="T41" fmla="*/ 557 h 569"/>
                <a:gd name="T42" fmla="*/ 100 w 342"/>
                <a:gd name="T43" fmla="*/ 566 h 569"/>
                <a:gd name="T44" fmla="*/ 58 w 342"/>
                <a:gd name="T45" fmla="*/ 569 h 569"/>
                <a:gd name="T46" fmla="*/ 40 w 342"/>
                <a:gd name="T47" fmla="*/ 566 h 569"/>
                <a:gd name="T48" fmla="*/ 24 w 342"/>
                <a:gd name="T49" fmla="*/ 558 h 569"/>
                <a:gd name="T50" fmla="*/ 12 w 342"/>
                <a:gd name="T51" fmla="*/ 546 h 569"/>
                <a:gd name="T52" fmla="*/ 3 w 342"/>
                <a:gd name="T53" fmla="*/ 530 h 569"/>
                <a:gd name="T54" fmla="*/ 0 w 342"/>
                <a:gd name="T55" fmla="*/ 512 h 569"/>
                <a:gd name="T56" fmla="*/ 3 w 342"/>
                <a:gd name="T57" fmla="*/ 494 h 569"/>
                <a:gd name="T58" fmla="*/ 12 w 342"/>
                <a:gd name="T59" fmla="*/ 478 h 569"/>
                <a:gd name="T60" fmla="*/ 24 w 342"/>
                <a:gd name="T61" fmla="*/ 466 h 569"/>
                <a:gd name="T62" fmla="*/ 40 w 342"/>
                <a:gd name="T63" fmla="*/ 458 h 569"/>
                <a:gd name="T64" fmla="*/ 58 w 342"/>
                <a:gd name="T65" fmla="*/ 455 h 569"/>
                <a:gd name="T66" fmla="*/ 89 w 342"/>
                <a:gd name="T67" fmla="*/ 453 h 569"/>
                <a:gd name="T68" fmla="*/ 117 w 342"/>
                <a:gd name="T69" fmla="*/ 445 h 569"/>
                <a:gd name="T70" fmla="*/ 144 w 342"/>
                <a:gd name="T71" fmla="*/ 432 h 569"/>
                <a:gd name="T72" fmla="*/ 168 w 342"/>
                <a:gd name="T73" fmla="*/ 415 h 569"/>
                <a:gd name="T74" fmla="*/ 188 w 342"/>
                <a:gd name="T75" fmla="*/ 394 h 569"/>
                <a:gd name="T76" fmla="*/ 205 w 342"/>
                <a:gd name="T77" fmla="*/ 371 h 569"/>
                <a:gd name="T78" fmla="*/ 218 w 342"/>
                <a:gd name="T79" fmla="*/ 344 h 569"/>
                <a:gd name="T80" fmla="*/ 226 w 342"/>
                <a:gd name="T81" fmla="*/ 315 h 569"/>
                <a:gd name="T82" fmla="*/ 229 w 342"/>
                <a:gd name="T83" fmla="*/ 285 h 569"/>
                <a:gd name="T84" fmla="*/ 226 w 342"/>
                <a:gd name="T85" fmla="*/ 254 h 569"/>
                <a:gd name="T86" fmla="*/ 218 w 342"/>
                <a:gd name="T87" fmla="*/ 225 h 569"/>
                <a:gd name="T88" fmla="*/ 205 w 342"/>
                <a:gd name="T89" fmla="*/ 199 h 569"/>
                <a:gd name="T90" fmla="*/ 188 w 342"/>
                <a:gd name="T91" fmla="*/ 174 h 569"/>
                <a:gd name="T92" fmla="*/ 168 w 342"/>
                <a:gd name="T93" fmla="*/ 154 h 569"/>
                <a:gd name="T94" fmla="*/ 144 w 342"/>
                <a:gd name="T95" fmla="*/ 138 h 569"/>
                <a:gd name="T96" fmla="*/ 117 w 342"/>
                <a:gd name="T97" fmla="*/ 125 h 569"/>
                <a:gd name="T98" fmla="*/ 89 w 342"/>
                <a:gd name="T99" fmla="*/ 117 h 569"/>
                <a:gd name="T100" fmla="*/ 58 w 342"/>
                <a:gd name="T101" fmla="*/ 115 h 569"/>
                <a:gd name="T102" fmla="*/ 40 w 342"/>
                <a:gd name="T103" fmla="*/ 112 h 569"/>
                <a:gd name="T104" fmla="*/ 24 w 342"/>
                <a:gd name="T105" fmla="*/ 104 h 569"/>
                <a:gd name="T106" fmla="*/ 12 w 342"/>
                <a:gd name="T107" fmla="*/ 90 h 569"/>
                <a:gd name="T108" fmla="*/ 3 w 342"/>
                <a:gd name="T109" fmla="*/ 75 h 569"/>
                <a:gd name="T110" fmla="*/ 0 w 342"/>
                <a:gd name="T111" fmla="*/ 57 h 569"/>
                <a:gd name="T112" fmla="*/ 3 w 342"/>
                <a:gd name="T113" fmla="*/ 40 h 569"/>
                <a:gd name="T114" fmla="*/ 12 w 342"/>
                <a:gd name="T115" fmla="*/ 24 h 569"/>
                <a:gd name="T116" fmla="*/ 24 w 342"/>
                <a:gd name="T117" fmla="*/ 11 h 569"/>
                <a:gd name="T118" fmla="*/ 40 w 342"/>
                <a:gd name="T119" fmla="*/ 3 h 569"/>
                <a:gd name="T120" fmla="*/ 58 w 342"/>
                <a:gd name="T121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2" h="569">
                  <a:moveTo>
                    <a:pt x="58" y="0"/>
                  </a:moveTo>
                  <a:lnTo>
                    <a:pt x="100" y="3"/>
                  </a:lnTo>
                  <a:lnTo>
                    <a:pt x="140" y="12"/>
                  </a:lnTo>
                  <a:lnTo>
                    <a:pt x="178" y="27"/>
                  </a:lnTo>
                  <a:lnTo>
                    <a:pt x="213" y="46"/>
                  </a:lnTo>
                  <a:lnTo>
                    <a:pt x="245" y="70"/>
                  </a:lnTo>
                  <a:lnTo>
                    <a:pt x="272" y="99"/>
                  </a:lnTo>
                  <a:lnTo>
                    <a:pt x="297" y="130"/>
                  </a:lnTo>
                  <a:lnTo>
                    <a:pt x="316" y="165"/>
                  </a:lnTo>
                  <a:lnTo>
                    <a:pt x="331" y="203"/>
                  </a:lnTo>
                  <a:lnTo>
                    <a:pt x="339" y="242"/>
                  </a:lnTo>
                  <a:lnTo>
                    <a:pt x="342" y="285"/>
                  </a:lnTo>
                  <a:lnTo>
                    <a:pt x="339" y="326"/>
                  </a:lnTo>
                  <a:lnTo>
                    <a:pt x="331" y="367"/>
                  </a:lnTo>
                  <a:lnTo>
                    <a:pt x="316" y="404"/>
                  </a:lnTo>
                  <a:lnTo>
                    <a:pt x="297" y="440"/>
                  </a:lnTo>
                  <a:lnTo>
                    <a:pt x="272" y="471"/>
                  </a:lnTo>
                  <a:lnTo>
                    <a:pt x="245" y="499"/>
                  </a:lnTo>
                  <a:lnTo>
                    <a:pt x="213" y="524"/>
                  </a:lnTo>
                  <a:lnTo>
                    <a:pt x="178" y="543"/>
                  </a:lnTo>
                  <a:lnTo>
                    <a:pt x="140" y="557"/>
                  </a:lnTo>
                  <a:lnTo>
                    <a:pt x="100" y="566"/>
                  </a:lnTo>
                  <a:lnTo>
                    <a:pt x="58" y="569"/>
                  </a:lnTo>
                  <a:lnTo>
                    <a:pt x="40" y="566"/>
                  </a:lnTo>
                  <a:lnTo>
                    <a:pt x="24" y="558"/>
                  </a:lnTo>
                  <a:lnTo>
                    <a:pt x="12" y="546"/>
                  </a:lnTo>
                  <a:lnTo>
                    <a:pt x="3" y="530"/>
                  </a:lnTo>
                  <a:lnTo>
                    <a:pt x="0" y="512"/>
                  </a:lnTo>
                  <a:lnTo>
                    <a:pt x="3" y="494"/>
                  </a:lnTo>
                  <a:lnTo>
                    <a:pt x="12" y="478"/>
                  </a:lnTo>
                  <a:lnTo>
                    <a:pt x="24" y="466"/>
                  </a:lnTo>
                  <a:lnTo>
                    <a:pt x="40" y="458"/>
                  </a:lnTo>
                  <a:lnTo>
                    <a:pt x="58" y="455"/>
                  </a:lnTo>
                  <a:lnTo>
                    <a:pt x="89" y="453"/>
                  </a:lnTo>
                  <a:lnTo>
                    <a:pt x="117" y="445"/>
                  </a:lnTo>
                  <a:lnTo>
                    <a:pt x="144" y="432"/>
                  </a:lnTo>
                  <a:lnTo>
                    <a:pt x="168" y="415"/>
                  </a:lnTo>
                  <a:lnTo>
                    <a:pt x="188" y="394"/>
                  </a:lnTo>
                  <a:lnTo>
                    <a:pt x="205" y="371"/>
                  </a:lnTo>
                  <a:lnTo>
                    <a:pt x="218" y="344"/>
                  </a:lnTo>
                  <a:lnTo>
                    <a:pt x="226" y="315"/>
                  </a:lnTo>
                  <a:lnTo>
                    <a:pt x="229" y="285"/>
                  </a:lnTo>
                  <a:lnTo>
                    <a:pt x="226" y="254"/>
                  </a:lnTo>
                  <a:lnTo>
                    <a:pt x="218" y="225"/>
                  </a:lnTo>
                  <a:lnTo>
                    <a:pt x="205" y="199"/>
                  </a:lnTo>
                  <a:lnTo>
                    <a:pt x="188" y="174"/>
                  </a:lnTo>
                  <a:lnTo>
                    <a:pt x="168" y="154"/>
                  </a:lnTo>
                  <a:lnTo>
                    <a:pt x="144" y="138"/>
                  </a:lnTo>
                  <a:lnTo>
                    <a:pt x="117" y="125"/>
                  </a:lnTo>
                  <a:lnTo>
                    <a:pt x="89" y="117"/>
                  </a:lnTo>
                  <a:lnTo>
                    <a:pt x="58" y="115"/>
                  </a:lnTo>
                  <a:lnTo>
                    <a:pt x="40" y="112"/>
                  </a:lnTo>
                  <a:lnTo>
                    <a:pt x="24" y="104"/>
                  </a:lnTo>
                  <a:lnTo>
                    <a:pt x="12" y="90"/>
                  </a:lnTo>
                  <a:lnTo>
                    <a:pt x="3" y="75"/>
                  </a:lnTo>
                  <a:lnTo>
                    <a:pt x="0" y="57"/>
                  </a:lnTo>
                  <a:lnTo>
                    <a:pt x="3" y="40"/>
                  </a:lnTo>
                  <a:lnTo>
                    <a:pt x="12" y="24"/>
                  </a:lnTo>
                  <a:lnTo>
                    <a:pt x="24" y="11"/>
                  </a:lnTo>
                  <a:lnTo>
                    <a:pt x="40" y="3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579"/>
            <p:cNvSpPr>
              <a:spLocks noEditPoints="1"/>
            </p:cNvSpPr>
            <p:nvPr/>
          </p:nvSpPr>
          <p:spPr bwMode="auto">
            <a:xfrm>
              <a:off x="784225" y="5211763"/>
              <a:ext cx="107950" cy="107950"/>
            </a:xfrm>
            <a:custGeom>
              <a:avLst/>
              <a:gdLst>
                <a:gd name="T0" fmla="*/ 306 w 684"/>
                <a:gd name="T1" fmla="*/ 116 h 682"/>
                <a:gd name="T2" fmla="*/ 238 w 684"/>
                <a:gd name="T3" fmla="*/ 138 h 682"/>
                <a:gd name="T4" fmla="*/ 181 w 684"/>
                <a:gd name="T5" fmla="*/ 180 h 682"/>
                <a:gd name="T6" fmla="*/ 140 w 684"/>
                <a:gd name="T7" fmla="*/ 236 h 682"/>
                <a:gd name="T8" fmla="*/ 117 w 684"/>
                <a:gd name="T9" fmla="*/ 303 h 682"/>
                <a:gd name="T10" fmla="*/ 117 w 684"/>
                <a:gd name="T11" fmla="*/ 377 h 682"/>
                <a:gd name="T12" fmla="*/ 140 w 684"/>
                <a:gd name="T13" fmla="*/ 445 h 682"/>
                <a:gd name="T14" fmla="*/ 181 w 684"/>
                <a:gd name="T15" fmla="*/ 501 h 682"/>
                <a:gd name="T16" fmla="*/ 238 w 684"/>
                <a:gd name="T17" fmla="*/ 542 h 682"/>
                <a:gd name="T18" fmla="*/ 306 w 684"/>
                <a:gd name="T19" fmla="*/ 564 h 682"/>
                <a:gd name="T20" fmla="*/ 380 w 684"/>
                <a:gd name="T21" fmla="*/ 564 h 682"/>
                <a:gd name="T22" fmla="*/ 447 w 684"/>
                <a:gd name="T23" fmla="*/ 542 h 682"/>
                <a:gd name="T24" fmla="*/ 503 w 684"/>
                <a:gd name="T25" fmla="*/ 501 h 682"/>
                <a:gd name="T26" fmla="*/ 545 w 684"/>
                <a:gd name="T27" fmla="*/ 445 h 682"/>
                <a:gd name="T28" fmla="*/ 567 w 684"/>
                <a:gd name="T29" fmla="*/ 377 h 682"/>
                <a:gd name="T30" fmla="*/ 567 w 684"/>
                <a:gd name="T31" fmla="*/ 303 h 682"/>
                <a:gd name="T32" fmla="*/ 545 w 684"/>
                <a:gd name="T33" fmla="*/ 236 h 682"/>
                <a:gd name="T34" fmla="*/ 503 w 684"/>
                <a:gd name="T35" fmla="*/ 180 h 682"/>
                <a:gd name="T36" fmla="*/ 447 w 684"/>
                <a:gd name="T37" fmla="*/ 138 h 682"/>
                <a:gd name="T38" fmla="*/ 380 w 684"/>
                <a:gd name="T39" fmla="*/ 116 h 682"/>
                <a:gd name="T40" fmla="*/ 342 w 684"/>
                <a:gd name="T41" fmla="*/ 0 h 682"/>
                <a:gd name="T42" fmla="*/ 433 w 684"/>
                <a:gd name="T43" fmla="*/ 12 h 682"/>
                <a:gd name="T44" fmla="*/ 515 w 684"/>
                <a:gd name="T45" fmla="*/ 46 h 682"/>
                <a:gd name="T46" fmla="*/ 584 w 684"/>
                <a:gd name="T47" fmla="*/ 100 h 682"/>
                <a:gd name="T48" fmla="*/ 637 w 684"/>
                <a:gd name="T49" fmla="*/ 169 h 682"/>
                <a:gd name="T50" fmla="*/ 672 w 684"/>
                <a:gd name="T51" fmla="*/ 250 h 682"/>
                <a:gd name="T52" fmla="*/ 684 w 684"/>
                <a:gd name="T53" fmla="*/ 341 h 682"/>
                <a:gd name="T54" fmla="*/ 672 w 684"/>
                <a:gd name="T55" fmla="*/ 431 h 682"/>
                <a:gd name="T56" fmla="*/ 637 w 684"/>
                <a:gd name="T57" fmla="*/ 513 h 682"/>
                <a:gd name="T58" fmla="*/ 584 w 684"/>
                <a:gd name="T59" fmla="*/ 582 h 682"/>
                <a:gd name="T60" fmla="*/ 515 w 684"/>
                <a:gd name="T61" fmla="*/ 635 h 682"/>
                <a:gd name="T62" fmla="*/ 433 w 684"/>
                <a:gd name="T63" fmla="*/ 670 h 682"/>
                <a:gd name="T64" fmla="*/ 342 w 684"/>
                <a:gd name="T65" fmla="*/ 682 h 682"/>
                <a:gd name="T66" fmla="*/ 252 w 684"/>
                <a:gd name="T67" fmla="*/ 670 h 682"/>
                <a:gd name="T68" fmla="*/ 169 w 684"/>
                <a:gd name="T69" fmla="*/ 635 h 682"/>
                <a:gd name="T70" fmla="*/ 100 w 684"/>
                <a:gd name="T71" fmla="*/ 582 h 682"/>
                <a:gd name="T72" fmla="*/ 47 w 684"/>
                <a:gd name="T73" fmla="*/ 513 h 682"/>
                <a:gd name="T74" fmla="*/ 12 w 684"/>
                <a:gd name="T75" fmla="*/ 431 h 682"/>
                <a:gd name="T76" fmla="*/ 0 w 684"/>
                <a:gd name="T77" fmla="*/ 341 h 682"/>
                <a:gd name="T78" fmla="*/ 12 w 684"/>
                <a:gd name="T79" fmla="*/ 250 h 682"/>
                <a:gd name="T80" fmla="*/ 47 w 684"/>
                <a:gd name="T81" fmla="*/ 169 h 682"/>
                <a:gd name="T82" fmla="*/ 100 w 684"/>
                <a:gd name="T83" fmla="*/ 100 h 682"/>
                <a:gd name="T84" fmla="*/ 169 w 684"/>
                <a:gd name="T85" fmla="*/ 46 h 682"/>
                <a:gd name="T86" fmla="*/ 252 w 684"/>
                <a:gd name="T87" fmla="*/ 12 h 682"/>
                <a:gd name="T88" fmla="*/ 342 w 684"/>
                <a:gd name="T89" fmla="*/ 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84" h="682">
                  <a:moveTo>
                    <a:pt x="342" y="113"/>
                  </a:moveTo>
                  <a:lnTo>
                    <a:pt x="306" y="116"/>
                  </a:lnTo>
                  <a:lnTo>
                    <a:pt x="270" y="124"/>
                  </a:lnTo>
                  <a:lnTo>
                    <a:pt x="238" y="138"/>
                  </a:lnTo>
                  <a:lnTo>
                    <a:pt x="208" y="157"/>
                  </a:lnTo>
                  <a:lnTo>
                    <a:pt x="181" y="180"/>
                  </a:lnTo>
                  <a:lnTo>
                    <a:pt x="158" y="206"/>
                  </a:lnTo>
                  <a:lnTo>
                    <a:pt x="140" y="236"/>
                  </a:lnTo>
                  <a:lnTo>
                    <a:pt x="126" y="269"/>
                  </a:lnTo>
                  <a:lnTo>
                    <a:pt x="117" y="303"/>
                  </a:lnTo>
                  <a:lnTo>
                    <a:pt x="114" y="341"/>
                  </a:lnTo>
                  <a:lnTo>
                    <a:pt x="117" y="377"/>
                  </a:lnTo>
                  <a:lnTo>
                    <a:pt x="126" y="413"/>
                  </a:lnTo>
                  <a:lnTo>
                    <a:pt x="140" y="445"/>
                  </a:lnTo>
                  <a:lnTo>
                    <a:pt x="158" y="474"/>
                  </a:lnTo>
                  <a:lnTo>
                    <a:pt x="181" y="501"/>
                  </a:lnTo>
                  <a:lnTo>
                    <a:pt x="208" y="524"/>
                  </a:lnTo>
                  <a:lnTo>
                    <a:pt x="238" y="542"/>
                  </a:lnTo>
                  <a:lnTo>
                    <a:pt x="270" y="556"/>
                  </a:lnTo>
                  <a:lnTo>
                    <a:pt x="306" y="564"/>
                  </a:lnTo>
                  <a:lnTo>
                    <a:pt x="342" y="567"/>
                  </a:lnTo>
                  <a:lnTo>
                    <a:pt x="380" y="564"/>
                  </a:lnTo>
                  <a:lnTo>
                    <a:pt x="414" y="556"/>
                  </a:lnTo>
                  <a:lnTo>
                    <a:pt x="447" y="542"/>
                  </a:lnTo>
                  <a:lnTo>
                    <a:pt x="477" y="524"/>
                  </a:lnTo>
                  <a:lnTo>
                    <a:pt x="503" y="501"/>
                  </a:lnTo>
                  <a:lnTo>
                    <a:pt x="527" y="474"/>
                  </a:lnTo>
                  <a:lnTo>
                    <a:pt x="545" y="445"/>
                  </a:lnTo>
                  <a:lnTo>
                    <a:pt x="559" y="413"/>
                  </a:lnTo>
                  <a:lnTo>
                    <a:pt x="567" y="377"/>
                  </a:lnTo>
                  <a:lnTo>
                    <a:pt x="570" y="341"/>
                  </a:lnTo>
                  <a:lnTo>
                    <a:pt x="567" y="303"/>
                  </a:lnTo>
                  <a:lnTo>
                    <a:pt x="559" y="269"/>
                  </a:lnTo>
                  <a:lnTo>
                    <a:pt x="545" y="236"/>
                  </a:lnTo>
                  <a:lnTo>
                    <a:pt x="527" y="206"/>
                  </a:lnTo>
                  <a:lnTo>
                    <a:pt x="503" y="180"/>
                  </a:lnTo>
                  <a:lnTo>
                    <a:pt x="477" y="157"/>
                  </a:lnTo>
                  <a:lnTo>
                    <a:pt x="447" y="138"/>
                  </a:lnTo>
                  <a:lnTo>
                    <a:pt x="414" y="124"/>
                  </a:lnTo>
                  <a:lnTo>
                    <a:pt x="380" y="116"/>
                  </a:lnTo>
                  <a:lnTo>
                    <a:pt x="342" y="113"/>
                  </a:lnTo>
                  <a:close/>
                  <a:moveTo>
                    <a:pt x="342" y="0"/>
                  </a:moveTo>
                  <a:lnTo>
                    <a:pt x="389" y="3"/>
                  </a:lnTo>
                  <a:lnTo>
                    <a:pt x="433" y="12"/>
                  </a:lnTo>
                  <a:lnTo>
                    <a:pt x="475" y="26"/>
                  </a:lnTo>
                  <a:lnTo>
                    <a:pt x="515" y="46"/>
                  </a:lnTo>
                  <a:lnTo>
                    <a:pt x="551" y="70"/>
                  </a:lnTo>
                  <a:lnTo>
                    <a:pt x="584" y="100"/>
                  </a:lnTo>
                  <a:lnTo>
                    <a:pt x="613" y="132"/>
                  </a:lnTo>
                  <a:lnTo>
                    <a:pt x="637" y="169"/>
                  </a:lnTo>
                  <a:lnTo>
                    <a:pt x="658" y="208"/>
                  </a:lnTo>
                  <a:lnTo>
                    <a:pt x="672" y="250"/>
                  </a:lnTo>
                  <a:lnTo>
                    <a:pt x="681" y="294"/>
                  </a:lnTo>
                  <a:lnTo>
                    <a:pt x="684" y="341"/>
                  </a:lnTo>
                  <a:lnTo>
                    <a:pt x="681" y="386"/>
                  </a:lnTo>
                  <a:lnTo>
                    <a:pt x="672" y="431"/>
                  </a:lnTo>
                  <a:lnTo>
                    <a:pt x="658" y="473"/>
                  </a:lnTo>
                  <a:lnTo>
                    <a:pt x="637" y="513"/>
                  </a:lnTo>
                  <a:lnTo>
                    <a:pt x="613" y="548"/>
                  </a:lnTo>
                  <a:lnTo>
                    <a:pt x="584" y="582"/>
                  </a:lnTo>
                  <a:lnTo>
                    <a:pt x="551" y="610"/>
                  </a:lnTo>
                  <a:lnTo>
                    <a:pt x="515" y="635"/>
                  </a:lnTo>
                  <a:lnTo>
                    <a:pt x="475" y="654"/>
                  </a:lnTo>
                  <a:lnTo>
                    <a:pt x="433" y="670"/>
                  </a:lnTo>
                  <a:lnTo>
                    <a:pt x="389" y="678"/>
                  </a:lnTo>
                  <a:lnTo>
                    <a:pt x="342" y="682"/>
                  </a:lnTo>
                  <a:lnTo>
                    <a:pt x="295" y="678"/>
                  </a:lnTo>
                  <a:lnTo>
                    <a:pt x="252" y="670"/>
                  </a:lnTo>
                  <a:lnTo>
                    <a:pt x="209" y="654"/>
                  </a:lnTo>
                  <a:lnTo>
                    <a:pt x="169" y="635"/>
                  </a:lnTo>
                  <a:lnTo>
                    <a:pt x="133" y="610"/>
                  </a:lnTo>
                  <a:lnTo>
                    <a:pt x="100" y="582"/>
                  </a:lnTo>
                  <a:lnTo>
                    <a:pt x="72" y="548"/>
                  </a:lnTo>
                  <a:lnTo>
                    <a:pt x="47" y="513"/>
                  </a:lnTo>
                  <a:lnTo>
                    <a:pt x="27" y="473"/>
                  </a:lnTo>
                  <a:lnTo>
                    <a:pt x="12" y="431"/>
                  </a:lnTo>
                  <a:lnTo>
                    <a:pt x="3" y="386"/>
                  </a:lnTo>
                  <a:lnTo>
                    <a:pt x="0" y="341"/>
                  </a:lnTo>
                  <a:lnTo>
                    <a:pt x="3" y="294"/>
                  </a:lnTo>
                  <a:lnTo>
                    <a:pt x="12" y="250"/>
                  </a:lnTo>
                  <a:lnTo>
                    <a:pt x="27" y="208"/>
                  </a:lnTo>
                  <a:lnTo>
                    <a:pt x="47" y="169"/>
                  </a:lnTo>
                  <a:lnTo>
                    <a:pt x="72" y="132"/>
                  </a:lnTo>
                  <a:lnTo>
                    <a:pt x="100" y="100"/>
                  </a:lnTo>
                  <a:lnTo>
                    <a:pt x="133" y="70"/>
                  </a:lnTo>
                  <a:lnTo>
                    <a:pt x="169" y="46"/>
                  </a:lnTo>
                  <a:lnTo>
                    <a:pt x="209" y="26"/>
                  </a:lnTo>
                  <a:lnTo>
                    <a:pt x="252" y="12"/>
                  </a:lnTo>
                  <a:lnTo>
                    <a:pt x="295" y="3"/>
                  </a:lnTo>
                  <a:lnTo>
                    <a:pt x="3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580"/>
            <p:cNvSpPr>
              <a:spLocks noEditPoints="1"/>
            </p:cNvSpPr>
            <p:nvPr/>
          </p:nvSpPr>
          <p:spPr bwMode="auto">
            <a:xfrm>
              <a:off x="928688" y="5211763"/>
              <a:ext cx="109538" cy="107950"/>
            </a:xfrm>
            <a:custGeom>
              <a:avLst/>
              <a:gdLst>
                <a:gd name="T0" fmla="*/ 304 w 684"/>
                <a:gd name="T1" fmla="*/ 116 h 682"/>
                <a:gd name="T2" fmla="*/ 237 w 684"/>
                <a:gd name="T3" fmla="*/ 138 h 682"/>
                <a:gd name="T4" fmla="*/ 180 w 684"/>
                <a:gd name="T5" fmla="*/ 180 h 682"/>
                <a:gd name="T6" fmla="*/ 139 w 684"/>
                <a:gd name="T7" fmla="*/ 236 h 682"/>
                <a:gd name="T8" fmla="*/ 116 w 684"/>
                <a:gd name="T9" fmla="*/ 303 h 682"/>
                <a:gd name="T10" fmla="*/ 116 w 684"/>
                <a:gd name="T11" fmla="*/ 377 h 682"/>
                <a:gd name="T12" fmla="*/ 139 w 684"/>
                <a:gd name="T13" fmla="*/ 445 h 682"/>
                <a:gd name="T14" fmla="*/ 180 w 684"/>
                <a:gd name="T15" fmla="*/ 501 h 682"/>
                <a:gd name="T16" fmla="*/ 237 w 684"/>
                <a:gd name="T17" fmla="*/ 542 h 682"/>
                <a:gd name="T18" fmla="*/ 304 w 684"/>
                <a:gd name="T19" fmla="*/ 564 h 682"/>
                <a:gd name="T20" fmla="*/ 378 w 684"/>
                <a:gd name="T21" fmla="*/ 564 h 682"/>
                <a:gd name="T22" fmla="*/ 446 w 684"/>
                <a:gd name="T23" fmla="*/ 542 h 682"/>
                <a:gd name="T24" fmla="*/ 503 w 684"/>
                <a:gd name="T25" fmla="*/ 501 h 682"/>
                <a:gd name="T26" fmla="*/ 544 w 684"/>
                <a:gd name="T27" fmla="*/ 445 h 682"/>
                <a:gd name="T28" fmla="*/ 567 w 684"/>
                <a:gd name="T29" fmla="*/ 377 h 682"/>
                <a:gd name="T30" fmla="*/ 567 w 684"/>
                <a:gd name="T31" fmla="*/ 303 h 682"/>
                <a:gd name="T32" fmla="*/ 544 w 684"/>
                <a:gd name="T33" fmla="*/ 236 h 682"/>
                <a:gd name="T34" fmla="*/ 503 w 684"/>
                <a:gd name="T35" fmla="*/ 180 h 682"/>
                <a:gd name="T36" fmla="*/ 446 w 684"/>
                <a:gd name="T37" fmla="*/ 138 h 682"/>
                <a:gd name="T38" fmla="*/ 378 w 684"/>
                <a:gd name="T39" fmla="*/ 116 h 682"/>
                <a:gd name="T40" fmla="*/ 342 w 684"/>
                <a:gd name="T41" fmla="*/ 0 h 682"/>
                <a:gd name="T42" fmla="*/ 432 w 684"/>
                <a:gd name="T43" fmla="*/ 12 h 682"/>
                <a:gd name="T44" fmla="*/ 514 w 684"/>
                <a:gd name="T45" fmla="*/ 46 h 682"/>
                <a:gd name="T46" fmla="*/ 583 w 684"/>
                <a:gd name="T47" fmla="*/ 100 h 682"/>
                <a:gd name="T48" fmla="*/ 637 w 684"/>
                <a:gd name="T49" fmla="*/ 169 h 682"/>
                <a:gd name="T50" fmla="*/ 672 w 684"/>
                <a:gd name="T51" fmla="*/ 250 h 682"/>
                <a:gd name="T52" fmla="*/ 684 w 684"/>
                <a:gd name="T53" fmla="*/ 341 h 682"/>
                <a:gd name="T54" fmla="*/ 672 w 684"/>
                <a:gd name="T55" fmla="*/ 431 h 682"/>
                <a:gd name="T56" fmla="*/ 637 w 684"/>
                <a:gd name="T57" fmla="*/ 513 h 682"/>
                <a:gd name="T58" fmla="*/ 583 w 684"/>
                <a:gd name="T59" fmla="*/ 582 h 682"/>
                <a:gd name="T60" fmla="*/ 514 w 684"/>
                <a:gd name="T61" fmla="*/ 635 h 682"/>
                <a:gd name="T62" fmla="*/ 432 w 684"/>
                <a:gd name="T63" fmla="*/ 670 h 682"/>
                <a:gd name="T64" fmla="*/ 342 w 684"/>
                <a:gd name="T65" fmla="*/ 682 h 682"/>
                <a:gd name="T66" fmla="*/ 250 w 684"/>
                <a:gd name="T67" fmla="*/ 670 h 682"/>
                <a:gd name="T68" fmla="*/ 169 w 684"/>
                <a:gd name="T69" fmla="*/ 635 h 682"/>
                <a:gd name="T70" fmla="*/ 100 w 684"/>
                <a:gd name="T71" fmla="*/ 582 h 682"/>
                <a:gd name="T72" fmla="*/ 46 w 684"/>
                <a:gd name="T73" fmla="*/ 513 h 682"/>
                <a:gd name="T74" fmla="*/ 12 w 684"/>
                <a:gd name="T75" fmla="*/ 431 h 682"/>
                <a:gd name="T76" fmla="*/ 0 w 684"/>
                <a:gd name="T77" fmla="*/ 341 h 682"/>
                <a:gd name="T78" fmla="*/ 12 w 684"/>
                <a:gd name="T79" fmla="*/ 250 h 682"/>
                <a:gd name="T80" fmla="*/ 46 w 684"/>
                <a:gd name="T81" fmla="*/ 169 h 682"/>
                <a:gd name="T82" fmla="*/ 100 w 684"/>
                <a:gd name="T83" fmla="*/ 100 h 682"/>
                <a:gd name="T84" fmla="*/ 169 w 684"/>
                <a:gd name="T85" fmla="*/ 46 h 682"/>
                <a:gd name="T86" fmla="*/ 250 w 684"/>
                <a:gd name="T87" fmla="*/ 12 h 682"/>
                <a:gd name="T88" fmla="*/ 342 w 684"/>
                <a:gd name="T89" fmla="*/ 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84" h="682">
                  <a:moveTo>
                    <a:pt x="342" y="113"/>
                  </a:moveTo>
                  <a:lnTo>
                    <a:pt x="304" y="116"/>
                  </a:lnTo>
                  <a:lnTo>
                    <a:pt x="270" y="124"/>
                  </a:lnTo>
                  <a:lnTo>
                    <a:pt x="237" y="138"/>
                  </a:lnTo>
                  <a:lnTo>
                    <a:pt x="207" y="157"/>
                  </a:lnTo>
                  <a:lnTo>
                    <a:pt x="180" y="180"/>
                  </a:lnTo>
                  <a:lnTo>
                    <a:pt x="158" y="206"/>
                  </a:lnTo>
                  <a:lnTo>
                    <a:pt x="139" y="236"/>
                  </a:lnTo>
                  <a:lnTo>
                    <a:pt x="125" y="269"/>
                  </a:lnTo>
                  <a:lnTo>
                    <a:pt x="116" y="303"/>
                  </a:lnTo>
                  <a:lnTo>
                    <a:pt x="113" y="341"/>
                  </a:lnTo>
                  <a:lnTo>
                    <a:pt x="116" y="377"/>
                  </a:lnTo>
                  <a:lnTo>
                    <a:pt x="125" y="413"/>
                  </a:lnTo>
                  <a:lnTo>
                    <a:pt x="139" y="445"/>
                  </a:lnTo>
                  <a:lnTo>
                    <a:pt x="158" y="474"/>
                  </a:lnTo>
                  <a:lnTo>
                    <a:pt x="180" y="501"/>
                  </a:lnTo>
                  <a:lnTo>
                    <a:pt x="207" y="524"/>
                  </a:lnTo>
                  <a:lnTo>
                    <a:pt x="237" y="542"/>
                  </a:lnTo>
                  <a:lnTo>
                    <a:pt x="270" y="556"/>
                  </a:lnTo>
                  <a:lnTo>
                    <a:pt x="304" y="564"/>
                  </a:lnTo>
                  <a:lnTo>
                    <a:pt x="342" y="567"/>
                  </a:lnTo>
                  <a:lnTo>
                    <a:pt x="378" y="564"/>
                  </a:lnTo>
                  <a:lnTo>
                    <a:pt x="414" y="556"/>
                  </a:lnTo>
                  <a:lnTo>
                    <a:pt x="446" y="542"/>
                  </a:lnTo>
                  <a:lnTo>
                    <a:pt x="476" y="524"/>
                  </a:lnTo>
                  <a:lnTo>
                    <a:pt x="503" y="501"/>
                  </a:lnTo>
                  <a:lnTo>
                    <a:pt x="525" y="474"/>
                  </a:lnTo>
                  <a:lnTo>
                    <a:pt x="544" y="445"/>
                  </a:lnTo>
                  <a:lnTo>
                    <a:pt x="558" y="413"/>
                  </a:lnTo>
                  <a:lnTo>
                    <a:pt x="567" y="377"/>
                  </a:lnTo>
                  <a:lnTo>
                    <a:pt x="569" y="341"/>
                  </a:lnTo>
                  <a:lnTo>
                    <a:pt x="567" y="303"/>
                  </a:lnTo>
                  <a:lnTo>
                    <a:pt x="558" y="269"/>
                  </a:lnTo>
                  <a:lnTo>
                    <a:pt x="544" y="236"/>
                  </a:lnTo>
                  <a:lnTo>
                    <a:pt x="525" y="206"/>
                  </a:lnTo>
                  <a:lnTo>
                    <a:pt x="503" y="180"/>
                  </a:lnTo>
                  <a:lnTo>
                    <a:pt x="476" y="157"/>
                  </a:lnTo>
                  <a:lnTo>
                    <a:pt x="446" y="138"/>
                  </a:lnTo>
                  <a:lnTo>
                    <a:pt x="414" y="124"/>
                  </a:lnTo>
                  <a:lnTo>
                    <a:pt x="378" y="116"/>
                  </a:lnTo>
                  <a:lnTo>
                    <a:pt x="342" y="113"/>
                  </a:lnTo>
                  <a:close/>
                  <a:moveTo>
                    <a:pt x="342" y="0"/>
                  </a:moveTo>
                  <a:lnTo>
                    <a:pt x="388" y="3"/>
                  </a:lnTo>
                  <a:lnTo>
                    <a:pt x="432" y="12"/>
                  </a:lnTo>
                  <a:lnTo>
                    <a:pt x="475" y="26"/>
                  </a:lnTo>
                  <a:lnTo>
                    <a:pt x="514" y="46"/>
                  </a:lnTo>
                  <a:lnTo>
                    <a:pt x="551" y="70"/>
                  </a:lnTo>
                  <a:lnTo>
                    <a:pt x="583" y="100"/>
                  </a:lnTo>
                  <a:lnTo>
                    <a:pt x="613" y="132"/>
                  </a:lnTo>
                  <a:lnTo>
                    <a:pt x="637" y="169"/>
                  </a:lnTo>
                  <a:lnTo>
                    <a:pt x="656" y="208"/>
                  </a:lnTo>
                  <a:lnTo>
                    <a:pt x="672" y="250"/>
                  </a:lnTo>
                  <a:lnTo>
                    <a:pt x="681" y="294"/>
                  </a:lnTo>
                  <a:lnTo>
                    <a:pt x="684" y="341"/>
                  </a:lnTo>
                  <a:lnTo>
                    <a:pt x="681" y="386"/>
                  </a:lnTo>
                  <a:lnTo>
                    <a:pt x="672" y="431"/>
                  </a:lnTo>
                  <a:lnTo>
                    <a:pt x="656" y="473"/>
                  </a:lnTo>
                  <a:lnTo>
                    <a:pt x="637" y="513"/>
                  </a:lnTo>
                  <a:lnTo>
                    <a:pt x="613" y="548"/>
                  </a:lnTo>
                  <a:lnTo>
                    <a:pt x="583" y="582"/>
                  </a:lnTo>
                  <a:lnTo>
                    <a:pt x="551" y="610"/>
                  </a:lnTo>
                  <a:lnTo>
                    <a:pt x="514" y="635"/>
                  </a:lnTo>
                  <a:lnTo>
                    <a:pt x="475" y="654"/>
                  </a:lnTo>
                  <a:lnTo>
                    <a:pt x="432" y="670"/>
                  </a:lnTo>
                  <a:lnTo>
                    <a:pt x="388" y="678"/>
                  </a:lnTo>
                  <a:lnTo>
                    <a:pt x="342" y="682"/>
                  </a:lnTo>
                  <a:lnTo>
                    <a:pt x="295" y="678"/>
                  </a:lnTo>
                  <a:lnTo>
                    <a:pt x="250" y="670"/>
                  </a:lnTo>
                  <a:lnTo>
                    <a:pt x="209" y="654"/>
                  </a:lnTo>
                  <a:lnTo>
                    <a:pt x="169" y="635"/>
                  </a:lnTo>
                  <a:lnTo>
                    <a:pt x="133" y="610"/>
                  </a:lnTo>
                  <a:lnTo>
                    <a:pt x="100" y="582"/>
                  </a:lnTo>
                  <a:lnTo>
                    <a:pt x="71" y="548"/>
                  </a:lnTo>
                  <a:lnTo>
                    <a:pt x="46" y="513"/>
                  </a:lnTo>
                  <a:lnTo>
                    <a:pt x="26" y="473"/>
                  </a:lnTo>
                  <a:lnTo>
                    <a:pt x="12" y="431"/>
                  </a:lnTo>
                  <a:lnTo>
                    <a:pt x="3" y="386"/>
                  </a:lnTo>
                  <a:lnTo>
                    <a:pt x="0" y="341"/>
                  </a:lnTo>
                  <a:lnTo>
                    <a:pt x="3" y="294"/>
                  </a:lnTo>
                  <a:lnTo>
                    <a:pt x="12" y="250"/>
                  </a:lnTo>
                  <a:lnTo>
                    <a:pt x="26" y="208"/>
                  </a:lnTo>
                  <a:lnTo>
                    <a:pt x="46" y="169"/>
                  </a:lnTo>
                  <a:lnTo>
                    <a:pt x="71" y="132"/>
                  </a:lnTo>
                  <a:lnTo>
                    <a:pt x="100" y="100"/>
                  </a:lnTo>
                  <a:lnTo>
                    <a:pt x="133" y="70"/>
                  </a:lnTo>
                  <a:lnTo>
                    <a:pt x="169" y="46"/>
                  </a:lnTo>
                  <a:lnTo>
                    <a:pt x="209" y="26"/>
                  </a:lnTo>
                  <a:lnTo>
                    <a:pt x="250" y="12"/>
                  </a:lnTo>
                  <a:lnTo>
                    <a:pt x="295" y="3"/>
                  </a:lnTo>
                  <a:lnTo>
                    <a:pt x="3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581"/>
            <p:cNvSpPr>
              <a:spLocks noEditPoints="1"/>
            </p:cNvSpPr>
            <p:nvPr/>
          </p:nvSpPr>
          <p:spPr bwMode="auto">
            <a:xfrm>
              <a:off x="1073150" y="5211763"/>
              <a:ext cx="109538" cy="107950"/>
            </a:xfrm>
            <a:custGeom>
              <a:avLst/>
              <a:gdLst>
                <a:gd name="T0" fmla="*/ 305 w 684"/>
                <a:gd name="T1" fmla="*/ 116 h 682"/>
                <a:gd name="T2" fmla="*/ 237 w 684"/>
                <a:gd name="T3" fmla="*/ 138 h 682"/>
                <a:gd name="T4" fmla="*/ 181 w 684"/>
                <a:gd name="T5" fmla="*/ 180 h 682"/>
                <a:gd name="T6" fmla="*/ 139 w 684"/>
                <a:gd name="T7" fmla="*/ 236 h 682"/>
                <a:gd name="T8" fmla="*/ 117 w 684"/>
                <a:gd name="T9" fmla="*/ 303 h 682"/>
                <a:gd name="T10" fmla="*/ 117 w 684"/>
                <a:gd name="T11" fmla="*/ 377 h 682"/>
                <a:gd name="T12" fmla="*/ 139 w 684"/>
                <a:gd name="T13" fmla="*/ 445 h 682"/>
                <a:gd name="T14" fmla="*/ 181 w 684"/>
                <a:gd name="T15" fmla="*/ 501 h 682"/>
                <a:gd name="T16" fmla="*/ 237 w 684"/>
                <a:gd name="T17" fmla="*/ 542 h 682"/>
                <a:gd name="T18" fmla="*/ 305 w 684"/>
                <a:gd name="T19" fmla="*/ 564 h 682"/>
                <a:gd name="T20" fmla="*/ 379 w 684"/>
                <a:gd name="T21" fmla="*/ 564 h 682"/>
                <a:gd name="T22" fmla="*/ 447 w 684"/>
                <a:gd name="T23" fmla="*/ 542 h 682"/>
                <a:gd name="T24" fmla="*/ 503 w 684"/>
                <a:gd name="T25" fmla="*/ 501 h 682"/>
                <a:gd name="T26" fmla="*/ 544 w 684"/>
                <a:gd name="T27" fmla="*/ 445 h 682"/>
                <a:gd name="T28" fmla="*/ 567 w 684"/>
                <a:gd name="T29" fmla="*/ 377 h 682"/>
                <a:gd name="T30" fmla="*/ 567 w 684"/>
                <a:gd name="T31" fmla="*/ 303 h 682"/>
                <a:gd name="T32" fmla="*/ 544 w 684"/>
                <a:gd name="T33" fmla="*/ 236 h 682"/>
                <a:gd name="T34" fmla="*/ 503 w 684"/>
                <a:gd name="T35" fmla="*/ 180 h 682"/>
                <a:gd name="T36" fmla="*/ 447 w 684"/>
                <a:gd name="T37" fmla="*/ 138 h 682"/>
                <a:gd name="T38" fmla="*/ 379 w 684"/>
                <a:gd name="T39" fmla="*/ 116 h 682"/>
                <a:gd name="T40" fmla="*/ 342 w 684"/>
                <a:gd name="T41" fmla="*/ 0 h 682"/>
                <a:gd name="T42" fmla="*/ 433 w 684"/>
                <a:gd name="T43" fmla="*/ 12 h 682"/>
                <a:gd name="T44" fmla="*/ 515 w 684"/>
                <a:gd name="T45" fmla="*/ 46 h 682"/>
                <a:gd name="T46" fmla="*/ 584 w 684"/>
                <a:gd name="T47" fmla="*/ 100 h 682"/>
                <a:gd name="T48" fmla="*/ 638 w 684"/>
                <a:gd name="T49" fmla="*/ 169 h 682"/>
                <a:gd name="T50" fmla="*/ 672 w 684"/>
                <a:gd name="T51" fmla="*/ 250 h 682"/>
                <a:gd name="T52" fmla="*/ 684 w 684"/>
                <a:gd name="T53" fmla="*/ 341 h 682"/>
                <a:gd name="T54" fmla="*/ 672 w 684"/>
                <a:gd name="T55" fmla="*/ 431 h 682"/>
                <a:gd name="T56" fmla="*/ 638 w 684"/>
                <a:gd name="T57" fmla="*/ 513 h 682"/>
                <a:gd name="T58" fmla="*/ 584 w 684"/>
                <a:gd name="T59" fmla="*/ 582 h 682"/>
                <a:gd name="T60" fmla="*/ 515 w 684"/>
                <a:gd name="T61" fmla="*/ 635 h 682"/>
                <a:gd name="T62" fmla="*/ 433 w 684"/>
                <a:gd name="T63" fmla="*/ 670 h 682"/>
                <a:gd name="T64" fmla="*/ 342 w 684"/>
                <a:gd name="T65" fmla="*/ 682 h 682"/>
                <a:gd name="T66" fmla="*/ 251 w 684"/>
                <a:gd name="T67" fmla="*/ 670 h 682"/>
                <a:gd name="T68" fmla="*/ 170 w 684"/>
                <a:gd name="T69" fmla="*/ 635 h 682"/>
                <a:gd name="T70" fmla="*/ 100 w 684"/>
                <a:gd name="T71" fmla="*/ 582 h 682"/>
                <a:gd name="T72" fmla="*/ 47 w 684"/>
                <a:gd name="T73" fmla="*/ 513 h 682"/>
                <a:gd name="T74" fmla="*/ 12 w 684"/>
                <a:gd name="T75" fmla="*/ 431 h 682"/>
                <a:gd name="T76" fmla="*/ 0 w 684"/>
                <a:gd name="T77" fmla="*/ 341 h 682"/>
                <a:gd name="T78" fmla="*/ 12 w 684"/>
                <a:gd name="T79" fmla="*/ 250 h 682"/>
                <a:gd name="T80" fmla="*/ 47 w 684"/>
                <a:gd name="T81" fmla="*/ 169 h 682"/>
                <a:gd name="T82" fmla="*/ 100 w 684"/>
                <a:gd name="T83" fmla="*/ 100 h 682"/>
                <a:gd name="T84" fmla="*/ 170 w 684"/>
                <a:gd name="T85" fmla="*/ 46 h 682"/>
                <a:gd name="T86" fmla="*/ 251 w 684"/>
                <a:gd name="T87" fmla="*/ 12 h 682"/>
                <a:gd name="T88" fmla="*/ 342 w 684"/>
                <a:gd name="T89" fmla="*/ 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84" h="682">
                  <a:moveTo>
                    <a:pt x="342" y="113"/>
                  </a:moveTo>
                  <a:lnTo>
                    <a:pt x="305" y="116"/>
                  </a:lnTo>
                  <a:lnTo>
                    <a:pt x="270" y="124"/>
                  </a:lnTo>
                  <a:lnTo>
                    <a:pt x="237" y="138"/>
                  </a:lnTo>
                  <a:lnTo>
                    <a:pt x="207" y="157"/>
                  </a:lnTo>
                  <a:lnTo>
                    <a:pt x="181" y="180"/>
                  </a:lnTo>
                  <a:lnTo>
                    <a:pt x="158" y="206"/>
                  </a:lnTo>
                  <a:lnTo>
                    <a:pt x="139" y="236"/>
                  </a:lnTo>
                  <a:lnTo>
                    <a:pt x="126" y="269"/>
                  </a:lnTo>
                  <a:lnTo>
                    <a:pt x="117" y="303"/>
                  </a:lnTo>
                  <a:lnTo>
                    <a:pt x="114" y="341"/>
                  </a:lnTo>
                  <a:lnTo>
                    <a:pt x="117" y="377"/>
                  </a:lnTo>
                  <a:lnTo>
                    <a:pt x="126" y="413"/>
                  </a:lnTo>
                  <a:lnTo>
                    <a:pt x="139" y="445"/>
                  </a:lnTo>
                  <a:lnTo>
                    <a:pt x="158" y="474"/>
                  </a:lnTo>
                  <a:lnTo>
                    <a:pt x="181" y="501"/>
                  </a:lnTo>
                  <a:lnTo>
                    <a:pt x="207" y="524"/>
                  </a:lnTo>
                  <a:lnTo>
                    <a:pt x="237" y="542"/>
                  </a:lnTo>
                  <a:lnTo>
                    <a:pt x="270" y="556"/>
                  </a:lnTo>
                  <a:lnTo>
                    <a:pt x="305" y="564"/>
                  </a:lnTo>
                  <a:lnTo>
                    <a:pt x="342" y="567"/>
                  </a:lnTo>
                  <a:lnTo>
                    <a:pt x="379" y="564"/>
                  </a:lnTo>
                  <a:lnTo>
                    <a:pt x="414" y="556"/>
                  </a:lnTo>
                  <a:lnTo>
                    <a:pt x="447" y="542"/>
                  </a:lnTo>
                  <a:lnTo>
                    <a:pt x="476" y="524"/>
                  </a:lnTo>
                  <a:lnTo>
                    <a:pt x="503" y="501"/>
                  </a:lnTo>
                  <a:lnTo>
                    <a:pt x="526" y="474"/>
                  </a:lnTo>
                  <a:lnTo>
                    <a:pt x="544" y="445"/>
                  </a:lnTo>
                  <a:lnTo>
                    <a:pt x="559" y="413"/>
                  </a:lnTo>
                  <a:lnTo>
                    <a:pt x="567" y="377"/>
                  </a:lnTo>
                  <a:lnTo>
                    <a:pt x="570" y="341"/>
                  </a:lnTo>
                  <a:lnTo>
                    <a:pt x="567" y="303"/>
                  </a:lnTo>
                  <a:lnTo>
                    <a:pt x="559" y="269"/>
                  </a:lnTo>
                  <a:lnTo>
                    <a:pt x="544" y="236"/>
                  </a:lnTo>
                  <a:lnTo>
                    <a:pt x="526" y="206"/>
                  </a:lnTo>
                  <a:lnTo>
                    <a:pt x="503" y="180"/>
                  </a:lnTo>
                  <a:lnTo>
                    <a:pt x="476" y="157"/>
                  </a:lnTo>
                  <a:lnTo>
                    <a:pt x="447" y="138"/>
                  </a:lnTo>
                  <a:lnTo>
                    <a:pt x="414" y="124"/>
                  </a:lnTo>
                  <a:lnTo>
                    <a:pt x="379" y="116"/>
                  </a:lnTo>
                  <a:lnTo>
                    <a:pt x="342" y="113"/>
                  </a:lnTo>
                  <a:close/>
                  <a:moveTo>
                    <a:pt x="342" y="0"/>
                  </a:moveTo>
                  <a:lnTo>
                    <a:pt x="388" y="3"/>
                  </a:lnTo>
                  <a:lnTo>
                    <a:pt x="433" y="12"/>
                  </a:lnTo>
                  <a:lnTo>
                    <a:pt x="475" y="26"/>
                  </a:lnTo>
                  <a:lnTo>
                    <a:pt x="515" y="46"/>
                  </a:lnTo>
                  <a:lnTo>
                    <a:pt x="551" y="70"/>
                  </a:lnTo>
                  <a:lnTo>
                    <a:pt x="584" y="100"/>
                  </a:lnTo>
                  <a:lnTo>
                    <a:pt x="612" y="132"/>
                  </a:lnTo>
                  <a:lnTo>
                    <a:pt x="638" y="169"/>
                  </a:lnTo>
                  <a:lnTo>
                    <a:pt x="657" y="208"/>
                  </a:lnTo>
                  <a:lnTo>
                    <a:pt x="672" y="250"/>
                  </a:lnTo>
                  <a:lnTo>
                    <a:pt x="681" y="294"/>
                  </a:lnTo>
                  <a:lnTo>
                    <a:pt x="684" y="341"/>
                  </a:lnTo>
                  <a:lnTo>
                    <a:pt x="681" y="386"/>
                  </a:lnTo>
                  <a:lnTo>
                    <a:pt x="672" y="431"/>
                  </a:lnTo>
                  <a:lnTo>
                    <a:pt x="657" y="473"/>
                  </a:lnTo>
                  <a:lnTo>
                    <a:pt x="638" y="513"/>
                  </a:lnTo>
                  <a:lnTo>
                    <a:pt x="612" y="548"/>
                  </a:lnTo>
                  <a:lnTo>
                    <a:pt x="584" y="582"/>
                  </a:lnTo>
                  <a:lnTo>
                    <a:pt x="551" y="610"/>
                  </a:lnTo>
                  <a:lnTo>
                    <a:pt x="515" y="635"/>
                  </a:lnTo>
                  <a:lnTo>
                    <a:pt x="475" y="654"/>
                  </a:lnTo>
                  <a:lnTo>
                    <a:pt x="433" y="670"/>
                  </a:lnTo>
                  <a:lnTo>
                    <a:pt x="388" y="678"/>
                  </a:lnTo>
                  <a:lnTo>
                    <a:pt x="342" y="682"/>
                  </a:lnTo>
                  <a:lnTo>
                    <a:pt x="296" y="678"/>
                  </a:lnTo>
                  <a:lnTo>
                    <a:pt x="251" y="670"/>
                  </a:lnTo>
                  <a:lnTo>
                    <a:pt x="209" y="654"/>
                  </a:lnTo>
                  <a:lnTo>
                    <a:pt x="170" y="635"/>
                  </a:lnTo>
                  <a:lnTo>
                    <a:pt x="133" y="610"/>
                  </a:lnTo>
                  <a:lnTo>
                    <a:pt x="100" y="582"/>
                  </a:lnTo>
                  <a:lnTo>
                    <a:pt x="71" y="548"/>
                  </a:lnTo>
                  <a:lnTo>
                    <a:pt x="47" y="513"/>
                  </a:lnTo>
                  <a:lnTo>
                    <a:pt x="27" y="473"/>
                  </a:lnTo>
                  <a:lnTo>
                    <a:pt x="12" y="431"/>
                  </a:lnTo>
                  <a:lnTo>
                    <a:pt x="3" y="386"/>
                  </a:lnTo>
                  <a:lnTo>
                    <a:pt x="0" y="341"/>
                  </a:lnTo>
                  <a:lnTo>
                    <a:pt x="3" y="294"/>
                  </a:lnTo>
                  <a:lnTo>
                    <a:pt x="12" y="250"/>
                  </a:lnTo>
                  <a:lnTo>
                    <a:pt x="27" y="208"/>
                  </a:lnTo>
                  <a:lnTo>
                    <a:pt x="47" y="169"/>
                  </a:lnTo>
                  <a:lnTo>
                    <a:pt x="71" y="132"/>
                  </a:lnTo>
                  <a:lnTo>
                    <a:pt x="100" y="100"/>
                  </a:lnTo>
                  <a:lnTo>
                    <a:pt x="133" y="70"/>
                  </a:lnTo>
                  <a:lnTo>
                    <a:pt x="170" y="46"/>
                  </a:lnTo>
                  <a:lnTo>
                    <a:pt x="209" y="26"/>
                  </a:lnTo>
                  <a:lnTo>
                    <a:pt x="251" y="12"/>
                  </a:lnTo>
                  <a:lnTo>
                    <a:pt x="296" y="3"/>
                  </a:lnTo>
                  <a:lnTo>
                    <a:pt x="3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582"/>
            <p:cNvSpPr>
              <a:spLocks noEditPoints="1"/>
            </p:cNvSpPr>
            <p:nvPr/>
          </p:nvSpPr>
          <p:spPr bwMode="auto">
            <a:xfrm>
              <a:off x="784225" y="5356226"/>
              <a:ext cx="107950" cy="107950"/>
            </a:xfrm>
            <a:custGeom>
              <a:avLst/>
              <a:gdLst>
                <a:gd name="T0" fmla="*/ 306 w 684"/>
                <a:gd name="T1" fmla="*/ 116 h 681"/>
                <a:gd name="T2" fmla="*/ 238 w 684"/>
                <a:gd name="T3" fmla="*/ 138 h 681"/>
                <a:gd name="T4" fmla="*/ 181 w 684"/>
                <a:gd name="T5" fmla="*/ 180 h 681"/>
                <a:gd name="T6" fmla="*/ 140 w 684"/>
                <a:gd name="T7" fmla="*/ 235 h 681"/>
                <a:gd name="T8" fmla="*/ 117 w 684"/>
                <a:gd name="T9" fmla="*/ 303 h 681"/>
                <a:gd name="T10" fmla="*/ 117 w 684"/>
                <a:gd name="T11" fmla="*/ 377 h 681"/>
                <a:gd name="T12" fmla="*/ 140 w 684"/>
                <a:gd name="T13" fmla="*/ 445 h 681"/>
                <a:gd name="T14" fmla="*/ 181 w 684"/>
                <a:gd name="T15" fmla="*/ 501 h 681"/>
                <a:gd name="T16" fmla="*/ 238 w 684"/>
                <a:gd name="T17" fmla="*/ 542 h 681"/>
                <a:gd name="T18" fmla="*/ 306 w 684"/>
                <a:gd name="T19" fmla="*/ 564 h 681"/>
                <a:gd name="T20" fmla="*/ 380 w 684"/>
                <a:gd name="T21" fmla="*/ 564 h 681"/>
                <a:gd name="T22" fmla="*/ 447 w 684"/>
                <a:gd name="T23" fmla="*/ 542 h 681"/>
                <a:gd name="T24" fmla="*/ 503 w 684"/>
                <a:gd name="T25" fmla="*/ 501 h 681"/>
                <a:gd name="T26" fmla="*/ 545 w 684"/>
                <a:gd name="T27" fmla="*/ 445 h 681"/>
                <a:gd name="T28" fmla="*/ 567 w 684"/>
                <a:gd name="T29" fmla="*/ 377 h 681"/>
                <a:gd name="T30" fmla="*/ 567 w 684"/>
                <a:gd name="T31" fmla="*/ 303 h 681"/>
                <a:gd name="T32" fmla="*/ 545 w 684"/>
                <a:gd name="T33" fmla="*/ 235 h 681"/>
                <a:gd name="T34" fmla="*/ 503 w 684"/>
                <a:gd name="T35" fmla="*/ 180 h 681"/>
                <a:gd name="T36" fmla="*/ 447 w 684"/>
                <a:gd name="T37" fmla="*/ 138 h 681"/>
                <a:gd name="T38" fmla="*/ 380 w 684"/>
                <a:gd name="T39" fmla="*/ 116 h 681"/>
                <a:gd name="T40" fmla="*/ 342 w 684"/>
                <a:gd name="T41" fmla="*/ 0 h 681"/>
                <a:gd name="T42" fmla="*/ 433 w 684"/>
                <a:gd name="T43" fmla="*/ 12 h 681"/>
                <a:gd name="T44" fmla="*/ 515 w 684"/>
                <a:gd name="T45" fmla="*/ 46 h 681"/>
                <a:gd name="T46" fmla="*/ 584 w 684"/>
                <a:gd name="T47" fmla="*/ 99 h 681"/>
                <a:gd name="T48" fmla="*/ 637 w 684"/>
                <a:gd name="T49" fmla="*/ 168 h 681"/>
                <a:gd name="T50" fmla="*/ 672 w 684"/>
                <a:gd name="T51" fmla="*/ 250 h 681"/>
                <a:gd name="T52" fmla="*/ 684 w 684"/>
                <a:gd name="T53" fmla="*/ 340 h 681"/>
                <a:gd name="T54" fmla="*/ 672 w 684"/>
                <a:gd name="T55" fmla="*/ 431 h 681"/>
                <a:gd name="T56" fmla="*/ 637 w 684"/>
                <a:gd name="T57" fmla="*/ 512 h 681"/>
                <a:gd name="T58" fmla="*/ 584 w 684"/>
                <a:gd name="T59" fmla="*/ 582 h 681"/>
                <a:gd name="T60" fmla="*/ 515 w 684"/>
                <a:gd name="T61" fmla="*/ 634 h 681"/>
                <a:gd name="T62" fmla="*/ 433 w 684"/>
                <a:gd name="T63" fmla="*/ 669 h 681"/>
                <a:gd name="T64" fmla="*/ 342 w 684"/>
                <a:gd name="T65" fmla="*/ 681 h 681"/>
                <a:gd name="T66" fmla="*/ 252 w 684"/>
                <a:gd name="T67" fmla="*/ 669 h 681"/>
                <a:gd name="T68" fmla="*/ 169 w 684"/>
                <a:gd name="T69" fmla="*/ 634 h 681"/>
                <a:gd name="T70" fmla="*/ 100 w 684"/>
                <a:gd name="T71" fmla="*/ 582 h 681"/>
                <a:gd name="T72" fmla="*/ 47 w 684"/>
                <a:gd name="T73" fmla="*/ 512 h 681"/>
                <a:gd name="T74" fmla="*/ 12 w 684"/>
                <a:gd name="T75" fmla="*/ 431 h 681"/>
                <a:gd name="T76" fmla="*/ 0 w 684"/>
                <a:gd name="T77" fmla="*/ 340 h 681"/>
                <a:gd name="T78" fmla="*/ 12 w 684"/>
                <a:gd name="T79" fmla="*/ 250 h 681"/>
                <a:gd name="T80" fmla="*/ 47 w 684"/>
                <a:gd name="T81" fmla="*/ 168 h 681"/>
                <a:gd name="T82" fmla="*/ 100 w 684"/>
                <a:gd name="T83" fmla="*/ 99 h 681"/>
                <a:gd name="T84" fmla="*/ 169 w 684"/>
                <a:gd name="T85" fmla="*/ 46 h 681"/>
                <a:gd name="T86" fmla="*/ 252 w 684"/>
                <a:gd name="T87" fmla="*/ 12 h 681"/>
                <a:gd name="T88" fmla="*/ 342 w 684"/>
                <a:gd name="T89" fmla="*/ 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84" h="681">
                  <a:moveTo>
                    <a:pt x="342" y="113"/>
                  </a:moveTo>
                  <a:lnTo>
                    <a:pt x="306" y="116"/>
                  </a:lnTo>
                  <a:lnTo>
                    <a:pt x="270" y="124"/>
                  </a:lnTo>
                  <a:lnTo>
                    <a:pt x="238" y="138"/>
                  </a:lnTo>
                  <a:lnTo>
                    <a:pt x="208" y="156"/>
                  </a:lnTo>
                  <a:lnTo>
                    <a:pt x="181" y="180"/>
                  </a:lnTo>
                  <a:lnTo>
                    <a:pt x="158" y="206"/>
                  </a:lnTo>
                  <a:lnTo>
                    <a:pt x="140" y="235"/>
                  </a:lnTo>
                  <a:lnTo>
                    <a:pt x="126" y="268"/>
                  </a:lnTo>
                  <a:lnTo>
                    <a:pt x="117" y="303"/>
                  </a:lnTo>
                  <a:lnTo>
                    <a:pt x="114" y="340"/>
                  </a:lnTo>
                  <a:lnTo>
                    <a:pt x="117" y="377"/>
                  </a:lnTo>
                  <a:lnTo>
                    <a:pt x="126" y="411"/>
                  </a:lnTo>
                  <a:lnTo>
                    <a:pt x="140" y="445"/>
                  </a:lnTo>
                  <a:lnTo>
                    <a:pt x="158" y="474"/>
                  </a:lnTo>
                  <a:lnTo>
                    <a:pt x="181" y="501"/>
                  </a:lnTo>
                  <a:lnTo>
                    <a:pt x="208" y="524"/>
                  </a:lnTo>
                  <a:lnTo>
                    <a:pt x="238" y="542"/>
                  </a:lnTo>
                  <a:lnTo>
                    <a:pt x="270" y="556"/>
                  </a:lnTo>
                  <a:lnTo>
                    <a:pt x="306" y="564"/>
                  </a:lnTo>
                  <a:lnTo>
                    <a:pt x="342" y="567"/>
                  </a:lnTo>
                  <a:lnTo>
                    <a:pt x="380" y="564"/>
                  </a:lnTo>
                  <a:lnTo>
                    <a:pt x="414" y="556"/>
                  </a:lnTo>
                  <a:lnTo>
                    <a:pt x="447" y="542"/>
                  </a:lnTo>
                  <a:lnTo>
                    <a:pt x="477" y="524"/>
                  </a:lnTo>
                  <a:lnTo>
                    <a:pt x="503" y="501"/>
                  </a:lnTo>
                  <a:lnTo>
                    <a:pt x="527" y="474"/>
                  </a:lnTo>
                  <a:lnTo>
                    <a:pt x="545" y="445"/>
                  </a:lnTo>
                  <a:lnTo>
                    <a:pt x="559" y="411"/>
                  </a:lnTo>
                  <a:lnTo>
                    <a:pt x="567" y="377"/>
                  </a:lnTo>
                  <a:lnTo>
                    <a:pt x="570" y="340"/>
                  </a:lnTo>
                  <a:lnTo>
                    <a:pt x="567" y="303"/>
                  </a:lnTo>
                  <a:lnTo>
                    <a:pt x="559" y="268"/>
                  </a:lnTo>
                  <a:lnTo>
                    <a:pt x="545" y="235"/>
                  </a:lnTo>
                  <a:lnTo>
                    <a:pt x="527" y="206"/>
                  </a:lnTo>
                  <a:lnTo>
                    <a:pt x="503" y="180"/>
                  </a:lnTo>
                  <a:lnTo>
                    <a:pt x="477" y="156"/>
                  </a:lnTo>
                  <a:lnTo>
                    <a:pt x="447" y="138"/>
                  </a:lnTo>
                  <a:lnTo>
                    <a:pt x="414" y="124"/>
                  </a:lnTo>
                  <a:lnTo>
                    <a:pt x="380" y="116"/>
                  </a:lnTo>
                  <a:lnTo>
                    <a:pt x="342" y="113"/>
                  </a:lnTo>
                  <a:close/>
                  <a:moveTo>
                    <a:pt x="342" y="0"/>
                  </a:moveTo>
                  <a:lnTo>
                    <a:pt x="389" y="3"/>
                  </a:lnTo>
                  <a:lnTo>
                    <a:pt x="433" y="12"/>
                  </a:lnTo>
                  <a:lnTo>
                    <a:pt x="475" y="26"/>
                  </a:lnTo>
                  <a:lnTo>
                    <a:pt x="515" y="46"/>
                  </a:lnTo>
                  <a:lnTo>
                    <a:pt x="551" y="70"/>
                  </a:lnTo>
                  <a:lnTo>
                    <a:pt x="584" y="99"/>
                  </a:lnTo>
                  <a:lnTo>
                    <a:pt x="613" y="132"/>
                  </a:lnTo>
                  <a:lnTo>
                    <a:pt x="637" y="168"/>
                  </a:lnTo>
                  <a:lnTo>
                    <a:pt x="658" y="207"/>
                  </a:lnTo>
                  <a:lnTo>
                    <a:pt x="672" y="250"/>
                  </a:lnTo>
                  <a:lnTo>
                    <a:pt x="681" y="294"/>
                  </a:lnTo>
                  <a:lnTo>
                    <a:pt x="684" y="340"/>
                  </a:lnTo>
                  <a:lnTo>
                    <a:pt x="681" y="386"/>
                  </a:lnTo>
                  <a:lnTo>
                    <a:pt x="672" y="431"/>
                  </a:lnTo>
                  <a:lnTo>
                    <a:pt x="658" y="472"/>
                  </a:lnTo>
                  <a:lnTo>
                    <a:pt x="637" y="512"/>
                  </a:lnTo>
                  <a:lnTo>
                    <a:pt x="613" y="548"/>
                  </a:lnTo>
                  <a:lnTo>
                    <a:pt x="584" y="582"/>
                  </a:lnTo>
                  <a:lnTo>
                    <a:pt x="551" y="610"/>
                  </a:lnTo>
                  <a:lnTo>
                    <a:pt x="515" y="634"/>
                  </a:lnTo>
                  <a:lnTo>
                    <a:pt x="475" y="654"/>
                  </a:lnTo>
                  <a:lnTo>
                    <a:pt x="433" y="669"/>
                  </a:lnTo>
                  <a:lnTo>
                    <a:pt x="389" y="678"/>
                  </a:lnTo>
                  <a:lnTo>
                    <a:pt x="342" y="681"/>
                  </a:lnTo>
                  <a:lnTo>
                    <a:pt x="295" y="678"/>
                  </a:lnTo>
                  <a:lnTo>
                    <a:pt x="252" y="669"/>
                  </a:lnTo>
                  <a:lnTo>
                    <a:pt x="209" y="654"/>
                  </a:lnTo>
                  <a:lnTo>
                    <a:pt x="169" y="634"/>
                  </a:lnTo>
                  <a:lnTo>
                    <a:pt x="133" y="610"/>
                  </a:lnTo>
                  <a:lnTo>
                    <a:pt x="100" y="582"/>
                  </a:lnTo>
                  <a:lnTo>
                    <a:pt x="72" y="548"/>
                  </a:lnTo>
                  <a:lnTo>
                    <a:pt x="47" y="512"/>
                  </a:lnTo>
                  <a:lnTo>
                    <a:pt x="27" y="472"/>
                  </a:lnTo>
                  <a:lnTo>
                    <a:pt x="12" y="431"/>
                  </a:lnTo>
                  <a:lnTo>
                    <a:pt x="3" y="386"/>
                  </a:lnTo>
                  <a:lnTo>
                    <a:pt x="0" y="340"/>
                  </a:lnTo>
                  <a:lnTo>
                    <a:pt x="3" y="294"/>
                  </a:lnTo>
                  <a:lnTo>
                    <a:pt x="12" y="250"/>
                  </a:lnTo>
                  <a:lnTo>
                    <a:pt x="27" y="207"/>
                  </a:lnTo>
                  <a:lnTo>
                    <a:pt x="47" y="168"/>
                  </a:lnTo>
                  <a:lnTo>
                    <a:pt x="72" y="132"/>
                  </a:lnTo>
                  <a:lnTo>
                    <a:pt x="100" y="99"/>
                  </a:lnTo>
                  <a:lnTo>
                    <a:pt x="133" y="70"/>
                  </a:lnTo>
                  <a:lnTo>
                    <a:pt x="169" y="46"/>
                  </a:lnTo>
                  <a:lnTo>
                    <a:pt x="209" y="26"/>
                  </a:lnTo>
                  <a:lnTo>
                    <a:pt x="252" y="12"/>
                  </a:lnTo>
                  <a:lnTo>
                    <a:pt x="295" y="3"/>
                  </a:lnTo>
                  <a:lnTo>
                    <a:pt x="3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583"/>
            <p:cNvSpPr>
              <a:spLocks noEditPoints="1"/>
            </p:cNvSpPr>
            <p:nvPr/>
          </p:nvSpPr>
          <p:spPr bwMode="auto">
            <a:xfrm>
              <a:off x="928688" y="5356226"/>
              <a:ext cx="109538" cy="107950"/>
            </a:xfrm>
            <a:custGeom>
              <a:avLst/>
              <a:gdLst>
                <a:gd name="T0" fmla="*/ 304 w 684"/>
                <a:gd name="T1" fmla="*/ 116 h 681"/>
                <a:gd name="T2" fmla="*/ 237 w 684"/>
                <a:gd name="T3" fmla="*/ 138 h 681"/>
                <a:gd name="T4" fmla="*/ 180 w 684"/>
                <a:gd name="T5" fmla="*/ 180 h 681"/>
                <a:gd name="T6" fmla="*/ 139 w 684"/>
                <a:gd name="T7" fmla="*/ 235 h 681"/>
                <a:gd name="T8" fmla="*/ 116 w 684"/>
                <a:gd name="T9" fmla="*/ 303 h 681"/>
                <a:gd name="T10" fmla="*/ 116 w 684"/>
                <a:gd name="T11" fmla="*/ 377 h 681"/>
                <a:gd name="T12" fmla="*/ 139 w 684"/>
                <a:gd name="T13" fmla="*/ 445 h 681"/>
                <a:gd name="T14" fmla="*/ 180 w 684"/>
                <a:gd name="T15" fmla="*/ 501 h 681"/>
                <a:gd name="T16" fmla="*/ 237 w 684"/>
                <a:gd name="T17" fmla="*/ 542 h 681"/>
                <a:gd name="T18" fmla="*/ 304 w 684"/>
                <a:gd name="T19" fmla="*/ 564 h 681"/>
                <a:gd name="T20" fmla="*/ 378 w 684"/>
                <a:gd name="T21" fmla="*/ 564 h 681"/>
                <a:gd name="T22" fmla="*/ 446 w 684"/>
                <a:gd name="T23" fmla="*/ 542 h 681"/>
                <a:gd name="T24" fmla="*/ 503 w 684"/>
                <a:gd name="T25" fmla="*/ 501 h 681"/>
                <a:gd name="T26" fmla="*/ 544 w 684"/>
                <a:gd name="T27" fmla="*/ 445 h 681"/>
                <a:gd name="T28" fmla="*/ 567 w 684"/>
                <a:gd name="T29" fmla="*/ 377 h 681"/>
                <a:gd name="T30" fmla="*/ 567 w 684"/>
                <a:gd name="T31" fmla="*/ 303 h 681"/>
                <a:gd name="T32" fmla="*/ 544 w 684"/>
                <a:gd name="T33" fmla="*/ 235 h 681"/>
                <a:gd name="T34" fmla="*/ 503 w 684"/>
                <a:gd name="T35" fmla="*/ 180 h 681"/>
                <a:gd name="T36" fmla="*/ 446 w 684"/>
                <a:gd name="T37" fmla="*/ 138 h 681"/>
                <a:gd name="T38" fmla="*/ 378 w 684"/>
                <a:gd name="T39" fmla="*/ 116 h 681"/>
                <a:gd name="T40" fmla="*/ 342 w 684"/>
                <a:gd name="T41" fmla="*/ 0 h 681"/>
                <a:gd name="T42" fmla="*/ 432 w 684"/>
                <a:gd name="T43" fmla="*/ 12 h 681"/>
                <a:gd name="T44" fmla="*/ 514 w 684"/>
                <a:gd name="T45" fmla="*/ 46 h 681"/>
                <a:gd name="T46" fmla="*/ 583 w 684"/>
                <a:gd name="T47" fmla="*/ 99 h 681"/>
                <a:gd name="T48" fmla="*/ 637 w 684"/>
                <a:gd name="T49" fmla="*/ 168 h 681"/>
                <a:gd name="T50" fmla="*/ 672 w 684"/>
                <a:gd name="T51" fmla="*/ 250 h 681"/>
                <a:gd name="T52" fmla="*/ 684 w 684"/>
                <a:gd name="T53" fmla="*/ 340 h 681"/>
                <a:gd name="T54" fmla="*/ 672 w 684"/>
                <a:gd name="T55" fmla="*/ 431 h 681"/>
                <a:gd name="T56" fmla="*/ 637 w 684"/>
                <a:gd name="T57" fmla="*/ 512 h 681"/>
                <a:gd name="T58" fmla="*/ 583 w 684"/>
                <a:gd name="T59" fmla="*/ 582 h 681"/>
                <a:gd name="T60" fmla="*/ 514 w 684"/>
                <a:gd name="T61" fmla="*/ 634 h 681"/>
                <a:gd name="T62" fmla="*/ 432 w 684"/>
                <a:gd name="T63" fmla="*/ 669 h 681"/>
                <a:gd name="T64" fmla="*/ 342 w 684"/>
                <a:gd name="T65" fmla="*/ 681 h 681"/>
                <a:gd name="T66" fmla="*/ 250 w 684"/>
                <a:gd name="T67" fmla="*/ 669 h 681"/>
                <a:gd name="T68" fmla="*/ 169 w 684"/>
                <a:gd name="T69" fmla="*/ 634 h 681"/>
                <a:gd name="T70" fmla="*/ 100 w 684"/>
                <a:gd name="T71" fmla="*/ 582 h 681"/>
                <a:gd name="T72" fmla="*/ 46 w 684"/>
                <a:gd name="T73" fmla="*/ 512 h 681"/>
                <a:gd name="T74" fmla="*/ 12 w 684"/>
                <a:gd name="T75" fmla="*/ 431 h 681"/>
                <a:gd name="T76" fmla="*/ 0 w 684"/>
                <a:gd name="T77" fmla="*/ 340 h 681"/>
                <a:gd name="T78" fmla="*/ 12 w 684"/>
                <a:gd name="T79" fmla="*/ 250 h 681"/>
                <a:gd name="T80" fmla="*/ 46 w 684"/>
                <a:gd name="T81" fmla="*/ 168 h 681"/>
                <a:gd name="T82" fmla="*/ 100 w 684"/>
                <a:gd name="T83" fmla="*/ 99 h 681"/>
                <a:gd name="T84" fmla="*/ 169 w 684"/>
                <a:gd name="T85" fmla="*/ 46 h 681"/>
                <a:gd name="T86" fmla="*/ 250 w 684"/>
                <a:gd name="T87" fmla="*/ 12 h 681"/>
                <a:gd name="T88" fmla="*/ 342 w 684"/>
                <a:gd name="T89" fmla="*/ 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84" h="681">
                  <a:moveTo>
                    <a:pt x="342" y="113"/>
                  </a:moveTo>
                  <a:lnTo>
                    <a:pt x="304" y="116"/>
                  </a:lnTo>
                  <a:lnTo>
                    <a:pt x="270" y="124"/>
                  </a:lnTo>
                  <a:lnTo>
                    <a:pt x="237" y="138"/>
                  </a:lnTo>
                  <a:lnTo>
                    <a:pt x="207" y="156"/>
                  </a:lnTo>
                  <a:lnTo>
                    <a:pt x="180" y="180"/>
                  </a:lnTo>
                  <a:lnTo>
                    <a:pt x="158" y="206"/>
                  </a:lnTo>
                  <a:lnTo>
                    <a:pt x="139" y="235"/>
                  </a:lnTo>
                  <a:lnTo>
                    <a:pt x="125" y="268"/>
                  </a:lnTo>
                  <a:lnTo>
                    <a:pt x="116" y="303"/>
                  </a:lnTo>
                  <a:lnTo>
                    <a:pt x="113" y="340"/>
                  </a:lnTo>
                  <a:lnTo>
                    <a:pt x="116" y="377"/>
                  </a:lnTo>
                  <a:lnTo>
                    <a:pt x="125" y="411"/>
                  </a:lnTo>
                  <a:lnTo>
                    <a:pt x="139" y="445"/>
                  </a:lnTo>
                  <a:lnTo>
                    <a:pt x="158" y="474"/>
                  </a:lnTo>
                  <a:lnTo>
                    <a:pt x="180" y="501"/>
                  </a:lnTo>
                  <a:lnTo>
                    <a:pt x="207" y="524"/>
                  </a:lnTo>
                  <a:lnTo>
                    <a:pt x="237" y="542"/>
                  </a:lnTo>
                  <a:lnTo>
                    <a:pt x="270" y="556"/>
                  </a:lnTo>
                  <a:lnTo>
                    <a:pt x="304" y="564"/>
                  </a:lnTo>
                  <a:lnTo>
                    <a:pt x="342" y="567"/>
                  </a:lnTo>
                  <a:lnTo>
                    <a:pt x="378" y="564"/>
                  </a:lnTo>
                  <a:lnTo>
                    <a:pt x="414" y="556"/>
                  </a:lnTo>
                  <a:lnTo>
                    <a:pt x="446" y="542"/>
                  </a:lnTo>
                  <a:lnTo>
                    <a:pt x="476" y="524"/>
                  </a:lnTo>
                  <a:lnTo>
                    <a:pt x="503" y="501"/>
                  </a:lnTo>
                  <a:lnTo>
                    <a:pt x="525" y="474"/>
                  </a:lnTo>
                  <a:lnTo>
                    <a:pt x="544" y="445"/>
                  </a:lnTo>
                  <a:lnTo>
                    <a:pt x="558" y="411"/>
                  </a:lnTo>
                  <a:lnTo>
                    <a:pt x="567" y="377"/>
                  </a:lnTo>
                  <a:lnTo>
                    <a:pt x="569" y="340"/>
                  </a:lnTo>
                  <a:lnTo>
                    <a:pt x="567" y="303"/>
                  </a:lnTo>
                  <a:lnTo>
                    <a:pt x="558" y="268"/>
                  </a:lnTo>
                  <a:lnTo>
                    <a:pt x="544" y="235"/>
                  </a:lnTo>
                  <a:lnTo>
                    <a:pt x="525" y="206"/>
                  </a:lnTo>
                  <a:lnTo>
                    <a:pt x="503" y="180"/>
                  </a:lnTo>
                  <a:lnTo>
                    <a:pt x="476" y="156"/>
                  </a:lnTo>
                  <a:lnTo>
                    <a:pt x="446" y="138"/>
                  </a:lnTo>
                  <a:lnTo>
                    <a:pt x="414" y="124"/>
                  </a:lnTo>
                  <a:lnTo>
                    <a:pt x="378" y="116"/>
                  </a:lnTo>
                  <a:lnTo>
                    <a:pt x="342" y="113"/>
                  </a:lnTo>
                  <a:close/>
                  <a:moveTo>
                    <a:pt x="342" y="0"/>
                  </a:moveTo>
                  <a:lnTo>
                    <a:pt x="388" y="3"/>
                  </a:lnTo>
                  <a:lnTo>
                    <a:pt x="432" y="12"/>
                  </a:lnTo>
                  <a:lnTo>
                    <a:pt x="475" y="26"/>
                  </a:lnTo>
                  <a:lnTo>
                    <a:pt x="514" y="46"/>
                  </a:lnTo>
                  <a:lnTo>
                    <a:pt x="551" y="70"/>
                  </a:lnTo>
                  <a:lnTo>
                    <a:pt x="583" y="99"/>
                  </a:lnTo>
                  <a:lnTo>
                    <a:pt x="613" y="132"/>
                  </a:lnTo>
                  <a:lnTo>
                    <a:pt x="637" y="168"/>
                  </a:lnTo>
                  <a:lnTo>
                    <a:pt x="656" y="207"/>
                  </a:lnTo>
                  <a:lnTo>
                    <a:pt x="672" y="250"/>
                  </a:lnTo>
                  <a:lnTo>
                    <a:pt x="681" y="294"/>
                  </a:lnTo>
                  <a:lnTo>
                    <a:pt x="684" y="340"/>
                  </a:lnTo>
                  <a:lnTo>
                    <a:pt x="681" y="386"/>
                  </a:lnTo>
                  <a:lnTo>
                    <a:pt x="672" y="431"/>
                  </a:lnTo>
                  <a:lnTo>
                    <a:pt x="656" y="472"/>
                  </a:lnTo>
                  <a:lnTo>
                    <a:pt x="637" y="512"/>
                  </a:lnTo>
                  <a:lnTo>
                    <a:pt x="613" y="548"/>
                  </a:lnTo>
                  <a:lnTo>
                    <a:pt x="583" y="582"/>
                  </a:lnTo>
                  <a:lnTo>
                    <a:pt x="551" y="610"/>
                  </a:lnTo>
                  <a:lnTo>
                    <a:pt x="514" y="634"/>
                  </a:lnTo>
                  <a:lnTo>
                    <a:pt x="475" y="654"/>
                  </a:lnTo>
                  <a:lnTo>
                    <a:pt x="432" y="669"/>
                  </a:lnTo>
                  <a:lnTo>
                    <a:pt x="388" y="678"/>
                  </a:lnTo>
                  <a:lnTo>
                    <a:pt x="342" y="681"/>
                  </a:lnTo>
                  <a:lnTo>
                    <a:pt x="295" y="678"/>
                  </a:lnTo>
                  <a:lnTo>
                    <a:pt x="250" y="669"/>
                  </a:lnTo>
                  <a:lnTo>
                    <a:pt x="209" y="654"/>
                  </a:lnTo>
                  <a:lnTo>
                    <a:pt x="169" y="634"/>
                  </a:lnTo>
                  <a:lnTo>
                    <a:pt x="133" y="610"/>
                  </a:lnTo>
                  <a:lnTo>
                    <a:pt x="100" y="582"/>
                  </a:lnTo>
                  <a:lnTo>
                    <a:pt x="71" y="548"/>
                  </a:lnTo>
                  <a:lnTo>
                    <a:pt x="46" y="512"/>
                  </a:lnTo>
                  <a:lnTo>
                    <a:pt x="26" y="472"/>
                  </a:lnTo>
                  <a:lnTo>
                    <a:pt x="12" y="431"/>
                  </a:lnTo>
                  <a:lnTo>
                    <a:pt x="3" y="386"/>
                  </a:lnTo>
                  <a:lnTo>
                    <a:pt x="0" y="340"/>
                  </a:lnTo>
                  <a:lnTo>
                    <a:pt x="3" y="294"/>
                  </a:lnTo>
                  <a:lnTo>
                    <a:pt x="12" y="250"/>
                  </a:lnTo>
                  <a:lnTo>
                    <a:pt x="26" y="207"/>
                  </a:lnTo>
                  <a:lnTo>
                    <a:pt x="46" y="168"/>
                  </a:lnTo>
                  <a:lnTo>
                    <a:pt x="71" y="132"/>
                  </a:lnTo>
                  <a:lnTo>
                    <a:pt x="100" y="99"/>
                  </a:lnTo>
                  <a:lnTo>
                    <a:pt x="133" y="70"/>
                  </a:lnTo>
                  <a:lnTo>
                    <a:pt x="169" y="46"/>
                  </a:lnTo>
                  <a:lnTo>
                    <a:pt x="209" y="26"/>
                  </a:lnTo>
                  <a:lnTo>
                    <a:pt x="250" y="12"/>
                  </a:lnTo>
                  <a:lnTo>
                    <a:pt x="295" y="3"/>
                  </a:lnTo>
                  <a:lnTo>
                    <a:pt x="3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584"/>
            <p:cNvSpPr>
              <a:spLocks/>
            </p:cNvSpPr>
            <p:nvPr/>
          </p:nvSpPr>
          <p:spPr bwMode="auto">
            <a:xfrm>
              <a:off x="1119188" y="5446713"/>
              <a:ext cx="17463" cy="17463"/>
            </a:xfrm>
            <a:custGeom>
              <a:avLst/>
              <a:gdLst>
                <a:gd name="T0" fmla="*/ 58 w 115"/>
                <a:gd name="T1" fmla="*/ 0 h 114"/>
                <a:gd name="T2" fmla="*/ 76 w 115"/>
                <a:gd name="T3" fmla="*/ 3 h 114"/>
                <a:gd name="T4" fmla="*/ 92 w 115"/>
                <a:gd name="T5" fmla="*/ 11 h 114"/>
                <a:gd name="T6" fmla="*/ 104 w 115"/>
                <a:gd name="T7" fmla="*/ 24 h 114"/>
                <a:gd name="T8" fmla="*/ 112 w 115"/>
                <a:gd name="T9" fmla="*/ 39 h 114"/>
                <a:gd name="T10" fmla="*/ 115 w 115"/>
                <a:gd name="T11" fmla="*/ 57 h 114"/>
                <a:gd name="T12" fmla="*/ 112 w 115"/>
                <a:gd name="T13" fmla="*/ 75 h 114"/>
                <a:gd name="T14" fmla="*/ 104 w 115"/>
                <a:gd name="T15" fmla="*/ 90 h 114"/>
                <a:gd name="T16" fmla="*/ 92 w 115"/>
                <a:gd name="T17" fmla="*/ 104 h 114"/>
                <a:gd name="T18" fmla="*/ 76 w 115"/>
                <a:gd name="T19" fmla="*/ 112 h 114"/>
                <a:gd name="T20" fmla="*/ 58 w 115"/>
                <a:gd name="T21" fmla="*/ 114 h 114"/>
                <a:gd name="T22" fmla="*/ 40 w 115"/>
                <a:gd name="T23" fmla="*/ 112 h 114"/>
                <a:gd name="T24" fmla="*/ 24 w 115"/>
                <a:gd name="T25" fmla="*/ 104 h 114"/>
                <a:gd name="T26" fmla="*/ 12 w 115"/>
                <a:gd name="T27" fmla="*/ 90 h 114"/>
                <a:gd name="T28" fmla="*/ 3 w 115"/>
                <a:gd name="T29" fmla="*/ 75 h 114"/>
                <a:gd name="T30" fmla="*/ 0 w 115"/>
                <a:gd name="T31" fmla="*/ 57 h 114"/>
                <a:gd name="T32" fmla="*/ 3 w 115"/>
                <a:gd name="T33" fmla="*/ 39 h 114"/>
                <a:gd name="T34" fmla="*/ 12 w 115"/>
                <a:gd name="T35" fmla="*/ 24 h 114"/>
                <a:gd name="T36" fmla="*/ 24 w 115"/>
                <a:gd name="T37" fmla="*/ 11 h 114"/>
                <a:gd name="T38" fmla="*/ 40 w 115"/>
                <a:gd name="T39" fmla="*/ 3 h 114"/>
                <a:gd name="T40" fmla="*/ 58 w 115"/>
                <a:gd name="T41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5" h="114">
                  <a:moveTo>
                    <a:pt x="58" y="0"/>
                  </a:moveTo>
                  <a:lnTo>
                    <a:pt x="76" y="3"/>
                  </a:lnTo>
                  <a:lnTo>
                    <a:pt x="92" y="11"/>
                  </a:lnTo>
                  <a:lnTo>
                    <a:pt x="104" y="24"/>
                  </a:lnTo>
                  <a:lnTo>
                    <a:pt x="112" y="39"/>
                  </a:lnTo>
                  <a:lnTo>
                    <a:pt x="115" y="57"/>
                  </a:lnTo>
                  <a:lnTo>
                    <a:pt x="112" y="75"/>
                  </a:lnTo>
                  <a:lnTo>
                    <a:pt x="104" y="90"/>
                  </a:lnTo>
                  <a:lnTo>
                    <a:pt x="92" y="104"/>
                  </a:lnTo>
                  <a:lnTo>
                    <a:pt x="76" y="112"/>
                  </a:lnTo>
                  <a:lnTo>
                    <a:pt x="58" y="114"/>
                  </a:lnTo>
                  <a:lnTo>
                    <a:pt x="40" y="112"/>
                  </a:lnTo>
                  <a:lnTo>
                    <a:pt x="24" y="104"/>
                  </a:lnTo>
                  <a:lnTo>
                    <a:pt x="12" y="90"/>
                  </a:lnTo>
                  <a:lnTo>
                    <a:pt x="3" y="75"/>
                  </a:lnTo>
                  <a:lnTo>
                    <a:pt x="0" y="57"/>
                  </a:lnTo>
                  <a:lnTo>
                    <a:pt x="3" y="39"/>
                  </a:lnTo>
                  <a:lnTo>
                    <a:pt x="12" y="24"/>
                  </a:lnTo>
                  <a:lnTo>
                    <a:pt x="24" y="11"/>
                  </a:lnTo>
                  <a:lnTo>
                    <a:pt x="40" y="3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585"/>
            <p:cNvSpPr>
              <a:spLocks/>
            </p:cNvSpPr>
            <p:nvPr/>
          </p:nvSpPr>
          <p:spPr bwMode="auto">
            <a:xfrm>
              <a:off x="1082675" y="5437188"/>
              <a:ext cx="17463" cy="19050"/>
            </a:xfrm>
            <a:custGeom>
              <a:avLst/>
              <a:gdLst>
                <a:gd name="T0" fmla="*/ 57 w 114"/>
                <a:gd name="T1" fmla="*/ 0 h 113"/>
                <a:gd name="T2" fmla="*/ 75 w 114"/>
                <a:gd name="T3" fmla="*/ 3 h 113"/>
                <a:gd name="T4" fmla="*/ 90 w 114"/>
                <a:gd name="T5" fmla="*/ 11 h 113"/>
                <a:gd name="T6" fmla="*/ 103 w 114"/>
                <a:gd name="T7" fmla="*/ 23 h 113"/>
                <a:gd name="T8" fmla="*/ 111 w 114"/>
                <a:gd name="T9" fmla="*/ 38 h 113"/>
                <a:gd name="T10" fmla="*/ 114 w 114"/>
                <a:gd name="T11" fmla="*/ 56 h 113"/>
                <a:gd name="T12" fmla="*/ 111 w 114"/>
                <a:gd name="T13" fmla="*/ 75 h 113"/>
                <a:gd name="T14" fmla="*/ 103 w 114"/>
                <a:gd name="T15" fmla="*/ 90 h 113"/>
                <a:gd name="T16" fmla="*/ 90 w 114"/>
                <a:gd name="T17" fmla="*/ 102 h 113"/>
                <a:gd name="T18" fmla="*/ 75 w 114"/>
                <a:gd name="T19" fmla="*/ 110 h 113"/>
                <a:gd name="T20" fmla="*/ 57 w 114"/>
                <a:gd name="T21" fmla="*/ 113 h 113"/>
                <a:gd name="T22" fmla="*/ 39 w 114"/>
                <a:gd name="T23" fmla="*/ 110 h 113"/>
                <a:gd name="T24" fmla="*/ 23 w 114"/>
                <a:gd name="T25" fmla="*/ 102 h 113"/>
                <a:gd name="T26" fmla="*/ 11 w 114"/>
                <a:gd name="T27" fmla="*/ 90 h 113"/>
                <a:gd name="T28" fmla="*/ 3 w 114"/>
                <a:gd name="T29" fmla="*/ 75 h 113"/>
                <a:gd name="T30" fmla="*/ 0 w 114"/>
                <a:gd name="T31" fmla="*/ 56 h 113"/>
                <a:gd name="T32" fmla="*/ 3 w 114"/>
                <a:gd name="T33" fmla="*/ 38 h 113"/>
                <a:gd name="T34" fmla="*/ 11 w 114"/>
                <a:gd name="T35" fmla="*/ 23 h 113"/>
                <a:gd name="T36" fmla="*/ 23 w 114"/>
                <a:gd name="T37" fmla="*/ 11 h 113"/>
                <a:gd name="T38" fmla="*/ 39 w 114"/>
                <a:gd name="T39" fmla="*/ 3 h 113"/>
                <a:gd name="T40" fmla="*/ 57 w 114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4" h="113">
                  <a:moveTo>
                    <a:pt x="57" y="0"/>
                  </a:moveTo>
                  <a:lnTo>
                    <a:pt x="75" y="3"/>
                  </a:lnTo>
                  <a:lnTo>
                    <a:pt x="90" y="11"/>
                  </a:lnTo>
                  <a:lnTo>
                    <a:pt x="103" y="23"/>
                  </a:lnTo>
                  <a:lnTo>
                    <a:pt x="111" y="38"/>
                  </a:lnTo>
                  <a:lnTo>
                    <a:pt x="114" y="56"/>
                  </a:lnTo>
                  <a:lnTo>
                    <a:pt x="111" y="75"/>
                  </a:lnTo>
                  <a:lnTo>
                    <a:pt x="103" y="90"/>
                  </a:lnTo>
                  <a:lnTo>
                    <a:pt x="90" y="102"/>
                  </a:lnTo>
                  <a:lnTo>
                    <a:pt x="75" y="110"/>
                  </a:lnTo>
                  <a:lnTo>
                    <a:pt x="57" y="113"/>
                  </a:lnTo>
                  <a:lnTo>
                    <a:pt x="39" y="110"/>
                  </a:lnTo>
                  <a:lnTo>
                    <a:pt x="23" y="102"/>
                  </a:lnTo>
                  <a:lnTo>
                    <a:pt x="11" y="90"/>
                  </a:lnTo>
                  <a:lnTo>
                    <a:pt x="3" y="75"/>
                  </a:lnTo>
                  <a:lnTo>
                    <a:pt x="0" y="56"/>
                  </a:lnTo>
                  <a:lnTo>
                    <a:pt x="3" y="38"/>
                  </a:lnTo>
                  <a:lnTo>
                    <a:pt x="11" y="23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586"/>
            <p:cNvSpPr>
              <a:spLocks/>
            </p:cNvSpPr>
            <p:nvPr/>
          </p:nvSpPr>
          <p:spPr bwMode="auto">
            <a:xfrm>
              <a:off x="1155700" y="5437188"/>
              <a:ext cx="17463" cy="19050"/>
            </a:xfrm>
            <a:custGeom>
              <a:avLst/>
              <a:gdLst>
                <a:gd name="T0" fmla="*/ 57 w 115"/>
                <a:gd name="T1" fmla="*/ 0 h 113"/>
                <a:gd name="T2" fmla="*/ 75 w 115"/>
                <a:gd name="T3" fmla="*/ 3 h 113"/>
                <a:gd name="T4" fmla="*/ 90 w 115"/>
                <a:gd name="T5" fmla="*/ 11 h 113"/>
                <a:gd name="T6" fmla="*/ 103 w 115"/>
                <a:gd name="T7" fmla="*/ 23 h 113"/>
                <a:gd name="T8" fmla="*/ 112 w 115"/>
                <a:gd name="T9" fmla="*/ 38 h 113"/>
                <a:gd name="T10" fmla="*/ 115 w 115"/>
                <a:gd name="T11" fmla="*/ 56 h 113"/>
                <a:gd name="T12" fmla="*/ 112 w 115"/>
                <a:gd name="T13" fmla="*/ 75 h 113"/>
                <a:gd name="T14" fmla="*/ 103 w 115"/>
                <a:gd name="T15" fmla="*/ 90 h 113"/>
                <a:gd name="T16" fmla="*/ 90 w 115"/>
                <a:gd name="T17" fmla="*/ 102 h 113"/>
                <a:gd name="T18" fmla="*/ 75 w 115"/>
                <a:gd name="T19" fmla="*/ 110 h 113"/>
                <a:gd name="T20" fmla="*/ 57 w 115"/>
                <a:gd name="T21" fmla="*/ 113 h 113"/>
                <a:gd name="T22" fmla="*/ 39 w 115"/>
                <a:gd name="T23" fmla="*/ 110 h 113"/>
                <a:gd name="T24" fmla="*/ 23 w 115"/>
                <a:gd name="T25" fmla="*/ 102 h 113"/>
                <a:gd name="T26" fmla="*/ 11 w 115"/>
                <a:gd name="T27" fmla="*/ 90 h 113"/>
                <a:gd name="T28" fmla="*/ 3 w 115"/>
                <a:gd name="T29" fmla="*/ 75 h 113"/>
                <a:gd name="T30" fmla="*/ 0 w 115"/>
                <a:gd name="T31" fmla="*/ 56 h 113"/>
                <a:gd name="T32" fmla="*/ 3 w 115"/>
                <a:gd name="T33" fmla="*/ 38 h 113"/>
                <a:gd name="T34" fmla="*/ 11 w 115"/>
                <a:gd name="T35" fmla="*/ 23 h 113"/>
                <a:gd name="T36" fmla="*/ 23 w 115"/>
                <a:gd name="T37" fmla="*/ 11 h 113"/>
                <a:gd name="T38" fmla="*/ 39 w 115"/>
                <a:gd name="T39" fmla="*/ 3 h 113"/>
                <a:gd name="T40" fmla="*/ 57 w 115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5" h="113">
                  <a:moveTo>
                    <a:pt x="57" y="0"/>
                  </a:moveTo>
                  <a:lnTo>
                    <a:pt x="75" y="3"/>
                  </a:lnTo>
                  <a:lnTo>
                    <a:pt x="90" y="11"/>
                  </a:lnTo>
                  <a:lnTo>
                    <a:pt x="103" y="23"/>
                  </a:lnTo>
                  <a:lnTo>
                    <a:pt x="112" y="38"/>
                  </a:lnTo>
                  <a:lnTo>
                    <a:pt x="115" y="56"/>
                  </a:lnTo>
                  <a:lnTo>
                    <a:pt x="112" y="75"/>
                  </a:lnTo>
                  <a:lnTo>
                    <a:pt x="103" y="90"/>
                  </a:lnTo>
                  <a:lnTo>
                    <a:pt x="90" y="102"/>
                  </a:lnTo>
                  <a:lnTo>
                    <a:pt x="75" y="110"/>
                  </a:lnTo>
                  <a:lnTo>
                    <a:pt x="57" y="113"/>
                  </a:lnTo>
                  <a:lnTo>
                    <a:pt x="39" y="110"/>
                  </a:lnTo>
                  <a:lnTo>
                    <a:pt x="23" y="102"/>
                  </a:lnTo>
                  <a:lnTo>
                    <a:pt x="11" y="90"/>
                  </a:lnTo>
                  <a:lnTo>
                    <a:pt x="3" y="75"/>
                  </a:lnTo>
                  <a:lnTo>
                    <a:pt x="0" y="56"/>
                  </a:lnTo>
                  <a:lnTo>
                    <a:pt x="3" y="38"/>
                  </a:lnTo>
                  <a:lnTo>
                    <a:pt x="11" y="23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587"/>
            <p:cNvSpPr>
              <a:spLocks/>
            </p:cNvSpPr>
            <p:nvPr/>
          </p:nvSpPr>
          <p:spPr bwMode="auto">
            <a:xfrm>
              <a:off x="1155700" y="5365751"/>
              <a:ext cx="17463" cy="17463"/>
            </a:xfrm>
            <a:custGeom>
              <a:avLst/>
              <a:gdLst>
                <a:gd name="T0" fmla="*/ 57 w 115"/>
                <a:gd name="T1" fmla="*/ 0 h 115"/>
                <a:gd name="T2" fmla="*/ 75 w 115"/>
                <a:gd name="T3" fmla="*/ 3 h 115"/>
                <a:gd name="T4" fmla="*/ 90 w 115"/>
                <a:gd name="T5" fmla="*/ 11 h 115"/>
                <a:gd name="T6" fmla="*/ 103 w 115"/>
                <a:gd name="T7" fmla="*/ 23 h 115"/>
                <a:gd name="T8" fmla="*/ 112 w 115"/>
                <a:gd name="T9" fmla="*/ 40 h 115"/>
                <a:gd name="T10" fmla="*/ 115 w 115"/>
                <a:gd name="T11" fmla="*/ 58 h 115"/>
                <a:gd name="T12" fmla="*/ 112 w 115"/>
                <a:gd name="T13" fmla="*/ 75 h 115"/>
                <a:gd name="T14" fmla="*/ 103 w 115"/>
                <a:gd name="T15" fmla="*/ 91 h 115"/>
                <a:gd name="T16" fmla="*/ 90 w 115"/>
                <a:gd name="T17" fmla="*/ 103 h 115"/>
                <a:gd name="T18" fmla="*/ 75 w 115"/>
                <a:gd name="T19" fmla="*/ 112 h 115"/>
                <a:gd name="T20" fmla="*/ 57 w 115"/>
                <a:gd name="T21" fmla="*/ 115 h 115"/>
                <a:gd name="T22" fmla="*/ 39 w 115"/>
                <a:gd name="T23" fmla="*/ 112 h 115"/>
                <a:gd name="T24" fmla="*/ 23 w 115"/>
                <a:gd name="T25" fmla="*/ 103 h 115"/>
                <a:gd name="T26" fmla="*/ 11 w 115"/>
                <a:gd name="T27" fmla="*/ 91 h 115"/>
                <a:gd name="T28" fmla="*/ 3 w 115"/>
                <a:gd name="T29" fmla="*/ 75 h 115"/>
                <a:gd name="T30" fmla="*/ 0 w 115"/>
                <a:gd name="T31" fmla="*/ 58 h 115"/>
                <a:gd name="T32" fmla="*/ 3 w 115"/>
                <a:gd name="T33" fmla="*/ 40 h 115"/>
                <a:gd name="T34" fmla="*/ 11 w 115"/>
                <a:gd name="T35" fmla="*/ 23 h 115"/>
                <a:gd name="T36" fmla="*/ 23 w 115"/>
                <a:gd name="T37" fmla="*/ 11 h 115"/>
                <a:gd name="T38" fmla="*/ 39 w 115"/>
                <a:gd name="T39" fmla="*/ 3 h 115"/>
                <a:gd name="T40" fmla="*/ 57 w 115"/>
                <a:gd name="T4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5" h="115">
                  <a:moveTo>
                    <a:pt x="57" y="0"/>
                  </a:moveTo>
                  <a:lnTo>
                    <a:pt x="75" y="3"/>
                  </a:lnTo>
                  <a:lnTo>
                    <a:pt x="90" y="11"/>
                  </a:lnTo>
                  <a:lnTo>
                    <a:pt x="103" y="23"/>
                  </a:lnTo>
                  <a:lnTo>
                    <a:pt x="112" y="40"/>
                  </a:lnTo>
                  <a:lnTo>
                    <a:pt x="115" y="58"/>
                  </a:lnTo>
                  <a:lnTo>
                    <a:pt x="112" y="75"/>
                  </a:lnTo>
                  <a:lnTo>
                    <a:pt x="103" y="91"/>
                  </a:lnTo>
                  <a:lnTo>
                    <a:pt x="90" y="103"/>
                  </a:lnTo>
                  <a:lnTo>
                    <a:pt x="75" y="112"/>
                  </a:lnTo>
                  <a:lnTo>
                    <a:pt x="57" y="115"/>
                  </a:lnTo>
                  <a:lnTo>
                    <a:pt x="39" y="112"/>
                  </a:lnTo>
                  <a:lnTo>
                    <a:pt x="23" y="103"/>
                  </a:lnTo>
                  <a:lnTo>
                    <a:pt x="11" y="91"/>
                  </a:lnTo>
                  <a:lnTo>
                    <a:pt x="3" y="75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1" y="23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588"/>
            <p:cNvSpPr>
              <a:spLocks/>
            </p:cNvSpPr>
            <p:nvPr/>
          </p:nvSpPr>
          <p:spPr bwMode="auto">
            <a:xfrm>
              <a:off x="1082675" y="5365751"/>
              <a:ext cx="17463" cy="17463"/>
            </a:xfrm>
            <a:custGeom>
              <a:avLst/>
              <a:gdLst>
                <a:gd name="T0" fmla="*/ 57 w 114"/>
                <a:gd name="T1" fmla="*/ 0 h 115"/>
                <a:gd name="T2" fmla="*/ 75 w 114"/>
                <a:gd name="T3" fmla="*/ 3 h 115"/>
                <a:gd name="T4" fmla="*/ 90 w 114"/>
                <a:gd name="T5" fmla="*/ 11 h 115"/>
                <a:gd name="T6" fmla="*/ 103 w 114"/>
                <a:gd name="T7" fmla="*/ 23 h 115"/>
                <a:gd name="T8" fmla="*/ 111 w 114"/>
                <a:gd name="T9" fmla="*/ 40 h 115"/>
                <a:gd name="T10" fmla="*/ 114 w 114"/>
                <a:gd name="T11" fmla="*/ 58 h 115"/>
                <a:gd name="T12" fmla="*/ 111 w 114"/>
                <a:gd name="T13" fmla="*/ 75 h 115"/>
                <a:gd name="T14" fmla="*/ 103 w 114"/>
                <a:gd name="T15" fmla="*/ 91 h 115"/>
                <a:gd name="T16" fmla="*/ 90 w 114"/>
                <a:gd name="T17" fmla="*/ 103 h 115"/>
                <a:gd name="T18" fmla="*/ 75 w 114"/>
                <a:gd name="T19" fmla="*/ 112 h 115"/>
                <a:gd name="T20" fmla="*/ 57 w 114"/>
                <a:gd name="T21" fmla="*/ 115 h 115"/>
                <a:gd name="T22" fmla="*/ 39 w 114"/>
                <a:gd name="T23" fmla="*/ 112 h 115"/>
                <a:gd name="T24" fmla="*/ 23 w 114"/>
                <a:gd name="T25" fmla="*/ 103 h 115"/>
                <a:gd name="T26" fmla="*/ 11 w 114"/>
                <a:gd name="T27" fmla="*/ 91 h 115"/>
                <a:gd name="T28" fmla="*/ 3 w 114"/>
                <a:gd name="T29" fmla="*/ 75 h 115"/>
                <a:gd name="T30" fmla="*/ 0 w 114"/>
                <a:gd name="T31" fmla="*/ 58 h 115"/>
                <a:gd name="T32" fmla="*/ 3 w 114"/>
                <a:gd name="T33" fmla="*/ 40 h 115"/>
                <a:gd name="T34" fmla="*/ 11 w 114"/>
                <a:gd name="T35" fmla="*/ 23 h 115"/>
                <a:gd name="T36" fmla="*/ 23 w 114"/>
                <a:gd name="T37" fmla="*/ 11 h 115"/>
                <a:gd name="T38" fmla="*/ 39 w 114"/>
                <a:gd name="T39" fmla="*/ 3 h 115"/>
                <a:gd name="T40" fmla="*/ 57 w 114"/>
                <a:gd name="T4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4" h="115">
                  <a:moveTo>
                    <a:pt x="57" y="0"/>
                  </a:moveTo>
                  <a:lnTo>
                    <a:pt x="75" y="3"/>
                  </a:lnTo>
                  <a:lnTo>
                    <a:pt x="90" y="11"/>
                  </a:lnTo>
                  <a:lnTo>
                    <a:pt x="103" y="23"/>
                  </a:lnTo>
                  <a:lnTo>
                    <a:pt x="111" y="40"/>
                  </a:lnTo>
                  <a:lnTo>
                    <a:pt x="114" y="58"/>
                  </a:lnTo>
                  <a:lnTo>
                    <a:pt x="111" y="75"/>
                  </a:lnTo>
                  <a:lnTo>
                    <a:pt x="103" y="91"/>
                  </a:lnTo>
                  <a:lnTo>
                    <a:pt x="90" y="103"/>
                  </a:lnTo>
                  <a:lnTo>
                    <a:pt x="75" y="112"/>
                  </a:lnTo>
                  <a:lnTo>
                    <a:pt x="57" y="115"/>
                  </a:lnTo>
                  <a:lnTo>
                    <a:pt x="39" y="112"/>
                  </a:lnTo>
                  <a:lnTo>
                    <a:pt x="23" y="103"/>
                  </a:lnTo>
                  <a:lnTo>
                    <a:pt x="11" y="91"/>
                  </a:lnTo>
                  <a:lnTo>
                    <a:pt x="3" y="75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1" y="23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589"/>
            <p:cNvSpPr>
              <a:spLocks/>
            </p:cNvSpPr>
            <p:nvPr/>
          </p:nvSpPr>
          <p:spPr bwMode="auto">
            <a:xfrm>
              <a:off x="1100138" y="5383213"/>
              <a:ext cx="19050" cy="19050"/>
            </a:xfrm>
            <a:custGeom>
              <a:avLst/>
              <a:gdLst>
                <a:gd name="T0" fmla="*/ 57 w 113"/>
                <a:gd name="T1" fmla="*/ 0 h 113"/>
                <a:gd name="T2" fmla="*/ 75 w 113"/>
                <a:gd name="T3" fmla="*/ 3 h 113"/>
                <a:gd name="T4" fmla="*/ 91 w 113"/>
                <a:gd name="T5" fmla="*/ 11 h 113"/>
                <a:gd name="T6" fmla="*/ 103 w 113"/>
                <a:gd name="T7" fmla="*/ 23 h 113"/>
                <a:gd name="T8" fmla="*/ 111 w 113"/>
                <a:gd name="T9" fmla="*/ 38 h 113"/>
                <a:gd name="T10" fmla="*/ 113 w 113"/>
                <a:gd name="T11" fmla="*/ 56 h 113"/>
                <a:gd name="T12" fmla="*/ 111 w 113"/>
                <a:gd name="T13" fmla="*/ 74 h 113"/>
                <a:gd name="T14" fmla="*/ 103 w 113"/>
                <a:gd name="T15" fmla="*/ 90 h 113"/>
                <a:gd name="T16" fmla="*/ 91 w 113"/>
                <a:gd name="T17" fmla="*/ 102 h 113"/>
                <a:gd name="T18" fmla="*/ 75 w 113"/>
                <a:gd name="T19" fmla="*/ 110 h 113"/>
                <a:gd name="T20" fmla="*/ 57 w 113"/>
                <a:gd name="T21" fmla="*/ 113 h 113"/>
                <a:gd name="T22" fmla="*/ 38 w 113"/>
                <a:gd name="T23" fmla="*/ 110 h 113"/>
                <a:gd name="T24" fmla="*/ 23 w 113"/>
                <a:gd name="T25" fmla="*/ 102 h 113"/>
                <a:gd name="T26" fmla="*/ 11 w 113"/>
                <a:gd name="T27" fmla="*/ 90 h 113"/>
                <a:gd name="T28" fmla="*/ 3 w 113"/>
                <a:gd name="T29" fmla="*/ 74 h 113"/>
                <a:gd name="T30" fmla="*/ 0 w 113"/>
                <a:gd name="T31" fmla="*/ 56 h 113"/>
                <a:gd name="T32" fmla="*/ 3 w 113"/>
                <a:gd name="T33" fmla="*/ 38 h 113"/>
                <a:gd name="T34" fmla="*/ 11 w 113"/>
                <a:gd name="T35" fmla="*/ 23 h 113"/>
                <a:gd name="T36" fmla="*/ 23 w 113"/>
                <a:gd name="T37" fmla="*/ 11 h 113"/>
                <a:gd name="T38" fmla="*/ 38 w 113"/>
                <a:gd name="T39" fmla="*/ 3 h 113"/>
                <a:gd name="T40" fmla="*/ 57 w 113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3" h="113">
                  <a:moveTo>
                    <a:pt x="57" y="0"/>
                  </a:moveTo>
                  <a:lnTo>
                    <a:pt x="75" y="3"/>
                  </a:lnTo>
                  <a:lnTo>
                    <a:pt x="91" y="11"/>
                  </a:lnTo>
                  <a:lnTo>
                    <a:pt x="103" y="23"/>
                  </a:lnTo>
                  <a:lnTo>
                    <a:pt x="111" y="38"/>
                  </a:lnTo>
                  <a:lnTo>
                    <a:pt x="113" y="56"/>
                  </a:lnTo>
                  <a:lnTo>
                    <a:pt x="111" y="74"/>
                  </a:lnTo>
                  <a:lnTo>
                    <a:pt x="103" y="90"/>
                  </a:lnTo>
                  <a:lnTo>
                    <a:pt x="91" y="102"/>
                  </a:lnTo>
                  <a:lnTo>
                    <a:pt x="75" y="110"/>
                  </a:lnTo>
                  <a:lnTo>
                    <a:pt x="57" y="113"/>
                  </a:lnTo>
                  <a:lnTo>
                    <a:pt x="38" y="110"/>
                  </a:lnTo>
                  <a:lnTo>
                    <a:pt x="23" y="102"/>
                  </a:lnTo>
                  <a:lnTo>
                    <a:pt x="11" y="90"/>
                  </a:lnTo>
                  <a:lnTo>
                    <a:pt x="3" y="74"/>
                  </a:lnTo>
                  <a:lnTo>
                    <a:pt x="0" y="56"/>
                  </a:lnTo>
                  <a:lnTo>
                    <a:pt x="3" y="38"/>
                  </a:lnTo>
                  <a:lnTo>
                    <a:pt x="11" y="23"/>
                  </a:lnTo>
                  <a:lnTo>
                    <a:pt x="23" y="11"/>
                  </a:lnTo>
                  <a:lnTo>
                    <a:pt x="38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590"/>
            <p:cNvSpPr>
              <a:spLocks/>
            </p:cNvSpPr>
            <p:nvPr/>
          </p:nvSpPr>
          <p:spPr bwMode="auto">
            <a:xfrm>
              <a:off x="1136650" y="5383213"/>
              <a:ext cx="19050" cy="19050"/>
            </a:xfrm>
            <a:custGeom>
              <a:avLst/>
              <a:gdLst>
                <a:gd name="T0" fmla="*/ 57 w 114"/>
                <a:gd name="T1" fmla="*/ 0 h 113"/>
                <a:gd name="T2" fmla="*/ 75 w 114"/>
                <a:gd name="T3" fmla="*/ 3 h 113"/>
                <a:gd name="T4" fmla="*/ 91 w 114"/>
                <a:gd name="T5" fmla="*/ 11 h 113"/>
                <a:gd name="T6" fmla="*/ 103 w 114"/>
                <a:gd name="T7" fmla="*/ 23 h 113"/>
                <a:gd name="T8" fmla="*/ 111 w 114"/>
                <a:gd name="T9" fmla="*/ 38 h 113"/>
                <a:gd name="T10" fmla="*/ 114 w 114"/>
                <a:gd name="T11" fmla="*/ 56 h 113"/>
                <a:gd name="T12" fmla="*/ 111 w 114"/>
                <a:gd name="T13" fmla="*/ 74 h 113"/>
                <a:gd name="T14" fmla="*/ 103 w 114"/>
                <a:gd name="T15" fmla="*/ 90 h 113"/>
                <a:gd name="T16" fmla="*/ 91 w 114"/>
                <a:gd name="T17" fmla="*/ 102 h 113"/>
                <a:gd name="T18" fmla="*/ 75 w 114"/>
                <a:gd name="T19" fmla="*/ 110 h 113"/>
                <a:gd name="T20" fmla="*/ 57 w 114"/>
                <a:gd name="T21" fmla="*/ 113 h 113"/>
                <a:gd name="T22" fmla="*/ 39 w 114"/>
                <a:gd name="T23" fmla="*/ 110 h 113"/>
                <a:gd name="T24" fmla="*/ 24 w 114"/>
                <a:gd name="T25" fmla="*/ 102 h 113"/>
                <a:gd name="T26" fmla="*/ 11 w 114"/>
                <a:gd name="T27" fmla="*/ 90 h 113"/>
                <a:gd name="T28" fmla="*/ 3 w 114"/>
                <a:gd name="T29" fmla="*/ 74 h 113"/>
                <a:gd name="T30" fmla="*/ 0 w 114"/>
                <a:gd name="T31" fmla="*/ 56 h 113"/>
                <a:gd name="T32" fmla="*/ 3 w 114"/>
                <a:gd name="T33" fmla="*/ 38 h 113"/>
                <a:gd name="T34" fmla="*/ 11 w 114"/>
                <a:gd name="T35" fmla="*/ 23 h 113"/>
                <a:gd name="T36" fmla="*/ 24 w 114"/>
                <a:gd name="T37" fmla="*/ 11 h 113"/>
                <a:gd name="T38" fmla="*/ 39 w 114"/>
                <a:gd name="T39" fmla="*/ 3 h 113"/>
                <a:gd name="T40" fmla="*/ 57 w 114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4" h="113">
                  <a:moveTo>
                    <a:pt x="57" y="0"/>
                  </a:moveTo>
                  <a:lnTo>
                    <a:pt x="75" y="3"/>
                  </a:lnTo>
                  <a:lnTo>
                    <a:pt x="91" y="11"/>
                  </a:lnTo>
                  <a:lnTo>
                    <a:pt x="103" y="23"/>
                  </a:lnTo>
                  <a:lnTo>
                    <a:pt x="111" y="38"/>
                  </a:lnTo>
                  <a:lnTo>
                    <a:pt x="114" y="56"/>
                  </a:lnTo>
                  <a:lnTo>
                    <a:pt x="111" y="74"/>
                  </a:lnTo>
                  <a:lnTo>
                    <a:pt x="103" y="90"/>
                  </a:lnTo>
                  <a:lnTo>
                    <a:pt x="91" y="102"/>
                  </a:lnTo>
                  <a:lnTo>
                    <a:pt x="75" y="110"/>
                  </a:lnTo>
                  <a:lnTo>
                    <a:pt x="57" y="113"/>
                  </a:lnTo>
                  <a:lnTo>
                    <a:pt x="39" y="110"/>
                  </a:lnTo>
                  <a:lnTo>
                    <a:pt x="24" y="102"/>
                  </a:lnTo>
                  <a:lnTo>
                    <a:pt x="11" y="90"/>
                  </a:lnTo>
                  <a:lnTo>
                    <a:pt x="3" y="74"/>
                  </a:lnTo>
                  <a:lnTo>
                    <a:pt x="0" y="56"/>
                  </a:lnTo>
                  <a:lnTo>
                    <a:pt x="3" y="38"/>
                  </a:lnTo>
                  <a:lnTo>
                    <a:pt x="11" y="23"/>
                  </a:lnTo>
                  <a:lnTo>
                    <a:pt x="24" y="11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591"/>
            <p:cNvSpPr>
              <a:spLocks/>
            </p:cNvSpPr>
            <p:nvPr/>
          </p:nvSpPr>
          <p:spPr bwMode="auto">
            <a:xfrm>
              <a:off x="1119188" y="5402263"/>
              <a:ext cx="17463" cy="17463"/>
            </a:xfrm>
            <a:custGeom>
              <a:avLst/>
              <a:gdLst>
                <a:gd name="T0" fmla="*/ 58 w 115"/>
                <a:gd name="T1" fmla="*/ 0 h 114"/>
                <a:gd name="T2" fmla="*/ 76 w 115"/>
                <a:gd name="T3" fmla="*/ 3 h 114"/>
                <a:gd name="T4" fmla="*/ 92 w 115"/>
                <a:gd name="T5" fmla="*/ 11 h 114"/>
                <a:gd name="T6" fmla="*/ 104 w 115"/>
                <a:gd name="T7" fmla="*/ 23 h 114"/>
                <a:gd name="T8" fmla="*/ 112 w 115"/>
                <a:gd name="T9" fmla="*/ 39 h 114"/>
                <a:gd name="T10" fmla="*/ 115 w 115"/>
                <a:gd name="T11" fmla="*/ 57 h 114"/>
                <a:gd name="T12" fmla="*/ 112 w 115"/>
                <a:gd name="T13" fmla="*/ 75 h 114"/>
                <a:gd name="T14" fmla="*/ 104 w 115"/>
                <a:gd name="T15" fmla="*/ 91 h 114"/>
                <a:gd name="T16" fmla="*/ 92 w 115"/>
                <a:gd name="T17" fmla="*/ 103 h 114"/>
                <a:gd name="T18" fmla="*/ 76 w 115"/>
                <a:gd name="T19" fmla="*/ 111 h 114"/>
                <a:gd name="T20" fmla="*/ 58 w 115"/>
                <a:gd name="T21" fmla="*/ 114 h 114"/>
                <a:gd name="T22" fmla="*/ 40 w 115"/>
                <a:gd name="T23" fmla="*/ 111 h 114"/>
                <a:gd name="T24" fmla="*/ 24 w 115"/>
                <a:gd name="T25" fmla="*/ 103 h 114"/>
                <a:gd name="T26" fmla="*/ 12 w 115"/>
                <a:gd name="T27" fmla="*/ 91 h 114"/>
                <a:gd name="T28" fmla="*/ 3 w 115"/>
                <a:gd name="T29" fmla="*/ 75 h 114"/>
                <a:gd name="T30" fmla="*/ 0 w 115"/>
                <a:gd name="T31" fmla="*/ 57 h 114"/>
                <a:gd name="T32" fmla="*/ 3 w 115"/>
                <a:gd name="T33" fmla="*/ 39 h 114"/>
                <a:gd name="T34" fmla="*/ 12 w 115"/>
                <a:gd name="T35" fmla="*/ 23 h 114"/>
                <a:gd name="T36" fmla="*/ 24 w 115"/>
                <a:gd name="T37" fmla="*/ 11 h 114"/>
                <a:gd name="T38" fmla="*/ 40 w 115"/>
                <a:gd name="T39" fmla="*/ 3 h 114"/>
                <a:gd name="T40" fmla="*/ 58 w 115"/>
                <a:gd name="T41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5" h="114">
                  <a:moveTo>
                    <a:pt x="58" y="0"/>
                  </a:moveTo>
                  <a:lnTo>
                    <a:pt x="76" y="3"/>
                  </a:lnTo>
                  <a:lnTo>
                    <a:pt x="92" y="11"/>
                  </a:lnTo>
                  <a:lnTo>
                    <a:pt x="104" y="23"/>
                  </a:lnTo>
                  <a:lnTo>
                    <a:pt x="112" y="39"/>
                  </a:lnTo>
                  <a:lnTo>
                    <a:pt x="115" y="57"/>
                  </a:lnTo>
                  <a:lnTo>
                    <a:pt x="112" y="75"/>
                  </a:lnTo>
                  <a:lnTo>
                    <a:pt x="104" y="91"/>
                  </a:lnTo>
                  <a:lnTo>
                    <a:pt x="92" y="103"/>
                  </a:lnTo>
                  <a:lnTo>
                    <a:pt x="76" y="111"/>
                  </a:lnTo>
                  <a:lnTo>
                    <a:pt x="58" y="114"/>
                  </a:lnTo>
                  <a:lnTo>
                    <a:pt x="40" y="111"/>
                  </a:lnTo>
                  <a:lnTo>
                    <a:pt x="24" y="103"/>
                  </a:lnTo>
                  <a:lnTo>
                    <a:pt x="12" y="91"/>
                  </a:lnTo>
                  <a:lnTo>
                    <a:pt x="3" y="75"/>
                  </a:lnTo>
                  <a:lnTo>
                    <a:pt x="0" y="57"/>
                  </a:lnTo>
                  <a:lnTo>
                    <a:pt x="3" y="39"/>
                  </a:lnTo>
                  <a:lnTo>
                    <a:pt x="12" y="23"/>
                  </a:lnTo>
                  <a:lnTo>
                    <a:pt x="24" y="11"/>
                  </a:lnTo>
                  <a:lnTo>
                    <a:pt x="40" y="3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592"/>
            <p:cNvSpPr>
              <a:spLocks/>
            </p:cNvSpPr>
            <p:nvPr/>
          </p:nvSpPr>
          <p:spPr bwMode="auto">
            <a:xfrm>
              <a:off x="1100138" y="5419726"/>
              <a:ext cx="19050" cy="17463"/>
            </a:xfrm>
            <a:custGeom>
              <a:avLst/>
              <a:gdLst>
                <a:gd name="T0" fmla="*/ 57 w 113"/>
                <a:gd name="T1" fmla="*/ 0 h 114"/>
                <a:gd name="T2" fmla="*/ 75 w 113"/>
                <a:gd name="T3" fmla="*/ 2 h 114"/>
                <a:gd name="T4" fmla="*/ 91 w 113"/>
                <a:gd name="T5" fmla="*/ 10 h 114"/>
                <a:gd name="T6" fmla="*/ 103 w 113"/>
                <a:gd name="T7" fmla="*/ 24 h 114"/>
                <a:gd name="T8" fmla="*/ 111 w 113"/>
                <a:gd name="T9" fmla="*/ 39 h 114"/>
                <a:gd name="T10" fmla="*/ 113 w 113"/>
                <a:gd name="T11" fmla="*/ 57 h 114"/>
                <a:gd name="T12" fmla="*/ 111 w 113"/>
                <a:gd name="T13" fmla="*/ 74 h 114"/>
                <a:gd name="T14" fmla="*/ 103 w 113"/>
                <a:gd name="T15" fmla="*/ 90 h 114"/>
                <a:gd name="T16" fmla="*/ 91 w 113"/>
                <a:gd name="T17" fmla="*/ 103 h 114"/>
                <a:gd name="T18" fmla="*/ 75 w 113"/>
                <a:gd name="T19" fmla="*/ 111 h 114"/>
                <a:gd name="T20" fmla="*/ 57 w 113"/>
                <a:gd name="T21" fmla="*/ 114 h 114"/>
                <a:gd name="T22" fmla="*/ 38 w 113"/>
                <a:gd name="T23" fmla="*/ 111 h 114"/>
                <a:gd name="T24" fmla="*/ 23 w 113"/>
                <a:gd name="T25" fmla="*/ 103 h 114"/>
                <a:gd name="T26" fmla="*/ 11 w 113"/>
                <a:gd name="T27" fmla="*/ 90 h 114"/>
                <a:gd name="T28" fmla="*/ 3 w 113"/>
                <a:gd name="T29" fmla="*/ 74 h 114"/>
                <a:gd name="T30" fmla="*/ 0 w 113"/>
                <a:gd name="T31" fmla="*/ 57 h 114"/>
                <a:gd name="T32" fmla="*/ 3 w 113"/>
                <a:gd name="T33" fmla="*/ 39 h 114"/>
                <a:gd name="T34" fmla="*/ 11 w 113"/>
                <a:gd name="T35" fmla="*/ 24 h 114"/>
                <a:gd name="T36" fmla="*/ 23 w 113"/>
                <a:gd name="T37" fmla="*/ 10 h 114"/>
                <a:gd name="T38" fmla="*/ 38 w 113"/>
                <a:gd name="T39" fmla="*/ 2 h 114"/>
                <a:gd name="T40" fmla="*/ 57 w 113"/>
                <a:gd name="T41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3" h="114">
                  <a:moveTo>
                    <a:pt x="57" y="0"/>
                  </a:moveTo>
                  <a:lnTo>
                    <a:pt x="75" y="2"/>
                  </a:lnTo>
                  <a:lnTo>
                    <a:pt x="91" y="10"/>
                  </a:lnTo>
                  <a:lnTo>
                    <a:pt x="103" y="24"/>
                  </a:lnTo>
                  <a:lnTo>
                    <a:pt x="111" y="39"/>
                  </a:lnTo>
                  <a:lnTo>
                    <a:pt x="113" y="57"/>
                  </a:lnTo>
                  <a:lnTo>
                    <a:pt x="111" y="74"/>
                  </a:lnTo>
                  <a:lnTo>
                    <a:pt x="103" y="90"/>
                  </a:lnTo>
                  <a:lnTo>
                    <a:pt x="91" y="103"/>
                  </a:lnTo>
                  <a:lnTo>
                    <a:pt x="75" y="111"/>
                  </a:lnTo>
                  <a:lnTo>
                    <a:pt x="57" y="114"/>
                  </a:lnTo>
                  <a:lnTo>
                    <a:pt x="38" y="111"/>
                  </a:lnTo>
                  <a:lnTo>
                    <a:pt x="23" y="103"/>
                  </a:lnTo>
                  <a:lnTo>
                    <a:pt x="11" y="90"/>
                  </a:lnTo>
                  <a:lnTo>
                    <a:pt x="3" y="74"/>
                  </a:lnTo>
                  <a:lnTo>
                    <a:pt x="0" y="57"/>
                  </a:lnTo>
                  <a:lnTo>
                    <a:pt x="3" y="39"/>
                  </a:lnTo>
                  <a:lnTo>
                    <a:pt x="11" y="24"/>
                  </a:lnTo>
                  <a:lnTo>
                    <a:pt x="23" y="10"/>
                  </a:lnTo>
                  <a:lnTo>
                    <a:pt x="38" y="2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593"/>
            <p:cNvSpPr>
              <a:spLocks/>
            </p:cNvSpPr>
            <p:nvPr/>
          </p:nvSpPr>
          <p:spPr bwMode="auto">
            <a:xfrm>
              <a:off x="1136650" y="5419726"/>
              <a:ext cx="19050" cy="17463"/>
            </a:xfrm>
            <a:custGeom>
              <a:avLst/>
              <a:gdLst>
                <a:gd name="T0" fmla="*/ 57 w 114"/>
                <a:gd name="T1" fmla="*/ 0 h 114"/>
                <a:gd name="T2" fmla="*/ 75 w 114"/>
                <a:gd name="T3" fmla="*/ 2 h 114"/>
                <a:gd name="T4" fmla="*/ 91 w 114"/>
                <a:gd name="T5" fmla="*/ 10 h 114"/>
                <a:gd name="T6" fmla="*/ 103 w 114"/>
                <a:gd name="T7" fmla="*/ 24 h 114"/>
                <a:gd name="T8" fmla="*/ 111 w 114"/>
                <a:gd name="T9" fmla="*/ 39 h 114"/>
                <a:gd name="T10" fmla="*/ 114 w 114"/>
                <a:gd name="T11" fmla="*/ 57 h 114"/>
                <a:gd name="T12" fmla="*/ 111 w 114"/>
                <a:gd name="T13" fmla="*/ 74 h 114"/>
                <a:gd name="T14" fmla="*/ 103 w 114"/>
                <a:gd name="T15" fmla="*/ 90 h 114"/>
                <a:gd name="T16" fmla="*/ 91 w 114"/>
                <a:gd name="T17" fmla="*/ 103 h 114"/>
                <a:gd name="T18" fmla="*/ 75 w 114"/>
                <a:gd name="T19" fmla="*/ 111 h 114"/>
                <a:gd name="T20" fmla="*/ 57 w 114"/>
                <a:gd name="T21" fmla="*/ 114 h 114"/>
                <a:gd name="T22" fmla="*/ 39 w 114"/>
                <a:gd name="T23" fmla="*/ 111 h 114"/>
                <a:gd name="T24" fmla="*/ 24 w 114"/>
                <a:gd name="T25" fmla="*/ 103 h 114"/>
                <a:gd name="T26" fmla="*/ 11 w 114"/>
                <a:gd name="T27" fmla="*/ 90 h 114"/>
                <a:gd name="T28" fmla="*/ 3 w 114"/>
                <a:gd name="T29" fmla="*/ 74 h 114"/>
                <a:gd name="T30" fmla="*/ 0 w 114"/>
                <a:gd name="T31" fmla="*/ 57 h 114"/>
                <a:gd name="T32" fmla="*/ 3 w 114"/>
                <a:gd name="T33" fmla="*/ 39 h 114"/>
                <a:gd name="T34" fmla="*/ 11 w 114"/>
                <a:gd name="T35" fmla="*/ 24 h 114"/>
                <a:gd name="T36" fmla="*/ 24 w 114"/>
                <a:gd name="T37" fmla="*/ 10 h 114"/>
                <a:gd name="T38" fmla="*/ 39 w 114"/>
                <a:gd name="T39" fmla="*/ 2 h 114"/>
                <a:gd name="T40" fmla="*/ 57 w 114"/>
                <a:gd name="T41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lnTo>
                    <a:pt x="75" y="2"/>
                  </a:lnTo>
                  <a:lnTo>
                    <a:pt x="91" y="10"/>
                  </a:lnTo>
                  <a:lnTo>
                    <a:pt x="103" y="24"/>
                  </a:lnTo>
                  <a:lnTo>
                    <a:pt x="111" y="39"/>
                  </a:lnTo>
                  <a:lnTo>
                    <a:pt x="114" y="57"/>
                  </a:lnTo>
                  <a:lnTo>
                    <a:pt x="111" y="74"/>
                  </a:lnTo>
                  <a:lnTo>
                    <a:pt x="103" y="90"/>
                  </a:lnTo>
                  <a:lnTo>
                    <a:pt x="91" y="103"/>
                  </a:lnTo>
                  <a:lnTo>
                    <a:pt x="75" y="111"/>
                  </a:lnTo>
                  <a:lnTo>
                    <a:pt x="57" y="114"/>
                  </a:lnTo>
                  <a:lnTo>
                    <a:pt x="39" y="111"/>
                  </a:lnTo>
                  <a:lnTo>
                    <a:pt x="24" y="103"/>
                  </a:lnTo>
                  <a:lnTo>
                    <a:pt x="11" y="90"/>
                  </a:lnTo>
                  <a:lnTo>
                    <a:pt x="3" y="74"/>
                  </a:lnTo>
                  <a:lnTo>
                    <a:pt x="0" y="57"/>
                  </a:lnTo>
                  <a:lnTo>
                    <a:pt x="3" y="39"/>
                  </a:lnTo>
                  <a:lnTo>
                    <a:pt x="11" y="24"/>
                  </a:lnTo>
                  <a:lnTo>
                    <a:pt x="24" y="10"/>
                  </a:lnTo>
                  <a:lnTo>
                    <a:pt x="39" y="2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594"/>
            <p:cNvSpPr>
              <a:spLocks/>
            </p:cNvSpPr>
            <p:nvPr/>
          </p:nvSpPr>
          <p:spPr bwMode="auto">
            <a:xfrm>
              <a:off x="1163638" y="5402263"/>
              <a:ext cx="19050" cy="17463"/>
            </a:xfrm>
            <a:custGeom>
              <a:avLst/>
              <a:gdLst>
                <a:gd name="T0" fmla="*/ 58 w 114"/>
                <a:gd name="T1" fmla="*/ 0 h 114"/>
                <a:gd name="T2" fmla="*/ 75 w 114"/>
                <a:gd name="T3" fmla="*/ 3 h 114"/>
                <a:gd name="T4" fmla="*/ 91 w 114"/>
                <a:gd name="T5" fmla="*/ 11 h 114"/>
                <a:gd name="T6" fmla="*/ 103 w 114"/>
                <a:gd name="T7" fmla="*/ 23 h 114"/>
                <a:gd name="T8" fmla="*/ 111 w 114"/>
                <a:gd name="T9" fmla="*/ 39 h 114"/>
                <a:gd name="T10" fmla="*/ 114 w 114"/>
                <a:gd name="T11" fmla="*/ 57 h 114"/>
                <a:gd name="T12" fmla="*/ 111 w 114"/>
                <a:gd name="T13" fmla="*/ 75 h 114"/>
                <a:gd name="T14" fmla="*/ 103 w 114"/>
                <a:gd name="T15" fmla="*/ 91 h 114"/>
                <a:gd name="T16" fmla="*/ 91 w 114"/>
                <a:gd name="T17" fmla="*/ 103 h 114"/>
                <a:gd name="T18" fmla="*/ 75 w 114"/>
                <a:gd name="T19" fmla="*/ 111 h 114"/>
                <a:gd name="T20" fmla="*/ 58 w 114"/>
                <a:gd name="T21" fmla="*/ 114 h 114"/>
                <a:gd name="T22" fmla="*/ 39 w 114"/>
                <a:gd name="T23" fmla="*/ 111 h 114"/>
                <a:gd name="T24" fmla="*/ 23 w 114"/>
                <a:gd name="T25" fmla="*/ 103 h 114"/>
                <a:gd name="T26" fmla="*/ 11 w 114"/>
                <a:gd name="T27" fmla="*/ 91 h 114"/>
                <a:gd name="T28" fmla="*/ 3 w 114"/>
                <a:gd name="T29" fmla="*/ 75 h 114"/>
                <a:gd name="T30" fmla="*/ 0 w 114"/>
                <a:gd name="T31" fmla="*/ 57 h 114"/>
                <a:gd name="T32" fmla="*/ 3 w 114"/>
                <a:gd name="T33" fmla="*/ 39 h 114"/>
                <a:gd name="T34" fmla="*/ 11 w 114"/>
                <a:gd name="T35" fmla="*/ 23 h 114"/>
                <a:gd name="T36" fmla="*/ 23 w 114"/>
                <a:gd name="T37" fmla="*/ 11 h 114"/>
                <a:gd name="T38" fmla="*/ 39 w 114"/>
                <a:gd name="T39" fmla="*/ 3 h 114"/>
                <a:gd name="T40" fmla="*/ 58 w 114"/>
                <a:gd name="T41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4" h="114">
                  <a:moveTo>
                    <a:pt x="58" y="0"/>
                  </a:moveTo>
                  <a:lnTo>
                    <a:pt x="75" y="3"/>
                  </a:lnTo>
                  <a:lnTo>
                    <a:pt x="91" y="11"/>
                  </a:lnTo>
                  <a:lnTo>
                    <a:pt x="103" y="23"/>
                  </a:lnTo>
                  <a:lnTo>
                    <a:pt x="111" y="39"/>
                  </a:lnTo>
                  <a:lnTo>
                    <a:pt x="114" y="57"/>
                  </a:lnTo>
                  <a:lnTo>
                    <a:pt x="111" y="75"/>
                  </a:lnTo>
                  <a:lnTo>
                    <a:pt x="103" y="91"/>
                  </a:lnTo>
                  <a:lnTo>
                    <a:pt x="91" y="103"/>
                  </a:lnTo>
                  <a:lnTo>
                    <a:pt x="75" y="111"/>
                  </a:lnTo>
                  <a:lnTo>
                    <a:pt x="58" y="114"/>
                  </a:lnTo>
                  <a:lnTo>
                    <a:pt x="39" y="111"/>
                  </a:lnTo>
                  <a:lnTo>
                    <a:pt x="23" y="103"/>
                  </a:lnTo>
                  <a:lnTo>
                    <a:pt x="11" y="91"/>
                  </a:lnTo>
                  <a:lnTo>
                    <a:pt x="3" y="75"/>
                  </a:lnTo>
                  <a:lnTo>
                    <a:pt x="0" y="57"/>
                  </a:lnTo>
                  <a:lnTo>
                    <a:pt x="3" y="39"/>
                  </a:lnTo>
                  <a:lnTo>
                    <a:pt x="11" y="23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595"/>
            <p:cNvSpPr>
              <a:spLocks/>
            </p:cNvSpPr>
            <p:nvPr/>
          </p:nvSpPr>
          <p:spPr bwMode="auto">
            <a:xfrm>
              <a:off x="1073150" y="5402263"/>
              <a:ext cx="19050" cy="17463"/>
            </a:xfrm>
            <a:custGeom>
              <a:avLst/>
              <a:gdLst>
                <a:gd name="T0" fmla="*/ 57 w 114"/>
                <a:gd name="T1" fmla="*/ 0 h 114"/>
                <a:gd name="T2" fmla="*/ 75 w 114"/>
                <a:gd name="T3" fmla="*/ 3 h 114"/>
                <a:gd name="T4" fmla="*/ 91 w 114"/>
                <a:gd name="T5" fmla="*/ 11 h 114"/>
                <a:gd name="T6" fmla="*/ 103 w 114"/>
                <a:gd name="T7" fmla="*/ 23 h 114"/>
                <a:gd name="T8" fmla="*/ 111 w 114"/>
                <a:gd name="T9" fmla="*/ 39 h 114"/>
                <a:gd name="T10" fmla="*/ 114 w 114"/>
                <a:gd name="T11" fmla="*/ 57 h 114"/>
                <a:gd name="T12" fmla="*/ 111 w 114"/>
                <a:gd name="T13" fmla="*/ 75 h 114"/>
                <a:gd name="T14" fmla="*/ 103 w 114"/>
                <a:gd name="T15" fmla="*/ 91 h 114"/>
                <a:gd name="T16" fmla="*/ 91 w 114"/>
                <a:gd name="T17" fmla="*/ 103 h 114"/>
                <a:gd name="T18" fmla="*/ 75 w 114"/>
                <a:gd name="T19" fmla="*/ 111 h 114"/>
                <a:gd name="T20" fmla="*/ 57 w 114"/>
                <a:gd name="T21" fmla="*/ 114 h 114"/>
                <a:gd name="T22" fmla="*/ 39 w 114"/>
                <a:gd name="T23" fmla="*/ 111 h 114"/>
                <a:gd name="T24" fmla="*/ 24 w 114"/>
                <a:gd name="T25" fmla="*/ 103 h 114"/>
                <a:gd name="T26" fmla="*/ 10 w 114"/>
                <a:gd name="T27" fmla="*/ 91 h 114"/>
                <a:gd name="T28" fmla="*/ 2 w 114"/>
                <a:gd name="T29" fmla="*/ 75 h 114"/>
                <a:gd name="T30" fmla="*/ 0 w 114"/>
                <a:gd name="T31" fmla="*/ 57 h 114"/>
                <a:gd name="T32" fmla="*/ 2 w 114"/>
                <a:gd name="T33" fmla="*/ 39 h 114"/>
                <a:gd name="T34" fmla="*/ 10 w 114"/>
                <a:gd name="T35" fmla="*/ 23 h 114"/>
                <a:gd name="T36" fmla="*/ 24 w 114"/>
                <a:gd name="T37" fmla="*/ 11 h 114"/>
                <a:gd name="T38" fmla="*/ 39 w 114"/>
                <a:gd name="T39" fmla="*/ 3 h 114"/>
                <a:gd name="T40" fmla="*/ 57 w 114"/>
                <a:gd name="T41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lnTo>
                    <a:pt x="75" y="3"/>
                  </a:lnTo>
                  <a:lnTo>
                    <a:pt x="91" y="11"/>
                  </a:lnTo>
                  <a:lnTo>
                    <a:pt x="103" y="23"/>
                  </a:lnTo>
                  <a:lnTo>
                    <a:pt x="111" y="39"/>
                  </a:lnTo>
                  <a:lnTo>
                    <a:pt x="114" y="57"/>
                  </a:lnTo>
                  <a:lnTo>
                    <a:pt x="111" y="75"/>
                  </a:lnTo>
                  <a:lnTo>
                    <a:pt x="103" y="91"/>
                  </a:lnTo>
                  <a:lnTo>
                    <a:pt x="91" y="103"/>
                  </a:lnTo>
                  <a:lnTo>
                    <a:pt x="75" y="111"/>
                  </a:lnTo>
                  <a:lnTo>
                    <a:pt x="57" y="114"/>
                  </a:lnTo>
                  <a:lnTo>
                    <a:pt x="39" y="111"/>
                  </a:lnTo>
                  <a:lnTo>
                    <a:pt x="24" y="103"/>
                  </a:lnTo>
                  <a:lnTo>
                    <a:pt x="10" y="91"/>
                  </a:lnTo>
                  <a:lnTo>
                    <a:pt x="2" y="75"/>
                  </a:lnTo>
                  <a:lnTo>
                    <a:pt x="0" y="57"/>
                  </a:lnTo>
                  <a:lnTo>
                    <a:pt x="2" y="39"/>
                  </a:lnTo>
                  <a:lnTo>
                    <a:pt x="10" y="23"/>
                  </a:lnTo>
                  <a:lnTo>
                    <a:pt x="24" y="11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596"/>
            <p:cNvSpPr>
              <a:spLocks/>
            </p:cNvSpPr>
            <p:nvPr/>
          </p:nvSpPr>
          <p:spPr bwMode="auto">
            <a:xfrm>
              <a:off x="1119188" y="5356226"/>
              <a:ext cx="17463" cy="19050"/>
            </a:xfrm>
            <a:custGeom>
              <a:avLst/>
              <a:gdLst>
                <a:gd name="T0" fmla="*/ 58 w 115"/>
                <a:gd name="T1" fmla="*/ 0 h 113"/>
                <a:gd name="T2" fmla="*/ 76 w 115"/>
                <a:gd name="T3" fmla="*/ 2 h 113"/>
                <a:gd name="T4" fmla="*/ 92 w 115"/>
                <a:gd name="T5" fmla="*/ 10 h 113"/>
                <a:gd name="T6" fmla="*/ 104 w 115"/>
                <a:gd name="T7" fmla="*/ 22 h 113"/>
                <a:gd name="T8" fmla="*/ 112 w 115"/>
                <a:gd name="T9" fmla="*/ 38 h 113"/>
                <a:gd name="T10" fmla="*/ 115 w 115"/>
                <a:gd name="T11" fmla="*/ 55 h 113"/>
                <a:gd name="T12" fmla="*/ 112 w 115"/>
                <a:gd name="T13" fmla="*/ 73 h 113"/>
                <a:gd name="T14" fmla="*/ 104 w 115"/>
                <a:gd name="T15" fmla="*/ 90 h 113"/>
                <a:gd name="T16" fmla="*/ 92 w 115"/>
                <a:gd name="T17" fmla="*/ 102 h 113"/>
                <a:gd name="T18" fmla="*/ 76 w 115"/>
                <a:gd name="T19" fmla="*/ 110 h 113"/>
                <a:gd name="T20" fmla="*/ 58 w 115"/>
                <a:gd name="T21" fmla="*/ 113 h 113"/>
                <a:gd name="T22" fmla="*/ 40 w 115"/>
                <a:gd name="T23" fmla="*/ 110 h 113"/>
                <a:gd name="T24" fmla="*/ 24 w 115"/>
                <a:gd name="T25" fmla="*/ 102 h 113"/>
                <a:gd name="T26" fmla="*/ 12 w 115"/>
                <a:gd name="T27" fmla="*/ 90 h 113"/>
                <a:gd name="T28" fmla="*/ 3 w 115"/>
                <a:gd name="T29" fmla="*/ 73 h 113"/>
                <a:gd name="T30" fmla="*/ 0 w 115"/>
                <a:gd name="T31" fmla="*/ 55 h 113"/>
                <a:gd name="T32" fmla="*/ 3 w 115"/>
                <a:gd name="T33" fmla="*/ 38 h 113"/>
                <a:gd name="T34" fmla="*/ 12 w 115"/>
                <a:gd name="T35" fmla="*/ 22 h 113"/>
                <a:gd name="T36" fmla="*/ 24 w 115"/>
                <a:gd name="T37" fmla="*/ 10 h 113"/>
                <a:gd name="T38" fmla="*/ 40 w 115"/>
                <a:gd name="T39" fmla="*/ 2 h 113"/>
                <a:gd name="T40" fmla="*/ 58 w 115"/>
                <a:gd name="T41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5" h="113">
                  <a:moveTo>
                    <a:pt x="58" y="0"/>
                  </a:moveTo>
                  <a:lnTo>
                    <a:pt x="76" y="2"/>
                  </a:lnTo>
                  <a:lnTo>
                    <a:pt x="92" y="10"/>
                  </a:lnTo>
                  <a:lnTo>
                    <a:pt x="104" y="22"/>
                  </a:lnTo>
                  <a:lnTo>
                    <a:pt x="112" y="38"/>
                  </a:lnTo>
                  <a:lnTo>
                    <a:pt x="115" y="55"/>
                  </a:lnTo>
                  <a:lnTo>
                    <a:pt x="112" y="73"/>
                  </a:lnTo>
                  <a:lnTo>
                    <a:pt x="104" y="90"/>
                  </a:lnTo>
                  <a:lnTo>
                    <a:pt x="92" y="102"/>
                  </a:lnTo>
                  <a:lnTo>
                    <a:pt x="76" y="110"/>
                  </a:lnTo>
                  <a:lnTo>
                    <a:pt x="58" y="113"/>
                  </a:lnTo>
                  <a:lnTo>
                    <a:pt x="40" y="110"/>
                  </a:lnTo>
                  <a:lnTo>
                    <a:pt x="24" y="102"/>
                  </a:lnTo>
                  <a:lnTo>
                    <a:pt x="12" y="90"/>
                  </a:lnTo>
                  <a:lnTo>
                    <a:pt x="3" y="73"/>
                  </a:lnTo>
                  <a:lnTo>
                    <a:pt x="0" y="55"/>
                  </a:lnTo>
                  <a:lnTo>
                    <a:pt x="3" y="38"/>
                  </a:lnTo>
                  <a:lnTo>
                    <a:pt x="12" y="22"/>
                  </a:lnTo>
                  <a:lnTo>
                    <a:pt x="24" y="10"/>
                  </a:lnTo>
                  <a:lnTo>
                    <a:pt x="40" y="2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7" name="TextBox 156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09304" y="4788024"/>
            <a:ext cx="150349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Основных направлениях </a:t>
            </a:r>
            <a:r>
              <a:rPr lang="ru-RU" sz="1400" b="1" i="1" dirty="0">
                <a:solidFill>
                  <a:srgbClr val="002060"/>
                </a:solidFill>
                <a:latin typeface="Cambria" panose="02040503050406030204" pitchFamily="18" charset="0"/>
              </a:rPr>
              <a:t>бюджетной и налоговой политики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3759642" y="4876437"/>
            <a:ext cx="17339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ru-RU" sz="1400" i="1" dirty="0" smtClean="0">
                <a:solidFill>
                  <a:srgbClr val="002060"/>
                </a:solidFill>
              </a:rPr>
              <a:t>Бюджетном прогнозе на долгосрочный период</a:t>
            </a:r>
            <a:endParaRPr lang="ru-RU" sz="14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77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Box 97"/>
          <p:cNvSpPr txBox="1"/>
          <p:nvPr/>
        </p:nvSpPr>
        <p:spPr>
          <a:xfrm>
            <a:off x="-279412" y="530260"/>
            <a:ext cx="756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DejaVu Serif Condensed"/>
              </a:rPr>
              <a:t>Липецк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DejaVu Serif Condensed"/>
              </a:rPr>
              <a:t> –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DejaVu Serif Condensed"/>
              </a:rPr>
              <a:t>административный центр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DejaVu Serif Condensed"/>
              </a:rPr>
              <a:t> Липецкой области</a:t>
            </a:r>
            <a:endParaRPr lang="ru-RU" sz="2000" b="1" dirty="0">
              <a:solidFill>
                <a:schemeClr val="tx2">
                  <a:lumMod val="50000"/>
                </a:schemeClr>
              </a:solidFill>
              <a:latin typeface="DejaVu Serif Condensed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16632" y="1010594"/>
            <a:ext cx="6912768" cy="7972632"/>
            <a:chOff x="116632" y="899592"/>
            <a:chExt cx="6912768" cy="7972632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039" y="4976618"/>
              <a:ext cx="6558444" cy="3895606"/>
            </a:xfrm>
            <a:prstGeom prst="rect">
              <a:avLst/>
            </a:prstGeom>
          </p:spPr>
        </p:pic>
        <p:grpSp>
          <p:nvGrpSpPr>
            <p:cNvPr id="82" name="Группа 81"/>
            <p:cNvGrpSpPr/>
            <p:nvPr/>
          </p:nvGrpSpPr>
          <p:grpSpPr>
            <a:xfrm>
              <a:off x="472395" y="4931461"/>
              <a:ext cx="2701191" cy="1198293"/>
              <a:chOff x="431216" y="2078719"/>
              <a:chExt cx="2701191" cy="1198293"/>
            </a:xfrm>
          </p:grpSpPr>
          <p:sp>
            <p:nvSpPr>
              <p:cNvPr id="35" name="Прямоугольник 34"/>
              <p:cNvSpPr/>
              <p:nvPr/>
            </p:nvSpPr>
            <p:spPr>
              <a:xfrm>
                <a:off x="1500465" y="2864427"/>
                <a:ext cx="1426468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1400" dirty="0" smtClean="0">
                    <a:solidFill>
                      <a:srgbClr val="002060"/>
                    </a:solidFill>
                  </a:rPr>
                  <a:t>тыс</a:t>
                </a:r>
                <a:r>
                  <a:rPr lang="ru-RU" sz="1400" dirty="0">
                    <a:solidFill>
                      <a:srgbClr val="002060"/>
                    </a:solidFill>
                  </a:rPr>
                  <a:t>. </a:t>
                </a:r>
                <a:r>
                  <a:rPr lang="ru-RU" sz="1400" dirty="0" smtClean="0">
                    <a:solidFill>
                      <a:srgbClr val="002060"/>
                    </a:solidFill>
                  </a:rPr>
                  <a:t>человек</a:t>
                </a:r>
                <a:endParaRPr lang="ru-RU" sz="140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596610" y="2753792"/>
                <a:ext cx="109036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800" b="1" dirty="0" smtClean="0">
                    <a:solidFill>
                      <a:srgbClr val="002060"/>
                    </a:solidFill>
                  </a:rPr>
                  <a:t>508,6 </a:t>
                </a:r>
                <a:endParaRPr lang="ru-RU" sz="2800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34" name="Прямоугольник 33"/>
              <p:cNvSpPr/>
              <p:nvPr/>
            </p:nvSpPr>
            <p:spPr>
              <a:xfrm>
                <a:off x="431216" y="2078719"/>
                <a:ext cx="2701191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4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Численность населения</a:t>
                </a:r>
              </a:p>
              <a:p>
                <a:pPr algn="ctr"/>
                <a:r>
                  <a:rPr lang="ru-RU" sz="14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города Липецка </a:t>
                </a:r>
              </a:p>
              <a:p>
                <a:pPr algn="ctr"/>
                <a:r>
                  <a:rPr lang="ru-RU" sz="14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на 01.01.2020</a:t>
                </a:r>
                <a:endParaRPr lang="ru-RU" sz="1400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43" name="Прямоугольник 42"/>
            <p:cNvSpPr/>
            <p:nvPr/>
          </p:nvSpPr>
          <p:spPr>
            <a:xfrm>
              <a:off x="2132095" y="6651846"/>
              <a:ext cx="188080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dirty="0" smtClean="0">
                  <a:solidFill>
                    <a:schemeClr val="accent5">
                      <a:lumMod val="50000"/>
                    </a:schemeClr>
                  </a:solidFill>
                </a:rPr>
                <a:t>Липецк</a:t>
              </a:r>
            </a:p>
          </p:txBody>
        </p:sp>
        <p:grpSp>
          <p:nvGrpSpPr>
            <p:cNvPr id="79" name="Группа 78"/>
            <p:cNvGrpSpPr/>
            <p:nvPr/>
          </p:nvGrpSpPr>
          <p:grpSpPr>
            <a:xfrm>
              <a:off x="3900381" y="6271704"/>
              <a:ext cx="2701191" cy="769646"/>
              <a:chOff x="4296527" y="4167851"/>
              <a:chExt cx="2701191" cy="769646"/>
            </a:xfrm>
          </p:grpSpPr>
          <p:sp>
            <p:nvSpPr>
              <p:cNvPr id="44" name="Прямоугольник 43"/>
              <p:cNvSpPr/>
              <p:nvPr/>
            </p:nvSpPr>
            <p:spPr>
              <a:xfrm>
                <a:off x="4296527" y="4167851"/>
                <a:ext cx="2701191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6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Плотность населения</a:t>
                </a:r>
                <a:endParaRPr lang="ru-RU" sz="1600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4751821" y="4475832"/>
                <a:ext cx="195627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400" b="1" dirty="0" smtClean="0">
                    <a:solidFill>
                      <a:srgbClr val="002060"/>
                    </a:solidFill>
                  </a:rPr>
                  <a:t>1 540,4 </a:t>
                </a:r>
                <a:endParaRPr lang="ru-RU" sz="2400" b="1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61" name="Группа 60"/>
              <p:cNvGrpSpPr/>
              <p:nvPr/>
            </p:nvGrpSpPr>
            <p:grpSpPr>
              <a:xfrm>
                <a:off x="5741218" y="4274775"/>
                <a:ext cx="1012681" cy="646331"/>
                <a:chOff x="5658817" y="4572354"/>
                <a:chExt cx="1012681" cy="646331"/>
              </a:xfrm>
            </p:grpSpPr>
            <p:sp>
              <p:nvSpPr>
                <p:cNvPr id="58" name="Прямоугольник 57"/>
                <p:cNvSpPr/>
                <p:nvPr/>
              </p:nvSpPr>
              <p:spPr>
                <a:xfrm>
                  <a:off x="5658817" y="4572354"/>
                  <a:ext cx="1012681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endParaRPr lang="ru-RU" dirty="0">
                    <a:solidFill>
                      <a:schemeClr val="accent5">
                        <a:lumMod val="50000"/>
                      </a:schemeClr>
                    </a:solidFill>
                  </a:endParaRPr>
                </a:p>
                <a:p>
                  <a:r>
                    <a:rPr lang="ru-RU" dirty="0" smtClean="0">
                      <a:solidFill>
                        <a:schemeClr val="accent5">
                          <a:lumMod val="50000"/>
                        </a:schemeClr>
                      </a:solidFill>
                    </a:rPr>
                    <a:t>чел</a:t>
                  </a:r>
                  <a:r>
                    <a:rPr lang="en-US" dirty="0" smtClean="0">
                      <a:solidFill>
                        <a:schemeClr val="accent5">
                          <a:lumMod val="50000"/>
                        </a:schemeClr>
                      </a:solidFill>
                    </a:rPr>
                    <a:t>./</a:t>
                  </a:r>
                  <a:r>
                    <a:rPr lang="ru-RU" dirty="0" smtClean="0">
                      <a:solidFill>
                        <a:schemeClr val="accent5">
                          <a:lumMod val="50000"/>
                        </a:schemeClr>
                      </a:solidFill>
                    </a:rPr>
                    <a:t>км</a:t>
                  </a:r>
                  <a:endParaRPr lang="ru-RU" dirty="0">
                    <a:solidFill>
                      <a:schemeClr val="accent5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60" name="Прямоугольник 59"/>
                <p:cNvSpPr/>
                <p:nvPr/>
              </p:nvSpPr>
              <p:spPr>
                <a:xfrm>
                  <a:off x="6381800" y="4764220"/>
                  <a:ext cx="261294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sz="1400" dirty="0" smtClean="0">
                      <a:solidFill>
                        <a:srgbClr val="002060"/>
                      </a:solidFill>
                    </a:rPr>
                    <a:t>2</a:t>
                  </a:r>
                  <a:endParaRPr lang="ru-RU" sz="1400" dirty="0">
                    <a:solidFill>
                      <a:srgbClr val="002060"/>
                    </a:solidFill>
                  </a:endParaRPr>
                </a:p>
              </p:txBody>
            </p:sp>
          </p:grpSp>
        </p:grpSp>
        <p:grpSp>
          <p:nvGrpSpPr>
            <p:cNvPr id="81" name="Группа 80"/>
            <p:cNvGrpSpPr/>
            <p:nvPr/>
          </p:nvGrpSpPr>
          <p:grpSpPr>
            <a:xfrm>
              <a:off x="146067" y="7526317"/>
              <a:ext cx="2117076" cy="970650"/>
              <a:chOff x="-99763" y="6164791"/>
              <a:chExt cx="2117076" cy="970650"/>
            </a:xfrm>
          </p:grpSpPr>
          <p:sp>
            <p:nvSpPr>
              <p:cNvPr id="37" name="Прямоугольник 36"/>
              <p:cNvSpPr/>
              <p:nvPr/>
            </p:nvSpPr>
            <p:spPr>
              <a:xfrm>
                <a:off x="-99763" y="6164791"/>
                <a:ext cx="179799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4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Площадь территории</a:t>
                </a:r>
              </a:p>
            </p:txBody>
          </p:sp>
          <p:sp>
            <p:nvSpPr>
              <p:cNvPr id="39" name="Прямоугольник 38"/>
              <p:cNvSpPr/>
              <p:nvPr/>
            </p:nvSpPr>
            <p:spPr>
              <a:xfrm>
                <a:off x="273809" y="6612221"/>
                <a:ext cx="127310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800" b="1" dirty="0" smtClean="0">
                    <a:solidFill>
                      <a:srgbClr val="002060"/>
                    </a:solidFill>
                  </a:rPr>
                  <a:t>330,15 </a:t>
                </a:r>
                <a:endParaRPr lang="ru-RU" sz="2800" b="1" dirty="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67" name="Группа 66"/>
              <p:cNvGrpSpPr/>
              <p:nvPr/>
            </p:nvGrpSpPr>
            <p:grpSpPr>
              <a:xfrm>
                <a:off x="1350606" y="6486403"/>
                <a:ext cx="666707" cy="646331"/>
                <a:chOff x="5453593" y="4784361"/>
                <a:chExt cx="666707" cy="646331"/>
              </a:xfrm>
            </p:grpSpPr>
            <p:sp>
              <p:nvSpPr>
                <p:cNvPr id="68" name="Прямоугольник 67"/>
                <p:cNvSpPr/>
                <p:nvPr/>
              </p:nvSpPr>
              <p:spPr>
                <a:xfrm>
                  <a:off x="5453593" y="4784361"/>
                  <a:ext cx="666707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endParaRPr lang="ru-RU" dirty="0">
                    <a:solidFill>
                      <a:schemeClr val="accent5">
                        <a:lumMod val="50000"/>
                      </a:schemeClr>
                    </a:solidFill>
                  </a:endParaRPr>
                </a:p>
                <a:p>
                  <a:r>
                    <a:rPr lang="ru-RU" dirty="0" smtClean="0">
                      <a:solidFill>
                        <a:schemeClr val="accent5">
                          <a:lumMod val="50000"/>
                        </a:schemeClr>
                      </a:solidFill>
                    </a:rPr>
                    <a:t>км</a:t>
                  </a:r>
                  <a:endParaRPr lang="ru-RU" dirty="0">
                    <a:solidFill>
                      <a:schemeClr val="accent5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69" name="Прямоугольник 68"/>
                <p:cNvSpPr/>
                <p:nvPr/>
              </p:nvSpPr>
              <p:spPr>
                <a:xfrm>
                  <a:off x="5687331" y="4922860"/>
                  <a:ext cx="261294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ru-RU" dirty="0" smtClean="0">
                      <a:solidFill>
                        <a:srgbClr val="002060"/>
                      </a:solidFill>
                    </a:rPr>
                    <a:t>2</a:t>
                  </a:r>
                  <a:endParaRPr lang="ru-RU" dirty="0">
                    <a:solidFill>
                      <a:srgbClr val="002060"/>
                    </a:solidFill>
                  </a:endParaRPr>
                </a:p>
              </p:txBody>
            </p:sp>
          </p:grpSp>
        </p:grpSp>
        <p:grpSp>
          <p:nvGrpSpPr>
            <p:cNvPr id="70" name="Group 148"/>
            <p:cNvGrpSpPr/>
            <p:nvPr/>
          </p:nvGrpSpPr>
          <p:grpSpPr>
            <a:xfrm>
              <a:off x="3164065" y="7127373"/>
              <a:ext cx="171179" cy="171670"/>
              <a:chOff x="4440238" y="2684463"/>
              <a:chExt cx="554037" cy="555625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71" name="Freeform 168"/>
              <p:cNvSpPr>
                <a:spLocks noEditPoints="1"/>
              </p:cNvSpPr>
              <p:nvPr/>
            </p:nvSpPr>
            <p:spPr bwMode="auto">
              <a:xfrm>
                <a:off x="4440238" y="2806700"/>
                <a:ext cx="554037" cy="433388"/>
              </a:xfrm>
              <a:custGeom>
                <a:avLst/>
                <a:gdLst>
                  <a:gd name="T0" fmla="*/ 1915 w 3491"/>
                  <a:gd name="T1" fmla="*/ 1952 h 2734"/>
                  <a:gd name="T2" fmla="*/ 1839 w 3491"/>
                  <a:gd name="T3" fmla="*/ 2006 h 2734"/>
                  <a:gd name="T4" fmla="*/ 1800 w 3491"/>
                  <a:gd name="T5" fmla="*/ 2092 h 2734"/>
                  <a:gd name="T6" fmla="*/ 1800 w 3491"/>
                  <a:gd name="T7" fmla="*/ 2362 h 2734"/>
                  <a:gd name="T8" fmla="*/ 1839 w 3491"/>
                  <a:gd name="T9" fmla="*/ 2449 h 2734"/>
                  <a:gd name="T10" fmla="*/ 1915 w 3491"/>
                  <a:gd name="T11" fmla="*/ 2503 h 2734"/>
                  <a:gd name="T12" fmla="*/ 2181 w 3491"/>
                  <a:gd name="T13" fmla="*/ 2513 h 2734"/>
                  <a:gd name="T14" fmla="*/ 2273 w 3491"/>
                  <a:gd name="T15" fmla="*/ 2488 h 2734"/>
                  <a:gd name="T16" fmla="*/ 2338 w 3491"/>
                  <a:gd name="T17" fmla="*/ 2423 h 2734"/>
                  <a:gd name="T18" fmla="*/ 2363 w 3491"/>
                  <a:gd name="T19" fmla="*/ 2330 h 2734"/>
                  <a:gd name="T20" fmla="*/ 2352 w 3491"/>
                  <a:gd name="T21" fmla="*/ 2061 h 2734"/>
                  <a:gd name="T22" fmla="*/ 2298 w 3491"/>
                  <a:gd name="T23" fmla="*/ 1984 h 2734"/>
                  <a:gd name="T24" fmla="*/ 2213 w 3491"/>
                  <a:gd name="T25" fmla="*/ 1944 h 2734"/>
                  <a:gd name="T26" fmla="*/ 1189 w 3491"/>
                  <a:gd name="T27" fmla="*/ 1940 h 2734"/>
                  <a:gd name="T28" fmla="*/ 1097 w 3491"/>
                  <a:gd name="T29" fmla="*/ 1965 h 2734"/>
                  <a:gd name="T30" fmla="*/ 1032 w 3491"/>
                  <a:gd name="T31" fmla="*/ 2032 h 2734"/>
                  <a:gd name="T32" fmla="*/ 1007 w 3491"/>
                  <a:gd name="T33" fmla="*/ 2125 h 2734"/>
                  <a:gd name="T34" fmla="*/ 1018 w 3491"/>
                  <a:gd name="T35" fmla="*/ 2394 h 2734"/>
                  <a:gd name="T36" fmla="*/ 1071 w 3491"/>
                  <a:gd name="T37" fmla="*/ 2471 h 2734"/>
                  <a:gd name="T38" fmla="*/ 1156 w 3491"/>
                  <a:gd name="T39" fmla="*/ 2511 h 2734"/>
                  <a:gd name="T40" fmla="*/ 1424 w 3491"/>
                  <a:gd name="T41" fmla="*/ 2511 h 2734"/>
                  <a:gd name="T42" fmla="*/ 1509 w 3491"/>
                  <a:gd name="T43" fmla="*/ 2471 h 2734"/>
                  <a:gd name="T44" fmla="*/ 1562 w 3491"/>
                  <a:gd name="T45" fmla="*/ 2394 h 2734"/>
                  <a:gd name="T46" fmla="*/ 1574 w 3491"/>
                  <a:gd name="T47" fmla="*/ 2125 h 2734"/>
                  <a:gd name="T48" fmla="*/ 1549 w 3491"/>
                  <a:gd name="T49" fmla="*/ 2032 h 2734"/>
                  <a:gd name="T50" fmla="*/ 1483 w 3491"/>
                  <a:gd name="T51" fmla="*/ 1965 h 2734"/>
                  <a:gd name="T52" fmla="*/ 1391 w 3491"/>
                  <a:gd name="T53" fmla="*/ 1940 h 2734"/>
                  <a:gd name="T54" fmla="*/ 367 w 3491"/>
                  <a:gd name="T55" fmla="*/ 1944 h 2734"/>
                  <a:gd name="T56" fmla="*/ 282 w 3491"/>
                  <a:gd name="T57" fmla="*/ 1984 h 2734"/>
                  <a:gd name="T58" fmla="*/ 229 w 3491"/>
                  <a:gd name="T59" fmla="*/ 2061 h 2734"/>
                  <a:gd name="T60" fmla="*/ 217 w 3491"/>
                  <a:gd name="T61" fmla="*/ 2330 h 2734"/>
                  <a:gd name="T62" fmla="*/ 242 w 3491"/>
                  <a:gd name="T63" fmla="*/ 2423 h 2734"/>
                  <a:gd name="T64" fmla="*/ 308 w 3491"/>
                  <a:gd name="T65" fmla="*/ 2488 h 2734"/>
                  <a:gd name="T66" fmla="*/ 400 w 3491"/>
                  <a:gd name="T67" fmla="*/ 2513 h 2734"/>
                  <a:gd name="T68" fmla="*/ 666 w 3491"/>
                  <a:gd name="T69" fmla="*/ 2503 h 2734"/>
                  <a:gd name="T70" fmla="*/ 741 w 3491"/>
                  <a:gd name="T71" fmla="*/ 2449 h 2734"/>
                  <a:gd name="T72" fmla="*/ 781 w 3491"/>
                  <a:gd name="T73" fmla="*/ 2362 h 2734"/>
                  <a:gd name="T74" fmla="*/ 781 w 3491"/>
                  <a:gd name="T75" fmla="*/ 2092 h 2734"/>
                  <a:gd name="T76" fmla="*/ 741 w 3491"/>
                  <a:gd name="T77" fmla="*/ 2006 h 2734"/>
                  <a:gd name="T78" fmla="*/ 666 w 3491"/>
                  <a:gd name="T79" fmla="*/ 1952 h 2734"/>
                  <a:gd name="T80" fmla="*/ 400 w 3491"/>
                  <a:gd name="T81" fmla="*/ 1940 h 2734"/>
                  <a:gd name="T82" fmla="*/ 3491 w 3491"/>
                  <a:gd name="T83" fmla="*/ 1952 h 2734"/>
                  <a:gd name="T84" fmla="*/ 0 w 3491"/>
                  <a:gd name="T85" fmla="*/ 1260 h 2734"/>
                  <a:gd name="T86" fmla="*/ 1710 w 3491"/>
                  <a:gd name="T87" fmla="*/ 819 h 2734"/>
                  <a:gd name="T88" fmla="*/ 2560 w 3491"/>
                  <a:gd name="T89" fmla="*/ 1952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491" h="2734">
                    <a:moveTo>
                      <a:pt x="1978" y="1940"/>
                    </a:moveTo>
                    <a:lnTo>
                      <a:pt x="1945" y="1944"/>
                    </a:lnTo>
                    <a:lnTo>
                      <a:pt x="1915" y="1952"/>
                    </a:lnTo>
                    <a:lnTo>
                      <a:pt x="1886" y="1965"/>
                    </a:lnTo>
                    <a:lnTo>
                      <a:pt x="1861" y="1984"/>
                    </a:lnTo>
                    <a:lnTo>
                      <a:pt x="1839" y="2006"/>
                    </a:lnTo>
                    <a:lnTo>
                      <a:pt x="1821" y="2032"/>
                    </a:lnTo>
                    <a:lnTo>
                      <a:pt x="1807" y="2061"/>
                    </a:lnTo>
                    <a:lnTo>
                      <a:pt x="1800" y="2092"/>
                    </a:lnTo>
                    <a:lnTo>
                      <a:pt x="1796" y="2125"/>
                    </a:lnTo>
                    <a:lnTo>
                      <a:pt x="1796" y="2330"/>
                    </a:lnTo>
                    <a:lnTo>
                      <a:pt x="1800" y="2362"/>
                    </a:lnTo>
                    <a:lnTo>
                      <a:pt x="1807" y="2394"/>
                    </a:lnTo>
                    <a:lnTo>
                      <a:pt x="1821" y="2423"/>
                    </a:lnTo>
                    <a:lnTo>
                      <a:pt x="1839" y="2449"/>
                    </a:lnTo>
                    <a:lnTo>
                      <a:pt x="1861" y="2471"/>
                    </a:lnTo>
                    <a:lnTo>
                      <a:pt x="1886" y="2488"/>
                    </a:lnTo>
                    <a:lnTo>
                      <a:pt x="1915" y="2503"/>
                    </a:lnTo>
                    <a:lnTo>
                      <a:pt x="1945" y="2511"/>
                    </a:lnTo>
                    <a:lnTo>
                      <a:pt x="1978" y="2513"/>
                    </a:lnTo>
                    <a:lnTo>
                      <a:pt x="2181" y="2513"/>
                    </a:lnTo>
                    <a:lnTo>
                      <a:pt x="2213" y="2511"/>
                    </a:lnTo>
                    <a:lnTo>
                      <a:pt x="2244" y="2503"/>
                    </a:lnTo>
                    <a:lnTo>
                      <a:pt x="2273" y="2488"/>
                    </a:lnTo>
                    <a:lnTo>
                      <a:pt x="2298" y="2471"/>
                    </a:lnTo>
                    <a:lnTo>
                      <a:pt x="2319" y="2449"/>
                    </a:lnTo>
                    <a:lnTo>
                      <a:pt x="2338" y="2423"/>
                    </a:lnTo>
                    <a:lnTo>
                      <a:pt x="2352" y="2394"/>
                    </a:lnTo>
                    <a:lnTo>
                      <a:pt x="2359" y="2362"/>
                    </a:lnTo>
                    <a:lnTo>
                      <a:pt x="2363" y="2330"/>
                    </a:lnTo>
                    <a:lnTo>
                      <a:pt x="2363" y="2125"/>
                    </a:lnTo>
                    <a:lnTo>
                      <a:pt x="2359" y="2092"/>
                    </a:lnTo>
                    <a:lnTo>
                      <a:pt x="2352" y="2061"/>
                    </a:lnTo>
                    <a:lnTo>
                      <a:pt x="2338" y="2032"/>
                    </a:lnTo>
                    <a:lnTo>
                      <a:pt x="2319" y="2006"/>
                    </a:lnTo>
                    <a:lnTo>
                      <a:pt x="2298" y="1984"/>
                    </a:lnTo>
                    <a:lnTo>
                      <a:pt x="2273" y="1965"/>
                    </a:lnTo>
                    <a:lnTo>
                      <a:pt x="2244" y="1952"/>
                    </a:lnTo>
                    <a:lnTo>
                      <a:pt x="2213" y="1944"/>
                    </a:lnTo>
                    <a:lnTo>
                      <a:pt x="2181" y="1940"/>
                    </a:lnTo>
                    <a:lnTo>
                      <a:pt x="1978" y="1940"/>
                    </a:lnTo>
                    <a:close/>
                    <a:moveTo>
                      <a:pt x="1189" y="1940"/>
                    </a:moveTo>
                    <a:lnTo>
                      <a:pt x="1156" y="1944"/>
                    </a:lnTo>
                    <a:lnTo>
                      <a:pt x="1125" y="1952"/>
                    </a:lnTo>
                    <a:lnTo>
                      <a:pt x="1097" y="1965"/>
                    </a:lnTo>
                    <a:lnTo>
                      <a:pt x="1071" y="1984"/>
                    </a:lnTo>
                    <a:lnTo>
                      <a:pt x="1049" y="2006"/>
                    </a:lnTo>
                    <a:lnTo>
                      <a:pt x="1032" y="2032"/>
                    </a:lnTo>
                    <a:lnTo>
                      <a:pt x="1018" y="2061"/>
                    </a:lnTo>
                    <a:lnTo>
                      <a:pt x="1009" y="2092"/>
                    </a:lnTo>
                    <a:lnTo>
                      <a:pt x="1007" y="2125"/>
                    </a:lnTo>
                    <a:lnTo>
                      <a:pt x="1007" y="2330"/>
                    </a:lnTo>
                    <a:lnTo>
                      <a:pt x="1009" y="2362"/>
                    </a:lnTo>
                    <a:lnTo>
                      <a:pt x="1018" y="2394"/>
                    </a:lnTo>
                    <a:lnTo>
                      <a:pt x="1032" y="2423"/>
                    </a:lnTo>
                    <a:lnTo>
                      <a:pt x="1049" y="2449"/>
                    </a:lnTo>
                    <a:lnTo>
                      <a:pt x="1071" y="2471"/>
                    </a:lnTo>
                    <a:lnTo>
                      <a:pt x="1097" y="2488"/>
                    </a:lnTo>
                    <a:lnTo>
                      <a:pt x="1125" y="2503"/>
                    </a:lnTo>
                    <a:lnTo>
                      <a:pt x="1156" y="2511"/>
                    </a:lnTo>
                    <a:lnTo>
                      <a:pt x="1189" y="2513"/>
                    </a:lnTo>
                    <a:lnTo>
                      <a:pt x="1391" y="2513"/>
                    </a:lnTo>
                    <a:lnTo>
                      <a:pt x="1424" y="2511"/>
                    </a:lnTo>
                    <a:lnTo>
                      <a:pt x="1455" y="2503"/>
                    </a:lnTo>
                    <a:lnTo>
                      <a:pt x="1483" y="2488"/>
                    </a:lnTo>
                    <a:lnTo>
                      <a:pt x="1509" y="2471"/>
                    </a:lnTo>
                    <a:lnTo>
                      <a:pt x="1530" y="2449"/>
                    </a:lnTo>
                    <a:lnTo>
                      <a:pt x="1549" y="2423"/>
                    </a:lnTo>
                    <a:lnTo>
                      <a:pt x="1562" y="2394"/>
                    </a:lnTo>
                    <a:lnTo>
                      <a:pt x="1570" y="2362"/>
                    </a:lnTo>
                    <a:lnTo>
                      <a:pt x="1574" y="2330"/>
                    </a:lnTo>
                    <a:lnTo>
                      <a:pt x="1574" y="2125"/>
                    </a:lnTo>
                    <a:lnTo>
                      <a:pt x="1570" y="2092"/>
                    </a:lnTo>
                    <a:lnTo>
                      <a:pt x="1562" y="2061"/>
                    </a:lnTo>
                    <a:lnTo>
                      <a:pt x="1549" y="2032"/>
                    </a:lnTo>
                    <a:lnTo>
                      <a:pt x="1530" y="2006"/>
                    </a:lnTo>
                    <a:lnTo>
                      <a:pt x="1509" y="1984"/>
                    </a:lnTo>
                    <a:lnTo>
                      <a:pt x="1483" y="1965"/>
                    </a:lnTo>
                    <a:lnTo>
                      <a:pt x="1455" y="1952"/>
                    </a:lnTo>
                    <a:lnTo>
                      <a:pt x="1424" y="1944"/>
                    </a:lnTo>
                    <a:lnTo>
                      <a:pt x="1391" y="1940"/>
                    </a:lnTo>
                    <a:lnTo>
                      <a:pt x="1189" y="1940"/>
                    </a:lnTo>
                    <a:close/>
                    <a:moveTo>
                      <a:pt x="400" y="1940"/>
                    </a:moveTo>
                    <a:lnTo>
                      <a:pt x="367" y="1944"/>
                    </a:lnTo>
                    <a:lnTo>
                      <a:pt x="336" y="1952"/>
                    </a:lnTo>
                    <a:lnTo>
                      <a:pt x="308" y="1965"/>
                    </a:lnTo>
                    <a:lnTo>
                      <a:pt x="282" y="1984"/>
                    </a:lnTo>
                    <a:lnTo>
                      <a:pt x="260" y="2006"/>
                    </a:lnTo>
                    <a:lnTo>
                      <a:pt x="242" y="2032"/>
                    </a:lnTo>
                    <a:lnTo>
                      <a:pt x="229" y="2061"/>
                    </a:lnTo>
                    <a:lnTo>
                      <a:pt x="220" y="2092"/>
                    </a:lnTo>
                    <a:lnTo>
                      <a:pt x="217" y="2125"/>
                    </a:lnTo>
                    <a:lnTo>
                      <a:pt x="217" y="2330"/>
                    </a:lnTo>
                    <a:lnTo>
                      <a:pt x="220" y="2362"/>
                    </a:lnTo>
                    <a:lnTo>
                      <a:pt x="229" y="2394"/>
                    </a:lnTo>
                    <a:lnTo>
                      <a:pt x="242" y="2423"/>
                    </a:lnTo>
                    <a:lnTo>
                      <a:pt x="260" y="2449"/>
                    </a:lnTo>
                    <a:lnTo>
                      <a:pt x="282" y="2471"/>
                    </a:lnTo>
                    <a:lnTo>
                      <a:pt x="308" y="2488"/>
                    </a:lnTo>
                    <a:lnTo>
                      <a:pt x="336" y="2503"/>
                    </a:lnTo>
                    <a:lnTo>
                      <a:pt x="367" y="2511"/>
                    </a:lnTo>
                    <a:lnTo>
                      <a:pt x="400" y="2513"/>
                    </a:lnTo>
                    <a:lnTo>
                      <a:pt x="602" y="2513"/>
                    </a:lnTo>
                    <a:lnTo>
                      <a:pt x="634" y="2511"/>
                    </a:lnTo>
                    <a:lnTo>
                      <a:pt x="666" y="2503"/>
                    </a:lnTo>
                    <a:lnTo>
                      <a:pt x="694" y="2488"/>
                    </a:lnTo>
                    <a:lnTo>
                      <a:pt x="720" y="2471"/>
                    </a:lnTo>
                    <a:lnTo>
                      <a:pt x="741" y="2449"/>
                    </a:lnTo>
                    <a:lnTo>
                      <a:pt x="760" y="2423"/>
                    </a:lnTo>
                    <a:lnTo>
                      <a:pt x="773" y="2394"/>
                    </a:lnTo>
                    <a:lnTo>
                      <a:pt x="781" y="2362"/>
                    </a:lnTo>
                    <a:lnTo>
                      <a:pt x="785" y="2330"/>
                    </a:lnTo>
                    <a:lnTo>
                      <a:pt x="785" y="2125"/>
                    </a:lnTo>
                    <a:lnTo>
                      <a:pt x="781" y="2092"/>
                    </a:lnTo>
                    <a:lnTo>
                      <a:pt x="773" y="2061"/>
                    </a:lnTo>
                    <a:lnTo>
                      <a:pt x="760" y="2032"/>
                    </a:lnTo>
                    <a:lnTo>
                      <a:pt x="741" y="2006"/>
                    </a:lnTo>
                    <a:lnTo>
                      <a:pt x="720" y="1984"/>
                    </a:lnTo>
                    <a:lnTo>
                      <a:pt x="694" y="1965"/>
                    </a:lnTo>
                    <a:lnTo>
                      <a:pt x="666" y="1952"/>
                    </a:lnTo>
                    <a:lnTo>
                      <a:pt x="634" y="1944"/>
                    </a:lnTo>
                    <a:lnTo>
                      <a:pt x="602" y="1940"/>
                    </a:lnTo>
                    <a:lnTo>
                      <a:pt x="400" y="1940"/>
                    </a:lnTo>
                    <a:close/>
                    <a:moveTo>
                      <a:pt x="2742" y="0"/>
                    </a:moveTo>
                    <a:lnTo>
                      <a:pt x="3308" y="0"/>
                    </a:lnTo>
                    <a:lnTo>
                      <a:pt x="3491" y="1952"/>
                    </a:lnTo>
                    <a:lnTo>
                      <a:pt x="3491" y="2734"/>
                    </a:lnTo>
                    <a:lnTo>
                      <a:pt x="0" y="2734"/>
                    </a:lnTo>
                    <a:lnTo>
                      <a:pt x="0" y="1260"/>
                    </a:lnTo>
                    <a:lnTo>
                      <a:pt x="860" y="819"/>
                    </a:lnTo>
                    <a:lnTo>
                      <a:pt x="860" y="1254"/>
                    </a:lnTo>
                    <a:lnTo>
                      <a:pt x="1710" y="819"/>
                    </a:lnTo>
                    <a:lnTo>
                      <a:pt x="1710" y="1254"/>
                    </a:lnTo>
                    <a:lnTo>
                      <a:pt x="2560" y="819"/>
                    </a:lnTo>
                    <a:lnTo>
                      <a:pt x="2560" y="1952"/>
                    </a:lnTo>
                    <a:lnTo>
                      <a:pt x="274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2" name="Freeform 169"/>
              <p:cNvSpPr>
                <a:spLocks/>
              </p:cNvSpPr>
              <p:nvPr/>
            </p:nvSpPr>
            <p:spPr bwMode="auto">
              <a:xfrm>
                <a:off x="4651375" y="2684463"/>
                <a:ext cx="306387" cy="101600"/>
              </a:xfrm>
              <a:custGeom>
                <a:avLst/>
                <a:gdLst>
                  <a:gd name="T0" fmla="*/ 29 w 1927"/>
                  <a:gd name="T1" fmla="*/ 1 h 640"/>
                  <a:gd name="T2" fmla="*/ 28 w 1927"/>
                  <a:gd name="T3" fmla="*/ 9 h 640"/>
                  <a:gd name="T4" fmla="*/ 27 w 1927"/>
                  <a:gd name="T5" fmla="*/ 22 h 640"/>
                  <a:gd name="T6" fmla="*/ 26 w 1927"/>
                  <a:gd name="T7" fmla="*/ 41 h 640"/>
                  <a:gd name="T8" fmla="*/ 28 w 1927"/>
                  <a:gd name="T9" fmla="*/ 63 h 640"/>
                  <a:gd name="T10" fmla="*/ 34 w 1927"/>
                  <a:gd name="T11" fmla="*/ 87 h 640"/>
                  <a:gd name="T12" fmla="*/ 45 w 1927"/>
                  <a:gd name="T13" fmla="*/ 113 h 640"/>
                  <a:gd name="T14" fmla="*/ 63 w 1927"/>
                  <a:gd name="T15" fmla="*/ 138 h 640"/>
                  <a:gd name="T16" fmla="*/ 88 w 1927"/>
                  <a:gd name="T17" fmla="*/ 162 h 640"/>
                  <a:gd name="T18" fmla="*/ 123 w 1927"/>
                  <a:gd name="T19" fmla="*/ 183 h 640"/>
                  <a:gd name="T20" fmla="*/ 167 w 1927"/>
                  <a:gd name="T21" fmla="*/ 200 h 640"/>
                  <a:gd name="T22" fmla="*/ 224 w 1927"/>
                  <a:gd name="T23" fmla="*/ 214 h 640"/>
                  <a:gd name="T24" fmla="*/ 294 w 1927"/>
                  <a:gd name="T25" fmla="*/ 219 h 640"/>
                  <a:gd name="T26" fmla="*/ 378 w 1927"/>
                  <a:gd name="T27" fmla="*/ 218 h 640"/>
                  <a:gd name="T28" fmla="*/ 476 w 1927"/>
                  <a:gd name="T29" fmla="*/ 207 h 640"/>
                  <a:gd name="T30" fmla="*/ 593 w 1927"/>
                  <a:gd name="T31" fmla="*/ 186 h 640"/>
                  <a:gd name="T32" fmla="*/ 728 w 1927"/>
                  <a:gd name="T33" fmla="*/ 155 h 640"/>
                  <a:gd name="T34" fmla="*/ 882 w 1927"/>
                  <a:gd name="T35" fmla="*/ 110 h 640"/>
                  <a:gd name="T36" fmla="*/ 1026 w 1927"/>
                  <a:gd name="T37" fmla="*/ 71 h 640"/>
                  <a:gd name="T38" fmla="*/ 1156 w 1927"/>
                  <a:gd name="T39" fmla="*/ 51 h 640"/>
                  <a:gd name="T40" fmla="*/ 1274 w 1927"/>
                  <a:gd name="T41" fmla="*/ 44 h 640"/>
                  <a:gd name="T42" fmla="*/ 1379 w 1927"/>
                  <a:gd name="T43" fmla="*/ 53 h 640"/>
                  <a:gd name="T44" fmla="*/ 1472 w 1927"/>
                  <a:gd name="T45" fmla="*/ 72 h 640"/>
                  <a:gd name="T46" fmla="*/ 1554 w 1927"/>
                  <a:gd name="T47" fmla="*/ 102 h 640"/>
                  <a:gd name="T48" fmla="*/ 1625 w 1927"/>
                  <a:gd name="T49" fmla="*/ 140 h 640"/>
                  <a:gd name="T50" fmla="*/ 1688 w 1927"/>
                  <a:gd name="T51" fmla="*/ 186 h 640"/>
                  <a:gd name="T52" fmla="*/ 1741 w 1927"/>
                  <a:gd name="T53" fmla="*/ 235 h 640"/>
                  <a:gd name="T54" fmla="*/ 1785 w 1927"/>
                  <a:gd name="T55" fmla="*/ 289 h 640"/>
                  <a:gd name="T56" fmla="*/ 1822 w 1927"/>
                  <a:gd name="T57" fmla="*/ 345 h 640"/>
                  <a:gd name="T58" fmla="*/ 1852 w 1927"/>
                  <a:gd name="T59" fmla="*/ 400 h 640"/>
                  <a:gd name="T60" fmla="*/ 1876 w 1927"/>
                  <a:gd name="T61" fmla="*/ 453 h 640"/>
                  <a:gd name="T62" fmla="*/ 1894 w 1927"/>
                  <a:gd name="T63" fmla="*/ 503 h 640"/>
                  <a:gd name="T64" fmla="*/ 1907 w 1927"/>
                  <a:gd name="T65" fmla="*/ 547 h 640"/>
                  <a:gd name="T66" fmla="*/ 1917 w 1927"/>
                  <a:gd name="T67" fmla="*/ 586 h 640"/>
                  <a:gd name="T68" fmla="*/ 1922 w 1927"/>
                  <a:gd name="T69" fmla="*/ 614 h 640"/>
                  <a:gd name="T70" fmla="*/ 1926 w 1927"/>
                  <a:gd name="T71" fmla="*/ 634 h 640"/>
                  <a:gd name="T72" fmla="*/ 1927 w 1927"/>
                  <a:gd name="T73" fmla="*/ 640 h 640"/>
                  <a:gd name="T74" fmla="*/ 1406 w 1927"/>
                  <a:gd name="T75" fmla="*/ 605 h 640"/>
                  <a:gd name="T76" fmla="*/ 1384 w 1927"/>
                  <a:gd name="T77" fmla="*/ 548 h 640"/>
                  <a:gd name="T78" fmla="*/ 1347 w 1927"/>
                  <a:gd name="T79" fmla="*/ 505 h 640"/>
                  <a:gd name="T80" fmla="*/ 1296 w 1927"/>
                  <a:gd name="T81" fmla="*/ 473 h 640"/>
                  <a:gd name="T82" fmla="*/ 1233 w 1927"/>
                  <a:gd name="T83" fmla="*/ 451 h 640"/>
                  <a:gd name="T84" fmla="*/ 1157 w 1927"/>
                  <a:gd name="T85" fmla="*/ 437 h 640"/>
                  <a:gd name="T86" fmla="*/ 1072 w 1927"/>
                  <a:gd name="T87" fmla="*/ 429 h 640"/>
                  <a:gd name="T88" fmla="*/ 979 w 1927"/>
                  <a:gd name="T89" fmla="*/ 427 h 640"/>
                  <a:gd name="T90" fmla="*/ 877 w 1927"/>
                  <a:gd name="T91" fmla="*/ 426 h 640"/>
                  <a:gd name="T92" fmla="*/ 770 w 1927"/>
                  <a:gd name="T93" fmla="*/ 427 h 640"/>
                  <a:gd name="T94" fmla="*/ 658 w 1927"/>
                  <a:gd name="T95" fmla="*/ 427 h 640"/>
                  <a:gd name="T96" fmla="*/ 542 w 1927"/>
                  <a:gd name="T97" fmla="*/ 424 h 640"/>
                  <a:gd name="T98" fmla="*/ 426 w 1927"/>
                  <a:gd name="T99" fmla="*/ 416 h 640"/>
                  <a:gd name="T100" fmla="*/ 310 w 1927"/>
                  <a:gd name="T101" fmla="*/ 401 h 640"/>
                  <a:gd name="T102" fmla="*/ 215 w 1927"/>
                  <a:gd name="T103" fmla="*/ 378 h 640"/>
                  <a:gd name="T104" fmla="*/ 140 w 1927"/>
                  <a:gd name="T105" fmla="*/ 347 h 640"/>
                  <a:gd name="T106" fmla="*/ 84 w 1927"/>
                  <a:gd name="T107" fmla="*/ 310 h 640"/>
                  <a:gd name="T108" fmla="*/ 45 w 1927"/>
                  <a:gd name="T109" fmla="*/ 269 h 640"/>
                  <a:gd name="T110" fmla="*/ 19 w 1927"/>
                  <a:gd name="T111" fmla="*/ 226 h 640"/>
                  <a:gd name="T112" fmla="*/ 5 w 1927"/>
                  <a:gd name="T113" fmla="*/ 182 h 640"/>
                  <a:gd name="T114" fmla="*/ 0 w 1927"/>
                  <a:gd name="T115" fmla="*/ 139 h 640"/>
                  <a:gd name="T116" fmla="*/ 2 w 1927"/>
                  <a:gd name="T117" fmla="*/ 100 h 640"/>
                  <a:gd name="T118" fmla="*/ 8 w 1927"/>
                  <a:gd name="T119" fmla="*/ 64 h 640"/>
                  <a:gd name="T120" fmla="*/ 16 w 1927"/>
                  <a:gd name="T121" fmla="*/ 35 h 640"/>
                  <a:gd name="T122" fmla="*/ 23 w 1927"/>
                  <a:gd name="T123" fmla="*/ 13 h 640"/>
                  <a:gd name="T124" fmla="*/ 29 w 1927"/>
                  <a:gd name="T125" fmla="*/ 2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927" h="640">
                    <a:moveTo>
                      <a:pt x="29" y="0"/>
                    </a:moveTo>
                    <a:lnTo>
                      <a:pt x="29" y="1"/>
                    </a:lnTo>
                    <a:lnTo>
                      <a:pt x="29" y="5"/>
                    </a:lnTo>
                    <a:lnTo>
                      <a:pt x="28" y="9"/>
                    </a:lnTo>
                    <a:lnTo>
                      <a:pt x="27" y="16"/>
                    </a:lnTo>
                    <a:lnTo>
                      <a:pt x="27" y="22"/>
                    </a:lnTo>
                    <a:lnTo>
                      <a:pt x="26" y="31"/>
                    </a:lnTo>
                    <a:lnTo>
                      <a:pt x="26" y="41"/>
                    </a:lnTo>
                    <a:lnTo>
                      <a:pt x="27" y="52"/>
                    </a:lnTo>
                    <a:lnTo>
                      <a:pt x="28" y="63"/>
                    </a:lnTo>
                    <a:lnTo>
                      <a:pt x="31" y="75"/>
                    </a:lnTo>
                    <a:lnTo>
                      <a:pt x="34" y="87"/>
                    </a:lnTo>
                    <a:lnTo>
                      <a:pt x="40" y="100"/>
                    </a:lnTo>
                    <a:lnTo>
                      <a:pt x="45" y="113"/>
                    </a:lnTo>
                    <a:lnTo>
                      <a:pt x="54" y="125"/>
                    </a:lnTo>
                    <a:lnTo>
                      <a:pt x="63" y="138"/>
                    </a:lnTo>
                    <a:lnTo>
                      <a:pt x="74" y="150"/>
                    </a:lnTo>
                    <a:lnTo>
                      <a:pt x="88" y="162"/>
                    </a:lnTo>
                    <a:lnTo>
                      <a:pt x="105" y="173"/>
                    </a:lnTo>
                    <a:lnTo>
                      <a:pt x="123" y="183"/>
                    </a:lnTo>
                    <a:lnTo>
                      <a:pt x="143" y="193"/>
                    </a:lnTo>
                    <a:lnTo>
                      <a:pt x="167" y="200"/>
                    </a:lnTo>
                    <a:lnTo>
                      <a:pt x="194" y="208"/>
                    </a:lnTo>
                    <a:lnTo>
                      <a:pt x="224" y="214"/>
                    </a:lnTo>
                    <a:lnTo>
                      <a:pt x="257" y="217"/>
                    </a:lnTo>
                    <a:lnTo>
                      <a:pt x="294" y="219"/>
                    </a:lnTo>
                    <a:lnTo>
                      <a:pt x="334" y="219"/>
                    </a:lnTo>
                    <a:lnTo>
                      <a:pt x="378" y="218"/>
                    </a:lnTo>
                    <a:lnTo>
                      <a:pt x="426" y="214"/>
                    </a:lnTo>
                    <a:lnTo>
                      <a:pt x="476" y="207"/>
                    </a:lnTo>
                    <a:lnTo>
                      <a:pt x="533" y="198"/>
                    </a:lnTo>
                    <a:lnTo>
                      <a:pt x="593" y="186"/>
                    </a:lnTo>
                    <a:lnTo>
                      <a:pt x="658" y="172"/>
                    </a:lnTo>
                    <a:lnTo>
                      <a:pt x="728" y="155"/>
                    </a:lnTo>
                    <a:lnTo>
                      <a:pt x="803" y="134"/>
                    </a:lnTo>
                    <a:lnTo>
                      <a:pt x="882" y="110"/>
                    </a:lnTo>
                    <a:lnTo>
                      <a:pt x="956" y="88"/>
                    </a:lnTo>
                    <a:lnTo>
                      <a:pt x="1026" y="71"/>
                    </a:lnTo>
                    <a:lnTo>
                      <a:pt x="1093" y="59"/>
                    </a:lnTo>
                    <a:lnTo>
                      <a:pt x="1156" y="51"/>
                    </a:lnTo>
                    <a:lnTo>
                      <a:pt x="1217" y="45"/>
                    </a:lnTo>
                    <a:lnTo>
                      <a:pt x="1274" y="44"/>
                    </a:lnTo>
                    <a:lnTo>
                      <a:pt x="1328" y="47"/>
                    </a:lnTo>
                    <a:lnTo>
                      <a:pt x="1379" y="53"/>
                    </a:lnTo>
                    <a:lnTo>
                      <a:pt x="1426" y="60"/>
                    </a:lnTo>
                    <a:lnTo>
                      <a:pt x="1472" y="72"/>
                    </a:lnTo>
                    <a:lnTo>
                      <a:pt x="1514" y="86"/>
                    </a:lnTo>
                    <a:lnTo>
                      <a:pt x="1554" y="102"/>
                    </a:lnTo>
                    <a:lnTo>
                      <a:pt x="1591" y="121"/>
                    </a:lnTo>
                    <a:lnTo>
                      <a:pt x="1625" y="140"/>
                    </a:lnTo>
                    <a:lnTo>
                      <a:pt x="1658" y="162"/>
                    </a:lnTo>
                    <a:lnTo>
                      <a:pt x="1688" y="186"/>
                    </a:lnTo>
                    <a:lnTo>
                      <a:pt x="1715" y="210"/>
                    </a:lnTo>
                    <a:lnTo>
                      <a:pt x="1741" y="235"/>
                    </a:lnTo>
                    <a:lnTo>
                      <a:pt x="1764" y="263"/>
                    </a:lnTo>
                    <a:lnTo>
                      <a:pt x="1785" y="289"/>
                    </a:lnTo>
                    <a:lnTo>
                      <a:pt x="1805" y="317"/>
                    </a:lnTo>
                    <a:lnTo>
                      <a:pt x="1822" y="345"/>
                    </a:lnTo>
                    <a:lnTo>
                      <a:pt x="1838" y="372"/>
                    </a:lnTo>
                    <a:lnTo>
                      <a:pt x="1852" y="400"/>
                    </a:lnTo>
                    <a:lnTo>
                      <a:pt x="1865" y="427"/>
                    </a:lnTo>
                    <a:lnTo>
                      <a:pt x="1876" y="453"/>
                    </a:lnTo>
                    <a:lnTo>
                      <a:pt x="1886" y="478"/>
                    </a:lnTo>
                    <a:lnTo>
                      <a:pt x="1894" y="503"/>
                    </a:lnTo>
                    <a:lnTo>
                      <a:pt x="1902" y="526"/>
                    </a:lnTo>
                    <a:lnTo>
                      <a:pt x="1907" y="547"/>
                    </a:lnTo>
                    <a:lnTo>
                      <a:pt x="1913" y="568"/>
                    </a:lnTo>
                    <a:lnTo>
                      <a:pt x="1917" y="586"/>
                    </a:lnTo>
                    <a:lnTo>
                      <a:pt x="1920" y="601"/>
                    </a:lnTo>
                    <a:lnTo>
                      <a:pt x="1922" y="614"/>
                    </a:lnTo>
                    <a:lnTo>
                      <a:pt x="1925" y="625"/>
                    </a:lnTo>
                    <a:lnTo>
                      <a:pt x="1926" y="634"/>
                    </a:lnTo>
                    <a:lnTo>
                      <a:pt x="1927" y="638"/>
                    </a:lnTo>
                    <a:lnTo>
                      <a:pt x="1927" y="640"/>
                    </a:lnTo>
                    <a:lnTo>
                      <a:pt x="1411" y="640"/>
                    </a:lnTo>
                    <a:lnTo>
                      <a:pt x="1406" y="605"/>
                    </a:lnTo>
                    <a:lnTo>
                      <a:pt x="1397" y="575"/>
                    </a:lnTo>
                    <a:lnTo>
                      <a:pt x="1384" y="548"/>
                    </a:lnTo>
                    <a:lnTo>
                      <a:pt x="1368" y="524"/>
                    </a:lnTo>
                    <a:lnTo>
                      <a:pt x="1347" y="505"/>
                    </a:lnTo>
                    <a:lnTo>
                      <a:pt x="1324" y="487"/>
                    </a:lnTo>
                    <a:lnTo>
                      <a:pt x="1296" y="473"/>
                    </a:lnTo>
                    <a:lnTo>
                      <a:pt x="1265" y="461"/>
                    </a:lnTo>
                    <a:lnTo>
                      <a:pt x="1233" y="451"/>
                    </a:lnTo>
                    <a:lnTo>
                      <a:pt x="1196" y="443"/>
                    </a:lnTo>
                    <a:lnTo>
                      <a:pt x="1157" y="437"/>
                    </a:lnTo>
                    <a:lnTo>
                      <a:pt x="1116" y="432"/>
                    </a:lnTo>
                    <a:lnTo>
                      <a:pt x="1072" y="429"/>
                    </a:lnTo>
                    <a:lnTo>
                      <a:pt x="1026" y="428"/>
                    </a:lnTo>
                    <a:lnTo>
                      <a:pt x="979" y="427"/>
                    </a:lnTo>
                    <a:lnTo>
                      <a:pt x="929" y="426"/>
                    </a:lnTo>
                    <a:lnTo>
                      <a:pt x="877" y="426"/>
                    </a:lnTo>
                    <a:lnTo>
                      <a:pt x="824" y="427"/>
                    </a:lnTo>
                    <a:lnTo>
                      <a:pt x="770" y="427"/>
                    </a:lnTo>
                    <a:lnTo>
                      <a:pt x="715" y="427"/>
                    </a:lnTo>
                    <a:lnTo>
                      <a:pt x="658" y="427"/>
                    </a:lnTo>
                    <a:lnTo>
                      <a:pt x="601" y="426"/>
                    </a:lnTo>
                    <a:lnTo>
                      <a:pt x="542" y="424"/>
                    </a:lnTo>
                    <a:lnTo>
                      <a:pt x="484" y="420"/>
                    </a:lnTo>
                    <a:lnTo>
                      <a:pt x="426" y="416"/>
                    </a:lnTo>
                    <a:lnTo>
                      <a:pt x="366" y="409"/>
                    </a:lnTo>
                    <a:lnTo>
                      <a:pt x="310" y="401"/>
                    </a:lnTo>
                    <a:lnTo>
                      <a:pt x="259" y="391"/>
                    </a:lnTo>
                    <a:lnTo>
                      <a:pt x="215" y="378"/>
                    </a:lnTo>
                    <a:lnTo>
                      <a:pt x="175" y="363"/>
                    </a:lnTo>
                    <a:lnTo>
                      <a:pt x="140" y="347"/>
                    </a:lnTo>
                    <a:lnTo>
                      <a:pt x="110" y="328"/>
                    </a:lnTo>
                    <a:lnTo>
                      <a:pt x="84" y="310"/>
                    </a:lnTo>
                    <a:lnTo>
                      <a:pt x="62" y="290"/>
                    </a:lnTo>
                    <a:lnTo>
                      <a:pt x="45" y="269"/>
                    </a:lnTo>
                    <a:lnTo>
                      <a:pt x="30" y="247"/>
                    </a:lnTo>
                    <a:lnTo>
                      <a:pt x="19" y="226"/>
                    </a:lnTo>
                    <a:lnTo>
                      <a:pt x="10" y="204"/>
                    </a:lnTo>
                    <a:lnTo>
                      <a:pt x="5" y="182"/>
                    </a:lnTo>
                    <a:lnTo>
                      <a:pt x="2" y="160"/>
                    </a:lnTo>
                    <a:lnTo>
                      <a:pt x="0" y="139"/>
                    </a:lnTo>
                    <a:lnTo>
                      <a:pt x="0" y="118"/>
                    </a:lnTo>
                    <a:lnTo>
                      <a:pt x="2" y="100"/>
                    </a:lnTo>
                    <a:lnTo>
                      <a:pt x="4" y="81"/>
                    </a:lnTo>
                    <a:lnTo>
                      <a:pt x="8" y="64"/>
                    </a:lnTo>
                    <a:lnTo>
                      <a:pt x="12" y="48"/>
                    </a:lnTo>
                    <a:lnTo>
                      <a:pt x="16" y="35"/>
                    </a:lnTo>
                    <a:lnTo>
                      <a:pt x="20" y="23"/>
                    </a:lnTo>
                    <a:lnTo>
                      <a:pt x="23" y="13"/>
                    </a:lnTo>
                    <a:lnTo>
                      <a:pt x="27" y="7"/>
                    </a:lnTo>
                    <a:lnTo>
                      <a:pt x="29" y="2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38" name="Группа 37"/>
            <p:cNvGrpSpPr/>
            <p:nvPr/>
          </p:nvGrpSpPr>
          <p:grpSpPr>
            <a:xfrm>
              <a:off x="3212976" y="1397770"/>
              <a:ext cx="3098889" cy="6076107"/>
              <a:chOff x="3210431" y="1397770"/>
              <a:chExt cx="3098889" cy="6076107"/>
            </a:xfrm>
          </p:grpSpPr>
          <p:cxnSp>
            <p:nvCxnSpPr>
              <p:cNvPr id="54" name="Прямая соединительная линия 53"/>
              <p:cNvCxnSpPr/>
              <p:nvPr/>
            </p:nvCxnSpPr>
            <p:spPr>
              <a:xfrm>
                <a:off x="6309320" y="1397770"/>
                <a:ext cx="0" cy="600659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>
                <a:off x="3210431" y="7473877"/>
                <a:ext cx="3094435" cy="0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Группа 4"/>
            <p:cNvGrpSpPr/>
            <p:nvPr/>
          </p:nvGrpSpPr>
          <p:grpSpPr>
            <a:xfrm>
              <a:off x="154242" y="1043608"/>
              <a:ext cx="2948897" cy="1872208"/>
              <a:chOff x="126490" y="1781691"/>
              <a:chExt cx="3229525" cy="2050373"/>
            </a:xfrm>
          </p:grpSpPr>
          <p:pic>
            <p:nvPicPr>
              <p:cNvPr id="1030" name="Picture 6" descr="https://www.lipetskmedia.ru/images/news_/097/148_big2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333" t="7334" r="9285" b="32005"/>
              <a:stretch/>
            </p:blipFill>
            <p:spPr bwMode="auto">
              <a:xfrm>
                <a:off x="235923" y="1781691"/>
                <a:ext cx="2757604" cy="1539171"/>
              </a:xfrm>
              <a:prstGeom prst="round2Diag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" name="TextBox 3"/>
              <p:cNvSpPr txBox="1"/>
              <p:nvPr/>
            </p:nvSpPr>
            <p:spPr>
              <a:xfrm>
                <a:off x="126490" y="3421848"/>
                <a:ext cx="3229525" cy="410216"/>
              </a:xfrm>
              <a:prstGeom prst="round2Diag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b="1" dirty="0" smtClean="0">
                    <a:solidFill>
                      <a:schemeClr val="accent5">
                        <a:lumMod val="50000"/>
                      </a:schemeClr>
                    </a:solidFill>
                    <a:latin typeface="DejaVu Serif Condensed"/>
                  </a:rPr>
                  <a:t>…город курорт</a:t>
                </a:r>
                <a:endParaRPr lang="ru-RU" sz="1600" b="1" dirty="0">
                  <a:solidFill>
                    <a:schemeClr val="accent5">
                      <a:lumMod val="50000"/>
                    </a:schemeClr>
                  </a:solidFill>
                  <a:latin typeface="DejaVu Serif Condensed"/>
                </a:endParaRPr>
              </a:p>
            </p:txBody>
          </p:sp>
        </p:grpSp>
        <p:grpSp>
          <p:nvGrpSpPr>
            <p:cNvPr id="6" name="Группа 5"/>
            <p:cNvGrpSpPr/>
            <p:nvPr/>
          </p:nvGrpSpPr>
          <p:grpSpPr>
            <a:xfrm>
              <a:off x="3588868" y="1027820"/>
              <a:ext cx="3440532" cy="1743980"/>
              <a:chOff x="3218151" y="1535087"/>
              <a:chExt cx="4210301" cy="2163308"/>
            </a:xfrm>
          </p:grpSpPr>
          <p:pic>
            <p:nvPicPr>
              <p:cNvPr id="1032" name="Picture 8" descr="https://upload.wikimedia.org/wikipedia/commons/7/77/NLMK%2C_Lipetsk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552" t="28563" r="12043"/>
              <a:stretch/>
            </p:blipFill>
            <p:spPr bwMode="auto">
              <a:xfrm>
                <a:off x="3218151" y="1535087"/>
                <a:ext cx="3163177" cy="1665562"/>
              </a:xfrm>
              <a:prstGeom prst="round2Diag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0" name="TextBox 39"/>
              <p:cNvSpPr txBox="1"/>
              <p:nvPr/>
            </p:nvSpPr>
            <p:spPr>
              <a:xfrm>
                <a:off x="3218151" y="3278438"/>
                <a:ext cx="4210301" cy="4199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b="1" dirty="0" smtClean="0">
                    <a:solidFill>
                      <a:schemeClr val="accent5">
                        <a:lumMod val="50000"/>
                      </a:schemeClr>
                    </a:solidFill>
                    <a:latin typeface="DejaVu Serif Condensed"/>
                  </a:rPr>
                  <a:t>…город металлургов </a:t>
                </a:r>
                <a:endParaRPr lang="ru-RU" sz="1600" b="1" dirty="0">
                  <a:solidFill>
                    <a:schemeClr val="accent5">
                      <a:lumMod val="50000"/>
                    </a:schemeClr>
                  </a:solidFill>
                  <a:latin typeface="DejaVu Serif Condensed"/>
                </a:endParaRPr>
              </a:p>
            </p:txBody>
          </p:sp>
        </p:grpSp>
        <p:grpSp>
          <p:nvGrpSpPr>
            <p:cNvPr id="8" name="Группа 7"/>
            <p:cNvGrpSpPr/>
            <p:nvPr/>
          </p:nvGrpSpPr>
          <p:grpSpPr>
            <a:xfrm>
              <a:off x="116632" y="3085741"/>
              <a:ext cx="3312368" cy="1703824"/>
              <a:chOff x="1154986" y="2555776"/>
              <a:chExt cx="3059563" cy="1573786"/>
            </a:xfrm>
          </p:grpSpPr>
          <p:pic>
            <p:nvPicPr>
              <p:cNvPr id="1034" name="Picture 10" descr="https://manywork.ru/files/user/4320/portfolio/yes/1445512389-3290560.jp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592" r="2119" b="4634"/>
              <a:stretch/>
            </p:blipFill>
            <p:spPr bwMode="auto">
              <a:xfrm>
                <a:off x="1154986" y="2555776"/>
                <a:ext cx="2212806" cy="1213546"/>
              </a:xfrm>
              <a:prstGeom prst="round2Diag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5" name="TextBox 44"/>
              <p:cNvSpPr txBox="1"/>
              <p:nvPr/>
            </p:nvSpPr>
            <p:spPr>
              <a:xfrm>
                <a:off x="1346528" y="3816847"/>
                <a:ext cx="2868021" cy="3127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b="1" dirty="0" smtClean="0">
                    <a:solidFill>
                      <a:schemeClr val="accent5">
                        <a:lumMod val="50000"/>
                      </a:schemeClr>
                    </a:solidFill>
                    <a:latin typeface="DejaVu Serif Condensed"/>
                  </a:rPr>
                  <a:t>…город фонтанов</a:t>
                </a:r>
                <a:endParaRPr lang="ru-RU" sz="1600" b="1" dirty="0">
                  <a:solidFill>
                    <a:schemeClr val="accent5">
                      <a:lumMod val="50000"/>
                    </a:schemeClr>
                  </a:solidFill>
                  <a:latin typeface="DejaVu Serif Condensed"/>
                </a:endParaRPr>
              </a:p>
            </p:txBody>
          </p:sp>
        </p:grpSp>
        <p:grpSp>
          <p:nvGrpSpPr>
            <p:cNvPr id="7" name="Группа 6"/>
            <p:cNvGrpSpPr/>
            <p:nvPr/>
          </p:nvGrpSpPr>
          <p:grpSpPr>
            <a:xfrm>
              <a:off x="3474578" y="3121280"/>
              <a:ext cx="2834742" cy="1813750"/>
              <a:chOff x="4045631" y="2549849"/>
              <a:chExt cx="2750876" cy="1760090"/>
            </a:xfrm>
          </p:grpSpPr>
          <p:pic>
            <p:nvPicPr>
              <p:cNvPr id="1036" name="Picture 12" descr="https://i1.photo.2gis.com/images/geo/56/7881299359723389_363f.jp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4303" b="16550"/>
              <a:stretch/>
            </p:blipFill>
            <p:spPr bwMode="auto">
              <a:xfrm>
                <a:off x="4071278" y="2549849"/>
                <a:ext cx="2140108" cy="1383951"/>
              </a:xfrm>
              <a:prstGeom prst="round2Diag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7" name="TextBox 46"/>
              <p:cNvSpPr txBox="1"/>
              <p:nvPr/>
            </p:nvSpPr>
            <p:spPr>
              <a:xfrm>
                <a:off x="4045631" y="3981401"/>
                <a:ext cx="2750876" cy="3285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b="1" dirty="0" smtClean="0">
                    <a:solidFill>
                      <a:schemeClr val="accent5">
                        <a:lumMod val="50000"/>
                      </a:schemeClr>
                    </a:solidFill>
                    <a:latin typeface="DejaVu Serif Condensed"/>
                  </a:rPr>
                  <a:t>…город  летчиков</a:t>
                </a:r>
                <a:endParaRPr lang="ru-RU" sz="1600" b="1" dirty="0">
                  <a:solidFill>
                    <a:schemeClr val="accent5">
                      <a:lumMod val="50000"/>
                    </a:schemeClr>
                  </a:solidFill>
                  <a:latin typeface="DejaVu Serif Condensed"/>
                </a:endParaRPr>
              </a:p>
            </p:txBody>
          </p:sp>
        </p:grpSp>
        <p:grpSp>
          <p:nvGrpSpPr>
            <p:cNvPr id="52" name="Группа 51"/>
            <p:cNvGrpSpPr/>
            <p:nvPr/>
          </p:nvGrpSpPr>
          <p:grpSpPr>
            <a:xfrm>
              <a:off x="5224840" y="3392625"/>
              <a:ext cx="1012472" cy="2475519"/>
              <a:chOff x="5168138" y="3204338"/>
              <a:chExt cx="1012472" cy="2475519"/>
            </a:xfrm>
            <a:solidFill>
              <a:srgbClr val="0070C0"/>
            </a:solidFill>
          </p:grpSpPr>
          <p:grpSp>
            <p:nvGrpSpPr>
              <p:cNvPr id="31" name="Группа 30"/>
              <p:cNvGrpSpPr/>
              <p:nvPr/>
            </p:nvGrpSpPr>
            <p:grpSpPr>
              <a:xfrm>
                <a:off x="5168138" y="3527546"/>
                <a:ext cx="803081" cy="2152311"/>
                <a:chOff x="5224887" y="3554818"/>
                <a:chExt cx="803081" cy="2152311"/>
              </a:xfrm>
              <a:grpFill/>
            </p:grpSpPr>
            <p:cxnSp>
              <p:nvCxnSpPr>
                <p:cNvPr id="55" name="Прямая соединительная линия 54"/>
                <p:cNvCxnSpPr/>
                <p:nvPr/>
              </p:nvCxnSpPr>
              <p:spPr>
                <a:xfrm>
                  <a:off x="6004134" y="3554818"/>
                  <a:ext cx="23834" cy="1752381"/>
                </a:xfrm>
                <a:prstGeom prst="line">
                  <a:avLst/>
                </a:prstGeom>
                <a:grpFill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Прямая соединительная линия 58"/>
                <p:cNvCxnSpPr/>
                <p:nvPr/>
              </p:nvCxnSpPr>
              <p:spPr>
                <a:xfrm>
                  <a:off x="5231156" y="5307199"/>
                  <a:ext cx="790179" cy="0"/>
                </a:xfrm>
                <a:prstGeom prst="line">
                  <a:avLst/>
                </a:prstGeom>
                <a:grpFill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Прямая соединительная линия 82"/>
                <p:cNvCxnSpPr/>
                <p:nvPr/>
              </p:nvCxnSpPr>
              <p:spPr>
                <a:xfrm flipH="1">
                  <a:off x="5224887" y="5297524"/>
                  <a:ext cx="6269" cy="409605"/>
                </a:xfrm>
                <a:prstGeom prst="line">
                  <a:avLst/>
                </a:prstGeom>
                <a:grpFill/>
                <a:ln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4" name="Freeform 162"/>
              <p:cNvSpPr>
                <a:spLocks/>
              </p:cNvSpPr>
              <p:nvPr/>
            </p:nvSpPr>
            <p:spPr bwMode="auto">
              <a:xfrm>
                <a:off x="5676554" y="3204338"/>
                <a:ext cx="504056" cy="287052"/>
              </a:xfrm>
              <a:custGeom>
                <a:avLst/>
                <a:gdLst>
                  <a:gd name="connsiteX0" fmla="*/ 39687 w 582612"/>
                  <a:gd name="connsiteY0" fmla="*/ 307975 h 331787"/>
                  <a:gd name="connsiteX1" fmla="*/ 474662 w 582612"/>
                  <a:gd name="connsiteY1" fmla="*/ 307975 h 331787"/>
                  <a:gd name="connsiteX2" fmla="*/ 474662 w 582612"/>
                  <a:gd name="connsiteY2" fmla="*/ 331787 h 331787"/>
                  <a:gd name="connsiteX3" fmla="*/ 39687 w 582612"/>
                  <a:gd name="connsiteY3" fmla="*/ 331787 h 331787"/>
                  <a:gd name="connsiteX4" fmla="*/ 562151 w 582612"/>
                  <a:gd name="connsiteY4" fmla="*/ 0 h 331787"/>
                  <a:gd name="connsiteX5" fmla="*/ 566561 w 582612"/>
                  <a:gd name="connsiteY5" fmla="*/ 0 h 331787"/>
                  <a:gd name="connsiteX6" fmla="*/ 570265 w 582612"/>
                  <a:gd name="connsiteY6" fmla="*/ 177 h 331787"/>
                  <a:gd name="connsiteX7" fmla="*/ 573264 w 582612"/>
                  <a:gd name="connsiteY7" fmla="*/ 706 h 331787"/>
                  <a:gd name="connsiteX8" fmla="*/ 575909 w 582612"/>
                  <a:gd name="connsiteY8" fmla="*/ 1411 h 331787"/>
                  <a:gd name="connsiteX9" fmla="*/ 578026 w 582612"/>
                  <a:gd name="connsiteY9" fmla="*/ 2470 h 331787"/>
                  <a:gd name="connsiteX10" fmla="*/ 579614 w 582612"/>
                  <a:gd name="connsiteY10" fmla="*/ 3704 h 331787"/>
                  <a:gd name="connsiteX11" fmla="*/ 580848 w 582612"/>
                  <a:gd name="connsiteY11" fmla="*/ 4763 h 331787"/>
                  <a:gd name="connsiteX12" fmla="*/ 581730 w 582612"/>
                  <a:gd name="connsiteY12" fmla="*/ 5997 h 331787"/>
                  <a:gd name="connsiteX13" fmla="*/ 582436 w 582612"/>
                  <a:gd name="connsiteY13" fmla="*/ 7232 h 331787"/>
                  <a:gd name="connsiteX14" fmla="*/ 582436 w 582612"/>
                  <a:gd name="connsiteY14" fmla="*/ 7408 h 331787"/>
                  <a:gd name="connsiteX15" fmla="*/ 582612 w 582612"/>
                  <a:gd name="connsiteY15" fmla="*/ 7938 h 331787"/>
                  <a:gd name="connsiteX16" fmla="*/ 582612 w 582612"/>
                  <a:gd name="connsiteY16" fmla="*/ 8467 h 331787"/>
                  <a:gd name="connsiteX17" fmla="*/ 582612 w 582612"/>
                  <a:gd name="connsiteY17" fmla="*/ 9702 h 331787"/>
                  <a:gd name="connsiteX18" fmla="*/ 582436 w 582612"/>
                  <a:gd name="connsiteY18" fmla="*/ 10936 h 331787"/>
                  <a:gd name="connsiteX19" fmla="*/ 582083 w 582612"/>
                  <a:gd name="connsiteY19" fmla="*/ 12347 h 331787"/>
                  <a:gd name="connsiteX20" fmla="*/ 581377 w 582612"/>
                  <a:gd name="connsiteY20" fmla="*/ 14288 h 331787"/>
                  <a:gd name="connsiteX21" fmla="*/ 580143 w 582612"/>
                  <a:gd name="connsiteY21" fmla="*/ 16228 h 331787"/>
                  <a:gd name="connsiteX22" fmla="*/ 578555 w 582612"/>
                  <a:gd name="connsiteY22" fmla="*/ 18697 h 331787"/>
                  <a:gd name="connsiteX23" fmla="*/ 576439 w 582612"/>
                  <a:gd name="connsiteY23" fmla="*/ 21343 h 331787"/>
                  <a:gd name="connsiteX24" fmla="*/ 573793 w 582612"/>
                  <a:gd name="connsiteY24" fmla="*/ 24165 h 331787"/>
                  <a:gd name="connsiteX25" fmla="*/ 570441 w 582612"/>
                  <a:gd name="connsiteY25" fmla="*/ 27340 h 331787"/>
                  <a:gd name="connsiteX26" fmla="*/ 566208 w 582612"/>
                  <a:gd name="connsiteY26" fmla="*/ 30868 h 331787"/>
                  <a:gd name="connsiteX27" fmla="*/ 561093 w 582612"/>
                  <a:gd name="connsiteY27" fmla="*/ 34396 h 331787"/>
                  <a:gd name="connsiteX28" fmla="*/ 555272 w 582612"/>
                  <a:gd name="connsiteY28" fmla="*/ 38277 h 331787"/>
                  <a:gd name="connsiteX29" fmla="*/ 548216 w 582612"/>
                  <a:gd name="connsiteY29" fmla="*/ 42510 h 331787"/>
                  <a:gd name="connsiteX30" fmla="*/ 542219 w 582612"/>
                  <a:gd name="connsiteY30" fmla="*/ 45861 h 331787"/>
                  <a:gd name="connsiteX31" fmla="*/ 536751 w 582612"/>
                  <a:gd name="connsiteY31" fmla="*/ 49036 h 331787"/>
                  <a:gd name="connsiteX32" fmla="*/ 531989 w 582612"/>
                  <a:gd name="connsiteY32" fmla="*/ 51858 h 331787"/>
                  <a:gd name="connsiteX33" fmla="*/ 527932 w 582612"/>
                  <a:gd name="connsiteY33" fmla="*/ 54328 h 331787"/>
                  <a:gd name="connsiteX34" fmla="*/ 524227 w 582612"/>
                  <a:gd name="connsiteY34" fmla="*/ 56621 h 331787"/>
                  <a:gd name="connsiteX35" fmla="*/ 521052 w 582612"/>
                  <a:gd name="connsiteY35" fmla="*/ 58561 h 331787"/>
                  <a:gd name="connsiteX36" fmla="*/ 518230 w 582612"/>
                  <a:gd name="connsiteY36" fmla="*/ 60149 h 331787"/>
                  <a:gd name="connsiteX37" fmla="*/ 515584 w 582612"/>
                  <a:gd name="connsiteY37" fmla="*/ 61736 h 331787"/>
                  <a:gd name="connsiteX38" fmla="*/ 513115 w 582612"/>
                  <a:gd name="connsiteY38" fmla="*/ 63324 h 331787"/>
                  <a:gd name="connsiteX39" fmla="*/ 510646 w 582612"/>
                  <a:gd name="connsiteY39" fmla="*/ 64558 h 331787"/>
                  <a:gd name="connsiteX40" fmla="*/ 508352 w 582612"/>
                  <a:gd name="connsiteY40" fmla="*/ 65970 h 331787"/>
                  <a:gd name="connsiteX41" fmla="*/ 505883 w 582612"/>
                  <a:gd name="connsiteY41" fmla="*/ 67381 h 331787"/>
                  <a:gd name="connsiteX42" fmla="*/ 503237 w 582612"/>
                  <a:gd name="connsiteY42" fmla="*/ 68792 h 331787"/>
                  <a:gd name="connsiteX43" fmla="*/ 500415 w 582612"/>
                  <a:gd name="connsiteY43" fmla="*/ 70203 h 331787"/>
                  <a:gd name="connsiteX44" fmla="*/ 497416 w 582612"/>
                  <a:gd name="connsiteY44" fmla="*/ 71967 h 331787"/>
                  <a:gd name="connsiteX45" fmla="*/ 496887 w 582612"/>
                  <a:gd name="connsiteY45" fmla="*/ 72143 h 331787"/>
                  <a:gd name="connsiteX46" fmla="*/ 496358 w 582612"/>
                  <a:gd name="connsiteY46" fmla="*/ 72496 h 331787"/>
                  <a:gd name="connsiteX47" fmla="*/ 383469 w 582612"/>
                  <a:gd name="connsiteY47" fmla="*/ 128588 h 331787"/>
                  <a:gd name="connsiteX48" fmla="*/ 290512 w 582612"/>
                  <a:gd name="connsiteY48" fmla="*/ 244122 h 331787"/>
                  <a:gd name="connsiteX49" fmla="*/ 232304 w 582612"/>
                  <a:gd name="connsiteY49" fmla="*/ 273050 h 331787"/>
                  <a:gd name="connsiteX50" fmla="*/ 273755 w 582612"/>
                  <a:gd name="connsiteY50" fmla="*/ 183092 h 331787"/>
                  <a:gd name="connsiteX51" fmla="*/ 188736 w 582612"/>
                  <a:gd name="connsiteY51" fmla="*/ 225249 h 331787"/>
                  <a:gd name="connsiteX52" fmla="*/ 188383 w 582612"/>
                  <a:gd name="connsiteY52" fmla="*/ 227895 h 331787"/>
                  <a:gd name="connsiteX53" fmla="*/ 187501 w 582612"/>
                  <a:gd name="connsiteY53" fmla="*/ 230011 h 331787"/>
                  <a:gd name="connsiteX54" fmla="*/ 186443 w 582612"/>
                  <a:gd name="connsiteY54" fmla="*/ 231952 h 331787"/>
                  <a:gd name="connsiteX55" fmla="*/ 186619 w 582612"/>
                  <a:gd name="connsiteY55" fmla="*/ 232481 h 331787"/>
                  <a:gd name="connsiteX56" fmla="*/ 184503 w 582612"/>
                  <a:gd name="connsiteY56" fmla="*/ 233539 h 331787"/>
                  <a:gd name="connsiteX57" fmla="*/ 184326 w 582612"/>
                  <a:gd name="connsiteY57" fmla="*/ 233715 h 331787"/>
                  <a:gd name="connsiteX58" fmla="*/ 184150 w 582612"/>
                  <a:gd name="connsiteY58" fmla="*/ 233715 h 331787"/>
                  <a:gd name="connsiteX59" fmla="*/ 174096 w 582612"/>
                  <a:gd name="connsiteY59" fmla="*/ 238478 h 331787"/>
                  <a:gd name="connsiteX60" fmla="*/ 164042 w 582612"/>
                  <a:gd name="connsiteY60" fmla="*/ 242888 h 331787"/>
                  <a:gd name="connsiteX61" fmla="*/ 154164 w 582612"/>
                  <a:gd name="connsiteY61" fmla="*/ 246945 h 331787"/>
                  <a:gd name="connsiteX62" fmla="*/ 144815 w 582612"/>
                  <a:gd name="connsiteY62" fmla="*/ 250472 h 331787"/>
                  <a:gd name="connsiteX63" fmla="*/ 135819 w 582612"/>
                  <a:gd name="connsiteY63" fmla="*/ 253295 h 331787"/>
                  <a:gd name="connsiteX64" fmla="*/ 127353 w 582612"/>
                  <a:gd name="connsiteY64" fmla="*/ 255764 h 331787"/>
                  <a:gd name="connsiteX65" fmla="*/ 127000 w 582612"/>
                  <a:gd name="connsiteY65" fmla="*/ 256117 h 331787"/>
                  <a:gd name="connsiteX66" fmla="*/ 126824 w 582612"/>
                  <a:gd name="connsiteY66" fmla="*/ 256117 h 331787"/>
                  <a:gd name="connsiteX67" fmla="*/ 120121 w 582612"/>
                  <a:gd name="connsiteY67" fmla="*/ 257704 h 331787"/>
                  <a:gd name="connsiteX68" fmla="*/ 113771 w 582612"/>
                  <a:gd name="connsiteY68" fmla="*/ 258939 h 331787"/>
                  <a:gd name="connsiteX69" fmla="*/ 107950 w 582612"/>
                  <a:gd name="connsiteY69" fmla="*/ 259645 h 331787"/>
                  <a:gd name="connsiteX70" fmla="*/ 102835 w 582612"/>
                  <a:gd name="connsiteY70" fmla="*/ 259821 h 331787"/>
                  <a:gd name="connsiteX71" fmla="*/ 98601 w 582612"/>
                  <a:gd name="connsiteY71" fmla="*/ 259645 h 331787"/>
                  <a:gd name="connsiteX72" fmla="*/ 94721 w 582612"/>
                  <a:gd name="connsiteY72" fmla="*/ 258939 h 331787"/>
                  <a:gd name="connsiteX73" fmla="*/ 91722 w 582612"/>
                  <a:gd name="connsiteY73" fmla="*/ 257704 h 331787"/>
                  <a:gd name="connsiteX74" fmla="*/ 89606 w 582612"/>
                  <a:gd name="connsiteY74" fmla="*/ 256117 h 331787"/>
                  <a:gd name="connsiteX75" fmla="*/ 88194 w 582612"/>
                  <a:gd name="connsiteY75" fmla="*/ 253824 h 331787"/>
                  <a:gd name="connsiteX76" fmla="*/ 87313 w 582612"/>
                  <a:gd name="connsiteY76" fmla="*/ 251354 h 331787"/>
                  <a:gd name="connsiteX77" fmla="*/ 87489 w 582612"/>
                  <a:gd name="connsiteY77" fmla="*/ 248708 h 331787"/>
                  <a:gd name="connsiteX78" fmla="*/ 88194 w 582612"/>
                  <a:gd name="connsiteY78" fmla="*/ 245710 h 331787"/>
                  <a:gd name="connsiteX79" fmla="*/ 89782 w 582612"/>
                  <a:gd name="connsiteY79" fmla="*/ 242711 h 331787"/>
                  <a:gd name="connsiteX80" fmla="*/ 91899 w 582612"/>
                  <a:gd name="connsiteY80" fmla="*/ 239360 h 331787"/>
                  <a:gd name="connsiteX81" fmla="*/ 94721 w 582612"/>
                  <a:gd name="connsiteY81" fmla="*/ 236008 h 331787"/>
                  <a:gd name="connsiteX82" fmla="*/ 98249 w 582612"/>
                  <a:gd name="connsiteY82" fmla="*/ 232304 h 331787"/>
                  <a:gd name="connsiteX83" fmla="*/ 83785 w 582612"/>
                  <a:gd name="connsiteY83" fmla="*/ 220486 h 331787"/>
                  <a:gd name="connsiteX84" fmla="*/ 62442 w 582612"/>
                  <a:gd name="connsiteY84" fmla="*/ 202671 h 331787"/>
                  <a:gd name="connsiteX85" fmla="*/ 58032 w 582612"/>
                  <a:gd name="connsiteY85" fmla="*/ 208492 h 331787"/>
                  <a:gd name="connsiteX86" fmla="*/ 25047 w 582612"/>
                  <a:gd name="connsiteY86" fmla="*/ 224896 h 331787"/>
                  <a:gd name="connsiteX87" fmla="*/ 39335 w 582612"/>
                  <a:gd name="connsiteY87" fmla="*/ 183797 h 331787"/>
                  <a:gd name="connsiteX88" fmla="*/ 4586 w 582612"/>
                  <a:gd name="connsiteY88" fmla="*/ 154693 h 331787"/>
                  <a:gd name="connsiteX89" fmla="*/ 0 w 582612"/>
                  <a:gd name="connsiteY89" fmla="*/ 150107 h 331787"/>
                  <a:gd name="connsiteX90" fmla="*/ 40040 w 582612"/>
                  <a:gd name="connsiteY90" fmla="*/ 130352 h 331787"/>
                  <a:gd name="connsiteX91" fmla="*/ 70379 w 582612"/>
                  <a:gd name="connsiteY91" fmla="*/ 139524 h 331787"/>
                  <a:gd name="connsiteX92" fmla="*/ 77611 w 582612"/>
                  <a:gd name="connsiteY92" fmla="*/ 137583 h 331787"/>
                  <a:gd name="connsiteX93" fmla="*/ 89253 w 582612"/>
                  <a:gd name="connsiteY93" fmla="*/ 145521 h 331787"/>
                  <a:gd name="connsiteX94" fmla="*/ 126647 w 582612"/>
                  <a:gd name="connsiteY94" fmla="*/ 157163 h 331787"/>
                  <a:gd name="connsiteX95" fmla="*/ 274637 w 582612"/>
                  <a:gd name="connsiteY95" fmla="*/ 83608 h 331787"/>
                  <a:gd name="connsiteX96" fmla="*/ 242005 w 582612"/>
                  <a:gd name="connsiteY96" fmla="*/ 61031 h 331787"/>
                  <a:gd name="connsiteX97" fmla="*/ 285044 w 582612"/>
                  <a:gd name="connsiteY97" fmla="*/ 39688 h 331787"/>
                  <a:gd name="connsiteX98" fmla="*/ 347486 w 582612"/>
                  <a:gd name="connsiteY98" fmla="*/ 47272 h 331787"/>
                  <a:gd name="connsiteX99" fmla="*/ 423862 w 582612"/>
                  <a:gd name="connsiteY99" fmla="*/ 9349 h 331787"/>
                  <a:gd name="connsiteX100" fmla="*/ 428801 w 582612"/>
                  <a:gd name="connsiteY100" fmla="*/ 7232 h 331787"/>
                  <a:gd name="connsiteX101" fmla="*/ 434622 w 582612"/>
                  <a:gd name="connsiteY101" fmla="*/ 5292 h 331787"/>
                  <a:gd name="connsiteX102" fmla="*/ 441325 w 582612"/>
                  <a:gd name="connsiteY102" fmla="*/ 3352 h 331787"/>
                  <a:gd name="connsiteX103" fmla="*/ 448557 w 582612"/>
                  <a:gd name="connsiteY103" fmla="*/ 1764 h 331787"/>
                  <a:gd name="connsiteX104" fmla="*/ 456141 w 582612"/>
                  <a:gd name="connsiteY104" fmla="*/ 353 h 331787"/>
                  <a:gd name="connsiteX105" fmla="*/ 453319 w 582612"/>
                  <a:gd name="connsiteY105" fmla="*/ 1588 h 331787"/>
                  <a:gd name="connsiteX106" fmla="*/ 450850 w 582612"/>
                  <a:gd name="connsiteY106" fmla="*/ 2822 h 331787"/>
                  <a:gd name="connsiteX107" fmla="*/ 448733 w 582612"/>
                  <a:gd name="connsiteY107" fmla="*/ 4233 h 331787"/>
                  <a:gd name="connsiteX108" fmla="*/ 447146 w 582612"/>
                  <a:gd name="connsiteY108" fmla="*/ 5821 h 331787"/>
                  <a:gd name="connsiteX109" fmla="*/ 445911 w 582612"/>
                  <a:gd name="connsiteY109" fmla="*/ 7408 h 331787"/>
                  <a:gd name="connsiteX110" fmla="*/ 445382 w 582612"/>
                  <a:gd name="connsiteY110" fmla="*/ 9349 h 331787"/>
                  <a:gd name="connsiteX111" fmla="*/ 445382 w 582612"/>
                  <a:gd name="connsiteY111" fmla="*/ 11465 h 331787"/>
                  <a:gd name="connsiteX112" fmla="*/ 446264 w 582612"/>
                  <a:gd name="connsiteY112" fmla="*/ 13935 h 331787"/>
                  <a:gd name="connsiteX113" fmla="*/ 448557 w 582612"/>
                  <a:gd name="connsiteY113" fmla="*/ 17639 h 331787"/>
                  <a:gd name="connsiteX114" fmla="*/ 451379 w 582612"/>
                  <a:gd name="connsiteY114" fmla="*/ 20814 h 331787"/>
                  <a:gd name="connsiteX115" fmla="*/ 454554 w 582612"/>
                  <a:gd name="connsiteY115" fmla="*/ 23460 h 331787"/>
                  <a:gd name="connsiteX116" fmla="*/ 458258 w 582612"/>
                  <a:gd name="connsiteY116" fmla="*/ 25400 h 331787"/>
                  <a:gd name="connsiteX117" fmla="*/ 462139 w 582612"/>
                  <a:gd name="connsiteY117" fmla="*/ 26811 h 331787"/>
                  <a:gd name="connsiteX118" fmla="*/ 466196 w 582612"/>
                  <a:gd name="connsiteY118" fmla="*/ 27340 h 331787"/>
                  <a:gd name="connsiteX119" fmla="*/ 470429 w 582612"/>
                  <a:gd name="connsiteY119" fmla="*/ 27340 h 331787"/>
                  <a:gd name="connsiteX120" fmla="*/ 474662 w 582612"/>
                  <a:gd name="connsiteY120" fmla="*/ 26458 h 331787"/>
                  <a:gd name="connsiteX121" fmla="*/ 478719 w 582612"/>
                  <a:gd name="connsiteY121" fmla="*/ 24871 h 331787"/>
                  <a:gd name="connsiteX122" fmla="*/ 500768 w 582612"/>
                  <a:gd name="connsiteY122" fmla="*/ 14111 h 331787"/>
                  <a:gd name="connsiteX123" fmla="*/ 507294 w 582612"/>
                  <a:gd name="connsiteY123" fmla="*/ 10936 h 331787"/>
                  <a:gd name="connsiteX124" fmla="*/ 510116 w 582612"/>
                  <a:gd name="connsiteY124" fmla="*/ 9702 h 331787"/>
                  <a:gd name="connsiteX125" fmla="*/ 512939 w 582612"/>
                  <a:gd name="connsiteY125" fmla="*/ 8643 h 331787"/>
                  <a:gd name="connsiteX126" fmla="*/ 516466 w 582612"/>
                  <a:gd name="connsiteY126" fmla="*/ 7585 h 331787"/>
                  <a:gd name="connsiteX127" fmla="*/ 519641 w 582612"/>
                  <a:gd name="connsiteY127" fmla="*/ 6527 h 331787"/>
                  <a:gd name="connsiteX128" fmla="*/ 523169 w 582612"/>
                  <a:gd name="connsiteY128" fmla="*/ 6879 h 331787"/>
                  <a:gd name="connsiteX129" fmla="*/ 526697 w 582612"/>
                  <a:gd name="connsiteY129" fmla="*/ 6703 h 331787"/>
                  <a:gd name="connsiteX130" fmla="*/ 529872 w 582612"/>
                  <a:gd name="connsiteY130" fmla="*/ 6174 h 331787"/>
                  <a:gd name="connsiteX131" fmla="*/ 537986 w 582612"/>
                  <a:gd name="connsiteY131" fmla="*/ 4057 h 331787"/>
                  <a:gd name="connsiteX132" fmla="*/ 545218 w 582612"/>
                  <a:gd name="connsiteY132" fmla="*/ 2293 h 331787"/>
                  <a:gd name="connsiteX133" fmla="*/ 551568 w 582612"/>
                  <a:gd name="connsiteY133" fmla="*/ 1058 h 331787"/>
                  <a:gd name="connsiteX134" fmla="*/ 557212 w 582612"/>
                  <a:gd name="connsiteY134" fmla="*/ 353 h 331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</a:cxnLst>
                <a:rect l="l" t="t" r="r" b="b"/>
                <a:pathLst>
                  <a:path w="582612" h="331787">
                    <a:moveTo>
                      <a:pt x="39687" y="307975"/>
                    </a:moveTo>
                    <a:lnTo>
                      <a:pt x="474662" y="307975"/>
                    </a:lnTo>
                    <a:lnTo>
                      <a:pt x="474662" y="331787"/>
                    </a:lnTo>
                    <a:lnTo>
                      <a:pt x="39687" y="331787"/>
                    </a:lnTo>
                    <a:close/>
                    <a:moveTo>
                      <a:pt x="562151" y="0"/>
                    </a:moveTo>
                    <a:lnTo>
                      <a:pt x="566561" y="0"/>
                    </a:lnTo>
                    <a:lnTo>
                      <a:pt x="570265" y="177"/>
                    </a:lnTo>
                    <a:lnTo>
                      <a:pt x="573264" y="706"/>
                    </a:lnTo>
                    <a:lnTo>
                      <a:pt x="575909" y="1411"/>
                    </a:lnTo>
                    <a:lnTo>
                      <a:pt x="578026" y="2470"/>
                    </a:lnTo>
                    <a:lnTo>
                      <a:pt x="579614" y="3704"/>
                    </a:lnTo>
                    <a:lnTo>
                      <a:pt x="580848" y="4763"/>
                    </a:lnTo>
                    <a:lnTo>
                      <a:pt x="581730" y="5997"/>
                    </a:lnTo>
                    <a:lnTo>
                      <a:pt x="582436" y="7232"/>
                    </a:lnTo>
                    <a:lnTo>
                      <a:pt x="582436" y="7408"/>
                    </a:lnTo>
                    <a:lnTo>
                      <a:pt x="582612" y="7938"/>
                    </a:lnTo>
                    <a:lnTo>
                      <a:pt x="582612" y="8467"/>
                    </a:lnTo>
                    <a:lnTo>
                      <a:pt x="582612" y="9702"/>
                    </a:lnTo>
                    <a:lnTo>
                      <a:pt x="582436" y="10936"/>
                    </a:lnTo>
                    <a:lnTo>
                      <a:pt x="582083" y="12347"/>
                    </a:lnTo>
                    <a:lnTo>
                      <a:pt x="581377" y="14288"/>
                    </a:lnTo>
                    <a:lnTo>
                      <a:pt x="580143" y="16228"/>
                    </a:lnTo>
                    <a:lnTo>
                      <a:pt x="578555" y="18697"/>
                    </a:lnTo>
                    <a:lnTo>
                      <a:pt x="576439" y="21343"/>
                    </a:lnTo>
                    <a:lnTo>
                      <a:pt x="573793" y="24165"/>
                    </a:lnTo>
                    <a:lnTo>
                      <a:pt x="570441" y="27340"/>
                    </a:lnTo>
                    <a:lnTo>
                      <a:pt x="566208" y="30868"/>
                    </a:lnTo>
                    <a:lnTo>
                      <a:pt x="561093" y="34396"/>
                    </a:lnTo>
                    <a:lnTo>
                      <a:pt x="555272" y="38277"/>
                    </a:lnTo>
                    <a:lnTo>
                      <a:pt x="548216" y="42510"/>
                    </a:lnTo>
                    <a:lnTo>
                      <a:pt x="542219" y="45861"/>
                    </a:lnTo>
                    <a:lnTo>
                      <a:pt x="536751" y="49036"/>
                    </a:lnTo>
                    <a:lnTo>
                      <a:pt x="531989" y="51858"/>
                    </a:lnTo>
                    <a:lnTo>
                      <a:pt x="527932" y="54328"/>
                    </a:lnTo>
                    <a:lnTo>
                      <a:pt x="524227" y="56621"/>
                    </a:lnTo>
                    <a:lnTo>
                      <a:pt x="521052" y="58561"/>
                    </a:lnTo>
                    <a:lnTo>
                      <a:pt x="518230" y="60149"/>
                    </a:lnTo>
                    <a:lnTo>
                      <a:pt x="515584" y="61736"/>
                    </a:lnTo>
                    <a:lnTo>
                      <a:pt x="513115" y="63324"/>
                    </a:lnTo>
                    <a:lnTo>
                      <a:pt x="510646" y="64558"/>
                    </a:lnTo>
                    <a:lnTo>
                      <a:pt x="508352" y="65970"/>
                    </a:lnTo>
                    <a:lnTo>
                      <a:pt x="505883" y="67381"/>
                    </a:lnTo>
                    <a:lnTo>
                      <a:pt x="503237" y="68792"/>
                    </a:lnTo>
                    <a:lnTo>
                      <a:pt x="500415" y="70203"/>
                    </a:lnTo>
                    <a:lnTo>
                      <a:pt x="497416" y="71967"/>
                    </a:lnTo>
                    <a:lnTo>
                      <a:pt x="496887" y="72143"/>
                    </a:lnTo>
                    <a:lnTo>
                      <a:pt x="496358" y="72496"/>
                    </a:lnTo>
                    <a:lnTo>
                      <a:pt x="383469" y="128588"/>
                    </a:lnTo>
                    <a:lnTo>
                      <a:pt x="290512" y="244122"/>
                    </a:lnTo>
                    <a:lnTo>
                      <a:pt x="232304" y="273050"/>
                    </a:lnTo>
                    <a:lnTo>
                      <a:pt x="273755" y="183092"/>
                    </a:lnTo>
                    <a:lnTo>
                      <a:pt x="188736" y="225249"/>
                    </a:lnTo>
                    <a:lnTo>
                      <a:pt x="188383" y="227895"/>
                    </a:lnTo>
                    <a:lnTo>
                      <a:pt x="187501" y="230011"/>
                    </a:lnTo>
                    <a:lnTo>
                      <a:pt x="186443" y="231952"/>
                    </a:lnTo>
                    <a:lnTo>
                      <a:pt x="186619" y="232481"/>
                    </a:lnTo>
                    <a:lnTo>
                      <a:pt x="184503" y="233539"/>
                    </a:lnTo>
                    <a:lnTo>
                      <a:pt x="184326" y="233715"/>
                    </a:lnTo>
                    <a:lnTo>
                      <a:pt x="184150" y="233715"/>
                    </a:lnTo>
                    <a:lnTo>
                      <a:pt x="174096" y="238478"/>
                    </a:lnTo>
                    <a:lnTo>
                      <a:pt x="164042" y="242888"/>
                    </a:lnTo>
                    <a:lnTo>
                      <a:pt x="154164" y="246945"/>
                    </a:lnTo>
                    <a:lnTo>
                      <a:pt x="144815" y="250472"/>
                    </a:lnTo>
                    <a:lnTo>
                      <a:pt x="135819" y="253295"/>
                    </a:lnTo>
                    <a:lnTo>
                      <a:pt x="127353" y="255764"/>
                    </a:lnTo>
                    <a:lnTo>
                      <a:pt x="127000" y="256117"/>
                    </a:lnTo>
                    <a:lnTo>
                      <a:pt x="126824" y="256117"/>
                    </a:lnTo>
                    <a:lnTo>
                      <a:pt x="120121" y="257704"/>
                    </a:lnTo>
                    <a:lnTo>
                      <a:pt x="113771" y="258939"/>
                    </a:lnTo>
                    <a:lnTo>
                      <a:pt x="107950" y="259645"/>
                    </a:lnTo>
                    <a:lnTo>
                      <a:pt x="102835" y="259821"/>
                    </a:lnTo>
                    <a:lnTo>
                      <a:pt x="98601" y="259645"/>
                    </a:lnTo>
                    <a:lnTo>
                      <a:pt x="94721" y="258939"/>
                    </a:lnTo>
                    <a:lnTo>
                      <a:pt x="91722" y="257704"/>
                    </a:lnTo>
                    <a:lnTo>
                      <a:pt x="89606" y="256117"/>
                    </a:lnTo>
                    <a:lnTo>
                      <a:pt x="88194" y="253824"/>
                    </a:lnTo>
                    <a:lnTo>
                      <a:pt x="87313" y="251354"/>
                    </a:lnTo>
                    <a:lnTo>
                      <a:pt x="87489" y="248708"/>
                    </a:lnTo>
                    <a:lnTo>
                      <a:pt x="88194" y="245710"/>
                    </a:lnTo>
                    <a:lnTo>
                      <a:pt x="89782" y="242711"/>
                    </a:lnTo>
                    <a:lnTo>
                      <a:pt x="91899" y="239360"/>
                    </a:lnTo>
                    <a:lnTo>
                      <a:pt x="94721" y="236008"/>
                    </a:lnTo>
                    <a:lnTo>
                      <a:pt x="98249" y="232304"/>
                    </a:lnTo>
                    <a:lnTo>
                      <a:pt x="83785" y="220486"/>
                    </a:lnTo>
                    <a:lnTo>
                      <a:pt x="62442" y="202671"/>
                    </a:lnTo>
                    <a:lnTo>
                      <a:pt x="58032" y="208492"/>
                    </a:lnTo>
                    <a:lnTo>
                      <a:pt x="25047" y="224896"/>
                    </a:lnTo>
                    <a:lnTo>
                      <a:pt x="39335" y="183797"/>
                    </a:lnTo>
                    <a:lnTo>
                      <a:pt x="4586" y="154693"/>
                    </a:lnTo>
                    <a:lnTo>
                      <a:pt x="0" y="150107"/>
                    </a:lnTo>
                    <a:lnTo>
                      <a:pt x="40040" y="130352"/>
                    </a:lnTo>
                    <a:lnTo>
                      <a:pt x="70379" y="139524"/>
                    </a:lnTo>
                    <a:lnTo>
                      <a:pt x="77611" y="137583"/>
                    </a:lnTo>
                    <a:lnTo>
                      <a:pt x="89253" y="145521"/>
                    </a:lnTo>
                    <a:lnTo>
                      <a:pt x="126647" y="157163"/>
                    </a:lnTo>
                    <a:lnTo>
                      <a:pt x="274637" y="83608"/>
                    </a:lnTo>
                    <a:lnTo>
                      <a:pt x="242005" y="61031"/>
                    </a:lnTo>
                    <a:lnTo>
                      <a:pt x="285044" y="39688"/>
                    </a:lnTo>
                    <a:lnTo>
                      <a:pt x="347486" y="47272"/>
                    </a:lnTo>
                    <a:lnTo>
                      <a:pt x="423862" y="9349"/>
                    </a:lnTo>
                    <a:lnTo>
                      <a:pt x="428801" y="7232"/>
                    </a:lnTo>
                    <a:lnTo>
                      <a:pt x="434622" y="5292"/>
                    </a:lnTo>
                    <a:lnTo>
                      <a:pt x="441325" y="3352"/>
                    </a:lnTo>
                    <a:lnTo>
                      <a:pt x="448557" y="1764"/>
                    </a:lnTo>
                    <a:lnTo>
                      <a:pt x="456141" y="353"/>
                    </a:lnTo>
                    <a:lnTo>
                      <a:pt x="453319" y="1588"/>
                    </a:lnTo>
                    <a:lnTo>
                      <a:pt x="450850" y="2822"/>
                    </a:lnTo>
                    <a:lnTo>
                      <a:pt x="448733" y="4233"/>
                    </a:lnTo>
                    <a:lnTo>
                      <a:pt x="447146" y="5821"/>
                    </a:lnTo>
                    <a:lnTo>
                      <a:pt x="445911" y="7408"/>
                    </a:lnTo>
                    <a:lnTo>
                      <a:pt x="445382" y="9349"/>
                    </a:lnTo>
                    <a:lnTo>
                      <a:pt x="445382" y="11465"/>
                    </a:lnTo>
                    <a:lnTo>
                      <a:pt x="446264" y="13935"/>
                    </a:lnTo>
                    <a:lnTo>
                      <a:pt x="448557" y="17639"/>
                    </a:lnTo>
                    <a:lnTo>
                      <a:pt x="451379" y="20814"/>
                    </a:lnTo>
                    <a:lnTo>
                      <a:pt x="454554" y="23460"/>
                    </a:lnTo>
                    <a:lnTo>
                      <a:pt x="458258" y="25400"/>
                    </a:lnTo>
                    <a:lnTo>
                      <a:pt x="462139" y="26811"/>
                    </a:lnTo>
                    <a:lnTo>
                      <a:pt x="466196" y="27340"/>
                    </a:lnTo>
                    <a:lnTo>
                      <a:pt x="470429" y="27340"/>
                    </a:lnTo>
                    <a:lnTo>
                      <a:pt x="474662" y="26458"/>
                    </a:lnTo>
                    <a:lnTo>
                      <a:pt x="478719" y="24871"/>
                    </a:lnTo>
                    <a:lnTo>
                      <a:pt x="500768" y="14111"/>
                    </a:lnTo>
                    <a:lnTo>
                      <a:pt x="507294" y="10936"/>
                    </a:lnTo>
                    <a:lnTo>
                      <a:pt x="510116" y="9702"/>
                    </a:lnTo>
                    <a:lnTo>
                      <a:pt x="512939" y="8643"/>
                    </a:lnTo>
                    <a:lnTo>
                      <a:pt x="516466" y="7585"/>
                    </a:lnTo>
                    <a:lnTo>
                      <a:pt x="519641" y="6527"/>
                    </a:lnTo>
                    <a:lnTo>
                      <a:pt x="523169" y="6879"/>
                    </a:lnTo>
                    <a:lnTo>
                      <a:pt x="526697" y="6703"/>
                    </a:lnTo>
                    <a:lnTo>
                      <a:pt x="529872" y="6174"/>
                    </a:lnTo>
                    <a:lnTo>
                      <a:pt x="537986" y="4057"/>
                    </a:lnTo>
                    <a:lnTo>
                      <a:pt x="545218" y="2293"/>
                    </a:lnTo>
                    <a:lnTo>
                      <a:pt x="551568" y="1058"/>
                    </a:lnTo>
                    <a:lnTo>
                      <a:pt x="557212" y="353"/>
                    </a:lnTo>
                    <a:close/>
                  </a:path>
                </a:pathLst>
              </a:custGeom>
              <a:grpFill/>
              <a:ln w="0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29" name="Группа 28"/>
            <p:cNvGrpSpPr/>
            <p:nvPr/>
          </p:nvGrpSpPr>
          <p:grpSpPr>
            <a:xfrm>
              <a:off x="2923440" y="1599252"/>
              <a:ext cx="363121" cy="5163791"/>
              <a:chOff x="3279994" y="1397770"/>
              <a:chExt cx="363121" cy="5163791"/>
            </a:xfrm>
          </p:grpSpPr>
          <p:cxnSp>
            <p:nvCxnSpPr>
              <p:cNvPr id="56" name="Прямая соединительная линия 55"/>
              <p:cNvCxnSpPr/>
              <p:nvPr/>
            </p:nvCxnSpPr>
            <p:spPr>
              <a:xfrm>
                <a:off x="3569530" y="1397770"/>
                <a:ext cx="44944" cy="51559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Прямая соединительная линия 56"/>
              <p:cNvCxnSpPr/>
              <p:nvPr/>
            </p:nvCxnSpPr>
            <p:spPr>
              <a:xfrm flipV="1">
                <a:off x="3279994" y="6553758"/>
                <a:ext cx="363121" cy="7803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Прямая соединительная линия 10"/>
            <p:cNvCxnSpPr/>
            <p:nvPr/>
          </p:nvCxnSpPr>
          <p:spPr>
            <a:xfrm>
              <a:off x="2808908" y="3526476"/>
              <a:ext cx="0" cy="218762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>
              <a:off x="2808908" y="5714103"/>
              <a:ext cx="33206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Прямая соединительная линия 84"/>
            <p:cNvCxnSpPr/>
            <p:nvPr/>
          </p:nvCxnSpPr>
          <p:spPr>
            <a:xfrm>
              <a:off x="3140968" y="5714103"/>
              <a:ext cx="0" cy="471934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4" name="Group 148"/>
            <p:cNvGrpSpPr/>
            <p:nvPr/>
          </p:nvGrpSpPr>
          <p:grpSpPr>
            <a:xfrm>
              <a:off x="6230135" y="971601"/>
              <a:ext cx="367217" cy="368270"/>
              <a:chOff x="4440238" y="2684463"/>
              <a:chExt cx="554037" cy="555625"/>
            </a:xfrm>
            <a:solidFill>
              <a:srgbClr val="0070C0"/>
            </a:solidFill>
          </p:grpSpPr>
          <p:sp>
            <p:nvSpPr>
              <p:cNvPr id="86" name="Freeform 168"/>
              <p:cNvSpPr>
                <a:spLocks noEditPoints="1"/>
              </p:cNvSpPr>
              <p:nvPr/>
            </p:nvSpPr>
            <p:spPr bwMode="auto">
              <a:xfrm>
                <a:off x="4440238" y="2806700"/>
                <a:ext cx="554037" cy="433388"/>
              </a:xfrm>
              <a:custGeom>
                <a:avLst/>
                <a:gdLst>
                  <a:gd name="T0" fmla="*/ 1915 w 3491"/>
                  <a:gd name="T1" fmla="*/ 1952 h 2734"/>
                  <a:gd name="T2" fmla="*/ 1839 w 3491"/>
                  <a:gd name="T3" fmla="*/ 2006 h 2734"/>
                  <a:gd name="T4" fmla="*/ 1800 w 3491"/>
                  <a:gd name="T5" fmla="*/ 2092 h 2734"/>
                  <a:gd name="T6" fmla="*/ 1800 w 3491"/>
                  <a:gd name="T7" fmla="*/ 2362 h 2734"/>
                  <a:gd name="T8" fmla="*/ 1839 w 3491"/>
                  <a:gd name="T9" fmla="*/ 2449 h 2734"/>
                  <a:gd name="T10" fmla="*/ 1915 w 3491"/>
                  <a:gd name="T11" fmla="*/ 2503 h 2734"/>
                  <a:gd name="T12" fmla="*/ 2181 w 3491"/>
                  <a:gd name="T13" fmla="*/ 2513 h 2734"/>
                  <a:gd name="T14" fmla="*/ 2273 w 3491"/>
                  <a:gd name="T15" fmla="*/ 2488 h 2734"/>
                  <a:gd name="T16" fmla="*/ 2338 w 3491"/>
                  <a:gd name="T17" fmla="*/ 2423 h 2734"/>
                  <a:gd name="T18" fmla="*/ 2363 w 3491"/>
                  <a:gd name="T19" fmla="*/ 2330 h 2734"/>
                  <a:gd name="T20" fmla="*/ 2352 w 3491"/>
                  <a:gd name="T21" fmla="*/ 2061 h 2734"/>
                  <a:gd name="T22" fmla="*/ 2298 w 3491"/>
                  <a:gd name="T23" fmla="*/ 1984 h 2734"/>
                  <a:gd name="T24" fmla="*/ 2213 w 3491"/>
                  <a:gd name="T25" fmla="*/ 1944 h 2734"/>
                  <a:gd name="T26" fmla="*/ 1189 w 3491"/>
                  <a:gd name="T27" fmla="*/ 1940 h 2734"/>
                  <a:gd name="T28" fmla="*/ 1097 w 3491"/>
                  <a:gd name="T29" fmla="*/ 1965 h 2734"/>
                  <a:gd name="T30" fmla="*/ 1032 w 3491"/>
                  <a:gd name="T31" fmla="*/ 2032 h 2734"/>
                  <a:gd name="T32" fmla="*/ 1007 w 3491"/>
                  <a:gd name="T33" fmla="*/ 2125 h 2734"/>
                  <a:gd name="T34" fmla="*/ 1018 w 3491"/>
                  <a:gd name="T35" fmla="*/ 2394 h 2734"/>
                  <a:gd name="T36" fmla="*/ 1071 w 3491"/>
                  <a:gd name="T37" fmla="*/ 2471 h 2734"/>
                  <a:gd name="T38" fmla="*/ 1156 w 3491"/>
                  <a:gd name="T39" fmla="*/ 2511 h 2734"/>
                  <a:gd name="T40" fmla="*/ 1424 w 3491"/>
                  <a:gd name="T41" fmla="*/ 2511 h 2734"/>
                  <a:gd name="T42" fmla="*/ 1509 w 3491"/>
                  <a:gd name="T43" fmla="*/ 2471 h 2734"/>
                  <a:gd name="T44" fmla="*/ 1562 w 3491"/>
                  <a:gd name="T45" fmla="*/ 2394 h 2734"/>
                  <a:gd name="T46" fmla="*/ 1574 w 3491"/>
                  <a:gd name="T47" fmla="*/ 2125 h 2734"/>
                  <a:gd name="T48" fmla="*/ 1549 w 3491"/>
                  <a:gd name="T49" fmla="*/ 2032 h 2734"/>
                  <a:gd name="T50" fmla="*/ 1483 w 3491"/>
                  <a:gd name="T51" fmla="*/ 1965 h 2734"/>
                  <a:gd name="T52" fmla="*/ 1391 w 3491"/>
                  <a:gd name="T53" fmla="*/ 1940 h 2734"/>
                  <a:gd name="T54" fmla="*/ 367 w 3491"/>
                  <a:gd name="T55" fmla="*/ 1944 h 2734"/>
                  <a:gd name="T56" fmla="*/ 282 w 3491"/>
                  <a:gd name="T57" fmla="*/ 1984 h 2734"/>
                  <a:gd name="T58" fmla="*/ 229 w 3491"/>
                  <a:gd name="T59" fmla="*/ 2061 h 2734"/>
                  <a:gd name="T60" fmla="*/ 217 w 3491"/>
                  <a:gd name="T61" fmla="*/ 2330 h 2734"/>
                  <a:gd name="T62" fmla="*/ 242 w 3491"/>
                  <a:gd name="T63" fmla="*/ 2423 h 2734"/>
                  <a:gd name="T64" fmla="*/ 308 w 3491"/>
                  <a:gd name="T65" fmla="*/ 2488 h 2734"/>
                  <a:gd name="T66" fmla="*/ 400 w 3491"/>
                  <a:gd name="T67" fmla="*/ 2513 h 2734"/>
                  <a:gd name="T68" fmla="*/ 666 w 3491"/>
                  <a:gd name="T69" fmla="*/ 2503 h 2734"/>
                  <a:gd name="T70" fmla="*/ 741 w 3491"/>
                  <a:gd name="T71" fmla="*/ 2449 h 2734"/>
                  <a:gd name="T72" fmla="*/ 781 w 3491"/>
                  <a:gd name="T73" fmla="*/ 2362 h 2734"/>
                  <a:gd name="T74" fmla="*/ 781 w 3491"/>
                  <a:gd name="T75" fmla="*/ 2092 h 2734"/>
                  <a:gd name="T76" fmla="*/ 741 w 3491"/>
                  <a:gd name="T77" fmla="*/ 2006 h 2734"/>
                  <a:gd name="T78" fmla="*/ 666 w 3491"/>
                  <a:gd name="T79" fmla="*/ 1952 h 2734"/>
                  <a:gd name="T80" fmla="*/ 400 w 3491"/>
                  <a:gd name="T81" fmla="*/ 1940 h 2734"/>
                  <a:gd name="T82" fmla="*/ 3491 w 3491"/>
                  <a:gd name="T83" fmla="*/ 1952 h 2734"/>
                  <a:gd name="T84" fmla="*/ 0 w 3491"/>
                  <a:gd name="T85" fmla="*/ 1260 h 2734"/>
                  <a:gd name="T86" fmla="*/ 1710 w 3491"/>
                  <a:gd name="T87" fmla="*/ 819 h 2734"/>
                  <a:gd name="T88" fmla="*/ 2560 w 3491"/>
                  <a:gd name="T89" fmla="*/ 1952 h 2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491" h="2734">
                    <a:moveTo>
                      <a:pt x="1978" y="1940"/>
                    </a:moveTo>
                    <a:lnTo>
                      <a:pt x="1945" y="1944"/>
                    </a:lnTo>
                    <a:lnTo>
                      <a:pt x="1915" y="1952"/>
                    </a:lnTo>
                    <a:lnTo>
                      <a:pt x="1886" y="1965"/>
                    </a:lnTo>
                    <a:lnTo>
                      <a:pt x="1861" y="1984"/>
                    </a:lnTo>
                    <a:lnTo>
                      <a:pt x="1839" y="2006"/>
                    </a:lnTo>
                    <a:lnTo>
                      <a:pt x="1821" y="2032"/>
                    </a:lnTo>
                    <a:lnTo>
                      <a:pt x="1807" y="2061"/>
                    </a:lnTo>
                    <a:lnTo>
                      <a:pt x="1800" y="2092"/>
                    </a:lnTo>
                    <a:lnTo>
                      <a:pt x="1796" y="2125"/>
                    </a:lnTo>
                    <a:lnTo>
                      <a:pt x="1796" y="2330"/>
                    </a:lnTo>
                    <a:lnTo>
                      <a:pt x="1800" y="2362"/>
                    </a:lnTo>
                    <a:lnTo>
                      <a:pt x="1807" y="2394"/>
                    </a:lnTo>
                    <a:lnTo>
                      <a:pt x="1821" y="2423"/>
                    </a:lnTo>
                    <a:lnTo>
                      <a:pt x="1839" y="2449"/>
                    </a:lnTo>
                    <a:lnTo>
                      <a:pt x="1861" y="2471"/>
                    </a:lnTo>
                    <a:lnTo>
                      <a:pt x="1886" y="2488"/>
                    </a:lnTo>
                    <a:lnTo>
                      <a:pt x="1915" y="2503"/>
                    </a:lnTo>
                    <a:lnTo>
                      <a:pt x="1945" y="2511"/>
                    </a:lnTo>
                    <a:lnTo>
                      <a:pt x="1978" y="2513"/>
                    </a:lnTo>
                    <a:lnTo>
                      <a:pt x="2181" y="2513"/>
                    </a:lnTo>
                    <a:lnTo>
                      <a:pt x="2213" y="2511"/>
                    </a:lnTo>
                    <a:lnTo>
                      <a:pt x="2244" y="2503"/>
                    </a:lnTo>
                    <a:lnTo>
                      <a:pt x="2273" y="2488"/>
                    </a:lnTo>
                    <a:lnTo>
                      <a:pt x="2298" y="2471"/>
                    </a:lnTo>
                    <a:lnTo>
                      <a:pt x="2319" y="2449"/>
                    </a:lnTo>
                    <a:lnTo>
                      <a:pt x="2338" y="2423"/>
                    </a:lnTo>
                    <a:lnTo>
                      <a:pt x="2352" y="2394"/>
                    </a:lnTo>
                    <a:lnTo>
                      <a:pt x="2359" y="2362"/>
                    </a:lnTo>
                    <a:lnTo>
                      <a:pt x="2363" y="2330"/>
                    </a:lnTo>
                    <a:lnTo>
                      <a:pt x="2363" y="2125"/>
                    </a:lnTo>
                    <a:lnTo>
                      <a:pt x="2359" y="2092"/>
                    </a:lnTo>
                    <a:lnTo>
                      <a:pt x="2352" y="2061"/>
                    </a:lnTo>
                    <a:lnTo>
                      <a:pt x="2338" y="2032"/>
                    </a:lnTo>
                    <a:lnTo>
                      <a:pt x="2319" y="2006"/>
                    </a:lnTo>
                    <a:lnTo>
                      <a:pt x="2298" y="1984"/>
                    </a:lnTo>
                    <a:lnTo>
                      <a:pt x="2273" y="1965"/>
                    </a:lnTo>
                    <a:lnTo>
                      <a:pt x="2244" y="1952"/>
                    </a:lnTo>
                    <a:lnTo>
                      <a:pt x="2213" y="1944"/>
                    </a:lnTo>
                    <a:lnTo>
                      <a:pt x="2181" y="1940"/>
                    </a:lnTo>
                    <a:lnTo>
                      <a:pt x="1978" y="1940"/>
                    </a:lnTo>
                    <a:close/>
                    <a:moveTo>
                      <a:pt x="1189" y="1940"/>
                    </a:moveTo>
                    <a:lnTo>
                      <a:pt x="1156" y="1944"/>
                    </a:lnTo>
                    <a:lnTo>
                      <a:pt x="1125" y="1952"/>
                    </a:lnTo>
                    <a:lnTo>
                      <a:pt x="1097" y="1965"/>
                    </a:lnTo>
                    <a:lnTo>
                      <a:pt x="1071" y="1984"/>
                    </a:lnTo>
                    <a:lnTo>
                      <a:pt x="1049" y="2006"/>
                    </a:lnTo>
                    <a:lnTo>
                      <a:pt x="1032" y="2032"/>
                    </a:lnTo>
                    <a:lnTo>
                      <a:pt x="1018" y="2061"/>
                    </a:lnTo>
                    <a:lnTo>
                      <a:pt x="1009" y="2092"/>
                    </a:lnTo>
                    <a:lnTo>
                      <a:pt x="1007" y="2125"/>
                    </a:lnTo>
                    <a:lnTo>
                      <a:pt x="1007" y="2330"/>
                    </a:lnTo>
                    <a:lnTo>
                      <a:pt x="1009" y="2362"/>
                    </a:lnTo>
                    <a:lnTo>
                      <a:pt x="1018" y="2394"/>
                    </a:lnTo>
                    <a:lnTo>
                      <a:pt x="1032" y="2423"/>
                    </a:lnTo>
                    <a:lnTo>
                      <a:pt x="1049" y="2449"/>
                    </a:lnTo>
                    <a:lnTo>
                      <a:pt x="1071" y="2471"/>
                    </a:lnTo>
                    <a:lnTo>
                      <a:pt x="1097" y="2488"/>
                    </a:lnTo>
                    <a:lnTo>
                      <a:pt x="1125" y="2503"/>
                    </a:lnTo>
                    <a:lnTo>
                      <a:pt x="1156" y="2511"/>
                    </a:lnTo>
                    <a:lnTo>
                      <a:pt x="1189" y="2513"/>
                    </a:lnTo>
                    <a:lnTo>
                      <a:pt x="1391" y="2513"/>
                    </a:lnTo>
                    <a:lnTo>
                      <a:pt x="1424" y="2511"/>
                    </a:lnTo>
                    <a:lnTo>
                      <a:pt x="1455" y="2503"/>
                    </a:lnTo>
                    <a:lnTo>
                      <a:pt x="1483" y="2488"/>
                    </a:lnTo>
                    <a:lnTo>
                      <a:pt x="1509" y="2471"/>
                    </a:lnTo>
                    <a:lnTo>
                      <a:pt x="1530" y="2449"/>
                    </a:lnTo>
                    <a:lnTo>
                      <a:pt x="1549" y="2423"/>
                    </a:lnTo>
                    <a:lnTo>
                      <a:pt x="1562" y="2394"/>
                    </a:lnTo>
                    <a:lnTo>
                      <a:pt x="1570" y="2362"/>
                    </a:lnTo>
                    <a:lnTo>
                      <a:pt x="1574" y="2330"/>
                    </a:lnTo>
                    <a:lnTo>
                      <a:pt x="1574" y="2125"/>
                    </a:lnTo>
                    <a:lnTo>
                      <a:pt x="1570" y="2092"/>
                    </a:lnTo>
                    <a:lnTo>
                      <a:pt x="1562" y="2061"/>
                    </a:lnTo>
                    <a:lnTo>
                      <a:pt x="1549" y="2032"/>
                    </a:lnTo>
                    <a:lnTo>
                      <a:pt x="1530" y="2006"/>
                    </a:lnTo>
                    <a:lnTo>
                      <a:pt x="1509" y="1984"/>
                    </a:lnTo>
                    <a:lnTo>
                      <a:pt x="1483" y="1965"/>
                    </a:lnTo>
                    <a:lnTo>
                      <a:pt x="1455" y="1952"/>
                    </a:lnTo>
                    <a:lnTo>
                      <a:pt x="1424" y="1944"/>
                    </a:lnTo>
                    <a:lnTo>
                      <a:pt x="1391" y="1940"/>
                    </a:lnTo>
                    <a:lnTo>
                      <a:pt x="1189" y="1940"/>
                    </a:lnTo>
                    <a:close/>
                    <a:moveTo>
                      <a:pt x="400" y="1940"/>
                    </a:moveTo>
                    <a:lnTo>
                      <a:pt x="367" y="1944"/>
                    </a:lnTo>
                    <a:lnTo>
                      <a:pt x="336" y="1952"/>
                    </a:lnTo>
                    <a:lnTo>
                      <a:pt x="308" y="1965"/>
                    </a:lnTo>
                    <a:lnTo>
                      <a:pt x="282" y="1984"/>
                    </a:lnTo>
                    <a:lnTo>
                      <a:pt x="260" y="2006"/>
                    </a:lnTo>
                    <a:lnTo>
                      <a:pt x="242" y="2032"/>
                    </a:lnTo>
                    <a:lnTo>
                      <a:pt x="229" y="2061"/>
                    </a:lnTo>
                    <a:lnTo>
                      <a:pt x="220" y="2092"/>
                    </a:lnTo>
                    <a:lnTo>
                      <a:pt x="217" y="2125"/>
                    </a:lnTo>
                    <a:lnTo>
                      <a:pt x="217" y="2330"/>
                    </a:lnTo>
                    <a:lnTo>
                      <a:pt x="220" y="2362"/>
                    </a:lnTo>
                    <a:lnTo>
                      <a:pt x="229" y="2394"/>
                    </a:lnTo>
                    <a:lnTo>
                      <a:pt x="242" y="2423"/>
                    </a:lnTo>
                    <a:lnTo>
                      <a:pt x="260" y="2449"/>
                    </a:lnTo>
                    <a:lnTo>
                      <a:pt x="282" y="2471"/>
                    </a:lnTo>
                    <a:lnTo>
                      <a:pt x="308" y="2488"/>
                    </a:lnTo>
                    <a:lnTo>
                      <a:pt x="336" y="2503"/>
                    </a:lnTo>
                    <a:lnTo>
                      <a:pt x="367" y="2511"/>
                    </a:lnTo>
                    <a:lnTo>
                      <a:pt x="400" y="2513"/>
                    </a:lnTo>
                    <a:lnTo>
                      <a:pt x="602" y="2513"/>
                    </a:lnTo>
                    <a:lnTo>
                      <a:pt x="634" y="2511"/>
                    </a:lnTo>
                    <a:lnTo>
                      <a:pt x="666" y="2503"/>
                    </a:lnTo>
                    <a:lnTo>
                      <a:pt x="694" y="2488"/>
                    </a:lnTo>
                    <a:lnTo>
                      <a:pt x="720" y="2471"/>
                    </a:lnTo>
                    <a:lnTo>
                      <a:pt x="741" y="2449"/>
                    </a:lnTo>
                    <a:lnTo>
                      <a:pt x="760" y="2423"/>
                    </a:lnTo>
                    <a:lnTo>
                      <a:pt x="773" y="2394"/>
                    </a:lnTo>
                    <a:lnTo>
                      <a:pt x="781" y="2362"/>
                    </a:lnTo>
                    <a:lnTo>
                      <a:pt x="785" y="2330"/>
                    </a:lnTo>
                    <a:lnTo>
                      <a:pt x="785" y="2125"/>
                    </a:lnTo>
                    <a:lnTo>
                      <a:pt x="781" y="2092"/>
                    </a:lnTo>
                    <a:lnTo>
                      <a:pt x="773" y="2061"/>
                    </a:lnTo>
                    <a:lnTo>
                      <a:pt x="760" y="2032"/>
                    </a:lnTo>
                    <a:lnTo>
                      <a:pt x="741" y="2006"/>
                    </a:lnTo>
                    <a:lnTo>
                      <a:pt x="720" y="1984"/>
                    </a:lnTo>
                    <a:lnTo>
                      <a:pt x="694" y="1965"/>
                    </a:lnTo>
                    <a:lnTo>
                      <a:pt x="666" y="1952"/>
                    </a:lnTo>
                    <a:lnTo>
                      <a:pt x="634" y="1944"/>
                    </a:lnTo>
                    <a:lnTo>
                      <a:pt x="602" y="1940"/>
                    </a:lnTo>
                    <a:lnTo>
                      <a:pt x="400" y="1940"/>
                    </a:lnTo>
                    <a:close/>
                    <a:moveTo>
                      <a:pt x="2742" y="0"/>
                    </a:moveTo>
                    <a:lnTo>
                      <a:pt x="3308" y="0"/>
                    </a:lnTo>
                    <a:lnTo>
                      <a:pt x="3491" y="1952"/>
                    </a:lnTo>
                    <a:lnTo>
                      <a:pt x="3491" y="2734"/>
                    </a:lnTo>
                    <a:lnTo>
                      <a:pt x="0" y="2734"/>
                    </a:lnTo>
                    <a:lnTo>
                      <a:pt x="0" y="1260"/>
                    </a:lnTo>
                    <a:lnTo>
                      <a:pt x="860" y="819"/>
                    </a:lnTo>
                    <a:lnTo>
                      <a:pt x="860" y="1254"/>
                    </a:lnTo>
                    <a:lnTo>
                      <a:pt x="1710" y="819"/>
                    </a:lnTo>
                    <a:lnTo>
                      <a:pt x="1710" y="1254"/>
                    </a:lnTo>
                    <a:lnTo>
                      <a:pt x="2560" y="819"/>
                    </a:lnTo>
                    <a:lnTo>
                      <a:pt x="2560" y="1952"/>
                    </a:lnTo>
                    <a:lnTo>
                      <a:pt x="274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9" name="Freeform 169"/>
              <p:cNvSpPr>
                <a:spLocks/>
              </p:cNvSpPr>
              <p:nvPr/>
            </p:nvSpPr>
            <p:spPr bwMode="auto">
              <a:xfrm>
                <a:off x="4651375" y="2684463"/>
                <a:ext cx="306387" cy="101600"/>
              </a:xfrm>
              <a:custGeom>
                <a:avLst/>
                <a:gdLst>
                  <a:gd name="T0" fmla="*/ 29 w 1927"/>
                  <a:gd name="T1" fmla="*/ 1 h 640"/>
                  <a:gd name="T2" fmla="*/ 28 w 1927"/>
                  <a:gd name="T3" fmla="*/ 9 h 640"/>
                  <a:gd name="T4" fmla="*/ 27 w 1927"/>
                  <a:gd name="T5" fmla="*/ 22 h 640"/>
                  <a:gd name="T6" fmla="*/ 26 w 1927"/>
                  <a:gd name="T7" fmla="*/ 41 h 640"/>
                  <a:gd name="T8" fmla="*/ 28 w 1927"/>
                  <a:gd name="T9" fmla="*/ 63 h 640"/>
                  <a:gd name="T10" fmla="*/ 34 w 1927"/>
                  <a:gd name="T11" fmla="*/ 87 h 640"/>
                  <a:gd name="T12" fmla="*/ 45 w 1927"/>
                  <a:gd name="T13" fmla="*/ 113 h 640"/>
                  <a:gd name="T14" fmla="*/ 63 w 1927"/>
                  <a:gd name="T15" fmla="*/ 138 h 640"/>
                  <a:gd name="T16" fmla="*/ 88 w 1927"/>
                  <a:gd name="T17" fmla="*/ 162 h 640"/>
                  <a:gd name="T18" fmla="*/ 123 w 1927"/>
                  <a:gd name="T19" fmla="*/ 183 h 640"/>
                  <a:gd name="T20" fmla="*/ 167 w 1927"/>
                  <a:gd name="T21" fmla="*/ 200 h 640"/>
                  <a:gd name="T22" fmla="*/ 224 w 1927"/>
                  <a:gd name="T23" fmla="*/ 214 h 640"/>
                  <a:gd name="T24" fmla="*/ 294 w 1927"/>
                  <a:gd name="T25" fmla="*/ 219 h 640"/>
                  <a:gd name="T26" fmla="*/ 378 w 1927"/>
                  <a:gd name="T27" fmla="*/ 218 h 640"/>
                  <a:gd name="T28" fmla="*/ 476 w 1927"/>
                  <a:gd name="T29" fmla="*/ 207 h 640"/>
                  <a:gd name="T30" fmla="*/ 593 w 1927"/>
                  <a:gd name="T31" fmla="*/ 186 h 640"/>
                  <a:gd name="T32" fmla="*/ 728 w 1927"/>
                  <a:gd name="T33" fmla="*/ 155 h 640"/>
                  <a:gd name="T34" fmla="*/ 882 w 1927"/>
                  <a:gd name="T35" fmla="*/ 110 h 640"/>
                  <a:gd name="T36" fmla="*/ 1026 w 1927"/>
                  <a:gd name="T37" fmla="*/ 71 h 640"/>
                  <a:gd name="T38" fmla="*/ 1156 w 1927"/>
                  <a:gd name="T39" fmla="*/ 51 h 640"/>
                  <a:gd name="T40" fmla="*/ 1274 w 1927"/>
                  <a:gd name="T41" fmla="*/ 44 h 640"/>
                  <a:gd name="T42" fmla="*/ 1379 w 1927"/>
                  <a:gd name="T43" fmla="*/ 53 h 640"/>
                  <a:gd name="T44" fmla="*/ 1472 w 1927"/>
                  <a:gd name="T45" fmla="*/ 72 h 640"/>
                  <a:gd name="T46" fmla="*/ 1554 w 1927"/>
                  <a:gd name="T47" fmla="*/ 102 h 640"/>
                  <a:gd name="T48" fmla="*/ 1625 w 1927"/>
                  <a:gd name="T49" fmla="*/ 140 h 640"/>
                  <a:gd name="T50" fmla="*/ 1688 w 1927"/>
                  <a:gd name="T51" fmla="*/ 186 h 640"/>
                  <a:gd name="T52" fmla="*/ 1741 w 1927"/>
                  <a:gd name="T53" fmla="*/ 235 h 640"/>
                  <a:gd name="T54" fmla="*/ 1785 w 1927"/>
                  <a:gd name="T55" fmla="*/ 289 h 640"/>
                  <a:gd name="T56" fmla="*/ 1822 w 1927"/>
                  <a:gd name="T57" fmla="*/ 345 h 640"/>
                  <a:gd name="T58" fmla="*/ 1852 w 1927"/>
                  <a:gd name="T59" fmla="*/ 400 h 640"/>
                  <a:gd name="T60" fmla="*/ 1876 w 1927"/>
                  <a:gd name="T61" fmla="*/ 453 h 640"/>
                  <a:gd name="T62" fmla="*/ 1894 w 1927"/>
                  <a:gd name="T63" fmla="*/ 503 h 640"/>
                  <a:gd name="T64" fmla="*/ 1907 w 1927"/>
                  <a:gd name="T65" fmla="*/ 547 h 640"/>
                  <a:gd name="T66" fmla="*/ 1917 w 1927"/>
                  <a:gd name="T67" fmla="*/ 586 h 640"/>
                  <a:gd name="T68" fmla="*/ 1922 w 1927"/>
                  <a:gd name="T69" fmla="*/ 614 h 640"/>
                  <a:gd name="T70" fmla="*/ 1926 w 1927"/>
                  <a:gd name="T71" fmla="*/ 634 h 640"/>
                  <a:gd name="T72" fmla="*/ 1927 w 1927"/>
                  <a:gd name="T73" fmla="*/ 640 h 640"/>
                  <a:gd name="T74" fmla="*/ 1406 w 1927"/>
                  <a:gd name="T75" fmla="*/ 605 h 640"/>
                  <a:gd name="T76" fmla="*/ 1384 w 1927"/>
                  <a:gd name="T77" fmla="*/ 548 h 640"/>
                  <a:gd name="T78" fmla="*/ 1347 w 1927"/>
                  <a:gd name="T79" fmla="*/ 505 h 640"/>
                  <a:gd name="T80" fmla="*/ 1296 w 1927"/>
                  <a:gd name="T81" fmla="*/ 473 h 640"/>
                  <a:gd name="T82" fmla="*/ 1233 w 1927"/>
                  <a:gd name="T83" fmla="*/ 451 h 640"/>
                  <a:gd name="T84" fmla="*/ 1157 w 1927"/>
                  <a:gd name="T85" fmla="*/ 437 h 640"/>
                  <a:gd name="T86" fmla="*/ 1072 w 1927"/>
                  <a:gd name="T87" fmla="*/ 429 h 640"/>
                  <a:gd name="T88" fmla="*/ 979 w 1927"/>
                  <a:gd name="T89" fmla="*/ 427 h 640"/>
                  <a:gd name="T90" fmla="*/ 877 w 1927"/>
                  <a:gd name="T91" fmla="*/ 426 h 640"/>
                  <a:gd name="T92" fmla="*/ 770 w 1927"/>
                  <a:gd name="T93" fmla="*/ 427 h 640"/>
                  <a:gd name="T94" fmla="*/ 658 w 1927"/>
                  <a:gd name="T95" fmla="*/ 427 h 640"/>
                  <a:gd name="T96" fmla="*/ 542 w 1927"/>
                  <a:gd name="T97" fmla="*/ 424 h 640"/>
                  <a:gd name="T98" fmla="*/ 426 w 1927"/>
                  <a:gd name="T99" fmla="*/ 416 h 640"/>
                  <a:gd name="T100" fmla="*/ 310 w 1927"/>
                  <a:gd name="T101" fmla="*/ 401 h 640"/>
                  <a:gd name="T102" fmla="*/ 215 w 1927"/>
                  <a:gd name="T103" fmla="*/ 378 h 640"/>
                  <a:gd name="T104" fmla="*/ 140 w 1927"/>
                  <a:gd name="T105" fmla="*/ 347 h 640"/>
                  <a:gd name="T106" fmla="*/ 84 w 1927"/>
                  <a:gd name="T107" fmla="*/ 310 h 640"/>
                  <a:gd name="T108" fmla="*/ 45 w 1927"/>
                  <a:gd name="T109" fmla="*/ 269 h 640"/>
                  <a:gd name="T110" fmla="*/ 19 w 1927"/>
                  <a:gd name="T111" fmla="*/ 226 h 640"/>
                  <a:gd name="T112" fmla="*/ 5 w 1927"/>
                  <a:gd name="T113" fmla="*/ 182 h 640"/>
                  <a:gd name="T114" fmla="*/ 0 w 1927"/>
                  <a:gd name="T115" fmla="*/ 139 h 640"/>
                  <a:gd name="T116" fmla="*/ 2 w 1927"/>
                  <a:gd name="T117" fmla="*/ 100 h 640"/>
                  <a:gd name="T118" fmla="*/ 8 w 1927"/>
                  <a:gd name="T119" fmla="*/ 64 h 640"/>
                  <a:gd name="T120" fmla="*/ 16 w 1927"/>
                  <a:gd name="T121" fmla="*/ 35 h 640"/>
                  <a:gd name="T122" fmla="*/ 23 w 1927"/>
                  <a:gd name="T123" fmla="*/ 13 h 640"/>
                  <a:gd name="T124" fmla="*/ 29 w 1927"/>
                  <a:gd name="T125" fmla="*/ 2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927" h="640">
                    <a:moveTo>
                      <a:pt x="29" y="0"/>
                    </a:moveTo>
                    <a:lnTo>
                      <a:pt x="29" y="1"/>
                    </a:lnTo>
                    <a:lnTo>
                      <a:pt x="29" y="5"/>
                    </a:lnTo>
                    <a:lnTo>
                      <a:pt x="28" y="9"/>
                    </a:lnTo>
                    <a:lnTo>
                      <a:pt x="27" y="16"/>
                    </a:lnTo>
                    <a:lnTo>
                      <a:pt x="27" y="22"/>
                    </a:lnTo>
                    <a:lnTo>
                      <a:pt x="26" y="31"/>
                    </a:lnTo>
                    <a:lnTo>
                      <a:pt x="26" y="41"/>
                    </a:lnTo>
                    <a:lnTo>
                      <a:pt x="27" y="52"/>
                    </a:lnTo>
                    <a:lnTo>
                      <a:pt x="28" y="63"/>
                    </a:lnTo>
                    <a:lnTo>
                      <a:pt x="31" y="75"/>
                    </a:lnTo>
                    <a:lnTo>
                      <a:pt x="34" y="87"/>
                    </a:lnTo>
                    <a:lnTo>
                      <a:pt x="40" y="100"/>
                    </a:lnTo>
                    <a:lnTo>
                      <a:pt x="45" y="113"/>
                    </a:lnTo>
                    <a:lnTo>
                      <a:pt x="54" y="125"/>
                    </a:lnTo>
                    <a:lnTo>
                      <a:pt x="63" y="138"/>
                    </a:lnTo>
                    <a:lnTo>
                      <a:pt x="74" y="150"/>
                    </a:lnTo>
                    <a:lnTo>
                      <a:pt x="88" y="162"/>
                    </a:lnTo>
                    <a:lnTo>
                      <a:pt x="105" y="173"/>
                    </a:lnTo>
                    <a:lnTo>
                      <a:pt x="123" y="183"/>
                    </a:lnTo>
                    <a:lnTo>
                      <a:pt x="143" y="193"/>
                    </a:lnTo>
                    <a:lnTo>
                      <a:pt x="167" y="200"/>
                    </a:lnTo>
                    <a:lnTo>
                      <a:pt x="194" y="208"/>
                    </a:lnTo>
                    <a:lnTo>
                      <a:pt x="224" y="214"/>
                    </a:lnTo>
                    <a:lnTo>
                      <a:pt x="257" y="217"/>
                    </a:lnTo>
                    <a:lnTo>
                      <a:pt x="294" y="219"/>
                    </a:lnTo>
                    <a:lnTo>
                      <a:pt x="334" y="219"/>
                    </a:lnTo>
                    <a:lnTo>
                      <a:pt x="378" y="218"/>
                    </a:lnTo>
                    <a:lnTo>
                      <a:pt x="426" y="214"/>
                    </a:lnTo>
                    <a:lnTo>
                      <a:pt x="476" y="207"/>
                    </a:lnTo>
                    <a:lnTo>
                      <a:pt x="533" y="198"/>
                    </a:lnTo>
                    <a:lnTo>
                      <a:pt x="593" y="186"/>
                    </a:lnTo>
                    <a:lnTo>
                      <a:pt x="658" y="172"/>
                    </a:lnTo>
                    <a:lnTo>
                      <a:pt x="728" y="155"/>
                    </a:lnTo>
                    <a:lnTo>
                      <a:pt x="803" y="134"/>
                    </a:lnTo>
                    <a:lnTo>
                      <a:pt x="882" y="110"/>
                    </a:lnTo>
                    <a:lnTo>
                      <a:pt x="956" y="88"/>
                    </a:lnTo>
                    <a:lnTo>
                      <a:pt x="1026" y="71"/>
                    </a:lnTo>
                    <a:lnTo>
                      <a:pt x="1093" y="59"/>
                    </a:lnTo>
                    <a:lnTo>
                      <a:pt x="1156" y="51"/>
                    </a:lnTo>
                    <a:lnTo>
                      <a:pt x="1217" y="45"/>
                    </a:lnTo>
                    <a:lnTo>
                      <a:pt x="1274" y="44"/>
                    </a:lnTo>
                    <a:lnTo>
                      <a:pt x="1328" y="47"/>
                    </a:lnTo>
                    <a:lnTo>
                      <a:pt x="1379" y="53"/>
                    </a:lnTo>
                    <a:lnTo>
                      <a:pt x="1426" y="60"/>
                    </a:lnTo>
                    <a:lnTo>
                      <a:pt x="1472" y="72"/>
                    </a:lnTo>
                    <a:lnTo>
                      <a:pt x="1514" y="86"/>
                    </a:lnTo>
                    <a:lnTo>
                      <a:pt x="1554" y="102"/>
                    </a:lnTo>
                    <a:lnTo>
                      <a:pt x="1591" y="121"/>
                    </a:lnTo>
                    <a:lnTo>
                      <a:pt x="1625" y="140"/>
                    </a:lnTo>
                    <a:lnTo>
                      <a:pt x="1658" y="162"/>
                    </a:lnTo>
                    <a:lnTo>
                      <a:pt x="1688" y="186"/>
                    </a:lnTo>
                    <a:lnTo>
                      <a:pt x="1715" y="210"/>
                    </a:lnTo>
                    <a:lnTo>
                      <a:pt x="1741" y="235"/>
                    </a:lnTo>
                    <a:lnTo>
                      <a:pt x="1764" y="263"/>
                    </a:lnTo>
                    <a:lnTo>
                      <a:pt x="1785" y="289"/>
                    </a:lnTo>
                    <a:lnTo>
                      <a:pt x="1805" y="317"/>
                    </a:lnTo>
                    <a:lnTo>
                      <a:pt x="1822" y="345"/>
                    </a:lnTo>
                    <a:lnTo>
                      <a:pt x="1838" y="372"/>
                    </a:lnTo>
                    <a:lnTo>
                      <a:pt x="1852" y="400"/>
                    </a:lnTo>
                    <a:lnTo>
                      <a:pt x="1865" y="427"/>
                    </a:lnTo>
                    <a:lnTo>
                      <a:pt x="1876" y="453"/>
                    </a:lnTo>
                    <a:lnTo>
                      <a:pt x="1886" y="478"/>
                    </a:lnTo>
                    <a:lnTo>
                      <a:pt x="1894" y="503"/>
                    </a:lnTo>
                    <a:lnTo>
                      <a:pt x="1902" y="526"/>
                    </a:lnTo>
                    <a:lnTo>
                      <a:pt x="1907" y="547"/>
                    </a:lnTo>
                    <a:lnTo>
                      <a:pt x="1913" y="568"/>
                    </a:lnTo>
                    <a:lnTo>
                      <a:pt x="1917" y="586"/>
                    </a:lnTo>
                    <a:lnTo>
                      <a:pt x="1920" y="601"/>
                    </a:lnTo>
                    <a:lnTo>
                      <a:pt x="1922" y="614"/>
                    </a:lnTo>
                    <a:lnTo>
                      <a:pt x="1925" y="625"/>
                    </a:lnTo>
                    <a:lnTo>
                      <a:pt x="1926" y="634"/>
                    </a:lnTo>
                    <a:lnTo>
                      <a:pt x="1927" y="638"/>
                    </a:lnTo>
                    <a:lnTo>
                      <a:pt x="1927" y="640"/>
                    </a:lnTo>
                    <a:lnTo>
                      <a:pt x="1411" y="640"/>
                    </a:lnTo>
                    <a:lnTo>
                      <a:pt x="1406" y="605"/>
                    </a:lnTo>
                    <a:lnTo>
                      <a:pt x="1397" y="575"/>
                    </a:lnTo>
                    <a:lnTo>
                      <a:pt x="1384" y="548"/>
                    </a:lnTo>
                    <a:lnTo>
                      <a:pt x="1368" y="524"/>
                    </a:lnTo>
                    <a:lnTo>
                      <a:pt x="1347" y="505"/>
                    </a:lnTo>
                    <a:lnTo>
                      <a:pt x="1324" y="487"/>
                    </a:lnTo>
                    <a:lnTo>
                      <a:pt x="1296" y="473"/>
                    </a:lnTo>
                    <a:lnTo>
                      <a:pt x="1265" y="461"/>
                    </a:lnTo>
                    <a:lnTo>
                      <a:pt x="1233" y="451"/>
                    </a:lnTo>
                    <a:lnTo>
                      <a:pt x="1196" y="443"/>
                    </a:lnTo>
                    <a:lnTo>
                      <a:pt x="1157" y="437"/>
                    </a:lnTo>
                    <a:lnTo>
                      <a:pt x="1116" y="432"/>
                    </a:lnTo>
                    <a:lnTo>
                      <a:pt x="1072" y="429"/>
                    </a:lnTo>
                    <a:lnTo>
                      <a:pt x="1026" y="428"/>
                    </a:lnTo>
                    <a:lnTo>
                      <a:pt x="979" y="427"/>
                    </a:lnTo>
                    <a:lnTo>
                      <a:pt x="929" y="426"/>
                    </a:lnTo>
                    <a:lnTo>
                      <a:pt x="877" y="426"/>
                    </a:lnTo>
                    <a:lnTo>
                      <a:pt x="824" y="427"/>
                    </a:lnTo>
                    <a:lnTo>
                      <a:pt x="770" y="427"/>
                    </a:lnTo>
                    <a:lnTo>
                      <a:pt x="715" y="427"/>
                    </a:lnTo>
                    <a:lnTo>
                      <a:pt x="658" y="427"/>
                    </a:lnTo>
                    <a:lnTo>
                      <a:pt x="601" y="426"/>
                    </a:lnTo>
                    <a:lnTo>
                      <a:pt x="542" y="424"/>
                    </a:lnTo>
                    <a:lnTo>
                      <a:pt x="484" y="420"/>
                    </a:lnTo>
                    <a:lnTo>
                      <a:pt x="426" y="416"/>
                    </a:lnTo>
                    <a:lnTo>
                      <a:pt x="366" y="409"/>
                    </a:lnTo>
                    <a:lnTo>
                      <a:pt x="310" y="401"/>
                    </a:lnTo>
                    <a:lnTo>
                      <a:pt x="259" y="391"/>
                    </a:lnTo>
                    <a:lnTo>
                      <a:pt x="215" y="378"/>
                    </a:lnTo>
                    <a:lnTo>
                      <a:pt x="175" y="363"/>
                    </a:lnTo>
                    <a:lnTo>
                      <a:pt x="140" y="347"/>
                    </a:lnTo>
                    <a:lnTo>
                      <a:pt x="110" y="328"/>
                    </a:lnTo>
                    <a:lnTo>
                      <a:pt x="84" y="310"/>
                    </a:lnTo>
                    <a:lnTo>
                      <a:pt x="62" y="290"/>
                    </a:lnTo>
                    <a:lnTo>
                      <a:pt x="45" y="269"/>
                    </a:lnTo>
                    <a:lnTo>
                      <a:pt x="30" y="247"/>
                    </a:lnTo>
                    <a:lnTo>
                      <a:pt x="19" y="226"/>
                    </a:lnTo>
                    <a:lnTo>
                      <a:pt x="10" y="204"/>
                    </a:lnTo>
                    <a:lnTo>
                      <a:pt x="5" y="182"/>
                    </a:lnTo>
                    <a:lnTo>
                      <a:pt x="2" y="160"/>
                    </a:lnTo>
                    <a:lnTo>
                      <a:pt x="0" y="139"/>
                    </a:lnTo>
                    <a:lnTo>
                      <a:pt x="0" y="118"/>
                    </a:lnTo>
                    <a:lnTo>
                      <a:pt x="2" y="100"/>
                    </a:lnTo>
                    <a:lnTo>
                      <a:pt x="4" y="81"/>
                    </a:lnTo>
                    <a:lnTo>
                      <a:pt x="8" y="64"/>
                    </a:lnTo>
                    <a:lnTo>
                      <a:pt x="12" y="48"/>
                    </a:lnTo>
                    <a:lnTo>
                      <a:pt x="16" y="35"/>
                    </a:lnTo>
                    <a:lnTo>
                      <a:pt x="20" y="23"/>
                    </a:lnTo>
                    <a:lnTo>
                      <a:pt x="23" y="13"/>
                    </a:lnTo>
                    <a:lnTo>
                      <a:pt x="27" y="7"/>
                    </a:lnTo>
                    <a:lnTo>
                      <a:pt x="29" y="2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47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6622" y="899592"/>
              <a:ext cx="634386" cy="634386"/>
            </a:xfrm>
            <a:prstGeom prst="rect">
              <a:avLst/>
            </a:prstGeom>
          </p:spPr>
        </p:pic>
        <p:pic>
          <p:nvPicPr>
            <p:cNvPr id="90" name="Рисунок 89"/>
            <p:cNvPicPr/>
            <p:nvPr/>
          </p:nvPicPr>
          <p:blipFill rotWithShape="1">
            <a:blip r:embed="rId9">
              <a:clrChange>
                <a:clrFrom>
                  <a:srgbClr val="E6E6E6"/>
                </a:clrFrom>
                <a:clrTo>
                  <a:srgbClr val="E6E6E6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rcRect l="75160" t="42734" r="4327" b="22793"/>
            <a:stretch/>
          </p:blipFill>
          <p:spPr bwMode="auto">
            <a:xfrm>
              <a:off x="2564904" y="3006874"/>
              <a:ext cx="513071" cy="485006"/>
            </a:xfrm>
            <a:prstGeom prst="round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64" name="TextBox 63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57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2925321338"/>
              </p:ext>
            </p:extLst>
          </p:nvPr>
        </p:nvGraphicFramePr>
        <p:xfrm>
          <a:off x="3403083" y="7062888"/>
          <a:ext cx="3258382" cy="1923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-27384" y="395536"/>
            <a:ext cx="6885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 cap="all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ru-RU" sz="1600" dirty="0"/>
              <a:t>Отдельные показатели прогноза </a:t>
            </a:r>
            <a:br>
              <a:rPr lang="ru-RU" sz="1600" dirty="0"/>
            </a:br>
            <a:r>
              <a:rPr lang="ru-RU" sz="1600" dirty="0"/>
              <a:t>социально-экономического развития города Липецка</a:t>
            </a:r>
          </a:p>
        </p:txBody>
      </p:sp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val="2974085174"/>
              </p:ext>
            </p:extLst>
          </p:nvPr>
        </p:nvGraphicFramePr>
        <p:xfrm>
          <a:off x="3693560" y="1556957"/>
          <a:ext cx="2880394" cy="1604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Диаграмма 25"/>
          <p:cNvGraphicFramePr/>
          <p:nvPr>
            <p:extLst>
              <p:ext uri="{D42A27DB-BD31-4B8C-83A1-F6EECF244321}">
                <p14:modId xmlns:p14="http://schemas.microsoft.com/office/powerpoint/2010/main" val="2882030664"/>
              </p:ext>
            </p:extLst>
          </p:nvPr>
        </p:nvGraphicFramePr>
        <p:xfrm>
          <a:off x="351029" y="7127215"/>
          <a:ext cx="2880394" cy="1837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3549382" y="6539667"/>
            <a:ext cx="31687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</a:rPr>
              <a:t>Объем отгруженных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товаров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</a:rPr>
              <a:t> собственного производства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</a:rPr>
              <a:t>млрд. руб.</a:t>
            </a:r>
            <a:endParaRPr lang="ru-RU" sz="1200" b="1" dirty="0">
              <a:solidFill>
                <a:schemeClr val="tx2">
                  <a:lumMod val="75000"/>
                </a:schemeClr>
              </a:solidFill>
              <a:ea typeface="Times New Roman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18091" y="1092138"/>
            <a:ext cx="330686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Объем инвестиций в основной капитал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US" sz="1200" b="1" dirty="0" err="1" smtClean="0">
                <a:solidFill>
                  <a:schemeClr val="tx2">
                    <a:lumMod val="75000"/>
                  </a:schemeClr>
                </a:solidFill>
              </a:rPr>
              <a:t>млрд.руб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66707" y="6539667"/>
            <a:ext cx="336774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Ввод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</a:rPr>
              <a:t>ж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илья,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ru-RU" sz="1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200" b="1" dirty="0" err="1" smtClean="0">
                <a:solidFill>
                  <a:schemeClr val="tx2">
                    <a:lumMod val="75000"/>
                  </a:schemeClr>
                </a:solidFill>
              </a:rPr>
              <a:t>тыс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200" b="1" dirty="0" err="1" smtClean="0">
                <a:solidFill>
                  <a:schemeClr val="tx2">
                    <a:lumMod val="75000"/>
                  </a:schemeClr>
                </a:solidFill>
              </a:rPr>
              <a:t>кв.м</a:t>
            </a: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1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34" name="Диаграмма 33"/>
          <p:cNvGraphicFramePr/>
          <p:nvPr>
            <p:extLst>
              <p:ext uri="{D42A27DB-BD31-4B8C-83A1-F6EECF244321}">
                <p14:modId xmlns:p14="http://schemas.microsoft.com/office/powerpoint/2010/main" val="2455794597"/>
              </p:ext>
            </p:extLst>
          </p:nvPr>
        </p:nvGraphicFramePr>
        <p:xfrm>
          <a:off x="137809" y="4067944"/>
          <a:ext cx="2643119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-39122" y="3453558"/>
            <a:ext cx="35368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Среднемесячная заработная плата, </a:t>
            </a:r>
          </a:p>
          <a:p>
            <a:pPr algn="just">
              <a:spcAft>
                <a:spcPts val="0"/>
              </a:spcAft>
            </a:pP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тыс.руб.</a:t>
            </a:r>
            <a:endParaRPr lang="ru-RU" sz="1200" b="1" dirty="0">
              <a:solidFill>
                <a:schemeClr val="tx2">
                  <a:lumMod val="75000"/>
                </a:schemeClr>
              </a:solidFill>
              <a:latin typeface="+mj-lt"/>
              <a:ea typeface="Times New Roman"/>
            </a:endParaRPr>
          </a:p>
        </p:txBody>
      </p:sp>
      <p:graphicFrame>
        <p:nvGraphicFramePr>
          <p:cNvPr id="42" name="Диаграмма 41"/>
          <p:cNvGraphicFramePr/>
          <p:nvPr>
            <p:extLst>
              <p:ext uri="{D42A27DB-BD31-4B8C-83A1-F6EECF244321}">
                <p14:modId xmlns:p14="http://schemas.microsoft.com/office/powerpoint/2010/main" val="3781195421"/>
              </p:ext>
            </p:extLst>
          </p:nvPr>
        </p:nvGraphicFramePr>
        <p:xfrm>
          <a:off x="46793" y="1619672"/>
          <a:ext cx="3450969" cy="165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46093" y="1096452"/>
            <a:ext cx="31668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Численность </a:t>
            </a:r>
            <a:r>
              <a:rPr lang="en-US" sz="1400" b="1" dirty="0" err="1" smtClean="0">
                <a:solidFill>
                  <a:schemeClr val="tx2">
                    <a:lumMod val="75000"/>
                  </a:schemeClr>
                </a:solidFill>
              </a:rPr>
              <a:t>постоянного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</a:rPr>
              <a:t>населения, </a:t>
            </a:r>
            <a:r>
              <a:rPr lang="ru-RU" sz="1200" b="1" dirty="0" err="1" smtClean="0">
                <a:solidFill>
                  <a:schemeClr val="tx2">
                    <a:lumMod val="75000"/>
                  </a:schemeClr>
                </a:solidFill>
              </a:rPr>
              <a:t>тыс.чел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ru-RU" sz="1200" b="1" dirty="0">
              <a:solidFill>
                <a:schemeClr val="tx2">
                  <a:lumMod val="75000"/>
                </a:schemeClr>
              </a:solidFill>
              <a:latin typeface="Times New Roman"/>
              <a:ea typeface="Times New Roman"/>
            </a:endParaRPr>
          </a:p>
        </p:txBody>
      </p:sp>
      <p:grpSp>
        <p:nvGrpSpPr>
          <p:cNvPr id="100" name="Группа 99"/>
          <p:cNvGrpSpPr/>
          <p:nvPr/>
        </p:nvGrpSpPr>
        <p:grpSpPr>
          <a:xfrm>
            <a:off x="3526246" y="3453558"/>
            <a:ext cx="3426837" cy="2342578"/>
            <a:chOff x="55073" y="5228532"/>
            <a:chExt cx="3426837" cy="2342578"/>
          </a:xfrm>
        </p:grpSpPr>
        <p:graphicFrame>
          <p:nvGraphicFramePr>
            <p:cNvPr id="27" name="Диаграмма 26"/>
            <p:cNvGraphicFramePr/>
            <p:nvPr>
              <p:extLst>
                <p:ext uri="{D42A27DB-BD31-4B8C-83A1-F6EECF244321}">
                  <p14:modId xmlns:p14="http://schemas.microsoft.com/office/powerpoint/2010/main" val="437175638"/>
                </p:ext>
              </p:extLst>
            </p:nvPr>
          </p:nvGraphicFramePr>
          <p:xfrm>
            <a:off x="78209" y="5881691"/>
            <a:ext cx="3292787" cy="168941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32" name="TextBox 31"/>
            <p:cNvSpPr txBox="1"/>
            <p:nvPr/>
          </p:nvSpPr>
          <p:spPr>
            <a:xfrm>
              <a:off x="55073" y="5228532"/>
              <a:ext cx="34268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solidFill>
                    <a:schemeClr val="tx2">
                      <a:lumMod val="75000"/>
                    </a:schemeClr>
                  </a:solidFill>
                </a:rPr>
                <a:t>Оборот розничной торговли, </a:t>
              </a:r>
            </a:p>
            <a:p>
              <a:r>
                <a:rPr lang="ru-RU" sz="1200" b="1" dirty="0" smtClean="0">
                  <a:solidFill>
                    <a:schemeClr val="tx2">
                      <a:lumMod val="75000"/>
                    </a:schemeClr>
                  </a:solidFill>
                </a:rPr>
                <a:t>млрд. руб</a:t>
              </a:r>
              <a:r>
                <a:rPr lang="ru-RU" sz="1400" b="1" dirty="0" smtClean="0">
                  <a:solidFill>
                    <a:schemeClr val="tx2">
                      <a:lumMod val="75000"/>
                    </a:schemeClr>
                  </a:solidFill>
                </a:rPr>
                <a:t>.</a:t>
              </a:r>
              <a:endParaRPr lang="ru-RU" sz="14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40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41293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cap="all" dirty="0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О</a:t>
            </a:r>
            <a:r>
              <a:rPr lang="ru-RU" b="1" i="1" cap="all" dirty="0" err="1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сновные</a:t>
            </a:r>
            <a:r>
              <a:rPr lang="ru-RU" b="1" i="1" cap="all" dirty="0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 направления бюджетной </a:t>
            </a:r>
            <a:r>
              <a:rPr lang="ru-RU" b="1" i="1" cap="all" dirty="0" smtClean="0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/>
            </a:r>
            <a:br>
              <a:rPr lang="ru-RU" b="1" i="1" cap="all" dirty="0" smtClean="0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</a:br>
            <a:r>
              <a:rPr lang="ru-RU" b="1" i="1" cap="all" dirty="0" smtClean="0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политики </a:t>
            </a:r>
            <a:r>
              <a:rPr lang="en-US" b="1" i="1" cap="all" dirty="0" err="1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города</a:t>
            </a:r>
            <a:r>
              <a:rPr lang="en-US" b="1" i="1" cap="all" dirty="0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 </a:t>
            </a:r>
            <a:r>
              <a:rPr lang="en-US" b="1" i="1" cap="all" dirty="0" err="1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Липецка</a:t>
            </a:r>
            <a:r>
              <a:rPr lang="en-US" b="1" i="1" cap="all" dirty="0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 </a:t>
            </a:r>
            <a:r>
              <a:rPr lang="ru-RU" b="1" i="1" cap="all" dirty="0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на 2021-2023 годы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158370" y="1742079"/>
            <a:ext cx="6907681" cy="6142290"/>
            <a:chOff x="179918" y="1097372"/>
            <a:chExt cx="6452658" cy="4153877"/>
          </a:xfrm>
        </p:grpSpPr>
        <p:sp>
          <p:nvSpPr>
            <p:cNvPr id="30" name="TextBox 29"/>
            <p:cNvSpPr txBox="1"/>
            <p:nvPr/>
          </p:nvSpPr>
          <p:spPr>
            <a:xfrm>
              <a:off x="2133154" y="2953212"/>
              <a:ext cx="26796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pic>
          <p:nvPicPr>
            <p:cNvPr id="75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300" t="28666" r="60312" b="40934"/>
            <a:stretch/>
          </p:blipFill>
          <p:spPr bwMode="auto">
            <a:xfrm>
              <a:off x="179918" y="3498149"/>
              <a:ext cx="519053" cy="395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" name="Рисунок 75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4469" y="3398187"/>
              <a:ext cx="640668" cy="482736"/>
            </a:xfrm>
            <a:prstGeom prst="rect">
              <a:avLst/>
            </a:prstGeom>
          </p:spPr>
        </p:pic>
        <p:grpSp>
          <p:nvGrpSpPr>
            <p:cNvPr id="77" name="Группа 76"/>
            <p:cNvGrpSpPr/>
            <p:nvPr/>
          </p:nvGrpSpPr>
          <p:grpSpPr>
            <a:xfrm>
              <a:off x="1554861" y="2309485"/>
              <a:ext cx="3862102" cy="2313469"/>
              <a:chOff x="1637412" y="2096595"/>
              <a:chExt cx="3958751" cy="2487521"/>
            </a:xfrm>
          </p:grpSpPr>
          <p:sp>
            <p:nvSpPr>
              <p:cNvPr id="86" name="Стрелка вправо 85"/>
              <p:cNvSpPr/>
              <p:nvPr/>
            </p:nvSpPr>
            <p:spPr>
              <a:xfrm rot="13243257">
                <a:off x="1637412" y="2106644"/>
                <a:ext cx="886282" cy="216308"/>
              </a:xfrm>
              <a:prstGeom prst="rightArrow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7" name="Стрелка вправо 86"/>
              <p:cNvSpPr/>
              <p:nvPr/>
            </p:nvSpPr>
            <p:spPr>
              <a:xfrm rot="5400000">
                <a:off x="2757736" y="3677599"/>
                <a:ext cx="1562122" cy="250912"/>
              </a:xfrm>
              <a:prstGeom prst="rightArrow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8" name="Стрелка вправо 87"/>
              <p:cNvSpPr/>
              <p:nvPr/>
            </p:nvSpPr>
            <p:spPr>
              <a:xfrm rot="8625922">
                <a:off x="1646760" y="2875061"/>
                <a:ext cx="777311" cy="240980"/>
              </a:xfrm>
              <a:prstGeom prst="rightArrow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9" name="Стрелка вправо 88"/>
              <p:cNvSpPr/>
              <p:nvPr/>
            </p:nvSpPr>
            <p:spPr>
              <a:xfrm rot="2435737">
                <a:off x="4648805" y="2883888"/>
                <a:ext cx="861010" cy="169267"/>
              </a:xfrm>
              <a:prstGeom prst="rightArrow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0" name="Стрелка вправо 89"/>
              <p:cNvSpPr/>
              <p:nvPr/>
            </p:nvSpPr>
            <p:spPr>
              <a:xfrm rot="19315965">
                <a:off x="4702170" y="2096595"/>
                <a:ext cx="893993" cy="244412"/>
              </a:xfrm>
              <a:prstGeom prst="rightArrow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2146993" y="2115527"/>
                <a:ext cx="2634951" cy="397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b="1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  <p:sp>
          <p:nvSpPr>
            <p:cNvPr id="78" name="Прямоугольник 77"/>
            <p:cNvSpPr/>
            <p:nvPr/>
          </p:nvSpPr>
          <p:spPr>
            <a:xfrm>
              <a:off x="2182527" y="4622952"/>
              <a:ext cx="2690587" cy="4995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С</a:t>
              </a:r>
              <a:r>
                <a:rPr lang="ru-RU" sz="14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овершенствование </a:t>
              </a:r>
              <a:r>
                <a:rPr lang="ru-RU" sz="140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механизмов </a:t>
              </a:r>
              <a:r>
                <a:rPr lang="ru-RU" sz="14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/>
              </a:r>
              <a:br>
                <a:rPr lang="ru-RU" sz="14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</a:br>
              <a:r>
                <a:rPr lang="ru-RU" sz="14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внутреннего </a:t>
              </a:r>
              <a:r>
                <a:rPr lang="ru-RU" sz="140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финансового </a:t>
              </a:r>
              <a:r>
                <a:rPr lang="ru-RU" sz="14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контроля</a:t>
              </a:r>
              <a:endParaRPr lang="ru-RU" sz="1400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9" name="Прямоугольник 78"/>
            <p:cNvSpPr/>
            <p:nvPr/>
          </p:nvSpPr>
          <p:spPr>
            <a:xfrm>
              <a:off x="544518" y="1354654"/>
              <a:ext cx="2594458" cy="6452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Продолжение </a:t>
              </a:r>
              <a:r>
                <a:rPr lang="ru-RU" sz="140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реализации </a:t>
              </a:r>
              <a:r>
                <a:rPr lang="en-US" sz="14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     </a:t>
              </a:r>
              <a:r>
                <a:rPr lang="ru-RU" sz="14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комплекса </a:t>
              </a:r>
              <a:r>
                <a:rPr lang="ru-RU" sz="140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мер, направленных на увеличение доходной части бюджета </a:t>
              </a:r>
              <a:r>
                <a:rPr lang="ru-RU" sz="14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города</a:t>
              </a:r>
              <a:endParaRPr lang="en-US" sz="1400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80" name="Прямоугольник 79"/>
            <p:cNvSpPr/>
            <p:nvPr/>
          </p:nvSpPr>
          <p:spPr>
            <a:xfrm>
              <a:off x="619018" y="3398187"/>
              <a:ext cx="2388500" cy="9366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Привлечение </a:t>
              </a:r>
              <a:r>
                <a:rPr lang="ru-RU" sz="140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средств из вышестоящих бюджетов на </a:t>
              </a:r>
              <a:r>
                <a:rPr lang="ru-RU" sz="14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выполнение собственных </a:t>
              </a:r>
              <a:r>
                <a:rPr lang="ru-RU" sz="140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расходных </a:t>
              </a:r>
              <a:r>
                <a:rPr lang="ru-RU" sz="14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полномочий, </a:t>
              </a:r>
            </a:p>
            <a:p>
              <a:pPr algn="ctr"/>
              <a:r>
                <a:rPr lang="ru-RU" sz="14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в том числе в рамках участия в Национальных проектах </a:t>
              </a:r>
              <a:endParaRPr lang="ru-RU" sz="1400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4244076" y="3378028"/>
              <a:ext cx="2388500" cy="4995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П</a:t>
              </a:r>
              <a:r>
                <a:rPr lang="ru-RU" sz="14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оддержание</a:t>
              </a:r>
              <a:r>
                <a:rPr lang="en-US" sz="14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 </a:t>
              </a:r>
              <a:r>
                <a:rPr lang="ru-RU" sz="14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умеренной </a:t>
              </a:r>
              <a:r>
                <a:rPr lang="ru-RU" sz="140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долговой нагрузки на бюджет </a:t>
              </a:r>
              <a:r>
                <a:rPr lang="ru-RU" sz="14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города</a:t>
              </a:r>
              <a:endParaRPr lang="ru-RU" sz="1400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  <p:pic>
          <p:nvPicPr>
            <p:cNvPr id="82" name="Рисунок 8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8888" y="4583795"/>
              <a:ext cx="700148" cy="667454"/>
            </a:xfrm>
            <a:prstGeom prst="rect">
              <a:avLst/>
            </a:prstGeom>
          </p:spPr>
        </p:pic>
        <p:pic>
          <p:nvPicPr>
            <p:cNvPr id="83" name="Рисунок 82"/>
            <p:cNvPicPr/>
            <p:nvPr/>
          </p:nvPicPr>
          <p:blipFill rotWithShape="1">
            <a:blip r:embed="rId5">
              <a:clrChange>
                <a:clrFrom>
                  <a:srgbClr val="F8FCFC"/>
                </a:clrFrom>
                <a:clrTo>
                  <a:srgbClr val="F8FCFC">
                    <a:alpha val="0"/>
                  </a:srgbClr>
                </a:clrTo>
              </a:clrChange>
            </a:blip>
            <a:srcRect l="27403" t="57266" r="57852" b="16238"/>
            <a:stretch/>
          </p:blipFill>
          <p:spPr bwMode="auto">
            <a:xfrm>
              <a:off x="3532218" y="1134685"/>
              <a:ext cx="586079" cy="39588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84" name="Прямоугольник 83"/>
            <p:cNvSpPr/>
            <p:nvPr/>
          </p:nvSpPr>
          <p:spPr>
            <a:xfrm>
              <a:off x="3840487" y="1313637"/>
              <a:ext cx="277383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О</a:t>
              </a:r>
              <a:r>
                <a:rPr lang="ru-RU" sz="140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беспечение</a:t>
              </a:r>
              <a:r>
                <a:rPr lang="ru-RU" sz="14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 </a:t>
              </a:r>
              <a:r>
                <a:rPr lang="ru-RU" sz="140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эффективного расходования средств с учетом приоритетных направлений их </a:t>
              </a:r>
              <a:r>
                <a:rPr lang="ru-RU" sz="14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использования</a:t>
              </a:r>
              <a:endParaRPr lang="ru-RU" sz="1400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  <p:pic>
          <p:nvPicPr>
            <p:cNvPr id="85" name="Picture 2"/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8FAFB"/>
                </a:clrFrom>
                <a:clrTo>
                  <a:srgbClr val="F8FAF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00" t="24952" r="60172" b="43379"/>
            <a:stretch/>
          </p:blipFill>
          <p:spPr bwMode="auto">
            <a:xfrm>
              <a:off x="179919" y="1097372"/>
              <a:ext cx="571686" cy="409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Скругленный прямоугольник 92"/>
            <p:cNvSpPr/>
            <p:nvPr/>
          </p:nvSpPr>
          <p:spPr>
            <a:xfrm>
              <a:off x="1984614" y="2411760"/>
              <a:ext cx="2949453" cy="758372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2049133" y="2475507"/>
              <a:ext cx="2820413" cy="62442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endParaRPr lang="ru-RU" sz="5400" b="1" dirty="0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1969298" y="3896100"/>
            <a:ext cx="3429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Основные направления бюджетной политики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34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27384" y="428864"/>
            <a:ext cx="6885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200" b="1" i="1" cap="all" spc="0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ru-RU" sz="1800" dirty="0"/>
              <a:t>Бюджетная система Российской федерации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-27384" y="2423965"/>
            <a:ext cx="2495261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lvl="1">
              <a:buFont typeface="Wingdings" panose="05000000000000000000" pitchFamily="2" charset="2"/>
              <a:buChar char="ü"/>
            </a:pPr>
            <a:r>
              <a:rPr lang="en-US" sz="1200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ФЕДЕРАЛЬНЫЙ БЮДЖЕТ</a:t>
            </a: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;</a:t>
            </a:r>
            <a:endParaRPr lang="ru-RU" sz="1200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marL="0" lvl="1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БЮДЖЕТЫ</a:t>
            </a:r>
            <a:r>
              <a:rPr lang="en-US" sz="1200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ГОСУДАРСТВЕННЫХ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ВНЕБЮДЖЕТНЫХ ФОНДОВ РОССИЙСКОЙ ФЕДЕРАЦИИ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  </a:t>
            </a: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(ПФР, ФСС И ФОМС)</a:t>
            </a:r>
            <a:endParaRPr lang="ru-RU" sz="1200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400803" y="2407692"/>
            <a:ext cx="2180325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lvl="1"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БЮДЖЕТЫ СУБЪЕКТОВ РОССИЙСКОЙ ФЕДЕРАЦИИ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;</a:t>
            </a:r>
          </a:p>
          <a:p>
            <a:pPr marL="0" lvl="1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БЮДЖЕТЫ</a:t>
            </a:r>
            <a:r>
              <a:rPr lang="en-US" sz="1200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ТЕРРИТОРИАЛЬНЫХ 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ВНЕБЮДЖЕТНЫХ ФОНДОВ РОССИЙСКОЙ ФЕДЕРАЦИИ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 (ТПФР, ТФСС И ТФОМС)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4490892" y="2413382"/>
            <a:ext cx="2970556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lvl="1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БЮДЖЕТЫ </a:t>
            </a: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МУНИЦИПАЛЬНЫХ 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РАЙОНОВ;</a:t>
            </a:r>
          </a:p>
          <a:p>
            <a:pPr marL="0" lvl="1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БЮДЖЕТЫ ПОСЕЛЕНИЙ;</a:t>
            </a:r>
          </a:p>
          <a:p>
            <a:pPr marL="0" lvl="1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БЮДЖЕТЫ ГОРОДСКИХ  </a:t>
            </a:r>
            <a:endParaRPr lang="ru-RU" sz="1200" dirty="0" smtClean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marL="0" lvl="1"/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ОКРУГОВ</a:t>
            </a:r>
            <a:endParaRPr lang="ru-RU" sz="1200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71832" y="4113740"/>
            <a:ext cx="6714336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ru-RU" sz="2000" b="1" i="1" dirty="0">
                <a:solidFill>
                  <a:srgbClr val="002060"/>
                </a:solidFill>
                <a:latin typeface="Cambria" panose="02040503050406030204" pitchFamily="18" charset="0"/>
              </a:rPr>
              <a:t>БЮДЖЕТ ГОРОДА ЛИПЕЦКА </a:t>
            </a:r>
            <a:r>
              <a:rPr lang="en-US" sz="2000" b="1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/>
            </a:r>
            <a:br>
              <a:rPr lang="en-US" sz="2000" b="1" i="1" dirty="0" smtClean="0">
                <a:solidFill>
                  <a:srgbClr val="002060"/>
                </a:solidFill>
                <a:latin typeface="Cambria" panose="02040503050406030204" pitchFamily="18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является </a:t>
            </a:r>
            <a:r>
              <a:rPr lang="ru-RU" sz="2000" b="1" i="1" dirty="0">
                <a:solidFill>
                  <a:srgbClr val="002060"/>
                </a:solidFill>
                <a:latin typeface="Cambria" panose="02040503050406030204" pitchFamily="18" charset="0"/>
              </a:rPr>
              <a:t>бюджетом муниципального уровня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91744" y="1960548"/>
            <a:ext cx="1580241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lvl="0" algn="ctr"/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ФЕДЕРАЛЬНЫЙ </a:t>
            </a:r>
          </a:p>
          <a:p>
            <a:pPr lvl="0" algn="ctr"/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БЮДЖЕТ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656422" y="899592"/>
            <a:ext cx="5468329" cy="993967"/>
            <a:chOff x="656422" y="980147"/>
            <a:chExt cx="5468329" cy="993967"/>
          </a:xfrm>
        </p:grpSpPr>
        <p:sp>
          <p:nvSpPr>
            <p:cNvPr id="104" name="Овал 103"/>
            <p:cNvSpPr/>
            <p:nvPr/>
          </p:nvSpPr>
          <p:spPr>
            <a:xfrm>
              <a:off x="2851455" y="1055068"/>
              <a:ext cx="914400" cy="9144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Овал 102"/>
            <p:cNvSpPr/>
            <p:nvPr/>
          </p:nvSpPr>
          <p:spPr>
            <a:xfrm>
              <a:off x="5210351" y="980147"/>
              <a:ext cx="914400" cy="9144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" name="Овал 1"/>
            <p:cNvSpPr/>
            <p:nvPr/>
          </p:nvSpPr>
          <p:spPr>
            <a:xfrm>
              <a:off x="656422" y="1059714"/>
              <a:ext cx="914400" cy="9144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" name="Группа 2"/>
            <p:cNvGrpSpPr/>
            <p:nvPr/>
          </p:nvGrpSpPr>
          <p:grpSpPr>
            <a:xfrm>
              <a:off x="836712" y="1115616"/>
              <a:ext cx="5040560" cy="720080"/>
              <a:chOff x="836712" y="1115616"/>
              <a:chExt cx="5040560" cy="720080"/>
            </a:xfrm>
          </p:grpSpPr>
          <p:grpSp>
            <p:nvGrpSpPr>
              <p:cNvPr id="23" name="Group 145"/>
              <p:cNvGrpSpPr/>
              <p:nvPr/>
            </p:nvGrpSpPr>
            <p:grpSpPr>
              <a:xfrm>
                <a:off x="3068960" y="1240234"/>
                <a:ext cx="462388" cy="595462"/>
                <a:chOff x="1662113" y="1924050"/>
                <a:chExt cx="431800" cy="539750"/>
              </a:xfrm>
              <a:noFill/>
            </p:grpSpPr>
            <p:sp>
              <p:nvSpPr>
                <p:cNvPr id="50" name="Freeform 66"/>
                <p:cNvSpPr>
                  <a:spLocks/>
                </p:cNvSpPr>
                <p:nvPr/>
              </p:nvSpPr>
              <p:spPr bwMode="auto">
                <a:xfrm>
                  <a:off x="1779588" y="2149475"/>
                  <a:ext cx="241300" cy="17463"/>
                </a:xfrm>
                <a:custGeom>
                  <a:avLst/>
                  <a:gdLst>
                    <a:gd name="T0" fmla="*/ 57 w 1529"/>
                    <a:gd name="T1" fmla="*/ 0 h 113"/>
                    <a:gd name="T2" fmla="*/ 1472 w 1529"/>
                    <a:gd name="T3" fmla="*/ 0 h 113"/>
                    <a:gd name="T4" fmla="*/ 1491 w 1529"/>
                    <a:gd name="T5" fmla="*/ 3 h 113"/>
                    <a:gd name="T6" fmla="*/ 1506 w 1529"/>
                    <a:gd name="T7" fmla="*/ 11 h 113"/>
                    <a:gd name="T8" fmla="*/ 1519 w 1529"/>
                    <a:gd name="T9" fmla="*/ 23 h 113"/>
                    <a:gd name="T10" fmla="*/ 1527 w 1529"/>
                    <a:gd name="T11" fmla="*/ 39 h 113"/>
                    <a:gd name="T12" fmla="*/ 1529 w 1529"/>
                    <a:gd name="T13" fmla="*/ 56 h 113"/>
                    <a:gd name="T14" fmla="*/ 1527 w 1529"/>
                    <a:gd name="T15" fmla="*/ 74 h 113"/>
                    <a:gd name="T16" fmla="*/ 1519 w 1529"/>
                    <a:gd name="T17" fmla="*/ 90 h 113"/>
                    <a:gd name="T18" fmla="*/ 1506 w 1529"/>
                    <a:gd name="T19" fmla="*/ 102 h 113"/>
                    <a:gd name="T20" fmla="*/ 1491 w 1529"/>
                    <a:gd name="T21" fmla="*/ 110 h 113"/>
                    <a:gd name="T22" fmla="*/ 1472 w 1529"/>
                    <a:gd name="T23" fmla="*/ 113 h 113"/>
                    <a:gd name="T24" fmla="*/ 57 w 1529"/>
                    <a:gd name="T25" fmla="*/ 113 h 113"/>
                    <a:gd name="T26" fmla="*/ 39 w 1529"/>
                    <a:gd name="T27" fmla="*/ 110 h 113"/>
                    <a:gd name="T28" fmla="*/ 24 w 1529"/>
                    <a:gd name="T29" fmla="*/ 102 h 113"/>
                    <a:gd name="T30" fmla="*/ 11 w 1529"/>
                    <a:gd name="T31" fmla="*/ 90 h 113"/>
                    <a:gd name="T32" fmla="*/ 3 w 1529"/>
                    <a:gd name="T33" fmla="*/ 74 h 113"/>
                    <a:gd name="T34" fmla="*/ 0 w 1529"/>
                    <a:gd name="T35" fmla="*/ 56 h 113"/>
                    <a:gd name="T36" fmla="*/ 3 w 1529"/>
                    <a:gd name="T37" fmla="*/ 39 h 113"/>
                    <a:gd name="T38" fmla="*/ 11 w 1529"/>
                    <a:gd name="T39" fmla="*/ 23 h 113"/>
                    <a:gd name="T40" fmla="*/ 24 w 1529"/>
                    <a:gd name="T41" fmla="*/ 11 h 113"/>
                    <a:gd name="T42" fmla="*/ 39 w 1529"/>
                    <a:gd name="T43" fmla="*/ 3 h 113"/>
                    <a:gd name="T44" fmla="*/ 57 w 1529"/>
                    <a:gd name="T45" fmla="*/ 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9" h="113">
                      <a:moveTo>
                        <a:pt x="57" y="0"/>
                      </a:moveTo>
                      <a:lnTo>
                        <a:pt x="1472" y="0"/>
                      </a:lnTo>
                      <a:lnTo>
                        <a:pt x="1491" y="3"/>
                      </a:lnTo>
                      <a:lnTo>
                        <a:pt x="1506" y="11"/>
                      </a:lnTo>
                      <a:lnTo>
                        <a:pt x="1519" y="23"/>
                      </a:lnTo>
                      <a:lnTo>
                        <a:pt x="1527" y="39"/>
                      </a:lnTo>
                      <a:lnTo>
                        <a:pt x="1529" y="56"/>
                      </a:lnTo>
                      <a:lnTo>
                        <a:pt x="1527" y="74"/>
                      </a:lnTo>
                      <a:lnTo>
                        <a:pt x="1519" y="90"/>
                      </a:lnTo>
                      <a:lnTo>
                        <a:pt x="1506" y="102"/>
                      </a:lnTo>
                      <a:lnTo>
                        <a:pt x="1491" y="110"/>
                      </a:lnTo>
                      <a:lnTo>
                        <a:pt x="1472" y="113"/>
                      </a:lnTo>
                      <a:lnTo>
                        <a:pt x="57" y="113"/>
                      </a:lnTo>
                      <a:lnTo>
                        <a:pt x="39" y="110"/>
                      </a:lnTo>
                      <a:lnTo>
                        <a:pt x="24" y="102"/>
                      </a:lnTo>
                      <a:lnTo>
                        <a:pt x="11" y="90"/>
                      </a:lnTo>
                      <a:lnTo>
                        <a:pt x="3" y="74"/>
                      </a:lnTo>
                      <a:lnTo>
                        <a:pt x="0" y="56"/>
                      </a:lnTo>
                      <a:lnTo>
                        <a:pt x="3" y="39"/>
                      </a:lnTo>
                      <a:lnTo>
                        <a:pt x="11" y="23"/>
                      </a:lnTo>
                      <a:lnTo>
                        <a:pt x="24" y="11"/>
                      </a:lnTo>
                      <a:lnTo>
                        <a:pt x="39" y="3"/>
                      </a:lnTo>
                      <a:lnTo>
                        <a:pt x="57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51" name="Freeform 67"/>
                <p:cNvSpPr>
                  <a:spLocks/>
                </p:cNvSpPr>
                <p:nvPr/>
              </p:nvSpPr>
              <p:spPr bwMode="auto">
                <a:xfrm>
                  <a:off x="1779588" y="2076450"/>
                  <a:ext cx="106363" cy="19050"/>
                </a:xfrm>
                <a:custGeom>
                  <a:avLst/>
                  <a:gdLst>
                    <a:gd name="T0" fmla="*/ 57 w 679"/>
                    <a:gd name="T1" fmla="*/ 0 h 114"/>
                    <a:gd name="T2" fmla="*/ 623 w 679"/>
                    <a:gd name="T3" fmla="*/ 0 h 114"/>
                    <a:gd name="T4" fmla="*/ 641 w 679"/>
                    <a:gd name="T5" fmla="*/ 3 h 114"/>
                    <a:gd name="T6" fmla="*/ 657 w 679"/>
                    <a:gd name="T7" fmla="*/ 12 h 114"/>
                    <a:gd name="T8" fmla="*/ 669 w 679"/>
                    <a:gd name="T9" fmla="*/ 24 h 114"/>
                    <a:gd name="T10" fmla="*/ 677 w 679"/>
                    <a:gd name="T11" fmla="*/ 39 h 114"/>
                    <a:gd name="T12" fmla="*/ 679 w 679"/>
                    <a:gd name="T13" fmla="*/ 57 h 114"/>
                    <a:gd name="T14" fmla="*/ 677 w 679"/>
                    <a:gd name="T15" fmla="*/ 75 h 114"/>
                    <a:gd name="T16" fmla="*/ 669 w 679"/>
                    <a:gd name="T17" fmla="*/ 90 h 114"/>
                    <a:gd name="T18" fmla="*/ 657 w 679"/>
                    <a:gd name="T19" fmla="*/ 102 h 114"/>
                    <a:gd name="T20" fmla="*/ 641 w 679"/>
                    <a:gd name="T21" fmla="*/ 111 h 114"/>
                    <a:gd name="T22" fmla="*/ 623 w 679"/>
                    <a:gd name="T23" fmla="*/ 114 h 114"/>
                    <a:gd name="T24" fmla="*/ 57 w 679"/>
                    <a:gd name="T25" fmla="*/ 114 h 114"/>
                    <a:gd name="T26" fmla="*/ 39 w 679"/>
                    <a:gd name="T27" fmla="*/ 111 h 114"/>
                    <a:gd name="T28" fmla="*/ 24 w 679"/>
                    <a:gd name="T29" fmla="*/ 102 h 114"/>
                    <a:gd name="T30" fmla="*/ 11 w 679"/>
                    <a:gd name="T31" fmla="*/ 90 h 114"/>
                    <a:gd name="T32" fmla="*/ 3 w 679"/>
                    <a:gd name="T33" fmla="*/ 75 h 114"/>
                    <a:gd name="T34" fmla="*/ 0 w 679"/>
                    <a:gd name="T35" fmla="*/ 57 h 114"/>
                    <a:gd name="T36" fmla="*/ 3 w 679"/>
                    <a:gd name="T37" fmla="*/ 39 h 114"/>
                    <a:gd name="T38" fmla="*/ 11 w 679"/>
                    <a:gd name="T39" fmla="*/ 24 h 114"/>
                    <a:gd name="T40" fmla="*/ 24 w 679"/>
                    <a:gd name="T41" fmla="*/ 12 h 114"/>
                    <a:gd name="T42" fmla="*/ 39 w 679"/>
                    <a:gd name="T43" fmla="*/ 3 h 114"/>
                    <a:gd name="T44" fmla="*/ 57 w 679"/>
                    <a:gd name="T45" fmla="*/ 0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679" h="114">
                      <a:moveTo>
                        <a:pt x="57" y="0"/>
                      </a:moveTo>
                      <a:lnTo>
                        <a:pt x="623" y="0"/>
                      </a:lnTo>
                      <a:lnTo>
                        <a:pt x="641" y="3"/>
                      </a:lnTo>
                      <a:lnTo>
                        <a:pt x="657" y="12"/>
                      </a:lnTo>
                      <a:lnTo>
                        <a:pt x="669" y="24"/>
                      </a:lnTo>
                      <a:lnTo>
                        <a:pt x="677" y="39"/>
                      </a:lnTo>
                      <a:lnTo>
                        <a:pt x="679" y="57"/>
                      </a:lnTo>
                      <a:lnTo>
                        <a:pt x="677" y="75"/>
                      </a:lnTo>
                      <a:lnTo>
                        <a:pt x="669" y="90"/>
                      </a:lnTo>
                      <a:lnTo>
                        <a:pt x="657" y="102"/>
                      </a:lnTo>
                      <a:lnTo>
                        <a:pt x="641" y="111"/>
                      </a:lnTo>
                      <a:lnTo>
                        <a:pt x="623" y="114"/>
                      </a:lnTo>
                      <a:lnTo>
                        <a:pt x="57" y="114"/>
                      </a:lnTo>
                      <a:lnTo>
                        <a:pt x="39" y="111"/>
                      </a:lnTo>
                      <a:lnTo>
                        <a:pt x="24" y="102"/>
                      </a:lnTo>
                      <a:lnTo>
                        <a:pt x="11" y="90"/>
                      </a:lnTo>
                      <a:lnTo>
                        <a:pt x="3" y="75"/>
                      </a:lnTo>
                      <a:lnTo>
                        <a:pt x="0" y="57"/>
                      </a:lnTo>
                      <a:lnTo>
                        <a:pt x="3" y="39"/>
                      </a:lnTo>
                      <a:lnTo>
                        <a:pt x="11" y="24"/>
                      </a:lnTo>
                      <a:lnTo>
                        <a:pt x="24" y="12"/>
                      </a:lnTo>
                      <a:lnTo>
                        <a:pt x="39" y="3"/>
                      </a:lnTo>
                      <a:lnTo>
                        <a:pt x="57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52" name="Freeform 68"/>
                <p:cNvSpPr>
                  <a:spLocks/>
                </p:cNvSpPr>
                <p:nvPr/>
              </p:nvSpPr>
              <p:spPr bwMode="auto">
                <a:xfrm>
                  <a:off x="1779588" y="2220913"/>
                  <a:ext cx="241300" cy="17463"/>
                </a:xfrm>
                <a:custGeom>
                  <a:avLst/>
                  <a:gdLst>
                    <a:gd name="T0" fmla="*/ 57 w 1529"/>
                    <a:gd name="T1" fmla="*/ 0 h 113"/>
                    <a:gd name="T2" fmla="*/ 1472 w 1529"/>
                    <a:gd name="T3" fmla="*/ 0 h 113"/>
                    <a:gd name="T4" fmla="*/ 1491 w 1529"/>
                    <a:gd name="T5" fmla="*/ 3 h 113"/>
                    <a:gd name="T6" fmla="*/ 1506 w 1529"/>
                    <a:gd name="T7" fmla="*/ 11 h 113"/>
                    <a:gd name="T8" fmla="*/ 1519 w 1529"/>
                    <a:gd name="T9" fmla="*/ 23 h 113"/>
                    <a:gd name="T10" fmla="*/ 1527 w 1529"/>
                    <a:gd name="T11" fmla="*/ 39 h 113"/>
                    <a:gd name="T12" fmla="*/ 1529 w 1529"/>
                    <a:gd name="T13" fmla="*/ 57 h 113"/>
                    <a:gd name="T14" fmla="*/ 1527 w 1529"/>
                    <a:gd name="T15" fmla="*/ 74 h 113"/>
                    <a:gd name="T16" fmla="*/ 1519 w 1529"/>
                    <a:gd name="T17" fmla="*/ 90 h 113"/>
                    <a:gd name="T18" fmla="*/ 1506 w 1529"/>
                    <a:gd name="T19" fmla="*/ 102 h 113"/>
                    <a:gd name="T20" fmla="*/ 1491 w 1529"/>
                    <a:gd name="T21" fmla="*/ 110 h 113"/>
                    <a:gd name="T22" fmla="*/ 1472 w 1529"/>
                    <a:gd name="T23" fmla="*/ 113 h 113"/>
                    <a:gd name="T24" fmla="*/ 57 w 1529"/>
                    <a:gd name="T25" fmla="*/ 113 h 113"/>
                    <a:gd name="T26" fmla="*/ 39 w 1529"/>
                    <a:gd name="T27" fmla="*/ 110 h 113"/>
                    <a:gd name="T28" fmla="*/ 24 w 1529"/>
                    <a:gd name="T29" fmla="*/ 102 h 113"/>
                    <a:gd name="T30" fmla="*/ 11 w 1529"/>
                    <a:gd name="T31" fmla="*/ 90 h 113"/>
                    <a:gd name="T32" fmla="*/ 3 w 1529"/>
                    <a:gd name="T33" fmla="*/ 74 h 113"/>
                    <a:gd name="T34" fmla="*/ 0 w 1529"/>
                    <a:gd name="T35" fmla="*/ 57 h 113"/>
                    <a:gd name="T36" fmla="*/ 3 w 1529"/>
                    <a:gd name="T37" fmla="*/ 39 h 113"/>
                    <a:gd name="T38" fmla="*/ 11 w 1529"/>
                    <a:gd name="T39" fmla="*/ 23 h 113"/>
                    <a:gd name="T40" fmla="*/ 24 w 1529"/>
                    <a:gd name="T41" fmla="*/ 11 h 113"/>
                    <a:gd name="T42" fmla="*/ 39 w 1529"/>
                    <a:gd name="T43" fmla="*/ 3 h 113"/>
                    <a:gd name="T44" fmla="*/ 57 w 1529"/>
                    <a:gd name="T45" fmla="*/ 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9" h="113">
                      <a:moveTo>
                        <a:pt x="57" y="0"/>
                      </a:moveTo>
                      <a:lnTo>
                        <a:pt x="1472" y="0"/>
                      </a:lnTo>
                      <a:lnTo>
                        <a:pt x="1491" y="3"/>
                      </a:lnTo>
                      <a:lnTo>
                        <a:pt x="1506" y="11"/>
                      </a:lnTo>
                      <a:lnTo>
                        <a:pt x="1519" y="23"/>
                      </a:lnTo>
                      <a:lnTo>
                        <a:pt x="1527" y="39"/>
                      </a:lnTo>
                      <a:lnTo>
                        <a:pt x="1529" y="57"/>
                      </a:lnTo>
                      <a:lnTo>
                        <a:pt x="1527" y="74"/>
                      </a:lnTo>
                      <a:lnTo>
                        <a:pt x="1519" y="90"/>
                      </a:lnTo>
                      <a:lnTo>
                        <a:pt x="1506" y="102"/>
                      </a:lnTo>
                      <a:lnTo>
                        <a:pt x="1491" y="110"/>
                      </a:lnTo>
                      <a:lnTo>
                        <a:pt x="1472" y="113"/>
                      </a:lnTo>
                      <a:lnTo>
                        <a:pt x="57" y="113"/>
                      </a:lnTo>
                      <a:lnTo>
                        <a:pt x="39" y="110"/>
                      </a:lnTo>
                      <a:lnTo>
                        <a:pt x="24" y="102"/>
                      </a:lnTo>
                      <a:lnTo>
                        <a:pt x="11" y="90"/>
                      </a:lnTo>
                      <a:lnTo>
                        <a:pt x="3" y="74"/>
                      </a:lnTo>
                      <a:lnTo>
                        <a:pt x="0" y="57"/>
                      </a:lnTo>
                      <a:lnTo>
                        <a:pt x="3" y="39"/>
                      </a:lnTo>
                      <a:lnTo>
                        <a:pt x="11" y="23"/>
                      </a:lnTo>
                      <a:lnTo>
                        <a:pt x="24" y="11"/>
                      </a:lnTo>
                      <a:lnTo>
                        <a:pt x="39" y="3"/>
                      </a:lnTo>
                      <a:lnTo>
                        <a:pt x="57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53" name="Freeform 69"/>
                <p:cNvSpPr>
                  <a:spLocks/>
                </p:cNvSpPr>
                <p:nvPr/>
              </p:nvSpPr>
              <p:spPr bwMode="auto">
                <a:xfrm>
                  <a:off x="1779588" y="2292350"/>
                  <a:ext cx="241300" cy="19050"/>
                </a:xfrm>
                <a:custGeom>
                  <a:avLst/>
                  <a:gdLst>
                    <a:gd name="T0" fmla="*/ 57 w 1529"/>
                    <a:gd name="T1" fmla="*/ 0 h 114"/>
                    <a:gd name="T2" fmla="*/ 1472 w 1529"/>
                    <a:gd name="T3" fmla="*/ 0 h 114"/>
                    <a:gd name="T4" fmla="*/ 1491 w 1529"/>
                    <a:gd name="T5" fmla="*/ 3 h 114"/>
                    <a:gd name="T6" fmla="*/ 1506 w 1529"/>
                    <a:gd name="T7" fmla="*/ 12 h 114"/>
                    <a:gd name="T8" fmla="*/ 1519 w 1529"/>
                    <a:gd name="T9" fmla="*/ 24 h 114"/>
                    <a:gd name="T10" fmla="*/ 1527 w 1529"/>
                    <a:gd name="T11" fmla="*/ 39 h 114"/>
                    <a:gd name="T12" fmla="*/ 1529 w 1529"/>
                    <a:gd name="T13" fmla="*/ 57 h 114"/>
                    <a:gd name="T14" fmla="*/ 1527 w 1529"/>
                    <a:gd name="T15" fmla="*/ 75 h 114"/>
                    <a:gd name="T16" fmla="*/ 1519 w 1529"/>
                    <a:gd name="T17" fmla="*/ 90 h 114"/>
                    <a:gd name="T18" fmla="*/ 1506 w 1529"/>
                    <a:gd name="T19" fmla="*/ 102 h 114"/>
                    <a:gd name="T20" fmla="*/ 1491 w 1529"/>
                    <a:gd name="T21" fmla="*/ 111 h 114"/>
                    <a:gd name="T22" fmla="*/ 1472 w 1529"/>
                    <a:gd name="T23" fmla="*/ 114 h 114"/>
                    <a:gd name="T24" fmla="*/ 57 w 1529"/>
                    <a:gd name="T25" fmla="*/ 114 h 114"/>
                    <a:gd name="T26" fmla="*/ 39 w 1529"/>
                    <a:gd name="T27" fmla="*/ 111 h 114"/>
                    <a:gd name="T28" fmla="*/ 24 w 1529"/>
                    <a:gd name="T29" fmla="*/ 102 h 114"/>
                    <a:gd name="T30" fmla="*/ 11 w 1529"/>
                    <a:gd name="T31" fmla="*/ 90 h 114"/>
                    <a:gd name="T32" fmla="*/ 3 w 1529"/>
                    <a:gd name="T33" fmla="*/ 75 h 114"/>
                    <a:gd name="T34" fmla="*/ 0 w 1529"/>
                    <a:gd name="T35" fmla="*/ 57 h 114"/>
                    <a:gd name="T36" fmla="*/ 3 w 1529"/>
                    <a:gd name="T37" fmla="*/ 39 h 114"/>
                    <a:gd name="T38" fmla="*/ 11 w 1529"/>
                    <a:gd name="T39" fmla="*/ 24 h 114"/>
                    <a:gd name="T40" fmla="*/ 24 w 1529"/>
                    <a:gd name="T41" fmla="*/ 12 h 114"/>
                    <a:gd name="T42" fmla="*/ 39 w 1529"/>
                    <a:gd name="T43" fmla="*/ 3 h 114"/>
                    <a:gd name="T44" fmla="*/ 57 w 1529"/>
                    <a:gd name="T45" fmla="*/ 0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9" h="114">
                      <a:moveTo>
                        <a:pt x="57" y="0"/>
                      </a:moveTo>
                      <a:lnTo>
                        <a:pt x="1472" y="0"/>
                      </a:lnTo>
                      <a:lnTo>
                        <a:pt x="1491" y="3"/>
                      </a:lnTo>
                      <a:lnTo>
                        <a:pt x="1506" y="12"/>
                      </a:lnTo>
                      <a:lnTo>
                        <a:pt x="1519" y="24"/>
                      </a:lnTo>
                      <a:lnTo>
                        <a:pt x="1527" y="39"/>
                      </a:lnTo>
                      <a:lnTo>
                        <a:pt x="1529" y="57"/>
                      </a:lnTo>
                      <a:lnTo>
                        <a:pt x="1527" y="75"/>
                      </a:lnTo>
                      <a:lnTo>
                        <a:pt x="1519" y="90"/>
                      </a:lnTo>
                      <a:lnTo>
                        <a:pt x="1506" y="102"/>
                      </a:lnTo>
                      <a:lnTo>
                        <a:pt x="1491" y="111"/>
                      </a:lnTo>
                      <a:lnTo>
                        <a:pt x="1472" y="114"/>
                      </a:lnTo>
                      <a:lnTo>
                        <a:pt x="57" y="114"/>
                      </a:lnTo>
                      <a:lnTo>
                        <a:pt x="39" y="111"/>
                      </a:lnTo>
                      <a:lnTo>
                        <a:pt x="24" y="102"/>
                      </a:lnTo>
                      <a:lnTo>
                        <a:pt x="11" y="90"/>
                      </a:lnTo>
                      <a:lnTo>
                        <a:pt x="3" y="75"/>
                      </a:lnTo>
                      <a:lnTo>
                        <a:pt x="0" y="57"/>
                      </a:lnTo>
                      <a:lnTo>
                        <a:pt x="3" y="39"/>
                      </a:lnTo>
                      <a:lnTo>
                        <a:pt x="11" y="24"/>
                      </a:lnTo>
                      <a:lnTo>
                        <a:pt x="24" y="12"/>
                      </a:lnTo>
                      <a:lnTo>
                        <a:pt x="39" y="3"/>
                      </a:lnTo>
                      <a:lnTo>
                        <a:pt x="57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54" name="Freeform 70"/>
                <p:cNvSpPr>
                  <a:spLocks/>
                </p:cNvSpPr>
                <p:nvPr/>
              </p:nvSpPr>
              <p:spPr bwMode="auto">
                <a:xfrm>
                  <a:off x="1779588" y="2365375"/>
                  <a:ext cx="241300" cy="17463"/>
                </a:xfrm>
                <a:custGeom>
                  <a:avLst/>
                  <a:gdLst>
                    <a:gd name="T0" fmla="*/ 57 w 1529"/>
                    <a:gd name="T1" fmla="*/ 0 h 113"/>
                    <a:gd name="T2" fmla="*/ 1472 w 1529"/>
                    <a:gd name="T3" fmla="*/ 0 h 113"/>
                    <a:gd name="T4" fmla="*/ 1491 w 1529"/>
                    <a:gd name="T5" fmla="*/ 3 h 113"/>
                    <a:gd name="T6" fmla="*/ 1506 w 1529"/>
                    <a:gd name="T7" fmla="*/ 11 h 113"/>
                    <a:gd name="T8" fmla="*/ 1519 w 1529"/>
                    <a:gd name="T9" fmla="*/ 23 h 113"/>
                    <a:gd name="T10" fmla="*/ 1527 w 1529"/>
                    <a:gd name="T11" fmla="*/ 39 h 113"/>
                    <a:gd name="T12" fmla="*/ 1529 w 1529"/>
                    <a:gd name="T13" fmla="*/ 56 h 113"/>
                    <a:gd name="T14" fmla="*/ 1527 w 1529"/>
                    <a:gd name="T15" fmla="*/ 74 h 113"/>
                    <a:gd name="T16" fmla="*/ 1519 w 1529"/>
                    <a:gd name="T17" fmla="*/ 89 h 113"/>
                    <a:gd name="T18" fmla="*/ 1506 w 1529"/>
                    <a:gd name="T19" fmla="*/ 102 h 113"/>
                    <a:gd name="T20" fmla="*/ 1491 w 1529"/>
                    <a:gd name="T21" fmla="*/ 110 h 113"/>
                    <a:gd name="T22" fmla="*/ 1472 w 1529"/>
                    <a:gd name="T23" fmla="*/ 113 h 113"/>
                    <a:gd name="T24" fmla="*/ 57 w 1529"/>
                    <a:gd name="T25" fmla="*/ 113 h 113"/>
                    <a:gd name="T26" fmla="*/ 39 w 1529"/>
                    <a:gd name="T27" fmla="*/ 110 h 113"/>
                    <a:gd name="T28" fmla="*/ 24 w 1529"/>
                    <a:gd name="T29" fmla="*/ 102 h 113"/>
                    <a:gd name="T30" fmla="*/ 11 w 1529"/>
                    <a:gd name="T31" fmla="*/ 89 h 113"/>
                    <a:gd name="T32" fmla="*/ 3 w 1529"/>
                    <a:gd name="T33" fmla="*/ 74 h 113"/>
                    <a:gd name="T34" fmla="*/ 0 w 1529"/>
                    <a:gd name="T35" fmla="*/ 56 h 113"/>
                    <a:gd name="T36" fmla="*/ 3 w 1529"/>
                    <a:gd name="T37" fmla="*/ 39 h 113"/>
                    <a:gd name="T38" fmla="*/ 11 w 1529"/>
                    <a:gd name="T39" fmla="*/ 23 h 113"/>
                    <a:gd name="T40" fmla="*/ 24 w 1529"/>
                    <a:gd name="T41" fmla="*/ 11 h 113"/>
                    <a:gd name="T42" fmla="*/ 39 w 1529"/>
                    <a:gd name="T43" fmla="*/ 3 h 113"/>
                    <a:gd name="T44" fmla="*/ 57 w 1529"/>
                    <a:gd name="T45" fmla="*/ 0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9" h="113">
                      <a:moveTo>
                        <a:pt x="57" y="0"/>
                      </a:moveTo>
                      <a:lnTo>
                        <a:pt x="1472" y="0"/>
                      </a:lnTo>
                      <a:lnTo>
                        <a:pt x="1491" y="3"/>
                      </a:lnTo>
                      <a:lnTo>
                        <a:pt x="1506" y="11"/>
                      </a:lnTo>
                      <a:lnTo>
                        <a:pt x="1519" y="23"/>
                      </a:lnTo>
                      <a:lnTo>
                        <a:pt x="1527" y="39"/>
                      </a:lnTo>
                      <a:lnTo>
                        <a:pt x="1529" y="56"/>
                      </a:lnTo>
                      <a:lnTo>
                        <a:pt x="1527" y="74"/>
                      </a:lnTo>
                      <a:lnTo>
                        <a:pt x="1519" y="89"/>
                      </a:lnTo>
                      <a:lnTo>
                        <a:pt x="1506" y="102"/>
                      </a:lnTo>
                      <a:lnTo>
                        <a:pt x="1491" y="110"/>
                      </a:lnTo>
                      <a:lnTo>
                        <a:pt x="1472" y="113"/>
                      </a:lnTo>
                      <a:lnTo>
                        <a:pt x="57" y="113"/>
                      </a:lnTo>
                      <a:lnTo>
                        <a:pt x="39" y="110"/>
                      </a:lnTo>
                      <a:lnTo>
                        <a:pt x="24" y="102"/>
                      </a:lnTo>
                      <a:lnTo>
                        <a:pt x="11" y="89"/>
                      </a:lnTo>
                      <a:lnTo>
                        <a:pt x="3" y="74"/>
                      </a:lnTo>
                      <a:lnTo>
                        <a:pt x="0" y="56"/>
                      </a:lnTo>
                      <a:lnTo>
                        <a:pt x="3" y="39"/>
                      </a:lnTo>
                      <a:lnTo>
                        <a:pt x="11" y="23"/>
                      </a:lnTo>
                      <a:lnTo>
                        <a:pt x="24" y="11"/>
                      </a:lnTo>
                      <a:lnTo>
                        <a:pt x="39" y="3"/>
                      </a:lnTo>
                      <a:lnTo>
                        <a:pt x="57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55" name="Freeform 71"/>
                <p:cNvSpPr>
                  <a:spLocks noEditPoints="1"/>
                </p:cNvSpPr>
                <p:nvPr/>
              </p:nvSpPr>
              <p:spPr bwMode="auto">
                <a:xfrm>
                  <a:off x="1662113" y="1924050"/>
                  <a:ext cx="431800" cy="539750"/>
                </a:xfrm>
                <a:custGeom>
                  <a:avLst/>
                  <a:gdLst>
                    <a:gd name="T0" fmla="*/ 1925 w 2718"/>
                    <a:gd name="T1" fmla="*/ 477 h 3400"/>
                    <a:gd name="T2" fmla="*/ 1925 w 2718"/>
                    <a:gd name="T3" fmla="*/ 1077 h 3400"/>
                    <a:gd name="T4" fmla="*/ 2525 w 2718"/>
                    <a:gd name="T5" fmla="*/ 1077 h 3400"/>
                    <a:gd name="T6" fmla="*/ 1925 w 2718"/>
                    <a:gd name="T7" fmla="*/ 477 h 3400"/>
                    <a:gd name="T8" fmla="*/ 397 w 2718"/>
                    <a:gd name="T9" fmla="*/ 397 h 3400"/>
                    <a:gd name="T10" fmla="*/ 397 w 2718"/>
                    <a:gd name="T11" fmla="*/ 3287 h 3400"/>
                    <a:gd name="T12" fmla="*/ 2605 w 2718"/>
                    <a:gd name="T13" fmla="*/ 3287 h 3400"/>
                    <a:gd name="T14" fmla="*/ 2605 w 2718"/>
                    <a:gd name="T15" fmla="*/ 1190 h 3400"/>
                    <a:gd name="T16" fmla="*/ 1813 w 2718"/>
                    <a:gd name="T17" fmla="*/ 1190 h 3400"/>
                    <a:gd name="T18" fmla="*/ 1813 w 2718"/>
                    <a:gd name="T19" fmla="*/ 397 h 3400"/>
                    <a:gd name="T20" fmla="*/ 397 w 2718"/>
                    <a:gd name="T21" fmla="*/ 397 h 3400"/>
                    <a:gd name="T22" fmla="*/ 114 w 2718"/>
                    <a:gd name="T23" fmla="*/ 113 h 3400"/>
                    <a:gd name="T24" fmla="*/ 114 w 2718"/>
                    <a:gd name="T25" fmla="*/ 3003 h 3400"/>
                    <a:gd name="T26" fmla="*/ 283 w 2718"/>
                    <a:gd name="T27" fmla="*/ 3003 h 3400"/>
                    <a:gd name="T28" fmla="*/ 283 w 2718"/>
                    <a:gd name="T29" fmla="*/ 283 h 3400"/>
                    <a:gd name="T30" fmla="*/ 1892 w 2718"/>
                    <a:gd name="T31" fmla="*/ 283 h 3400"/>
                    <a:gd name="T32" fmla="*/ 2321 w 2718"/>
                    <a:gd name="T33" fmla="*/ 713 h 3400"/>
                    <a:gd name="T34" fmla="*/ 2321 w 2718"/>
                    <a:gd name="T35" fmla="*/ 113 h 3400"/>
                    <a:gd name="T36" fmla="*/ 114 w 2718"/>
                    <a:gd name="T37" fmla="*/ 113 h 3400"/>
                    <a:gd name="T38" fmla="*/ 0 w 2718"/>
                    <a:gd name="T39" fmla="*/ 0 h 3400"/>
                    <a:gd name="T40" fmla="*/ 2435 w 2718"/>
                    <a:gd name="T41" fmla="*/ 0 h 3400"/>
                    <a:gd name="T42" fmla="*/ 2435 w 2718"/>
                    <a:gd name="T43" fmla="*/ 826 h 3400"/>
                    <a:gd name="T44" fmla="*/ 2718 w 2718"/>
                    <a:gd name="T45" fmla="*/ 1110 h 3400"/>
                    <a:gd name="T46" fmla="*/ 2718 w 2718"/>
                    <a:gd name="T47" fmla="*/ 3400 h 3400"/>
                    <a:gd name="T48" fmla="*/ 283 w 2718"/>
                    <a:gd name="T49" fmla="*/ 3400 h 3400"/>
                    <a:gd name="T50" fmla="*/ 283 w 2718"/>
                    <a:gd name="T51" fmla="*/ 3117 h 3400"/>
                    <a:gd name="T52" fmla="*/ 0 w 2718"/>
                    <a:gd name="T53" fmla="*/ 3117 h 3400"/>
                    <a:gd name="T54" fmla="*/ 0 w 2718"/>
                    <a:gd name="T55" fmla="*/ 0 h 34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718" h="3400">
                      <a:moveTo>
                        <a:pt x="1925" y="477"/>
                      </a:moveTo>
                      <a:lnTo>
                        <a:pt x="1925" y="1077"/>
                      </a:lnTo>
                      <a:lnTo>
                        <a:pt x="2525" y="1077"/>
                      </a:lnTo>
                      <a:lnTo>
                        <a:pt x="1925" y="477"/>
                      </a:lnTo>
                      <a:close/>
                      <a:moveTo>
                        <a:pt x="397" y="397"/>
                      </a:moveTo>
                      <a:lnTo>
                        <a:pt x="397" y="3287"/>
                      </a:lnTo>
                      <a:lnTo>
                        <a:pt x="2605" y="3287"/>
                      </a:lnTo>
                      <a:lnTo>
                        <a:pt x="2605" y="1190"/>
                      </a:lnTo>
                      <a:lnTo>
                        <a:pt x="1813" y="1190"/>
                      </a:lnTo>
                      <a:lnTo>
                        <a:pt x="1813" y="397"/>
                      </a:lnTo>
                      <a:lnTo>
                        <a:pt x="397" y="397"/>
                      </a:lnTo>
                      <a:close/>
                      <a:moveTo>
                        <a:pt x="114" y="113"/>
                      </a:moveTo>
                      <a:lnTo>
                        <a:pt x="114" y="3003"/>
                      </a:lnTo>
                      <a:lnTo>
                        <a:pt x="283" y="3003"/>
                      </a:lnTo>
                      <a:lnTo>
                        <a:pt x="283" y="283"/>
                      </a:lnTo>
                      <a:lnTo>
                        <a:pt x="1892" y="283"/>
                      </a:lnTo>
                      <a:lnTo>
                        <a:pt x="2321" y="713"/>
                      </a:lnTo>
                      <a:lnTo>
                        <a:pt x="2321" y="113"/>
                      </a:lnTo>
                      <a:lnTo>
                        <a:pt x="114" y="113"/>
                      </a:lnTo>
                      <a:close/>
                      <a:moveTo>
                        <a:pt x="0" y="0"/>
                      </a:moveTo>
                      <a:lnTo>
                        <a:pt x="2435" y="0"/>
                      </a:lnTo>
                      <a:lnTo>
                        <a:pt x="2435" y="826"/>
                      </a:lnTo>
                      <a:lnTo>
                        <a:pt x="2718" y="1110"/>
                      </a:lnTo>
                      <a:lnTo>
                        <a:pt x="2718" y="3400"/>
                      </a:lnTo>
                      <a:lnTo>
                        <a:pt x="283" y="3400"/>
                      </a:lnTo>
                      <a:lnTo>
                        <a:pt x="283" y="3117"/>
                      </a:lnTo>
                      <a:lnTo>
                        <a:pt x="0" y="31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</p:grpSp>
          <p:grpSp>
            <p:nvGrpSpPr>
              <p:cNvPr id="24" name="Group 789"/>
              <p:cNvGrpSpPr/>
              <p:nvPr/>
            </p:nvGrpSpPr>
            <p:grpSpPr>
              <a:xfrm>
                <a:off x="5391876" y="1115616"/>
                <a:ext cx="485396" cy="596023"/>
                <a:chOff x="11012488" y="2689225"/>
                <a:chExt cx="419100" cy="554038"/>
              </a:xfrm>
              <a:noFill/>
            </p:grpSpPr>
            <p:sp>
              <p:nvSpPr>
                <p:cNvPr id="45" name="Freeform 115"/>
                <p:cNvSpPr>
                  <a:spLocks noEditPoints="1"/>
                </p:cNvSpPr>
                <p:nvPr/>
              </p:nvSpPr>
              <p:spPr bwMode="auto">
                <a:xfrm>
                  <a:off x="11012488" y="2689225"/>
                  <a:ext cx="419100" cy="554038"/>
                </a:xfrm>
                <a:custGeom>
                  <a:avLst/>
                  <a:gdLst>
                    <a:gd name="T0" fmla="*/ 1699 w 2646"/>
                    <a:gd name="T1" fmla="*/ 530 h 3490"/>
                    <a:gd name="T2" fmla="*/ 1832 w 2646"/>
                    <a:gd name="T3" fmla="*/ 406 h 3490"/>
                    <a:gd name="T4" fmla="*/ 1866 w 2646"/>
                    <a:gd name="T5" fmla="*/ 398 h 3490"/>
                    <a:gd name="T6" fmla="*/ 1899 w 2646"/>
                    <a:gd name="T7" fmla="*/ 406 h 3490"/>
                    <a:gd name="T8" fmla="*/ 2025 w 2646"/>
                    <a:gd name="T9" fmla="*/ 527 h 3490"/>
                    <a:gd name="T10" fmla="*/ 1699 w 2646"/>
                    <a:gd name="T11" fmla="*/ 139 h 3490"/>
                    <a:gd name="T12" fmla="*/ 231 w 2646"/>
                    <a:gd name="T13" fmla="*/ 142 h 3490"/>
                    <a:gd name="T14" fmla="*/ 184 w 2646"/>
                    <a:gd name="T15" fmla="*/ 165 h 3490"/>
                    <a:gd name="T16" fmla="*/ 151 w 2646"/>
                    <a:gd name="T17" fmla="*/ 206 h 3490"/>
                    <a:gd name="T18" fmla="*/ 139 w 2646"/>
                    <a:gd name="T19" fmla="*/ 259 h 3490"/>
                    <a:gd name="T20" fmla="*/ 143 w 2646"/>
                    <a:gd name="T21" fmla="*/ 3258 h 3490"/>
                    <a:gd name="T22" fmla="*/ 166 w 2646"/>
                    <a:gd name="T23" fmla="*/ 3306 h 3490"/>
                    <a:gd name="T24" fmla="*/ 207 w 2646"/>
                    <a:gd name="T25" fmla="*/ 3339 h 3490"/>
                    <a:gd name="T26" fmla="*/ 259 w 2646"/>
                    <a:gd name="T27" fmla="*/ 3351 h 3490"/>
                    <a:gd name="T28" fmla="*/ 2414 w 2646"/>
                    <a:gd name="T29" fmla="*/ 3348 h 3490"/>
                    <a:gd name="T30" fmla="*/ 2462 w 2646"/>
                    <a:gd name="T31" fmla="*/ 3325 h 3490"/>
                    <a:gd name="T32" fmla="*/ 2495 w 2646"/>
                    <a:gd name="T33" fmla="*/ 3284 h 3490"/>
                    <a:gd name="T34" fmla="*/ 2507 w 2646"/>
                    <a:gd name="T35" fmla="*/ 3231 h 3490"/>
                    <a:gd name="T36" fmla="*/ 2504 w 2646"/>
                    <a:gd name="T37" fmla="*/ 232 h 3490"/>
                    <a:gd name="T38" fmla="*/ 2481 w 2646"/>
                    <a:gd name="T39" fmla="*/ 184 h 3490"/>
                    <a:gd name="T40" fmla="*/ 2440 w 2646"/>
                    <a:gd name="T41" fmla="*/ 151 h 3490"/>
                    <a:gd name="T42" fmla="*/ 2387 w 2646"/>
                    <a:gd name="T43" fmla="*/ 139 h 3490"/>
                    <a:gd name="T44" fmla="*/ 2164 w 2646"/>
                    <a:gd name="T45" fmla="*/ 692 h 3490"/>
                    <a:gd name="T46" fmla="*/ 2156 w 2646"/>
                    <a:gd name="T47" fmla="*/ 723 h 3490"/>
                    <a:gd name="T48" fmla="*/ 2135 w 2646"/>
                    <a:gd name="T49" fmla="*/ 748 h 3490"/>
                    <a:gd name="T50" fmla="*/ 2108 w 2646"/>
                    <a:gd name="T51" fmla="*/ 760 h 3490"/>
                    <a:gd name="T52" fmla="*/ 2077 w 2646"/>
                    <a:gd name="T53" fmla="*/ 759 h 3490"/>
                    <a:gd name="T54" fmla="*/ 2045 w 2646"/>
                    <a:gd name="T55" fmla="*/ 741 h 3490"/>
                    <a:gd name="T56" fmla="*/ 1676 w 2646"/>
                    <a:gd name="T57" fmla="*/ 742 h 3490"/>
                    <a:gd name="T58" fmla="*/ 1649 w 2646"/>
                    <a:gd name="T59" fmla="*/ 758 h 3490"/>
                    <a:gd name="T60" fmla="*/ 1617 w 2646"/>
                    <a:gd name="T61" fmla="*/ 760 h 3490"/>
                    <a:gd name="T62" fmla="*/ 1588 w 2646"/>
                    <a:gd name="T63" fmla="*/ 748 h 3490"/>
                    <a:gd name="T64" fmla="*/ 1566 w 2646"/>
                    <a:gd name="T65" fmla="*/ 723 h 3490"/>
                    <a:gd name="T66" fmla="*/ 1559 w 2646"/>
                    <a:gd name="T67" fmla="*/ 692 h 3490"/>
                    <a:gd name="T68" fmla="*/ 259 w 2646"/>
                    <a:gd name="T69" fmla="*/ 139 h 3490"/>
                    <a:gd name="T70" fmla="*/ 2387 w 2646"/>
                    <a:gd name="T71" fmla="*/ 0 h 3490"/>
                    <a:gd name="T72" fmla="*/ 2462 w 2646"/>
                    <a:gd name="T73" fmla="*/ 11 h 3490"/>
                    <a:gd name="T74" fmla="*/ 2527 w 2646"/>
                    <a:gd name="T75" fmla="*/ 42 h 3490"/>
                    <a:gd name="T76" fmla="*/ 2582 w 2646"/>
                    <a:gd name="T77" fmla="*/ 89 h 3490"/>
                    <a:gd name="T78" fmla="*/ 2621 w 2646"/>
                    <a:gd name="T79" fmla="*/ 150 h 3490"/>
                    <a:gd name="T80" fmla="*/ 2644 w 2646"/>
                    <a:gd name="T81" fmla="*/ 221 h 3490"/>
                    <a:gd name="T82" fmla="*/ 2646 w 2646"/>
                    <a:gd name="T83" fmla="*/ 3231 h 3490"/>
                    <a:gd name="T84" fmla="*/ 2635 w 2646"/>
                    <a:gd name="T85" fmla="*/ 3306 h 3490"/>
                    <a:gd name="T86" fmla="*/ 2604 w 2646"/>
                    <a:gd name="T87" fmla="*/ 3372 h 3490"/>
                    <a:gd name="T88" fmla="*/ 2557 w 2646"/>
                    <a:gd name="T89" fmla="*/ 3427 h 3490"/>
                    <a:gd name="T90" fmla="*/ 2496 w 2646"/>
                    <a:gd name="T91" fmla="*/ 3466 h 3490"/>
                    <a:gd name="T92" fmla="*/ 2425 w 2646"/>
                    <a:gd name="T93" fmla="*/ 3487 h 3490"/>
                    <a:gd name="T94" fmla="*/ 259 w 2646"/>
                    <a:gd name="T95" fmla="*/ 3490 h 3490"/>
                    <a:gd name="T96" fmla="*/ 185 w 2646"/>
                    <a:gd name="T97" fmla="*/ 3479 h 3490"/>
                    <a:gd name="T98" fmla="*/ 118 w 2646"/>
                    <a:gd name="T99" fmla="*/ 3448 h 3490"/>
                    <a:gd name="T100" fmla="*/ 64 w 2646"/>
                    <a:gd name="T101" fmla="*/ 3401 h 3490"/>
                    <a:gd name="T102" fmla="*/ 24 w 2646"/>
                    <a:gd name="T103" fmla="*/ 3340 h 3490"/>
                    <a:gd name="T104" fmla="*/ 3 w 2646"/>
                    <a:gd name="T105" fmla="*/ 3269 h 3490"/>
                    <a:gd name="T106" fmla="*/ 0 w 2646"/>
                    <a:gd name="T107" fmla="*/ 259 h 3490"/>
                    <a:gd name="T108" fmla="*/ 12 w 2646"/>
                    <a:gd name="T109" fmla="*/ 184 h 3490"/>
                    <a:gd name="T110" fmla="*/ 42 w 2646"/>
                    <a:gd name="T111" fmla="*/ 118 h 3490"/>
                    <a:gd name="T112" fmla="*/ 90 w 2646"/>
                    <a:gd name="T113" fmla="*/ 63 h 3490"/>
                    <a:gd name="T114" fmla="*/ 150 w 2646"/>
                    <a:gd name="T115" fmla="*/ 24 h 3490"/>
                    <a:gd name="T116" fmla="*/ 221 w 2646"/>
                    <a:gd name="T117" fmla="*/ 3 h 34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646" h="3490">
                      <a:moveTo>
                        <a:pt x="1699" y="139"/>
                      </a:moveTo>
                      <a:lnTo>
                        <a:pt x="1699" y="530"/>
                      </a:lnTo>
                      <a:lnTo>
                        <a:pt x="1817" y="417"/>
                      </a:lnTo>
                      <a:lnTo>
                        <a:pt x="1832" y="406"/>
                      </a:lnTo>
                      <a:lnTo>
                        <a:pt x="1849" y="400"/>
                      </a:lnTo>
                      <a:lnTo>
                        <a:pt x="1866" y="398"/>
                      </a:lnTo>
                      <a:lnTo>
                        <a:pt x="1883" y="400"/>
                      </a:lnTo>
                      <a:lnTo>
                        <a:pt x="1899" y="406"/>
                      </a:lnTo>
                      <a:lnTo>
                        <a:pt x="1914" y="418"/>
                      </a:lnTo>
                      <a:lnTo>
                        <a:pt x="2025" y="527"/>
                      </a:lnTo>
                      <a:lnTo>
                        <a:pt x="2025" y="139"/>
                      </a:lnTo>
                      <a:lnTo>
                        <a:pt x="1699" y="139"/>
                      </a:lnTo>
                      <a:close/>
                      <a:moveTo>
                        <a:pt x="259" y="139"/>
                      </a:moveTo>
                      <a:lnTo>
                        <a:pt x="231" y="142"/>
                      </a:lnTo>
                      <a:lnTo>
                        <a:pt x="207" y="151"/>
                      </a:lnTo>
                      <a:lnTo>
                        <a:pt x="184" y="165"/>
                      </a:lnTo>
                      <a:lnTo>
                        <a:pt x="166" y="184"/>
                      </a:lnTo>
                      <a:lnTo>
                        <a:pt x="151" y="206"/>
                      </a:lnTo>
                      <a:lnTo>
                        <a:pt x="143" y="232"/>
                      </a:lnTo>
                      <a:lnTo>
                        <a:pt x="139" y="259"/>
                      </a:lnTo>
                      <a:lnTo>
                        <a:pt x="139" y="3231"/>
                      </a:lnTo>
                      <a:lnTo>
                        <a:pt x="143" y="3258"/>
                      </a:lnTo>
                      <a:lnTo>
                        <a:pt x="151" y="3284"/>
                      </a:lnTo>
                      <a:lnTo>
                        <a:pt x="166" y="3306"/>
                      </a:lnTo>
                      <a:lnTo>
                        <a:pt x="184" y="3325"/>
                      </a:lnTo>
                      <a:lnTo>
                        <a:pt x="207" y="3339"/>
                      </a:lnTo>
                      <a:lnTo>
                        <a:pt x="231" y="3348"/>
                      </a:lnTo>
                      <a:lnTo>
                        <a:pt x="259" y="3351"/>
                      </a:lnTo>
                      <a:lnTo>
                        <a:pt x="2387" y="3351"/>
                      </a:lnTo>
                      <a:lnTo>
                        <a:pt x="2414" y="3348"/>
                      </a:lnTo>
                      <a:lnTo>
                        <a:pt x="2440" y="3339"/>
                      </a:lnTo>
                      <a:lnTo>
                        <a:pt x="2462" y="3325"/>
                      </a:lnTo>
                      <a:lnTo>
                        <a:pt x="2481" y="3306"/>
                      </a:lnTo>
                      <a:lnTo>
                        <a:pt x="2495" y="3284"/>
                      </a:lnTo>
                      <a:lnTo>
                        <a:pt x="2504" y="3258"/>
                      </a:lnTo>
                      <a:lnTo>
                        <a:pt x="2507" y="3231"/>
                      </a:lnTo>
                      <a:lnTo>
                        <a:pt x="2507" y="259"/>
                      </a:lnTo>
                      <a:lnTo>
                        <a:pt x="2504" y="232"/>
                      </a:lnTo>
                      <a:lnTo>
                        <a:pt x="2495" y="206"/>
                      </a:lnTo>
                      <a:lnTo>
                        <a:pt x="2481" y="184"/>
                      </a:lnTo>
                      <a:lnTo>
                        <a:pt x="2462" y="165"/>
                      </a:lnTo>
                      <a:lnTo>
                        <a:pt x="2440" y="151"/>
                      </a:lnTo>
                      <a:lnTo>
                        <a:pt x="2414" y="142"/>
                      </a:lnTo>
                      <a:lnTo>
                        <a:pt x="2387" y="139"/>
                      </a:lnTo>
                      <a:lnTo>
                        <a:pt x="2164" y="139"/>
                      </a:lnTo>
                      <a:lnTo>
                        <a:pt x="2164" y="692"/>
                      </a:lnTo>
                      <a:lnTo>
                        <a:pt x="2162" y="709"/>
                      </a:lnTo>
                      <a:lnTo>
                        <a:pt x="2156" y="723"/>
                      </a:lnTo>
                      <a:lnTo>
                        <a:pt x="2148" y="737"/>
                      </a:lnTo>
                      <a:lnTo>
                        <a:pt x="2135" y="748"/>
                      </a:lnTo>
                      <a:lnTo>
                        <a:pt x="2121" y="756"/>
                      </a:lnTo>
                      <a:lnTo>
                        <a:pt x="2108" y="760"/>
                      </a:lnTo>
                      <a:lnTo>
                        <a:pt x="2094" y="761"/>
                      </a:lnTo>
                      <a:lnTo>
                        <a:pt x="2077" y="759"/>
                      </a:lnTo>
                      <a:lnTo>
                        <a:pt x="2060" y="752"/>
                      </a:lnTo>
                      <a:lnTo>
                        <a:pt x="2045" y="741"/>
                      </a:lnTo>
                      <a:lnTo>
                        <a:pt x="1865" y="564"/>
                      </a:lnTo>
                      <a:lnTo>
                        <a:pt x="1676" y="742"/>
                      </a:lnTo>
                      <a:lnTo>
                        <a:pt x="1664" y="752"/>
                      </a:lnTo>
                      <a:lnTo>
                        <a:pt x="1649" y="758"/>
                      </a:lnTo>
                      <a:lnTo>
                        <a:pt x="1633" y="761"/>
                      </a:lnTo>
                      <a:lnTo>
                        <a:pt x="1617" y="760"/>
                      </a:lnTo>
                      <a:lnTo>
                        <a:pt x="1601" y="756"/>
                      </a:lnTo>
                      <a:lnTo>
                        <a:pt x="1588" y="748"/>
                      </a:lnTo>
                      <a:lnTo>
                        <a:pt x="1576" y="736"/>
                      </a:lnTo>
                      <a:lnTo>
                        <a:pt x="1566" y="723"/>
                      </a:lnTo>
                      <a:lnTo>
                        <a:pt x="1561" y="709"/>
                      </a:lnTo>
                      <a:lnTo>
                        <a:pt x="1559" y="692"/>
                      </a:lnTo>
                      <a:lnTo>
                        <a:pt x="1559" y="139"/>
                      </a:lnTo>
                      <a:lnTo>
                        <a:pt x="259" y="139"/>
                      </a:lnTo>
                      <a:close/>
                      <a:moveTo>
                        <a:pt x="259" y="0"/>
                      </a:moveTo>
                      <a:lnTo>
                        <a:pt x="2387" y="0"/>
                      </a:lnTo>
                      <a:lnTo>
                        <a:pt x="2425" y="3"/>
                      </a:lnTo>
                      <a:lnTo>
                        <a:pt x="2462" y="11"/>
                      </a:lnTo>
                      <a:lnTo>
                        <a:pt x="2496" y="24"/>
                      </a:lnTo>
                      <a:lnTo>
                        <a:pt x="2527" y="42"/>
                      </a:lnTo>
                      <a:lnTo>
                        <a:pt x="2557" y="63"/>
                      </a:lnTo>
                      <a:lnTo>
                        <a:pt x="2582" y="89"/>
                      </a:lnTo>
                      <a:lnTo>
                        <a:pt x="2604" y="118"/>
                      </a:lnTo>
                      <a:lnTo>
                        <a:pt x="2621" y="150"/>
                      </a:lnTo>
                      <a:lnTo>
                        <a:pt x="2635" y="184"/>
                      </a:lnTo>
                      <a:lnTo>
                        <a:pt x="2644" y="221"/>
                      </a:lnTo>
                      <a:lnTo>
                        <a:pt x="2646" y="259"/>
                      </a:lnTo>
                      <a:lnTo>
                        <a:pt x="2646" y="3231"/>
                      </a:lnTo>
                      <a:lnTo>
                        <a:pt x="2644" y="3269"/>
                      </a:lnTo>
                      <a:lnTo>
                        <a:pt x="2635" y="3306"/>
                      </a:lnTo>
                      <a:lnTo>
                        <a:pt x="2621" y="3340"/>
                      </a:lnTo>
                      <a:lnTo>
                        <a:pt x="2604" y="3372"/>
                      </a:lnTo>
                      <a:lnTo>
                        <a:pt x="2582" y="3401"/>
                      </a:lnTo>
                      <a:lnTo>
                        <a:pt x="2557" y="3427"/>
                      </a:lnTo>
                      <a:lnTo>
                        <a:pt x="2527" y="3448"/>
                      </a:lnTo>
                      <a:lnTo>
                        <a:pt x="2496" y="3466"/>
                      </a:lnTo>
                      <a:lnTo>
                        <a:pt x="2462" y="3479"/>
                      </a:lnTo>
                      <a:lnTo>
                        <a:pt x="2425" y="3487"/>
                      </a:lnTo>
                      <a:lnTo>
                        <a:pt x="2387" y="3490"/>
                      </a:lnTo>
                      <a:lnTo>
                        <a:pt x="259" y="3490"/>
                      </a:lnTo>
                      <a:lnTo>
                        <a:pt x="221" y="3487"/>
                      </a:lnTo>
                      <a:lnTo>
                        <a:pt x="185" y="3479"/>
                      </a:lnTo>
                      <a:lnTo>
                        <a:pt x="150" y="3466"/>
                      </a:lnTo>
                      <a:lnTo>
                        <a:pt x="118" y="3448"/>
                      </a:lnTo>
                      <a:lnTo>
                        <a:pt x="90" y="3427"/>
                      </a:lnTo>
                      <a:lnTo>
                        <a:pt x="64" y="3401"/>
                      </a:lnTo>
                      <a:lnTo>
                        <a:pt x="42" y="3372"/>
                      </a:lnTo>
                      <a:lnTo>
                        <a:pt x="24" y="3340"/>
                      </a:lnTo>
                      <a:lnTo>
                        <a:pt x="12" y="3306"/>
                      </a:lnTo>
                      <a:lnTo>
                        <a:pt x="3" y="3269"/>
                      </a:lnTo>
                      <a:lnTo>
                        <a:pt x="0" y="3231"/>
                      </a:lnTo>
                      <a:lnTo>
                        <a:pt x="0" y="259"/>
                      </a:lnTo>
                      <a:lnTo>
                        <a:pt x="3" y="221"/>
                      </a:lnTo>
                      <a:lnTo>
                        <a:pt x="12" y="184"/>
                      </a:lnTo>
                      <a:lnTo>
                        <a:pt x="24" y="150"/>
                      </a:lnTo>
                      <a:lnTo>
                        <a:pt x="42" y="118"/>
                      </a:lnTo>
                      <a:lnTo>
                        <a:pt x="64" y="89"/>
                      </a:lnTo>
                      <a:lnTo>
                        <a:pt x="90" y="63"/>
                      </a:lnTo>
                      <a:lnTo>
                        <a:pt x="118" y="42"/>
                      </a:lnTo>
                      <a:lnTo>
                        <a:pt x="150" y="24"/>
                      </a:lnTo>
                      <a:lnTo>
                        <a:pt x="185" y="11"/>
                      </a:lnTo>
                      <a:lnTo>
                        <a:pt x="221" y="3"/>
                      </a:lnTo>
                      <a:lnTo>
                        <a:pt x="259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46" name="Freeform 116"/>
                <p:cNvSpPr>
                  <a:spLocks/>
                </p:cNvSpPr>
                <p:nvPr/>
              </p:nvSpPr>
              <p:spPr bwMode="auto">
                <a:xfrm>
                  <a:off x="11050588" y="2844800"/>
                  <a:ext cx="22225" cy="360363"/>
                </a:xfrm>
                <a:custGeom>
                  <a:avLst/>
                  <a:gdLst>
                    <a:gd name="T0" fmla="*/ 70 w 139"/>
                    <a:gd name="T1" fmla="*/ 0 h 2273"/>
                    <a:gd name="T2" fmla="*/ 88 w 139"/>
                    <a:gd name="T3" fmla="*/ 2 h 2273"/>
                    <a:gd name="T4" fmla="*/ 104 w 139"/>
                    <a:gd name="T5" fmla="*/ 10 h 2273"/>
                    <a:gd name="T6" fmla="*/ 119 w 139"/>
                    <a:gd name="T7" fmla="*/ 20 h 2273"/>
                    <a:gd name="T8" fmla="*/ 130 w 139"/>
                    <a:gd name="T9" fmla="*/ 34 h 2273"/>
                    <a:gd name="T10" fmla="*/ 136 w 139"/>
                    <a:gd name="T11" fmla="*/ 51 h 2273"/>
                    <a:gd name="T12" fmla="*/ 139 w 139"/>
                    <a:gd name="T13" fmla="*/ 69 h 2273"/>
                    <a:gd name="T14" fmla="*/ 139 w 139"/>
                    <a:gd name="T15" fmla="*/ 2204 h 2273"/>
                    <a:gd name="T16" fmla="*/ 136 w 139"/>
                    <a:gd name="T17" fmla="*/ 2222 h 2273"/>
                    <a:gd name="T18" fmla="*/ 130 w 139"/>
                    <a:gd name="T19" fmla="*/ 2239 h 2273"/>
                    <a:gd name="T20" fmla="*/ 119 w 139"/>
                    <a:gd name="T21" fmla="*/ 2253 h 2273"/>
                    <a:gd name="T22" fmla="*/ 104 w 139"/>
                    <a:gd name="T23" fmla="*/ 2263 h 2273"/>
                    <a:gd name="T24" fmla="*/ 88 w 139"/>
                    <a:gd name="T25" fmla="*/ 2271 h 2273"/>
                    <a:gd name="T26" fmla="*/ 70 w 139"/>
                    <a:gd name="T27" fmla="*/ 2273 h 2273"/>
                    <a:gd name="T28" fmla="*/ 52 w 139"/>
                    <a:gd name="T29" fmla="*/ 2271 h 2273"/>
                    <a:gd name="T30" fmla="*/ 35 w 139"/>
                    <a:gd name="T31" fmla="*/ 2263 h 2273"/>
                    <a:gd name="T32" fmla="*/ 21 w 139"/>
                    <a:gd name="T33" fmla="*/ 2253 h 2273"/>
                    <a:gd name="T34" fmla="*/ 9 w 139"/>
                    <a:gd name="T35" fmla="*/ 2239 h 2273"/>
                    <a:gd name="T36" fmla="*/ 3 w 139"/>
                    <a:gd name="T37" fmla="*/ 2222 h 2273"/>
                    <a:gd name="T38" fmla="*/ 0 w 139"/>
                    <a:gd name="T39" fmla="*/ 2204 h 2273"/>
                    <a:gd name="T40" fmla="*/ 0 w 139"/>
                    <a:gd name="T41" fmla="*/ 69 h 2273"/>
                    <a:gd name="T42" fmla="*/ 3 w 139"/>
                    <a:gd name="T43" fmla="*/ 51 h 2273"/>
                    <a:gd name="T44" fmla="*/ 9 w 139"/>
                    <a:gd name="T45" fmla="*/ 34 h 2273"/>
                    <a:gd name="T46" fmla="*/ 21 w 139"/>
                    <a:gd name="T47" fmla="*/ 20 h 2273"/>
                    <a:gd name="T48" fmla="*/ 35 w 139"/>
                    <a:gd name="T49" fmla="*/ 10 h 2273"/>
                    <a:gd name="T50" fmla="*/ 52 w 139"/>
                    <a:gd name="T51" fmla="*/ 2 h 2273"/>
                    <a:gd name="T52" fmla="*/ 70 w 139"/>
                    <a:gd name="T53" fmla="*/ 0 h 2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39" h="2273">
                      <a:moveTo>
                        <a:pt x="70" y="0"/>
                      </a:moveTo>
                      <a:lnTo>
                        <a:pt x="88" y="2"/>
                      </a:lnTo>
                      <a:lnTo>
                        <a:pt x="104" y="10"/>
                      </a:lnTo>
                      <a:lnTo>
                        <a:pt x="119" y="20"/>
                      </a:lnTo>
                      <a:lnTo>
                        <a:pt x="130" y="34"/>
                      </a:lnTo>
                      <a:lnTo>
                        <a:pt x="136" y="51"/>
                      </a:lnTo>
                      <a:lnTo>
                        <a:pt x="139" y="69"/>
                      </a:lnTo>
                      <a:lnTo>
                        <a:pt x="139" y="2204"/>
                      </a:lnTo>
                      <a:lnTo>
                        <a:pt x="136" y="2222"/>
                      </a:lnTo>
                      <a:lnTo>
                        <a:pt x="130" y="2239"/>
                      </a:lnTo>
                      <a:lnTo>
                        <a:pt x="119" y="2253"/>
                      </a:lnTo>
                      <a:lnTo>
                        <a:pt x="104" y="2263"/>
                      </a:lnTo>
                      <a:lnTo>
                        <a:pt x="88" y="2271"/>
                      </a:lnTo>
                      <a:lnTo>
                        <a:pt x="70" y="2273"/>
                      </a:lnTo>
                      <a:lnTo>
                        <a:pt x="52" y="2271"/>
                      </a:lnTo>
                      <a:lnTo>
                        <a:pt x="35" y="2263"/>
                      </a:lnTo>
                      <a:lnTo>
                        <a:pt x="21" y="2253"/>
                      </a:lnTo>
                      <a:lnTo>
                        <a:pt x="9" y="2239"/>
                      </a:lnTo>
                      <a:lnTo>
                        <a:pt x="3" y="2222"/>
                      </a:lnTo>
                      <a:lnTo>
                        <a:pt x="0" y="2204"/>
                      </a:lnTo>
                      <a:lnTo>
                        <a:pt x="0" y="69"/>
                      </a:lnTo>
                      <a:lnTo>
                        <a:pt x="3" y="51"/>
                      </a:lnTo>
                      <a:lnTo>
                        <a:pt x="9" y="34"/>
                      </a:lnTo>
                      <a:lnTo>
                        <a:pt x="21" y="20"/>
                      </a:lnTo>
                      <a:lnTo>
                        <a:pt x="35" y="10"/>
                      </a:lnTo>
                      <a:lnTo>
                        <a:pt x="52" y="2"/>
                      </a:lnTo>
                      <a:lnTo>
                        <a:pt x="70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47" name="Freeform 117"/>
                <p:cNvSpPr>
                  <a:spLocks/>
                </p:cNvSpPr>
                <p:nvPr/>
              </p:nvSpPr>
              <p:spPr bwMode="auto">
                <a:xfrm>
                  <a:off x="11050588" y="2792413"/>
                  <a:ext cx="22225" cy="33338"/>
                </a:xfrm>
                <a:custGeom>
                  <a:avLst/>
                  <a:gdLst>
                    <a:gd name="T0" fmla="*/ 70 w 139"/>
                    <a:gd name="T1" fmla="*/ 0 h 208"/>
                    <a:gd name="T2" fmla="*/ 88 w 139"/>
                    <a:gd name="T3" fmla="*/ 3 h 208"/>
                    <a:gd name="T4" fmla="*/ 104 w 139"/>
                    <a:gd name="T5" fmla="*/ 9 h 208"/>
                    <a:gd name="T6" fmla="*/ 119 w 139"/>
                    <a:gd name="T7" fmla="*/ 20 h 208"/>
                    <a:gd name="T8" fmla="*/ 130 w 139"/>
                    <a:gd name="T9" fmla="*/ 35 h 208"/>
                    <a:gd name="T10" fmla="*/ 136 w 139"/>
                    <a:gd name="T11" fmla="*/ 51 h 208"/>
                    <a:gd name="T12" fmla="*/ 139 w 139"/>
                    <a:gd name="T13" fmla="*/ 69 h 208"/>
                    <a:gd name="T14" fmla="*/ 139 w 139"/>
                    <a:gd name="T15" fmla="*/ 139 h 208"/>
                    <a:gd name="T16" fmla="*/ 136 w 139"/>
                    <a:gd name="T17" fmla="*/ 157 h 208"/>
                    <a:gd name="T18" fmla="*/ 130 w 139"/>
                    <a:gd name="T19" fmla="*/ 174 h 208"/>
                    <a:gd name="T20" fmla="*/ 119 w 139"/>
                    <a:gd name="T21" fmla="*/ 188 h 208"/>
                    <a:gd name="T22" fmla="*/ 104 w 139"/>
                    <a:gd name="T23" fmla="*/ 198 h 208"/>
                    <a:gd name="T24" fmla="*/ 88 w 139"/>
                    <a:gd name="T25" fmla="*/ 206 h 208"/>
                    <a:gd name="T26" fmla="*/ 70 w 139"/>
                    <a:gd name="T27" fmla="*/ 208 h 208"/>
                    <a:gd name="T28" fmla="*/ 52 w 139"/>
                    <a:gd name="T29" fmla="*/ 206 h 208"/>
                    <a:gd name="T30" fmla="*/ 35 w 139"/>
                    <a:gd name="T31" fmla="*/ 198 h 208"/>
                    <a:gd name="T32" fmla="*/ 21 w 139"/>
                    <a:gd name="T33" fmla="*/ 188 h 208"/>
                    <a:gd name="T34" fmla="*/ 9 w 139"/>
                    <a:gd name="T35" fmla="*/ 174 h 208"/>
                    <a:gd name="T36" fmla="*/ 3 w 139"/>
                    <a:gd name="T37" fmla="*/ 157 h 208"/>
                    <a:gd name="T38" fmla="*/ 0 w 139"/>
                    <a:gd name="T39" fmla="*/ 139 h 208"/>
                    <a:gd name="T40" fmla="*/ 0 w 139"/>
                    <a:gd name="T41" fmla="*/ 69 h 208"/>
                    <a:gd name="T42" fmla="*/ 3 w 139"/>
                    <a:gd name="T43" fmla="*/ 51 h 208"/>
                    <a:gd name="T44" fmla="*/ 9 w 139"/>
                    <a:gd name="T45" fmla="*/ 35 h 208"/>
                    <a:gd name="T46" fmla="*/ 21 w 139"/>
                    <a:gd name="T47" fmla="*/ 20 h 208"/>
                    <a:gd name="T48" fmla="*/ 35 w 139"/>
                    <a:gd name="T49" fmla="*/ 9 h 208"/>
                    <a:gd name="T50" fmla="*/ 52 w 139"/>
                    <a:gd name="T51" fmla="*/ 3 h 208"/>
                    <a:gd name="T52" fmla="*/ 70 w 139"/>
                    <a:gd name="T53" fmla="*/ 0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39" h="208">
                      <a:moveTo>
                        <a:pt x="70" y="0"/>
                      </a:moveTo>
                      <a:lnTo>
                        <a:pt x="88" y="3"/>
                      </a:lnTo>
                      <a:lnTo>
                        <a:pt x="104" y="9"/>
                      </a:lnTo>
                      <a:lnTo>
                        <a:pt x="119" y="20"/>
                      </a:lnTo>
                      <a:lnTo>
                        <a:pt x="130" y="35"/>
                      </a:lnTo>
                      <a:lnTo>
                        <a:pt x="136" y="51"/>
                      </a:lnTo>
                      <a:lnTo>
                        <a:pt x="139" y="69"/>
                      </a:lnTo>
                      <a:lnTo>
                        <a:pt x="139" y="139"/>
                      </a:lnTo>
                      <a:lnTo>
                        <a:pt x="136" y="157"/>
                      </a:lnTo>
                      <a:lnTo>
                        <a:pt x="130" y="174"/>
                      </a:lnTo>
                      <a:lnTo>
                        <a:pt x="119" y="188"/>
                      </a:lnTo>
                      <a:lnTo>
                        <a:pt x="104" y="198"/>
                      </a:lnTo>
                      <a:lnTo>
                        <a:pt x="88" y="206"/>
                      </a:lnTo>
                      <a:lnTo>
                        <a:pt x="70" y="208"/>
                      </a:lnTo>
                      <a:lnTo>
                        <a:pt x="52" y="206"/>
                      </a:lnTo>
                      <a:lnTo>
                        <a:pt x="35" y="198"/>
                      </a:lnTo>
                      <a:lnTo>
                        <a:pt x="21" y="188"/>
                      </a:lnTo>
                      <a:lnTo>
                        <a:pt x="9" y="174"/>
                      </a:lnTo>
                      <a:lnTo>
                        <a:pt x="3" y="157"/>
                      </a:lnTo>
                      <a:lnTo>
                        <a:pt x="0" y="139"/>
                      </a:lnTo>
                      <a:lnTo>
                        <a:pt x="0" y="69"/>
                      </a:lnTo>
                      <a:lnTo>
                        <a:pt x="3" y="51"/>
                      </a:lnTo>
                      <a:lnTo>
                        <a:pt x="9" y="35"/>
                      </a:lnTo>
                      <a:lnTo>
                        <a:pt x="21" y="20"/>
                      </a:lnTo>
                      <a:lnTo>
                        <a:pt x="35" y="9"/>
                      </a:lnTo>
                      <a:lnTo>
                        <a:pt x="52" y="3"/>
                      </a:lnTo>
                      <a:lnTo>
                        <a:pt x="70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48" name="Freeform 118"/>
                <p:cNvSpPr>
                  <a:spLocks noEditPoints="1"/>
                </p:cNvSpPr>
                <p:nvPr/>
              </p:nvSpPr>
              <p:spPr bwMode="auto">
                <a:xfrm>
                  <a:off x="11117263" y="2830513"/>
                  <a:ext cx="211137" cy="106363"/>
                </a:xfrm>
                <a:custGeom>
                  <a:avLst/>
                  <a:gdLst>
                    <a:gd name="T0" fmla="*/ 203 w 1334"/>
                    <a:gd name="T1" fmla="*/ 141 h 664"/>
                    <a:gd name="T2" fmla="*/ 164 w 1334"/>
                    <a:gd name="T3" fmla="*/ 163 h 664"/>
                    <a:gd name="T4" fmla="*/ 142 w 1334"/>
                    <a:gd name="T5" fmla="*/ 203 h 664"/>
                    <a:gd name="T6" fmla="*/ 139 w 1334"/>
                    <a:gd name="T7" fmla="*/ 438 h 664"/>
                    <a:gd name="T8" fmla="*/ 150 w 1334"/>
                    <a:gd name="T9" fmla="*/ 482 h 664"/>
                    <a:gd name="T10" fmla="*/ 182 w 1334"/>
                    <a:gd name="T11" fmla="*/ 512 h 664"/>
                    <a:gd name="T12" fmla="*/ 226 w 1334"/>
                    <a:gd name="T13" fmla="*/ 525 h 664"/>
                    <a:gd name="T14" fmla="*/ 1131 w 1334"/>
                    <a:gd name="T15" fmla="*/ 522 h 664"/>
                    <a:gd name="T16" fmla="*/ 1169 w 1334"/>
                    <a:gd name="T17" fmla="*/ 500 h 664"/>
                    <a:gd name="T18" fmla="*/ 1192 w 1334"/>
                    <a:gd name="T19" fmla="*/ 461 h 664"/>
                    <a:gd name="T20" fmla="*/ 1195 w 1334"/>
                    <a:gd name="T21" fmla="*/ 225 h 664"/>
                    <a:gd name="T22" fmla="*/ 1183 w 1334"/>
                    <a:gd name="T23" fmla="*/ 181 h 664"/>
                    <a:gd name="T24" fmla="*/ 1153 w 1334"/>
                    <a:gd name="T25" fmla="*/ 150 h 664"/>
                    <a:gd name="T26" fmla="*/ 1108 w 1334"/>
                    <a:gd name="T27" fmla="*/ 138 h 664"/>
                    <a:gd name="T28" fmla="*/ 226 w 1334"/>
                    <a:gd name="T29" fmla="*/ 0 h 664"/>
                    <a:gd name="T30" fmla="*/ 1145 w 1334"/>
                    <a:gd name="T31" fmla="*/ 3 h 664"/>
                    <a:gd name="T32" fmla="*/ 1212 w 1334"/>
                    <a:gd name="T33" fmla="*/ 25 h 664"/>
                    <a:gd name="T34" fmla="*/ 1268 w 1334"/>
                    <a:gd name="T35" fmla="*/ 65 h 664"/>
                    <a:gd name="T36" fmla="*/ 1309 w 1334"/>
                    <a:gd name="T37" fmla="*/ 121 h 664"/>
                    <a:gd name="T38" fmla="*/ 1331 w 1334"/>
                    <a:gd name="T39" fmla="*/ 189 h 664"/>
                    <a:gd name="T40" fmla="*/ 1334 w 1334"/>
                    <a:gd name="T41" fmla="*/ 438 h 664"/>
                    <a:gd name="T42" fmla="*/ 1323 w 1334"/>
                    <a:gd name="T43" fmla="*/ 509 h 664"/>
                    <a:gd name="T44" fmla="*/ 1291 w 1334"/>
                    <a:gd name="T45" fmla="*/ 572 h 664"/>
                    <a:gd name="T46" fmla="*/ 1241 w 1334"/>
                    <a:gd name="T47" fmla="*/ 620 h 664"/>
                    <a:gd name="T48" fmla="*/ 1180 w 1334"/>
                    <a:gd name="T49" fmla="*/ 652 h 664"/>
                    <a:gd name="T50" fmla="*/ 1108 w 1334"/>
                    <a:gd name="T51" fmla="*/ 664 h 664"/>
                    <a:gd name="T52" fmla="*/ 190 w 1334"/>
                    <a:gd name="T53" fmla="*/ 661 h 664"/>
                    <a:gd name="T54" fmla="*/ 122 w 1334"/>
                    <a:gd name="T55" fmla="*/ 638 h 664"/>
                    <a:gd name="T56" fmla="*/ 66 w 1334"/>
                    <a:gd name="T57" fmla="*/ 598 h 664"/>
                    <a:gd name="T58" fmla="*/ 26 w 1334"/>
                    <a:gd name="T59" fmla="*/ 542 h 664"/>
                    <a:gd name="T60" fmla="*/ 4 w 1334"/>
                    <a:gd name="T61" fmla="*/ 474 h 664"/>
                    <a:gd name="T62" fmla="*/ 0 w 1334"/>
                    <a:gd name="T63" fmla="*/ 225 h 664"/>
                    <a:gd name="T64" fmla="*/ 12 w 1334"/>
                    <a:gd name="T65" fmla="*/ 154 h 664"/>
                    <a:gd name="T66" fmla="*/ 44 w 1334"/>
                    <a:gd name="T67" fmla="*/ 92 h 664"/>
                    <a:gd name="T68" fmla="*/ 92 w 1334"/>
                    <a:gd name="T69" fmla="*/ 43 h 664"/>
                    <a:gd name="T70" fmla="*/ 155 w 1334"/>
                    <a:gd name="T71" fmla="*/ 11 h 664"/>
                    <a:gd name="T72" fmla="*/ 226 w 1334"/>
                    <a:gd name="T73" fmla="*/ 0 h 6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334" h="664">
                      <a:moveTo>
                        <a:pt x="226" y="138"/>
                      </a:moveTo>
                      <a:lnTo>
                        <a:pt x="203" y="141"/>
                      </a:lnTo>
                      <a:lnTo>
                        <a:pt x="182" y="150"/>
                      </a:lnTo>
                      <a:lnTo>
                        <a:pt x="164" y="163"/>
                      </a:lnTo>
                      <a:lnTo>
                        <a:pt x="150" y="181"/>
                      </a:lnTo>
                      <a:lnTo>
                        <a:pt x="142" y="203"/>
                      </a:lnTo>
                      <a:lnTo>
                        <a:pt x="139" y="225"/>
                      </a:lnTo>
                      <a:lnTo>
                        <a:pt x="139" y="438"/>
                      </a:lnTo>
                      <a:lnTo>
                        <a:pt x="142" y="461"/>
                      </a:lnTo>
                      <a:lnTo>
                        <a:pt x="150" y="482"/>
                      </a:lnTo>
                      <a:lnTo>
                        <a:pt x="164" y="500"/>
                      </a:lnTo>
                      <a:lnTo>
                        <a:pt x="182" y="512"/>
                      </a:lnTo>
                      <a:lnTo>
                        <a:pt x="203" y="522"/>
                      </a:lnTo>
                      <a:lnTo>
                        <a:pt x="226" y="525"/>
                      </a:lnTo>
                      <a:lnTo>
                        <a:pt x="1108" y="525"/>
                      </a:lnTo>
                      <a:lnTo>
                        <a:pt x="1131" y="522"/>
                      </a:lnTo>
                      <a:lnTo>
                        <a:pt x="1153" y="512"/>
                      </a:lnTo>
                      <a:lnTo>
                        <a:pt x="1169" y="500"/>
                      </a:lnTo>
                      <a:lnTo>
                        <a:pt x="1183" y="482"/>
                      </a:lnTo>
                      <a:lnTo>
                        <a:pt x="1192" y="461"/>
                      </a:lnTo>
                      <a:lnTo>
                        <a:pt x="1195" y="438"/>
                      </a:lnTo>
                      <a:lnTo>
                        <a:pt x="1195" y="225"/>
                      </a:lnTo>
                      <a:lnTo>
                        <a:pt x="1192" y="203"/>
                      </a:lnTo>
                      <a:lnTo>
                        <a:pt x="1183" y="181"/>
                      </a:lnTo>
                      <a:lnTo>
                        <a:pt x="1169" y="163"/>
                      </a:lnTo>
                      <a:lnTo>
                        <a:pt x="1153" y="150"/>
                      </a:lnTo>
                      <a:lnTo>
                        <a:pt x="1131" y="141"/>
                      </a:lnTo>
                      <a:lnTo>
                        <a:pt x="1108" y="138"/>
                      </a:lnTo>
                      <a:lnTo>
                        <a:pt x="226" y="138"/>
                      </a:lnTo>
                      <a:close/>
                      <a:moveTo>
                        <a:pt x="226" y="0"/>
                      </a:moveTo>
                      <a:lnTo>
                        <a:pt x="1108" y="0"/>
                      </a:lnTo>
                      <a:lnTo>
                        <a:pt x="1145" y="3"/>
                      </a:lnTo>
                      <a:lnTo>
                        <a:pt x="1180" y="11"/>
                      </a:lnTo>
                      <a:lnTo>
                        <a:pt x="1212" y="25"/>
                      </a:lnTo>
                      <a:lnTo>
                        <a:pt x="1241" y="43"/>
                      </a:lnTo>
                      <a:lnTo>
                        <a:pt x="1268" y="65"/>
                      </a:lnTo>
                      <a:lnTo>
                        <a:pt x="1291" y="92"/>
                      </a:lnTo>
                      <a:lnTo>
                        <a:pt x="1309" y="121"/>
                      </a:lnTo>
                      <a:lnTo>
                        <a:pt x="1323" y="154"/>
                      </a:lnTo>
                      <a:lnTo>
                        <a:pt x="1331" y="189"/>
                      </a:lnTo>
                      <a:lnTo>
                        <a:pt x="1334" y="225"/>
                      </a:lnTo>
                      <a:lnTo>
                        <a:pt x="1334" y="438"/>
                      </a:lnTo>
                      <a:lnTo>
                        <a:pt x="1331" y="474"/>
                      </a:lnTo>
                      <a:lnTo>
                        <a:pt x="1323" y="509"/>
                      </a:lnTo>
                      <a:lnTo>
                        <a:pt x="1309" y="542"/>
                      </a:lnTo>
                      <a:lnTo>
                        <a:pt x="1291" y="572"/>
                      </a:lnTo>
                      <a:lnTo>
                        <a:pt x="1268" y="598"/>
                      </a:lnTo>
                      <a:lnTo>
                        <a:pt x="1241" y="620"/>
                      </a:lnTo>
                      <a:lnTo>
                        <a:pt x="1212" y="638"/>
                      </a:lnTo>
                      <a:lnTo>
                        <a:pt x="1180" y="652"/>
                      </a:lnTo>
                      <a:lnTo>
                        <a:pt x="1145" y="661"/>
                      </a:lnTo>
                      <a:lnTo>
                        <a:pt x="1108" y="664"/>
                      </a:lnTo>
                      <a:lnTo>
                        <a:pt x="226" y="664"/>
                      </a:lnTo>
                      <a:lnTo>
                        <a:pt x="190" y="661"/>
                      </a:lnTo>
                      <a:lnTo>
                        <a:pt x="155" y="652"/>
                      </a:lnTo>
                      <a:lnTo>
                        <a:pt x="122" y="638"/>
                      </a:lnTo>
                      <a:lnTo>
                        <a:pt x="92" y="620"/>
                      </a:lnTo>
                      <a:lnTo>
                        <a:pt x="66" y="598"/>
                      </a:lnTo>
                      <a:lnTo>
                        <a:pt x="44" y="572"/>
                      </a:lnTo>
                      <a:lnTo>
                        <a:pt x="26" y="542"/>
                      </a:lnTo>
                      <a:lnTo>
                        <a:pt x="12" y="509"/>
                      </a:lnTo>
                      <a:lnTo>
                        <a:pt x="4" y="474"/>
                      </a:lnTo>
                      <a:lnTo>
                        <a:pt x="0" y="438"/>
                      </a:lnTo>
                      <a:lnTo>
                        <a:pt x="0" y="225"/>
                      </a:lnTo>
                      <a:lnTo>
                        <a:pt x="4" y="189"/>
                      </a:lnTo>
                      <a:lnTo>
                        <a:pt x="12" y="154"/>
                      </a:lnTo>
                      <a:lnTo>
                        <a:pt x="26" y="121"/>
                      </a:lnTo>
                      <a:lnTo>
                        <a:pt x="44" y="92"/>
                      </a:lnTo>
                      <a:lnTo>
                        <a:pt x="66" y="65"/>
                      </a:lnTo>
                      <a:lnTo>
                        <a:pt x="92" y="43"/>
                      </a:lnTo>
                      <a:lnTo>
                        <a:pt x="122" y="25"/>
                      </a:lnTo>
                      <a:lnTo>
                        <a:pt x="155" y="11"/>
                      </a:lnTo>
                      <a:lnTo>
                        <a:pt x="190" y="3"/>
                      </a:lnTo>
                      <a:lnTo>
                        <a:pt x="226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49" name="Freeform 119"/>
                <p:cNvSpPr>
                  <a:spLocks/>
                </p:cNvSpPr>
                <p:nvPr/>
              </p:nvSpPr>
              <p:spPr bwMode="auto">
                <a:xfrm>
                  <a:off x="11155363" y="2873375"/>
                  <a:ext cx="133350" cy="20638"/>
                </a:xfrm>
                <a:custGeom>
                  <a:avLst/>
                  <a:gdLst>
                    <a:gd name="T0" fmla="*/ 70 w 834"/>
                    <a:gd name="T1" fmla="*/ 0 h 138"/>
                    <a:gd name="T2" fmla="*/ 764 w 834"/>
                    <a:gd name="T3" fmla="*/ 0 h 138"/>
                    <a:gd name="T4" fmla="*/ 783 w 834"/>
                    <a:gd name="T5" fmla="*/ 2 h 138"/>
                    <a:gd name="T6" fmla="*/ 800 w 834"/>
                    <a:gd name="T7" fmla="*/ 9 h 138"/>
                    <a:gd name="T8" fmla="*/ 814 w 834"/>
                    <a:gd name="T9" fmla="*/ 20 h 138"/>
                    <a:gd name="T10" fmla="*/ 824 w 834"/>
                    <a:gd name="T11" fmla="*/ 34 h 138"/>
                    <a:gd name="T12" fmla="*/ 832 w 834"/>
                    <a:gd name="T13" fmla="*/ 51 h 138"/>
                    <a:gd name="T14" fmla="*/ 834 w 834"/>
                    <a:gd name="T15" fmla="*/ 69 h 138"/>
                    <a:gd name="T16" fmla="*/ 832 w 834"/>
                    <a:gd name="T17" fmla="*/ 88 h 138"/>
                    <a:gd name="T18" fmla="*/ 824 w 834"/>
                    <a:gd name="T19" fmla="*/ 104 h 138"/>
                    <a:gd name="T20" fmla="*/ 814 w 834"/>
                    <a:gd name="T21" fmla="*/ 118 h 138"/>
                    <a:gd name="T22" fmla="*/ 800 w 834"/>
                    <a:gd name="T23" fmla="*/ 129 h 138"/>
                    <a:gd name="T24" fmla="*/ 783 w 834"/>
                    <a:gd name="T25" fmla="*/ 136 h 138"/>
                    <a:gd name="T26" fmla="*/ 764 w 834"/>
                    <a:gd name="T27" fmla="*/ 138 h 138"/>
                    <a:gd name="T28" fmla="*/ 70 w 834"/>
                    <a:gd name="T29" fmla="*/ 138 h 138"/>
                    <a:gd name="T30" fmla="*/ 52 w 834"/>
                    <a:gd name="T31" fmla="*/ 136 h 138"/>
                    <a:gd name="T32" fmla="*/ 35 w 834"/>
                    <a:gd name="T33" fmla="*/ 129 h 138"/>
                    <a:gd name="T34" fmla="*/ 21 w 834"/>
                    <a:gd name="T35" fmla="*/ 118 h 138"/>
                    <a:gd name="T36" fmla="*/ 9 w 834"/>
                    <a:gd name="T37" fmla="*/ 104 h 138"/>
                    <a:gd name="T38" fmla="*/ 3 w 834"/>
                    <a:gd name="T39" fmla="*/ 88 h 138"/>
                    <a:gd name="T40" fmla="*/ 0 w 834"/>
                    <a:gd name="T41" fmla="*/ 69 h 138"/>
                    <a:gd name="T42" fmla="*/ 3 w 834"/>
                    <a:gd name="T43" fmla="*/ 51 h 138"/>
                    <a:gd name="T44" fmla="*/ 9 w 834"/>
                    <a:gd name="T45" fmla="*/ 34 h 138"/>
                    <a:gd name="T46" fmla="*/ 21 w 834"/>
                    <a:gd name="T47" fmla="*/ 20 h 138"/>
                    <a:gd name="T48" fmla="*/ 35 w 834"/>
                    <a:gd name="T49" fmla="*/ 9 h 138"/>
                    <a:gd name="T50" fmla="*/ 52 w 834"/>
                    <a:gd name="T51" fmla="*/ 2 h 138"/>
                    <a:gd name="T52" fmla="*/ 70 w 834"/>
                    <a:gd name="T53" fmla="*/ 0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834" h="138">
                      <a:moveTo>
                        <a:pt x="70" y="0"/>
                      </a:moveTo>
                      <a:lnTo>
                        <a:pt x="764" y="0"/>
                      </a:lnTo>
                      <a:lnTo>
                        <a:pt x="783" y="2"/>
                      </a:lnTo>
                      <a:lnTo>
                        <a:pt x="800" y="9"/>
                      </a:lnTo>
                      <a:lnTo>
                        <a:pt x="814" y="20"/>
                      </a:lnTo>
                      <a:lnTo>
                        <a:pt x="824" y="34"/>
                      </a:lnTo>
                      <a:lnTo>
                        <a:pt x="832" y="51"/>
                      </a:lnTo>
                      <a:lnTo>
                        <a:pt x="834" y="69"/>
                      </a:lnTo>
                      <a:lnTo>
                        <a:pt x="832" y="88"/>
                      </a:lnTo>
                      <a:lnTo>
                        <a:pt x="824" y="104"/>
                      </a:lnTo>
                      <a:lnTo>
                        <a:pt x="814" y="118"/>
                      </a:lnTo>
                      <a:lnTo>
                        <a:pt x="800" y="129"/>
                      </a:lnTo>
                      <a:lnTo>
                        <a:pt x="783" y="136"/>
                      </a:lnTo>
                      <a:lnTo>
                        <a:pt x="764" y="138"/>
                      </a:lnTo>
                      <a:lnTo>
                        <a:pt x="70" y="138"/>
                      </a:lnTo>
                      <a:lnTo>
                        <a:pt x="52" y="136"/>
                      </a:lnTo>
                      <a:lnTo>
                        <a:pt x="35" y="129"/>
                      </a:lnTo>
                      <a:lnTo>
                        <a:pt x="21" y="118"/>
                      </a:lnTo>
                      <a:lnTo>
                        <a:pt x="9" y="104"/>
                      </a:lnTo>
                      <a:lnTo>
                        <a:pt x="3" y="88"/>
                      </a:lnTo>
                      <a:lnTo>
                        <a:pt x="0" y="69"/>
                      </a:lnTo>
                      <a:lnTo>
                        <a:pt x="3" y="51"/>
                      </a:lnTo>
                      <a:lnTo>
                        <a:pt x="9" y="34"/>
                      </a:lnTo>
                      <a:lnTo>
                        <a:pt x="21" y="20"/>
                      </a:lnTo>
                      <a:lnTo>
                        <a:pt x="35" y="9"/>
                      </a:lnTo>
                      <a:lnTo>
                        <a:pt x="52" y="2"/>
                      </a:lnTo>
                      <a:lnTo>
                        <a:pt x="70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</p:grpSp>
          <p:grpSp>
            <p:nvGrpSpPr>
              <p:cNvPr id="25" name="Group 1065"/>
              <p:cNvGrpSpPr/>
              <p:nvPr/>
            </p:nvGrpSpPr>
            <p:grpSpPr>
              <a:xfrm>
                <a:off x="836712" y="1250181"/>
                <a:ext cx="566353" cy="533466"/>
                <a:chOff x="8197851" y="4257676"/>
                <a:chExt cx="555626" cy="508000"/>
              </a:xfrm>
              <a:noFill/>
            </p:grpSpPr>
            <p:sp>
              <p:nvSpPr>
                <p:cNvPr id="27" name="Freeform 371"/>
                <p:cNvSpPr>
                  <a:spLocks noEditPoints="1"/>
                </p:cNvSpPr>
                <p:nvPr/>
              </p:nvSpPr>
              <p:spPr bwMode="auto">
                <a:xfrm>
                  <a:off x="8437563" y="4622800"/>
                  <a:ext cx="76200" cy="76200"/>
                </a:xfrm>
                <a:custGeom>
                  <a:avLst/>
                  <a:gdLst>
                    <a:gd name="T0" fmla="*/ 217 w 479"/>
                    <a:gd name="T1" fmla="*/ 142 h 479"/>
                    <a:gd name="T2" fmla="*/ 177 w 479"/>
                    <a:gd name="T3" fmla="*/ 163 h 479"/>
                    <a:gd name="T4" fmla="*/ 150 w 479"/>
                    <a:gd name="T5" fmla="*/ 197 h 479"/>
                    <a:gd name="T6" fmla="*/ 140 w 479"/>
                    <a:gd name="T7" fmla="*/ 240 h 479"/>
                    <a:gd name="T8" fmla="*/ 150 w 479"/>
                    <a:gd name="T9" fmla="*/ 284 h 479"/>
                    <a:gd name="T10" fmla="*/ 177 w 479"/>
                    <a:gd name="T11" fmla="*/ 318 h 479"/>
                    <a:gd name="T12" fmla="*/ 217 w 479"/>
                    <a:gd name="T13" fmla="*/ 337 h 479"/>
                    <a:gd name="T14" fmla="*/ 263 w 479"/>
                    <a:gd name="T15" fmla="*/ 337 h 479"/>
                    <a:gd name="T16" fmla="*/ 302 w 479"/>
                    <a:gd name="T17" fmla="*/ 318 h 479"/>
                    <a:gd name="T18" fmla="*/ 330 w 479"/>
                    <a:gd name="T19" fmla="*/ 284 h 479"/>
                    <a:gd name="T20" fmla="*/ 341 w 479"/>
                    <a:gd name="T21" fmla="*/ 240 h 479"/>
                    <a:gd name="T22" fmla="*/ 330 w 479"/>
                    <a:gd name="T23" fmla="*/ 197 h 479"/>
                    <a:gd name="T24" fmla="*/ 302 w 479"/>
                    <a:gd name="T25" fmla="*/ 163 h 479"/>
                    <a:gd name="T26" fmla="*/ 263 w 479"/>
                    <a:gd name="T27" fmla="*/ 142 h 479"/>
                    <a:gd name="T28" fmla="*/ 240 w 479"/>
                    <a:gd name="T29" fmla="*/ 0 h 479"/>
                    <a:gd name="T30" fmla="*/ 316 w 479"/>
                    <a:gd name="T31" fmla="*/ 13 h 479"/>
                    <a:gd name="T32" fmla="*/ 382 w 479"/>
                    <a:gd name="T33" fmla="*/ 47 h 479"/>
                    <a:gd name="T34" fmla="*/ 434 w 479"/>
                    <a:gd name="T35" fmla="*/ 99 h 479"/>
                    <a:gd name="T36" fmla="*/ 468 w 479"/>
                    <a:gd name="T37" fmla="*/ 165 h 479"/>
                    <a:gd name="T38" fmla="*/ 479 w 479"/>
                    <a:gd name="T39" fmla="*/ 240 h 479"/>
                    <a:gd name="T40" fmla="*/ 468 w 479"/>
                    <a:gd name="T41" fmla="*/ 316 h 479"/>
                    <a:gd name="T42" fmla="*/ 434 w 479"/>
                    <a:gd name="T43" fmla="*/ 382 h 479"/>
                    <a:gd name="T44" fmla="*/ 382 w 479"/>
                    <a:gd name="T45" fmla="*/ 434 h 479"/>
                    <a:gd name="T46" fmla="*/ 316 w 479"/>
                    <a:gd name="T47" fmla="*/ 468 h 479"/>
                    <a:gd name="T48" fmla="*/ 240 w 479"/>
                    <a:gd name="T49" fmla="*/ 479 h 479"/>
                    <a:gd name="T50" fmla="*/ 164 w 479"/>
                    <a:gd name="T51" fmla="*/ 468 h 479"/>
                    <a:gd name="T52" fmla="*/ 99 w 479"/>
                    <a:gd name="T53" fmla="*/ 434 h 479"/>
                    <a:gd name="T54" fmla="*/ 47 w 479"/>
                    <a:gd name="T55" fmla="*/ 382 h 479"/>
                    <a:gd name="T56" fmla="*/ 13 w 479"/>
                    <a:gd name="T57" fmla="*/ 316 h 479"/>
                    <a:gd name="T58" fmla="*/ 0 w 479"/>
                    <a:gd name="T59" fmla="*/ 240 h 479"/>
                    <a:gd name="T60" fmla="*/ 13 w 479"/>
                    <a:gd name="T61" fmla="*/ 165 h 479"/>
                    <a:gd name="T62" fmla="*/ 47 w 479"/>
                    <a:gd name="T63" fmla="*/ 99 h 479"/>
                    <a:gd name="T64" fmla="*/ 99 w 479"/>
                    <a:gd name="T65" fmla="*/ 47 h 479"/>
                    <a:gd name="T66" fmla="*/ 164 w 479"/>
                    <a:gd name="T67" fmla="*/ 13 h 479"/>
                    <a:gd name="T68" fmla="*/ 240 w 479"/>
                    <a:gd name="T69" fmla="*/ 0 h 4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79" h="479">
                      <a:moveTo>
                        <a:pt x="240" y="140"/>
                      </a:moveTo>
                      <a:lnTo>
                        <a:pt x="217" y="142"/>
                      </a:lnTo>
                      <a:lnTo>
                        <a:pt x="196" y="150"/>
                      </a:lnTo>
                      <a:lnTo>
                        <a:pt x="177" y="163"/>
                      </a:lnTo>
                      <a:lnTo>
                        <a:pt x="162" y="177"/>
                      </a:lnTo>
                      <a:lnTo>
                        <a:pt x="150" y="197"/>
                      </a:lnTo>
                      <a:lnTo>
                        <a:pt x="142" y="218"/>
                      </a:lnTo>
                      <a:lnTo>
                        <a:pt x="140" y="240"/>
                      </a:lnTo>
                      <a:lnTo>
                        <a:pt x="142" y="263"/>
                      </a:lnTo>
                      <a:lnTo>
                        <a:pt x="150" y="284"/>
                      </a:lnTo>
                      <a:lnTo>
                        <a:pt x="162" y="302"/>
                      </a:lnTo>
                      <a:lnTo>
                        <a:pt x="177" y="318"/>
                      </a:lnTo>
                      <a:lnTo>
                        <a:pt x="196" y="330"/>
                      </a:lnTo>
                      <a:lnTo>
                        <a:pt x="217" y="337"/>
                      </a:lnTo>
                      <a:lnTo>
                        <a:pt x="240" y="341"/>
                      </a:lnTo>
                      <a:lnTo>
                        <a:pt x="263" y="337"/>
                      </a:lnTo>
                      <a:lnTo>
                        <a:pt x="284" y="330"/>
                      </a:lnTo>
                      <a:lnTo>
                        <a:pt x="302" y="318"/>
                      </a:lnTo>
                      <a:lnTo>
                        <a:pt x="318" y="302"/>
                      </a:lnTo>
                      <a:lnTo>
                        <a:pt x="330" y="284"/>
                      </a:lnTo>
                      <a:lnTo>
                        <a:pt x="337" y="263"/>
                      </a:lnTo>
                      <a:lnTo>
                        <a:pt x="341" y="240"/>
                      </a:lnTo>
                      <a:lnTo>
                        <a:pt x="337" y="218"/>
                      </a:lnTo>
                      <a:lnTo>
                        <a:pt x="330" y="197"/>
                      </a:lnTo>
                      <a:lnTo>
                        <a:pt x="318" y="177"/>
                      </a:lnTo>
                      <a:lnTo>
                        <a:pt x="302" y="163"/>
                      </a:lnTo>
                      <a:lnTo>
                        <a:pt x="284" y="150"/>
                      </a:lnTo>
                      <a:lnTo>
                        <a:pt x="263" y="142"/>
                      </a:lnTo>
                      <a:lnTo>
                        <a:pt x="240" y="140"/>
                      </a:lnTo>
                      <a:close/>
                      <a:moveTo>
                        <a:pt x="240" y="0"/>
                      </a:moveTo>
                      <a:lnTo>
                        <a:pt x="279" y="4"/>
                      </a:lnTo>
                      <a:lnTo>
                        <a:pt x="316" y="13"/>
                      </a:lnTo>
                      <a:lnTo>
                        <a:pt x="350" y="28"/>
                      </a:lnTo>
                      <a:lnTo>
                        <a:pt x="382" y="47"/>
                      </a:lnTo>
                      <a:lnTo>
                        <a:pt x="409" y="71"/>
                      </a:lnTo>
                      <a:lnTo>
                        <a:pt x="434" y="99"/>
                      </a:lnTo>
                      <a:lnTo>
                        <a:pt x="453" y="131"/>
                      </a:lnTo>
                      <a:lnTo>
                        <a:pt x="468" y="165"/>
                      </a:lnTo>
                      <a:lnTo>
                        <a:pt x="476" y="202"/>
                      </a:lnTo>
                      <a:lnTo>
                        <a:pt x="479" y="240"/>
                      </a:lnTo>
                      <a:lnTo>
                        <a:pt x="476" y="279"/>
                      </a:lnTo>
                      <a:lnTo>
                        <a:pt x="468" y="316"/>
                      </a:lnTo>
                      <a:lnTo>
                        <a:pt x="453" y="350"/>
                      </a:lnTo>
                      <a:lnTo>
                        <a:pt x="434" y="382"/>
                      </a:lnTo>
                      <a:lnTo>
                        <a:pt x="409" y="410"/>
                      </a:lnTo>
                      <a:lnTo>
                        <a:pt x="382" y="434"/>
                      </a:lnTo>
                      <a:lnTo>
                        <a:pt x="350" y="453"/>
                      </a:lnTo>
                      <a:lnTo>
                        <a:pt x="316" y="468"/>
                      </a:lnTo>
                      <a:lnTo>
                        <a:pt x="279" y="476"/>
                      </a:lnTo>
                      <a:lnTo>
                        <a:pt x="240" y="479"/>
                      </a:lnTo>
                      <a:lnTo>
                        <a:pt x="202" y="476"/>
                      </a:lnTo>
                      <a:lnTo>
                        <a:pt x="164" y="468"/>
                      </a:lnTo>
                      <a:lnTo>
                        <a:pt x="131" y="453"/>
                      </a:lnTo>
                      <a:lnTo>
                        <a:pt x="99" y="434"/>
                      </a:lnTo>
                      <a:lnTo>
                        <a:pt x="71" y="410"/>
                      </a:lnTo>
                      <a:lnTo>
                        <a:pt x="47" y="382"/>
                      </a:lnTo>
                      <a:lnTo>
                        <a:pt x="28" y="350"/>
                      </a:lnTo>
                      <a:lnTo>
                        <a:pt x="13" y="316"/>
                      </a:lnTo>
                      <a:lnTo>
                        <a:pt x="3" y="279"/>
                      </a:lnTo>
                      <a:lnTo>
                        <a:pt x="0" y="240"/>
                      </a:lnTo>
                      <a:lnTo>
                        <a:pt x="3" y="202"/>
                      </a:lnTo>
                      <a:lnTo>
                        <a:pt x="13" y="165"/>
                      </a:lnTo>
                      <a:lnTo>
                        <a:pt x="28" y="131"/>
                      </a:lnTo>
                      <a:lnTo>
                        <a:pt x="47" y="99"/>
                      </a:lnTo>
                      <a:lnTo>
                        <a:pt x="71" y="71"/>
                      </a:lnTo>
                      <a:lnTo>
                        <a:pt x="99" y="47"/>
                      </a:lnTo>
                      <a:lnTo>
                        <a:pt x="131" y="28"/>
                      </a:lnTo>
                      <a:lnTo>
                        <a:pt x="164" y="13"/>
                      </a:lnTo>
                      <a:lnTo>
                        <a:pt x="202" y="4"/>
                      </a:lnTo>
                      <a:lnTo>
                        <a:pt x="240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28" name="Freeform 372"/>
                <p:cNvSpPr>
                  <a:spLocks noEditPoints="1"/>
                </p:cNvSpPr>
                <p:nvPr/>
              </p:nvSpPr>
              <p:spPr bwMode="auto">
                <a:xfrm>
                  <a:off x="8418513" y="4311650"/>
                  <a:ext cx="112713" cy="176212"/>
                </a:xfrm>
                <a:custGeom>
                  <a:avLst/>
                  <a:gdLst>
                    <a:gd name="T0" fmla="*/ 140 w 712"/>
                    <a:gd name="T1" fmla="*/ 139 h 1112"/>
                    <a:gd name="T2" fmla="*/ 140 w 712"/>
                    <a:gd name="T3" fmla="*/ 973 h 1112"/>
                    <a:gd name="T4" fmla="*/ 572 w 712"/>
                    <a:gd name="T5" fmla="*/ 973 h 1112"/>
                    <a:gd name="T6" fmla="*/ 572 w 712"/>
                    <a:gd name="T7" fmla="*/ 139 h 1112"/>
                    <a:gd name="T8" fmla="*/ 140 w 712"/>
                    <a:gd name="T9" fmla="*/ 139 h 1112"/>
                    <a:gd name="T10" fmla="*/ 70 w 712"/>
                    <a:gd name="T11" fmla="*/ 0 h 1112"/>
                    <a:gd name="T12" fmla="*/ 642 w 712"/>
                    <a:gd name="T13" fmla="*/ 0 h 1112"/>
                    <a:gd name="T14" fmla="*/ 660 w 712"/>
                    <a:gd name="T15" fmla="*/ 3 h 1112"/>
                    <a:gd name="T16" fmla="*/ 677 w 712"/>
                    <a:gd name="T17" fmla="*/ 10 h 1112"/>
                    <a:gd name="T18" fmla="*/ 691 w 712"/>
                    <a:gd name="T19" fmla="*/ 21 h 1112"/>
                    <a:gd name="T20" fmla="*/ 703 w 712"/>
                    <a:gd name="T21" fmla="*/ 34 h 1112"/>
                    <a:gd name="T22" fmla="*/ 709 w 712"/>
                    <a:gd name="T23" fmla="*/ 51 h 1112"/>
                    <a:gd name="T24" fmla="*/ 712 w 712"/>
                    <a:gd name="T25" fmla="*/ 70 h 1112"/>
                    <a:gd name="T26" fmla="*/ 712 w 712"/>
                    <a:gd name="T27" fmla="*/ 1042 h 1112"/>
                    <a:gd name="T28" fmla="*/ 709 w 712"/>
                    <a:gd name="T29" fmla="*/ 1061 h 1112"/>
                    <a:gd name="T30" fmla="*/ 703 w 712"/>
                    <a:gd name="T31" fmla="*/ 1078 h 1112"/>
                    <a:gd name="T32" fmla="*/ 691 w 712"/>
                    <a:gd name="T33" fmla="*/ 1092 h 1112"/>
                    <a:gd name="T34" fmla="*/ 677 w 712"/>
                    <a:gd name="T35" fmla="*/ 1103 h 1112"/>
                    <a:gd name="T36" fmla="*/ 660 w 712"/>
                    <a:gd name="T37" fmla="*/ 1110 h 1112"/>
                    <a:gd name="T38" fmla="*/ 642 w 712"/>
                    <a:gd name="T39" fmla="*/ 1112 h 1112"/>
                    <a:gd name="T40" fmla="*/ 70 w 712"/>
                    <a:gd name="T41" fmla="*/ 1112 h 1112"/>
                    <a:gd name="T42" fmla="*/ 51 w 712"/>
                    <a:gd name="T43" fmla="*/ 1110 h 1112"/>
                    <a:gd name="T44" fmla="*/ 35 w 712"/>
                    <a:gd name="T45" fmla="*/ 1103 h 1112"/>
                    <a:gd name="T46" fmla="*/ 21 w 712"/>
                    <a:gd name="T47" fmla="*/ 1092 h 1112"/>
                    <a:gd name="T48" fmla="*/ 10 w 712"/>
                    <a:gd name="T49" fmla="*/ 1078 h 1112"/>
                    <a:gd name="T50" fmla="*/ 3 w 712"/>
                    <a:gd name="T51" fmla="*/ 1061 h 1112"/>
                    <a:gd name="T52" fmla="*/ 0 w 712"/>
                    <a:gd name="T53" fmla="*/ 1042 h 1112"/>
                    <a:gd name="T54" fmla="*/ 0 w 712"/>
                    <a:gd name="T55" fmla="*/ 70 h 1112"/>
                    <a:gd name="T56" fmla="*/ 3 w 712"/>
                    <a:gd name="T57" fmla="*/ 51 h 1112"/>
                    <a:gd name="T58" fmla="*/ 10 w 712"/>
                    <a:gd name="T59" fmla="*/ 34 h 1112"/>
                    <a:gd name="T60" fmla="*/ 21 w 712"/>
                    <a:gd name="T61" fmla="*/ 21 h 1112"/>
                    <a:gd name="T62" fmla="*/ 35 w 712"/>
                    <a:gd name="T63" fmla="*/ 10 h 1112"/>
                    <a:gd name="T64" fmla="*/ 51 w 712"/>
                    <a:gd name="T65" fmla="*/ 3 h 1112"/>
                    <a:gd name="T66" fmla="*/ 70 w 712"/>
                    <a:gd name="T67" fmla="*/ 0 h 1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712" h="1112">
                      <a:moveTo>
                        <a:pt x="140" y="139"/>
                      </a:moveTo>
                      <a:lnTo>
                        <a:pt x="140" y="973"/>
                      </a:lnTo>
                      <a:lnTo>
                        <a:pt x="572" y="973"/>
                      </a:lnTo>
                      <a:lnTo>
                        <a:pt x="572" y="139"/>
                      </a:lnTo>
                      <a:lnTo>
                        <a:pt x="140" y="139"/>
                      </a:lnTo>
                      <a:close/>
                      <a:moveTo>
                        <a:pt x="70" y="0"/>
                      </a:moveTo>
                      <a:lnTo>
                        <a:pt x="642" y="0"/>
                      </a:lnTo>
                      <a:lnTo>
                        <a:pt x="660" y="3"/>
                      </a:lnTo>
                      <a:lnTo>
                        <a:pt x="677" y="10"/>
                      </a:lnTo>
                      <a:lnTo>
                        <a:pt x="691" y="21"/>
                      </a:lnTo>
                      <a:lnTo>
                        <a:pt x="703" y="34"/>
                      </a:lnTo>
                      <a:lnTo>
                        <a:pt x="709" y="51"/>
                      </a:lnTo>
                      <a:lnTo>
                        <a:pt x="712" y="70"/>
                      </a:lnTo>
                      <a:lnTo>
                        <a:pt x="712" y="1042"/>
                      </a:lnTo>
                      <a:lnTo>
                        <a:pt x="709" y="1061"/>
                      </a:lnTo>
                      <a:lnTo>
                        <a:pt x="703" y="1078"/>
                      </a:lnTo>
                      <a:lnTo>
                        <a:pt x="691" y="1092"/>
                      </a:lnTo>
                      <a:lnTo>
                        <a:pt x="677" y="1103"/>
                      </a:lnTo>
                      <a:lnTo>
                        <a:pt x="660" y="1110"/>
                      </a:lnTo>
                      <a:lnTo>
                        <a:pt x="642" y="1112"/>
                      </a:lnTo>
                      <a:lnTo>
                        <a:pt x="70" y="1112"/>
                      </a:lnTo>
                      <a:lnTo>
                        <a:pt x="51" y="1110"/>
                      </a:lnTo>
                      <a:lnTo>
                        <a:pt x="35" y="1103"/>
                      </a:lnTo>
                      <a:lnTo>
                        <a:pt x="21" y="1092"/>
                      </a:lnTo>
                      <a:lnTo>
                        <a:pt x="10" y="1078"/>
                      </a:lnTo>
                      <a:lnTo>
                        <a:pt x="3" y="1061"/>
                      </a:lnTo>
                      <a:lnTo>
                        <a:pt x="0" y="1042"/>
                      </a:lnTo>
                      <a:lnTo>
                        <a:pt x="0" y="70"/>
                      </a:lnTo>
                      <a:lnTo>
                        <a:pt x="3" y="51"/>
                      </a:lnTo>
                      <a:lnTo>
                        <a:pt x="10" y="34"/>
                      </a:lnTo>
                      <a:lnTo>
                        <a:pt x="21" y="21"/>
                      </a:lnTo>
                      <a:lnTo>
                        <a:pt x="35" y="10"/>
                      </a:lnTo>
                      <a:lnTo>
                        <a:pt x="51" y="3"/>
                      </a:lnTo>
                      <a:lnTo>
                        <a:pt x="70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29" name="Freeform 373"/>
                <p:cNvSpPr>
                  <a:spLocks/>
                </p:cNvSpPr>
                <p:nvPr/>
              </p:nvSpPr>
              <p:spPr bwMode="auto">
                <a:xfrm>
                  <a:off x="8451850" y="4351338"/>
                  <a:ext cx="46038" cy="22225"/>
                </a:xfrm>
                <a:custGeom>
                  <a:avLst/>
                  <a:gdLst>
                    <a:gd name="T0" fmla="*/ 70 w 286"/>
                    <a:gd name="T1" fmla="*/ 0 h 140"/>
                    <a:gd name="T2" fmla="*/ 217 w 286"/>
                    <a:gd name="T3" fmla="*/ 0 h 140"/>
                    <a:gd name="T4" fmla="*/ 235 w 286"/>
                    <a:gd name="T5" fmla="*/ 3 h 140"/>
                    <a:gd name="T6" fmla="*/ 252 w 286"/>
                    <a:gd name="T7" fmla="*/ 9 h 140"/>
                    <a:gd name="T8" fmla="*/ 266 w 286"/>
                    <a:gd name="T9" fmla="*/ 21 h 140"/>
                    <a:gd name="T10" fmla="*/ 276 w 286"/>
                    <a:gd name="T11" fmla="*/ 35 h 140"/>
                    <a:gd name="T12" fmla="*/ 284 w 286"/>
                    <a:gd name="T13" fmla="*/ 52 h 140"/>
                    <a:gd name="T14" fmla="*/ 286 w 286"/>
                    <a:gd name="T15" fmla="*/ 70 h 140"/>
                    <a:gd name="T16" fmla="*/ 284 w 286"/>
                    <a:gd name="T17" fmla="*/ 89 h 140"/>
                    <a:gd name="T18" fmla="*/ 276 w 286"/>
                    <a:gd name="T19" fmla="*/ 105 h 140"/>
                    <a:gd name="T20" fmla="*/ 266 w 286"/>
                    <a:gd name="T21" fmla="*/ 120 h 140"/>
                    <a:gd name="T22" fmla="*/ 252 w 286"/>
                    <a:gd name="T23" fmla="*/ 130 h 140"/>
                    <a:gd name="T24" fmla="*/ 235 w 286"/>
                    <a:gd name="T25" fmla="*/ 137 h 140"/>
                    <a:gd name="T26" fmla="*/ 217 w 286"/>
                    <a:gd name="T27" fmla="*/ 140 h 140"/>
                    <a:gd name="T28" fmla="*/ 70 w 286"/>
                    <a:gd name="T29" fmla="*/ 140 h 140"/>
                    <a:gd name="T30" fmla="*/ 52 w 286"/>
                    <a:gd name="T31" fmla="*/ 137 h 140"/>
                    <a:gd name="T32" fmla="*/ 35 w 286"/>
                    <a:gd name="T33" fmla="*/ 130 h 140"/>
                    <a:gd name="T34" fmla="*/ 21 w 286"/>
                    <a:gd name="T35" fmla="*/ 120 h 140"/>
                    <a:gd name="T36" fmla="*/ 9 w 286"/>
                    <a:gd name="T37" fmla="*/ 105 h 140"/>
                    <a:gd name="T38" fmla="*/ 3 w 286"/>
                    <a:gd name="T39" fmla="*/ 89 h 140"/>
                    <a:gd name="T40" fmla="*/ 0 w 286"/>
                    <a:gd name="T41" fmla="*/ 70 h 140"/>
                    <a:gd name="T42" fmla="*/ 3 w 286"/>
                    <a:gd name="T43" fmla="*/ 52 h 140"/>
                    <a:gd name="T44" fmla="*/ 9 w 286"/>
                    <a:gd name="T45" fmla="*/ 35 h 140"/>
                    <a:gd name="T46" fmla="*/ 21 w 286"/>
                    <a:gd name="T47" fmla="*/ 21 h 140"/>
                    <a:gd name="T48" fmla="*/ 35 w 286"/>
                    <a:gd name="T49" fmla="*/ 9 h 140"/>
                    <a:gd name="T50" fmla="*/ 52 w 286"/>
                    <a:gd name="T51" fmla="*/ 3 h 140"/>
                    <a:gd name="T52" fmla="*/ 70 w 286"/>
                    <a:gd name="T53" fmla="*/ 0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86" h="140">
                      <a:moveTo>
                        <a:pt x="70" y="0"/>
                      </a:moveTo>
                      <a:lnTo>
                        <a:pt x="217" y="0"/>
                      </a:lnTo>
                      <a:lnTo>
                        <a:pt x="235" y="3"/>
                      </a:lnTo>
                      <a:lnTo>
                        <a:pt x="252" y="9"/>
                      </a:lnTo>
                      <a:lnTo>
                        <a:pt x="266" y="21"/>
                      </a:lnTo>
                      <a:lnTo>
                        <a:pt x="276" y="35"/>
                      </a:lnTo>
                      <a:lnTo>
                        <a:pt x="284" y="52"/>
                      </a:lnTo>
                      <a:lnTo>
                        <a:pt x="286" y="70"/>
                      </a:lnTo>
                      <a:lnTo>
                        <a:pt x="284" y="89"/>
                      </a:lnTo>
                      <a:lnTo>
                        <a:pt x="276" y="105"/>
                      </a:lnTo>
                      <a:lnTo>
                        <a:pt x="266" y="120"/>
                      </a:lnTo>
                      <a:lnTo>
                        <a:pt x="252" y="130"/>
                      </a:lnTo>
                      <a:lnTo>
                        <a:pt x="235" y="137"/>
                      </a:lnTo>
                      <a:lnTo>
                        <a:pt x="217" y="140"/>
                      </a:lnTo>
                      <a:lnTo>
                        <a:pt x="70" y="140"/>
                      </a:lnTo>
                      <a:lnTo>
                        <a:pt x="52" y="137"/>
                      </a:lnTo>
                      <a:lnTo>
                        <a:pt x="35" y="130"/>
                      </a:lnTo>
                      <a:lnTo>
                        <a:pt x="21" y="120"/>
                      </a:lnTo>
                      <a:lnTo>
                        <a:pt x="9" y="105"/>
                      </a:lnTo>
                      <a:lnTo>
                        <a:pt x="3" y="89"/>
                      </a:lnTo>
                      <a:lnTo>
                        <a:pt x="0" y="70"/>
                      </a:lnTo>
                      <a:lnTo>
                        <a:pt x="3" y="52"/>
                      </a:lnTo>
                      <a:lnTo>
                        <a:pt x="9" y="35"/>
                      </a:lnTo>
                      <a:lnTo>
                        <a:pt x="21" y="21"/>
                      </a:lnTo>
                      <a:lnTo>
                        <a:pt x="35" y="9"/>
                      </a:lnTo>
                      <a:lnTo>
                        <a:pt x="52" y="3"/>
                      </a:lnTo>
                      <a:lnTo>
                        <a:pt x="70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30" name="Freeform 374"/>
                <p:cNvSpPr>
                  <a:spLocks/>
                </p:cNvSpPr>
                <p:nvPr/>
              </p:nvSpPr>
              <p:spPr bwMode="auto">
                <a:xfrm>
                  <a:off x="8451850" y="4386263"/>
                  <a:ext cx="46038" cy="22225"/>
                </a:xfrm>
                <a:custGeom>
                  <a:avLst/>
                  <a:gdLst>
                    <a:gd name="T0" fmla="*/ 70 w 286"/>
                    <a:gd name="T1" fmla="*/ 0 h 139"/>
                    <a:gd name="T2" fmla="*/ 217 w 286"/>
                    <a:gd name="T3" fmla="*/ 0 h 139"/>
                    <a:gd name="T4" fmla="*/ 235 w 286"/>
                    <a:gd name="T5" fmla="*/ 3 h 139"/>
                    <a:gd name="T6" fmla="*/ 252 w 286"/>
                    <a:gd name="T7" fmla="*/ 10 h 139"/>
                    <a:gd name="T8" fmla="*/ 266 w 286"/>
                    <a:gd name="T9" fmla="*/ 21 h 139"/>
                    <a:gd name="T10" fmla="*/ 276 w 286"/>
                    <a:gd name="T11" fmla="*/ 34 h 139"/>
                    <a:gd name="T12" fmla="*/ 284 w 286"/>
                    <a:gd name="T13" fmla="*/ 51 h 139"/>
                    <a:gd name="T14" fmla="*/ 286 w 286"/>
                    <a:gd name="T15" fmla="*/ 69 h 139"/>
                    <a:gd name="T16" fmla="*/ 284 w 286"/>
                    <a:gd name="T17" fmla="*/ 88 h 139"/>
                    <a:gd name="T18" fmla="*/ 276 w 286"/>
                    <a:gd name="T19" fmla="*/ 104 h 139"/>
                    <a:gd name="T20" fmla="*/ 266 w 286"/>
                    <a:gd name="T21" fmla="*/ 119 h 139"/>
                    <a:gd name="T22" fmla="*/ 252 w 286"/>
                    <a:gd name="T23" fmla="*/ 130 h 139"/>
                    <a:gd name="T24" fmla="*/ 235 w 286"/>
                    <a:gd name="T25" fmla="*/ 137 h 139"/>
                    <a:gd name="T26" fmla="*/ 217 w 286"/>
                    <a:gd name="T27" fmla="*/ 139 h 139"/>
                    <a:gd name="T28" fmla="*/ 70 w 286"/>
                    <a:gd name="T29" fmla="*/ 139 h 139"/>
                    <a:gd name="T30" fmla="*/ 52 w 286"/>
                    <a:gd name="T31" fmla="*/ 137 h 139"/>
                    <a:gd name="T32" fmla="*/ 35 w 286"/>
                    <a:gd name="T33" fmla="*/ 130 h 139"/>
                    <a:gd name="T34" fmla="*/ 21 w 286"/>
                    <a:gd name="T35" fmla="*/ 119 h 139"/>
                    <a:gd name="T36" fmla="*/ 9 w 286"/>
                    <a:gd name="T37" fmla="*/ 104 h 139"/>
                    <a:gd name="T38" fmla="*/ 3 w 286"/>
                    <a:gd name="T39" fmla="*/ 88 h 139"/>
                    <a:gd name="T40" fmla="*/ 0 w 286"/>
                    <a:gd name="T41" fmla="*/ 69 h 139"/>
                    <a:gd name="T42" fmla="*/ 3 w 286"/>
                    <a:gd name="T43" fmla="*/ 51 h 139"/>
                    <a:gd name="T44" fmla="*/ 9 w 286"/>
                    <a:gd name="T45" fmla="*/ 34 h 139"/>
                    <a:gd name="T46" fmla="*/ 21 w 286"/>
                    <a:gd name="T47" fmla="*/ 21 h 139"/>
                    <a:gd name="T48" fmla="*/ 35 w 286"/>
                    <a:gd name="T49" fmla="*/ 10 h 139"/>
                    <a:gd name="T50" fmla="*/ 52 w 286"/>
                    <a:gd name="T51" fmla="*/ 3 h 139"/>
                    <a:gd name="T52" fmla="*/ 70 w 286"/>
                    <a:gd name="T53" fmla="*/ 0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86" h="139">
                      <a:moveTo>
                        <a:pt x="70" y="0"/>
                      </a:moveTo>
                      <a:lnTo>
                        <a:pt x="217" y="0"/>
                      </a:lnTo>
                      <a:lnTo>
                        <a:pt x="235" y="3"/>
                      </a:lnTo>
                      <a:lnTo>
                        <a:pt x="252" y="10"/>
                      </a:lnTo>
                      <a:lnTo>
                        <a:pt x="266" y="21"/>
                      </a:lnTo>
                      <a:lnTo>
                        <a:pt x="276" y="34"/>
                      </a:lnTo>
                      <a:lnTo>
                        <a:pt x="284" y="51"/>
                      </a:lnTo>
                      <a:lnTo>
                        <a:pt x="286" y="69"/>
                      </a:lnTo>
                      <a:lnTo>
                        <a:pt x="284" y="88"/>
                      </a:lnTo>
                      <a:lnTo>
                        <a:pt x="276" y="104"/>
                      </a:lnTo>
                      <a:lnTo>
                        <a:pt x="266" y="119"/>
                      </a:lnTo>
                      <a:lnTo>
                        <a:pt x="252" y="130"/>
                      </a:lnTo>
                      <a:lnTo>
                        <a:pt x="235" y="137"/>
                      </a:lnTo>
                      <a:lnTo>
                        <a:pt x="217" y="139"/>
                      </a:lnTo>
                      <a:lnTo>
                        <a:pt x="70" y="139"/>
                      </a:lnTo>
                      <a:lnTo>
                        <a:pt x="52" y="137"/>
                      </a:lnTo>
                      <a:lnTo>
                        <a:pt x="35" y="130"/>
                      </a:lnTo>
                      <a:lnTo>
                        <a:pt x="21" y="119"/>
                      </a:lnTo>
                      <a:lnTo>
                        <a:pt x="9" y="104"/>
                      </a:lnTo>
                      <a:lnTo>
                        <a:pt x="3" y="88"/>
                      </a:lnTo>
                      <a:lnTo>
                        <a:pt x="0" y="69"/>
                      </a:lnTo>
                      <a:lnTo>
                        <a:pt x="3" y="51"/>
                      </a:lnTo>
                      <a:lnTo>
                        <a:pt x="9" y="34"/>
                      </a:lnTo>
                      <a:lnTo>
                        <a:pt x="21" y="21"/>
                      </a:lnTo>
                      <a:lnTo>
                        <a:pt x="35" y="10"/>
                      </a:lnTo>
                      <a:lnTo>
                        <a:pt x="52" y="3"/>
                      </a:lnTo>
                      <a:lnTo>
                        <a:pt x="70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31" name="Freeform 375"/>
                <p:cNvSpPr>
                  <a:spLocks/>
                </p:cNvSpPr>
                <p:nvPr/>
              </p:nvSpPr>
              <p:spPr bwMode="auto">
                <a:xfrm>
                  <a:off x="8451850" y="4422775"/>
                  <a:ext cx="46038" cy="22225"/>
                </a:xfrm>
                <a:custGeom>
                  <a:avLst/>
                  <a:gdLst>
                    <a:gd name="T0" fmla="*/ 70 w 286"/>
                    <a:gd name="T1" fmla="*/ 0 h 139"/>
                    <a:gd name="T2" fmla="*/ 217 w 286"/>
                    <a:gd name="T3" fmla="*/ 0 h 139"/>
                    <a:gd name="T4" fmla="*/ 235 w 286"/>
                    <a:gd name="T5" fmla="*/ 2 h 139"/>
                    <a:gd name="T6" fmla="*/ 252 w 286"/>
                    <a:gd name="T7" fmla="*/ 10 h 139"/>
                    <a:gd name="T8" fmla="*/ 266 w 286"/>
                    <a:gd name="T9" fmla="*/ 20 h 139"/>
                    <a:gd name="T10" fmla="*/ 276 w 286"/>
                    <a:gd name="T11" fmla="*/ 34 h 139"/>
                    <a:gd name="T12" fmla="*/ 284 w 286"/>
                    <a:gd name="T13" fmla="*/ 51 h 139"/>
                    <a:gd name="T14" fmla="*/ 286 w 286"/>
                    <a:gd name="T15" fmla="*/ 70 h 139"/>
                    <a:gd name="T16" fmla="*/ 284 w 286"/>
                    <a:gd name="T17" fmla="*/ 88 h 139"/>
                    <a:gd name="T18" fmla="*/ 276 w 286"/>
                    <a:gd name="T19" fmla="*/ 105 h 139"/>
                    <a:gd name="T20" fmla="*/ 266 w 286"/>
                    <a:gd name="T21" fmla="*/ 119 h 139"/>
                    <a:gd name="T22" fmla="*/ 252 w 286"/>
                    <a:gd name="T23" fmla="*/ 129 h 139"/>
                    <a:gd name="T24" fmla="*/ 235 w 286"/>
                    <a:gd name="T25" fmla="*/ 137 h 139"/>
                    <a:gd name="T26" fmla="*/ 217 w 286"/>
                    <a:gd name="T27" fmla="*/ 139 h 139"/>
                    <a:gd name="T28" fmla="*/ 70 w 286"/>
                    <a:gd name="T29" fmla="*/ 139 h 139"/>
                    <a:gd name="T30" fmla="*/ 52 w 286"/>
                    <a:gd name="T31" fmla="*/ 137 h 139"/>
                    <a:gd name="T32" fmla="*/ 35 w 286"/>
                    <a:gd name="T33" fmla="*/ 129 h 139"/>
                    <a:gd name="T34" fmla="*/ 21 w 286"/>
                    <a:gd name="T35" fmla="*/ 119 h 139"/>
                    <a:gd name="T36" fmla="*/ 9 w 286"/>
                    <a:gd name="T37" fmla="*/ 105 h 139"/>
                    <a:gd name="T38" fmla="*/ 3 w 286"/>
                    <a:gd name="T39" fmla="*/ 88 h 139"/>
                    <a:gd name="T40" fmla="*/ 0 w 286"/>
                    <a:gd name="T41" fmla="*/ 70 h 139"/>
                    <a:gd name="T42" fmla="*/ 3 w 286"/>
                    <a:gd name="T43" fmla="*/ 51 h 139"/>
                    <a:gd name="T44" fmla="*/ 9 w 286"/>
                    <a:gd name="T45" fmla="*/ 34 h 139"/>
                    <a:gd name="T46" fmla="*/ 21 w 286"/>
                    <a:gd name="T47" fmla="*/ 20 h 139"/>
                    <a:gd name="T48" fmla="*/ 35 w 286"/>
                    <a:gd name="T49" fmla="*/ 10 h 139"/>
                    <a:gd name="T50" fmla="*/ 52 w 286"/>
                    <a:gd name="T51" fmla="*/ 2 h 139"/>
                    <a:gd name="T52" fmla="*/ 70 w 286"/>
                    <a:gd name="T53" fmla="*/ 0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86" h="139">
                      <a:moveTo>
                        <a:pt x="70" y="0"/>
                      </a:moveTo>
                      <a:lnTo>
                        <a:pt x="217" y="0"/>
                      </a:lnTo>
                      <a:lnTo>
                        <a:pt x="235" y="2"/>
                      </a:lnTo>
                      <a:lnTo>
                        <a:pt x="252" y="10"/>
                      </a:lnTo>
                      <a:lnTo>
                        <a:pt x="266" y="20"/>
                      </a:lnTo>
                      <a:lnTo>
                        <a:pt x="276" y="34"/>
                      </a:lnTo>
                      <a:lnTo>
                        <a:pt x="284" y="51"/>
                      </a:lnTo>
                      <a:lnTo>
                        <a:pt x="286" y="70"/>
                      </a:lnTo>
                      <a:lnTo>
                        <a:pt x="284" y="88"/>
                      </a:lnTo>
                      <a:lnTo>
                        <a:pt x="276" y="105"/>
                      </a:lnTo>
                      <a:lnTo>
                        <a:pt x="266" y="119"/>
                      </a:lnTo>
                      <a:lnTo>
                        <a:pt x="252" y="129"/>
                      </a:lnTo>
                      <a:lnTo>
                        <a:pt x="235" y="137"/>
                      </a:lnTo>
                      <a:lnTo>
                        <a:pt x="217" y="139"/>
                      </a:lnTo>
                      <a:lnTo>
                        <a:pt x="70" y="139"/>
                      </a:lnTo>
                      <a:lnTo>
                        <a:pt x="52" y="137"/>
                      </a:lnTo>
                      <a:lnTo>
                        <a:pt x="35" y="129"/>
                      </a:lnTo>
                      <a:lnTo>
                        <a:pt x="21" y="119"/>
                      </a:lnTo>
                      <a:lnTo>
                        <a:pt x="9" y="105"/>
                      </a:lnTo>
                      <a:lnTo>
                        <a:pt x="3" y="88"/>
                      </a:lnTo>
                      <a:lnTo>
                        <a:pt x="0" y="70"/>
                      </a:lnTo>
                      <a:lnTo>
                        <a:pt x="3" y="51"/>
                      </a:lnTo>
                      <a:lnTo>
                        <a:pt x="9" y="34"/>
                      </a:lnTo>
                      <a:lnTo>
                        <a:pt x="21" y="20"/>
                      </a:lnTo>
                      <a:lnTo>
                        <a:pt x="35" y="10"/>
                      </a:lnTo>
                      <a:lnTo>
                        <a:pt x="52" y="2"/>
                      </a:lnTo>
                      <a:lnTo>
                        <a:pt x="70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32" name="Freeform 376"/>
                <p:cNvSpPr>
                  <a:spLocks noEditPoints="1"/>
                </p:cNvSpPr>
                <p:nvPr/>
              </p:nvSpPr>
              <p:spPr bwMode="auto">
                <a:xfrm>
                  <a:off x="8197851" y="4257676"/>
                  <a:ext cx="555626" cy="508000"/>
                </a:xfrm>
                <a:custGeom>
                  <a:avLst/>
                  <a:gdLst>
                    <a:gd name="T0" fmla="*/ 2421 w 3500"/>
                    <a:gd name="T1" fmla="*/ 152 h 3205"/>
                    <a:gd name="T2" fmla="*/ 2381 w 3500"/>
                    <a:gd name="T3" fmla="*/ 203 h 3205"/>
                    <a:gd name="T4" fmla="*/ 2381 w 3500"/>
                    <a:gd name="T5" fmla="*/ 3003 h 3205"/>
                    <a:gd name="T6" fmla="*/ 2421 w 3500"/>
                    <a:gd name="T7" fmla="*/ 3053 h 3205"/>
                    <a:gd name="T8" fmla="*/ 3275 w 3500"/>
                    <a:gd name="T9" fmla="*/ 3065 h 3205"/>
                    <a:gd name="T10" fmla="*/ 3336 w 3500"/>
                    <a:gd name="T11" fmla="*/ 3041 h 3205"/>
                    <a:gd name="T12" fmla="*/ 3361 w 3500"/>
                    <a:gd name="T13" fmla="*/ 2980 h 3205"/>
                    <a:gd name="T14" fmla="*/ 3349 w 3500"/>
                    <a:gd name="T15" fmla="*/ 183 h 3205"/>
                    <a:gd name="T16" fmla="*/ 3297 w 3500"/>
                    <a:gd name="T17" fmla="*/ 143 h 3205"/>
                    <a:gd name="T18" fmla="*/ 1342 w 3500"/>
                    <a:gd name="T19" fmla="*/ 140 h 3205"/>
                    <a:gd name="T20" fmla="*/ 1280 w 3500"/>
                    <a:gd name="T21" fmla="*/ 166 h 3205"/>
                    <a:gd name="T22" fmla="*/ 1260 w 3500"/>
                    <a:gd name="T23" fmla="*/ 225 h 3205"/>
                    <a:gd name="T24" fmla="*/ 1267 w 3500"/>
                    <a:gd name="T25" fmla="*/ 3022 h 3205"/>
                    <a:gd name="T26" fmla="*/ 1318 w 3500"/>
                    <a:gd name="T27" fmla="*/ 3062 h 3205"/>
                    <a:gd name="T28" fmla="*/ 2174 w 3500"/>
                    <a:gd name="T29" fmla="*/ 3062 h 3205"/>
                    <a:gd name="T30" fmla="*/ 2226 w 3500"/>
                    <a:gd name="T31" fmla="*/ 3023 h 3205"/>
                    <a:gd name="T32" fmla="*/ 2239 w 3500"/>
                    <a:gd name="T33" fmla="*/ 225 h 3205"/>
                    <a:gd name="T34" fmla="*/ 2212 w 3500"/>
                    <a:gd name="T35" fmla="*/ 166 h 3205"/>
                    <a:gd name="T36" fmla="*/ 2151 w 3500"/>
                    <a:gd name="T37" fmla="*/ 140 h 3205"/>
                    <a:gd name="T38" fmla="*/ 203 w 3500"/>
                    <a:gd name="T39" fmla="*/ 143 h 3205"/>
                    <a:gd name="T40" fmla="*/ 151 w 3500"/>
                    <a:gd name="T41" fmla="*/ 183 h 3205"/>
                    <a:gd name="T42" fmla="*/ 139 w 3500"/>
                    <a:gd name="T43" fmla="*/ 2980 h 3205"/>
                    <a:gd name="T44" fmla="*/ 164 w 3500"/>
                    <a:gd name="T45" fmla="*/ 3041 h 3205"/>
                    <a:gd name="T46" fmla="*/ 225 w 3500"/>
                    <a:gd name="T47" fmla="*/ 3065 h 3205"/>
                    <a:gd name="T48" fmla="*/ 1079 w 3500"/>
                    <a:gd name="T49" fmla="*/ 3053 h 3205"/>
                    <a:gd name="T50" fmla="*/ 1118 w 3500"/>
                    <a:gd name="T51" fmla="*/ 3002 h 3205"/>
                    <a:gd name="T52" fmla="*/ 1118 w 3500"/>
                    <a:gd name="T53" fmla="*/ 204 h 3205"/>
                    <a:gd name="T54" fmla="*/ 1079 w 3500"/>
                    <a:gd name="T55" fmla="*/ 152 h 3205"/>
                    <a:gd name="T56" fmla="*/ 225 w 3500"/>
                    <a:gd name="T57" fmla="*/ 140 h 3205"/>
                    <a:gd name="T58" fmla="*/ 1069 w 3500"/>
                    <a:gd name="T59" fmla="*/ 3 h 3205"/>
                    <a:gd name="T60" fmla="*/ 1162 w 3500"/>
                    <a:gd name="T61" fmla="*/ 41 h 3205"/>
                    <a:gd name="T62" fmla="*/ 1242 w 3500"/>
                    <a:gd name="T63" fmla="*/ 24 h 3205"/>
                    <a:gd name="T64" fmla="*/ 1342 w 3500"/>
                    <a:gd name="T65" fmla="*/ 0 h 3205"/>
                    <a:gd name="T66" fmla="*/ 2221 w 3500"/>
                    <a:gd name="T67" fmla="*/ 12 h 3205"/>
                    <a:gd name="T68" fmla="*/ 2308 w 3500"/>
                    <a:gd name="T69" fmla="*/ 64 h 3205"/>
                    <a:gd name="T70" fmla="*/ 2395 w 3500"/>
                    <a:gd name="T71" fmla="*/ 12 h 3205"/>
                    <a:gd name="T72" fmla="*/ 3275 w 3500"/>
                    <a:gd name="T73" fmla="*/ 0 h 3205"/>
                    <a:gd name="T74" fmla="*/ 3378 w 3500"/>
                    <a:gd name="T75" fmla="*/ 26 h 3205"/>
                    <a:gd name="T76" fmla="*/ 3457 w 3500"/>
                    <a:gd name="T77" fmla="*/ 92 h 3205"/>
                    <a:gd name="T78" fmla="*/ 3497 w 3500"/>
                    <a:gd name="T79" fmla="*/ 189 h 3205"/>
                    <a:gd name="T80" fmla="*/ 3497 w 3500"/>
                    <a:gd name="T81" fmla="*/ 3016 h 3205"/>
                    <a:gd name="T82" fmla="*/ 3457 w 3500"/>
                    <a:gd name="T83" fmla="*/ 3113 h 3205"/>
                    <a:gd name="T84" fmla="*/ 3378 w 3500"/>
                    <a:gd name="T85" fmla="*/ 3180 h 3205"/>
                    <a:gd name="T86" fmla="*/ 3275 w 3500"/>
                    <a:gd name="T87" fmla="*/ 3205 h 3205"/>
                    <a:gd name="T88" fmla="*/ 2395 w 3500"/>
                    <a:gd name="T89" fmla="*/ 3193 h 3205"/>
                    <a:gd name="T90" fmla="*/ 2308 w 3500"/>
                    <a:gd name="T91" fmla="*/ 3141 h 3205"/>
                    <a:gd name="T92" fmla="*/ 2221 w 3500"/>
                    <a:gd name="T93" fmla="*/ 3193 h 3205"/>
                    <a:gd name="T94" fmla="*/ 1342 w 3500"/>
                    <a:gd name="T95" fmla="*/ 3205 h 3205"/>
                    <a:gd name="T96" fmla="*/ 1242 w 3500"/>
                    <a:gd name="T97" fmla="*/ 3182 h 3205"/>
                    <a:gd name="T98" fmla="*/ 1162 w 3500"/>
                    <a:gd name="T99" fmla="*/ 3165 h 3205"/>
                    <a:gd name="T100" fmla="*/ 1069 w 3500"/>
                    <a:gd name="T101" fmla="*/ 3202 h 3205"/>
                    <a:gd name="T102" fmla="*/ 189 w 3500"/>
                    <a:gd name="T103" fmla="*/ 3202 h 3205"/>
                    <a:gd name="T104" fmla="*/ 92 w 3500"/>
                    <a:gd name="T105" fmla="*/ 3162 h 3205"/>
                    <a:gd name="T106" fmla="*/ 25 w 3500"/>
                    <a:gd name="T107" fmla="*/ 3083 h 3205"/>
                    <a:gd name="T108" fmla="*/ 0 w 3500"/>
                    <a:gd name="T109" fmla="*/ 2980 h 3205"/>
                    <a:gd name="T110" fmla="*/ 12 w 3500"/>
                    <a:gd name="T111" fmla="*/ 155 h 3205"/>
                    <a:gd name="T112" fmla="*/ 66 w 3500"/>
                    <a:gd name="T113" fmla="*/ 67 h 3205"/>
                    <a:gd name="T114" fmla="*/ 154 w 3500"/>
                    <a:gd name="T115" fmla="*/ 12 h 3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500" h="3205">
                      <a:moveTo>
                        <a:pt x="2465" y="140"/>
                      </a:moveTo>
                      <a:lnTo>
                        <a:pt x="2443" y="143"/>
                      </a:lnTo>
                      <a:lnTo>
                        <a:pt x="2421" y="152"/>
                      </a:lnTo>
                      <a:lnTo>
                        <a:pt x="2403" y="166"/>
                      </a:lnTo>
                      <a:lnTo>
                        <a:pt x="2390" y="183"/>
                      </a:lnTo>
                      <a:lnTo>
                        <a:pt x="2381" y="203"/>
                      </a:lnTo>
                      <a:lnTo>
                        <a:pt x="2378" y="225"/>
                      </a:lnTo>
                      <a:lnTo>
                        <a:pt x="2378" y="2980"/>
                      </a:lnTo>
                      <a:lnTo>
                        <a:pt x="2381" y="3003"/>
                      </a:lnTo>
                      <a:lnTo>
                        <a:pt x="2390" y="3023"/>
                      </a:lnTo>
                      <a:lnTo>
                        <a:pt x="2403" y="3040"/>
                      </a:lnTo>
                      <a:lnTo>
                        <a:pt x="2421" y="3053"/>
                      </a:lnTo>
                      <a:lnTo>
                        <a:pt x="2443" y="3062"/>
                      </a:lnTo>
                      <a:lnTo>
                        <a:pt x="2465" y="3065"/>
                      </a:lnTo>
                      <a:lnTo>
                        <a:pt x="3275" y="3065"/>
                      </a:lnTo>
                      <a:lnTo>
                        <a:pt x="3297" y="3062"/>
                      </a:lnTo>
                      <a:lnTo>
                        <a:pt x="3319" y="3053"/>
                      </a:lnTo>
                      <a:lnTo>
                        <a:pt x="3336" y="3041"/>
                      </a:lnTo>
                      <a:lnTo>
                        <a:pt x="3349" y="3023"/>
                      </a:lnTo>
                      <a:lnTo>
                        <a:pt x="3358" y="3003"/>
                      </a:lnTo>
                      <a:lnTo>
                        <a:pt x="3361" y="2980"/>
                      </a:lnTo>
                      <a:lnTo>
                        <a:pt x="3361" y="225"/>
                      </a:lnTo>
                      <a:lnTo>
                        <a:pt x="3358" y="203"/>
                      </a:lnTo>
                      <a:lnTo>
                        <a:pt x="3349" y="183"/>
                      </a:lnTo>
                      <a:lnTo>
                        <a:pt x="3336" y="166"/>
                      </a:lnTo>
                      <a:lnTo>
                        <a:pt x="3319" y="152"/>
                      </a:lnTo>
                      <a:lnTo>
                        <a:pt x="3297" y="143"/>
                      </a:lnTo>
                      <a:lnTo>
                        <a:pt x="3275" y="140"/>
                      </a:lnTo>
                      <a:lnTo>
                        <a:pt x="2465" y="140"/>
                      </a:lnTo>
                      <a:close/>
                      <a:moveTo>
                        <a:pt x="1342" y="140"/>
                      </a:moveTo>
                      <a:lnTo>
                        <a:pt x="1318" y="143"/>
                      </a:lnTo>
                      <a:lnTo>
                        <a:pt x="1298" y="152"/>
                      </a:lnTo>
                      <a:lnTo>
                        <a:pt x="1280" y="166"/>
                      </a:lnTo>
                      <a:lnTo>
                        <a:pt x="1267" y="184"/>
                      </a:lnTo>
                      <a:lnTo>
                        <a:pt x="1259" y="204"/>
                      </a:lnTo>
                      <a:lnTo>
                        <a:pt x="1260" y="225"/>
                      </a:lnTo>
                      <a:lnTo>
                        <a:pt x="1260" y="2980"/>
                      </a:lnTo>
                      <a:lnTo>
                        <a:pt x="1259" y="3002"/>
                      </a:lnTo>
                      <a:lnTo>
                        <a:pt x="1267" y="3022"/>
                      </a:lnTo>
                      <a:lnTo>
                        <a:pt x="1280" y="3040"/>
                      </a:lnTo>
                      <a:lnTo>
                        <a:pt x="1298" y="3053"/>
                      </a:lnTo>
                      <a:lnTo>
                        <a:pt x="1318" y="3062"/>
                      </a:lnTo>
                      <a:lnTo>
                        <a:pt x="1342" y="3065"/>
                      </a:lnTo>
                      <a:lnTo>
                        <a:pt x="2151" y="3065"/>
                      </a:lnTo>
                      <a:lnTo>
                        <a:pt x="2174" y="3062"/>
                      </a:lnTo>
                      <a:lnTo>
                        <a:pt x="2194" y="3053"/>
                      </a:lnTo>
                      <a:lnTo>
                        <a:pt x="2212" y="3040"/>
                      </a:lnTo>
                      <a:lnTo>
                        <a:pt x="2226" y="3023"/>
                      </a:lnTo>
                      <a:lnTo>
                        <a:pt x="2236" y="3003"/>
                      </a:lnTo>
                      <a:lnTo>
                        <a:pt x="2239" y="2980"/>
                      </a:lnTo>
                      <a:lnTo>
                        <a:pt x="2239" y="225"/>
                      </a:lnTo>
                      <a:lnTo>
                        <a:pt x="2236" y="203"/>
                      </a:lnTo>
                      <a:lnTo>
                        <a:pt x="2226" y="183"/>
                      </a:lnTo>
                      <a:lnTo>
                        <a:pt x="2212" y="166"/>
                      </a:lnTo>
                      <a:lnTo>
                        <a:pt x="2194" y="152"/>
                      </a:lnTo>
                      <a:lnTo>
                        <a:pt x="2174" y="143"/>
                      </a:lnTo>
                      <a:lnTo>
                        <a:pt x="2151" y="140"/>
                      </a:lnTo>
                      <a:lnTo>
                        <a:pt x="1342" y="140"/>
                      </a:lnTo>
                      <a:close/>
                      <a:moveTo>
                        <a:pt x="225" y="140"/>
                      </a:moveTo>
                      <a:lnTo>
                        <a:pt x="203" y="143"/>
                      </a:lnTo>
                      <a:lnTo>
                        <a:pt x="181" y="152"/>
                      </a:lnTo>
                      <a:lnTo>
                        <a:pt x="164" y="166"/>
                      </a:lnTo>
                      <a:lnTo>
                        <a:pt x="151" y="183"/>
                      </a:lnTo>
                      <a:lnTo>
                        <a:pt x="142" y="203"/>
                      </a:lnTo>
                      <a:lnTo>
                        <a:pt x="139" y="225"/>
                      </a:lnTo>
                      <a:lnTo>
                        <a:pt x="139" y="2980"/>
                      </a:lnTo>
                      <a:lnTo>
                        <a:pt x="142" y="3003"/>
                      </a:lnTo>
                      <a:lnTo>
                        <a:pt x="151" y="3023"/>
                      </a:lnTo>
                      <a:lnTo>
                        <a:pt x="164" y="3041"/>
                      </a:lnTo>
                      <a:lnTo>
                        <a:pt x="181" y="3053"/>
                      </a:lnTo>
                      <a:lnTo>
                        <a:pt x="203" y="3062"/>
                      </a:lnTo>
                      <a:lnTo>
                        <a:pt x="225" y="3065"/>
                      </a:lnTo>
                      <a:lnTo>
                        <a:pt x="1035" y="3065"/>
                      </a:lnTo>
                      <a:lnTo>
                        <a:pt x="1057" y="3062"/>
                      </a:lnTo>
                      <a:lnTo>
                        <a:pt x="1079" y="3053"/>
                      </a:lnTo>
                      <a:lnTo>
                        <a:pt x="1096" y="3040"/>
                      </a:lnTo>
                      <a:lnTo>
                        <a:pt x="1109" y="3022"/>
                      </a:lnTo>
                      <a:lnTo>
                        <a:pt x="1118" y="3002"/>
                      </a:lnTo>
                      <a:lnTo>
                        <a:pt x="1117" y="2980"/>
                      </a:lnTo>
                      <a:lnTo>
                        <a:pt x="1117" y="225"/>
                      </a:lnTo>
                      <a:lnTo>
                        <a:pt x="1118" y="204"/>
                      </a:lnTo>
                      <a:lnTo>
                        <a:pt x="1109" y="184"/>
                      </a:lnTo>
                      <a:lnTo>
                        <a:pt x="1096" y="166"/>
                      </a:lnTo>
                      <a:lnTo>
                        <a:pt x="1079" y="152"/>
                      </a:lnTo>
                      <a:lnTo>
                        <a:pt x="1057" y="143"/>
                      </a:lnTo>
                      <a:lnTo>
                        <a:pt x="1035" y="140"/>
                      </a:lnTo>
                      <a:lnTo>
                        <a:pt x="225" y="140"/>
                      </a:lnTo>
                      <a:close/>
                      <a:moveTo>
                        <a:pt x="225" y="0"/>
                      </a:moveTo>
                      <a:lnTo>
                        <a:pt x="1035" y="0"/>
                      </a:lnTo>
                      <a:lnTo>
                        <a:pt x="1069" y="3"/>
                      </a:lnTo>
                      <a:lnTo>
                        <a:pt x="1103" y="11"/>
                      </a:lnTo>
                      <a:lnTo>
                        <a:pt x="1134" y="24"/>
                      </a:lnTo>
                      <a:lnTo>
                        <a:pt x="1162" y="41"/>
                      </a:lnTo>
                      <a:lnTo>
                        <a:pt x="1188" y="61"/>
                      </a:lnTo>
                      <a:lnTo>
                        <a:pt x="1213" y="41"/>
                      </a:lnTo>
                      <a:lnTo>
                        <a:pt x="1242" y="24"/>
                      </a:lnTo>
                      <a:lnTo>
                        <a:pt x="1274" y="11"/>
                      </a:lnTo>
                      <a:lnTo>
                        <a:pt x="1307" y="3"/>
                      </a:lnTo>
                      <a:lnTo>
                        <a:pt x="1342" y="0"/>
                      </a:lnTo>
                      <a:lnTo>
                        <a:pt x="2151" y="0"/>
                      </a:lnTo>
                      <a:lnTo>
                        <a:pt x="2187" y="3"/>
                      </a:lnTo>
                      <a:lnTo>
                        <a:pt x="2221" y="12"/>
                      </a:lnTo>
                      <a:lnTo>
                        <a:pt x="2253" y="25"/>
                      </a:lnTo>
                      <a:lnTo>
                        <a:pt x="2282" y="42"/>
                      </a:lnTo>
                      <a:lnTo>
                        <a:pt x="2308" y="64"/>
                      </a:lnTo>
                      <a:lnTo>
                        <a:pt x="2334" y="42"/>
                      </a:lnTo>
                      <a:lnTo>
                        <a:pt x="2363" y="25"/>
                      </a:lnTo>
                      <a:lnTo>
                        <a:pt x="2395" y="12"/>
                      </a:lnTo>
                      <a:lnTo>
                        <a:pt x="2430" y="3"/>
                      </a:lnTo>
                      <a:lnTo>
                        <a:pt x="2465" y="0"/>
                      </a:lnTo>
                      <a:lnTo>
                        <a:pt x="3275" y="0"/>
                      </a:lnTo>
                      <a:lnTo>
                        <a:pt x="3311" y="3"/>
                      </a:lnTo>
                      <a:lnTo>
                        <a:pt x="3346" y="12"/>
                      </a:lnTo>
                      <a:lnTo>
                        <a:pt x="3378" y="26"/>
                      </a:lnTo>
                      <a:lnTo>
                        <a:pt x="3408" y="44"/>
                      </a:lnTo>
                      <a:lnTo>
                        <a:pt x="3434" y="67"/>
                      </a:lnTo>
                      <a:lnTo>
                        <a:pt x="3457" y="92"/>
                      </a:lnTo>
                      <a:lnTo>
                        <a:pt x="3475" y="122"/>
                      </a:lnTo>
                      <a:lnTo>
                        <a:pt x="3488" y="155"/>
                      </a:lnTo>
                      <a:lnTo>
                        <a:pt x="3497" y="189"/>
                      </a:lnTo>
                      <a:lnTo>
                        <a:pt x="3500" y="225"/>
                      </a:lnTo>
                      <a:lnTo>
                        <a:pt x="3500" y="2980"/>
                      </a:lnTo>
                      <a:lnTo>
                        <a:pt x="3497" y="3016"/>
                      </a:lnTo>
                      <a:lnTo>
                        <a:pt x="3488" y="3051"/>
                      </a:lnTo>
                      <a:lnTo>
                        <a:pt x="3475" y="3083"/>
                      </a:lnTo>
                      <a:lnTo>
                        <a:pt x="3457" y="3113"/>
                      </a:lnTo>
                      <a:lnTo>
                        <a:pt x="3434" y="3138"/>
                      </a:lnTo>
                      <a:lnTo>
                        <a:pt x="3408" y="3162"/>
                      </a:lnTo>
                      <a:lnTo>
                        <a:pt x="3378" y="3180"/>
                      </a:lnTo>
                      <a:lnTo>
                        <a:pt x="3346" y="3193"/>
                      </a:lnTo>
                      <a:lnTo>
                        <a:pt x="3311" y="3202"/>
                      </a:lnTo>
                      <a:lnTo>
                        <a:pt x="3275" y="3205"/>
                      </a:lnTo>
                      <a:lnTo>
                        <a:pt x="2465" y="3205"/>
                      </a:lnTo>
                      <a:lnTo>
                        <a:pt x="2430" y="3202"/>
                      </a:lnTo>
                      <a:lnTo>
                        <a:pt x="2395" y="3193"/>
                      </a:lnTo>
                      <a:lnTo>
                        <a:pt x="2363" y="3181"/>
                      </a:lnTo>
                      <a:lnTo>
                        <a:pt x="2334" y="3164"/>
                      </a:lnTo>
                      <a:lnTo>
                        <a:pt x="2308" y="3141"/>
                      </a:lnTo>
                      <a:lnTo>
                        <a:pt x="2282" y="3164"/>
                      </a:lnTo>
                      <a:lnTo>
                        <a:pt x="2253" y="3181"/>
                      </a:lnTo>
                      <a:lnTo>
                        <a:pt x="2221" y="3193"/>
                      </a:lnTo>
                      <a:lnTo>
                        <a:pt x="2187" y="3202"/>
                      </a:lnTo>
                      <a:lnTo>
                        <a:pt x="2151" y="3205"/>
                      </a:lnTo>
                      <a:lnTo>
                        <a:pt x="1342" y="3205"/>
                      </a:lnTo>
                      <a:lnTo>
                        <a:pt x="1307" y="3202"/>
                      </a:lnTo>
                      <a:lnTo>
                        <a:pt x="1274" y="3194"/>
                      </a:lnTo>
                      <a:lnTo>
                        <a:pt x="1242" y="3182"/>
                      </a:lnTo>
                      <a:lnTo>
                        <a:pt x="1213" y="3165"/>
                      </a:lnTo>
                      <a:lnTo>
                        <a:pt x="1188" y="3145"/>
                      </a:lnTo>
                      <a:lnTo>
                        <a:pt x="1162" y="3165"/>
                      </a:lnTo>
                      <a:lnTo>
                        <a:pt x="1134" y="3182"/>
                      </a:lnTo>
                      <a:lnTo>
                        <a:pt x="1103" y="3194"/>
                      </a:lnTo>
                      <a:lnTo>
                        <a:pt x="1069" y="3202"/>
                      </a:lnTo>
                      <a:lnTo>
                        <a:pt x="1035" y="3205"/>
                      </a:lnTo>
                      <a:lnTo>
                        <a:pt x="225" y="3205"/>
                      </a:lnTo>
                      <a:lnTo>
                        <a:pt x="189" y="3202"/>
                      </a:lnTo>
                      <a:lnTo>
                        <a:pt x="154" y="3193"/>
                      </a:lnTo>
                      <a:lnTo>
                        <a:pt x="122" y="3180"/>
                      </a:lnTo>
                      <a:lnTo>
                        <a:pt x="92" y="3162"/>
                      </a:lnTo>
                      <a:lnTo>
                        <a:pt x="66" y="3138"/>
                      </a:lnTo>
                      <a:lnTo>
                        <a:pt x="43" y="3113"/>
                      </a:lnTo>
                      <a:lnTo>
                        <a:pt x="25" y="3083"/>
                      </a:lnTo>
                      <a:lnTo>
                        <a:pt x="12" y="3051"/>
                      </a:lnTo>
                      <a:lnTo>
                        <a:pt x="3" y="3016"/>
                      </a:lnTo>
                      <a:lnTo>
                        <a:pt x="0" y="2980"/>
                      </a:lnTo>
                      <a:lnTo>
                        <a:pt x="0" y="225"/>
                      </a:lnTo>
                      <a:lnTo>
                        <a:pt x="3" y="189"/>
                      </a:lnTo>
                      <a:lnTo>
                        <a:pt x="12" y="155"/>
                      </a:lnTo>
                      <a:lnTo>
                        <a:pt x="25" y="122"/>
                      </a:lnTo>
                      <a:lnTo>
                        <a:pt x="43" y="92"/>
                      </a:lnTo>
                      <a:lnTo>
                        <a:pt x="66" y="67"/>
                      </a:lnTo>
                      <a:lnTo>
                        <a:pt x="92" y="44"/>
                      </a:lnTo>
                      <a:lnTo>
                        <a:pt x="122" y="26"/>
                      </a:lnTo>
                      <a:lnTo>
                        <a:pt x="154" y="12"/>
                      </a:lnTo>
                      <a:lnTo>
                        <a:pt x="189" y="3"/>
                      </a:lnTo>
                      <a:lnTo>
                        <a:pt x="225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33" name="Freeform 377"/>
                <p:cNvSpPr>
                  <a:spLocks noEditPoints="1"/>
                </p:cNvSpPr>
                <p:nvPr/>
              </p:nvSpPr>
              <p:spPr bwMode="auto">
                <a:xfrm>
                  <a:off x="8615363" y="4622800"/>
                  <a:ext cx="76200" cy="76200"/>
                </a:xfrm>
                <a:custGeom>
                  <a:avLst/>
                  <a:gdLst>
                    <a:gd name="T0" fmla="*/ 218 w 480"/>
                    <a:gd name="T1" fmla="*/ 142 h 479"/>
                    <a:gd name="T2" fmla="*/ 177 w 480"/>
                    <a:gd name="T3" fmla="*/ 163 h 479"/>
                    <a:gd name="T4" fmla="*/ 150 w 480"/>
                    <a:gd name="T5" fmla="*/ 197 h 479"/>
                    <a:gd name="T6" fmla="*/ 140 w 480"/>
                    <a:gd name="T7" fmla="*/ 240 h 479"/>
                    <a:gd name="T8" fmla="*/ 150 w 480"/>
                    <a:gd name="T9" fmla="*/ 284 h 479"/>
                    <a:gd name="T10" fmla="*/ 177 w 480"/>
                    <a:gd name="T11" fmla="*/ 318 h 479"/>
                    <a:gd name="T12" fmla="*/ 218 w 480"/>
                    <a:gd name="T13" fmla="*/ 337 h 479"/>
                    <a:gd name="T14" fmla="*/ 263 w 480"/>
                    <a:gd name="T15" fmla="*/ 337 h 479"/>
                    <a:gd name="T16" fmla="*/ 303 w 480"/>
                    <a:gd name="T17" fmla="*/ 318 h 479"/>
                    <a:gd name="T18" fmla="*/ 330 w 480"/>
                    <a:gd name="T19" fmla="*/ 284 h 479"/>
                    <a:gd name="T20" fmla="*/ 341 w 480"/>
                    <a:gd name="T21" fmla="*/ 240 h 479"/>
                    <a:gd name="T22" fmla="*/ 330 w 480"/>
                    <a:gd name="T23" fmla="*/ 197 h 479"/>
                    <a:gd name="T24" fmla="*/ 303 w 480"/>
                    <a:gd name="T25" fmla="*/ 163 h 479"/>
                    <a:gd name="T26" fmla="*/ 263 w 480"/>
                    <a:gd name="T27" fmla="*/ 142 h 479"/>
                    <a:gd name="T28" fmla="*/ 240 w 480"/>
                    <a:gd name="T29" fmla="*/ 0 h 479"/>
                    <a:gd name="T30" fmla="*/ 316 w 480"/>
                    <a:gd name="T31" fmla="*/ 13 h 479"/>
                    <a:gd name="T32" fmla="*/ 382 w 480"/>
                    <a:gd name="T33" fmla="*/ 47 h 479"/>
                    <a:gd name="T34" fmla="*/ 433 w 480"/>
                    <a:gd name="T35" fmla="*/ 99 h 479"/>
                    <a:gd name="T36" fmla="*/ 468 w 480"/>
                    <a:gd name="T37" fmla="*/ 165 h 479"/>
                    <a:gd name="T38" fmla="*/ 480 w 480"/>
                    <a:gd name="T39" fmla="*/ 240 h 479"/>
                    <a:gd name="T40" fmla="*/ 468 w 480"/>
                    <a:gd name="T41" fmla="*/ 316 h 479"/>
                    <a:gd name="T42" fmla="*/ 433 w 480"/>
                    <a:gd name="T43" fmla="*/ 382 h 479"/>
                    <a:gd name="T44" fmla="*/ 382 w 480"/>
                    <a:gd name="T45" fmla="*/ 434 h 479"/>
                    <a:gd name="T46" fmla="*/ 316 w 480"/>
                    <a:gd name="T47" fmla="*/ 468 h 479"/>
                    <a:gd name="T48" fmla="*/ 240 w 480"/>
                    <a:gd name="T49" fmla="*/ 479 h 479"/>
                    <a:gd name="T50" fmla="*/ 165 w 480"/>
                    <a:gd name="T51" fmla="*/ 468 h 479"/>
                    <a:gd name="T52" fmla="*/ 99 w 480"/>
                    <a:gd name="T53" fmla="*/ 434 h 479"/>
                    <a:gd name="T54" fmla="*/ 47 w 480"/>
                    <a:gd name="T55" fmla="*/ 382 h 479"/>
                    <a:gd name="T56" fmla="*/ 13 w 480"/>
                    <a:gd name="T57" fmla="*/ 316 h 479"/>
                    <a:gd name="T58" fmla="*/ 0 w 480"/>
                    <a:gd name="T59" fmla="*/ 240 h 479"/>
                    <a:gd name="T60" fmla="*/ 13 w 480"/>
                    <a:gd name="T61" fmla="*/ 165 h 479"/>
                    <a:gd name="T62" fmla="*/ 47 w 480"/>
                    <a:gd name="T63" fmla="*/ 99 h 479"/>
                    <a:gd name="T64" fmla="*/ 99 w 480"/>
                    <a:gd name="T65" fmla="*/ 47 h 479"/>
                    <a:gd name="T66" fmla="*/ 165 w 480"/>
                    <a:gd name="T67" fmla="*/ 13 h 479"/>
                    <a:gd name="T68" fmla="*/ 240 w 480"/>
                    <a:gd name="T69" fmla="*/ 0 h 4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0" h="479">
                      <a:moveTo>
                        <a:pt x="240" y="140"/>
                      </a:moveTo>
                      <a:lnTo>
                        <a:pt x="218" y="142"/>
                      </a:lnTo>
                      <a:lnTo>
                        <a:pt x="197" y="150"/>
                      </a:lnTo>
                      <a:lnTo>
                        <a:pt x="177" y="163"/>
                      </a:lnTo>
                      <a:lnTo>
                        <a:pt x="162" y="177"/>
                      </a:lnTo>
                      <a:lnTo>
                        <a:pt x="150" y="197"/>
                      </a:lnTo>
                      <a:lnTo>
                        <a:pt x="142" y="218"/>
                      </a:lnTo>
                      <a:lnTo>
                        <a:pt x="140" y="240"/>
                      </a:lnTo>
                      <a:lnTo>
                        <a:pt x="142" y="263"/>
                      </a:lnTo>
                      <a:lnTo>
                        <a:pt x="150" y="284"/>
                      </a:lnTo>
                      <a:lnTo>
                        <a:pt x="162" y="302"/>
                      </a:lnTo>
                      <a:lnTo>
                        <a:pt x="177" y="318"/>
                      </a:lnTo>
                      <a:lnTo>
                        <a:pt x="197" y="330"/>
                      </a:lnTo>
                      <a:lnTo>
                        <a:pt x="218" y="337"/>
                      </a:lnTo>
                      <a:lnTo>
                        <a:pt x="240" y="341"/>
                      </a:lnTo>
                      <a:lnTo>
                        <a:pt x="263" y="337"/>
                      </a:lnTo>
                      <a:lnTo>
                        <a:pt x="285" y="330"/>
                      </a:lnTo>
                      <a:lnTo>
                        <a:pt x="303" y="318"/>
                      </a:lnTo>
                      <a:lnTo>
                        <a:pt x="318" y="302"/>
                      </a:lnTo>
                      <a:lnTo>
                        <a:pt x="330" y="284"/>
                      </a:lnTo>
                      <a:lnTo>
                        <a:pt x="338" y="263"/>
                      </a:lnTo>
                      <a:lnTo>
                        <a:pt x="341" y="240"/>
                      </a:lnTo>
                      <a:lnTo>
                        <a:pt x="338" y="218"/>
                      </a:lnTo>
                      <a:lnTo>
                        <a:pt x="330" y="197"/>
                      </a:lnTo>
                      <a:lnTo>
                        <a:pt x="318" y="177"/>
                      </a:lnTo>
                      <a:lnTo>
                        <a:pt x="303" y="163"/>
                      </a:lnTo>
                      <a:lnTo>
                        <a:pt x="285" y="150"/>
                      </a:lnTo>
                      <a:lnTo>
                        <a:pt x="263" y="142"/>
                      </a:lnTo>
                      <a:lnTo>
                        <a:pt x="240" y="140"/>
                      </a:lnTo>
                      <a:close/>
                      <a:moveTo>
                        <a:pt x="240" y="0"/>
                      </a:moveTo>
                      <a:lnTo>
                        <a:pt x="279" y="4"/>
                      </a:lnTo>
                      <a:lnTo>
                        <a:pt x="316" y="13"/>
                      </a:lnTo>
                      <a:lnTo>
                        <a:pt x="350" y="28"/>
                      </a:lnTo>
                      <a:lnTo>
                        <a:pt x="382" y="47"/>
                      </a:lnTo>
                      <a:lnTo>
                        <a:pt x="410" y="71"/>
                      </a:lnTo>
                      <a:lnTo>
                        <a:pt x="433" y="99"/>
                      </a:lnTo>
                      <a:lnTo>
                        <a:pt x="453" y="131"/>
                      </a:lnTo>
                      <a:lnTo>
                        <a:pt x="468" y="165"/>
                      </a:lnTo>
                      <a:lnTo>
                        <a:pt x="477" y="202"/>
                      </a:lnTo>
                      <a:lnTo>
                        <a:pt x="480" y="240"/>
                      </a:lnTo>
                      <a:lnTo>
                        <a:pt x="477" y="279"/>
                      </a:lnTo>
                      <a:lnTo>
                        <a:pt x="468" y="316"/>
                      </a:lnTo>
                      <a:lnTo>
                        <a:pt x="453" y="350"/>
                      </a:lnTo>
                      <a:lnTo>
                        <a:pt x="433" y="382"/>
                      </a:lnTo>
                      <a:lnTo>
                        <a:pt x="410" y="410"/>
                      </a:lnTo>
                      <a:lnTo>
                        <a:pt x="382" y="434"/>
                      </a:lnTo>
                      <a:lnTo>
                        <a:pt x="350" y="453"/>
                      </a:lnTo>
                      <a:lnTo>
                        <a:pt x="316" y="468"/>
                      </a:lnTo>
                      <a:lnTo>
                        <a:pt x="279" y="476"/>
                      </a:lnTo>
                      <a:lnTo>
                        <a:pt x="240" y="479"/>
                      </a:lnTo>
                      <a:lnTo>
                        <a:pt x="202" y="476"/>
                      </a:lnTo>
                      <a:lnTo>
                        <a:pt x="165" y="468"/>
                      </a:lnTo>
                      <a:lnTo>
                        <a:pt x="130" y="453"/>
                      </a:lnTo>
                      <a:lnTo>
                        <a:pt x="99" y="434"/>
                      </a:lnTo>
                      <a:lnTo>
                        <a:pt x="70" y="410"/>
                      </a:lnTo>
                      <a:lnTo>
                        <a:pt x="47" y="382"/>
                      </a:lnTo>
                      <a:lnTo>
                        <a:pt x="27" y="350"/>
                      </a:lnTo>
                      <a:lnTo>
                        <a:pt x="13" y="316"/>
                      </a:lnTo>
                      <a:lnTo>
                        <a:pt x="3" y="279"/>
                      </a:lnTo>
                      <a:lnTo>
                        <a:pt x="0" y="240"/>
                      </a:lnTo>
                      <a:lnTo>
                        <a:pt x="3" y="202"/>
                      </a:lnTo>
                      <a:lnTo>
                        <a:pt x="13" y="165"/>
                      </a:lnTo>
                      <a:lnTo>
                        <a:pt x="27" y="131"/>
                      </a:lnTo>
                      <a:lnTo>
                        <a:pt x="47" y="99"/>
                      </a:lnTo>
                      <a:lnTo>
                        <a:pt x="70" y="71"/>
                      </a:lnTo>
                      <a:lnTo>
                        <a:pt x="99" y="47"/>
                      </a:lnTo>
                      <a:lnTo>
                        <a:pt x="130" y="28"/>
                      </a:lnTo>
                      <a:lnTo>
                        <a:pt x="165" y="13"/>
                      </a:lnTo>
                      <a:lnTo>
                        <a:pt x="202" y="4"/>
                      </a:lnTo>
                      <a:lnTo>
                        <a:pt x="240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34" name="Freeform 378"/>
                <p:cNvSpPr>
                  <a:spLocks noEditPoints="1"/>
                </p:cNvSpPr>
                <p:nvPr/>
              </p:nvSpPr>
              <p:spPr bwMode="auto">
                <a:xfrm>
                  <a:off x="8596313" y="4311650"/>
                  <a:ext cx="114300" cy="176212"/>
                </a:xfrm>
                <a:custGeom>
                  <a:avLst/>
                  <a:gdLst>
                    <a:gd name="T0" fmla="*/ 139 w 710"/>
                    <a:gd name="T1" fmla="*/ 139 h 1112"/>
                    <a:gd name="T2" fmla="*/ 139 w 710"/>
                    <a:gd name="T3" fmla="*/ 973 h 1112"/>
                    <a:gd name="T4" fmla="*/ 571 w 710"/>
                    <a:gd name="T5" fmla="*/ 973 h 1112"/>
                    <a:gd name="T6" fmla="*/ 571 w 710"/>
                    <a:gd name="T7" fmla="*/ 139 h 1112"/>
                    <a:gd name="T8" fmla="*/ 139 w 710"/>
                    <a:gd name="T9" fmla="*/ 139 h 1112"/>
                    <a:gd name="T10" fmla="*/ 70 w 710"/>
                    <a:gd name="T11" fmla="*/ 0 h 1112"/>
                    <a:gd name="T12" fmla="*/ 641 w 710"/>
                    <a:gd name="T13" fmla="*/ 0 h 1112"/>
                    <a:gd name="T14" fmla="*/ 659 w 710"/>
                    <a:gd name="T15" fmla="*/ 3 h 1112"/>
                    <a:gd name="T16" fmla="*/ 676 w 710"/>
                    <a:gd name="T17" fmla="*/ 10 h 1112"/>
                    <a:gd name="T18" fmla="*/ 690 w 710"/>
                    <a:gd name="T19" fmla="*/ 21 h 1112"/>
                    <a:gd name="T20" fmla="*/ 701 w 710"/>
                    <a:gd name="T21" fmla="*/ 34 h 1112"/>
                    <a:gd name="T22" fmla="*/ 708 w 710"/>
                    <a:gd name="T23" fmla="*/ 51 h 1112"/>
                    <a:gd name="T24" fmla="*/ 710 w 710"/>
                    <a:gd name="T25" fmla="*/ 70 h 1112"/>
                    <a:gd name="T26" fmla="*/ 710 w 710"/>
                    <a:gd name="T27" fmla="*/ 1042 h 1112"/>
                    <a:gd name="T28" fmla="*/ 708 w 710"/>
                    <a:gd name="T29" fmla="*/ 1061 h 1112"/>
                    <a:gd name="T30" fmla="*/ 701 w 710"/>
                    <a:gd name="T31" fmla="*/ 1078 h 1112"/>
                    <a:gd name="T32" fmla="*/ 690 w 710"/>
                    <a:gd name="T33" fmla="*/ 1092 h 1112"/>
                    <a:gd name="T34" fmla="*/ 676 w 710"/>
                    <a:gd name="T35" fmla="*/ 1103 h 1112"/>
                    <a:gd name="T36" fmla="*/ 659 w 710"/>
                    <a:gd name="T37" fmla="*/ 1110 h 1112"/>
                    <a:gd name="T38" fmla="*/ 641 w 710"/>
                    <a:gd name="T39" fmla="*/ 1112 h 1112"/>
                    <a:gd name="T40" fmla="*/ 70 w 710"/>
                    <a:gd name="T41" fmla="*/ 1112 h 1112"/>
                    <a:gd name="T42" fmla="*/ 51 w 710"/>
                    <a:gd name="T43" fmla="*/ 1110 h 1112"/>
                    <a:gd name="T44" fmla="*/ 34 w 710"/>
                    <a:gd name="T45" fmla="*/ 1103 h 1112"/>
                    <a:gd name="T46" fmla="*/ 20 w 710"/>
                    <a:gd name="T47" fmla="*/ 1092 h 1112"/>
                    <a:gd name="T48" fmla="*/ 9 w 710"/>
                    <a:gd name="T49" fmla="*/ 1078 h 1112"/>
                    <a:gd name="T50" fmla="*/ 2 w 710"/>
                    <a:gd name="T51" fmla="*/ 1061 h 1112"/>
                    <a:gd name="T52" fmla="*/ 0 w 710"/>
                    <a:gd name="T53" fmla="*/ 1042 h 1112"/>
                    <a:gd name="T54" fmla="*/ 0 w 710"/>
                    <a:gd name="T55" fmla="*/ 70 h 1112"/>
                    <a:gd name="T56" fmla="*/ 2 w 710"/>
                    <a:gd name="T57" fmla="*/ 51 h 1112"/>
                    <a:gd name="T58" fmla="*/ 9 w 710"/>
                    <a:gd name="T59" fmla="*/ 34 h 1112"/>
                    <a:gd name="T60" fmla="*/ 20 w 710"/>
                    <a:gd name="T61" fmla="*/ 21 h 1112"/>
                    <a:gd name="T62" fmla="*/ 34 w 710"/>
                    <a:gd name="T63" fmla="*/ 10 h 1112"/>
                    <a:gd name="T64" fmla="*/ 51 w 710"/>
                    <a:gd name="T65" fmla="*/ 3 h 1112"/>
                    <a:gd name="T66" fmla="*/ 70 w 710"/>
                    <a:gd name="T67" fmla="*/ 0 h 1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710" h="1112">
                      <a:moveTo>
                        <a:pt x="139" y="139"/>
                      </a:moveTo>
                      <a:lnTo>
                        <a:pt x="139" y="973"/>
                      </a:lnTo>
                      <a:lnTo>
                        <a:pt x="571" y="973"/>
                      </a:lnTo>
                      <a:lnTo>
                        <a:pt x="571" y="139"/>
                      </a:lnTo>
                      <a:lnTo>
                        <a:pt x="139" y="139"/>
                      </a:lnTo>
                      <a:close/>
                      <a:moveTo>
                        <a:pt x="70" y="0"/>
                      </a:moveTo>
                      <a:lnTo>
                        <a:pt x="641" y="0"/>
                      </a:lnTo>
                      <a:lnTo>
                        <a:pt x="659" y="3"/>
                      </a:lnTo>
                      <a:lnTo>
                        <a:pt x="676" y="10"/>
                      </a:lnTo>
                      <a:lnTo>
                        <a:pt x="690" y="21"/>
                      </a:lnTo>
                      <a:lnTo>
                        <a:pt x="701" y="34"/>
                      </a:lnTo>
                      <a:lnTo>
                        <a:pt x="708" y="51"/>
                      </a:lnTo>
                      <a:lnTo>
                        <a:pt x="710" y="70"/>
                      </a:lnTo>
                      <a:lnTo>
                        <a:pt x="710" y="1042"/>
                      </a:lnTo>
                      <a:lnTo>
                        <a:pt x="708" y="1061"/>
                      </a:lnTo>
                      <a:lnTo>
                        <a:pt x="701" y="1078"/>
                      </a:lnTo>
                      <a:lnTo>
                        <a:pt x="690" y="1092"/>
                      </a:lnTo>
                      <a:lnTo>
                        <a:pt x="676" y="1103"/>
                      </a:lnTo>
                      <a:lnTo>
                        <a:pt x="659" y="1110"/>
                      </a:lnTo>
                      <a:lnTo>
                        <a:pt x="641" y="1112"/>
                      </a:lnTo>
                      <a:lnTo>
                        <a:pt x="70" y="1112"/>
                      </a:lnTo>
                      <a:lnTo>
                        <a:pt x="51" y="1110"/>
                      </a:lnTo>
                      <a:lnTo>
                        <a:pt x="34" y="1103"/>
                      </a:lnTo>
                      <a:lnTo>
                        <a:pt x="20" y="1092"/>
                      </a:lnTo>
                      <a:lnTo>
                        <a:pt x="9" y="1078"/>
                      </a:lnTo>
                      <a:lnTo>
                        <a:pt x="2" y="1061"/>
                      </a:lnTo>
                      <a:lnTo>
                        <a:pt x="0" y="1042"/>
                      </a:lnTo>
                      <a:lnTo>
                        <a:pt x="0" y="70"/>
                      </a:lnTo>
                      <a:lnTo>
                        <a:pt x="2" y="51"/>
                      </a:lnTo>
                      <a:lnTo>
                        <a:pt x="9" y="34"/>
                      </a:lnTo>
                      <a:lnTo>
                        <a:pt x="20" y="21"/>
                      </a:lnTo>
                      <a:lnTo>
                        <a:pt x="34" y="10"/>
                      </a:lnTo>
                      <a:lnTo>
                        <a:pt x="51" y="3"/>
                      </a:lnTo>
                      <a:lnTo>
                        <a:pt x="70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35" name="Freeform 379"/>
                <p:cNvSpPr>
                  <a:spLocks/>
                </p:cNvSpPr>
                <p:nvPr/>
              </p:nvSpPr>
              <p:spPr bwMode="auto">
                <a:xfrm>
                  <a:off x="8631238" y="4351338"/>
                  <a:ext cx="44450" cy="22225"/>
                </a:xfrm>
                <a:custGeom>
                  <a:avLst/>
                  <a:gdLst>
                    <a:gd name="T0" fmla="*/ 70 w 286"/>
                    <a:gd name="T1" fmla="*/ 0 h 140"/>
                    <a:gd name="T2" fmla="*/ 216 w 286"/>
                    <a:gd name="T3" fmla="*/ 0 h 140"/>
                    <a:gd name="T4" fmla="*/ 235 w 286"/>
                    <a:gd name="T5" fmla="*/ 3 h 140"/>
                    <a:gd name="T6" fmla="*/ 252 w 286"/>
                    <a:gd name="T7" fmla="*/ 9 h 140"/>
                    <a:gd name="T8" fmla="*/ 266 w 286"/>
                    <a:gd name="T9" fmla="*/ 21 h 140"/>
                    <a:gd name="T10" fmla="*/ 277 w 286"/>
                    <a:gd name="T11" fmla="*/ 35 h 140"/>
                    <a:gd name="T12" fmla="*/ 284 w 286"/>
                    <a:gd name="T13" fmla="*/ 52 h 140"/>
                    <a:gd name="T14" fmla="*/ 286 w 286"/>
                    <a:gd name="T15" fmla="*/ 70 h 140"/>
                    <a:gd name="T16" fmla="*/ 284 w 286"/>
                    <a:gd name="T17" fmla="*/ 89 h 140"/>
                    <a:gd name="T18" fmla="*/ 277 w 286"/>
                    <a:gd name="T19" fmla="*/ 105 h 140"/>
                    <a:gd name="T20" fmla="*/ 266 w 286"/>
                    <a:gd name="T21" fmla="*/ 120 h 140"/>
                    <a:gd name="T22" fmla="*/ 252 w 286"/>
                    <a:gd name="T23" fmla="*/ 130 h 140"/>
                    <a:gd name="T24" fmla="*/ 235 w 286"/>
                    <a:gd name="T25" fmla="*/ 137 h 140"/>
                    <a:gd name="T26" fmla="*/ 216 w 286"/>
                    <a:gd name="T27" fmla="*/ 140 h 140"/>
                    <a:gd name="T28" fmla="*/ 70 w 286"/>
                    <a:gd name="T29" fmla="*/ 140 h 140"/>
                    <a:gd name="T30" fmla="*/ 52 w 286"/>
                    <a:gd name="T31" fmla="*/ 137 h 140"/>
                    <a:gd name="T32" fmla="*/ 35 w 286"/>
                    <a:gd name="T33" fmla="*/ 130 h 140"/>
                    <a:gd name="T34" fmla="*/ 21 w 286"/>
                    <a:gd name="T35" fmla="*/ 120 h 140"/>
                    <a:gd name="T36" fmla="*/ 9 w 286"/>
                    <a:gd name="T37" fmla="*/ 105 h 140"/>
                    <a:gd name="T38" fmla="*/ 3 w 286"/>
                    <a:gd name="T39" fmla="*/ 89 h 140"/>
                    <a:gd name="T40" fmla="*/ 0 w 286"/>
                    <a:gd name="T41" fmla="*/ 70 h 140"/>
                    <a:gd name="T42" fmla="*/ 3 w 286"/>
                    <a:gd name="T43" fmla="*/ 52 h 140"/>
                    <a:gd name="T44" fmla="*/ 9 w 286"/>
                    <a:gd name="T45" fmla="*/ 35 h 140"/>
                    <a:gd name="T46" fmla="*/ 21 w 286"/>
                    <a:gd name="T47" fmla="*/ 21 h 140"/>
                    <a:gd name="T48" fmla="*/ 35 w 286"/>
                    <a:gd name="T49" fmla="*/ 9 h 140"/>
                    <a:gd name="T50" fmla="*/ 52 w 286"/>
                    <a:gd name="T51" fmla="*/ 3 h 140"/>
                    <a:gd name="T52" fmla="*/ 70 w 286"/>
                    <a:gd name="T53" fmla="*/ 0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86" h="140">
                      <a:moveTo>
                        <a:pt x="70" y="0"/>
                      </a:moveTo>
                      <a:lnTo>
                        <a:pt x="216" y="0"/>
                      </a:lnTo>
                      <a:lnTo>
                        <a:pt x="235" y="3"/>
                      </a:lnTo>
                      <a:lnTo>
                        <a:pt x="252" y="9"/>
                      </a:lnTo>
                      <a:lnTo>
                        <a:pt x="266" y="21"/>
                      </a:lnTo>
                      <a:lnTo>
                        <a:pt x="277" y="35"/>
                      </a:lnTo>
                      <a:lnTo>
                        <a:pt x="284" y="52"/>
                      </a:lnTo>
                      <a:lnTo>
                        <a:pt x="286" y="70"/>
                      </a:lnTo>
                      <a:lnTo>
                        <a:pt x="284" y="89"/>
                      </a:lnTo>
                      <a:lnTo>
                        <a:pt x="277" y="105"/>
                      </a:lnTo>
                      <a:lnTo>
                        <a:pt x="266" y="120"/>
                      </a:lnTo>
                      <a:lnTo>
                        <a:pt x="252" y="130"/>
                      </a:lnTo>
                      <a:lnTo>
                        <a:pt x="235" y="137"/>
                      </a:lnTo>
                      <a:lnTo>
                        <a:pt x="216" y="140"/>
                      </a:lnTo>
                      <a:lnTo>
                        <a:pt x="70" y="140"/>
                      </a:lnTo>
                      <a:lnTo>
                        <a:pt x="52" y="137"/>
                      </a:lnTo>
                      <a:lnTo>
                        <a:pt x="35" y="130"/>
                      </a:lnTo>
                      <a:lnTo>
                        <a:pt x="21" y="120"/>
                      </a:lnTo>
                      <a:lnTo>
                        <a:pt x="9" y="105"/>
                      </a:lnTo>
                      <a:lnTo>
                        <a:pt x="3" y="89"/>
                      </a:lnTo>
                      <a:lnTo>
                        <a:pt x="0" y="70"/>
                      </a:lnTo>
                      <a:lnTo>
                        <a:pt x="3" y="52"/>
                      </a:lnTo>
                      <a:lnTo>
                        <a:pt x="9" y="35"/>
                      </a:lnTo>
                      <a:lnTo>
                        <a:pt x="21" y="21"/>
                      </a:lnTo>
                      <a:lnTo>
                        <a:pt x="35" y="9"/>
                      </a:lnTo>
                      <a:lnTo>
                        <a:pt x="52" y="3"/>
                      </a:lnTo>
                      <a:lnTo>
                        <a:pt x="70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36" name="Freeform 380"/>
                <p:cNvSpPr>
                  <a:spLocks/>
                </p:cNvSpPr>
                <p:nvPr/>
              </p:nvSpPr>
              <p:spPr bwMode="auto">
                <a:xfrm>
                  <a:off x="8631238" y="4386263"/>
                  <a:ext cx="44450" cy="22225"/>
                </a:xfrm>
                <a:custGeom>
                  <a:avLst/>
                  <a:gdLst>
                    <a:gd name="T0" fmla="*/ 70 w 286"/>
                    <a:gd name="T1" fmla="*/ 0 h 139"/>
                    <a:gd name="T2" fmla="*/ 216 w 286"/>
                    <a:gd name="T3" fmla="*/ 0 h 139"/>
                    <a:gd name="T4" fmla="*/ 235 w 286"/>
                    <a:gd name="T5" fmla="*/ 3 h 139"/>
                    <a:gd name="T6" fmla="*/ 252 w 286"/>
                    <a:gd name="T7" fmla="*/ 10 h 139"/>
                    <a:gd name="T8" fmla="*/ 266 w 286"/>
                    <a:gd name="T9" fmla="*/ 21 h 139"/>
                    <a:gd name="T10" fmla="*/ 277 w 286"/>
                    <a:gd name="T11" fmla="*/ 34 h 139"/>
                    <a:gd name="T12" fmla="*/ 284 w 286"/>
                    <a:gd name="T13" fmla="*/ 51 h 139"/>
                    <a:gd name="T14" fmla="*/ 286 w 286"/>
                    <a:gd name="T15" fmla="*/ 69 h 139"/>
                    <a:gd name="T16" fmla="*/ 284 w 286"/>
                    <a:gd name="T17" fmla="*/ 88 h 139"/>
                    <a:gd name="T18" fmla="*/ 277 w 286"/>
                    <a:gd name="T19" fmla="*/ 104 h 139"/>
                    <a:gd name="T20" fmla="*/ 266 w 286"/>
                    <a:gd name="T21" fmla="*/ 119 h 139"/>
                    <a:gd name="T22" fmla="*/ 252 w 286"/>
                    <a:gd name="T23" fmla="*/ 130 h 139"/>
                    <a:gd name="T24" fmla="*/ 235 w 286"/>
                    <a:gd name="T25" fmla="*/ 137 h 139"/>
                    <a:gd name="T26" fmla="*/ 216 w 286"/>
                    <a:gd name="T27" fmla="*/ 139 h 139"/>
                    <a:gd name="T28" fmla="*/ 70 w 286"/>
                    <a:gd name="T29" fmla="*/ 139 h 139"/>
                    <a:gd name="T30" fmla="*/ 52 w 286"/>
                    <a:gd name="T31" fmla="*/ 137 h 139"/>
                    <a:gd name="T32" fmla="*/ 35 w 286"/>
                    <a:gd name="T33" fmla="*/ 130 h 139"/>
                    <a:gd name="T34" fmla="*/ 21 w 286"/>
                    <a:gd name="T35" fmla="*/ 119 h 139"/>
                    <a:gd name="T36" fmla="*/ 9 w 286"/>
                    <a:gd name="T37" fmla="*/ 104 h 139"/>
                    <a:gd name="T38" fmla="*/ 3 w 286"/>
                    <a:gd name="T39" fmla="*/ 88 h 139"/>
                    <a:gd name="T40" fmla="*/ 0 w 286"/>
                    <a:gd name="T41" fmla="*/ 69 h 139"/>
                    <a:gd name="T42" fmla="*/ 3 w 286"/>
                    <a:gd name="T43" fmla="*/ 51 h 139"/>
                    <a:gd name="T44" fmla="*/ 9 w 286"/>
                    <a:gd name="T45" fmla="*/ 34 h 139"/>
                    <a:gd name="T46" fmla="*/ 21 w 286"/>
                    <a:gd name="T47" fmla="*/ 21 h 139"/>
                    <a:gd name="T48" fmla="*/ 35 w 286"/>
                    <a:gd name="T49" fmla="*/ 10 h 139"/>
                    <a:gd name="T50" fmla="*/ 52 w 286"/>
                    <a:gd name="T51" fmla="*/ 3 h 139"/>
                    <a:gd name="T52" fmla="*/ 70 w 286"/>
                    <a:gd name="T53" fmla="*/ 0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86" h="139">
                      <a:moveTo>
                        <a:pt x="70" y="0"/>
                      </a:moveTo>
                      <a:lnTo>
                        <a:pt x="216" y="0"/>
                      </a:lnTo>
                      <a:lnTo>
                        <a:pt x="235" y="3"/>
                      </a:lnTo>
                      <a:lnTo>
                        <a:pt x="252" y="10"/>
                      </a:lnTo>
                      <a:lnTo>
                        <a:pt x="266" y="21"/>
                      </a:lnTo>
                      <a:lnTo>
                        <a:pt x="277" y="34"/>
                      </a:lnTo>
                      <a:lnTo>
                        <a:pt x="284" y="51"/>
                      </a:lnTo>
                      <a:lnTo>
                        <a:pt x="286" y="69"/>
                      </a:lnTo>
                      <a:lnTo>
                        <a:pt x="284" y="88"/>
                      </a:lnTo>
                      <a:lnTo>
                        <a:pt x="277" y="104"/>
                      </a:lnTo>
                      <a:lnTo>
                        <a:pt x="266" y="119"/>
                      </a:lnTo>
                      <a:lnTo>
                        <a:pt x="252" y="130"/>
                      </a:lnTo>
                      <a:lnTo>
                        <a:pt x="235" y="137"/>
                      </a:lnTo>
                      <a:lnTo>
                        <a:pt x="216" y="139"/>
                      </a:lnTo>
                      <a:lnTo>
                        <a:pt x="70" y="139"/>
                      </a:lnTo>
                      <a:lnTo>
                        <a:pt x="52" y="137"/>
                      </a:lnTo>
                      <a:lnTo>
                        <a:pt x="35" y="130"/>
                      </a:lnTo>
                      <a:lnTo>
                        <a:pt x="21" y="119"/>
                      </a:lnTo>
                      <a:lnTo>
                        <a:pt x="9" y="104"/>
                      </a:lnTo>
                      <a:lnTo>
                        <a:pt x="3" y="88"/>
                      </a:lnTo>
                      <a:lnTo>
                        <a:pt x="0" y="69"/>
                      </a:lnTo>
                      <a:lnTo>
                        <a:pt x="3" y="51"/>
                      </a:lnTo>
                      <a:lnTo>
                        <a:pt x="9" y="34"/>
                      </a:lnTo>
                      <a:lnTo>
                        <a:pt x="21" y="21"/>
                      </a:lnTo>
                      <a:lnTo>
                        <a:pt x="35" y="10"/>
                      </a:lnTo>
                      <a:lnTo>
                        <a:pt x="52" y="3"/>
                      </a:lnTo>
                      <a:lnTo>
                        <a:pt x="70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37" name="Freeform 381"/>
                <p:cNvSpPr>
                  <a:spLocks/>
                </p:cNvSpPr>
                <p:nvPr/>
              </p:nvSpPr>
              <p:spPr bwMode="auto">
                <a:xfrm>
                  <a:off x="8631238" y="4422775"/>
                  <a:ext cx="44450" cy="22225"/>
                </a:xfrm>
                <a:custGeom>
                  <a:avLst/>
                  <a:gdLst>
                    <a:gd name="T0" fmla="*/ 70 w 286"/>
                    <a:gd name="T1" fmla="*/ 0 h 139"/>
                    <a:gd name="T2" fmla="*/ 216 w 286"/>
                    <a:gd name="T3" fmla="*/ 0 h 139"/>
                    <a:gd name="T4" fmla="*/ 235 w 286"/>
                    <a:gd name="T5" fmla="*/ 2 h 139"/>
                    <a:gd name="T6" fmla="*/ 252 w 286"/>
                    <a:gd name="T7" fmla="*/ 10 h 139"/>
                    <a:gd name="T8" fmla="*/ 266 w 286"/>
                    <a:gd name="T9" fmla="*/ 20 h 139"/>
                    <a:gd name="T10" fmla="*/ 277 w 286"/>
                    <a:gd name="T11" fmla="*/ 34 h 139"/>
                    <a:gd name="T12" fmla="*/ 284 w 286"/>
                    <a:gd name="T13" fmla="*/ 51 h 139"/>
                    <a:gd name="T14" fmla="*/ 286 w 286"/>
                    <a:gd name="T15" fmla="*/ 70 h 139"/>
                    <a:gd name="T16" fmla="*/ 284 w 286"/>
                    <a:gd name="T17" fmla="*/ 88 h 139"/>
                    <a:gd name="T18" fmla="*/ 277 w 286"/>
                    <a:gd name="T19" fmla="*/ 105 h 139"/>
                    <a:gd name="T20" fmla="*/ 266 w 286"/>
                    <a:gd name="T21" fmla="*/ 119 h 139"/>
                    <a:gd name="T22" fmla="*/ 252 w 286"/>
                    <a:gd name="T23" fmla="*/ 129 h 139"/>
                    <a:gd name="T24" fmla="*/ 235 w 286"/>
                    <a:gd name="T25" fmla="*/ 137 h 139"/>
                    <a:gd name="T26" fmla="*/ 216 w 286"/>
                    <a:gd name="T27" fmla="*/ 139 h 139"/>
                    <a:gd name="T28" fmla="*/ 70 w 286"/>
                    <a:gd name="T29" fmla="*/ 139 h 139"/>
                    <a:gd name="T30" fmla="*/ 52 w 286"/>
                    <a:gd name="T31" fmla="*/ 137 h 139"/>
                    <a:gd name="T32" fmla="*/ 35 w 286"/>
                    <a:gd name="T33" fmla="*/ 129 h 139"/>
                    <a:gd name="T34" fmla="*/ 21 w 286"/>
                    <a:gd name="T35" fmla="*/ 119 h 139"/>
                    <a:gd name="T36" fmla="*/ 9 w 286"/>
                    <a:gd name="T37" fmla="*/ 105 h 139"/>
                    <a:gd name="T38" fmla="*/ 3 w 286"/>
                    <a:gd name="T39" fmla="*/ 88 h 139"/>
                    <a:gd name="T40" fmla="*/ 0 w 286"/>
                    <a:gd name="T41" fmla="*/ 70 h 139"/>
                    <a:gd name="T42" fmla="*/ 3 w 286"/>
                    <a:gd name="T43" fmla="*/ 51 h 139"/>
                    <a:gd name="T44" fmla="*/ 9 w 286"/>
                    <a:gd name="T45" fmla="*/ 34 h 139"/>
                    <a:gd name="T46" fmla="*/ 21 w 286"/>
                    <a:gd name="T47" fmla="*/ 20 h 139"/>
                    <a:gd name="T48" fmla="*/ 35 w 286"/>
                    <a:gd name="T49" fmla="*/ 10 h 139"/>
                    <a:gd name="T50" fmla="*/ 52 w 286"/>
                    <a:gd name="T51" fmla="*/ 2 h 139"/>
                    <a:gd name="T52" fmla="*/ 70 w 286"/>
                    <a:gd name="T53" fmla="*/ 0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86" h="139">
                      <a:moveTo>
                        <a:pt x="70" y="0"/>
                      </a:moveTo>
                      <a:lnTo>
                        <a:pt x="216" y="0"/>
                      </a:lnTo>
                      <a:lnTo>
                        <a:pt x="235" y="2"/>
                      </a:lnTo>
                      <a:lnTo>
                        <a:pt x="252" y="10"/>
                      </a:lnTo>
                      <a:lnTo>
                        <a:pt x="266" y="20"/>
                      </a:lnTo>
                      <a:lnTo>
                        <a:pt x="277" y="34"/>
                      </a:lnTo>
                      <a:lnTo>
                        <a:pt x="284" y="51"/>
                      </a:lnTo>
                      <a:lnTo>
                        <a:pt x="286" y="70"/>
                      </a:lnTo>
                      <a:lnTo>
                        <a:pt x="284" y="88"/>
                      </a:lnTo>
                      <a:lnTo>
                        <a:pt x="277" y="105"/>
                      </a:lnTo>
                      <a:lnTo>
                        <a:pt x="266" y="119"/>
                      </a:lnTo>
                      <a:lnTo>
                        <a:pt x="252" y="129"/>
                      </a:lnTo>
                      <a:lnTo>
                        <a:pt x="235" y="137"/>
                      </a:lnTo>
                      <a:lnTo>
                        <a:pt x="216" y="139"/>
                      </a:lnTo>
                      <a:lnTo>
                        <a:pt x="70" y="139"/>
                      </a:lnTo>
                      <a:lnTo>
                        <a:pt x="52" y="137"/>
                      </a:lnTo>
                      <a:lnTo>
                        <a:pt x="35" y="129"/>
                      </a:lnTo>
                      <a:lnTo>
                        <a:pt x="21" y="119"/>
                      </a:lnTo>
                      <a:lnTo>
                        <a:pt x="9" y="105"/>
                      </a:lnTo>
                      <a:lnTo>
                        <a:pt x="3" y="88"/>
                      </a:lnTo>
                      <a:lnTo>
                        <a:pt x="0" y="70"/>
                      </a:lnTo>
                      <a:lnTo>
                        <a:pt x="3" y="51"/>
                      </a:lnTo>
                      <a:lnTo>
                        <a:pt x="9" y="34"/>
                      </a:lnTo>
                      <a:lnTo>
                        <a:pt x="21" y="20"/>
                      </a:lnTo>
                      <a:lnTo>
                        <a:pt x="35" y="10"/>
                      </a:lnTo>
                      <a:lnTo>
                        <a:pt x="52" y="2"/>
                      </a:lnTo>
                      <a:lnTo>
                        <a:pt x="70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38" name="Freeform 382"/>
                <p:cNvSpPr>
                  <a:spLocks noEditPoints="1"/>
                </p:cNvSpPr>
                <p:nvPr/>
              </p:nvSpPr>
              <p:spPr bwMode="auto">
                <a:xfrm>
                  <a:off x="8259763" y="4622800"/>
                  <a:ext cx="76200" cy="76200"/>
                </a:xfrm>
                <a:custGeom>
                  <a:avLst/>
                  <a:gdLst>
                    <a:gd name="T0" fmla="*/ 217 w 480"/>
                    <a:gd name="T1" fmla="*/ 142 h 479"/>
                    <a:gd name="T2" fmla="*/ 177 w 480"/>
                    <a:gd name="T3" fmla="*/ 163 h 479"/>
                    <a:gd name="T4" fmla="*/ 150 w 480"/>
                    <a:gd name="T5" fmla="*/ 197 h 479"/>
                    <a:gd name="T6" fmla="*/ 139 w 480"/>
                    <a:gd name="T7" fmla="*/ 240 h 479"/>
                    <a:gd name="T8" fmla="*/ 150 w 480"/>
                    <a:gd name="T9" fmla="*/ 284 h 479"/>
                    <a:gd name="T10" fmla="*/ 177 w 480"/>
                    <a:gd name="T11" fmla="*/ 318 h 479"/>
                    <a:gd name="T12" fmla="*/ 217 w 480"/>
                    <a:gd name="T13" fmla="*/ 337 h 479"/>
                    <a:gd name="T14" fmla="*/ 262 w 480"/>
                    <a:gd name="T15" fmla="*/ 337 h 479"/>
                    <a:gd name="T16" fmla="*/ 303 w 480"/>
                    <a:gd name="T17" fmla="*/ 318 h 479"/>
                    <a:gd name="T18" fmla="*/ 330 w 480"/>
                    <a:gd name="T19" fmla="*/ 284 h 479"/>
                    <a:gd name="T20" fmla="*/ 340 w 480"/>
                    <a:gd name="T21" fmla="*/ 240 h 479"/>
                    <a:gd name="T22" fmla="*/ 330 w 480"/>
                    <a:gd name="T23" fmla="*/ 197 h 479"/>
                    <a:gd name="T24" fmla="*/ 303 w 480"/>
                    <a:gd name="T25" fmla="*/ 163 h 479"/>
                    <a:gd name="T26" fmla="*/ 262 w 480"/>
                    <a:gd name="T27" fmla="*/ 142 h 479"/>
                    <a:gd name="T28" fmla="*/ 240 w 480"/>
                    <a:gd name="T29" fmla="*/ 0 h 479"/>
                    <a:gd name="T30" fmla="*/ 315 w 480"/>
                    <a:gd name="T31" fmla="*/ 13 h 479"/>
                    <a:gd name="T32" fmla="*/ 381 w 480"/>
                    <a:gd name="T33" fmla="*/ 47 h 479"/>
                    <a:gd name="T34" fmla="*/ 433 w 480"/>
                    <a:gd name="T35" fmla="*/ 99 h 479"/>
                    <a:gd name="T36" fmla="*/ 467 w 480"/>
                    <a:gd name="T37" fmla="*/ 165 h 479"/>
                    <a:gd name="T38" fmla="*/ 480 w 480"/>
                    <a:gd name="T39" fmla="*/ 240 h 479"/>
                    <a:gd name="T40" fmla="*/ 467 w 480"/>
                    <a:gd name="T41" fmla="*/ 316 h 479"/>
                    <a:gd name="T42" fmla="*/ 433 w 480"/>
                    <a:gd name="T43" fmla="*/ 382 h 479"/>
                    <a:gd name="T44" fmla="*/ 381 w 480"/>
                    <a:gd name="T45" fmla="*/ 434 h 479"/>
                    <a:gd name="T46" fmla="*/ 315 w 480"/>
                    <a:gd name="T47" fmla="*/ 468 h 479"/>
                    <a:gd name="T48" fmla="*/ 240 w 480"/>
                    <a:gd name="T49" fmla="*/ 479 h 479"/>
                    <a:gd name="T50" fmla="*/ 164 w 480"/>
                    <a:gd name="T51" fmla="*/ 468 h 479"/>
                    <a:gd name="T52" fmla="*/ 98 w 480"/>
                    <a:gd name="T53" fmla="*/ 434 h 479"/>
                    <a:gd name="T54" fmla="*/ 46 w 480"/>
                    <a:gd name="T55" fmla="*/ 382 h 479"/>
                    <a:gd name="T56" fmla="*/ 12 w 480"/>
                    <a:gd name="T57" fmla="*/ 316 h 479"/>
                    <a:gd name="T58" fmla="*/ 0 w 480"/>
                    <a:gd name="T59" fmla="*/ 240 h 479"/>
                    <a:gd name="T60" fmla="*/ 12 w 480"/>
                    <a:gd name="T61" fmla="*/ 165 h 479"/>
                    <a:gd name="T62" fmla="*/ 46 w 480"/>
                    <a:gd name="T63" fmla="*/ 99 h 479"/>
                    <a:gd name="T64" fmla="*/ 98 w 480"/>
                    <a:gd name="T65" fmla="*/ 47 h 479"/>
                    <a:gd name="T66" fmla="*/ 164 w 480"/>
                    <a:gd name="T67" fmla="*/ 13 h 479"/>
                    <a:gd name="T68" fmla="*/ 240 w 480"/>
                    <a:gd name="T69" fmla="*/ 0 h 4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0" h="479">
                      <a:moveTo>
                        <a:pt x="240" y="140"/>
                      </a:moveTo>
                      <a:lnTo>
                        <a:pt x="217" y="142"/>
                      </a:lnTo>
                      <a:lnTo>
                        <a:pt x="195" y="150"/>
                      </a:lnTo>
                      <a:lnTo>
                        <a:pt x="177" y="163"/>
                      </a:lnTo>
                      <a:lnTo>
                        <a:pt x="162" y="177"/>
                      </a:lnTo>
                      <a:lnTo>
                        <a:pt x="150" y="197"/>
                      </a:lnTo>
                      <a:lnTo>
                        <a:pt x="142" y="218"/>
                      </a:lnTo>
                      <a:lnTo>
                        <a:pt x="139" y="240"/>
                      </a:lnTo>
                      <a:lnTo>
                        <a:pt x="142" y="263"/>
                      </a:lnTo>
                      <a:lnTo>
                        <a:pt x="150" y="284"/>
                      </a:lnTo>
                      <a:lnTo>
                        <a:pt x="162" y="302"/>
                      </a:lnTo>
                      <a:lnTo>
                        <a:pt x="177" y="318"/>
                      </a:lnTo>
                      <a:lnTo>
                        <a:pt x="195" y="330"/>
                      </a:lnTo>
                      <a:lnTo>
                        <a:pt x="217" y="337"/>
                      </a:lnTo>
                      <a:lnTo>
                        <a:pt x="240" y="341"/>
                      </a:lnTo>
                      <a:lnTo>
                        <a:pt x="262" y="337"/>
                      </a:lnTo>
                      <a:lnTo>
                        <a:pt x="283" y="330"/>
                      </a:lnTo>
                      <a:lnTo>
                        <a:pt x="303" y="318"/>
                      </a:lnTo>
                      <a:lnTo>
                        <a:pt x="318" y="302"/>
                      </a:lnTo>
                      <a:lnTo>
                        <a:pt x="330" y="284"/>
                      </a:lnTo>
                      <a:lnTo>
                        <a:pt x="338" y="263"/>
                      </a:lnTo>
                      <a:lnTo>
                        <a:pt x="340" y="240"/>
                      </a:lnTo>
                      <a:lnTo>
                        <a:pt x="338" y="218"/>
                      </a:lnTo>
                      <a:lnTo>
                        <a:pt x="330" y="197"/>
                      </a:lnTo>
                      <a:lnTo>
                        <a:pt x="318" y="177"/>
                      </a:lnTo>
                      <a:lnTo>
                        <a:pt x="303" y="163"/>
                      </a:lnTo>
                      <a:lnTo>
                        <a:pt x="283" y="150"/>
                      </a:lnTo>
                      <a:lnTo>
                        <a:pt x="262" y="142"/>
                      </a:lnTo>
                      <a:lnTo>
                        <a:pt x="240" y="140"/>
                      </a:lnTo>
                      <a:close/>
                      <a:moveTo>
                        <a:pt x="240" y="0"/>
                      </a:moveTo>
                      <a:lnTo>
                        <a:pt x="278" y="4"/>
                      </a:lnTo>
                      <a:lnTo>
                        <a:pt x="315" y="13"/>
                      </a:lnTo>
                      <a:lnTo>
                        <a:pt x="350" y="28"/>
                      </a:lnTo>
                      <a:lnTo>
                        <a:pt x="381" y="47"/>
                      </a:lnTo>
                      <a:lnTo>
                        <a:pt x="410" y="71"/>
                      </a:lnTo>
                      <a:lnTo>
                        <a:pt x="433" y="99"/>
                      </a:lnTo>
                      <a:lnTo>
                        <a:pt x="453" y="131"/>
                      </a:lnTo>
                      <a:lnTo>
                        <a:pt x="467" y="165"/>
                      </a:lnTo>
                      <a:lnTo>
                        <a:pt x="477" y="202"/>
                      </a:lnTo>
                      <a:lnTo>
                        <a:pt x="480" y="240"/>
                      </a:lnTo>
                      <a:lnTo>
                        <a:pt x="477" y="279"/>
                      </a:lnTo>
                      <a:lnTo>
                        <a:pt x="467" y="316"/>
                      </a:lnTo>
                      <a:lnTo>
                        <a:pt x="453" y="350"/>
                      </a:lnTo>
                      <a:lnTo>
                        <a:pt x="433" y="382"/>
                      </a:lnTo>
                      <a:lnTo>
                        <a:pt x="410" y="410"/>
                      </a:lnTo>
                      <a:lnTo>
                        <a:pt x="381" y="434"/>
                      </a:lnTo>
                      <a:lnTo>
                        <a:pt x="350" y="453"/>
                      </a:lnTo>
                      <a:lnTo>
                        <a:pt x="315" y="468"/>
                      </a:lnTo>
                      <a:lnTo>
                        <a:pt x="278" y="476"/>
                      </a:lnTo>
                      <a:lnTo>
                        <a:pt x="240" y="479"/>
                      </a:lnTo>
                      <a:lnTo>
                        <a:pt x="201" y="476"/>
                      </a:lnTo>
                      <a:lnTo>
                        <a:pt x="164" y="468"/>
                      </a:lnTo>
                      <a:lnTo>
                        <a:pt x="130" y="453"/>
                      </a:lnTo>
                      <a:lnTo>
                        <a:pt x="98" y="434"/>
                      </a:lnTo>
                      <a:lnTo>
                        <a:pt x="70" y="410"/>
                      </a:lnTo>
                      <a:lnTo>
                        <a:pt x="46" y="382"/>
                      </a:lnTo>
                      <a:lnTo>
                        <a:pt x="27" y="350"/>
                      </a:lnTo>
                      <a:lnTo>
                        <a:pt x="12" y="316"/>
                      </a:lnTo>
                      <a:lnTo>
                        <a:pt x="3" y="279"/>
                      </a:lnTo>
                      <a:lnTo>
                        <a:pt x="0" y="240"/>
                      </a:lnTo>
                      <a:lnTo>
                        <a:pt x="3" y="202"/>
                      </a:lnTo>
                      <a:lnTo>
                        <a:pt x="12" y="165"/>
                      </a:lnTo>
                      <a:lnTo>
                        <a:pt x="27" y="131"/>
                      </a:lnTo>
                      <a:lnTo>
                        <a:pt x="46" y="99"/>
                      </a:lnTo>
                      <a:lnTo>
                        <a:pt x="70" y="71"/>
                      </a:lnTo>
                      <a:lnTo>
                        <a:pt x="98" y="47"/>
                      </a:lnTo>
                      <a:lnTo>
                        <a:pt x="130" y="28"/>
                      </a:lnTo>
                      <a:lnTo>
                        <a:pt x="164" y="13"/>
                      </a:lnTo>
                      <a:lnTo>
                        <a:pt x="201" y="4"/>
                      </a:lnTo>
                      <a:lnTo>
                        <a:pt x="240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39" name="Freeform 383"/>
                <p:cNvSpPr>
                  <a:spLocks noEditPoints="1"/>
                </p:cNvSpPr>
                <p:nvPr/>
              </p:nvSpPr>
              <p:spPr bwMode="auto">
                <a:xfrm>
                  <a:off x="8240713" y="4311650"/>
                  <a:ext cx="114300" cy="176212"/>
                </a:xfrm>
                <a:custGeom>
                  <a:avLst/>
                  <a:gdLst>
                    <a:gd name="T0" fmla="*/ 139 w 710"/>
                    <a:gd name="T1" fmla="*/ 139 h 1112"/>
                    <a:gd name="T2" fmla="*/ 139 w 710"/>
                    <a:gd name="T3" fmla="*/ 973 h 1112"/>
                    <a:gd name="T4" fmla="*/ 571 w 710"/>
                    <a:gd name="T5" fmla="*/ 973 h 1112"/>
                    <a:gd name="T6" fmla="*/ 571 w 710"/>
                    <a:gd name="T7" fmla="*/ 957 h 1112"/>
                    <a:gd name="T8" fmla="*/ 571 w 710"/>
                    <a:gd name="T9" fmla="*/ 939 h 1112"/>
                    <a:gd name="T10" fmla="*/ 571 w 710"/>
                    <a:gd name="T11" fmla="*/ 916 h 1112"/>
                    <a:gd name="T12" fmla="*/ 571 w 710"/>
                    <a:gd name="T13" fmla="*/ 813 h 1112"/>
                    <a:gd name="T14" fmla="*/ 571 w 710"/>
                    <a:gd name="T15" fmla="*/ 772 h 1112"/>
                    <a:gd name="T16" fmla="*/ 571 w 710"/>
                    <a:gd name="T17" fmla="*/ 726 h 1112"/>
                    <a:gd name="T18" fmla="*/ 571 w 710"/>
                    <a:gd name="T19" fmla="*/ 680 h 1112"/>
                    <a:gd name="T20" fmla="*/ 571 w 710"/>
                    <a:gd name="T21" fmla="*/ 631 h 1112"/>
                    <a:gd name="T22" fmla="*/ 571 w 710"/>
                    <a:gd name="T23" fmla="*/ 581 h 1112"/>
                    <a:gd name="T24" fmla="*/ 571 w 710"/>
                    <a:gd name="T25" fmla="*/ 531 h 1112"/>
                    <a:gd name="T26" fmla="*/ 571 w 710"/>
                    <a:gd name="T27" fmla="*/ 226 h 1112"/>
                    <a:gd name="T28" fmla="*/ 571 w 710"/>
                    <a:gd name="T29" fmla="*/ 197 h 1112"/>
                    <a:gd name="T30" fmla="*/ 571 w 710"/>
                    <a:gd name="T31" fmla="*/ 173 h 1112"/>
                    <a:gd name="T32" fmla="*/ 571 w 710"/>
                    <a:gd name="T33" fmla="*/ 155 h 1112"/>
                    <a:gd name="T34" fmla="*/ 571 w 710"/>
                    <a:gd name="T35" fmla="*/ 139 h 1112"/>
                    <a:gd name="T36" fmla="*/ 139 w 710"/>
                    <a:gd name="T37" fmla="*/ 139 h 1112"/>
                    <a:gd name="T38" fmla="*/ 69 w 710"/>
                    <a:gd name="T39" fmla="*/ 0 h 1112"/>
                    <a:gd name="T40" fmla="*/ 640 w 710"/>
                    <a:gd name="T41" fmla="*/ 0 h 1112"/>
                    <a:gd name="T42" fmla="*/ 659 w 710"/>
                    <a:gd name="T43" fmla="*/ 3 h 1112"/>
                    <a:gd name="T44" fmla="*/ 676 w 710"/>
                    <a:gd name="T45" fmla="*/ 10 h 1112"/>
                    <a:gd name="T46" fmla="*/ 690 w 710"/>
                    <a:gd name="T47" fmla="*/ 21 h 1112"/>
                    <a:gd name="T48" fmla="*/ 701 w 710"/>
                    <a:gd name="T49" fmla="*/ 34 h 1112"/>
                    <a:gd name="T50" fmla="*/ 708 w 710"/>
                    <a:gd name="T51" fmla="*/ 51 h 1112"/>
                    <a:gd name="T52" fmla="*/ 710 w 710"/>
                    <a:gd name="T53" fmla="*/ 70 h 1112"/>
                    <a:gd name="T54" fmla="*/ 710 w 710"/>
                    <a:gd name="T55" fmla="*/ 1042 h 1112"/>
                    <a:gd name="T56" fmla="*/ 708 w 710"/>
                    <a:gd name="T57" fmla="*/ 1061 h 1112"/>
                    <a:gd name="T58" fmla="*/ 701 w 710"/>
                    <a:gd name="T59" fmla="*/ 1078 h 1112"/>
                    <a:gd name="T60" fmla="*/ 690 w 710"/>
                    <a:gd name="T61" fmla="*/ 1092 h 1112"/>
                    <a:gd name="T62" fmla="*/ 676 w 710"/>
                    <a:gd name="T63" fmla="*/ 1103 h 1112"/>
                    <a:gd name="T64" fmla="*/ 659 w 710"/>
                    <a:gd name="T65" fmla="*/ 1110 h 1112"/>
                    <a:gd name="T66" fmla="*/ 640 w 710"/>
                    <a:gd name="T67" fmla="*/ 1112 h 1112"/>
                    <a:gd name="T68" fmla="*/ 69 w 710"/>
                    <a:gd name="T69" fmla="*/ 1112 h 1112"/>
                    <a:gd name="T70" fmla="*/ 51 w 710"/>
                    <a:gd name="T71" fmla="*/ 1110 h 1112"/>
                    <a:gd name="T72" fmla="*/ 34 w 710"/>
                    <a:gd name="T73" fmla="*/ 1103 h 1112"/>
                    <a:gd name="T74" fmla="*/ 20 w 710"/>
                    <a:gd name="T75" fmla="*/ 1092 h 1112"/>
                    <a:gd name="T76" fmla="*/ 9 w 710"/>
                    <a:gd name="T77" fmla="*/ 1078 h 1112"/>
                    <a:gd name="T78" fmla="*/ 2 w 710"/>
                    <a:gd name="T79" fmla="*/ 1061 h 1112"/>
                    <a:gd name="T80" fmla="*/ 0 w 710"/>
                    <a:gd name="T81" fmla="*/ 1042 h 1112"/>
                    <a:gd name="T82" fmla="*/ 0 w 710"/>
                    <a:gd name="T83" fmla="*/ 70 h 1112"/>
                    <a:gd name="T84" fmla="*/ 2 w 710"/>
                    <a:gd name="T85" fmla="*/ 51 h 1112"/>
                    <a:gd name="T86" fmla="*/ 9 w 710"/>
                    <a:gd name="T87" fmla="*/ 34 h 1112"/>
                    <a:gd name="T88" fmla="*/ 20 w 710"/>
                    <a:gd name="T89" fmla="*/ 21 h 1112"/>
                    <a:gd name="T90" fmla="*/ 34 w 710"/>
                    <a:gd name="T91" fmla="*/ 10 h 1112"/>
                    <a:gd name="T92" fmla="*/ 51 w 710"/>
                    <a:gd name="T93" fmla="*/ 3 h 1112"/>
                    <a:gd name="T94" fmla="*/ 69 w 710"/>
                    <a:gd name="T95" fmla="*/ 0 h 1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10" h="1112">
                      <a:moveTo>
                        <a:pt x="139" y="139"/>
                      </a:moveTo>
                      <a:lnTo>
                        <a:pt x="139" y="973"/>
                      </a:lnTo>
                      <a:lnTo>
                        <a:pt x="571" y="973"/>
                      </a:lnTo>
                      <a:lnTo>
                        <a:pt x="571" y="957"/>
                      </a:lnTo>
                      <a:lnTo>
                        <a:pt x="571" y="939"/>
                      </a:lnTo>
                      <a:lnTo>
                        <a:pt x="571" y="916"/>
                      </a:lnTo>
                      <a:lnTo>
                        <a:pt x="571" y="813"/>
                      </a:lnTo>
                      <a:lnTo>
                        <a:pt x="571" y="772"/>
                      </a:lnTo>
                      <a:lnTo>
                        <a:pt x="571" y="726"/>
                      </a:lnTo>
                      <a:lnTo>
                        <a:pt x="571" y="680"/>
                      </a:lnTo>
                      <a:lnTo>
                        <a:pt x="571" y="631"/>
                      </a:lnTo>
                      <a:lnTo>
                        <a:pt x="571" y="581"/>
                      </a:lnTo>
                      <a:lnTo>
                        <a:pt x="571" y="531"/>
                      </a:lnTo>
                      <a:lnTo>
                        <a:pt x="571" y="226"/>
                      </a:lnTo>
                      <a:lnTo>
                        <a:pt x="571" y="197"/>
                      </a:lnTo>
                      <a:lnTo>
                        <a:pt x="571" y="173"/>
                      </a:lnTo>
                      <a:lnTo>
                        <a:pt x="571" y="155"/>
                      </a:lnTo>
                      <a:lnTo>
                        <a:pt x="571" y="139"/>
                      </a:lnTo>
                      <a:lnTo>
                        <a:pt x="139" y="139"/>
                      </a:lnTo>
                      <a:close/>
                      <a:moveTo>
                        <a:pt x="69" y="0"/>
                      </a:moveTo>
                      <a:lnTo>
                        <a:pt x="640" y="0"/>
                      </a:lnTo>
                      <a:lnTo>
                        <a:pt x="659" y="3"/>
                      </a:lnTo>
                      <a:lnTo>
                        <a:pt x="676" y="10"/>
                      </a:lnTo>
                      <a:lnTo>
                        <a:pt x="690" y="21"/>
                      </a:lnTo>
                      <a:lnTo>
                        <a:pt x="701" y="34"/>
                      </a:lnTo>
                      <a:lnTo>
                        <a:pt x="708" y="51"/>
                      </a:lnTo>
                      <a:lnTo>
                        <a:pt x="710" y="70"/>
                      </a:lnTo>
                      <a:lnTo>
                        <a:pt x="710" y="1042"/>
                      </a:lnTo>
                      <a:lnTo>
                        <a:pt x="708" y="1061"/>
                      </a:lnTo>
                      <a:lnTo>
                        <a:pt x="701" y="1078"/>
                      </a:lnTo>
                      <a:lnTo>
                        <a:pt x="690" y="1092"/>
                      </a:lnTo>
                      <a:lnTo>
                        <a:pt x="676" y="1103"/>
                      </a:lnTo>
                      <a:lnTo>
                        <a:pt x="659" y="1110"/>
                      </a:lnTo>
                      <a:lnTo>
                        <a:pt x="640" y="1112"/>
                      </a:lnTo>
                      <a:lnTo>
                        <a:pt x="69" y="1112"/>
                      </a:lnTo>
                      <a:lnTo>
                        <a:pt x="51" y="1110"/>
                      </a:lnTo>
                      <a:lnTo>
                        <a:pt x="34" y="1103"/>
                      </a:lnTo>
                      <a:lnTo>
                        <a:pt x="20" y="1092"/>
                      </a:lnTo>
                      <a:lnTo>
                        <a:pt x="9" y="1078"/>
                      </a:lnTo>
                      <a:lnTo>
                        <a:pt x="2" y="1061"/>
                      </a:lnTo>
                      <a:lnTo>
                        <a:pt x="0" y="1042"/>
                      </a:lnTo>
                      <a:lnTo>
                        <a:pt x="0" y="70"/>
                      </a:lnTo>
                      <a:lnTo>
                        <a:pt x="2" y="51"/>
                      </a:lnTo>
                      <a:lnTo>
                        <a:pt x="9" y="34"/>
                      </a:lnTo>
                      <a:lnTo>
                        <a:pt x="20" y="21"/>
                      </a:lnTo>
                      <a:lnTo>
                        <a:pt x="34" y="10"/>
                      </a:lnTo>
                      <a:lnTo>
                        <a:pt x="51" y="3"/>
                      </a:lnTo>
                      <a:lnTo>
                        <a:pt x="69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40" name="Freeform 384"/>
                <p:cNvSpPr>
                  <a:spLocks/>
                </p:cNvSpPr>
                <p:nvPr/>
              </p:nvSpPr>
              <p:spPr bwMode="auto">
                <a:xfrm>
                  <a:off x="8275638" y="4351338"/>
                  <a:ext cx="44450" cy="22225"/>
                </a:xfrm>
                <a:custGeom>
                  <a:avLst/>
                  <a:gdLst>
                    <a:gd name="T0" fmla="*/ 70 w 286"/>
                    <a:gd name="T1" fmla="*/ 0 h 140"/>
                    <a:gd name="T2" fmla="*/ 216 w 286"/>
                    <a:gd name="T3" fmla="*/ 0 h 140"/>
                    <a:gd name="T4" fmla="*/ 234 w 286"/>
                    <a:gd name="T5" fmla="*/ 3 h 140"/>
                    <a:gd name="T6" fmla="*/ 251 w 286"/>
                    <a:gd name="T7" fmla="*/ 9 h 140"/>
                    <a:gd name="T8" fmla="*/ 266 w 286"/>
                    <a:gd name="T9" fmla="*/ 21 h 140"/>
                    <a:gd name="T10" fmla="*/ 277 w 286"/>
                    <a:gd name="T11" fmla="*/ 35 h 140"/>
                    <a:gd name="T12" fmla="*/ 283 w 286"/>
                    <a:gd name="T13" fmla="*/ 52 h 140"/>
                    <a:gd name="T14" fmla="*/ 286 w 286"/>
                    <a:gd name="T15" fmla="*/ 70 h 140"/>
                    <a:gd name="T16" fmla="*/ 283 w 286"/>
                    <a:gd name="T17" fmla="*/ 89 h 140"/>
                    <a:gd name="T18" fmla="*/ 277 w 286"/>
                    <a:gd name="T19" fmla="*/ 105 h 140"/>
                    <a:gd name="T20" fmla="*/ 266 w 286"/>
                    <a:gd name="T21" fmla="*/ 120 h 140"/>
                    <a:gd name="T22" fmla="*/ 251 w 286"/>
                    <a:gd name="T23" fmla="*/ 130 h 140"/>
                    <a:gd name="T24" fmla="*/ 234 w 286"/>
                    <a:gd name="T25" fmla="*/ 137 h 140"/>
                    <a:gd name="T26" fmla="*/ 216 w 286"/>
                    <a:gd name="T27" fmla="*/ 140 h 140"/>
                    <a:gd name="T28" fmla="*/ 70 w 286"/>
                    <a:gd name="T29" fmla="*/ 140 h 140"/>
                    <a:gd name="T30" fmla="*/ 51 w 286"/>
                    <a:gd name="T31" fmla="*/ 137 h 140"/>
                    <a:gd name="T32" fmla="*/ 34 w 286"/>
                    <a:gd name="T33" fmla="*/ 130 h 140"/>
                    <a:gd name="T34" fmla="*/ 20 w 286"/>
                    <a:gd name="T35" fmla="*/ 120 h 140"/>
                    <a:gd name="T36" fmla="*/ 9 w 286"/>
                    <a:gd name="T37" fmla="*/ 105 h 140"/>
                    <a:gd name="T38" fmla="*/ 2 w 286"/>
                    <a:gd name="T39" fmla="*/ 89 h 140"/>
                    <a:gd name="T40" fmla="*/ 0 w 286"/>
                    <a:gd name="T41" fmla="*/ 70 h 140"/>
                    <a:gd name="T42" fmla="*/ 2 w 286"/>
                    <a:gd name="T43" fmla="*/ 52 h 140"/>
                    <a:gd name="T44" fmla="*/ 9 w 286"/>
                    <a:gd name="T45" fmla="*/ 35 h 140"/>
                    <a:gd name="T46" fmla="*/ 20 w 286"/>
                    <a:gd name="T47" fmla="*/ 21 h 140"/>
                    <a:gd name="T48" fmla="*/ 34 w 286"/>
                    <a:gd name="T49" fmla="*/ 9 h 140"/>
                    <a:gd name="T50" fmla="*/ 51 w 286"/>
                    <a:gd name="T51" fmla="*/ 3 h 140"/>
                    <a:gd name="T52" fmla="*/ 70 w 286"/>
                    <a:gd name="T53" fmla="*/ 0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86" h="140">
                      <a:moveTo>
                        <a:pt x="70" y="0"/>
                      </a:moveTo>
                      <a:lnTo>
                        <a:pt x="216" y="0"/>
                      </a:lnTo>
                      <a:lnTo>
                        <a:pt x="234" y="3"/>
                      </a:lnTo>
                      <a:lnTo>
                        <a:pt x="251" y="9"/>
                      </a:lnTo>
                      <a:lnTo>
                        <a:pt x="266" y="21"/>
                      </a:lnTo>
                      <a:lnTo>
                        <a:pt x="277" y="35"/>
                      </a:lnTo>
                      <a:lnTo>
                        <a:pt x="283" y="52"/>
                      </a:lnTo>
                      <a:lnTo>
                        <a:pt x="286" y="70"/>
                      </a:lnTo>
                      <a:lnTo>
                        <a:pt x="283" y="89"/>
                      </a:lnTo>
                      <a:lnTo>
                        <a:pt x="277" y="105"/>
                      </a:lnTo>
                      <a:lnTo>
                        <a:pt x="266" y="120"/>
                      </a:lnTo>
                      <a:lnTo>
                        <a:pt x="251" y="130"/>
                      </a:lnTo>
                      <a:lnTo>
                        <a:pt x="234" y="137"/>
                      </a:lnTo>
                      <a:lnTo>
                        <a:pt x="216" y="140"/>
                      </a:lnTo>
                      <a:lnTo>
                        <a:pt x="70" y="140"/>
                      </a:lnTo>
                      <a:lnTo>
                        <a:pt x="51" y="137"/>
                      </a:lnTo>
                      <a:lnTo>
                        <a:pt x="34" y="130"/>
                      </a:lnTo>
                      <a:lnTo>
                        <a:pt x="20" y="120"/>
                      </a:lnTo>
                      <a:lnTo>
                        <a:pt x="9" y="105"/>
                      </a:lnTo>
                      <a:lnTo>
                        <a:pt x="2" y="89"/>
                      </a:lnTo>
                      <a:lnTo>
                        <a:pt x="0" y="70"/>
                      </a:lnTo>
                      <a:lnTo>
                        <a:pt x="2" y="52"/>
                      </a:lnTo>
                      <a:lnTo>
                        <a:pt x="9" y="35"/>
                      </a:lnTo>
                      <a:lnTo>
                        <a:pt x="20" y="21"/>
                      </a:lnTo>
                      <a:lnTo>
                        <a:pt x="34" y="9"/>
                      </a:lnTo>
                      <a:lnTo>
                        <a:pt x="51" y="3"/>
                      </a:lnTo>
                      <a:lnTo>
                        <a:pt x="70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41" name="Freeform 385"/>
                <p:cNvSpPr>
                  <a:spLocks/>
                </p:cNvSpPr>
                <p:nvPr/>
              </p:nvSpPr>
              <p:spPr bwMode="auto">
                <a:xfrm>
                  <a:off x="8275638" y="4386263"/>
                  <a:ext cx="44450" cy="22225"/>
                </a:xfrm>
                <a:custGeom>
                  <a:avLst/>
                  <a:gdLst>
                    <a:gd name="T0" fmla="*/ 70 w 286"/>
                    <a:gd name="T1" fmla="*/ 0 h 139"/>
                    <a:gd name="T2" fmla="*/ 216 w 286"/>
                    <a:gd name="T3" fmla="*/ 0 h 139"/>
                    <a:gd name="T4" fmla="*/ 234 w 286"/>
                    <a:gd name="T5" fmla="*/ 3 h 139"/>
                    <a:gd name="T6" fmla="*/ 251 w 286"/>
                    <a:gd name="T7" fmla="*/ 10 h 139"/>
                    <a:gd name="T8" fmla="*/ 266 w 286"/>
                    <a:gd name="T9" fmla="*/ 21 h 139"/>
                    <a:gd name="T10" fmla="*/ 277 w 286"/>
                    <a:gd name="T11" fmla="*/ 34 h 139"/>
                    <a:gd name="T12" fmla="*/ 283 w 286"/>
                    <a:gd name="T13" fmla="*/ 51 h 139"/>
                    <a:gd name="T14" fmla="*/ 286 w 286"/>
                    <a:gd name="T15" fmla="*/ 69 h 139"/>
                    <a:gd name="T16" fmla="*/ 283 w 286"/>
                    <a:gd name="T17" fmla="*/ 88 h 139"/>
                    <a:gd name="T18" fmla="*/ 277 w 286"/>
                    <a:gd name="T19" fmla="*/ 104 h 139"/>
                    <a:gd name="T20" fmla="*/ 266 w 286"/>
                    <a:gd name="T21" fmla="*/ 119 h 139"/>
                    <a:gd name="T22" fmla="*/ 251 w 286"/>
                    <a:gd name="T23" fmla="*/ 130 h 139"/>
                    <a:gd name="T24" fmla="*/ 234 w 286"/>
                    <a:gd name="T25" fmla="*/ 137 h 139"/>
                    <a:gd name="T26" fmla="*/ 216 w 286"/>
                    <a:gd name="T27" fmla="*/ 139 h 139"/>
                    <a:gd name="T28" fmla="*/ 70 w 286"/>
                    <a:gd name="T29" fmla="*/ 139 h 139"/>
                    <a:gd name="T30" fmla="*/ 51 w 286"/>
                    <a:gd name="T31" fmla="*/ 137 h 139"/>
                    <a:gd name="T32" fmla="*/ 34 w 286"/>
                    <a:gd name="T33" fmla="*/ 130 h 139"/>
                    <a:gd name="T34" fmla="*/ 20 w 286"/>
                    <a:gd name="T35" fmla="*/ 119 h 139"/>
                    <a:gd name="T36" fmla="*/ 9 w 286"/>
                    <a:gd name="T37" fmla="*/ 104 h 139"/>
                    <a:gd name="T38" fmla="*/ 2 w 286"/>
                    <a:gd name="T39" fmla="*/ 88 h 139"/>
                    <a:gd name="T40" fmla="*/ 0 w 286"/>
                    <a:gd name="T41" fmla="*/ 69 h 139"/>
                    <a:gd name="T42" fmla="*/ 2 w 286"/>
                    <a:gd name="T43" fmla="*/ 51 h 139"/>
                    <a:gd name="T44" fmla="*/ 9 w 286"/>
                    <a:gd name="T45" fmla="*/ 34 h 139"/>
                    <a:gd name="T46" fmla="*/ 20 w 286"/>
                    <a:gd name="T47" fmla="*/ 21 h 139"/>
                    <a:gd name="T48" fmla="*/ 34 w 286"/>
                    <a:gd name="T49" fmla="*/ 10 h 139"/>
                    <a:gd name="T50" fmla="*/ 51 w 286"/>
                    <a:gd name="T51" fmla="*/ 3 h 139"/>
                    <a:gd name="T52" fmla="*/ 70 w 286"/>
                    <a:gd name="T53" fmla="*/ 0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86" h="139">
                      <a:moveTo>
                        <a:pt x="70" y="0"/>
                      </a:moveTo>
                      <a:lnTo>
                        <a:pt x="216" y="0"/>
                      </a:lnTo>
                      <a:lnTo>
                        <a:pt x="234" y="3"/>
                      </a:lnTo>
                      <a:lnTo>
                        <a:pt x="251" y="10"/>
                      </a:lnTo>
                      <a:lnTo>
                        <a:pt x="266" y="21"/>
                      </a:lnTo>
                      <a:lnTo>
                        <a:pt x="277" y="34"/>
                      </a:lnTo>
                      <a:lnTo>
                        <a:pt x="283" y="51"/>
                      </a:lnTo>
                      <a:lnTo>
                        <a:pt x="286" y="69"/>
                      </a:lnTo>
                      <a:lnTo>
                        <a:pt x="283" y="88"/>
                      </a:lnTo>
                      <a:lnTo>
                        <a:pt x="277" y="104"/>
                      </a:lnTo>
                      <a:lnTo>
                        <a:pt x="266" y="119"/>
                      </a:lnTo>
                      <a:lnTo>
                        <a:pt x="251" y="130"/>
                      </a:lnTo>
                      <a:lnTo>
                        <a:pt x="234" y="137"/>
                      </a:lnTo>
                      <a:lnTo>
                        <a:pt x="216" y="139"/>
                      </a:lnTo>
                      <a:lnTo>
                        <a:pt x="70" y="139"/>
                      </a:lnTo>
                      <a:lnTo>
                        <a:pt x="51" y="137"/>
                      </a:lnTo>
                      <a:lnTo>
                        <a:pt x="34" y="130"/>
                      </a:lnTo>
                      <a:lnTo>
                        <a:pt x="20" y="119"/>
                      </a:lnTo>
                      <a:lnTo>
                        <a:pt x="9" y="104"/>
                      </a:lnTo>
                      <a:lnTo>
                        <a:pt x="2" y="88"/>
                      </a:lnTo>
                      <a:lnTo>
                        <a:pt x="0" y="69"/>
                      </a:lnTo>
                      <a:lnTo>
                        <a:pt x="2" y="51"/>
                      </a:lnTo>
                      <a:lnTo>
                        <a:pt x="9" y="34"/>
                      </a:lnTo>
                      <a:lnTo>
                        <a:pt x="20" y="21"/>
                      </a:lnTo>
                      <a:lnTo>
                        <a:pt x="34" y="10"/>
                      </a:lnTo>
                      <a:lnTo>
                        <a:pt x="51" y="3"/>
                      </a:lnTo>
                      <a:lnTo>
                        <a:pt x="70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42" name="Freeform 386"/>
                <p:cNvSpPr>
                  <a:spLocks/>
                </p:cNvSpPr>
                <p:nvPr/>
              </p:nvSpPr>
              <p:spPr bwMode="auto">
                <a:xfrm>
                  <a:off x="8275638" y="4422775"/>
                  <a:ext cx="44450" cy="22225"/>
                </a:xfrm>
                <a:custGeom>
                  <a:avLst/>
                  <a:gdLst>
                    <a:gd name="T0" fmla="*/ 70 w 286"/>
                    <a:gd name="T1" fmla="*/ 0 h 139"/>
                    <a:gd name="T2" fmla="*/ 216 w 286"/>
                    <a:gd name="T3" fmla="*/ 0 h 139"/>
                    <a:gd name="T4" fmla="*/ 234 w 286"/>
                    <a:gd name="T5" fmla="*/ 2 h 139"/>
                    <a:gd name="T6" fmla="*/ 251 w 286"/>
                    <a:gd name="T7" fmla="*/ 10 h 139"/>
                    <a:gd name="T8" fmla="*/ 266 w 286"/>
                    <a:gd name="T9" fmla="*/ 20 h 139"/>
                    <a:gd name="T10" fmla="*/ 277 w 286"/>
                    <a:gd name="T11" fmla="*/ 34 h 139"/>
                    <a:gd name="T12" fmla="*/ 283 w 286"/>
                    <a:gd name="T13" fmla="*/ 51 h 139"/>
                    <a:gd name="T14" fmla="*/ 286 w 286"/>
                    <a:gd name="T15" fmla="*/ 70 h 139"/>
                    <a:gd name="T16" fmla="*/ 283 w 286"/>
                    <a:gd name="T17" fmla="*/ 88 h 139"/>
                    <a:gd name="T18" fmla="*/ 277 w 286"/>
                    <a:gd name="T19" fmla="*/ 105 h 139"/>
                    <a:gd name="T20" fmla="*/ 266 w 286"/>
                    <a:gd name="T21" fmla="*/ 119 h 139"/>
                    <a:gd name="T22" fmla="*/ 251 w 286"/>
                    <a:gd name="T23" fmla="*/ 129 h 139"/>
                    <a:gd name="T24" fmla="*/ 234 w 286"/>
                    <a:gd name="T25" fmla="*/ 137 h 139"/>
                    <a:gd name="T26" fmla="*/ 216 w 286"/>
                    <a:gd name="T27" fmla="*/ 139 h 139"/>
                    <a:gd name="T28" fmla="*/ 70 w 286"/>
                    <a:gd name="T29" fmla="*/ 139 h 139"/>
                    <a:gd name="T30" fmla="*/ 51 w 286"/>
                    <a:gd name="T31" fmla="*/ 137 h 139"/>
                    <a:gd name="T32" fmla="*/ 34 w 286"/>
                    <a:gd name="T33" fmla="*/ 129 h 139"/>
                    <a:gd name="T34" fmla="*/ 20 w 286"/>
                    <a:gd name="T35" fmla="*/ 119 h 139"/>
                    <a:gd name="T36" fmla="*/ 9 w 286"/>
                    <a:gd name="T37" fmla="*/ 105 h 139"/>
                    <a:gd name="T38" fmla="*/ 2 w 286"/>
                    <a:gd name="T39" fmla="*/ 88 h 139"/>
                    <a:gd name="T40" fmla="*/ 0 w 286"/>
                    <a:gd name="T41" fmla="*/ 70 h 139"/>
                    <a:gd name="T42" fmla="*/ 2 w 286"/>
                    <a:gd name="T43" fmla="*/ 51 h 139"/>
                    <a:gd name="T44" fmla="*/ 9 w 286"/>
                    <a:gd name="T45" fmla="*/ 34 h 139"/>
                    <a:gd name="T46" fmla="*/ 20 w 286"/>
                    <a:gd name="T47" fmla="*/ 20 h 139"/>
                    <a:gd name="T48" fmla="*/ 34 w 286"/>
                    <a:gd name="T49" fmla="*/ 10 h 139"/>
                    <a:gd name="T50" fmla="*/ 51 w 286"/>
                    <a:gd name="T51" fmla="*/ 2 h 139"/>
                    <a:gd name="T52" fmla="*/ 70 w 286"/>
                    <a:gd name="T53" fmla="*/ 0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86" h="139">
                      <a:moveTo>
                        <a:pt x="70" y="0"/>
                      </a:moveTo>
                      <a:lnTo>
                        <a:pt x="216" y="0"/>
                      </a:lnTo>
                      <a:lnTo>
                        <a:pt x="234" y="2"/>
                      </a:lnTo>
                      <a:lnTo>
                        <a:pt x="251" y="10"/>
                      </a:lnTo>
                      <a:lnTo>
                        <a:pt x="266" y="20"/>
                      </a:lnTo>
                      <a:lnTo>
                        <a:pt x="277" y="34"/>
                      </a:lnTo>
                      <a:lnTo>
                        <a:pt x="283" y="51"/>
                      </a:lnTo>
                      <a:lnTo>
                        <a:pt x="286" y="70"/>
                      </a:lnTo>
                      <a:lnTo>
                        <a:pt x="283" y="88"/>
                      </a:lnTo>
                      <a:lnTo>
                        <a:pt x="277" y="105"/>
                      </a:lnTo>
                      <a:lnTo>
                        <a:pt x="266" y="119"/>
                      </a:lnTo>
                      <a:lnTo>
                        <a:pt x="251" y="129"/>
                      </a:lnTo>
                      <a:lnTo>
                        <a:pt x="234" y="137"/>
                      </a:lnTo>
                      <a:lnTo>
                        <a:pt x="216" y="139"/>
                      </a:lnTo>
                      <a:lnTo>
                        <a:pt x="70" y="139"/>
                      </a:lnTo>
                      <a:lnTo>
                        <a:pt x="51" y="137"/>
                      </a:lnTo>
                      <a:lnTo>
                        <a:pt x="34" y="129"/>
                      </a:lnTo>
                      <a:lnTo>
                        <a:pt x="20" y="119"/>
                      </a:lnTo>
                      <a:lnTo>
                        <a:pt x="9" y="105"/>
                      </a:lnTo>
                      <a:lnTo>
                        <a:pt x="2" y="88"/>
                      </a:lnTo>
                      <a:lnTo>
                        <a:pt x="0" y="70"/>
                      </a:lnTo>
                      <a:lnTo>
                        <a:pt x="2" y="51"/>
                      </a:lnTo>
                      <a:lnTo>
                        <a:pt x="9" y="34"/>
                      </a:lnTo>
                      <a:lnTo>
                        <a:pt x="20" y="20"/>
                      </a:lnTo>
                      <a:lnTo>
                        <a:pt x="34" y="10"/>
                      </a:lnTo>
                      <a:lnTo>
                        <a:pt x="51" y="2"/>
                      </a:lnTo>
                      <a:lnTo>
                        <a:pt x="70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43" name="Freeform 387"/>
                <p:cNvSpPr>
                  <a:spLocks/>
                </p:cNvSpPr>
                <p:nvPr/>
              </p:nvSpPr>
              <p:spPr bwMode="auto">
                <a:xfrm>
                  <a:off x="8240713" y="4505325"/>
                  <a:ext cx="22225" cy="88900"/>
                </a:xfrm>
                <a:custGeom>
                  <a:avLst/>
                  <a:gdLst>
                    <a:gd name="T0" fmla="*/ 70 w 140"/>
                    <a:gd name="T1" fmla="*/ 0 h 564"/>
                    <a:gd name="T2" fmla="*/ 89 w 140"/>
                    <a:gd name="T3" fmla="*/ 2 h 564"/>
                    <a:gd name="T4" fmla="*/ 105 w 140"/>
                    <a:gd name="T5" fmla="*/ 10 h 564"/>
                    <a:gd name="T6" fmla="*/ 119 w 140"/>
                    <a:gd name="T7" fmla="*/ 20 h 564"/>
                    <a:gd name="T8" fmla="*/ 130 w 140"/>
                    <a:gd name="T9" fmla="*/ 34 h 564"/>
                    <a:gd name="T10" fmla="*/ 137 w 140"/>
                    <a:gd name="T11" fmla="*/ 51 h 564"/>
                    <a:gd name="T12" fmla="*/ 140 w 140"/>
                    <a:gd name="T13" fmla="*/ 70 h 564"/>
                    <a:gd name="T14" fmla="*/ 140 w 140"/>
                    <a:gd name="T15" fmla="*/ 495 h 564"/>
                    <a:gd name="T16" fmla="*/ 137 w 140"/>
                    <a:gd name="T17" fmla="*/ 513 h 564"/>
                    <a:gd name="T18" fmla="*/ 130 w 140"/>
                    <a:gd name="T19" fmla="*/ 530 h 564"/>
                    <a:gd name="T20" fmla="*/ 119 w 140"/>
                    <a:gd name="T21" fmla="*/ 544 h 564"/>
                    <a:gd name="T22" fmla="*/ 105 w 140"/>
                    <a:gd name="T23" fmla="*/ 555 h 564"/>
                    <a:gd name="T24" fmla="*/ 89 w 140"/>
                    <a:gd name="T25" fmla="*/ 562 h 564"/>
                    <a:gd name="T26" fmla="*/ 70 w 140"/>
                    <a:gd name="T27" fmla="*/ 564 h 564"/>
                    <a:gd name="T28" fmla="*/ 51 w 140"/>
                    <a:gd name="T29" fmla="*/ 562 h 564"/>
                    <a:gd name="T30" fmla="*/ 35 w 140"/>
                    <a:gd name="T31" fmla="*/ 555 h 564"/>
                    <a:gd name="T32" fmla="*/ 21 w 140"/>
                    <a:gd name="T33" fmla="*/ 544 h 564"/>
                    <a:gd name="T34" fmla="*/ 9 w 140"/>
                    <a:gd name="T35" fmla="*/ 530 h 564"/>
                    <a:gd name="T36" fmla="*/ 3 w 140"/>
                    <a:gd name="T37" fmla="*/ 513 h 564"/>
                    <a:gd name="T38" fmla="*/ 0 w 140"/>
                    <a:gd name="T39" fmla="*/ 495 h 564"/>
                    <a:gd name="T40" fmla="*/ 0 w 140"/>
                    <a:gd name="T41" fmla="*/ 70 h 564"/>
                    <a:gd name="T42" fmla="*/ 3 w 140"/>
                    <a:gd name="T43" fmla="*/ 51 h 564"/>
                    <a:gd name="T44" fmla="*/ 9 w 140"/>
                    <a:gd name="T45" fmla="*/ 34 h 564"/>
                    <a:gd name="T46" fmla="*/ 21 w 140"/>
                    <a:gd name="T47" fmla="*/ 20 h 564"/>
                    <a:gd name="T48" fmla="*/ 35 w 140"/>
                    <a:gd name="T49" fmla="*/ 10 h 564"/>
                    <a:gd name="T50" fmla="*/ 51 w 140"/>
                    <a:gd name="T51" fmla="*/ 2 h 564"/>
                    <a:gd name="T52" fmla="*/ 70 w 140"/>
                    <a:gd name="T53" fmla="*/ 0 h 5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0" h="564">
                      <a:moveTo>
                        <a:pt x="70" y="0"/>
                      </a:moveTo>
                      <a:lnTo>
                        <a:pt x="89" y="2"/>
                      </a:lnTo>
                      <a:lnTo>
                        <a:pt x="105" y="10"/>
                      </a:lnTo>
                      <a:lnTo>
                        <a:pt x="119" y="20"/>
                      </a:lnTo>
                      <a:lnTo>
                        <a:pt x="130" y="34"/>
                      </a:lnTo>
                      <a:lnTo>
                        <a:pt x="137" y="51"/>
                      </a:lnTo>
                      <a:lnTo>
                        <a:pt x="140" y="70"/>
                      </a:lnTo>
                      <a:lnTo>
                        <a:pt x="140" y="495"/>
                      </a:lnTo>
                      <a:lnTo>
                        <a:pt x="137" y="513"/>
                      </a:lnTo>
                      <a:lnTo>
                        <a:pt x="130" y="530"/>
                      </a:lnTo>
                      <a:lnTo>
                        <a:pt x="119" y="544"/>
                      </a:lnTo>
                      <a:lnTo>
                        <a:pt x="105" y="555"/>
                      </a:lnTo>
                      <a:lnTo>
                        <a:pt x="89" y="562"/>
                      </a:lnTo>
                      <a:lnTo>
                        <a:pt x="70" y="564"/>
                      </a:lnTo>
                      <a:lnTo>
                        <a:pt x="51" y="562"/>
                      </a:lnTo>
                      <a:lnTo>
                        <a:pt x="35" y="555"/>
                      </a:lnTo>
                      <a:lnTo>
                        <a:pt x="21" y="544"/>
                      </a:lnTo>
                      <a:lnTo>
                        <a:pt x="9" y="530"/>
                      </a:lnTo>
                      <a:lnTo>
                        <a:pt x="3" y="513"/>
                      </a:lnTo>
                      <a:lnTo>
                        <a:pt x="0" y="495"/>
                      </a:lnTo>
                      <a:lnTo>
                        <a:pt x="0" y="70"/>
                      </a:lnTo>
                      <a:lnTo>
                        <a:pt x="3" y="51"/>
                      </a:lnTo>
                      <a:lnTo>
                        <a:pt x="9" y="34"/>
                      </a:lnTo>
                      <a:lnTo>
                        <a:pt x="21" y="20"/>
                      </a:lnTo>
                      <a:lnTo>
                        <a:pt x="35" y="10"/>
                      </a:lnTo>
                      <a:lnTo>
                        <a:pt x="51" y="2"/>
                      </a:lnTo>
                      <a:lnTo>
                        <a:pt x="70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44" name="Freeform 388"/>
                <p:cNvSpPr>
                  <a:spLocks/>
                </p:cNvSpPr>
                <p:nvPr/>
              </p:nvSpPr>
              <p:spPr bwMode="auto">
                <a:xfrm>
                  <a:off x="8240713" y="4603750"/>
                  <a:ext cx="22225" cy="25400"/>
                </a:xfrm>
                <a:custGeom>
                  <a:avLst/>
                  <a:gdLst>
                    <a:gd name="T0" fmla="*/ 70 w 140"/>
                    <a:gd name="T1" fmla="*/ 0 h 152"/>
                    <a:gd name="T2" fmla="*/ 89 w 140"/>
                    <a:gd name="T3" fmla="*/ 2 h 152"/>
                    <a:gd name="T4" fmla="*/ 105 w 140"/>
                    <a:gd name="T5" fmla="*/ 9 h 152"/>
                    <a:gd name="T6" fmla="*/ 119 w 140"/>
                    <a:gd name="T7" fmla="*/ 20 h 152"/>
                    <a:gd name="T8" fmla="*/ 130 w 140"/>
                    <a:gd name="T9" fmla="*/ 34 h 152"/>
                    <a:gd name="T10" fmla="*/ 137 w 140"/>
                    <a:gd name="T11" fmla="*/ 51 h 152"/>
                    <a:gd name="T12" fmla="*/ 140 w 140"/>
                    <a:gd name="T13" fmla="*/ 69 h 152"/>
                    <a:gd name="T14" fmla="*/ 140 w 140"/>
                    <a:gd name="T15" fmla="*/ 82 h 152"/>
                    <a:gd name="T16" fmla="*/ 137 w 140"/>
                    <a:gd name="T17" fmla="*/ 101 h 152"/>
                    <a:gd name="T18" fmla="*/ 130 w 140"/>
                    <a:gd name="T19" fmla="*/ 118 h 152"/>
                    <a:gd name="T20" fmla="*/ 119 w 140"/>
                    <a:gd name="T21" fmla="*/ 132 h 152"/>
                    <a:gd name="T22" fmla="*/ 105 w 140"/>
                    <a:gd name="T23" fmla="*/ 143 h 152"/>
                    <a:gd name="T24" fmla="*/ 89 w 140"/>
                    <a:gd name="T25" fmla="*/ 150 h 152"/>
                    <a:gd name="T26" fmla="*/ 70 w 140"/>
                    <a:gd name="T27" fmla="*/ 152 h 152"/>
                    <a:gd name="T28" fmla="*/ 51 w 140"/>
                    <a:gd name="T29" fmla="*/ 150 h 152"/>
                    <a:gd name="T30" fmla="*/ 35 w 140"/>
                    <a:gd name="T31" fmla="*/ 143 h 152"/>
                    <a:gd name="T32" fmla="*/ 21 w 140"/>
                    <a:gd name="T33" fmla="*/ 132 h 152"/>
                    <a:gd name="T34" fmla="*/ 9 w 140"/>
                    <a:gd name="T35" fmla="*/ 118 h 152"/>
                    <a:gd name="T36" fmla="*/ 3 w 140"/>
                    <a:gd name="T37" fmla="*/ 101 h 152"/>
                    <a:gd name="T38" fmla="*/ 0 w 140"/>
                    <a:gd name="T39" fmla="*/ 82 h 152"/>
                    <a:gd name="T40" fmla="*/ 0 w 140"/>
                    <a:gd name="T41" fmla="*/ 69 h 152"/>
                    <a:gd name="T42" fmla="*/ 3 w 140"/>
                    <a:gd name="T43" fmla="*/ 51 h 152"/>
                    <a:gd name="T44" fmla="*/ 9 w 140"/>
                    <a:gd name="T45" fmla="*/ 34 h 152"/>
                    <a:gd name="T46" fmla="*/ 21 w 140"/>
                    <a:gd name="T47" fmla="*/ 20 h 152"/>
                    <a:gd name="T48" fmla="*/ 35 w 140"/>
                    <a:gd name="T49" fmla="*/ 9 h 152"/>
                    <a:gd name="T50" fmla="*/ 51 w 140"/>
                    <a:gd name="T51" fmla="*/ 2 h 152"/>
                    <a:gd name="T52" fmla="*/ 70 w 140"/>
                    <a:gd name="T53" fmla="*/ 0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0" h="152">
                      <a:moveTo>
                        <a:pt x="70" y="0"/>
                      </a:moveTo>
                      <a:lnTo>
                        <a:pt x="89" y="2"/>
                      </a:lnTo>
                      <a:lnTo>
                        <a:pt x="105" y="9"/>
                      </a:lnTo>
                      <a:lnTo>
                        <a:pt x="119" y="20"/>
                      </a:lnTo>
                      <a:lnTo>
                        <a:pt x="130" y="34"/>
                      </a:lnTo>
                      <a:lnTo>
                        <a:pt x="137" y="51"/>
                      </a:lnTo>
                      <a:lnTo>
                        <a:pt x="140" y="69"/>
                      </a:lnTo>
                      <a:lnTo>
                        <a:pt x="140" y="82"/>
                      </a:lnTo>
                      <a:lnTo>
                        <a:pt x="137" y="101"/>
                      </a:lnTo>
                      <a:lnTo>
                        <a:pt x="130" y="118"/>
                      </a:lnTo>
                      <a:lnTo>
                        <a:pt x="119" y="132"/>
                      </a:lnTo>
                      <a:lnTo>
                        <a:pt x="105" y="143"/>
                      </a:lnTo>
                      <a:lnTo>
                        <a:pt x="89" y="150"/>
                      </a:lnTo>
                      <a:lnTo>
                        <a:pt x="70" y="152"/>
                      </a:lnTo>
                      <a:lnTo>
                        <a:pt x="51" y="150"/>
                      </a:lnTo>
                      <a:lnTo>
                        <a:pt x="35" y="143"/>
                      </a:lnTo>
                      <a:lnTo>
                        <a:pt x="21" y="132"/>
                      </a:lnTo>
                      <a:lnTo>
                        <a:pt x="9" y="118"/>
                      </a:lnTo>
                      <a:lnTo>
                        <a:pt x="3" y="101"/>
                      </a:lnTo>
                      <a:lnTo>
                        <a:pt x="0" y="82"/>
                      </a:lnTo>
                      <a:lnTo>
                        <a:pt x="0" y="69"/>
                      </a:lnTo>
                      <a:lnTo>
                        <a:pt x="3" y="51"/>
                      </a:lnTo>
                      <a:lnTo>
                        <a:pt x="9" y="34"/>
                      </a:lnTo>
                      <a:lnTo>
                        <a:pt x="21" y="20"/>
                      </a:lnTo>
                      <a:lnTo>
                        <a:pt x="35" y="9"/>
                      </a:lnTo>
                      <a:lnTo>
                        <a:pt x="51" y="2"/>
                      </a:lnTo>
                      <a:lnTo>
                        <a:pt x="70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</p:grpSp>
        </p:grpSp>
      </p:grpSp>
      <p:sp>
        <p:nvSpPr>
          <p:cNvPr id="26" name="Прямоугольник 25"/>
          <p:cNvSpPr/>
          <p:nvPr/>
        </p:nvSpPr>
        <p:spPr>
          <a:xfrm>
            <a:off x="4718105" y="1888540"/>
            <a:ext cx="2078433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МУНИЦИПАЛЬНЫЙ </a:t>
            </a:r>
          </a:p>
          <a:p>
            <a:pPr lvl="0" algn="ctr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УРОВЕНЬ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-13794" y="5036226"/>
            <a:ext cx="6886574" cy="3856254"/>
            <a:chOff x="-13794" y="5169027"/>
            <a:chExt cx="6886574" cy="3856254"/>
          </a:xfrm>
        </p:grpSpPr>
        <p:sp>
          <p:nvSpPr>
            <p:cNvPr id="72" name="Прямоугольник 71"/>
            <p:cNvSpPr/>
            <p:nvPr/>
          </p:nvSpPr>
          <p:spPr>
            <a:xfrm>
              <a:off x="-13794" y="5520116"/>
              <a:ext cx="6871794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1600" b="1" i="1" dirty="0">
                  <a:solidFill>
                    <a:srgbClr val="002060"/>
                  </a:solidFill>
                  <a:latin typeface="Cambria" panose="02040503050406030204" pitchFamily="18" charset="0"/>
                </a:rPr>
                <a:t>Бюджетный процесс </a:t>
              </a:r>
              <a:r>
                <a:rPr lang="ru-RU" sz="1400" dirty="0">
                  <a:solidFill>
                    <a:srgbClr val="002060"/>
                  </a:solidFill>
                  <a:latin typeface="Cambria" panose="02040503050406030204" pitchFamily="18" charset="0"/>
                </a:rPr>
                <a:t>– </a:t>
              </a:r>
              <a:r>
                <a:rPr lang="ru-RU" sz="1400" i="1" dirty="0">
                  <a:solidFill>
                    <a:srgbClr val="002060"/>
                  </a:solidFill>
                  <a:latin typeface="Cambria" panose="02040503050406030204" pitchFamily="18" charset="0"/>
                </a:rPr>
                <a:t>деятельность по подготовке </a:t>
              </a:r>
              <a:r>
                <a:rPr lang="ru-RU" sz="1400" i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проекта бюджета, </a:t>
              </a:r>
              <a:r>
                <a:rPr lang="ru-RU" sz="1400" i="1" dirty="0">
                  <a:solidFill>
                    <a:srgbClr val="002060"/>
                  </a:solidFill>
                  <a:latin typeface="Cambria" panose="02040503050406030204" pitchFamily="18" charset="0"/>
                </a:rPr>
                <a:t>утверждению и исполнению </a:t>
              </a:r>
              <a:r>
                <a:rPr lang="ru-RU" sz="1400" i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бюджета, </a:t>
              </a:r>
              <a:r>
                <a:rPr lang="ru-RU" sz="1400" i="1" dirty="0">
                  <a:solidFill>
                    <a:srgbClr val="002060"/>
                  </a:solidFill>
                  <a:latin typeface="Cambria" panose="02040503050406030204" pitchFamily="18" charset="0"/>
                </a:rPr>
                <a:t>контролю за исполнением, осуществлению бюджетного учета, составлению, внешней проверке, рассмотрению и утверждению бюджетной </a:t>
              </a:r>
              <a:r>
                <a:rPr lang="ru-RU" sz="1400" i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отчетности.</a:t>
              </a:r>
              <a:endParaRPr lang="ru-RU" sz="1400" i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986" y="5169027"/>
              <a:ext cx="687179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b="1" i="1" dirty="0" smtClean="0">
                  <a:solidFill>
                    <a:srgbClr val="002060"/>
                  </a:solidFill>
                  <a:latin typeface="DejaVu Serif Condensed"/>
                </a:rPr>
                <a:t>Основные </a:t>
              </a:r>
              <a:r>
                <a:rPr lang="ru-RU" b="1" i="1" dirty="0">
                  <a:solidFill>
                    <a:srgbClr val="002060"/>
                  </a:solidFill>
                  <a:latin typeface="DejaVu Serif Condensed"/>
                </a:rPr>
                <a:t>этапы</a:t>
              </a:r>
              <a:r>
                <a:rPr lang="ru-RU" b="1" i="1" dirty="0" smtClean="0">
                  <a:solidFill>
                    <a:srgbClr val="002060"/>
                  </a:solidFill>
                  <a:latin typeface="DejaVu Serif Condensed"/>
                </a:rPr>
                <a:t> бюджетного процесса города Липецка</a:t>
              </a:r>
              <a:endParaRPr lang="ru-RU" b="1" i="1" dirty="0">
                <a:solidFill>
                  <a:srgbClr val="002060"/>
                </a:solidFill>
                <a:latin typeface="DejaVu Serif Condensed"/>
              </a:endParaRPr>
            </a:p>
          </p:txBody>
        </p:sp>
        <p:sp>
          <p:nvSpPr>
            <p:cNvPr id="289" name="TextBox 288"/>
            <p:cNvSpPr txBox="1"/>
            <p:nvPr/>
          </p:nvSpPr>
          <p:spPr>
            <a:xfrm>
              <a:off x="854569" y="8717504"/>
              <a:ext cx="10854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2020 </a:t>
              </a:r>
              <a:r>
                <a:rPr lang="en-US" sz="1400" b="1" dirty="0" err="1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год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0" name="TextBox 289"/>
            <p:cNvSpPr txBox="1"/>
            <p:nvPr/>
          </p:nvSpPr>
          <p:spPr>
            <a:xfrm>
              <a:off x="2894137" y="8703761"/>
              <a:ext cx="10854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2021 </a:t>
              </a:r>
              <a:r>
                <a:rPr lang="en-US" sz="1400" b="1" dirty="0" err="1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год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1" name="TextBox 290"/>
            <p:cNvSpPr txBox="1"/>
            <p:nvPr/>
          </p:nvSpPr>
          <p:spPr>
            <a:xfrm>
              <a:off x="4866050" y="8698843"/>
              <a:ext cx="108549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2022 </a:t>
              </a:r>
              <a:r>
                <a:rPr lang="en-US" sz="1400" b="1" dirty="0" err="1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год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29297" y="6660233"/>
              <a:ext cx="6730969" cy="2045318"/>
              <a:chOff x="29297" y="6660233"/>
              <a:chExt cx="6730969" cy="2045318"/>
            </a:xfrm>
          </p:grpSpPr>
          <p:grpSp>
            <p:nvGrpSpPr>
              <p:cNvPr id="286" name="Группа 285"/>
              <p:cNvGrpSpPr/>
              <p:nvPr/>
            </p:nvGrpSpPr>
            <p:grpSpPr>
              <a:xfrm>
                <a:off x="29297" y="7102842"/>
                <a:ext cx="6670914" cy="1149669"/>
                <a:chOff x="68601" y="2906396"/>
                <a:chExt cx="9561482" cy="1578467"/>
              </a:xfrm>
              <a:noFill/>
            </p:grpSpPr>
            <p:sp>
              <p:nvSpPr>
                <p:cNvPr id="323" name="TextBox 322"/>
                <p:cNvSpPr txBox="1"/>
                <p:nvPr/>
              </p:nvSpPr>
              <p:spPr>
                <a:xfrm>
                  <a:off x="68601" y="3367382"/>
                  <a:ext cx="1728347" cy="887396"/>
                </a:xfrm>
                <a:prstGeom prst="rect">
                  <a:avLst/>
                </a:prstGeom>
                <a:grpFill/>
                <a:ln w="28575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 err="1" smtClean="0">
                      <a:solidFill>
                        <a:schemeClr val="tx2">
                          <a:lumMod val="50000"/>
                        </a:schemeClr>
                      </a:solidFill>
                      <a:latin typeface="Cambria" panose="02040503050406030204" pitchFamily="18" charset="0"/>
                    </a:rPr>
                    <a:t>Составление</a:t>
                  </a:r>
                  <a:r>
                    <a:rPr lang="en-US" sz="1200" dirty="0" smtClean="0">
                      <a:solidFill>
                        <a:schemeClr val="tx2">
                          <a:lumMod val="50000"/>
                        </a:schemeClr>
                      </a:solidFill>
                      <a:latin typeface="Cambria" panose="02040503050406030204" pitchFamily="18" charset="0"/>
                    </a:rPr>
                    <a:t> </a:t>
                  </a:r>
                  <a:r>
                    <a:rPr lang="en-US" sz="1200" dirty="0" err="1" smtClean="0">
                      <a:solidFill>
                        <a:schemeClr val="tx2">
                          <a:lumMod val="50000"/>
                        </a:schemeClr>
                      </a:solidFill>
                      <a:latin typeface="Cambria" panose="02040503050406030204" pitchFamily="18" charset="0"/>
                    </a:rPr>
                    <a:t>проекта</a:t>
                  </a:r>
                  <a:r>
                    <a:rPr lang="en-US" sz="1200" dirty="0" smtClean="0">
                      <a:solidFill>
                        <a:schemeClr val="tx2">
                          <a:lumMod val="50000"/>
                        </a:schemeClr>
                      </a:solidFill>
                      <a:latin typeface="Cambria" panose="02040503050406030204" pitchFamily="18" charset="0"/>
                    </a:rPr>
                    <a:t> </a:t>
                  </a:r>
                  <a:r>
                    <a:rPr lang="en-US" sz="1200" dirty="0" err="1" smtClean="0">
                      <a:solidFill>
                        <a:schemeClr val="tx2">
                          <a:lumMod val="50000"/>
                        </a:schemeClr>
                      </a:solidFill>
                      <a:latin typeface="Cambria" panose="02040503050406030204" pitchFamily="18" charset="0"/>
                    </a:rPr>
                    <a:t>бюджета</a:t>
                  </a:r>
                  <a:endParaRPr lang="ru-RU" sz="1200" dirty="0">
                    <a:solidFill>
                      <a:schemeClr val="tx2">
                        <a:lumMod val="50000"/>
                      </a:schemeClr>
                    </a:solidFill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324" name="TextBox 323"/>
                <p:cNvSpPr txBox="1"/>
                <p:nvPr/>
              </p:nvSpPr>
              <p:spPr>
                <a:xfrm>
                  <a:off x="2081965" y="3061522"/>
                  <a:ext cx="1689881" cy="1140938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 err="1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Рассмотрение</a:t>
                  </a:r>
                  <a:r>
                    <a:rPr lang="en-US" sz="1200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 и </a:t>
                  </a:r>
                  <a:r>
                    <a:rPr lang="en-US" sz="1200" dirty="0" err="1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утверждение</a:t>
                  </a:r>
                  <a:r>
                    <a:rPr lang="en-US" sz="1200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 </a:t>
                  </a:r>
                  <a:r>
                    <a:rPr lang="en-US" sz="1200" dirty="0" err="1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бюджета</a:t>
                  </a:r>
                  <a:endParaRPr lang="ru-RU" sz="1200" dirty="0">
                    <a:solidFill>
                      <a:srgbClr val="002060"/>
                    </a:solidFill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325" name="TextBox 324"/>
                <p:cNvSpPr txBox="1"/>
                <p:nvPr/>
              </p:nvSpPr>
              <p:spPr>
                <a:xfrm>
                  <a:off x="6062260" y="2906396"/>
                  <a:ext cx="1569491" cy="1394480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200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П</a:t>
                  </a:r>
                  <a:r>
                    <a:rPr lang="en-US" sz="1200" dirty="0" err="1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одготовка</a:t>
                  </a:r>
                  <a:r>
                    <a:rPr lang="en-US" sz="1200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 </a:t>
                  </a:r>
                  <a:r>
                    <a:rPr lang="en-US" sz="1200" dirty="0" err="1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годового</a:t>
                  </a:r>
                  <a:r>
                    <a:rPr lang="en-US" sz="1200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 </a:t>
                  </a:r>
                  <a:r>
                    <a:rPr lang="en-US" sz="1200" dirty="0" err="1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отчета</a:t>
                  </a:r>
                  <a:r>
                    <a:rPr lang="en-US" sz="1200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 </a:t>
                  </a:r>
                  <a:r>
                    <a:rPr lang="en-US" sz="1200" dirty="0" err="1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об</a:t>
                  </a:r>
                  <a:r>
                    <a:rPr lang="en-US" sz="1200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 </a:t>
                  </a:r>
                  <a:r>
                    <a:rPr lang="en-US" sz="1200" dirty="0" err="1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исполнении</a:t>
                  </a:r>
                  <a:r>
                    <a:rPr lang="en-US" sz="1200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 </a:t>
                  </a:r>
                  <a:r>
                    <a:rPr lang="en-US" sz="1200" dirty="0" err="1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бюджета</a:t>
                  </a:r>
                  <a:endParaRPr lang="ru-RU" sz="1200" dirty="0">
                    <a:solidFill>
                      <a:srgbClr val="002060"/>
                    </a:solidFill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326" name="TextBox 325"/>
                <p:cNvSpPr txBox="1"/>
                <p:nvPr/>
              </p:nvSpPr>
              <p:spPr>
                <a:xfrm>
                  <a:off x="7980460" y="3090383"/>
                  <a:ext cx="1649623" cy="1394480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 err="1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Утверждение</a:t>
                  </a:r>
                  <a:r>
                    <a:rPr lang="en-US" sz="1200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 </a:t>
                  </a:r>
                  <a:r>
                    <a:rPr lang="en-US" sz="1200" dirty="0" err="1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годового</a:t>
                  </a:r>
                  <a:r>
                    <a:rPr lang="en-US" sz="1200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 </a:t>
                  </a:r>
                  <a:r>
                    <a:rPr lang="en-US" sz="1200" dirty="0" err="1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отчета</a:t>
                  </a:r>
                  <a:r>
                    <a:rPr lang="en-US" sz="1200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 </a:t>
                  </a:r>
                  <a:r>
                    <a:rPr lang="en-US" sz="1200" dirty="0" err="1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об</a:t>
                  </a:r>
                  <a:r>
                    <a:rPr lang="en-US" sz="1200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 </a:t>
                  </a:r>
                  <a:r>
                    <a:rPr lang="en-US" sz="1200" dirty="0" err="1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исполнении</a:t>
                  </a:r>
                  <a:r>
                    <a:rPr lang="en-US" sz="1200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 </a:t>
                  </a:r>
                  <a:r>
                    <a:rPr lang="en-US" sz="1200" dirty="0" err="1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бюджета</a:t>
                  </a:r>
                  <a:endParaRPr lang="ru-RU" sz="1200" dirty="0">
                    <a:solidFill>
                      <a:srgbClr val="002060"/>
                    </a:solidFill>
                    <a:latin typeface="Cambria" panose="02040503050406030204" pitchFamily="18" charset="0"/>
                  </a:endParaRPr>
                </a:p>
              </p:txBody>
            </p:sp>
          </p:grpSp>
          <p:grpSp>
            <p:nvGrpSpPr>
              <p:cNvPr id="288" name="Группа 287"/>
              <p:cNvGrpSpPr/>
              <p:nvPr/>
            </p:nvGrpSpPr>
            <p:grpSpPr>
              <a:xfrm>
                <a:off x="122178" y="7653845"/>
                <a:ext cx="6638088" cy="1051706"/>
                <a:chOff x="231680" y="3125337"/>
                <a:chExt cx="9514432" cy="1443966"/>
              </a:xfrm>
              <a:solidFill>
                <a:srgbClr val="FFFF00"/>
              </a:solidFill>
            </p:grpSpPr>
            <p:cxnSp>
              <p:nvCxnSpPr>
                <p:cNvPr id="318" name="Прямая соединительная линия 317"/>
                <p:cNvCxnSpPr/>
                <p:nvPr/>
              </p:nvCxnSpPr>
              <p:spPr>
                <a:xfrm flipV="1">
                  <a:off x="426785" y="4456441"/>
                  <a:ext cx="9266081" cy="34445"/>
                </a:xfrm>
                <a:prstGeom prst="line">
                  <a:avLst/>
                </a:prstGeom>
                <a:grpFill/>
                <a:ln w="28575">
                  <a:solidFill>
                    <a:srgbClr val="00206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9" name="Прямая соединительная линия 318"/>
                <p:cNvCxnSpPr/>
                <p:nvPr/>
              </p:nvCxnSpPr>
              <p:spPr>
                <a:xfrm>
                  <a:off x="3932308" y="3125337"/>
                  <a:ext cx="0" cy="1357953"/>
                </a:xfrm>
                <a:prstGeom prst="line">
                  <a:avLst/>
                </a:prstGeom>
                <a:grpFill/>
                <a:ln w="28575">
                  <a:solidFill>
                    <a:srgbClr val="00206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0" name="Прямая соединительная линия 319"/>
                <p:cNvCxnSpPr/>
                <p:nvPr/>
              </p:nvCxnSpPr>
              <p:spPr>
                <a:xfrm>
                  <a:off x="5947924" y="3125337"/>
                  <a:ext cx="0" cy="1357953"/>
                </a:xfrm>
                <a:prstGeom prst="line">
                  <a:avLst/>
                </a:prstGeom>
                <a:grpFill/>
                <a:ln w="28575">
                  <a:solidFill>
                    <a:srgbClr val="00206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1" name="Овал 320"/>
                <p:cNvSpPr/>
                <p:nvPr/>
              </p:nvSpPr>
              <p:spPr>
                <a:xfrm>
                  <a:off x="231680" y="4418700"/>
                  <a:ext cx="150603" cy="150603"/>
                </a:xfrm>
                <a:prstGeom prst="ellipse">
                  <a:avLst/>
                </a:prstGeom>
                <a:solidFill>
                  <a:srgbClr val="7030A0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100">
                    <a:solidFill>
                      <a:srgbClr val="002060"/>
                    </a:solidFill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322" name="Овал 321"/>
                <p:cNvSpPr/>
                <p:nvPr/>
              </p:nvSpPr>
              <p:spPr>
                <a:xfrm>
                  <a:off x="9595509" y="4398361"/>
                  <a:ext cx="150603" cy="150603"/>
                </a:xfrm>
                <a:prstGeom prst="ellipse">
                  <a:avLst/>
                </a:prstGeom>
                <a:solidFill>
                  <a:srgbClr val="7030A0"/>
                </a:solidFill>
                <a:ln w="285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100">
                    <a:solidFill>
                      <a:srgbClr val="002060"/>
                    </a:solidFill>
                    <a:latin typeface="Cambria" panose="02040503050406030204" pitchFamily="18" charset="0"/>
                  </a:endParaRPr>
                </a:p>
              </p:txBody>
            </p:sp>
          </p:grpSp>
          <p:grpSp>
            <p:nvGrpSpPr>
              <p:cNvPr id="292" name="Группа 291"/>
              <p:cNvGrpSpPr/>
              <p:nvPr/>
            </p:nvGrpSpPr>
            <p:grpSpPr>
              <a:xfrm>
                <a:off x="2778262" y="6660233"/>
                <a:ext cx="1298810" cy="1717086"/>
                <a:chOff x="4029892" y="2253433"/>
                <a:chExt cx="1861596" cy="2357516"/>
              </a:xfrm>
              <a:noFill/>
            </p:grpSpPr>
            <p:sp>
              <p:nvSpPr>
                <p:cNvPr id="313" name="Скругленный прямоугольник 312"/>
                <p:cNvSpPr/>
                <p:nvPr/>
              </p:nvSpPr>
              <p:spPr>
                <a:xfrm>
                  <a:off x="4029892" y="2814556"/>
                  <a:ext cx="1797728" cy="1714315"/>
                </a:xfrm>
                <a:prstGeom prst="roundRect">
                  <a:avLst/>
                </a:prstGeom>
                <a:grpFill/>
                <a:ln w="381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10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314" name="TextBox 313"/>
                <p:cNvSpPr txBox="1"/>
                <p:nvPr/>
              </p:nvSpPr>
              <p:spPr>
                <a:xfrm>
                  <a:off x="4102197" y="2920670"/>
                  <a:ext cx="1649624" cy="1690279"/>
                </a:xfrm>
                <a:prstGeom prst="rect">
                  <a:avLst/>
                </a:prstGeom>
                <a:grpFill/>
                <a:ln w="381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 err="1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Исполнение</a:t>
                  </a:r>
                  <a:r>
                    <a:rPr lang="en-US" sz="1200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 </a:t>
                  </a:r>
                  <a:r>
                    <a:rPr lang="en-US" sz="1200" dirty="0" err="1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бюджета</a:t>
                  </a:r>
                  <a:r>
                    <a:rPr lang="en-US" sz="1200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 и </a:t>
                  </a:r>
                  <a:r>
                    <a:rPr lang="en-US" sz="1200" dirty="0" err="1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внесение</a:t>
                  </a:r>
                  <a:r>
                    <a:rPr lang="en-US" sz="1200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 </a:t>
                  </a:r>
                  <a:r>
                    <a:rPr lang="en-US" sz="1200" dirty="0" err="1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изменений</a:t>
                  </a:r>
                  <a:r>
                    <a:rPr lang="en-US" sz="1200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 в </a:t>
                  </a:r>
                  <a:r>
                    <a:rPr lang="en-US" sz="1200" dirty="0" err="1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решение</a:t>
                  </a:r>
                  <a:r>
                    <a:rPr lang="en-US" sz="1200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 о </a:t>
                  </a:r>
                  <a:r>
                    <a:rPr lang="en-US" sz="1200" dirty="0" err="1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бюджете</a:t>
                  </a:r>
                  <a:endParaRPr lang="ru-RU" sz="1200" dirty="0">
                    <a:solidFill>
                      <a:srgbClr val="002060"/>
                    </a:solidFill>
                    <a:latin typeface="Cambria" panose="02040503050406030204" pitchFamily="18" charset="0"/>
                  </a:endParaRPr>
                </a:p>
              </p:txBody>
            </p:sp>
            <p:grpSp>
              <p:nvGrpSpPr>
                <p:cNvPr id="315" name="Группа 314"/>
                <p:cNvGrpSpPr/>
                <p:nvPr/>
              </p:nvGrpSpPr>
              <p:grpSpPr>
                <a:xfrm>
                  <a:off x="4517886" y="2253433"/>
                  <a:ext cx="1373602" cy="645809"/>
                  <a:chOff x="-441325" y="2518510"/>
                  <a:chExt cx="1373602" cy="645809"/>
                </a:xfrm>
                <a:grpFill/>
              </p:grpSpPr>
              <p:sp>
                <p:nvSpPr>
                  <p:cNvPr id="316" name="Скругленный прямоугольник 315"/>
                  <p:cNvSpPr/>
                  <p:nvPr/>
                </p:nvSpPr>
                <p:spPr>
                  <a:xfrm>
                    <a:off x="-441325" y="2518510"/>
                    <a:ext cx="1373602" cy="645809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381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110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317" name="TextBox 316"/>
                  <p:cNvSpPr txBox="1"/>
                  <p:nvPr/>
                </p:nvSpPr>
                <p:spPr>
                  <a:xfrm>
                    <a:off x="-441288" y="2554184"/>
                    <a:ext cx="1270355" cy="591598"/>
                  </a:xfrm>
                  <a:prstGeom prst="rect">
                    <a:avLst/>
                  </a:prstGeom>
                  <a:grpFill/>
                  <a:ln w="38100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10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</a:rPr>
                      <a:t>ЯНВАРЬ-ДЕКАБРЬ</a:t>
                    </a:r>
                    <a:endParaRPr lang="ru-RU" sz="1100" dirty="0">
                      <a:solidFill>
                        <a:srgbClr val="002060"/>
                      </a:solidFill>
                      <a:latin typeface="Cambria" panose="02040503050406030204" pitchFamily="18" charset="0"/>
                    </a:endParaRPr>
                  </a:p>
                </p:txBody>
              </p:sp>
            </p:grpSp>
          </p:grpSp>
          <p:grpSp>
            <p:nvGrpSpPr>
              <p:cNvPr id="293" name="Группа 292"/>
              <p:cNvGrpSpPr/>
              <p:nvPr/>
            </p:nvGrpSpPr>
            <p:grpSpPr>
              <a:xfrm>
                <a:off x="1350944" y="7098815"/>
                <a:ext cx="1379824" cy="1432464"/>
                <a:chOff x="2028042" y="2814556"/>
                <a:chExt cx="1977714" cy="1966737"/>
              </a:xfrm>
              <a:noFill/>
            </p:grpSpPr>
            <p:sp>
              <p:nvSpPr>
                <p:cNvPr id="309" name="Скругленный прямоугольник 308"/>
                <p:cNvSpPr/>
                <p:nvPr/>
              </p:nvSpPr>
              <p:spPr>
                <a:xfrm>
                  <a:off x="2028042" y="2814556"/>
                  <a:ext cx="1797728" cy="1714318"/>
                </a:xfrm>
                <a:prstGeom prst="roundRect">
                  <a:avLst/>
                </a:prstGeom>
                <a:grpFill/>
                <a:ln w="381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10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310" name="Группа 309"/>
                <p:cNvGrpSpPr/>
                <p:nvPr/>
              </p:nvGrpSpPr>
              <p:grpSpPr>
                <a:xfrm>
                  <a:off x="2729229" y="4189696"/>
                  <a:ext cx="1276527" cy="591597"/>
                  <a:chOff x="-204005" y="2634026"/>
                  <a:chExt cx="1276527" cy="591597"/>
                </a:xfrm>
                <a:grpFill/>
              </p:grpSpPr>
              <p:sp>
                <p:nvSpPr>
                  <p:cNvPr id="311" name="Скругленный прямоугольник 310"/>
                  <p:cNvSpPr/>
                  <p:nvPr/>
                </p:nvSpPr>
                <p:spPr>
                  <a:xfrm>
                    <a:off x="-130489" y="2699904"/>
                    <a:ext cx="1063284" cy="518827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381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110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312" name="TextBox 311"/>
                  <p:cNvSpPr txBox="1"/>
                  <p:nvPr/>
                </p:nvSpPr>
                <p:spPr>
                  <a:xfrm>
                    <a:off x="-204005" y="2634026"/>
                    <a:ext cx="1276527" cy="591597"/>
                  </a:xfrm>
                  <a:prstGeom prst="rect">
                    <a:avLst/>
                  </a:prstGeom>
                  <a:grpFill/>
                  <a:ln w="38100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10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</a:rPr>
                      <a:t>НОЯБРЬ-ДЕКАБРЬ</a:t>
                    </a:r>
                    <a:endParaRPr lang="ru-RU" sz="1100" dirty="0">
                      <a:solidFill>
                        <a:srgbClr val="002060"/>
                      </a:solidFill>
                      <a:latin typeface="Cambria" panose="02040503050406030204" pitchFamily="18" charset="0"/>
                    </a:endParaRPr>
                  </a:p>
                </p:txBody>
              </p:sp>
            </p:grpSp>
          </p:grpSp>
          <p:grpSp>
            <p:nvGrpSpPr>
              <p:cNvPr id="294" name="Группа 293"/>
              <p:cNvGrpSpPr/>
              <p:nvPr/>
            </p:nvGrpSpPr>
            <p:grpSpPr>
              <a:xfrm>
                <a:off x="29297" y="6913002"/>
                <a:ext cx="1254250" cy="1434428"/>
                <a:chOff x="133714" y="2559439"/>
                <a:chExt cx="1797728" cy="1969435"/>
              </a:xfrm>
              <a:noFill/>
            </p:grpSpPr>
            <p:sp>
              <p:nvSpPr>
                <p:cNvPr id="305" name="Скругленный прямоугольник 304"/>
                <p:cNvSpPr/>
                <p:nvPr/>
              </p:nvSpPr>
              <p:spPr>
                <a:xfrm>
                  <a:off x="133714" y="2839665"/>
                  <a:ext cx="1797728" cy="1689209"/>
                </a:xfrm>
                <a:prstGeom prst="roundRect">
                  <a:avLst/>
                </a:prstGeom>
                <a:grpFill/>
                <a:ln w="381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10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306" name="Группа 305"/>
                <p:cNvGrpSpPr/>
                <p:nvPr/>
              </p:nvGrpSpPr>
              <p:grpSpPr>
                <a:xfrm>
                  <a:off x="168065" y="2559439"/>
                  <a:ext cx="1304833" cy="645369"/>
                  <a:chOff x="51134" y="2639645"/>
                  <a:chExt cx="1304833" cy="645369"/>
                </a:xfrm>
                <a:grpFill/>
              </p:grpSpPr>
              <p:sp>
                <p:nvSpPr>
                  <p:cNvPr id="307" name="Скругленный прямоугольник 306"/>
                  <p:cNvSpPr/>
                  <p:nvPr/>
                </p:nvSpPr>
                <p:spPr>
                  <a:xfrm>
                    <a:off x="112541" y="2639645"/>
                    <a:ext cx="1079040" cy="645369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381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110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308" name="TextBox 307"/>
                  <p:cNvSpPr txBox="1"/>
                  <p:nvPr/>
                </p:nvSpPr>
                <p:spPr>
                  <a:xfrm>
                    <a:off x="51134" y="2662349"/>
                    <a:ext cx="1304833" cy="570470"/>
                  </a:xfrm>
                  <a:prstGeom prst="rect">
                    <a:avLst/>
                  </a:prstGeom>
                  <a:grpFill/>
                  <a:ln w="38100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05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</a:rPr>
                      <a:t>МАЙ-ОКТЯБРЬ</a:t>
                    </a:r>
                    <a:endParaRPr lang="ru-RU" sz="1000" dirty="0">
                      <a:solidFill>
                        <a:srgbClr val="002060"/>
                      </a:solidFill>
                      <a:latin typeface="Cambria" panose="02040503050406030204" pitchFamily="18" charset="0"/>
                    </a:endParaRPr>
                  </a:p>
                </p:txBody>
              </p:sp>
            </p:grpSp>
          </p:grpSp>
          <p:grpSp>
            <p:nvGrpSpPr>
              <p:cNvPr id="295" name="Группа 294"/>
              <p:cNvGrpSpPr/>
              <p:nvPr/>
            </p:nvGrpSpPr>
            <p:grpSpPr>
              <a:xfrm>
                <a:off x="4174999" y="7098816"/>
                <a:ext cx="1329770" cy="1432463"/>
                <a:chOff x="6075787" y="2814556"/>
                <a:chExt cx="1905972" cy="1966736"/>
              </a:xfrm>
              <a:noFill/>
            </p:grpSpPr>
            <p:sp>
              <p:nvSpPr>
                <p:cNvPr id="301" name="Скругленный прямоугольник 300"/>
                <p:cNvSpPr/>
                <p:nvPr/>
              </p:nvSpPr>
              <p:spPr>
                <a:xfrm>
                  <a:off x="6075787" y="2814556"/>
                  <a:ext cx="1797728" cy="1713284"/>
                </a:xfrm>
                <a:prstGeom prst="roundRect">
                  <a:avLst/>
                </a:prstGeom>
                <a:grpFill/>
                <a:ln w="381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100">
                    <a:solidFill>
                      <a:srgbClr val="002060"/>
                    </a:solidFill>
                  </a:endParaRPr>
                </a:p>
              </p:txBody>
            </p:sp>
            <p:grpSp>
              <p:nvGrpSpPr>
                <p:cNvPr id="302" name="Группа 301"/>
                <p:cNvGrpSpPr/>
                <p:nvPr/>
              </p:nvGrpSpPr>
              <p:grpSpPr>
                <a:xfrm>
                  <a:off x="6879660" y="4189695"/>
                  <a:ext cx="1102099" cy="591597"/>
                  <a:chOff x="-159394" y="2591506"/>
                  <a:chExt cx="1102099" cy="591597"/>
                </a:xfrm>
                <a:grpFill/>
              </p:grpSpPr>
              <p:sp>
                <p:nvSpPr>
                  <p:cNvPr id="303" name="Скругленный прямоугольник 302"/>
                  <p:cNvSpPr/>
                  <p:nvPr/>
                </p:nvSpPr>
                <p:spPr>
                  <a:xfrm>
                    <a:off x="-159394" y="2609776"/>
                    <a:ext cx="1048334" cy="566436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38100"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sz="110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304" name="TextBox 303"/>
                  <p:cNvSpPr txBox="1"/>
                  <p:nvPr/>
                </p:nvSpPr>
                <p:spPr>
                  <a:xfrm>
                    <a:off x="-159394" y="2591506"/>
                    <a:ext cx="1102099" cy="591597"/>
                  </a:xfrm>
                  <a:prstGeom prst="rect">
                    <a:avLst/>
                  </a:prstGeom>
                  <a:grpFill/>
                  <a:ln w="38100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10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</a:rPr>
                      <a:t>МАРТ-МАЙ</a:t>
                    </a:r>
                    <a:endParaRPr lang="ru-RU" sz="1100" dirty="0">
                      <a:solidFill>
                        <a:srgbClr val="002060"/>
                      </a:solidFill>
                      <a:latin typeface="Cambria" panose="02040503050406030204" pitchFamily="18" charset="0"/>
                    </a:endParaRPr>
                  </a:p>
                </p:txBody>
              </p:sp>
            </p:grpSp>
          </p:grpSp>
        </p:grpSp>
        <p:grpSp>
          <p:nvGrpSpPr>
            <p:cNvPr id="296" name="Группа 295"/>
            <p:cNvGrpSpPr/>
            <p:nvPr/>
          </p:nvGrpSpPr>
          <p:grpSpPr>
            <a:xfrm>
              <a:off x="5526532" y="6875678"/>
              <a:ext cx="1270006" cy="1453463"/>
              <a:chOff x="7960964" y="2508193"/>
              <a:chExt cx="1820311" cy="1995568"/>
            </a:xfrm>
            <a:noFill/>
          </p:grpSpPr>
          <p:sp>
            <p:nvSpPr>
              <p:cNvPr id="297" name="Скругленный прямоугольник 296"/>
              <p:cNvSpPr/>
              <p:nvPr/>
            </p:nvSpPr>
            <p:spPr>
              <a:xfrm>
                <a:off x="7960964" y="2814556"/>
                <a:ext cx="1744482" cy="1689205"/>
              </a:xfrm>
              <a:prstGeom prst="roundRect">
                <a:avLst/>
              </a:prstGeom>
              <a:grpFill/>
              <a:ln w="381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100">
                  <a:solidFill>
                    <a:srgbClr val="002060"/>
                  </a:solidFill>
                </a:endParaRPr>
              </a:p>
            </p:txBody>
          </p:sp>
          <p:grpSp>
            <p:nvGrpSpPr>
              <p:cNvPr id="298" name="Группа 297"/>
              <p:cNvGrpSpPr/>
              <p:nvPr/>
            </p:nvGrpSpPr>
            <p:grpSpPr>
              <a:xfrm>
                <a:off x="8711470" y="2508193"/>
                <a:ext cx="1069805" cy="472653"/>
                <a:chOff x="-137009" y="2691665"/>
                <a:chExt cx="1069805" cy="472653"/>
              </a:xfrm>
              <a:grpFill/>
            </p:grpSpPr>
            <p:sp>
              <p:nvSpPr>
                <p:cNvPr id="299" name="Скругленный прямоугольник 298"/>
                <p:cNvSpPr/>
                <p:nvPr/>
              </p:nvSpPr>
              <p:spPr>
                <a:xfrm>
                  <a:off x="-137009" y="2691665"/>
                  <a:ext cx="1069805" cy="472653"/>
                </a:xfrm>
                <a:prstGeom prst="roundRect">
                  <a:avLst/>
                </a:prstGeom>
                <a:solidFill>
                  <a:schemeClr val="bg1"/>
                </a:solidFill>
                <a:ln w="381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110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300" name="TextBox 299"/>
                <p:cNvSpPr txBox="1"/>
                <p:nvPr/>
              </p:nvSpPr>
              <p:spPr>
                <a:xfrm>
                  <a:off x="-130718" y="2728734"/>
                  <a:ext cx="987685" cy="359185"/>
                </a:xfrm>
                <a:prstGeom prst="rect">
                  <a:avLst/>
                </a:prstGeom>
                <a:noFill/>
                <a:ln w="381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ИЮНЬ</a:t>
                  </a:r>
                  <a:endParaRPr lang="ru-RU" sz="1100" dirty="0">
                    <a:solidFill>
                      <a:srgbClr val="002060"/>
                    </a:solidFill>
                    <a:latin typeface="Cambria" panose="02040503050406030204" pitchFamily="18" charset="0"/>
                  </a:endParaRPr>
                </a:p>
              </p:txBody>
            </p:sp>
          </p:grpSp>
        </p:grpSp>
      </p:grpSp>
      <p:sp>
        <p:nvSpPr>
          <p:cNvPr id="111" name="Прямоугольник 110"/>
          <p:cNvSpPr/>
          <p:nvPr/>
        </p:nvSpPr>
        <p:spPr>
          <a:xfrm>
            <a:off x="2276872" y="1960548"/>
            <a:ext cx="2078433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РЕГИОНАЛЬНЫЙ </a:t>
            </a:r>
          </a:p>
          <a:p>
            <a:pPr lvl="0" algn="ctr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</a:rPr>
              <a:t>УРОВЕНЬ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44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5500"/>
            <a:ext cx="685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000" b="1" i="1" cap="all" spc="0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ru-RU" spc="-70" dirty="0"/>
              <a:t>Основные параметры бюджета города Липецка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72433" y="7056145"/>
            <a:ext cx="66310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defTabSz="623380"/>
            <a:r>
              <a:rPr lang="ru-RU" sz="1600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Он </a:t>
            </a:r>
            <a:r>
              <a:rPr lang="ru-RU" sz="1600" i="1" dirty="0">
                <a:solidFill>
                  <a:srgbClr val="002060"/>
                </a:solidFill>
                <a:latin typeface="Cambria" panose="02040503050406030204" pitchFamily="18" charset="0"/>
              </a:rPr>
              <a:t>заключается в том, что общий объем предусмотренных бюджетом расходов должен соответствовать суммарному объему поступлений в бюджет (доходы и источники финансирования дефицита бюджета)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0" t="51243" r="60659" b="20134"/>
          <a:stretch/>
        </p:blipFill>
        <p:spPr bwMode="auto">
          <a:xfrm>
            <a:off x="44624" y="6232962"/>
            <a:ext cx="808864" cy="787310"/>
          </a:xfrm>
          <a:prstGeom prst="round2Diag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Группа 11"/>
          <p:cNvGrpSpPr/>
          <p:nvPr/>
        </p:nvGrpSpPr>
        <p:grpSpPr>
          <a:xfrm>
            <a:off x="1611496" y="8263098"/>
            <a:ext cx="3635009" cy="742746"/>
            <a:chOff x="1343307" y="7915302"/>
            <a:chExt cx="4108744" cy="1138617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8FAFB"/>
                </a:clrFrom>
                <a:clrTo>
                  <a:srgbClr val="F8FAF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00" t="51680" r="60659" b="19067"/>
            <a:stretch/>
          </p:blipFill>
          <p:spPr bwMode="auto">
            <a:xfrm>
              <a:off x="4324929" y="7923970"/>
              <a:ext cx="1127122" cy="1121280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8FAFB"/>
                </a:clrFrom>
                <a:clrTo>
                  <a:srgbClr val="F8FAF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00" t="39851" r="60659" b="30089"/>
            <a:stretch/>
          </p:blipFill>
          <p:spPr bwMode="auto">
            <a:xfrm>
              <a:off x="1343307" y="7915302"/>
              <a:ext cx="1107119" cy="1138617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4" name="Picture 6"/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8FAFB"/>
                </a:clrFrom>
                <a:clrTo>
                  <a:srgbClr val="F8FAF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00" t="30669" r="60053" b="50000"/>
            <a:stretch/>
          </p:blipFill>
          <p:spPr bwMode="auto">
            <a:xfrm>
              <a:off x="2948869" y="8214372"/>
              <a:ext cx="882115" cy="540476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Прямоугольник 12"/>
          <p:cNvSpPr/>
          <p:nvPr/>
        </p:nvSpPr>
        <p:spPr>
          <a:xfrm>
            <a:off x="899664" y="6237930"/>
            <a:ext cx="604867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195" defTabSz="623380"/>
            <a:r>
              <a:rPr lang="ru-RU" b="1" i="1" u="sng" dirty="0" smtClean="0">
                <a:solidFill>
                  <a:srgbClr val="00B050"/>
                </a:solidFill>
                <a:latin typeface="Cambria" panose="02040503050406030204" pitchFamily="18" charset="0"/>
              </a:rPr>
              <a:t>Сбалансированность</a:t>
            </a:r>
            <a:endParaRPr lang="ru-RU" i="1" dirty="0">
              <a:solidFill>
                <a:srgbClr val="00B050"/>
              </a:solidFill>
              <a:latin typeface="Cambria" panose="02040503050406030204" pitchFamily="18" charset="0"/>
            </a:endParaRPr>
          </a:p>
          <a:p>
            <a:pPr marL="76195" algn="just" defTabSz="623380"/>
            <a:r>
              <a:rPr lang="ru-RU" sz="1700" dirty="0">
                <a:solidFill>
                  <a:srgbClr val="002060"/>
                </a:solidFill>
                <a:latin typeface="Cambria" panose="02040503050406030204" pitchFamily="18" charset="0"/>
              </a:rPr>
              <a:t>один из главных </a:t>
            </a:r>
            <a:r>
              <a:rPr lang="ru-RU" sz="17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принципов при </a:t>
            </a:r>
            <a:r>
              <a:rPr lang="ru-RU" sz="1700" dirty="0">
                <a:solidFill>
                  <a:srgbClr val="002060"/>
                </a:solidFill>
                <a:latin typeface="Cambria" panose="02040503050406030204" pitchFamily="18" charset="0"/>
              </a:rPr>
              <a:t>формировании </a:t>
            </a:r>
            <a:r>
              <a:rPr lang="ru-RU" sz="17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бюджета </a:t>
            </a:r>
            <a:endParaRPr lang="ru-RU" sz="17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graphicFrame>
        <p:nvGraphicFramePr>
          <p:cNvPr id="85" name="Таблица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475220"/>
              </p:ext>
            </p:extLst>
          </p:nvPr>
        </p:nvGraphicFramePr>
        <p:xfrm>
          <a:off x="63706" y="1053587"/>
          <a:ext cx="6730588" cy="4769880"/>
        </p:xfrm>
        <a:graphic>
          <a:graphicData uri="http://schemas.openxmlformats.org/drawingml/2006/table">
            <a:tbl>
              <a:tblPr firstRow="1" bandRow="1"/>
              <a:tblGrid>
                <a:gridCol w="3168000">
                  <a:extLst>
                    <a:ext uri="{9D8B030D-6E8A-4147-A177-3AD203B41FA5}">
                      <a16:colId xmlns:a16="http://schemas.microsoft.com/office/drawing/2014/main" val="45282890"/>
                    </a:ext>
                  </a:extLst>
                </a:gridCol>
                <a:gridCol w="1419856">
                  <a:extLst>
                    <a:ext uri="{9D8B030D-6E8A-4147-A177-3AD203B41FA5}">
                      <a16:colId xmlns:a16="http://schemas.microsoft.com/office/drawing/2014/main" val="3265849248"/>
                    </a:ext>
                  </a:extLst>
                </a:gridCol>
                <a:gridCol w="1071366">
                  <a:extLst>
                    <a:ext uri="{9D8B030D-6E8A-4147-A177-3AD203B41FA5}">
                      <a16:colId xmlns:a16="http://schemas.microsoft.com/office/drawing/2014/main" val="3807442049"/>
                    </a:ext>
                  </a:extLst>
                </a:gridCol>
                <a:gridCol w="1071366">
                  <a:extLst>
                    <a:ext uri="{9D8B030D-6E8A-4147-A177-3AD203B41FA5}">
                      <a16:colId xmlns:a16="http://schemas.microsoft.com/office/drawing/2014/main" val="2258642030"/>
                    </a:ext>
                  </a:extLst>
                </a:gridCol>
              </a:tblGrid>
              <a:tr h="396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Наименование</a:t>
                      </a:r>
                      <a:endParaRPr lang="ru-RU" sz="12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2021</a:t>
                      </a:r>
                      <a:endParaRPr lang="ru-RU" sz="12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2022</a:t>
                      </a:r>
                      <a:endParaRPr lang="ru-RU" sz="12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609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2023</a:t>
                      </a:r>
                      <a:endParaRPr lang="ru-RU" sz="12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760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328243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sz="1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3312878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1400" b="1" cap="all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Доходы всего</a:t>
                      </a:r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,</a:t>
                      </a:r>
                      <a:b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</a:br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в том числе: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11 448,8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11 027,8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10 963,0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778504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182563" indent="-103188">
                        <a:buFont typeface="Times New Roman" panose="02020603050405020304" pitchFamily="18" charset="0"/>
                        <a:buChar char="̶"/>
                      </a:pPr>
                      <a:r>
                        <a:rPr lang="ru-RU" sz="12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 налоговые и неналоговые 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2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5 224,0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2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4 781,5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2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5 031,6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2811152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182563" indent="-103188">
                        <a:buFont typeface="Times New Roman" panose="02020603050405020304" pitchFamily="18" charset="0"/>
                        <a:buChar char="̶"/>
                      </a:pPr>
                      <a:r>
                        <a:rPr lang="ru-RU" sz="12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 безвозмездные поступления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2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6 224,8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2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6 246,3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2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5 931,4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759181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1400" b="1" kern="1200" cap="all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Segoe UI" panose="020B0502040204020203" pitchFamily="34" charset="0"/>
                        </a:rPr>
                        <a:t>Расходы всего</a:t>
                      </a:r>
                      <a:endParaRPr lang="ru-RU" sz="1200" b="1" cap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11 635,9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11 027,8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10 963,0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796329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285750" indent="-103188">
                        <a:buFont typeface="Times New Roman" panose="02020603050405020304" pitchFamily="18" charset="0"/>
                        <a:buChar char="̶"/>
                      </a:pPr>
                      <a:endParaRPr lang="ru-RU" sz="100" i="1" dirty="0">
                        <a:solidFill>
                          <a:sysClr val="windowText" lastClr="000000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ru-RU" sz="100" i="1" dirty="0">
                        <a:solidFill>
                          <a:sysClr val="windowText" lastClr="000000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ru-RU" sz="100" i="1" dirty="0">
                        <a:solidFill>
                          <a:sysClr val="windowText" lastClr="000000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ru-RU" sz="100" i="1" dirty="0">
                        <a:solidFill>
                          <a:sysClr val="windowText" lastClr="000000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5671062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1400" b="1" cap="all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Дефицит</a:t>
                      </a:r>
                      <a:endParaRPr lang="ru-RU" sz="1400" b="1" cap="all" baseline="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187,1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– 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anose="020F0502020204030204"/>
                          <a:ea typeface="+mn-ea"/>
                          <a:cs typeface="Segoe UI" panose="020B0502040204020203" pitchFamily="34" charset="0"/>
                        </a:rPr>
                        <a:t>– 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635950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sz="100" b="1" cap="all" baseline="0" dirty="0">
                        <a:solidFill>
                          <a:sysClr val="windowText" lastClr="000000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" b="1" dirty="0">
                        <a:solidFill>
                          <a:sysClr val="windowText" lastClr="000000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" b="1" dirty="0">
                        <a:solidFill>
                          <a:sysClr val="windowText" lastClr="000000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" b="1" dirty="0">
                        <a:solidFill>
                          <a:sysClr val="windowText" lastClr="000000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7611920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1400" b="1" cap="all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Источники  погашения дефицита</a:t>
                      </a:r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, </a:t>
                      </a:r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в том числе: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187,1</a:t>
                      </a:r>
                      <a:endParaRPr lang="ru-RU" sz="14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anose="020F0502020204030204"/>
                          <a:ea typeface="+mn-ea"/>
                          <a:cs typeface="Segoe UI" panose="020B0502040204020203" pitchFamily="34" charset="0"/>
                        </a:rPr>
                        <a:t>– 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anose="020F0502020204030204"/>
                          <a:ea typeface="+mn-ea"/>
                          <a:cs typeface="Segoe UI" panose="020B0502040204020203" pitchFamily="34" charset="0"/>
                        </a:rPr>
                        <a:t>– 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946226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182563" indent="-103188">
                        <a:spcAft>
                          <a:spcPts val="600"/>
                        </a:spcAft>
                        <a:buFont typeface="Times New Roman" panose="02020603050405020304" pitchFamily="18" charset="0"/>
                        <a:buChar char="̶"/>
                      </a:pPr>
                      <a:r>
                        <a:rPr lang="ru-RU" sz="1200" i="1" dirty="0" smtClean="0">
                          <a:solidFill>
                            <a:sysClr val="windowText" lastClr="000000"/>
                          </a:solidFill>
                          <a:latin typeface="+mn-lt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ru-RU" sz="12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кредиты кредитных организаций</a:t>
                      </a:r>
                    </a:p>
                    <a:p>
                      <a:pPr marL="358775" indent="-103188">
                        <a:buFont typeface="Times New Roman" panose="02020603050405020304" pitchFamily="18" charset="0"/>
                        <a:buChar char="̶"/>
                      </a:pPr>
                      <a:r>
                        <a:rPr lang="ru-RU" sz="1050" i="0" dirty="0" smtClean="0">
                          <a:solidFill>
                            <a:sysClr val="windowText" lastClr="000000"/>
                          </a:solidFill>
                          <a:latin typeface="+mn-lt"/>
                          <a:cs typeface="Segoe UI" panose="020B0502040204020203" pitchFamily="34" charset="0"/>
                        </a:rPr>
                        <a:t>привлечение</a:t>
                      </a:r>
                    </a:p>
                    <a:p>
                      <a:pPr marL="358775" indent="-103188">
                        <a:buFont typeface="Times New Roman" panose="02020603050405020304" pitchFamily="18" charset="0"/>
                        <a:buChar char="̶"/>
                      </a:pPr>
                      <a:r>
                        <a:rPr lang="ru-RU" sz="1050" i="0" dirty="0" smtClean="0">
                          <a:solidFill>
                            <a:sysClr val="windowText" lastClr="000000"/>
                          </a:solidFill>
                          <a:latin typeface="+mn-lt"/>
                          <a:cs typeface="Segoe UI" panose="020B0502040204020203" pitchFamily="34" charset="0"/>
                        </a:rPr>
                        <a:t>погашение </a:t>
                      </a:r>
                      <a:endParaRPr lang="ru-RU" sz="1050" i="0" dirty="0">
                        <a:solidFill>
                          <a:sysClr val="windowText" lastClr="000000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2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180,0</a:t>
                      </a:r>
                    </a:p>
                    <a:p>
                      <a:pPr algn="ctr"/>
                      <a:r>
                        <a:rPr lang="ru-RU" sz="1000" i="0" dirty="0" smtClean="0">
                          <a:solidFill>
                            <a:sysClr val="windowText" lastClr="000000"/>
                          </a:solidFill>
                          <a:latin typeface="+mn-lt"/>
                          <a:cs typeface="Segoe UI" panose="020B0502040204020203" pitchFamily="34" charset="0"/>
                        </a:rPr>
                        <a:t>1 630</a:t>
                      </a:r>
                    </a:p>
                    <a:p>
                      <a:pPr algn="ctr"/>
                      <a:r>
                        <a:rPr lang="ru-RU" sz="1000" i="0" dirty="0" smtClean="0">
                          <a:solidFill>
                            <a:sysClr val="windowText" lastClr="000000"/>
                          </a:solidFill>
                          <a:latin typeface="+mn-lt"/>
                          <a:cs typeface="Segoe UI" panose="020B0502040204020203" pitchFamily="34" charset="0"/>
                        </a:rPr>
                        <a:t>-1 450</a:t>
                      </a:r>
                      <a:endParaRPr lang="ru-RU" sz="1000" i="0" dirty="0">
                        <a:solidFill>
                          <a:sysClr val="windowText" lastClr="000000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Segoe UI" panose="020B0502040204020203" pitchFamily="34" charset="0"/>
                        </a:rPr>
                        <a:t>–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i="0" kern="1200" noProof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Segoe UI" panose="020B0502040204020203" pitchFamily="34" charset="0"/>
                        </a:rPr>
                        <a:t>950,0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i="0" kern="1200" noProof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Segoe UI" panose="020B0502040204020203" pitchFamily="34" charset="0"/>
                        </a:rPr>
                        <a:t>-950,0</a:t>
                      </a:r>
                      <a:endParaRPr lang="ru-RU" sz="1000" i="0" kern="1200" noProof="0" dirty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Segoe UI" panose="020B0502040204020203" pitchFamily="34" charset="0"/>
                        </a:rPr>
                        <a:t>–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i="0" kern="1200" noProof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Segoe UI" panose="020B0502040204020203" pitchFamily="34" charset="0"/>
                        </a:rPr>
                        <a:t>300,0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i="0" kern="1200" noProof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Segoe UI" panose="020B0502040204020203" pitchFamily="34" charset="0"/>
                        </a:rPr>
                        <a:t>-300,0</a:t>
                      </a:r>
                      <a:endParaRPr lang="ru-RU" sz="1000" i="0" kern="1200" noProof="0" dirty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607069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182563" indent="-103188">
                        <a:spcAft>
                          <a:spcPts val="600"/>
                        </a:spcAft>
                        <a:buFont typeface="Times New Roman" panose="02020603050405020304" pitchFamily="18" charset="0"/>
                        <a:buChar char="̶"/>
                      </a:pPr>
                      <a:r>
                        <a:rPr lang="ru-RU" sz="1200" i="1" dirty="0" smtClean="0">
                          <a:solidFill>
                            <a:sysClr val="windowText" lastClr="000000"/>
                          </a:solidFill>
                          <a:latin typeface="+mn-lt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ru-RU" sz="120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anose="020F0502020204030204"/>
                          <a:ea typeface="+mn-ea"/>
                          <a:cs typeface="Segoe UI" panose="020B0502040204020203" pitchFamily="34" charset="0"/>
                        </a:rPr>
                        <a:t>бюджетные</a:t>
                      </a:r>
                      <a:r>
                        <a:rPr lang="ru-RU" sz="1200" i="1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anose="020F0502020204030204"/>
                          <a:ea typeface="+mn-ea"/>
                          <a:cs typeface="Segoe UI" panose="020B0502040204020203" pitchFamily="34" charset="0"/>
                        </a:rPr>
                        <a:t> кредиты</a:t>
                      </a:r>
                      <a:endParaRPr lang="ru-RU" sz="1200" i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  <a:p>
                      <a:pPr marL="358775" indent="-103188">
                        <a:buFont typeface="Times New Roman" panose="02020603050405020304" pitchFamily="18" charset="0"/>
                        <a:buChar char="̶"/>
                      </a:pPr>
                      <a:r>
                        <a:rPr lang="ru-RU" sz="1050" i="0" dirty="0" smtClean="0">
                          <a:solidFill>
                            <a:sysClr val="windowText" lastClr="000000"/>
                          </a:solidFill>
                          <a:latin typeface="+mn-lt"/>
                          <a:cs typeface="Segoe UI" panose="020B0502040204020203" pitchFamily="34" charset="0"/>
                        </a:rPr>
                        <a:t>привлечение</a:t>
                      </a:r>
                    </a:p>
                    <a:p>
                      <a:pPr marL="358775" indent="-103188">
                        <a:buFont typeface="Times New Roman" panose="02020603050405020304" pitchFamily="18" charset="0"/>
                        <a:buChar char="̶"/>
                      </a:pPr>
                      <a:r>
                        <a:rPr lang="ru-RU" sz="1050" i="0" dirty="0" smtClean="0">
                          <a:solidFill>
                            <a:sysClr val="windowText" lastClr="000000"/>
                          </a:solidFill>
                          <a:latin typeface="+mn-lt"/>
                          <a:cs typeface="Segoe UI" panose="020B0502040204020203" pitchFamily="34" charset="0"/>
                        </a:rPr>
                        <a:t>погашение </a:t>
                      </a:r>
                      <a:endParaRPr lang="ru-RU" sz="1050" i="0" dirty="0">
                        <a:solidFill>
                          <a:sysClr val="windowText" lastClr="000000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anose="020F0502020204030204"/>
                          <a:ea typeface="+mn-ea"/>
                          <a:cs typeface="Segoe UI" panose="020B0502040204020203" pitchFamily="34" charset="0"/>
                        </a:rPr>
                        <a:t>– </a:t>
                      </a:r>
                    </a:p>
                    <a:p>
                      <a:pPr algn="ctr"/>
                      <a:r>
                        <a:rPr lang="ru-RU" sz="1000" i="0" dirty="0" smtClean="0">
                          <a:solidFill>
                            <a:sysClr val="windowText" lastClr="000000"/>
                          </a:solidFill>
                          <a:latin typeface="+mn-lt"/>
                          <a:cs typeface="Segoe UI" panose="020B0502040204020203" pitchFamily="34" charset="0"/>
                        </a:rPr>
                        <a:t>260,0</a:t>
                      </a:r>
                    </a:p>
                    <a:p>
                      <a:pPr algn="ctr"/>
                      <a:r>
                        <a:rPr lang="ru-RU" sz="1000" i="0" dirty="0" smtClean="0">
                          <a:solidFill>
                            <a:sysClr val="windowText" lastClr="000000"/>
                          </a:solidFill>
                          <a:latin typeface="+mn-lt"/>
                          <a:cs typeface="Segoe UI" panose="020B0502040204020203" pitchFamily="34" charset="0"/>
                        </a:rPr>
                        <a:t>-260,0</a:t>
                      </a:r>
                      <a:endParaRPr lang="ru-RU" sz="1000" i="0" dirty="0">
                        <a:solidFill>
                          <a:sysClr val="windowText" lastClr="000000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noProof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Segoe UI" panose="020B0502040204020203" pitchFamily="34" charset="0"/>
                        </a:rPr>
                        <a:t>-</a:t>
                      </a:r>
                      <a:r>
                        <a:rPr lang="ru-RU" sz="1200" i="1" kern="1200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Segoe UI" panose="020B0502040204020203" pitchFamily="34" charset="0"/>
                        </a:rPr>
                        <a:t>3,7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i="0" kern="1200" noProof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Segoe UI" panose="020B0502040204020203" pitchFamily="34" charset="0"/>
                        </a:rPr>
                        <a:t>  –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i="0" kern="1200" noProof="0" dirty="0" smtClean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Segoe UI" panose="020B0502040204020203" pitchFamily="34" charset="0"/>
                        </a:rPr>
                        <a:t>-3,7</a:t>
                      </a:r>
                      <a:endParaRPr lang="ru-RU" sz="1000" i="0" kern="1200" noProof="0" dirty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Segoe UI" panose="020B0502040204020203" pitchFamily="34" charset="0"/>
                        </a:rPr>
                        <a:t>–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i="0" kern="1200" noProof="0" dirty="0" smtClean="0">
                          <a:solidFill>
                            <a:sysClr val="windowText" lastClr="000000"/>
                          </a:solidFill>
                          <a:latin typeface="Calibri" panose="020F0502020204030204"/>
                          <a:ea typeface="+mn-ea"/>
                          <a:cs typeface="Segoe UI" panose="020B0502040204020203" pitchFamily="34" charset="0"/>
                        </a:rPr>
                        <a:t>– </a:t>
                      </a:r>
                      <a:endParaRPr lang="ru-RU" sz="1000" i="0" kern="1200" noProof="0" dirty="0" smtClean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i="0" kern="1200" noProof="0" dirty="0" smtClean="0">
                          <a:solidFill>
                            <a:sysClr val="windowText" lastClr="000000"/>
                          </a:solidFill>
                          <a:latin typeface="Calibri" panose="020F0502020204030204"/>
                          <a:ea typeface="+mn-ea"/>
                          <a:cs typeface="Segoe UI" panose="020B0502040204020203" pitchFamily="34" charset="0"/>
                        </a:rPr>
                        <a:t>– </a:t>
                      </a:r>
                      <a:endParaRPr lang="ru-RU" sz="1000" i="0" kern="1200" noProof="0" dirty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6637193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182563" indent="-103188">
                        <a:buFont typeface="Times New Roman" panose="02020603050405020304" pitchFamily="18" charset="0"/>
                        <a:buChar char="̶"/>
                      </a:pPr>
                      <a:r>
                        <a:rPr lang="ru-RU" sz="12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 остатки на счете городского бюджета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ru-RU" sz="12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7,0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Segoe UI" panose="020B0502040204020203" pitchFamily="34" charset="0"/>
                        </a:rPr>
                        <a:t>3,7</a:t>
                      </a:r>
                      <a:endParaRPr lang="ru-RU" sz="1200" i="1" kern="1200" noProof="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Segoe UI" panose="020B0502040204020203" pitchFamily="34" charset="0"/>
                        </a:rPr>
                        <a:t>– </a:t>
                      </a:r>
                      <a:endParaRPr lang="ru-RU" sz="1200" i="1" kern="1200" noProof="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07216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82563" indent="-103188">
                        <a:buFont typeface="Times New Roman" panose="02020603050405020304" pitchFamily="18" charset="0"/>
                        <a:buChar char="̶"/>
                      </a:pPr>
                      <a:r>
                        <a:rPr lang="ru-RU" sz="12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средства от продажи акций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cs typeface="Segoe UI" panose="020B0502040204020203" pitchFamily="34" charset="0"/>
                        </a:rPr>
                        <a:t>0,1</a:t>
                      </a:r>
                      <a:endParaRPr lang="ru-RU" sz="12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Segoe UI" panose="020B0502040204020203" pitchFamily="34" charset="0"/>
                        </a:rPr>
                        <a:t>– </a:t>
                      </a:r>
                      <a:endParaRPr lang="ru-RU" sz="1200" i="1" kern="1200" noProof="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i="1" kern="1200" noProof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Segoe UI" panose="020B0502040204020203" pitchFamily="34" charset="0"/>
                        </a:rPr>
                        <a:t>– </a:t>
                      </a:r>
                      <a:endParaRPr lang="ru-RU" sz="1200" i="1" kern="1200" noProof="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483573"/>
                  </a:ext>
                </a:extLst>
              </a:tr>
            </a:tbl>
          </a:graphicData>
        </a:graphic>
      </p:graphicFrame>
      <p:sp>
        <p:nvSpPr>
          <p:cNvPr id="86" name="TextBox 85"/>
          <p:cNvSpPr txBox="1"/>
          <p:nvPr/>
        </p:nvSpPr>
        <p:spPr>
          <a:xfrm>
            <a:off x="5597597" y="811099"/>
            <a:ext cx="12955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tx2">
                    <a:lumMod val="75000"/>
                  </a:schemeClr>
                </a:solidFill>
              </a:rPr>
              <a:t>МЛН.РУБ.</a:t>
            </a:r>
            <a:endParaRPr lang="ru-RU" sz="12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3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260648" y="4190474"/>
            <a:ext cx="6597352" cy="2769182"/>
            <a:chOff x="-111782" y="705873"/>
            <a:chExt cx="6087973" cy="4425888"/>
          </a:xfrm>
        </p:grpSpPr>
        <p:sp>
          <p:nvSpPr>
            <p:cNvPr id="35" name="Прямоугольник 34"/>
            <p:cNvSpPr/>
            <p:nvPr/>
          </p:nvSpPr>
          <p:spPr>
            <a:xfrm rot="18905464">
              <a:off x="4672382" y="2611187"/>
              <a:ext cx="914400" cy="914400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20" name="Прямоугольник 19"/>
            <p:cNvSpPr/>
            <p:nvPr/>
          </p:nvSpPr>
          <p:spPr>
            <a:xfrm rot="18905464">
              <a:off x="721630" y="1013230"/>
              <a:ext cx="914400" cy="914400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21" name="Прямоугольник 20"/>
            <p:cNvSpPr/>
            <p:nvPr/>
          </p:nvSpPr>
          <p:spPr>
            <a:xfrm rot="18905464">
              <a:off x="845412" y="976251"/>
              <a:ext cx="914400" cy="914400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22" name="Прямоугольник 21"/>
            <p:cNvSpPr/>
            <p:nvPr/>
          </p:nvSpPr>
          <p:spPr>
            <a:xfrm rot="18905464">
              <a:off x="1090645" y="974516"/>
              <a:ext cx="914400" cy="914400"/>
            </a:xfrm>
            <a:prstGeom prst="rect">
              <a:avLst/>
            </a:prstGeom>
            <a:pattFill prst="narHorz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>
              <a:noFill/>
            </a:ln>
            <a:effectLst>
              <a:glow rad="127000">
                <a:schemeClr val="accent1">
                  <a:alpha val="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29" name="Прямоугольник 28"/>
            <p:cNvSpPr/>
            <p:nvPr/>
          </p:nvSpPr>
          <p:spPr>
            <a:xfrm rot="18905464">
              <a:off x="677497" y="2508361"/>
              <a:ext cx="914400" cy="914400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31" name="Прямоугольник 30"/>
            <p:cNvSpPr/>
            <p:nvPr/>
          </p:nvSpPr>
          <p:spPr>
            <a:xfrm rot="18905464">
              <a:off x="4553884" y="949614"/>
              <a:ext cx="914400" cy="914400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33" name="Прямоугольник 32"/>
            <p:cNvSpPr/>
            <p:nvPr/>
          </p:nvSpPr>
          <p:spPr>
            <a:xfrm rot="18905464">
              <a:off x="4419121" y="949614"/>
              <a:ext cx="914400" cy="914400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34" name="Прямоугольник 33"/>
            <p:cNvSpPr/>
            <p:nvPr/>
          </p:nvSpPr>
          <p:spPr>
            <a:xfrm rot="18905464">
              <a:off x="4553884" y="2611186"/>
              <a:ext cx="914400" cy="914400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36" name="Прямоугольник 35"/>
            <p:cNvSpPr/>
            <p:nvPr/>
          </p:nvSpPr>
          <p:spPr>
            <a:xfrm rot="18905464">
              <a:off x="615823" y="4114263"/>
              <a:ext cx="914400" cy="914400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37" name="Прямоугольник 36"/>
            <p:cNvSpPr/>
            <p:nvPr/>
          </p:nvSpPr>
          <p:spPr>
            <a:xfrm rot="18905464">
              <a:off x="816905" y="4158588"/>
              <a:ext cx="914400" cy="914400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38" name="Прямоугольник 37"/>
            <p:cNvSpPr/>
            <p:nvPr/>
          </p:nvSpPr>
          <p:spPr>
            <a:xfrm rot="18905464">
              <a:off x="1130773" y="4158588"/>
              <a:ext cx="914400" cy="914400"/>
            </a:xfrm>
            <a:prstGeom prst="rect">
              <a:avLst/>
            </a:prstGeom>
            <a:pattFill prst="narHorz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>
              <a:noFill/>
            </a:ln>
            <a:effectLst>
              <a:glow rad="127000">
                <a:schemeClr val="accent1">
                  <a:alpha val="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40" name="Прямоугольник 39"/>
            <p:cNvSpPr/>
            <p:nvPr/>
          </p:nvSpPr>
          <p:spPr>
            <a:xfrm rot="18905464">
              <a:off x="2639474" y="4164814"/>
              <a:ext cx="914400" cy="914400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23" name="Прямоугольник 22"/>
            <p:cNvSpPr/>
            <p:nvPr/>
          </p:nvSpPr>
          <p:spPr>
            <a:xfrm rot="18905464">
              <a:off x="2658615" y="1318030"/>
              <a:ext cx="914400" cy="914400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24" name="Прямоугольник 23"/>
            <p:cNvSpPr/>
            <p:nvPr/>
          </p:nvSpPr>
          <p:spPr>
            <a:xfrm rot="18905464">
              <a:off x="2598796" y="1043125"/>
              <a:ext cx="1045684" cy="10456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25" name="Прямоугольник 24"/>
            <p:cNvSpPr/>
            <p:nvPr/>
          </p:nvSpPr>
          <p:spPr>
            <a:xfrm rot="18905464">
              <a:off x="2653591" y="2763586"/>
              <a:ext cx="914400" cy="914400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26" name="Прямоугольник 25"/>
            <p:cNvSpPr/>
            <p:nvPr/>
          </p:nvSpPr>
          <p:spPr>
            <a:xfrm rot="18905464">
              <a:off x="2658615" y="2611187"/>
              <a:ext cx="914400" cy="9144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39" name="Прямоугольник 38"/>
            <p:cNvSpPr/>
            <p:nvPr/>
          </p:nvSpPr>
          <p:spPr>
            <a:xfrm rot="18905464">
              <a:off x="2658616" y="3969290"/>
              <a:ext cx="914400" cy="9144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42" name="Прямоугольник 41"/>
            <p:cNvSpPr/>
            <p:nvPr/>
          </p:nvSpPr>
          <p:spPr>
            <a:xfrm rot="18905464">
              <a:off x="4672382" y="4014451"/>
              <a:ext cx="914400" cy="914400"/>
            </a:xfrm>
            <a:prstGeom prst="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43" name="Прямоугольник 42"/>
            <p:cNvSpPr/>
            <p:nvPr/>
          </p:nvSpPr>
          <p:spPr>
            <a:xfrm rot="18905464">
              <a:off x="4553885" y="3998020"/>
              <a:ext cx="914400" cy="914400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44" name="Прямоугольник 43"/>
            <p:cNvSpPr/>
            <p:nvPr/>
          </p:nvSpPr>
          <p:spPr>
            <a:xfrm rot="18905464">
              <a:off x="4242234" y="4031638"/>
              <a:ext cx="914400" cy="914400"/>
            </a:xfrm>
            <a:prstGeom prst="rect">
              <a:avLst/>
            </a:prstGeom>
            <a:pattFill prst="narHorz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>
              <a:noFill/>
            </a:ln>
            <a:effectLst>
              <a:glow rad="127000">
                <a:schemeClr val="accent1">
                  <a:alpha val="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28" name="Прямоугольник 27"/>
            <p:cNvSpPr/>
            <p:nvPr/>
          </p:nvSpPr>
          <p:spPr>
            <a:xfrm rot="18905464">
              <a:off x="892549" y="2513490"/>
              <a:ext cx="914400" cy="914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27" name="Прямоугольник 26"/>
            <p:cNvSpPr/>
            <p:nvPr/>
          </p:nvSpPr>
          <p:spPr>
            <a:xfrm rot="18905464">
              <a:off x="1174632" y="2604126"/>
              <a:ext cx="914400" cy="914400"/>
            </a:xfrm>
            <a:prstGeom prst="rect">
              <a:avLst/>
            </a:prstGeom>
            <a:pattFill prst="narHorz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>
              <a:noFill/>
            </a:ln>
            <a:effectLst>
              <a:glow rad="127000">
                <a:schemeClr val="accent1">
                  <a:alpha val="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32" name="Прямоугольник 31"/>
            <p:cNvSpPr/>
            <p:nvPr/>
          </p:nvSpPr>
          <p:spPr>
            <a:xfrm rot="18905464">
              <a:off x="4131091" y="974516"/>
              <a:ext cx="914400" cy="914400"/>
            </a:xfrm>
            <a:prstGeom prst="rect">
              <a:avLst/>
            </a:prstGeom>
            <a:pattFill prst="narHorz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>
              <a:noFill/>
            </a:ln>
            <a:effectLst>
              <a:glow rad="127000">
                <a:schemeClr val="accent1">
                  <a:alpha val="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30" name="Прямоугольник 29"/>
            <p:cNvSpPr/>
            <p:nvPr/>
          </p:nvSpPr>
          <p:spPr>
            <a:xfrm rot="18905464">
              <a:off x="4242234" y="2611185"/>
              <a:ext cx="914400" cy="914400"/>
            </a:xfrm>
            <a:prstGeom prst="rect">
              <a:avLst/>
            </a:prstGeom>
            <a:pattFill prst="narHorz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>
              <a:noFill/>
            </a:ln>
            <a:effectLst>
              <a:glow rad="127000">
                <a:schemeClr val="accent1">
                  <a:alpha val="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-111782" y="1222440"/>
              <a:ext cx="772110" cy="639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</a:rPr>
                <a:t>2021</a:t>
              </a:r>
              <a:endParaRPr lang="ru-RU" sz="20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-89546" y="2946029"/>
              <a:ext cx="1260522" cy="510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</a:rPr>
                <a:t>2022</a:t>
              </a:r>
              <a:endParaRPr lang="ru-RU" sz="20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-68608" y="4353170"/>
              <a:ext cx="1260522" cy="510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</a:rPr>
                <a:t>2023</a:t>
              </a:r>
              <a:endParaRPr lang="ru-RU" sz="20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153640" y="1399183"/>
              <a:ext cx="1008828" cy="4919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400" b="1" i="1">
                  <a:solidFill>
                    <a:schemeClr val="accent1">
                      <a:lumMod val="50000"/>
                    </a:schemeClr>
                  </a:solidFill>
                </a:defRPr>
              </a:lvl1pPr>
            </a:lstStyle>
            <a:p>
              <a:pPr algn="r"/>
              <a:r>
                <a:rPr lang="ru-RU" dirty="0" smtClean="0">
                  <a:solidFill>
                    <a:schemeClr val="tx1"/>
                  </a:solidFill>
                </a:rPr>
                <a:t>(</a:t>
              </a:r>
              <a:r>
                <a:rPr lang="en-US" dirty="0" smtClean="0">
                  <a:solidFill>
                    <a:schemeClr val="tx1"/>
                  </a:solidFill>
                </a:rPr>
                <a:t>45,6%</a:t>
              </a:r>
              <a:r>
                <a:rPr lang="ru-RU" dirty="0" smtClean="0">
                  <a:solidFill>
                    <a:schemeClr val="tx1"/>
                  </a:solidFill>
                </a:rPr>
                <a:t>)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434671" y="1166225"/>
              <a:ext cx="1985403" cy="510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</a:rPr>
                <a:t>11 448,8</a:t>
              </a:r>
              <a:endParaRPr lang="ru-RU" sz="20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050181" y="4639852"/>
              <a:ext cx="996614" cy="4919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r">
                <a:defRPr sz="1400" b="1" i="1">
                  <a:solidFill>
                    <a:schemeClr val="accent1">
                      <a:lumMod val="50000"/>
                    </a:schemeClr>
                  </a:solidFill>
                </a:defRPr>
              </a:lvl1pPr>
            </a:lstStyle>
            <a:p>
              <a:r>
                <a:rPr lang="ru-RU" dirty="0" smtClean="0">
                  <a:solidFill>
                    <a:schemeClr val="tx1"/>
                  </a:solidFill>
                </a:rPr>
                <a:t>(</a:t>
              </a:r>
              <a:r>
                <a:rPr lang="en-US" dirty="0" smtClean="0">
                  <a:solidFill>
                    <a:schemeClr val="tx1"/>
                  </a:solidFill>
                </a:rPr>
                <a:t>54,1%</a:t>
              </a:r>
              <a:r>
                <a:rPr lang="ru-RU" dirty="0" smtClean="0">
                  <a:solidFill>
                    <a:schemeClr val="tx1"/>
                  </a:solidFill>
                </a:rPr>
                <a:t>)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165854" y="4639852"/>
              <a:ext cx="996614" cy="4919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r">
                <a:defRPr sz="1400" b="1" i="1">
                  <a:solidFill>
                    <a:schemeClr val="accent1">
                      <a:lumMod val="50000"/>
                    </a:schemeClr>
                  </a:solidFill>
                </a:defRPr>
              </a:lvl1pPr>
            </a:lstStyle>
            <a:p>
              <a:r>
                <a:rPr lang="ru-RU" dirty="0" smtClean="0">
                  <a:solidFill>
                    <a:schemeClr val="tx1"/>
                  </a:solidFill>
                </a:rPr>
                <a:t>(</a:t>
              </a:r>
              <a:r>
                <a:rPr lang="en-US" dirty="0" smtClean="0">
                  <a:solidFill>
                    <a:schemeClr val="tx1"/>
                  </a:solidFill>
                </a:rPr>
                <a:t>45,9%</a:t>
              </a:r>
              <a:r>
                <a:rPr lang="ru-RU" dirty="0" smtClean="0">
                  <a:solidFill>
                    <a:schemeClr val="tx1"/>
                  </a:solidFill>
                </a:rPr>
                <a:t>)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4050181" y="2945262"/>
              <a:ext cx="996614" cy="4919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400" b="1" i="1">
                  <a:solidFill>
                    <a:schemeClr val="accent1">
                      <a:lumMod val="50000"/>
                    </a:schemeClr>
                  </a:solidFill>
                </a:defRPr>
              </a:lvl1pPr>
            </a:lstStyle>
            <a:p>
              <a:pPr algn="r"/>
              <a:r>
                <a:rPr lang="ru-RU" dirty="0" smtClean="0">
                  <a:solidFill>
                    <a:schemeClr val="tx1"/>
                  </a:solidFill>
                </a:rPr>
                <a:t>(</a:t>
              </a:r>
              <a:r>
                <a:rPr lang="en-US" dirty="0" smtClean="0">
                  <a:solidFill>
                    <a:schemeClr val="tx1"/>
                  </a:solidFill>
                </a:rPr>
                <a:t>56,6%</a:t>
              </a:r>
              <a:r>
                <a:rPr lang="ru-RU" dirty="0" smtClean="0">
                  <a:solidFill>
                    <a:schemeClr val="tx1"/>
                  </a:solidFill>
                </a:rPr>
                <a:t>)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165854" y="2945262"/>
              <a:ext cx="996614" cy="507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r">
                <a:defRPr sz="1400" b="1" i="1">
                  <a:solidFill>
                    <a:schemeClr val="accent1">
                      <a:lumMod val="50000"/>
                    </a:schemeClr>
                  </a:solidFill>
                </a:defRPr>
              </a:lvl1pPr>
            </a:lstStyle>
            <a:p>
              <a:r>
                <a:rPr lang="ru-RU" dirty="0" smtClean="0">
                  <a:solidFill>
                    <a:schemeClr val="tx1"/>
                  </a:solidFill>
                </a:rPr>
                <a:t>(</a:t>
              </a:r>
              <a:r>
                <a:rPr lang="en-US" dirty="0" smtClean="0">
                  <a:solidFill>
                    <a:schemeClr val="tx1"/>
                  </a:solidFill>
                </a:rPr>
                <a:t>43,4%</a:t>
              </a:r>
              <a:r>
                <a:rPr lang="ru-RU" dirty="0" smtClean="0">
                  <a:solidFill>
                    <a:schemeClr val="tx1"/>
                  </a:solidFill>
                </a:rPr>
                <a:t>)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050181" y="1399183"/>
              <a:ext cx="996614" cy="4919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400" b="1" i="1" dirty="0" smtClean="0"/>
                <a:t>(</a:t>
              </a:r>
              <a:r>
                <a:rPr lang="en-US" sz="1400" b="1" i="1" dirty="0" smtClean="0"/>
                <a:t>54,4%</a:t>
              </a:r>
              <a:r>
                <a:rPr lang="ru-RU" sz="1400" b="1" i="1" dirty="0" smtClean="0"/>
                <a:t>)</a:t>
              </a:r>
              <a:endParaRPr lang="ru-RU" sz="1400" b="1" i="1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75070" y="705873"/>
              <a:ext cx="2715959" cy="314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НАЛОГОВЫЕ И НЕНАЛОГОВЫЕ ДОХОДЫ</a:t>
              </a:r>
              <a:endParaRPr lang="ru-RU" sz="1000" b="1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711055" y="705873"/>
              <a:ext cx="2265136" cy="393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БЕЗВОЗДМЕЗДНЫЕ</a:t>
              </a:r>
              <a:r>
                <a:rPr lang="ru-RU" sz="1000" b="1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 </a:t>
              </a:r>
              <a:r>
                <a:rPr lang="en-US" sz="1000" b="1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ПОСТУПЛЕНИЯ</a:t>
              </a:r>
              <a:endParaRPr lang="ru-RU" sz="1000" b="1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416376" y="2662368"/>
              <a:ext cx="1985403" cy="510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</a:rPr>
                <a:t>11 027,8</a:t>
              </a:r>
              <a:endParaRPr lang="ru-RU" sz="20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339323" y="4158511"/>
              <a:ext cx="1944216" cy="639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</a:rPr>
                <a:t>1</a:t>
              </a:r>
              <a:r>
                <a:rPr lang="ru-RU" sz="2000" b="1" dirty="0" smtClean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</a:rPr>
                <a:t>0</a:t>
              </a:r>
              <a:r>
                <a:rPr lang="en-US" sz="2000" b="1" dirty="0" smtClean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</a:rPr>
                <a:t> 963,0</a:t>
              </a:r>
              <a:endParaRPr lang="ru-RU" sz="20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70978" y="7174442"/>
            <a:ext cx="6792727" cy="1934062"/>
            <a:chOff x="70978" y="7093656"/>
            <a:chExt cx="6792727" cy="1934062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477323" y="7093656"/>
              <a:ext cx="6360821" cy="651992"/>
              <a:chOff x="477323" y="7093656"/>
              <a:chExt cx="6360821" cy="651992"/>
            </a:xfrm>
          </p:grpSpPr>
          <p:sp>
            <p:nvSpPr>
              <p:cNvPr id="45" name="Прямоугольник 44"/>
              <p:cNvSpPr/>
              <p:nvPr/>
            </p:nvSpPr>
            <p:spPr>
              <a:xfrm>
                <a:off x="483125" y="7237817"/>
                <a:ext cx="6355019" cy="5078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900" dirty="0">
                    <a:ea typeface="Cambria" panose="02040503050406030204" pitchFamily="18" charset="0"/>
                  </a:rPr>
                  <a:t>Доходы от предусмотренных законодательством РФ о налогах и сборах федеральных налогов и сборов, в том числе от налогов, предусмотренных специальными налоговыми режимами, региональных и местных налогов, а также пеней и штрафов по ним 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477323" y="7093656"/>
                <a:ext cx="306160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НАЛОГОВЫЕ ДОХОДЫ</a:t>
                </a:r>
                <a:endParaRPr lang="ru-RU" sz="105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  <p:grpSp>
          <p:nvGrpSpPr>
            <p:cNvPr id="5" name="Группа 4"/>
            <p:cNvGrpSpPr/>
            <p:nvPr/>
          </p:nvGrpSpPr>
          <p:grpSpPr>
            <a:xfrm>
              <a:off x="477323" y="7757151"/>
              <a:ext cx="6347882" cy="658210"/>
              <a:chOff x="477323" y="7757151"/>
              <a:chExt cx="6347882" cy="658210"/>
            </a:xfrm>
          </p:grpSpPr>
          <p:sp>
            <p:nvSpPr>
              <p:cNvPr id="46" name="Прямоугольник 45"/>
              <p:cNvSpPr/>
              <p:nvPr/>
            </p:nvSpPr>
            <p:spPr>
              <a:xfrm>
                <a:off x="485009" y="7907530"/>
                <a:ext cx="6340196" cy="5078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900" dirty="0">
                    <a:ea typeface="Cambria" panose="02040503050406030204" pitchFamily="18" charset="0"/>
                  </a:rPr>
                  <a:t>Поступления от продажи и использования</a:t>
                </a:r>
                <a:r>
                  <a:rPr lang="en-US" sz="900" dirty="0">
                    <a:ea typeface="Cambria" panose="02040503050406030204" pitchFamily="18" charset="0"/>
                  </a:rPr>
                  <a:t> </a:t>
                </a:r>
                <a:r>
                  <a:rPr lang="ru-RU" sz="900" dirty="0">
                    <a:ea typeface="Cambria" panose="02040503050406030204" pitchFamily="18" charset="0"/>
                  </a:rPr>
                  <a:t>имущества, находящегося в муниципальной собственности, доходы </a:t>
                </a:r>
                <a:r>
                  <a:rPr lang="ru-RU" sz="900" dirty="0" smtClean="0">
                    <a:ea typeface="Cambria" panose="02040503050406030204" pitchFamily="18" charset="0"/>
                  </a:rPr>
                  <a:t>от платных </a:t>
                </a:r>
                <a:r>
                  <a:rPr lang="ru-RU" sz="900" dirty="0">
                    <a:ea typeface="Cambria" panose="02040503050406030204" pitchFamily="18" charset="0"/>
                  </a:rPr>
                  <a:t>услуг, оказываемых казенными учреждениями, средства, полученные в результате применения мер гражданско-правовой, административной и уголовной ответственности, средства самообложения граждан, иные неналоговые доходы </a:t>
                </a: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477323" y="7757151"/>
                <a:ext cx="306160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b="1" dirty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НЕНАЛОГОВЫЕ ДОХОДЫ</a:t>
                </a:r>
                <a:endParaRPr lang="ru-RU" sz="105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  <p:grpSp>
          <p:nvGrpSpPr>
            <p:cNvPr id="4" name="Группа 3"/>
            <p:cNvGrpSpPr/>
            <p:nvPr/>
          </p:nvGrpSpPr>
          <p:grpSpPr>
            <a:xfrm>
              <a:off x="471811" y="8502101"/>
              <a:ext cx="6391894" cy="525617"/>
              <a:chOff x="471811" y="8502101"/>
              <a:chExt cx="6391894" cy="525617"/>
            </a:xfrm>
          </p:grpSpPr>
          <p:sp>
            <p:nvSpPr>
              <p:cNvPr id="50" name="TextBox 49"/>
              <p:cNvSpPr txBox="1"/>
              <p:nvPr/>
            </p:nvSpPr>
            <p:spPr>
              <a:xfrm>
                <a:off x="477323" y="8502101"/>
                <a:ext cx="37512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b="1" dirty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БЕЗВОЗДМЕЗДНЫЕ ПОСТУПЛЕНИЯ</a:t>
                </a:r>
                <a:endParaRPr lang="ru-RU" sz="105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471811" y="8658386"/>
                <a:ext cx="639189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900" dirty="0">
                    <a:ea typeface="Cambria" panose="02040503050406030204" pitchFamily="18" charset="0"/>
                  </a:rPr>
                  <a:t>Дотации, субсидии , субвенции, иные межбюджетные трансферты из других бюджетов бюджетной системы РФ, безвозмездные поступления от физических и юридических лиц.</a:t>
                </a:r>
              </a:p>
            </p:txBody>
          </p:sp>
        </p:grpSp>
        <p:grpSp>
          <p:nvGrpSpPr>
            <p:cNvPr id="16" name="Группа 15"/>
            <p:cNvGrpSpPr/>
            <p:nvPr/>
          </p:nvGrpSpPr>
          <p:grpSpPr>
            <a:xfrm>
              <a:off x="70978" y="7138763"/>
              <a:ext cx="396000" cy="396000"/>
              <a:chOff x="82409" y="6987344"/>
              <a:chExt cx="540000" cy="540000"/>
            </a:xfrm>
          </p:grpSpPr>
          <p:sp>
            <p:nvSpPr>
              <p:cNvPr id="74" name="Freeform 1225"/>
              <p:cNvSpPr>
                <a:spLocks noEditPoints="1"/>
              </p:cNvSpPr>
              <p:nvPr/>
            </p:nvSpPr>
            <p:spPr bwMode="auto">
              <a:xfrm>
                <a:off x="176611" y="7083788"/>
                <a:ext cx="360000" cy="360000"/>
              </a:xfrm>
              <a:custGeom>
                <a:avLst/>
                <a:gdLst>
                  <a:gd name="T0" fmla="*/ 1470 w 2968"/>
                  <a:gd name="T1" fmla="*/ 3169 h 3304"/>
                  <a:gd name="T2" fmla="*/ 2078 w 2968"/>
                  <a:gd name="T3" fmla="*/ 2960 h 3304"/>
                  <a:gd name="T4" fmla="*/ 1321 w 2968"/>
                  <a:gd name="T5" fmla="*/ 3014 h 3304"/>
                  <a:gd name="T6" fmla="*/ 2449 w 2968"/>
                  <a:gd name="T7" fmla="*/ 3078 h 3304"/>
                  <a:gd name="T8" fmla="*/ 2838 w 2968"/>
                  <a:gd name="T9" fmla="*/ 2987 h 3304"/>
                  <a:gd name="T10" fmla="*/ 2252 w 2968"/>
                  <a:gd name="T11" fmla="*/ 2846 h 3304"/>
                  <a:gd name="T12" fmla="*/ 2713 w 2968"/>
                  <a:gd name="T13" fmla="*/ 2887 h 3304"/>
                  <a:gd name="T14" fmla="*/ 2852 w 2968"/>
                  <a:gd name="T15" fmla="*/ 2727 h 3304"/>
                  <a:gd name="T16" fmla="*/ 1256 w 2968"/>
                  <a:gd name="T17" fmla="*/ 2840 h 3304"/>
                  <a:gd name="T18" fmla="*/ 1707 w 2968"/>
                  <a:gd name="T19" fmla="*/ 2966 h 3304"/>
                  <a:gd name="T20" fmla="*/ 2077 w 2968"/>
                  <a:gd name="T21" fmla="*/ 2812 h 3304"/>
                  <a:gd name="T22" fmla="*/ 1984 w 2968"/>
                  <a:gd name="T23" fmla="*/ 2790 h 3304"/>
                  <a:gd name="T24" fmla="*/ 1272 w 2968"/>
                  <a:gd name="T25" fmla="*/ 2765 h 3304"/>
                  <a:gd name="T26" fmla="*/ 2415 w 2968"/>
                  <a:gd name="T27" fmla="*/ 2632 h 3304"/>
                  <a:gd name="T28" fmla="*/ 2695 w 2968"/>
                  <a:gd name="T29" fmla="*/ 2672 h 3304"/>
                  <a:gd name="T30" fmla="*/ 2850 w 2968"/>
                  <a:gd name="T31" fmla="*/ 2510 h 3304"/>
                  <a:gd name="T32" fmla="*/ 1250 w 2968"/>
                  <a:gd name="T33" fmla="*/ 2611 h 3304"/>
                  <a:gd name="T34" fmla="*/ 1707 w 2968"/>
                  <a:gd name="T35" fmla="*/ 2742 h 3304"/>
                  <a:gd name="T36" fmla="*/ 2083 w 2968"/>
                  <a:gd name="T37" fmla="*/ 2581 h 3304"/>
                  <a:gd name="T38" fmla="*/ 1983 w 2968"/>
                  <a:gd name="T39" fmla="*/ 2566 h 3304"/>
                  <a:gd name="T40" fmla="*/ 1257 w 2968"/>
                  <a:gd name="T41" fmla="*/ 2532 h 3304"/>
                  <a:gd name="T42" fmla="*/ 2381 w 2968"/>
                  <a:gd name="T43" fmla="*/ 2407 h 3304"/>
                  <a:gd name="T44" fmla="*/ 2720 w 2968"/>
                  <a:gd name="T45" fmla="*/ 2434 h 3304"/>
                  <a:gd name="T46" fmla="*/ 2855 w 2968"/>
                  <a:gd name="T47" fmla="*/ 2259 h 3304"/>
                  <a:gd name="T48" fmla="*/ 1283 w 2968"/>
                  <a:gd name="T49" fmla="*/ 2414 h 3304"/>
                  <a:gd name="T50" fmla="*/ 1790 w 2968"/>
                  <a:gd name="T51" fmla="*/ 2507 h 3304"/>
                  <a:gd name="T52" fmla="*/ 2096 w 2968"/>
                  <a:gd name="T53" fmla="*/ 2339 h 3304"/>
                  <a:gd name="T54" fmla="*/ 1911 w 2968"/>
                  <a:gd name="T55" fmla="*/ 2369 h 3304"/>
                  <a:gd name="T56" fmla="*/ 1185 w 2968"/>
                  <a:gd name="T57" fmla="*/ 2256 h 3304"/>
                  <a:gd name="T58" fmla="*/ 873 w 2968"/>
                  <a:gd name="T59" fmla="*/ 2404 h 3304"/>
                  <a:gd name="T60" fmla="*/ 2761 w 2968"/>
                  <a:gd name="T61" fmla="*/ 2092 h 3304"/>
                  <a:gd name="T62" fmla="*/ 2519 w 2968"/>
                  <a:gd name="T63" fmla="*/ 2284 h 3304"/>
                  <a:gd name="T64" fmla="*/ 2821 w 2968"/>
                  <a:gd name="T65" fmla="*/ 2120 h 3304"/>
                  <a:gd name="T66" fmla="*/ 631 w 2968"/>
                  <a:gd name="T67" fmla="*/ 2214 h 3304"/>
                  <a:gd name="T68" fmla="*/ 757 w 2968"/>
                  <a:gd name="T69" fmla="*/ 1886 h 3304"/>
                  <a:gd name="T70" fmla="*/ 2415 w 2968"/>
                  <a:gd name="T71" fmla="*/ 1959 h 3304"/>
                  <a:gd name="T72" fmla="*/ 2660 w 2968"/>
                  <a:gd name="T73" fmla="*/ 2018 h 3304"/>
                  <a:gd name="T74" fmla="*/ 2848 w 2968"/>
                  <a:gd name="T75" fmla="*/ 1845 h 3304"/>
                  <a:gd name="T76" fmla="*/ 1226 w 2968"/>
                  <a:gd name="T77" fmla="*/ 2138 h 3304"/>
                  <a:gd name="T78" fmla="*/ 2117 w 2968"/>
                  <a:gd name="T79" fmla="*/ 1957 h 3304"/>
                  <a:gd name="T80" fmla="*/ 1993 w 2968"/>
                  <a:gd name="T81" fmla="*/ 1695 h 3304"/>
                  <a:gd name="T82" fmla="*/ 2727 w 2968"/>
                  <a:gd name="T83" fmla="*/ 1758 h 3304"/>
                  <a:gd name="T84" fmla="*/ 2855 w 2968"/>
                  <a:gd name="T85" fmla="*/ 1587 h 3304"/>
                  <a:gd name="T86" fmla="*/ 2162 w 2968"/>
                  <a:gd name="T87" fmla="*/ 1709 h 3304"/>
                  <a:gd name="T88" fmla="*/ 293 w 2968"/>
                  <a:gd name="T89" fmla="*/ 1491 h 3304"/>
                  <a:gd name="T90" fmla="*/ 631 w 2968"/>
                  <a:gd name="T91" fmla="*/ 1748 h 3304"/>
                  <a:gd name="T92" fmla="*/ 1070 w 2968"/>
                  <a:gd name="T93" fmla="*/ 1902 h 3304"/>
                  <a:gd name="T94" fmla="*/ 1213 w 2968"/>
                  <a:gd name="T95" fmla="*/ 1405 h 3304"/>
                  <a:gd name="T96" fmla="*/ 573 w 2968"/>
                  <a:gd name="T97" fmla="*/ 1467 h 3304"/>
                  <a:gd name="T98" fmla="*/ 1937 w 2968"/>
                  <a:gd name="T99" fmla="*/ 1245 h 3304"/>
                  <a:gd name="T100" fmla="*/ 2588 w 2968"/>
                  <a:gd name="T101" fmla="*/ 1595 h 3304"/>
                  <a:gd name="T102" fmla="*/ 849 w 2968"/>
                  <a:gd name="T103" fmla="*/ 961 h 3304"/>
                  <a:gd name="T104" fmla="*/ 750 w 2968"/>
                  <a:gd name="T105" fmla="*/ 1358 h 3304"/>
                  <a:gd name="T106" fmla="*/ 1365 w 2968"/>
                  <a:gd name="T107" fmla="*/ 1387 h 3304"/>
                  <a:gd name="T108" fmla="*/ 1455 w 2968"/>
                  <a:gd name="T109" fmla="*/ 1179 h 3304"/>
                  <a:gd name="T110" fmla="*/ 486 w 2968"/>
                  <a:gd name="T111" fmla="*/ 707 h 3304"/>
                  <a:gd name="T112" fmla="*/ 1223 w 2968"/>
                  <a:gd name="T113" fmla="*/ 888 h 3304"/>
                  <a:gd name="T114" fmla="*/ 2241 w 2968"/>
                  <a:gd name="T115" fmla="*/ 112 h 3304"/>
                  <a:gd name="T116" fmla="*/ 613 w 2968"/>
                  <a:gd name="T117" fmla="*/ 2847 h 3304"/>
                  <a:gd name="T118" fmla="*/ 172 w 2968"/>
                  <a:gd name="T119" fmla="*/ 1550 h 3304"/>
                  <a:gd name="T120" fmla="*/ 1289 w 2968"/>
                  <a:gd name="T121" fmla="*/ 341 h 3304"/>
                  <a:gd name="T122" fmla="*/ 0 w 2968"/>
                  <a:gd name="T123" fmla="*/ 0 h 3304"/>
                  <a:gd name="T124" fmla="*/ 2679 w 2968"/>
                  <a:gd name="T125" fmla="*/ 3251 h 3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968" h="3304">
                    <a:moveTo>
                      <a:pt x="1178" y="2922"/>
                    </a:moveTo>
                    <a:lnTo>
                      <a:pt x="1179" y="2938"/>
                    </a:lnTo>
                    <a:lnTo>
                      <a:pt x="1180" y="2943"/>
                    </a:lnTo>
                    <a:lnTo>
                      <a:pt x="1180" y="2947"/>
                    </a:lnTo>
                    <a:lnTo>
                      <a:pt x="1184" y="2961"/>
                    </a:lnTo>
                    <a:lnTo>
                      <a:pt x="1189" y="2977"/>
                    </a:lnTo>
                    <a:lnTo>
                      <a:pt x="1191" y="2980"/>
                    </a:lnTo>
                    <a:lnTo>
                      <a:pt x="1194" y="2984"/>
                    </a:lnTo>
                    <a:lnTo>
                      <a:pt x="1205" y="3005"/>
                    </a:lnTo>
                    <a:lnTo>
                      <a:pt x="1209" y="3011"/>
                    </a:lnTo>
                    <a:lnTo>
                      <a:pt x="1213" y="3016"/>
                    </a:lnTo>
                    <a:lnTo>
                      <a:pt x="1219" y="3025"/>
                    </a:lnTo>
                    <a:lnTo>
                      <a:pt x="1225" y="3032"/>
                    </a:lnTo>
                    <a:lnTo>
                      <a:pt x="1231" y="3039"/>
                    </a:lnTo>
                    <a:lnTo>
                      <a:pt x="1236" y="3046"/>
                    </a:lnTo>
                    <a:lnTo>
                      <a:pt x="1242" y="3052"/>
                    </a:lnTo>
                    <a:lnTo>
                      <a:pt x="1250" y="3058"/>
                    </a:lnTo>
                    <a:lnTo>
                      <a:pt x="1263" y="3072"/>
                    </a:lnTo>
                    <a:lnTo>
                      <a:pt x="1276" y="3080"/>
                    </a:lnTo>
                    <a:lnTo>
                      <a:pt x="1293" y="3093"/>
                    </a:lnTo>
                    <a:lnTo>
                      <a:pt x="1312" y="3106"/>
                    </a:lnTo>
                    <a:lnTo>
                      <a:pt x="1319" y="3110"/>
                    </a:lnTo>
                    <a:lnTo>
                      <a:pt x="1327" y="3113"/>
                    </a:lnTo>
                    <a:lnTo>
                      <a:pt x="1350" y="3126"/>
                    </a:lnTo>
                    <a:lnTo>
                      <a:pt x="1357" y="3130"/>
                    </a:lnTo>
                    <a:lnTo>
                      <a:pt x="1365" y="3133"/>
                    </a:lnTo>
                    <a:lnTo>
                      <a:pt x="1416" y="3154"/>
                    </a:lnTo>
                    <a:lnTo>
                      <a:pt x="1470" y="3169"/>
                    </a:lnTo>
                    <a:lnTo>
                      <a:pt x="1528" y="3182"/>
                    </a:lnTo>
                    <a:lnTo>
                      <a:pt x="1590" y="3190"/>
                    </a:lnTo>
                    <a:lnTo>
                      <a:pt x="1653" y="3192"/>
                    </a:lnTo>
                    <a:lnTo>
                      <a:pt x="1714" y="3190"/>
                    </a:lnTo>
                    <a:lnTo>
                      <a:pt x="1775" y="3183"/>
                    </a:lnTo>
                    <a:lnTo>
                      <a:pt x="1832" y="3170"/>
                    </a:lnTo>
                    <a:lnTo>
                      <a:pt x="1886" y="3155"/>
                    </a:lnTo>
                    <a:lnTo>
                      <a:pt x="1936" y="3135"/>
                    </a:lnTo>
                    <a:lnTo>
                      <a:pt x="1982" y="3112"/>
                    </a:lnTo>
                    <a:lnTo>
                      <a:pt x="1983" y="3111"/>
                    </a:lnTo>
                    <a:lnTo>
                      <a:pt x="1991" y="3107"/>
                    </a:lnTo>
                    <a:lnTo>
                      <a:pt x="2011" y="3093"/>
                    </a:lnTo>
                    <a:lnTo>
                      <a:pt x="2030" y="3080"/>
                    </a:lnTo>
                    <a:lnTo>
                      <a:pt x="2033" y="3078"/>
                    </a:lnTo>
                    <a:lnTo>
                      <a:pt x="2060" y="3054"/>
                    </a:lnTo>
                    <a:lnTo>
                      <a:pt x="2084" y="3029"/>
                    </a:lnTo>
                    <a:lnTo>
                      <a:pt x="2101" y="3002"/>
                    </a:lnTo>
                    <a:lnTo>
                      <a:pt x="2116" y="2975"/>
                    </a:lnTo>
                    <a:lnTo>
                      <a:pt x="2116" y="2975"/>
                    </a:lnTo>
                    <a:lnTo>
                      <a:pt x="2121" y="2959"/>
                    </a:lnTo>
                    <a:lnTo>
                      <a:pt x="2125" y="2944"/>
                    </a:lnTo>
                    <a:lnTo>
                      <a:pt x="2125" y="2942"/>
                    </a:lnTo>
                    <a:lnTo>
                      <a:pt x="2126" y="2940"/>
                    </a:lnTo>
                    <a:lnTo>
                      <a:pt x="2128" y="2922"/>
                    </a:lnTo>
                    <a:lnTo>
                      <a:pt x="2120" y="2928"/>
                    </a:lnTo>
                    <a:lnTo>
                      <a:pt x="2094" y="2949"/>
                    </a:lnTo>
                    <a:lnTo>
                      <a:pt x="2087" y="2955"/>
                    </a:lnTo>
                    <a:lnTo>
                      <a:pt x="2078" y="2960"/>
                    </a:lnTo>
                    <a:lnTo>
                      <a:pt x="2048" y="2980"/>
                    </a:lnTo>
                    <a:lnTo>
                      <a:pt x="2041" y="2984"/>
                    </a:lnTo>
                    <a:lnTo>
                      <a:pt x="2033" y="2989"/>
                    </a:lnTo>
                    <a:lnTo>
                      <a:pt x="1984" y="3014"/>
                    </a:lnTo>
                    <a:lnTo>
                      <a:pt x="1983" y="3014"/>
                    </a:lnTo>
                    <a:lnTo>
                      <a:pt x="1982" y="3014"/>
                    </a:lnTo>
                    <a:lnTo>
                      <a:pt x="1956" y="3026"/>
                    </a:lnTo>
                    <a:lnTo>
                      <a:pt x="1930" y="3035"/>
                    </a:lnTo>
                    <a:lnTo>
                      <a:pt x="1911" y="3041"/>
                    </a:lnTo>
                    <a:lnTo>
                      <a:pt x="1871" y="3053"/>
                    </a:lnTo>
                    <a:lnTo>
                      <a:pt x="1849" y="3058"/>
                    </a:lnTo>
                    <a:lnTo>
                      <a:pt x="1809" y="3066"/>
                    </a:lnTo>
                    <a:lnTo>
                      <a:pt x="1785" y="3070"/>
                    </a:lnTo>
                    <a:lnTo>
                      <a:pt x="1741" y="3076"/>
                    </a:lnTo>
                    <a:lnTo>
                      <a:pt x="1720" y="3078"/>
                    </a:lnTo>
                    <a:lnTo>
                      <a:pt x="1686" y="3079"/>
                    </a:lnTo>
                    <a:lnTo>
                      <a:pt x="1653" y="3080"/>
                    </a:lnTo>
                    <a:lnTo>
                      <a:pt x="1619" y="3079"/>
                    </a:lnTo>
                    <a:lnTo>
                      <a:pt x="1586" y="3078"/>
                    </a:lnTo>
                    <a:lnTo>
                      <a:pt x="1564" y="3075"/>
                    </a:lnTo>
                    <a:lnTo>
                      <a:pt x="1520" y="3069"/>
                    </a:lnTo>
                    <a:lnTo>
                      <a:pt x="1496" y="3066"/>
                    </a:lnTo>
                    <a:lnTo>
                      <a:pt x="1457" y="3058"/>
                    </a:lnTo>
                    <a:lnTo>
                      <a:pt x="1434" y="3053"/>
                    </a:lnTo>
                    <a:lnTo>
                      <a:pt x="1394" y="3040"/>
                    </a:lnTo>
                    <a:lnTo>
                      <a:pt x="1376" y="3035"/>
                    </a:lnTo>
                    <a:lnTo>
                      <a:pt x="1324" y="3014"/>
                    </a:lnTo>
                    <a:lnTo>
                      <a:pt x="1321" y="3014"/>
                    </a:lnTo>
                    <a:lnTo>
                      <a:pt x="1272" y="2989"/>
                    </a:lnTo>
                    <a:lnTo>
                      <a:pt x="1257" y="2980"/>
                    </a:lnTo>
                    <a:lnTo>
                      <a:pt x="1226" y="2960"/>
                    </a:lnTo>
                    <a:lnTo>
                      <a:pt x="1219" y="2954"/>
                    </a:lnTo>
                    <a:lnTo>
                      <a:pt x="1211" y="2949"/>
                    </a:lnTo>
                    <a:lnTo>
                      <a:pt x="1185" y="2928"/>
                    </a:lnTo>
                    <a:lnTo>
                      <a:pt x="1181" y="2925"/>
                    </a:lnTo>
                    <a:lnTo>
                      <a:pt x="1178" y="2922"/>
                    </a:lnTo>
                    <a:close/>
                    <a:moveTo>
                      <a:pt x="2857" y="2921"/>
                    </a:moveTo>
                    <a:lnTo>
                      <a:pt x="2853" y="2925"/>
                    </a:lnTo>
                    <a:lnTo>
                      <a:pt x="2848" y="2928"/>
                    </a:lnTo>
                    <a:lnTo>
                      <a:pt x="2823" y="2949"/>
                    </a:lnTo>
                    <a:lnTo>
                      <a:pt x="2814" y="2955"/>
                    </a:lnTo>
                    <a:lnTo>
                      <a:pt x="2807" y="2960"/>
                    </a:lnTo>
                    <a:lnTo>
                      <a:pt x="2776" y="2980"/>
                    </a:lnTo>
                    <a:lnTo>
                      <a:pt x="2761" y="2989"/>
                    </a:lnTo>
                    <a:lnTo>
                      <a:pt x="2712" y="3014"/>
                    </a:lnTo>
                    <a:lnTo>
                      <a:pt x="2711" y="3014"/>
                    </a:lnTo>
                    <a:lnTo>
                      <a:pt x="2709" y="3014"/>
                    </a:lnTo>
                    <a:lnTo>
                      <a:pt x="2685" y="3026"/>
                    </a:lnTo>
                    <a:lnTo>
                      <a:pt x="2657" y="3035"/>
                    </a:lnTo>
                    <a:lnTo>
                      <a:pt x="2639" y="3041"/>
                    </a:lnTo>
                    <a:lnTo>
                      <a:pt x="2599" y="3053"/>
                    </a:lnTo>
                    <a:lnTo>
                      <a:pt x="2576" y="3058"/>
                    </a:lnTo>
                    <a:lnTo>
                      <a:pt x="2537" y="3066"/>
                    </a:lnTo>
                    <a:lnTo>
                      <a:pt x="2514" y="3070"/>
                    </a:lnTo>
                    <a:lnTo>
                      <a:pt x="2469" y="3076"/>
                    </a:lnTo>
                    <a:lnTo>
                      <a:pt x="2449" y="3078"/>
                    </a:lnTo>
                    <a:lnTo>
                      <a:pt x="2415" y="3079"/>
                    </a:lnTo>
                    <a:lnTo>
                      <a:pt x="2381" y="3080"/>
                    </a:lnTo>
                    <a:lnTo>
                      <a:pt x="2339" y="3079"/>
                    </a:lnTo>
                    <a:lnTo>
                      <a:pt x="2298" y="3076"/>
                    </a:lnTo>
                    <a:lnTo>
                      <a:pt x="2280" y="3074"/>
                    </a:lnTo>
                    <a:lnTo>
                      <a:pt x="2241" y="3068"/>
                    </a:lnTo>
                    <a:lnTo>
                      <a:pt x="2201" y="3061"/>
                    </a:lnTo>
                    <a:lnTo>
                      <a:pt x="2199" y="3061"/>
                    </a:lnTo>
                    <a:lnTo>
                      <a:pt x="2198" y="3061"/>
                    </a:lnTo>
                    <a:lnTo>
                      <a:pt x="2177" y="3091"/>
                    </a:lnTo>
                    <a:lnTo>
                      <a:pt x="2153" y="3119"/>
                    </a:lnTo>
                    <a:lnTo>
                      <a:pt x="2125" y="3147"/>
                    </a:lnTo>
                    <a:lnTo>
                      <a:pt x="2173" y="3163"/>
                    </a:lnTo>
                    <a:lnTo>
                      <a:pt x="2222" y="3175"/>
                    </a:lnTo>
                    <a:lnTo>
                      <a:pt x="2274" y="3185"/>
                    </a:lnTo>
                    <a:lnTo>
                      <a:pt x="2327" y="3190"/>
                    </a:lnTo>
                    <a:lnTo>
                      <a:pt x="2381" y="3192"/>
                    </a:lnTo>
                    <a:lnTo>
                      <a:pt x="2438" y="3190"/>
                    </a:lnTo>
                    <a:lnTo>
                      <a:pt x="2494" y="3184"/>
                    </a:lnTo>
                    <a:lnTo>
                      <a:pt x="2547" y="3173"/>
                    </a:lnTo>
                    <a:lnTo>
                      <a:pt x="2598" y="3160"/>
                    </a:lnTo>
                    <a:lnTo>
                      <a:pt x="2646" y="3143"/>
                    </a:lnTo>
                    <a:lnTo>
                      <a:pt x="2690" y="3124"/>
                    </a:lnTo>
                    <a:lnTo>
                      <a:pt x="2730" y="3101"/>
                    </a:lnTo>
                    <a:lnTo>
                      <a:pt x="2765" y="3075"/>
                    </a:lnTo>
                    <a:lnTo>
                      <a:pt x="2795" y="3048"/>
                    </a:lnTo>
                    <a:lnTo>
                      <a:pt x="2820" y="3019"/>
                    </a:lnTo>
                    <a:lnTo>
                      <a:pt x="2838" y="2987"/>
                    </a:lnTo>
                    <a:lnTo>
                      <a:pt x="2851" y="2955"/>
                    </a:lnTo>
                    <a:lnTo>
                      <a:pt x="2857" y="2921"/>
                    </a:lnTo>
                    <a:close/>
                    <a:moveTo>
                      <a:pt x="2856" y="2697"/>
                    </a:moveTo>
                    <a:lnTo>
                      <a:pt x="2852" y="2700"/>
                    </a:lnTo>
                    <a:lnTo>
                      <a:pt x="2848" y="2704"/>
                    </a:lnTo>
                    <a:lnTo>
                      <a:pt x="2823" y="2725"/>
                    </a:lnTo>
                    <a:lnTo>
                      <a:pt x="2814" y="2731"/>
                    </a:lnTo>
                    <a:lnTo>
                      <a:pt x="2807" y="2736"/>
                    </a:lnTo>
                    <a:lnTo>
                      <a:pt x="2776" y="2756"/>
                    </a:lnTo>
                    <a:lnTo>
                      <a:pt x="2761" y="2765"/>
                    </a:lnTo>
                    <a:lnTo>
                      <a:pt x="2738" y="2777"/>
                    </a:lnTo>
                    <a:lnTo>
                      <a:pt x="2712" y="2790"/>
                    </a:lnTo>
                    <a:lnTo>
                      <a:pt x="2709" y="2791"/>
                    </a:lnTo>
                    <a:lnTo>
                      <a:pt x="2685" y="2801"/>
                    </a:lnTo>
                    <a:lnTo>
                      <a:pt x="2657" y="2812"/>
                    </a:lnTo>
                    <a:lnTo>
                      <a:pt x="2639" y="2817"/>
                    </a:lnTo>
                    <a:lnTo>
                      <a:pt x="2599" y="2828"/>
                    </a:lnTo>
                    <a:lnTo>
                      <a:pt x="2576" y="2835"/>
                    </a:lnTo>
                    <a:lnTo>
                      <a:pt x="2537" y="2842"/>
                    </a:lnTo>
                    <a:lnTo>
                      <a:pt x="2514" y="2846"/>
                    </a:lnTo>
                    <a:lnTo>
                      <a:pt x="2469" y="2851"/>
                    </a:lnTo>
                    <a:lnTo>
                      <a:pt x="2449" y="2853"/>
                    </a:lnTo>
                    <a:lnTo>
                      <a:pt x="2415" y="2855"/>
                    </a:lnTo>
                    <a:lnTo>
                      <a:pt x="2381" y="2856"/>
                    </a:lnTo>
                    <a:lnTo>
                      <a:pt x="2349" y="2855"/>
                    </a:lnTo>
                    <a:lnTo>
                      <a:pt x="2318" y="2853"/>
                    </a:lnTo>
                    <a:lnTo>
                      <a:pt x="2298" y="2851"/>
                    </a:lnTo>
                    <a:lnTo>
                      <a:pt x="2252" y="2846"/>
                    </a:lnTo>
                    <a:lnTo>
                      <a:pt x="2247" y="2846"/>
                    </a:lnTo>
                    <a:lnTo>
                      <a:pt x="2241" y="2845"/>
                    </a:lnTo>
                    <a:lnTo>
                      <a:pt x="2241" y="2913"/>
                    </a:lnTo>
                    <a:lnTo>
                      <a:pt x="2240" y="2933"/>
                    </a:lnTo>
                    <a:lnTo>
                      <a:pt x="2237" y="2954"/>
                    </a:lnTo>
                    <a:lnTo>
                      <a:pt x="2242" y="2955"/>
                    </a:lnTo>
                    <a:lnTo>
                      <a:pt x="2245" y="2955"/>
                    </a:lnTo>
                    <a:lnTo>
                      <a:pt x="2272" y="2960"/>
                    </a:lnTo>
                    <a:lnTo>
                      <a:pt x="2299" y="2963"/>
                    </a:lnTo>
                    <a:lnTo>
                      <a:pt x="2315" y="2964"/>
                    </a:lnTo>
                    <a:lnTo>
                      <a:pt x="2381" y="2968"/>
                    </a:lnTo>
                    <a:lnTo>
                      <a:pt x="2428" y="2967"/>
                    </a:lnTo>
                    <a:lnTo>
                      <a:pt x="2436" y="2966"/>
                    </a:lnTo>
                    <a:lnTo>
                      <a:pt x="2443" y="2966"/>
                    </a:lnTo>
                    <a:lnTo>
                      <a:pt x="2475" y="2962"/>
                    </a:lnTo>
                    <a:lnTo>
                      <a:pt x="2492" y="2959"/>
                    </a:lnTo>
                    <a:lnTo>
                      <a:pt x="2519" y="2955"/>
                    </a:lnTo>
                    <a:lnTo>
                      <a:pt x="2538" y="2951"/>
                    </a:lnTo>
                    <a:lnTo>
                      <a:pt x="2562" y="2946"/>
                    </a:lnTo>
                    <a:lnTo>
                      <a:pt x="2581" y="2941"/>
                    </a:lnTo>
                    <a:lnTo>
                      <a:pt x="2603" y="2934"/>
                    </a:lnTo>
                    <a:lnTo>
                      <a:pt x="2621" y="2928"/>
                    </a:lnTo>
                    <a:lnTo>
                      <a:pt x="2643" y="2921"/>
                    </a:lnTo>
                    <a:lnTo>
                      <a:pt x="2660" y="2913"/>
                    </a:lnTo>
                    <a:lnTo>
                      <a:pt x="2679" y="2904"/>
                    </a:lnTo>
                    <a:lnTo>
                      <a:pt x="2687" y="2900"/>
                    </a:lnTo>
                    <a:lnTo>
                      <a:pt x="2695" y="2896"/>
                    </a:lnTo>
                    <a:lnTo>
                      <a:pt x="2713" y="2887"/>
                    </a:lnTo>
                    <a:lnTo>
                      <a:pt x="2720" y="2882"/>
                    </a:lnTo>
                    <a:lnTo>
                      <a:pt x="2727" y="2877"/>
                    </a:lnTo>
                    <a:lnTo>
                      <a:pt x="2735" y="2872"/>
                    </a:lnTo>
                    <a:lnTo>
                      <a:pt x="2744" y="2867"/>
                    </a:lnTo>
                    <a:lnTo>
                      <a:pt x="2750" y="2862"/>
                    </a:lnTo>
                    <a:lnTo>
                      <a:pt x="2757" y="2856"/>
                    </a:lnTo>
                    <a:lnTo>
                      <a:pt x="2761" y="2853"/>
                    </a:lnTo>
                    <a:lnTo>
                      <a:pt x="2767" y="2849"/>
                    </a:lnTo>
                    <a:lnTo>
                      <a:pt x="2771" y="2845"/>
                    </a:lnTo>
                    <a:lnTo>
                      <a:pt x="2777" y="2840"/>
                    </a:lnTo>
                    <a:lnTo>
                      <a:pt x="2783" y="2835"/>
                    </a:lnTo>
                    <a:lnTo>
                      <a:pt x="2790" y="2828"/>
                    </a:lnTo>
                    <a:lnTo>
                      <a:pt x="2796" y="2823"/>
                    </a:lnTo>
                    <a:lnTo>
                      <a:pt x="2801" y="2817"/>
                    </a:lnTo>
                    <a:lnTo>
                      <a:pt x="2806" y="2812"/>
                    </a:lnTo>
                    <a:lnTo>
                      <a:pt x="2811" y="2805"/>
                    </a:lnTo>
                    <a:lnTo>
                      <a:pt x="2817" y="2798"/>
                    </a:lnTo>
                    <a:lnTo>
                      <a:pt x="2821" y="2793"/>
                    </a:lnTo>
                    <a:lnTo>
                      <a:pt x="2825" y="2787"/>
                    </a:lnTo>
                    <a:lnTo>
                      <a:pt x="2829" y="2781"/>
                    </a:lnTo>
                    <a:lnTo>
                      <a:pt x="2833" y="2774"/>
                    </a:lnTo>
                    <a:lnTo>
                      <a:pt x="2836" y="2767"/>
                    </a:lnTo>
                    <a:lnTo>
                      <a:pt x="2839" y="2761"/>
                    </a:lnTo>
                    <a:lnTo>
                      <a:pt x="2843" y="2755"/>
                    </a:lnTo>
                    <a:lnTo>
                      <a:pt x="2846" y="2747"/>
                    </a:lnTo>
                    <a:lnTo>
                      <a:pt x="2848" y="2741"/>
                    </a:lnTo>
                    <a:lnTo>
                      <a:pt x="2850" y="2735"/>
                    </a:lnTo>
                    <a:lnTo>
                      <a:pt x="2852" y="2727"/>
                    </a:lnTo>
                    <a:lnTo>
                      <a:pt x="2853" y="2720"/>
                    </a:lnTo>
                    <a:lnTo>
                      <a:pt x="2854" y="2714"/>
                    </a:lnTo>
                    <a:lnTo>
                      <a:pt x="2855" y="2707"/>
                    </a:lnTo>
                    <a:lnTo>
                      <a:pt x="2856" y="2697"/>
                    </a:lnTo>
                    <a:close/>
                    <a:moveTo>
                      <a:pt x="1177" y="2697"/>
                    </a:moveTo>
                    <a:lnTo>
                      <a:pt x="1177" y="2703"/>
                    </a:lnTo>
                    <a:lnTo>
                      <a:pt x="1178" y="2707"/>
                    </a:lnTo>
                    <a:lnTo>
                      <a:pt x="1179" y="2714"/>
                    </a:lnTo>
                    <a:lnTo>
                      <a:pt x="1180" y="2720"/>
                    </a:lnTo>
                    <a:lnTo>
                      <a:pt x="1182" y="2727"/>
                    </a:lnTo>
                    <a:lnTo>
                      <a:pt x="1184" y="2735"/>
                    </a:lnTo>
                    <a:lnTo>
                      <a:pt x="1185" y="2741"/>
                    </a:lnTo>
                    <a:lnTo>
                      <a:pt x="1188" y="2747"/>
                    </a:lnTo>
                    <a:lnTo>
                      <a:pt x="1190" y="2755"/>
                    </a:lnTo>
                    <a:lnTo>
                      <a:pt x="1194" y="2761"/>
                    </a:lnTo>
                    <a:lnTo>
                      <a:pt x="1197" y="2767"/>
                    </a:lnTo>
                    <a:lnTo>
                      <a:pt x="1200" y="2774"/>
                    </a:lnTo>
                    <a:lnTo>
                      <a:pt x="1204" y="2781"/>
                    </a:lnTo>
                    <a:lnTo>
                      <a:pt x="1209" y="2787"/>
                    </a:lnTo>
                    <a:lnTo>
                      <a:pt x="1212" y="2793"/>
                    </a:lnTo>
                    <a:lnTo>
                      <a:pt x="1216" y="2798"/>
                    </a:lnTo>
                    <a:lnTo>
                      <a:pt x="1222" y="2805"/>
                    </a:lnTo>
                    <a:lnTo>
                      <a:pt x="1228" y="2812"/>
                    </a:lnTo>
                    <a:lnTo>
                      <a:pt x="1232" y="2817"/>
                    </a:lnTo>
                    <a:lnTo>
                      <a:pt x="1237" y="2823"/>
                    </a:lnTo>
                    <a:lnTo>
                      <a:pt x="1243" y="2828"/>
                    </a:lnTo>
                    <a:lnTo>
                      <a:pt x="1250" y="2835"/>
                    </a:lnTo>
                    <a:lnTo>
                      <a:pt x="1256" y="2840"/>
                    </a:lnTo>
                    <a:lnTo>
                      <a:pt x="1262" y="2845"/>
                    </a:lnTo>
                    <a:lnTo>
                      <a:pt x="1268" y="2851"/>
                    </a:lnTo>
                    <a:lnTo>
                      <a:pt x="1277" y="2856"/>
                    </a:lnTo>
                    <a:lnTo>
                      <a:pt x="1283" y="2862"/>
                    </a:lnTo>
                    <a:lnTo>
                      <a:pt x="1289" y="2867"/>
                    </a:lnTo>
                    <a:lnTo>
                      <a:pt x="1298" y="2872"/>
                    </a:lnTo>
                    <a:lnTo>
                      <a:pt x="1306" y="2877"/>
                    </a:lnTo>
                    <a:lnTo>
                      <a:pt x="1313" y="2882"/>
                    </a:lnTo>
                    <a:lnTo>
                      <a:pt x="1320" y="2887"/>
                    </a:lnTo>
                    <a:lnTo>
                      <a:pt x="1338" y="2896"/>
                    </a:lnTo>
                    <a:lnTo>
                      <a:pt x="1346" y="2900"/>
                    </a:lnTo>
                    <a:lnTo>
                      <a:pt x="1355" y="2904"/>
                    </a:lnTo>
                    <a:lnTo>
                      <a:pt x="1373" y="2913"/>
                    </a:lnTo>
                    <a:lnTo>
                      <a:pt x="1391" y="2921"/>
                    </a:lnTo>
                    <a:lnTo>
                      <a:pt x="1412" y="2928"/>
                    </a:lnTo>
                    <a:lnTo>
                      <a:pt x="1430" y="2934"/>
                    </a:lnTo>
                    <a:lnTo>
                      <a:pt x="1452" y="2941"/>
                    </a:lnTo>
                    <a:lnTo>
                      <a:pt x="1471" y="2946"/>
                    </a:lnTo>
                    <a:lnTo>
                      <a:pt x="1496" y="2951"/>
                    </a:lnTo>
                    <a:lnTo>
                      <a:pt x="1514" y="2955"/>
                    </a:lnTo>
                    <a:lnTo>
                      <a:pt x="1541" y="2959"/>
                    </a:lnTo>
                    <a:lnTo>
                      <a:pt x="1559" y="2962"/>
                    </a:lnTo>
                    <a:lnTo>
                      <a:pt x="1590" y="2966"/>
                    </a:lnTo>
                    <a:lnTo>
                      <a:pt x="1597" y="2966"/>
                    </a:lnTo>
                    <a:lnTo>
                      <a:pt x="1605" y="2967"/>
                    </a:lnTo>
                    <a:lnTo>
                      <a:pt x="1653" y="2968"/>
                    </a:lnTo>
                    <a:lnTo>
                      <a:pt x="1700" y="2967"/>
                    </a:lnTo>
                    <a:lnTo>
                      <a:pt x="1707" y="2966"/>
                    </a:lnTo>
                    <a:lnTo>
                      <a:pt x="1716" y="2966"/>
                    </a:lnTo>
                    <a:lnTo>
                      <a:pt x="1747" y="2962"/>
                    </a:lnTo>
                    <a:lnTo>
                      <a:pt x="1763" y="2959"/>
                    </a:lnTo>
                    <a:lnTo>
                      <a:pt x="1790" y="2955"/>
                    </a:lnTo>
                    <a:lnTo>
                      <a:pt x="1809" y="2951"/>
                    </a:lnTo>
                    <a:lnTo>
                      <a:pt x="1834" y="2946"/>
                    </a:lnTo>
                    <a:lnTo>
                      <a:pt x="1853" y="2941"/>
                    </a:lnTo>
                    <a:lnTo>
                      <a:pt x="1876" y="2934"/>
                    </a:lnTo>
                    <a:lnTo>
                      <a:pt x="1892" y="2928"/>
                    </a:lnTo>
                    <a:lnTo>
                      <a:pt x="1914" y="2921"/>
                    </a:lnTo>
                    <a:lnTo>
                      <a:pt x="1931" y="2913"/>
                    </a:lnTo>
                    <a:lnTo>
                      <a:pt x="1950" y="2904"/>
                    </a:lnTo>
                    <a:lnTo>
                      <a:pt x="1959" y="2900"/>
                    </a:lnTo>
                    <a:lnTo>
                      <a:pt x="1967" y="2896"/>
                    </a:lnTo>
                    <a:lnTo>
                      <a:pt x="1985" y="2887"/>
                    </a:lnTo>
                    <a:lnTo>
                      <a:pt x="1992" y="2882"/>
                    </a:lnTo>
                    <a:lnTo>
                      <a:pt x="1999" y="2877"/>
                    </a:lnTo>
                    <a:lnTo>
                      <a:pt x="2008" y="2872"/>
                    </a:lnTo>
                    <a:lnTo>
                      <a:pt x="2016" y="2867"/>
                    </a:lnTo>
                    <a:lnTo>
                      <a:pt x="2028" y="2856"/>
                    </a:lnTo>
                    <a:lnTo>
                      <a:pt x="2036" y="2851"/>
                    </a:lnTo>
                    <a:lnTo>
                      <a:pt x="2043" y="2845"/>
                    </a:lnTo>
                    <a:lnTo>
                      <a:pt x="2049" y="2840"/>
                    </a:lnTo>
                    <a:lnTo>
                      <a:pt x="2054" y="2835"/>
                    </a:lnTo>
                    <a:lnTo>
                      <a:pt x="2062" y="2828"/>
                    </a:lnTo>
                    <a:lnTo>
                      <a:pt x="2068" y="2823"/>
                    </a:lnTo>
                    <a:lnTo>
                      <a:pt x="2072" y="2817"/>
                    </a:lnTo>
                    <a:lnTo>
                      <a:pt x="2077" y="2812"/>
                    </a:lnTo>
                    <a:lnTo>
                      <a:pt x="2083" y="2805"/>
                    </a:lnTo>
                    <a:lnTo>
                      <a:pt x="2088" y="2798"/>
                    </a:lnTo>
                    <a:lnTo>
                      <a:pt x="2092" y="2793"/>
                    </a:lnTo>
                    <a:lnTo>
                      <a:pt x="2096" y="2787"/>
                    </a:lnTo>
                    <a:lnTo>
                      <a:pt x="2100" y="2781"/>
                    </a:lnTo>
                    <a:lnTo>
                      <a:pt x="2104" y="2774"/>
                    </a:lnTo>
                    <a:lnTo>
                      <a:pt x="2107" y="2767"/>
                    </a:lnTo>
                    <a:lnTo>
                      <a:pt x="2111" y="2761"/>
                    </a:lnTo>
                    <a:lnTo>
                      <a:pt x="2115" y="2755"/>
                    </a:lnTo>
                    <a:lnTo>
                      <a:pt x="2117" y="2747"/>
                    </a:lnTo>
                    <a:lnTo>
                      <a:pt x="2119" y="2741"/>
                    </a:lnTo>
                    <a:lnTo>
                      <a:pt x="2121" y="2735"/>
                    </a:lnTo>
                    <a:lnTo>
                      <a:pt x="2123" y="2727"/>
                    </a:lnTo>
                    <a:lnTo>
                      <a:pt x="2125" y="2720"/>
                    </a:lnTo>
                    <a:lnTo>
                      <a:pt x="2126" y="2714"/>
                    </a:lnTo>
                    <a:lnTo>
                      <a:pt x="2127" y="2707"/>
                    </a:lnTo>
                    <a:lnTo>
                      <a:pt x="2127" y="2703"/>
                    </a:lnTo>
                    <a:lnTo>
                      <a:pt x="2128" y="2697"/>
                    </a:lnTo>
                    <a:lnTo>
                      <a:pt x="2124" y="2700"/>
                    </a:lnTo>
                    <a:lnTo>
                      <a:pt x="2120" y="2704"/>
                    </a:lnTo>
                    <a:lnTo>
                      <a:pt x="2094" y="2725"/>
                    </a:lnTo>
                    <a:lnTo>
                      <a:pt x="2087" y="2731"/>
                    </a:lnTo>
                    <a:lnTo>
                      <a:pt x="2078" y="2736"/>
                    </a:lnTo>
                    <a:lnTo>
                      <a:pt x="2048" y="2756"/>
                    </a:lnTo>
                    <a:lnTo>
                      <a:pt x="2041" y="2761"/>
                    </a:lnTo>
                    <a:lnTo>
                      <a:pt x="2033" y="2765"/>
                    </a:lnTo>
                    <a:lnTo>
                      <a:pt x="2009" y="2777"/>
                    </a:lnTo>
                    <a:lnTo>
                      <a:pt x="1984" y="2790"/>
                    </a:lnTo>
                    <a:lnTo>
                      <a:pt x="1982" y="2791"/>
                    </a:lnTo>
                    <a:lnTo>
                      <a:pt x="1956" y="2801"/>
                    </a:lnTo>
                    <a:lnTo>
                      <a:pt x="1930" y="2812"/>
                    </a:lnTo>
                    <a:lnTo>
                      <a:pt x="1911" y="2817"/>
                    </a:lnTo>
                    <a:lnTo>
                      <a:pt x="1871" y="2828"/>
                    </a:lnTo>
                    <a:lnTo>
                      <a:pt x="1849" y="2835"/>
                    </a:lnTo>
                    <a:lnTo>
                      <a:pt x="1809" y="2842"/>
                    </a:lnTo>
                    <a:lnTo>
                      <a:pt x="1785" y="2846"/>
                    </a:lnTo>
                    <a:lnTo>
                      <a:pt x="1741" y="2851"/>
                    </a:lnTo>
                    <a:lnTo>
                      <a:pt x="1720" y="2853"/>
                    </a:lnTo>
                    <a:lnTo>
                      <a:pt x="1686" y="2855"/>
                    </a:lnTo>
                    <a:lnTo>
                      <a:pt x="1653" y="2856"/>
                    </a:lnTo>
                    <a:lnTo>
                      <a:pt x="1619" y="2855"/>
                    </a:lnTo>
                    <a:lnTo>
                      <a:pt x="1584" y="2853"/>
                    </a:lnTo>
                    <a:lnTo>
                      <a:pt x="1564" y="2851"/>
                    </a:lnTo>
                    <a:lnTo>
                      <a:pt x="1519" y="2846"/>
                    </a:lnTo>
                    <a:lnTo>
                      <a:pt x="1496" y="2842"/>
                    </a:lnTo>
                    <a:lnTo>
                      <a:pt x="1457" y="2834"/>
                    </a:lnTo>
                    <a:lnTo>
                      <a:pt x="1434" y="2828"/>
                    </a:lnTo>
                    <a:lnTo>
                      <a:pt x="1414" y="2823"/>
                    </a:lnTo>
                    <a:lnTo>
                      <a:pt x="1394" y="2817"/>
                    </a:lnTo>
                    <a:lnTo>
                      <a:pt x="1376" y="2812"/>
                    </a:lnTo>
                    <a:lnTo>
                      <a:pt x="1348" y="2801"/>
                    </a:lnTo>
                    <a:lnTo>
                      <a:pt x="1324" y="2791"/>
                    </a:lnTo>
                    <a:lnTo>
                      <a:pt x="1322" y="2790"/>
                    </a:lnTo>
                    <a:lnTo>
                      <a:pt x="1321" y="2790"/>
                    </a:lnTo>
                    <a:lnTo>
                      <a:pt x="1296" y="2777"/>
                    </a:lnTo>
                    <a:lnTo>
                      <a:pt x="1272" y="2765"/>
                    </a:lnTo>
                    <a:lnTo>
                      <a:pt x="1264" y="2761"/>
                    </a:lnTo>
                    <a:lnTo>
                      <a:pt x="1257" y="2756"/>
                    </a:lnTo>
                    <a:lnTo>
                      <a:pt x="1226" y="2736"/>
                    </a:lnTo>
                    <a:lnTo>
                      <a:pt x="1219" y="2731"/>
                    </a:lnTo>
                    <a:lnTo>
                      <a:pt x="1211" y="2724"/>
                    </a:lnTo>
                    <a:lnTo>
                      <a:pt x="1185" y="2704"/>
                    </a:lnTo>
                    <a:lnTo>
                      <a:pt x="1181" y="2700"/>
                    </a:lnTo>
                    <a:lnTo>
                      <a:pt x="1177" y="2697"/>
                    </a:lnTo>
                    <a:close/>
                    <a:moveTo>
                      <a:pt x="2856" y="2474"/>
                    </a:moveTo>
                    <a:lnTo>
                      <a:pt x="2852" y="2477"/>
                    </a:lnTo>
                    <a:lnTo>
                      <a:pt x="2848" y="2480"/>
                    </a:lnTo>
                    <a:lnTo>
                      <a:pt x="2823" y="2501"/>
                    </a:lnTo>
                    <a:lnTo>
                      <a:pt x="2814" y="2506"/>
                    </a:lnTo>
                    <a:lnTo>
                      <a:pt x="2807" y="2512"/>
                    </a:lnTo>
                    <a:lnTo>
                      <a:pt x="2776" y="2532"/>
                    </a:lnTo>
                    <a:lnTo>
                      <a:pt x="2761" y="2540"/>
                    </a:lnTo>
                    <a:lnTo>
                      <a:pt x="2738" y="2554"/>
                    </a:lnTo>
                    <a:lnTo>
                      <a:pt x="2712" y="2566"/>
                    </a:lnTo>
                    <a:lnTo>
                      <a:pt x="2709" y="2566"/>
                    </a:lnTo>
                    <a:lnTo>
                      <a:pt x="2657" y="2587"/>
                    </a:lnTo>
                    <a:lnTo>
                      <a:pt x="2639" y="2593"/>
                    </a:lnTo>
                    <a:lnTo>
                      <a:pt x="2599" y="2605"/>
                    </a:lnTo>
                    <a:lnTo>
                      <a:pt x="2576" y="2610"/>
                    </a:lnTo>
                    <a:lnTo>
                      <a:pt x="2537" y="2618"/>
                    </a:lnTo>
                    <a:lnTo>
                      <a:pt x="2514" y="2621"/>
                    </a:lnTo>
                    <a:lnTo>
                      <a:pt x="2469" y="2627"/>
                    </a:lnTo>
                    <a:lnTo>
                      <a:pt x="2449" y="2630"/>
                    </a:lnTo>
                    <a:lnTo>
                      <a:pt x="2415" y="2632"/>
                    </a:lnTo>
                    <a:lnTo>
                      <a:pt x="2381" y="2632"/>
                    </a:lnTo>
                    <a:lnTo>
                      <a:pt x="2349" y="2632"/>
                    </a:lnTo>
                    <a:lnTo>
                      <a:pt x="2318" y="2630"/>
                    </a:lnTo>
                    <a:lnTo>
                      <a:pt x="2298" y="2628"/>
                    </a:lnTo>
                    <a:lnTo>
                      <a:pt x="2252" y="2623"/>
                    </a:lnTo>
                    <a:lnTo>
                      <a:pt x="2241" y="2620"/>
                    </a:lnTo>
                    <a:lnTo>
                      <a:pt x="2241" y="2730"/>
                    </a:lnTo>
                    <a:lnTo>
                      <a:pt x="2256" y="2733"/>
                    </a:lnTo>
                    <a:lnTo>
                      <a:pt x="2273" y="2736"/>
                    </a:lnTo>
                    <a:lnTo>
                      <a:pt x="2297" y="2739"/>
                    </a:lnTo>
                    <a:lnTo>
                      <a:pt x="2338" y="2743"/>
                    </a:lnTo>
                    <a:lnTo>
                      <a:pt x="2381" y="2744"/>
                    </a:lnTo>
                    <a:lnTo>
                      <a:pt x="2428" y="2743"/>
                    </a:lnTo>
                    <a:lnTo>
                      <a:pt x="2436" y="2742"/>
                    </a:lnTo>
                    <a:lnTo>
                      <a:pt x="2443" y="2741"/>
                    </a:lnTo>
                    <a:lnTo>
                      <a:pt x="2475" y="2738"/>
                    </a:lnTo>
                    <a:lnTo>
                      <a:pt x="2492" y="2736"/>
                    </a:lnTo>
                    <a:lnTo>
                      <a:pt x="2519" y="2732"/>
                    </a:lnTo>
                    <a:lnTo>
                      <a:pt x="2538" y="2727"/>
                    </a:lnTo>
                    <a:lnTo>
                      <a:pt x="2562" y="2722"/>
                    </a:lnTo>
                    <a:lnTo>
                      <a:pt x="2581" y="2717"/>
                    </a:lnTo>
                    <a:lnTo>
                      <a:pt x="2603" y="2710"/>
                    </a:lnTo>
                    <a:lnTo>
                      <a:pt x="2621" y="2704"/>
                    </a:lnTo>
                    <a:lnTo>
                      <a:pt x="2643" y="2696"/>
                    </a:lnTo>
                    <a:lnTo>
                      <a:pt x="2660" y="2689"/>
                    </a:lnTo>
                    <a:lnTo>
                      <a:pt x="2679" y="2681"/>
                    </a:lnTo>
                    <a:lnTo>
                      <a:pt x="2687" y="2677"/>
                    </a:lnTo>
                    <a:lnTo>
                      <a:pt x="2695" y="2672"/>
                    </a:lnTo>
                    <a:lnTo>
                      <a:pt x="2713" y="2662"/>
                    </a:lnTo>
                    <a:lnTo>
                      <a:pt x="2720" y="2658"/>
                    </a:lnTo>
                    <a:lnTo>
                      <a:pt x="2727" y="2654"/>
                    </a:lnTo>
                    <a:lnTo>
                      <a:pt x="2735" y="2649"/>
                    </a:lnTo>
                    <a:lnTo>
                      <a:pt x="2744" y="2642"/>
                    </a:lnTo>
                    <a:lnTo>
                      <a:pt x="2750" y="2638"/>
                    </a:lnTo>
                    <a:lnTo>
                      <a:pt x="2757" y="2633"/>
                    </a:lnTo>
                    <a:lnTo>
                      <a:pt x="2761" y="2629"/>
                    </a:lnTo>
                    <a:lnTo>
                      <a:pt x="2767" y="2626"/>
                    </a:lnTo>
                    <a:lnTo>
                      <a:pt x="2771" y="2621"/>
                    </a:lnTo>
                    <a:lnTo>
                      <a:pt x="2777" y="2616"/>
                    </a:lnTo>
                    <a:lnTo>
                      <a:pt x="2783" y="2611"/>
                    </a:lnTo>
                    <a:lnTo>
                      <a:pt x="2790" y="2605"/>
                    </a:lnTo>
                    <a:lnTo>
                      <a:pt x="2796" y="2599"/>
                    </a:lnTo>
                    <a:lnTo>
                      <a:pt x="2801" y="2593"/>
                    </a:lnTo>
                    <a:lnTo>
                      <a:pt x="2806" y="2587"/>
                    </a:lnTo>
                    <a:lnTo>
                      <a:pt x="2811" y="2581"/>
                    </a:lnTo>
                    <a:lnTo>
                      <a:pt x="2817" y="2575"/>
                    </a:lnTo>
                    <a:lnTo>
                      <a:pt x="2821" y="2568"/>
                    </a:lnTo>
                    <a:lnTo>
                      <a:pt x="2825" y="2562"/>
                    </a:lnTo>
                    <a:lnTo>
                      <a:pt x="2829" y="2556"/>
                    </a:lnTo>
                    <a:lnTo>
                      <a:pt x="2833" y="2550"/>
                    </a:lnTo>
                    <a:lnTo>
                      <a:pt x="2836" y="2544"/>
                    </a:lnTo>
                    <a:lnTo>
                      <a:pt x="2839" y="2537"/>
                    </a:lnTo>
                    <a:lnTo>
                      <a:pt x="2843" y="2530"/>
                    </a:lnTo>
                    <a:lnTo>
                      <a:pt x="2846" y="2524"/>
                    </a:lnTo>
                    <a:lnTo>
                      <a:pt x="2848" y="2517"/>
                    </a:lnTo>
                    <a:lnTo>
                      <a:pt x="2850" y="2510"/>
                    </a:lnTo>
                    <a:lnTo>
                      <a:pt x="2852" y="2503"/>
                    </a:lnTo>
                    <a:lnTo>
                      <a:pt x="2853" y="2497"/>
                    </a:lnTo>
                    <a:lnTo>
                      <a:pt x="2854" y="2489"/>
                    </a:lnTo>
                    <a:lnTo>
                      <a:pt x="2855" y="2483"/>
                    </a:lnTo>
                    <a:lnTo>
                      <a:pt x="2856" y="2474"/>
                    </a:lnTo>
                    <a:close/>
                    <a:moveTo>
                      <a:pt x="1177" y="2474"/>
                    </a:moveTo>
                    <a:lnTo>
                      <a:pt x="1177" y="2478"/>
                    </a:lnTo>
                    <a:lnTo>
                      <a:pt x="1178" y="2483"/>
                    </a:lnTo>
                    <a:lnTo>
                      <a:pt x="1179" y="2489"/>
                    </a:lnTo>
                    <a:lnTo>
                      <a:pt x="1180" y="2497"/>
                    </a:lnTo>
                    <a:lnTo>
                      <a:pt x="1182" y="2503"/>
                    </a:lnTo>
                    <a:lnTo>
                      <a:pt x="1184" y="2510"/>
                    </a:lnTo>
                    <a:lnTo>
                      <a:pt x="1185" y="2517"/>
                    </a:lnTo>
                    <a:lnTo>
                      <a:pt x="1188" y="2524"/>
                    </a:lnTo>
                    <a:lnTo>
                      <a:pt x="1190" y="2530"/>
                    </a:lnTo>
                    <a:lnTo>
                      <a:pt x="1194" y="2537"/>
                    </a:lnTo>
                    <a:lnTo>
                      <a:pt x="1197" y="2544"/>
                    </a:lnTo>
                    <a:lnTo>
                      <a:pt x="1200" y="2550"/>
                    </a:lnTo>
                    <a:lnTo>
                      <a:pt x="1204" y="2556"/>
                    </a:lnTo>
                    <a:lnTo>
                      <a:pt x="1209" y="2562"/>
                    </a:lnTo>
                    <a:lnTo>
                      <a:pt x="1212" y="2568"/>
                    </a:lnTo>
                    <a:lnTo>
                      <a:pt x="1216" y="2575"/>
                    </a:lnTo>
                    <a:lnTo>
                      <a:pt x="1222" y="2581"/>
                    </a:lnTo>
                    <a:lnTo>
                      <a:pt x="1228" y="2587"/>
                    </a:lnTo>
                    <a:lnTo>
                      <a:pt x="1232" y="2593"/>
                    </a:lnTo>
                    <a:lnTo>
                      <a:pt x="1237" y="2599"/>
                    </a:lnTo>
                    <a:lnTo>
                      <a:pt x="1243" y="2605"/>
                    </a:lnTo>
                    <a:lnTo>
                      <a:pt x="1250" y="2611"/>
                    </a:lnTo>
                    <a:lnTo>
                      <a:pt x="1256" y="2616"/>
                    </a:lnTo>
                    <a:lnTo>
                      <a:pt x="1262" y="2621"/>
                    </a:lnTo>
                    <a:lnTo>
                      <a:pt x="1277" y="2633"/>
                    </a:lnTo>
                    <a:lnTo>
                      <a:pt x="1283" y="2638"/>
                    </a:lnTo>
                    <a:lnTo>
                      <a:pt x="1289" y="2642"/>
                    </a:lnTo>
                    <a:lnTo>
                      <a:pt x="1298" y="2649"/>
                    </a:lnTo>
                    <a:lnTo>
                      <a:pt x="1306" y="2653"/>
                    </a:lnTo>
                    <a:lnTo>
                      <a:pt x="1313" y="2658"/>
                    </a:lnTo>
                    <a:lnTo>
                      <a:pt x="1320" y="2662"/>
                    </a:lnTo>
                    <a:lnTo>
                      <a:pt x="1338" y="2672"/>
                    </a:lnTo>
                    <a:lnTo>
                      <a:pt x="1346" y="2677"/>
                    </a:lnTo>
                    <a:lnTo>
                      <a:pt x="1355" y="2681"/>
                    </a:lnTo>
                    <a:lnTo>
                      <a:pt x="1373" y="2689"/>
                    </a:lnTo>
                    <a:lnTo>
                      <a:pt x="1391" y="2696"/>
                    </a:lnTo>
                    <a:lnTo>
                      <a:pt x="1412" y="2704"/>
                    </a:lnTo>
                    <a:lnTo>
                      <a:pt x="1430" y="2710"/>
                    </a:lnTo>
                    <a:lnTo>
                      <a:pt x="1452" y="2717"/>
                    </a:lnTo>
                    <a:lnTo>
                      <a:pt x="1471" y="2722"/>
                    </a:lnTo>
                    <a:lnTo>
                      <a:pt x="1496" y="2727"/>
                    </a:lnTo>
                    <a:lnTo>
                      <a:pt x="1514" y="2732"/>
                    </a:lnTo>
                    <a:lnTo>
                      <a:pt x="1541" y="2736"/>
                    </a:lnTo>
                    <a:lnTo>
                      <a:pt x="1559" y="2738"/>
                    </a:lnTo>
                    <a:lnTo>
                      <a:pt x="1590" y="2741"/>
                    </a:lnTo>
                    <a:lnTo>
                      <a:pt x="1597" y="2742"/>
                    </a:lnTo>
                    <a:lnTo>
                      <a:pt x="1605" y="2743"/>
                    </a:lnTo>
                    <a:lnTo>
                      <a:pt x="1653" y="2744"/>
                    </a:lnTo>
                    <a:lnTo>
                      <a:pt x="1700" y="2743"/>
                    </a:lnTo>
                    <a:lnTo>
                      <a:pt x="1707" y="2742"/>
                    </a:lnTo>
                    <a:lnTo>
                      <a:pt x="1716" y="2741"/>
                    </a:lnTo>
                    <a:lnTo>
                      <a:pt x="1747" y="2738"/>
                    </a:lnTo>
                    <a:lnTo>
                      <a:pt x="1763" y="2736"/>
                    </a:lnTo>
                    <a:lnTo>
                      <a:pt x="1790" y="2732"/>
                    </a:lnTo>
                    <a:lnTo>
                      <a:pt x="1809" y="2727"/>
                    </a:lnTo>
                    <a:lnTo>
                      <a:pt x="1834" y="2722"/>
                    </a:lnTo>
                    <a:lnTo>
                      <a:pt x="1853" y="2717"/>
                    </a:lnTo>
                    <a:lnTo>
                      <a:pt x="1876" y="2710"/>
                    </a:lnTo>
                    <a:lnTo>
                      <a:pt x="1892" y="2704"/>
                    </a:lnTo>
                    <a:lnTo>
                      <a:pt x="1914" y="2696"/>
                    </a:lnTo>
                    <a:lnTo>
                      <a:pt x="1931" y="2689"/>
                    </a:lnTo>
                    <a:lnTo>
                      <a:pt x="1950" y="2681"/>
                    </a:lnTo>
                    <a:lnTo>
                      <a:pt x="1959" y="2677"/>
                    </a:lnTo>
                    <a:lnTo>
                      <a:pt x="1967" y="2672"/>
                    </a:lnTo>
                    <a:lnTo>
                      <a:pt x="1985" y="2662"/>
                    </a:lnTo>
                    <a:lnTo>
                      <a:pt x="1992" y="2658"/>
                    </a:lnTo>
                    <a:lnTo>
                      <a:pt x="1999" y="2653"/>
                    </a:lnTo>
                    <a:lnTo>
                      <a:pt x="2008" y="2649"/>
                    </a:lnTo>
                    <a:lnTo>
                      <a:pt x="2016" y="2642"/>
                    </a:lnTo>
                    <a:lnTo>
                      <a:pt x="2028" y="2633"/>
                    </a:lnTo>
                    <a:lnTo>
                      <a:pt x="2043" y="2621"/>
                    </a:lnTo>
                    <a:lnTo>
                      <a:pt x="2049" y="2616"/>
                    </a:lnTo>
                    <a:lnTo>
                      <a:pt x="2054" y="2611"/>
                    </a:lnTo>
                    <a:lnTo>
                      <a:pt x="2062" y="2605"/>
                    </a:lnTo>
                    <a:lnTo>
                      <a:pt x="2068" y="2599"/>
                    </a:lnTo>
                    <a:lnTo>
                      <a:pt x="2072" y="2593"/>
                    </a:lnTo>
                    <a:lnTo>
                      <a:pt x="2077" y="2587"/>
                    </a:lnTo>
                    <a:lnTo>
                      <a:pt x="2083" y="2581"/>
                    </a:lnTo>
                    <a:lnTo>
                      <a:pt x="2088" y="2575"/>
                    </a:lnTo>
                    <a:lnTo>
                      <a:pt x="2092" y="2568"/>
                    </a:lnTo>
                    <a:lnTo>
                      <a:pt x="2096" y="2562"/>
                    </a:lnTo>
                    <a:lnTo>
                      <a:pt x="2100" y="2556"/>
                    </a:lnTo>
                    <a:lnTo>
                      <a:pt x="2104" y="2550"/>
                    </a:lnTo>
                    <a:lnTo>
                      <a:pt x="2107" y="2544"/>
                    </a:lnTo>
                    <a:lnTo>
                      <a:pt x="2111" y="2537"/>
                    </a:lnTo>
                    <a:lnTo>
                      <a:pt x="2115" y="2530"/>
                    </a:lnTo>
                    <a:lnTo>
                      <a:pt x="2117" y="2524"/>
                    </a:lnTo>
                    <a:lnTo>
                      <a:pt x="2119" y="2517"/>
                    </a:lnTo>
                    <a:lnTo>
                      <a:pt x="2121" y="2510"/>
                    </a:lnTo>
                    <a:lnTo>
                      <a:pt x="2123" y="2503"/>
                    </a:lnTo>
                    <a:lnTo>
                      <a:pt x="2125" y="2497"/>
                    </a:lnTo>
                    <a:lnTo>
                      <a:pt x="2126" y="2489"/>
                    </a:lnTo>
                    <a:lnTo>
                      <a:pt x="2127" y="2483"/>
                    </a:lnTo>
                    <a:lnTo>
                      <a:pt x="2127" y="2478"/>
                    </a:lnTo>
                    <a:lnTo>
                      <a:pt x="2128" y="2474"/>
                    </a:lnTo>
                    <a:lnTo>
                      <a:pt x="2124" y="2477"/>
                    </a:lnTo>
                    <a:lnTo>
                      <a:pt x="2120" y="2480"/>
                    </a:lnTo>
                    <a:lnTo>
                      <a:pt x="2094" y="2501"/>
                    </a:lnTo>
                    <a:lnTo>
                      <a:pt x="2087" y="2506"/>
                    </a:lnTo>
                    <a:lnTo>
                      <a:pt x="2078" y="2512"/>
                    </a:lnTo>
                    <a:lnTo>
                      <a:pt x="2048" y="2532"/>
                    </a:lnTo>
                    <a:lnTo>
                      <a:pt x="2041" y="2536"/>
                    </a:lnTo>
                    <a:lnTo>
                      <a:pt x="2033" y="2540"/>
                    </a:lnTo>
                    <a:lnTo>
                      <a:pt x="2009" y="2554"/>
                    </a:lnTo>
                    <a:lnTo>
                      <a:pt x="1984" y="2566"/>
                    </a:lnTo>
                    <a:lnTo>
                      <a:pt x="1983" y="2566"/>
                    </a:lnTo>
                    <a:lnTo>
                      <a:pt x="1982" y="2566"/>
                    </a:lnTo>
                    <a:lnTo>
                      <a:pt x="1930" y="2587"/>
                    </a:lnTo>
                    <a:lnTo>
                      <a:pt x="1911" y="2593"/>
                    </a:lnTo>
                    <a:lnTo>
                      <a:pt x="1871" y="2605"/>
                    </a:lnTo>
                    <a:lnTo>
                      <a:pt x="1849" y="2610"/>
                    </a:lnTo>
                    <a:lnTo>
                      <a:pt x="1809" y="2618"/>
                    </a:lnTo>
                    <a:lnTo>
                      <a:pt x="1785" y="2621"/>
                    </a:lnTo>
                    <a:lnTo>
                      <a:pt x="1741" y="2627"/>
                    </a:lnTo>
                    <a:lnTo>
                      <a:pt x="1720" y="2630"/>
                    </a:lnTo>
                    <a:lnTo>
                      <a:pt x="1686" y="2632"/>
                    </a:lnTo>
                    <a:lnTo>
                      <a:pt x="1653" y="2632"/>
                    </a:lnTo>
                    <a:lnTo>
                      <a:pt x="1619" y="2632"/>
                    </a:lnTo>
                    <a:lnTo>
                      <a:pt x="1584" y="2630"/>
                    </a:lnTo>
                    <a:lnTo>
                      <a:pt x="1564" y="2627"/>
                    </a:lnTo>
                    <a:lnTo>
                      <a:pt x="1519" y="2621"/>
                    </a:lnTo>
                    <a:lnTo>
                      <a:pt x="1496" y="2618"/>
                    </a:lnTo>
                    <a:lnTo>
                      <a:pt x="1457" y="2610"/>
                    </a:lnTo>
                    <a:lnTo>
                      <a:pt x="1434" y="2605"/>
                    </a:lnTo>
                    <a:lnTo>
                      <a:pt x="1394" y="2593"/>
                    </a:lnTo>
                    <a:lnTo>
                      <a:pt x="1376" y="2587"/>
                    </a:lnTo>
                    <a:lnTo>
                      <a:pt x="1348" y="2578"/>
                    </a:lnTo>
                    <a:lnTo>
                      <a:pt x="1324" y="2566"/>
                    </a:lnTo>
                    <a:lnTo>
                      <a:pt x="1322" y="2566"/>
                    </a:lnTo>
                    <a:lnTo>
                      <a:pt x="1321" y="2566"/>
                    </a:lnTo>
                    <a:lnTo>
                      <a:pt x="1296" y="2554"/>
                    </a:lnTo>
                    <a:lnTo>
                      <a:pt x="1272" y="2540"/>
                    </a:lnTo>
                    <a:lnTo>
                      <a:pt x="1264" y="2536"/>
                    </a:lnTo>
                    <a:lnTo>
                      <a:pt x="1257" y="2532"/>
                    </a:lnTo>
                    <a:lnTo>
                      <a:pt x="1241" y="2523"/>
                    </a:lnTo>
                    <a:lnTo>
                      <a:pt x="1226" y="2512"/>
                    </a:lnTo>
                    <a:lnTo>
                      <a:pt x="1219" y="2506"/>
                    </a:lnTo>
                    <a:lnTo>
                      <a:pt x="1211" y="2501"/>
                    </a:lnTo>
                    <a:lnTo>
                      <a:pt x="1185" y="2480"/>
                    </a:lnTo>
                    <a:lnTo>
                      <a:pt x="1181" y="2477"/>
                    </a:lnTo>
                    <a:lnTo>
                      <a:pt x="1177" y="2474"/>
                    </a:lnTo>
                    <a:close/>
                    <a:moveTo>
                      <a:pt x="2856" y="2249"/>
                    </a:moveTo>
                    <a:lnTo>
                      <a:pt x="2852" y="2252"/>
                    </a:lnTo>
                    <a:lnTo>
                      <a:pt x="2848" y="2256"/>
                    </a:lnTo>
                    <a:lnTo>
                      <a:pt x="2823" y="2276"/>
                    </a:lnTo>
                    <a:lnTo>
                      <a:pt x="2814" y="2283"/>
                    </a:lnTo>
                    <a:lnTo>
                      <a:pt x="2807" y="2288"/>
                    </a:lnTo>
                    <a:lnTo>
                      <a:pt x="2776" y="2309"/>
                    </a:lnTo>
                    <a:lnTo>
                      <a:pt x="2761" y="2317"/>
                    </a:lnTo>
                    <a:lnTo>
                      <a:pt x="2738" y="2330"/>
                    </a:lnTo>
                    <a:lnTo>
                      <a:pt x="2712" y="2342"/>
                    </a:lnTo>
                    <a:lnTo>
                      <a:pt x="2709" y="2343"/>
                    </a:lnTo>
                    <a:lnTo>
                      <a:pt x="2685" y="2353"/>
                    </a:lnTo>
                    <a:lnTo>
                      <a:pt x="2657" y="2363"/>
                    </a:lnTo>
                    <a:lnTo>
                      <a:pt x="2639" y="2369"/>
                    </a:lnTo>
                    <a:lnTo>
                      <a:pt x="2599" y="2380"/>
                    </a:lnTo>
                    <a:lnTo>
                      <a:pt x="2576" y="2386"/>
                    </a:lnTo>
                    <a:lnTo>
                      <a:pt x="2537" y="2394"/>
                    </a:lnTo>
                    <a:lnTo>
                      <a:pt x="2514" y="2398"/>
                    </a:lnTo>
                    <a:lnTo>
                      <a:pt x="2469" y="2403"/>
                    </a:lnTo>
                    <a:lnTo>
                      <a:pt x="2449" y="2405"/>
                    </a:lnTo>
                    <a:lnTo>
                      <a:pt x="2381" y="2407"/>
                    </a:lnTo>
                    <a:lnTo>
                      <a:pt x="2318" y="2405"/>
                    </a:lnTo>
                    <a:lnTo>
                      <a:pt x="2298" y="2404"/>
                    </a:lnTo>
                    <a:lnTo>
                      <a:pt x="2252" y="2398"/>
                    </a:lnTo>
                    <a:lnTo>
                      <a:pt x="2247" y="2398"/>
                    </a:lnTo>
                    <a:lnTo>
                      <a:pt x="2241" y="2397"/>
                    </a:lnTo>
                    <a:lnTo>
                      <a:pt x="2241" y="2506"/>
                    </a:lnTo>
                    <a:lnTo>
                      <a:pt x="2273" y="2511"/>
                    </a:lnTo>
                    <a:lnTo>
                      <a:pt x="2297" y="2515"/>
                    </a:lnTo>
                    <a:lnTo>
                      <a:pt x="2338" y="2519"/>
                    </a:lnTo>
                    <a:lnTo>
                      <a:pt x="2381" y="2520"/>
                    </a:lnTo>
                    <a:lnTo>
                      <a:pt x="2428" y="2519"/>
                    </a:lnTo>
                    <a:lnTo>
                      <a:pt x="2436" y="2518"/>
                    </a:lnTo>
                    <a:lnTo>
                      <a:pt x="2443" y="2518"/>
                    </a:lnTo>
                    <a:lnTo>
                      <a:pt x="2475" y="2514"/>
                    </a:lnTo>
                    <a:lnTo>
                      <a:pt x="2492" y="2511"/>
                    </a:lnTo>
                    <a:lnTo>
                      <a:pt x="2519" y="2507"/>
                    </a:lnTo>
                    <a:lnTo>
                      <a:pt x="2538" y="2503"/>
                    </a:lnTo>
                    <a:lnTo>
                      <a:pt x="2562" y="2498"/>
                    </a:lnTo>
                    <a:lnTo>
                      <a:pt x="2581" y="2493"/>
                    </a:lnTo>
                    <a:lnTo>
                      <a:pt x="2603" y="2486"/>
                    </a:lnTo>
                    <a:lnTo>
                      <a:pt x="2621" y="2480"/>
                    </a:lnTo>
                    <a:lnTo>
                      <a:pt x="2643" y="2473"/>
                    </a:lnTo>
                    <a:lnTo>
                      <a:pt x="2660" y="2466"/>
                    </a:lnTo>
                    <a:lnTo>
                      <a:pt x="2679" y="2456"/>
                    </a:lnTo>
                    <a:lnTo>
                      <a:pt x="2687" y="2452"/>
                    </a:lnTo>
                    <a:lnTo>
                      <a:pt x="2695" y="2448"/>
                    </a:lnTo>
                    <a:lnTo>
                      <a:pt x="2713" y="2439"/>
                    </a:lnTo>
                    <a:lnTo>
                      <a:pt x="2720" y="2434"/>
                    </a:lnTo>
                    <a:lnTo>
                      <a:pt x="2727" y="2429"/>
                    </a:lnTo>
                    <a:lnTo>
                      <a:pt x="2735" y="2424"/>
                    </a:lnTo>
                    <a:lnTo>
                      <a:pt x="2744" y="2419"/>
                    </a:lnTo>
                    <a:lnTo>
                      <a:pt x="2750" y="2414"/>
                    </a:lnTo>
                    <a:lnTo>
                      <a:pt x="2757" y="2409"/>
                    </a:lnTo>
                    <a:lnTo>
                      <a:pt x="2765" y="2403"/>
                    </a:lnTo>
                    <a:lnTo>
                      <a:pt x="2771" y="2398"/>
                    </a:lnTo>
                    <a:lnTo>
                      <a:pt x="2777" y="2392"/>
                    </a:lnTo>
                    <a:lnTo>
                      <a:pt x="2783" y="2387"/>
                    </a:lnTo>
                    <a:lnTo>
                      <a:pt x="2790" y="2381"/>
                    </a:lnTo>
                    <a:lnTo>
                      <a:pt x="2796" y="2375"/>
                    </a:lnTo>
                    <a:lnTo>
                      <a:pt x="2801" y="2369"/>
                    </a:lnTo>
                    <a:lnTo>
                      <a:pt x="2806" y="2364"/>
                    </a:lnTo>
                    <a:lnTo>
                      <a:pt x="2811" y="2357"/>
                    </a:lnTo>
                    <a:lnTo>
                      <a:pt x="2817" y="2351"/>
                    </a:lnTo>
                    <a:lnTo>
                      <a:pt x="2821" y="2345"/>
                    </a:lnTo>
                    <a:lnTo>
                      <a:pt x="2825" y="2339"/>
                    </a:lnTo>
                    <a:lnTo>
                      <a:pt x="2829" y="2333"/>
                    </a:lnTo>
                    <a:lnTo>
                      <a:pt x="2833" y="2325"/>
                    </a:lnTo>
                    <a:lnTo>
                      <a:pt x="2836" y="2319"/>
                    </a:lnTo>
                    <a:lnTo>
                      <a:pt x="2839" y="2313"/>
                    </a:lnTo>
                    <a:lnTo>
                      <a:pt x="2846" y="2299"/>
                    </a:lnTo>
                    <a:lnTo>
                      <a:pt x="2848" y="2293"/>
                    </a:lnTo>
                    <a:lnTo>
                      <a:pt x="2850" y="2287"/>
                    </a:lnTo>
                    <a:lnTo>
                      <a:pt x="2852" y="2280"/>
                    </a:lnTo>
                    <a:lnTo>
                      <a:pt x="2853" y="2272"/>
                    </a:lnTo>
                    <a:lnTo>
                      <a:pt x="2854" y="2266"/>
                    </a:lnTo>
                    <a:lnTo>
                      <a:pt x="2855" y="2259"/>
                    </a:lnTo>
                    <a:lnTo>
                      <a:pt x="2856" y="2249"/>
                    </a:lnTo>
                    <a:close/>
                    <a:moveTo>
                      <a:pt x="1177" y="2249"/>
                    </a:moveTo>
                    <a:lnTo>
                      <a:pt x="1177" y="2255"/>
                    </a:lnTo>
                    <a:lnTo>
                      <a:pt x="1178" y="2259"/>
                    </a:lnTo>
                    <a:lnTo>
                      <a:pt x="1179" y="2266"/>
                    </a:lnTo>
                    <a:lnTo>
                      <a:pt x="1180" y="2272"/>
                    </a:lnTo>
                    <a:lnTo>
                      <a:pt x="1182" y="2280"/>
                    </a:lnTo>
                    <a:lnTo>
                      <a:pt x="1184" y="2287"/>
                    </a:lnTo>
                    <a:lnTo>
                      <a:pt x="1185" y="2293"/>
                    </a:lnTo>
                    <a:lnTo>
                      <a:pt x="1188" y="2299"/>
                    </a:lnTo>
                    <a:lnTo>
                      <a:pt x="1190" y="2307"/>
                    </a:lnTo>
                    <a:lnTo>
                      <a:pt x="1194" y="2313"/>
                    </a:lnTo>
                    <a:lnTo>
                      <a:pt x="1197" y="2319"/>
                    </a:lnTo>
                    <a:lnTo>
                      <a:pt x="1200" y="2325"/>
                    </a:lnTo>
                    <a:lnTo>
                      <a:pt x="1204" y="2333"/>
                    </a:lnTo>
                    <a:lnTo>
                      <a:pt x="1209" y="2339"/>
                    </a:lnTo>
                    <a:lnTo>
                      <a:pt x="1212" y="2345"/>
                    </a:lnTo>
                    <a:lnTo>
                      <a:pt x="1216" y="2351"/>
                    </a:lnTo>
                    <a:lnTo>
                      <a:pt x="1222" y="2357"/>
                    </a:lnTo>
                    <a:lnTo>
                      <a:pt x="1228" y="2364"/>
                    </a:lnTo>
                    <a:lnTo>
                      <a:pt x="1232" y="2369"/>
                    </a:lnTo>
                    <a:lnTo>
                      <a:pt x="1237" y="2375"/>
                    </a:lnTo>
                    <a:lnTo>
                      <a:pt x="1243" y="2380"/>
                    </a:lnTo>
                    <a:lnTo>
                      <a:pt x="1250" y="2387"/>
                    </a:lnTo>
                    <a:lnTo>
                      <a:pt x="1262" y="2398"/>
                    </a:lnTo>
                    <a:lnTo>
                      <a:pt x="1268" y="2403"/>
                    </a:lnTo>
                    <a:lnTo>
                      <a:pt x="1277" y="2408"/>
                    </a:lnTo>
                    <a:lnTo>
                      <a:pt x="1283" y="2414"/>
                    </a:lnTo>
                    <a:lnTo>
                      <a:pt x="1289" y="2419"/>
                    </a:lnTo>
                    <a:lnTo>
                      <a:pt x="1298" y="2424"/>
                    </a:lnTo>
                    <a:lnTo>
                      <a:pt x="1306" y="2429"/>
                    </a:lnTo>
                    <a:lnTo>
                      <a:pt x="1313" y="2433"/>
                    </a:lnTo>
                    <a:lnTo>
                      <a:pt x="1320" y="2439"/>
                    </a:lnTo>
                    <a:lnTo>
                      <a:pt x="1338" y="2448"/>
                    </a:lnTo>
                    <a:lnTo>
                      <a:pt x="1346" y="2452"/>
                    </a:lnTo>
                    <a:lnTo>
                      <a:pt x="1355" y="2456"/>
                    </a:lnTo>
                    <a:lnTo>
                      <a:pt x="1373" y="2466"/>
                    </a:lnTo>
                    <a:lnTo>
                      <a:pt x="1391" y="2473"/>
                    </a:lnTo>
                    <a:lnTo>
                      <a:pt x="1412" y="2480"/>
                    </a:lnTo>
                    <a:lnTo>
                      <a:pt x="1430" y="2486"/>
                    </a:lnTo>
                    <a:lnTo>
                      <a:pt x="1452" y="2493"/>
                    </a:lnTo>
                    <a:lnTo>
                      <a:pt x="1471" y="2498"/>
                    </a:lnTo>
                    <a:lnTo>
                      <a:pt x="1496" y="2503"/>
                    </a:lnTo>
                    <a:lnTo>
                      <a:pt x="1514" y="2507"/>
                    </a:lnTo>
                    <a:lnTo>
                      <a:pt x="1541" y="2511"/>
                    </a:lnTo>
                    <a:lnTo>
                      <a:pt x="1559" y="2514"/>
                    </a:lnTo>
                    <a:lnTo>
                      <a:pt x="1590" y="2518"/>
                    </a:lnTo>
                    <a:lnTo>
                      <a:pt x="1597" y="2518"/>
                    </a:lnTo>
                    <a:lnTo>
                      <a:pt x="1605" y="2519"/>
                    </a:lnTo>
                    <a:lnTo>
                      <a:pt x="1653" y="2520"/>
                    </a:lnTo>
                    <a:lnTo>
                      <a:pt x="1700" y="2519"/>
                    </a:lnTo>
                    <a:lnTo>
                      <a:pt x="1707" y="2518"/>
                    </a:lnTo>
                    <a:lnTo>
                      <a:pt x="1716" y="2518"/>
                    </a:lnTo>
                    <a:lnTo>
                      <a:pt x="1747" y="2514"/>
                    </a:lnTo>
                    <a:lnTo>
                      <a:pt x="1763" y="2511"/>
                    </a:lnTo>
                    <a:lnTo>
                      <a:pt x="1790" y="2507"/>
                    </a:lnTo>
                    <a:lnTo>
                      <a:pt x="1809" y="2504"/>
                    </a:lnTo>
                    <a:lnTo>
                      <a:pt x="1834" y="2498"/>
                    </a:lnTo>
                    <a:lnTo>
                      <a:pt x="1853" y="2493"/>
                    </a:lnTo>
                    <a:lnTo>
                      <a:pt x="1876" y="2486"/>
                    </a:lnTo>
                    <a:lnTo>
                      <a:pt x="1892" y="2480"/>
                    </a:lnTo>
                    <a:lnTo>
                      <a:pt x="1914" y="2473"/>
                    </a:lnTo>
                    <a:lnTo>
                      <a:pt x="1931" y="2466"/>
                    </a:lnTo>
                    <a:lnTo>
                      <a:pt x="1950" y="2456"/>
                    </a:lnTo>
                    <a:lnTo>
                      <a:pt x="1959" y="2452"/>
                    </a:lnTo>
                    <a:lnTo>
                      <a:pt x="1967" y="2448"/>
                    </a:lnTo>
                    <a:lnTo>
                      <a:pt x="1985" y="2439"/>
                    </a:lnTo>
                    <a:lnTo>
                      <a:pt x="1992" y="2434"/>
                    </a:lnTo>
                    <a:lnTo>
                      <a:pt x="1999" y="2429"/>
                    </a:lnTo>
                    <a:lnTo>
                      <a:pt x="2008" y="2424"/>
                    </a:lnTo>
                    <a:lnTo>
                      <a:pt x="2016" y="2419"/>
                    </a:lnTo>
                    <a:lnTo>
                      <a:pt x="2028" y="2409"/>
                    </a:lnTo>
                    <a:lnTo>
                      <a:pt x="2036" y="2403"/>
                    </a:lnTo>
                    <a:lnTo>
                      <a:pt x="2043" y="2398"/>
                    </a:lnTo>
                    <a:lnTo>
                      <a:pt x="2049" y="2393"/>
                    </a:lnTo>
                    <a:lnTo>
                      <a:pt x="2054" y="2387"/>
                    </a:lnTo>
                    <a:lnTo>
                      <a:pt x="2062" y="2381"/>
                    </a:lnTo>
                    <a:lnTo>
                      <a:pt x="2068" y="2375"/>
                    </a:lnTo>
                    <a:lnTo>
                      <a:pt x="2072" y="2369"/>
                    </a:lnTo>
                    <a:lnTo>
                      <a:pt x="2077" y="2364"/>
                    </a:lnTo>
                    <a:lnTo>
                      <a:pt x="2083" y="2357"/>
                    </a:lnTo>
                    <a:lnTo>
                      <a:pt x="2088" y="2351"/>
                    </a:lnTo>
                    <a:lnTo>
                      <a:pt x="2092" y="2345"/>
                    </a:lnTo>
                    <a:lnTo>
                      <a:pt x="2096" y="2339"/>
                    </a:lnTo>
                    <a:lnTo>
                      <a:pt x="2100" y="2333"/>
                    </a:lnTo>
                    <a:lnTo>
                      <a:pt x="2104" y="2326"/>
                    </a:lnTo>
                    <a:lnTo>
                      <a:pt x="2107" y="2319"/>
                    </a:lnTo>
                    <a:lnTo>
                      <a:pt x="2111" y="2313"/>
                    </a:lnTo>
                    <a:lnTo>
                      <a:pt x="2115" y="2307"/>
                    </a:lnTo>
                    <a:lnTo>
                      <a:pt x="2117" y="2299"/>
                    </a:lnTo>
                    <a:lnTo>
                      <a:pt x="2119" y="2293"/>
                    </a:lnTo>
                    <a:lnTo>
                      <a:pt x="2121" y="2287"/>
                    </a:lnTo>
                    <a:lnTo>
                      <a:pt x="2123" y="2280"/>
                    </a:lnTo>
                    <a:lnTo>
                      <a:pt x="2125" y="2272"/>
                    </a:lnTo>
                    <a:lnTo>
                      <a:pt x="2126" y="2266"/>
                    </a:lnTo>
                    <a:lnTo>
                      <a:pt x="2127" y="2259"/>
                    </a:lnTo>
                    <a:lnTo>
                      <a:pt x="2127" y="2255"/>
                    </a:lnTo>
                    <a:lnTo>
                      <a:pt x="2128" y="2249"/>
                    </a:lnTo>
                    <a:lnTo>
                      <a:pt x="2124" y="2252"/>
                    </a:lnTo>
                    <a:lnTo>
                      <a:pt x="2120" y="2256"/>
                    </a:lnTo>
                    <a:lnTo>
                      <a:pt x="2094" y="2276"/>
                    </a:lnTo>
                    <a:lnTo>
                      <a:pt x="2078" y="2289"/>
                    </a:lnTo>
                    <a:lnTo>
                      <a:pt x="2048" y="2309"/>
                    </a:lnTo>
                    <a:lnTo>
                      <a:pt x="2041" y="2313"/>
                    </a:lnTo>
                    <a:lnTo>
                      <a:pt x="2033" y="2317"/>
                    </a:lnTo>
                    <a:lnTo>
                      <a:pt x="2009" y="2330"/>
                    </a:lnTo>
                    <a:lnTo>
                      <a:pt x="1984" y="2342"/>
                    </a:lnTo>
                    <a:lnTo>
                      <a:pt x="1983" y="2343"/>
                    </a:lnTo>
                    <a:lnTo>
                      <a:pt x="1982" y="2343"/>
                    </a:lnTo>
                    <a:lnTo>
                      <a:pt x="1956" y="2353"/>
                    </a:lnTo>
                    <a:lnTo>
                      <a:pt x="1930" y="2363"/>
                    </a:lnTo>
                    <a:lnTo>
                      <a:pt x="1911" y="2369"/>
                    </a:lnTo>
                    <a:lnTo>
                      <a:pt x="1871" y="2380"/>
                    </a:lnTo>
                    <a:lnTo>
                      <a:pt x="1849" y="2386"/>
                    </a:lnTo>
                    <a:lnTo>
                      <a:pt x="1809" y="2394"/>
                    </a:lnTo>
                    <a:lnTo>
                      <a:pt x="1785" y="2398"/>
                    </a:lnTo>
                    <a:lnTo>
                      <a:pt x="1741" y="2403"/>
                    </a:lnTo>
                    <a:lnTo>
                      <a:pt x="1720" y="2405"/>
                    </a:lnTo>
                    <a:lnTo>
                      <a:pt x="1653" y="2407"/>
                    </a:lnTo>
                    <a:lnTo>
                      <a:pt x="1619" y="2407"/>
                    </a:lnTo>
                    <a:lnTo>
                      <a:pt x="1586" y="2405"/>
                    </a:lnTo>
                    <a:lnTo>
                      <a:pt x="1564" y="2403"/>
                    </a:lnTo>
                    <a:lnTo>
                      <a:pt x="1520" y="2398"/>
                    </a:lnTo>
                    <a:lnTo>
                      <a:pt x="1496" y="2394"/>
                    </a:lnTo>
                    <a:lnTo>
                      <a:pt x="1457" y="2386"/>
                    </a:lnTo>
                    <a:lnTo>
                      <a:pt x="1434" y="2380"/>
                    </a:lnTo>
                    <a:lnTo>
                      <a:pt x="1394" y="2369"/>
                    </a:lnTo>
                    <a:lnTo>
                      <a:pt x="1376" y="2363"/>
                    </a:lnTo>
                    <a:lnTo>
                      <a:pt x="1350" y="2353"/>
                    </a:lnTo>
                    <a:lnTo>
                      <a:pt x="1324" y="2343"/>
                    </a:lnTo>
                    <a:lnTo>
                      <a:pt x="1322" y="2342"/>
                    </a:lnTo>
                    <a:lnTo>
                      <a:pt x="1321" y="2342"/>
                    </a:lnTo>
                    <a:lnTo>
                      <a:pt x="1296" y="2329"/>
                    </a:lnTo>
                    <a:lnTo>
                      <a:pt x="1272" y="2317"/>
                    </a:lnTo>
                    <a:lnTo>
                      <a:pt x="1264" y="2313"/>
                    </a:lnTo>
                    <a:lnTo>
                      <a:pt x="1257" y="2308"/>
                    </a:lnTo>
                    <a:lnTo>
                      <a:pt x="1226" y="2288"/>
                    </a:lnTo>
                    <a:lnTo>
                      <a:pt x="1219" y="2283"/>
                    </a:lnTo>
                    <a:lnTo>
                      <a:pt x="1211" y="2276"/>
                    </a:lnTo>
                    <a:lnTo>
                      <a:pt x="1185" y="2256"/>
                    </a:lnTo>
                    <a:lnTo>
                      <a:pt x="1181" y="2252"/>
                    </a:lnTo>
                    <a:lnTo>
                      <a:pt x="1177" y="2249"/>
                    </a:lnTo>
                    <a:close/>
                    <a:moveTo>
                      <a:pt x="392" y="2172"/>
                    </a:moveTo>
                    <a:lnTo>
                      <a:pt x="392" y="2521"/>
                    </a:lnTo>
                    <a:lnTo>
                      <a:pt x="440" y="2528"/>
                    </a:lnTo>
                    <a:lnTo>
                      <a:pt x="486" y="2540"/>
                    </a:lnTo>
                    <a:lnTo>
                      <a:pt x="528" y="2559"/>
                    </a:lnTo>
                    <a:lnTo>
                      <a:pt x="569" y="2583"/>
                    </a:lnTo>
                    <a:lnTo>
                      <a:pt x="605" y="2611"/>
                    </a:lnTo>
                    <a:lnTo>
                      <a:pt x="637" y="2643"/>
                    </a:lnTo>
                    <a:lnTo>
                      <a:pt x="665" y="2680"/>
                    </a:lnTo>
                    <a:lnTo>
                      <a:pt x="689" y="2720"/>
                    </a:lnTo>
                    <a:lnTo>
                      <a:pt x="708" y="2763"/>
                    </a:lnTo>
                    <a:lnTo>
                      <a:pt x="720" y="2809"/>
                    </a:lnTo>
                    <a:lnTo>
                      <a:pt x="728" y="2856"/>
                    </a:lnTo>
                    <a:lnTo>
                      <a:pt x="1065" y="2856"/>
                    </a:lnTo>
                    <a:lnTo>
                      <a:pt x="1065" y="2400"/>
                    </a:lnTo>
                    <a:lnTo>
                      <a:pt x="1057" y="2400"/>
                    </a:lnTo>
                    <a:lnTo>
                      <a:pt x="1051" y="2401"/>
                    </a:lnTo>
                    <a:lnTo>
                      <a:pt x="1029" y="2403"/>
                    </a:lnTo>
                    <a:lnTo>
                      <a:pt x="1007" y="2404"/>
                    </a:lnTo>
                    <a:lnTo>
                      <a:pt x="984" y="2406"/>
                    </a:lnTo>
                    <a:lnTo>
                      <a:pt x="961" y="2407"/>
                    </a:lnTo>
                    <a:lnTo>
                      <a:pt x="957" y="2407"/>
                    </a:lnTo>
                    <a:lnTo>
                      <a:pt x="952" y="2407"/>
                    </a:lnTo>
                    <a:lnTo>
                      <a:pt x="926" y="2407"/>
                    </a:lnTo>
                    <a:lnTo>
                      <a:pt x="901" y="2405"/>
                    </a:lnTo>
                    <a:lnTo>
                      <a:pt x="873" y="2404"/>
                    </a:lnTo>
                    <a:lnTo>
                      <a:pt x="832" y="2399"/>
                    </a:lnTo>
                    <a:lnTo>
                      <a:pt x="791" y="2391"/>
                    </a:lnTo>
                    <a:lnTo>
                      <a:pt x="776" y="2388"/>
                    </a:lnTo>
                    <a:lnTo>
                      <a:pt x="760" y="2383"/>
                    </a:lnTo>
                    <a:lnTo>
                      <a:pt x="734" y="2376"/>
                    </a:lnTo>
                    <a:lnTo>
                      <a:pt x="709" y="2369"/>
                    </a:lnTo>
                    <a:lnTo>
                      <a:pt x="675" y="2356"/>
                    </a:lnTo>
                    <a:lnTo>
                      <a:pt x="631" y="2338"/>
                    </a:lnTo>
                    <a:lnTo>
                      <a:pt x="597" y="2322"/>
                    </a:lnTo>
                    <a:lnTo>
                      <a:pt x="555" y="2299"/>
                    </a:lnTo>
                    <a:lnTo>
                      <a:pt x="524" y="2280"/>
                    </a:lnTo>
                    <a:lnTo>
                      <a:pt x="501" y="2264"/>
                    </a:lnTo>
                    <a:lnTo>
                      <a:pt x="480" y="2248"/>
                    </a:lnTo>
                    <a:lnTo>
                      <a:pt x="468" y="2240"/>
                    </a:lnTo>
                    <a:lnTo>
                      <a:pt x="456" y="2231"/>
                    </a:lnTo>
                    <a:lnTo>
                      <a:pt x="424" y="2204"/>
                    </a:lnTo>
                    <a:lnTo>
                      <a:pt x="394" y="2175"/>
                    </a:lnTo>
                    <a:lnTo>
                      <a:pt x="393" y="2174"/>
                    </a:lnTo>
                    <a:lnTo>
                      <a:pt x="392" y="2172"/>
                    </a:lnTo>
                    <a:close/>
                    <a:moveTo>
                      <a:pt x="2856" y="2026"/>
                    </a:moveTo>
                    <a:lnTo>
                      <a:pt x="2852" y="2029"/>
                    </a:lnTo>
                    <a:lnTo>
                      <a:pt x="2848" y="2032"/>
                    </a:lnTo>
                    <a:lnTo>
                      <a:pt x="2823" y="2053"/>
                    </a:lnTo>
                    <a:lnTo>
                      <a:pt x="2814" y="2059"/>
                    </a:lnTo>
                    <a:lnTo>
                      <a:pt x="2807" y="2064"/>
                    </a:lnTo>
                    <a:lnTo>
                      <a:pt x="2776" y="2084"/>
                    </a:lnTo>
                    <a:lnTo>
                      <a:pt x="2769" y="2088"/>
                    </a:lnTo>
                    <a:lnTo>
                      <a:pt x="2761" y="2092"/>
                    </a:lnTo>
                    <a:lnTo>
                      <a:pt x="2738" y="2106"/>
                    </a:lnTo>
                    <a:lnTo>
                      <a:pt x="2712" y="2118"/>
                    </a:lnTo>
                    <a:lnTo>
                      <a:pt x="2709" y="2118"/>
                    </a:lnTo>
                    <a:lnTo>
                      <a:pt x="2685" y="2130"/>
                    </a:lnTo>
                    <a:lnTo>
                      <a:pt x="2657" y="2139"/>
                    </a:lnTo>
                    <a:lnTo>
                      <a:pt x="2639" y="2145"/>
                    </a:lnTo>
                    <a:lnTo>
                      <a:pt x="2599" y="2157"/>
                    </a:lnTo>
                    <a:lnTo>
                      <a:pt x="2576" y="2162"/>
                    </a:lnTo>
                    <a:lnTo>
                      <a:pt x="2537" y="2170"/>
                    </a:lnTo>
                    <a:lnTo>
                      <a:pt x="2514" y="2175"/>
                    </a:lnTo>
                    <a:lnTo>
                      <a:pt x="2469" y="2180"/>
                    </a:lnTo>
                    <a:lnTo>
                      <a:pt x="2449" y="2182"/>
                    </a:lnTo>
                    <a:lnTo>
                      <a:pt x="2415" y="2183"/>
                    </a:lnTo>
                    <a:lnTo>
                      <a:pt x="2381" y="2184"/>
                    </a:lnTo>
                    <a:lnTo>
                      <a:pt x="2318" y="2182"/>
                    </a:lnTo>
                    <a:lnTo>
                      <a:pt x="2298" y="2180"/>
                    </a:lnTo>
                    <a:lnTo>
                      <a:pt x="2252" y="2175"/>
                    </a:lnTo>
                    <a:lnTo>
                      <a:pt x="2241" y="2172"/>
                    </a:lnTo>
                    <a:lnTo>
                      <a:pt x="2241" y="2282"/>
                    </a:lnTo>
                    <a:lnTo>
                      <a:pt x="2273" y="2288"/>
                    </a:lnTo>
                    <a:lnTo>
                      <a:pt x="2297" y="2291"/>
                    </a:lnTo>
                    <a:lnTo>
                      <a:pt x="2338" y="2295"/>
                    </a:lnTo>
                    <a:lnTo>
                      <a:pt x="2381" y="2296"/>
                    </a:lnTo>
                    <a:lnTo>
                      <a:pt x="2428" y="2294"/>
                    </a:lnTo>
                    <a:lnTo>
                      <a:pt x="2443" y="2293"/>
                    </a:lnTo>
                    <a:lnTo>
                      <a:pt x="2475" y="2290"/>
                    </a:lnTo>
                    <a:lnTo>
                      <a:pt x="2492" y="2288"/>
                    </a:lnTo>
                    <a:lnTo>
                      <a:pt x="2519" y="2284"/>
                    </a:lnTo>
                    <a:lnTo>
                      <a:pt x="2538" y="2280"/>
                    </a:lnTo>
                    <a:lnTo>
                      <a:pt x="2562" y="2274"/>
                    </a:lnTo>
                    <a:lnTo>
                      <a:pt x="2581" y="2269"/>
                    </a:lnTo>
                    <a:lnTo>
                      <a:pt x="2603" y="2263"/>
                    </a:lnTo>
                    <a:lnTo>
                      <a:pt x="2621" y="2256"/>
                    </a:lnTo>
                    <a:lnTo>
                      <a:pt x="2643" y="2248"/>
                    </a:lnTo>
                    <a:lnTo>
                      <a:pt x="2660" y="2241"/>
                    </a:lnTo>
                    <a:lnTo>
                      <a:pt x="2679" y="2233"/>
                    </a:lnTo>
                    <a:lnTo>
                      <a:pt x="2687" y="2229"/>
                    </a:lnTo>
                    <a:lnTo>
                      <a:pt x="2695" y="2224"/>
                    </a:lnTo>
                    <a:lnTo>
                      <a:pt x="2713" y="2215"/>
                    </a:lnTo>
                    <a:lnTo>
                      <a:pt x="2720" y="2210"/>
                    </a:lnTo>
                    <a:lnTo>
                      <a:pt x="2727" y="2206"/>
                    </a:lnTo>
                    <a:lnTo>
                      <a:pt x="2735" y="2201"/>
                    </a:lnTo>
                    <a:lnTo>
                      <a:pt x="2744" y="2195"/>
                    </a:lnTo>
                    <a:lnTo>
                      <a:pt x="2750" y="2190"/>
                    </a:lnTo>
                    <a:lnTo>
                      <a:pt x="2757" y="2185"/>
                    </a:lnTo>
                    <a:lnTo>
                      <a:pt x="2765" y="2180"/>
                    </a:lnTo>
                    <a:lnTo>
                      <a:pt x="2771" y="2174"/>
                    </a:lnTo>
                    <a:lnTo>
                      <a:pt x="2777" y="2168"/>
                    </a:lnTo>
                    <a:lnTo>
                      <a:pt x="2783" y="2163"/>
                    </a:lnTo>
                    <a:lnTo>
                      <a:pt x="2790" y="2157"/>
                    </a:lnTo>
                    <a:lnTo>
                      <a:pt x="2796" y="2151"/>
                    </a:lnTo>
                    <a:lnTo>
                      <a:pt x="2801" y="2145"/>
                    </a:lnTo>
                    <a:lnTo>
                      <a:pt x="2806" y="2139"/>
                    </a:lnTo>
                    <a:lnTo>
                      <a:pt x="2811" y="2133"/>
                    </a:lnTo>
                    <a:lnTo>
                      <a:pt x="2817" y="2127"/>
                    </a:lnTo>
                    <a:lnTo>
                      <a:pt x="2821" y="2120"/>
                    </a:lnTo>
                    <a:lnTo>
                      <a:pt x="2825" y="2114"/>
                    </a:lnTo>
                    <a:lnTo>
                      <a:pt x="2829" y="2108"/>
                    </a:lnTo>
                    <a:lnTo>
                      <a:pt x="2833" y="2102"/>
                    </a:lnTo>
                    <a:lnTo>
                      <a:pt x="2836" y="2096"/>
                    </a:lnTo>
                    <a:lnTo>
                      <a:pt x="2839" y="2089"/>
                    </a:lnTo>
                    <a:lnTo>
                      <a:pt x="2846" y="2076"/>
                    </a:lnTo>
                    <a:lnTo>
                      <a:pt x="2848" y="2070"/>
                    </a:lnTo>
                    <a:lnTo>
                      <a:pt x="2850" y="2062"/>
                    </a:lnTo>
                    <a:lnTo>
                      <a:pt x="2852" y="2055"/>
                    </a:lnTo>
                    <a:lnTo>
                      <a:pt x="2853" y="2049"/>
                    </a:lnTo>
                    <a:lnTo>
                      <a:pt x="2854" y="2041"/>
                    </a:lnTo>
                    <a:lnTo>
                      <a:pt x="2855" y="2035"/>
                    </a:lnTo>
                    <a:lnTo>
                      <a:pt x="2856" y="2026"/>
                    </a:lnTo>
                    <a:close/>
                    <a:moveTo>
                      <a:pt x="693" y="1848"/>
                    </a:moveTo>
                    <a:lnTo>
                      <a:pt x="677" y="1851"/>
                    </a:lnTo>
                    <a:lnTo>
                      <a:pt x="659" y="1859"/>
                    </a:lnTo>
                    <a:lnTo>
                      <a:pt x="643" y="1869"/>
                    </a:lnTo>
                    <a:lnTo>
                      <a:pt x="628" y="1884"/>
                    </a:lnTo>
                    <a:lnTo>
                      <a:pt x="455" y="2073"/>
                    </a:lnTo>
                    <a:lnTo>
                      <a:pt x="471" y="2091"/>
                    </a:lnTo>
                    <a:lnTo>
                      <a:pt x="488" y="2108"/>
                    </a:lnTo>
                    <a:lnTo>
                      <a:pt x="503" y="2123"/>
                    </a:lnTo>
                    <a:lnTo>
                      <a:pt x="523" y="2140"/>
                    </a:lnTo>
                    <a:lnTo>
                      <a:pt x="545" y="2157"/>
                    </a:lnTo>
                    <a:lnTo>
                      <a:pt x="567" y="2174"/>
                    </a:lnTo>
                    <a:lnTo>
                      <a:pt x="589" y="2188"/>
                    </a:lnTo>
                    <a:lnTo>
                      <a:pt x="612" y="2203"/>
                    </a:lnTo>
                    <a:lnTo>
                      <a:pt x="631" y="2214"/>
                    </a:lnTo>
                    <a:lnTo>
                      <a:pt x="663" y="2231"/>
                    </a:lnTo>
                    <a:lnTo>
                      <a:pt x="697" y="2245"/>
                    </a:lnTo>
                    <a:lnTo>
                      <a:pt x="722" y="2255"/>
                    </a:lnTo>
                    <a:lnTo>
                      <a:pt x="769" y="2270"/>
                    </a:lnTo>
                    <a:lnTo>
                      <a:pt x="797" y="2277"/>
                    </a:lnTo>
                    <a:lnTo>
                      <a:pt x="849" y="2288"/>
                    </a:lnTo>
                    <a:lnTo>
                      <a:pt x="874" y="2291"/>
                    </a:lnTo>
                    <a:lnTo>
                      <a:pt x="913" y="2295"/>
                    </a:lnTo>
                    <a:lnTo>
                      <a:pt x="952" y="2296"/>
                    </a:lnTo>
                    <a:lnTo>
                      <a:pt x="986" y="2295"/>
                    </a:lnTo>
                    <a:lnTo>
                      <a:pt x="1019" y="2292"/>
                    </a:lnTo>
                    <a:lnTo>
                      <a:pt x="1046" y="2289"/>
                    </a:lnTo>
                    <a:lnTo>
                      <a:pt x="1065" y="2285"/>
                    </a:lnTo>
                    <a:lnTo>
                      <a:pt x="1065" y="2028"/>
                    </a:lnTo>
                    <a:lnTo>
                      <a:pt x="1028" y="2038"/>
                    </a:lnTo>
                    <a:lnTo>
                      <a:pt x="995" y="2044"/>
                    </a:lnTo>
                    <a:lnTo>
                      <a:pt x="963" y="2043"/>
                    </a:lnTo>
                    <a:lnTo>
                      <a:pt x="933" y="2037"/>
                    </a:lnTo>
                    <a:lnTo>
                      <a:pt x="915" y="2031"/>
                    </a:lnTo>
                    <a:lnTo>
                      <a:pt x="897" y="2022"/>
                    </a:lnTo>
                    <a:lnTo>
                      <a:pt x="877" y="2009"/>
                    </a:lnTo>
                    <a:lnTo>
                      <a:pt x="859" y="1993"/>
                    </a:lnTo>
                    <a:lnTo>
                      <a:pt x="841" y="1970"/>
                    </a:lnTo>
                    <a:lnTo>
                      <a:pt x="824" y="1943"/>
                    </a:lnTo>
                    <a:lnTo>
                      <a:pt x="811" y="1933"/>
                    </a:lnTo>
                    <a:lnTo>
                      <a:pt x="796" y="1921"/>
                    </a:lnTo>
                    <a:lnTo>
                      <a:pt x="779" y="1905"/>
                    </a:lnTo>
                    <a:lnTo>
                      <a:pt x="757" y="1886"/>
                    </a:lnTo>
                    <a:lnTo>
                      <a:pt x="748" y="1876"/>
                    </a:lnTo>
                    <a:lnTo>
                      <a:pt x="736" y="1867"/>
                    </a:lnTo>
                    <a:lnTo>
                      <a:pt x="727" y="1858"/>
                    </a:lnTo>
                    <a:lnTo>
                      <a:pt x="718" y="1851"/>
                    </a:lnTo>
                    <a:lnTo>
                      <a:pt x="714" y="1850"/>
                    </a:lnTo>
                    <a:lnTo>
                      <a:pt x="710" y="1849"/>
                    </a:lnTo>
                    <a:lnTo>
                      <a:pt x="693" y="1848"/>
                    </a:lnTo>
                    <a:close/>
                    <a:moveTo>
                      <a:pt x="2856" y="1801"/>
                    </a:moveTo>
                    <a:lnTo>
                      <a:pt x="2852" y="1805"/>
                    </a:lnTo>
                    <a:lnTo>
                      <a:pt x="2848" y="1808"/>
                    </a:lnTo>
                    <a:lnTo>
                      <a:pt x="2823" y="1829"/>
                    </a:lnTo>
                    <a:lnTo>
                      <a:pt x="2814" y="1835"/>
                    </a:lnTo>
                    <a:lnTo>
                      <a:pt x="2807" y="1840"/>
                    </a:lnTo>
                    <a:lnTo>
                      <a:pt x="2776" y="1860"/>
                    </a:lnTo>
                    <a:lnTo>
                      <a:pt x="2761" y="1869"/>
                    </a:lnTo>
                    <a:lnTo>
                      <a:pt x="2712" y="1894"/>
                    </a:lnTo>
                    <a:lnTo>
                      <a:pt x="2711" y="1894"/>
                    </a:lnTo>
                    <a:lnTo>
                      <a:pt x="2709" y="1895"/>
                    </a:lnTo>
                    <a:lnTo>
                      <a:pt x="2685" y="1905"/>
                    </a:lnTo>
                    <a:lnTo>
                      <a:pt x="2657" y="1915"/>
                    </a:lnTo>
                    <a:lnTo>
                      <a:pt x="2639" y="1921"/>
                    </a:lnTo>
                    <a:lnTo>
                      <a:pt x="2599" y="1932"/>
                    </a:lnTo>
                    <a:lnTo>
                      <a:pt x="2576" y="1939"/>
                    </a:lnTo>
                    <a:lnTo>
                      <a:pt x="2537" y="1946"/>
                    </a:lnTo>
                    <a:lnTo>
                      <a:pt x="2514" y="1950"/>
                    </a:lnTo>
                    <a:lnTo>
                      <a:pt x="2469" y="1955"/>
                    </a:lnTo>
                    <a:lnTo>
                      <a:pt x="2449" y="1957"/>
                    </a:lnTo>
                    <a:lnTo>
                      <a:pt x="2415" y="1959"/>
                    </a:lnTo>
                    <a:lnTo>
                      <a:pt x="2381" y="1960"/>
                    </a:lnTo>
                    <a:lnTo>
                      <a:pt x="2343" y="1959"/>
                    </a:lnTo>
                    <a:lnTo>
                      <a:pt x="2307" y="1957"/>
                    </a:lnTo>
                    <a:lnTo>
                      <a:pt x="2283" y="1954"/>
                    </a:lnTo>
                    <a:lnTo>
                      <a:pt x="2235" y="1948"/>
                    </a:lnTo>
                    <a:lnTo>
                      <a:pt x="2233" y="1948"/>
                    </a:lnTo>
                    <a:lnTo>
                      <a:pt x="2231" y="1947"/>
                    </a:lnTo>
                    <a:lnTo>
                      <a:pt x="2232" y="1952"/>
                    </a:lnTo>
                    <a:lnTo>
                      <a:pt x="2233" y="1956"/>
                    </a:lnTo>
                    <a:lnTo>
                      <a:pt x="2238" y="1979"/>
                    </a:lnTo>
                    <a:lnTo>
                      <a:pt x="2241" y="2017"/>
                    </a:lnTo>
                    <a:lnTo>
                      <a:pt x="2241" y="2058"/>
                    </a:lnTo>
                    <a:lnTo>
                      <a:pt x="2273" y="2063"/>
                    </a:lnTo>
                    <a:lnTo>
                      <a:pt x="2297" y="2066"/>
                    </a:lnTo>
                    <a:lnTo>
                      <a:pt x="2338" y="2071"/>
                    </a:lnTo>
                    <a:lnTo>
                      <a:pt x="2381" y="2072"/>
                    </a:lnTo>
                    <a:lnTo>
                      <a:pt x="2428" y="2071"/>
                    </a:lnTo>
                    <a:lnTo>
                      <a:pt x="2443" y="2070"/>
                    </a:lnTo>
                    <a:lnTo>
                      <a:pt x="2475" y="2066"/>
                    </a:lnTo>
                    <a:lnTo>
                      <a:pt x="2492" y="2063"/>
                    </a:lnTo>
                    <a:lnTo>
                      <a:pt x="2519" y="2059"/>
                    </a:lnTo>
                    <a:lnTo>
                      <a:pt x="2538" y="2055"/>
                    </a:lnTo>
                    <a:lnTo>
                      <a:pt x="2562" y="2050"/>
                    </a:lnTo>
                    <a:lnTo>
                      <a:pt x="2581" y="2045"/>
                    </a:lnTo>
                    <a:lnTo>
                      <a:pt x="2603" y="2038"/>
                    </a:lnTo>
                    <a:lnTo>
                      <a:pt x="2621" y="2032"/>
                    </a:lnTo>
                    <a:lnTo>
                      <a:pt x="2643" y="2024"/>
                    </a:lnTo>
                    <a:lnTo>
                      <a:pt x="2660" y="2018"/>
                    </a:lnTo>
                    <a:lnTo>
                      <a:pt x="2679" y="2008"/>
                    </a:lnTo>
                    <a:lnTo>
                      <a:pt x="2695" y="2000"/>
                    </a:lnTo>
                    <a:lnTo>
                      <a:pt x="2713" y="1991"/>
                    </a:lnTo>
                    <a:lnTo>
                      <a:pt x="2720" y="1986"/>
                    </a:lnTo>
                    <a:lnTo>
                      <a:pt x="2727" y="1981"/>
                    </a:lnTo>
                    <a:lnTo>
                      <a:pt x="2735" y="1976"/>
                    </a:lnTo>
                    <a:lnTo>
                      <a:pt x="2744" y="1971"/>
                    </a:lnTo>
                    <a:lnTo>
                      <a:pt x="2750" y="1966"/>
                    </a:lnTo>
                    <a:lnTo>
                      <a:pt x="2757" y="1960"/>
                    </a:lnTo>
                    <a:lnTo>
                      <a:pt x="2765" y="1955"/>
                    </a:lnTo>
                    <a:lnTo>
                      <a:pt x="2771" y="1950"/>
                    </a:lnTo>
                    <a:lnTo>
                      <a:pt x="2777" y="1944"/>
                    </a:lnTo>
                    <a:lnTo>
                      <a:pt x="2783" y="1939"/>
                    </a:lnTo>
                    <a:lnTo>
                      <a:pt x="2790" y="1933"/>
                    </a:lnTo>
                    <a:lnTo>
                      <a:pt x="2796" y="1927"/>
                    </a:lnTo>
                    <a:lnTo>
                      <a:pt x="2801" y="1921"/>
                    </a:lnTo>
                    <a:lnTo>
                      <a:pt x="2806" y="1916"/>
                    </a:lnTo>
                    <a:lnTo>
                      <a:pt x="2811" y="1909"/>
                    </a:lnTo>
                    <a:lnTo>
                      <a:pt x="2817" y="1903"/>
                    </a:lnTo>
                    <a:lnTo>
                      <a:pt x="2821" y="1897"/>
                    </a:lnTo>
                    <a:lnTo>
                      <a:pt x="2825" y="1891"/>
                    </a:lnTo>
                    <a:lnTo>
                      <a:pt x="2829" y="1885"/>
                    </a:lnTo>
                    <a:lnTo>
                      <a:pt x="2833" y="1877"/>
                    </a:lnTo>
                    <a:lnTo>
                      <a:pt x="2836" y="1871"/>
                    </a:lnTo>
                    <a:lnTo>
                      <a:pt x="2839" y="1865"/>
                    </a:lnTo>
                    <a:lnTo>
                      <a:pt x="2843" y="1859"/>
                    </a:lnTo>
                    <a:lnTo>
                      <a:pt x="2846" y="1851"/>
                    </a:lnTo>
                    <a:lnTo>
                      <a:pt x="2848" y="1845"/>
                    </a:lnTo>
                    <a:lnTo>
                      <a:pt x="2850" y="1839"/>
                    </a:lnTo>
                    <a:lnTo>
                      <a:pt x="2852" y="1832"/>
                    </a:lnTo>
                    <a:lnTo>
                      <a:pt x="2853" y="1824"/>
                    </a:lnTo>
                    <a:lnTo>
                      <a:pt x="2854" y="1818"/>
                    </a:lnTo>
                    <a:lnTo>
                      <a:pt x="2855" y="1811"/>
                    </a:lnTo>
                    <a:lnTo>
                      <a:pt x="2856" y="1801"/>
                    </a:lnTo>
                    <a:close/>
                    <a:moveTo>
                      <a:pt x="1653" y="1736"/>
                    </a:moveTo>
                    <a:lnTo>
                      <a:pt x="1596" y="1738"/>
                    </a:lnTo>
                    <a:lnTo>
                      <a:pt x="1541" y="1744"/>
                    </a:lnTo>
                    <a:lnTo>
                      <a:pt x="1488" y="1754"/>
                    </a:lnTo>
                    <a:lnTo>
                      <a:pt x="1438" y="1767"/>
                    </a:lnTo>
                    <a:lnTo>
                      <a:pt x="1391" y="1784"/>
                    </a:lnTo>
                    <a:lnTo>
                      <a:pt x="1347" y="1803"/>
                    </a:lnTo>
                    <a:lnTo>
                      <a:pt x="1308" y="1825"/>
                    </a:lnTo>
                    <a:lnTo>
                      <a:pt x="1277" y="1847"/>
                    </a:lnTo>
                    <a:lnTo>
                      <a:pt x="1273" y="1849"/>
                    </a:lnTo>
                    <a:lnTo>
                      <a:pt x="1269" y="1852"/>
                    </a:lnTo>
                    <a:lnTo>
                      <a:pt x="1246" y="1874"/>
                    </a:lnTo>
                    <a:lnTo>
                      <a:pt x="1224" y="1897"/>
                    </a:lnTo>
                    <a:lnTo>
                      <a:pt x="1207" y="1921"/>
                    </a:lnTo>
                    <a:lnTo>
                      <a:pt x="1194" y="1945"/>
                    </a:lnTo>
                    <a:lnTo>
                      <a:pt x="1184" y="1969"/>
                    </a:lnTo>
                    <a:lnTo>
                      <a:pt x="1178" y="1992"/>
                    </a:lnTo>
                    <a:lnTo>
                      <a:pt x="1177" y="2017"/>
                    </a:lnTo>
                    <a:lnTo>
                      <a:pt x="1180" y="2048"/>
                    </a:lnTo>
                    <a:lnTo>
                      <a:pt x="1189" y="2079"/>
                    </a:lnTo>
                    <a:lnTo>
                      <a:pt x="1205" y="2109"/>
                    </a:lnTo>
                    <a:lnTo>
                      <a:pt x="1226" y="2138"/>
                    </a:lnTo>
                    <a:lnTo>
                      <a:pt x="1252" y="2165"/>
                    </a:lnTo>
                    <a:lnTo>
                      <a:pt x="1283" y="2190"/>
                    </a:lnTo>
                    <a:lnTo>
                      <a:pt x="1317" y="2213"/>
                    </a:lnTo>
                    <a:lnTo>
                      <a:pt x="1357" y="2234"/>
                    </a:lnTo>
                    <a:lnTo>
                      <a:pt x="1399" y="2251"/>
                    </a:lnTo>
                    <a:lnTo>
                      <a:pt x="1445" y="2267"/>
                    </a:lnTo>
                    <a:lnTo>
                      <a:pt x="1494" y="2280"/>
                    </a:lnTo>
                    <a:lnTo>
                      <a:pt x="1545" y="2289"/>
                    </a:lnTo>
                    <a:lnTo>
                      <a:pt x="1598" y="2294"/>
                    </a:lnTo>
                    <a:lnTo>
                      <a:pt x="1653" y="2296"/>
                    </a:lnTo>
                    <a:lnTo>
                      <a:pt x="1707" y="2294"/>
                    </a:lnTo>
                    <a:lnTo>
                      <a:pt x="1760" y="2289"/>
                    </a:lnTo>
                    <a:lnTo>
                      <a:pt x="1811" y="2280"/>
                    </a:lnTo>
                    <a:lnTo>
                      <a:pt x="1860" y="2267"/>
                    </a:lnTo>
                    <a:lnTo>
                      <a:pt x="1906" y="2251"/>
                    </a:lnTo>
                    <a:lnTo>
                      <a:pt x="1948" y="2234"/>
                    </a:lnTo>
                    <a:lnTo>
                      <a:pt x="1987" y="2213"/>
                    </a:lnTo>
                    <a:lnTo>
                      <a:pt x="2022" y="2190"/>
                    </a:lnTo>
                    <a:lnTo>
                      <a:pt x="2053" y="2165"/>
                    </a:lnTo>
                    <a:lnTo>
                      <a:pt x="2079" y="2138"/>
                    </a:lnTo>
                    <a:lnTo>
                      <a:pt x="2100" y="2109"/>
                    </a:lnTo>
                    <a:lnTo>
                      <a:pt x="2116" y="2079"/>
                    </a:lnTo>
                    <a:lnTo>
                      <a:pt x="2125" y="2048"/>
                    </a:lnTo>
                    <a:lnTo>
                      <a:pt x="2128" y="2017"/>
                    </a:lnTo>
                    <a:lnTo>
                      <a:pt x="2126" y="1986"/>
                    </a:lnTo>
                    <a:lnTo>
                      <a:pt x="2125" y="1983"/>
                    </a:lnTo>
                    <a:lnTo>
                      <a:pt x="2124" y="1980"/>
                    </a:lnTo>
                    <a:lnTo>
                      <a:pt x="2117" y="1957"/>
                    </a:lnTo>
                    <a:lnTo>
                      <a:pt x="2115" y="1952"/>
                    </a:lnTo>
                    <a:lnTo>
                      <a:pt x="2103" y="1928"/>
                    </a:lnTo>
                    <a:lnTo>
                      <a:pt x="2102" y="1926"/>
                    </a:lnTo>
                    <a:lnTo>
                      <a:pt x="2101" y="1925"/>
                    </a:lnTo>
                    <a:lnTo>
                      <a:pt x="2084" y="1899"/>
                    </a:lnTo>
                    <a:lnTo>
                      <a:pt x="2083" y="1898"/>
                    </a:lnTo>
                    <a:lnTo>
                      <a:pt x="2081" y="1897"/>
                    </a:lnTo>
                    <a:lnTo>
                      <a:pt x="2060" y="1874"/>
                    </a:lnTo>
                    <a:lnTo>
                      <a:pt x="2034" y="1851"/>
                    </a:lnTo>
                    <a:lnTo>
                      <a:pt x="2006" y="1831"/>
                    </a:lnTo>
                    <a:lnTo>
                      <a:pt x="2000" y="1827"/>
                    </a:lnTo>
                    <a:lnTo>
                      <a:pt x="1996" y="1824"/>
                    </a:lnTo>
                    <a:lnTo>
                      <a:pt x="1974" y="1812"/>
                    </a:lnTo>
                    <a:lnTo>
                      <a:pt x="1953" y="1800"/>
                    </a:lnTo>
                    <a:lnTo>
                      <a:pt x="1935" y="1793"/>
                    </a:lnTo>
                    <a:lnTo>
                      <a:pt x="1904" y="1780"/>
                    </a:lnTo>
                    <a:lnTo>
                      <a:pt x="1868" y="1768"/>
                    </a:lnTo>
                    <a:lnTo>
                      <a:pt x="1833" y="1758"/>
                    </a:lnTo>
                    <a:lnTo>
                      <a:pt x="1789" y="1748"/>
                    </a:lnTo>
                    <a:lnTo>
                      <a:pt x="1746" y="1741"/>
                    </a:lnTo>
                    <a:lnTo>
                      <a:pt x="1744" y="1741"/>
                    </a:lnTo>
                    <a:lnTo>
                      <a:pt x="1698" y="1737"/>
                    </a:lnTo>
                    <a:lnTo>
                      <a:pt x="1653" y="1736"/>
                    </a:lnTo>
                    <a:close/>
                    <a:moveTo>
                      <a:pt x="1905" y="1577"/>
                    </a:moveTo>
                    <a:lnTo>
                      <a:pt x="1910" y="1610"/>
                    </a:lnTo>
                    <a:lnTo>
                      <a:pt x="1922" y="1641"/>
                    </a:lnTo>
                    <a:lnTo>
                      <a:pt x="1941" y="1674"/>
                    </a:lnTo>
                    <a:lnTo>
                      <a:pt x="1993" y="1695"/>
                    </a:lnTo>
                    <a:lnTo>
                      <a:pt x="2042" y="1720"/>
                    </a:lnTo>
                    <a:lnTo>
                      <a:pt x="2086" y="1748"/>
                    </a:lnTo>
                    <a:lnTo>
                      <a:pt x="2125" y="1781"/>
                    </a:lnTo>
                    <a:lnTo>
                      <a:pt x="2158" y="1814"/>
                    </a:lnTo>
                    <a:lnTo>
                      <a:pt x="2183" y="1821"/>
                    </a:lnTo>
                    <a:lnTo>
                      <a:pt x="2205" y="1827"/>
                    </a:lnTo>
                    <a:lnTo>
                      <a:pt x="2241" y="1835"/>
                    </a:lnTo>
                    <a:lnTo>
                      <a:pt x="2262" y="1839"/>
                    </a:lnTo>
                    <a:lnTo>
                      <a:pt x="2302" y="1844"/>
                    </a:lnTo>
                    <a:lnTo>
                      <a:pt x="2321" y="1846"/>
                    </a:lnTo>
                    <a:lnTo>
                      <a:pt x="2381" y="1848"/>
                    </a:lnTo>
                    <a:lnTo>
                      <a:pt x="2428" y="1846"/>
                    </a:lnTo>
                    <a:lnTo>
                      <a:pt x="2443" y="1845"/>
                    </a:lnTo>
                    <a:lnTo>
                      <a:pt x="2475" y="1842"/>
                    </a:lnTo>
                    <a:lnTo>
                      <a:pt x="2492" y="1840"/>
                    </a:lnTo>
                    <a:lnTo>
                      <a:pt x="2519" y="1836"/>
                    </a:lnTo>
                    <a:lnTo>
                      <a:pt x="2538" y="1832"/>
                    </a:lnTo>
                    <a:lnTo>
                      <a:pt x="2562" y="1826"/>
                    </a:lnTo>
                    <a:lnTo>
                      <a:pt x="2581" y="1821"/>
                    </a:lnTo>
                    <a:lnTo>
                      <a:pt x="2603" y="1814"/>
                    </a:lnTo>
                    <a:lnTo>
                      <a:pt x="2621" y="1809"/>
                    </a:lnTo>
                    <a:lnTo>
                      <a:pt x="2643" y="1800"/>
                    </a:lnTo>
                    <a:lnTo>
                      <a:pt x="2660" y="1793"/>
                    </a:lnTo>
                    <a:lnTo>
                      <a:pt x="2679" y="1785"/>
                    </a:lnTo>
                    <a:lnTo>
                      <a:pt x="2695" y="1776"/>
                    </a:lnTo>
                    <a:lnTo>
                      <a:pt x="2713" y="1766"/>
                    </a:lnTo>
                    <a:lnTo>
                      <a:pt x="2720" y="1762"/>
                    </a:lnTo>
                    <a:lnTo>
                      <a:pt x="2727" y="1758"/>
                    </a:lnTo>
                    <a:lnTo>
                      <a:pt x="2735" y="1753"/>
                    </a:lnTo>
                    <a:lnTo>
                      <a:pt x="2744" y="1747"/>
                    </a:lnTo>
                    <a:lnTo>
                      <a:pt x="2750" y="1742"/>
                    </a:lnTo>
                    <a:lnTo>
                      <a:pt x="2757" y="1737"/>
                    </a:lnTo>
                    <a:lnTo>
                      <a:pt x="2765" y="1732"/>
                    </a:lnTo>
                    <a:lnTo>
                      <a:pt x="2771" y="1726"/>
                    </a:lnTo>
                    <a:lnTo>
                      <a:pt x="2777" y="1720"/>
                    </a:lnTo>
                    <a:lnTo>
                      <a:pt x="2783" y="1715"/>
                    </a:lnTo>
                    <a:lnTo>
                      <a:pt x="2790" y="1709"/>
                    </a:lnTo>
                    <a:lnTo>
                      <a:pt x="2796" y="1703"/>
                    </a:lnTo>
                    <a:lnTo>
                      <a:pt x="2801" y="1697"/>
                    </a:lnTo>
                    <a:lnTo>
                      <a:pt x="2806" y="1691"/>
                    </a:lnTo>
                    <a:lnTo>
                      <a:pt x="2811" y="1685"/>
                    </a:lnTo>
                    <a:lnTo>
                      <a:pt x="2817" y="1679"/>
                    </a:lnTo>
                    <a:lnTo>
                      <a:pt x="2821" y="1673"/>
                    </a:lnTo>
                    <a:lnTo>
                      <a:pt x="2825" y="1667"/>
                    </a:lnTo>
                    <a:lnTo>
                      <a:pt x="2829" y="1660"/>
                    </a:lnTo>
                    <a:lnTo>
                      <a:pt x="2833" y="1654"/>
                    </a:lnTo>
                    <a:lnTo>
                      <a:pt x="2836" y="1648"/>
                    </a:lnTo>
                    <a:lnTo>
                      <a:pt x="2839" y="1641"/>
                    </a:lnTo>
                    <a:lnTo>
                      <a:pt x="2843" y="1634"/>
                    </a:lnTo>
                    <a:lnTo>
                      <a:pt x="2846" y="1628"/>
                    </a:lnTo>
                    <a:lnTo>
                      <a:pt x="2848" y="1622"/>
                    </a:lnTo>
                    <a:lnTo>
                      <a:pt x="2850" y="1614"/>
                    </a:lnTo>
                    <a:lnTo>
                      <a:pt x="2852" y="1607"/>
                    </a:lnTo>
                    <a:lnTo>
                      <a:pt x="2853" y="1601"/>
                    </a:lnTo>
                    <a:lnTo>
                      <a:pt x="2854" y="1594"/>
                    </a:lnTo>
                    <a:lnTo>
                      <a:pt x="2855" y="1587"/>
                    </a:lnTo>
                    <a:lnTo>
                      <a:pt x="2856" y="1578"/>
                    </a:lnTo>
                    <a:lnTo>
                      <a:pt x="2848" y="1584"/>
                    </a:lnTo>
                    <a:lnTo>
                      <a:pt x="2823" y="1605"/>
                    </a:lnTo>
                    <a:lnTo>
                      <a:pt x="2814" y="1610"/>
                    </a:lnTo>
                    <a:lnTo>
                      <a:pt x="2807" y="1616"/>
                    </a:lnTo>
                    <a:lnTo>
                      <a:pt x="2776" y="1636"/>
                    </a:lnTo>
                    <a:lnTo>
                      <a:pt x="2761" y="1645"/>
                    </a:lnTo>
                    <a:lnTo>
                      <a:pt x="2738" y="1658"/>
                    </a:lnTo>
                    <a:lnTo>
                      <a:pt x="2712" y="1669"/>
                    </a:lnTo>
                    <a:lnTo>
                      <a:pt x="2709" y="1670"/>
                    </a:lnTo>
                    <a:lnTo>
                      <a:pt x="2685" y="1682"/>
                    </a:lnTo>
                    <a:lnTo>
                      <a:pt x="2657" y="1691"/>
                    </a:lnTo>
                    <a:lnTo>
                      <a:pt x="2639" y="1697"/>
                    </a:lnTo>
                    <a:lnTo>
                      <a:pt x="2599" y="1709"/>
                    </a:lnTo>
                    <a:lnTo>
                      <a:pt x="2576" y="1714"/>
                    </a:lnTo>
                    <a:lnTo>
                      <a:pt x="2537" y="1722"/>
                    </a:lnTo>
                    <a:lnTo>
                      <a:pt x="2514" y="1726"/>
                    </a:lnTo>
                    <a:lnTo>
                      <a:pt x="2469" y="1732"/>
                    </a:lnTo>
                    <a:lnTo>
                      <a:pt x="2449" y="1734"/>
                    </a:lnTo>
                    <a:lnTo>
                      <a:pt x="2415" y="1735"/>
                    </a:lnTo>
                    <a:lnTo>
                      <a:pt x="2381" y="1736"/>
                    </a:lnTo>
                    <a:lnTo>
                      <a:pt x="2347" y="1735"/>
                    </a:lnTo>
                    <a:lnTo>
                      <a:pt x="2313" y="1734"/>
                    </a:lnTo>
                    <a:lnTo>
                      <a:pt x="2293" y="1731"/>
                    </a:lnTo>
                    <a:lnTo>
                      <a:pt x="2248" y="1726"/>
                    </a:lnTo>
                    <a:lnTo>
                      <a:pt x="2224" y="1722"/>
                    </a:lnTo>
                    <a:lnTo>
                      <a:pt x="2184" y="1714"/>
                    </a:lnTo>
                    <a:lnTo>
                      <a:pt x="2162" y="1709"/>
                    </a:lnTo>
                    <a:lnTo>
                      <a:pt x="2122" y="1697"/>
                    </a:lnTo>
                    <a:lnTo>
                      <a:pt x="2104" y="1691"/>
                    </a:lnTo>
                    <a:lnTo>
                      <a:pt x="2077" y="1682"/>
                    </a:lnTo>
                    <a:lnTo>
                      <a:pt x="2051" y="1670"/>
                    </a:lnTo>
                    <a:lnTo>
                      <a:pt x="2049" y="1669"/>
                    </a:lnTo>
                    <a:lnTo>
                      <a:pt x="2024" y="1658"/>
                    </a:lnTo>
                    <a:lnTo>
                      <a:pt x="2000" y="1644"/>
                    </a:lnTo>
                    <a:lnTo>
                      <a:pt x="1993" y="1640"/>
                    </a:lnTo>
                    <a:lnTo>
                      <a:pt x="1986" y="1636"/>
                    </a:lnTo>
                    <a:lnTo>
                      <a:pt x="1955" y="1616"/>
                    </a:lnTo>
                    <a:lnTo>
                      <a:pt x="1946" y="1610"/>
                    </a:lnTo>
                    <a:lnTo>
                      <a:pt x="1939" y="1605"/>
                    </a:lnTo>
                    <a:lnTo>
                      <a:pt x="1913" y="1584"/>
                    </a:lnTo>
                    <a:lnTo>
                      <a:pt x="1909" y="1581"/>
                    </a:lnTo>
                    <a:lnTo>
                      <a:pt x="1905" y="1577"/>
                    </a:lnTo>
                    <a:close/>
                    <a:moveTo>
                      <a:pt x="386" y="1265"/>
                    </a:moveTo>
                    <a:lnTo>
                      <a:pt x="385" y="1265"/>
                    </a:lnTo>
                    <a:lnTo>
                      <a:pt x="385" y="1265"/>
                    </a:lnTo>
                    <a:lnTo>
                      <a:pt x="370" y="1289"/>
                    </a:lnTo>
                    <a:lnTo>
                      <a:pt x="358" y="1312"/>
                    </a:lnTo>
                    <a:lnTo>
                      <a:pt x="336" y="1357"/>
                    </a:lnTo>
                    <a:lnTo>
                      <a:pt x="333" y="1364"/>
                    </a:lnTo>
                    <a:lnTo>
                      <a:pt x="330" y="1372"/>
                    </a:lnTo>
                    <a:lnTo>
                      <a:pt x="313" y="1416"/>
                    </a:lnTo>
                    <a:lnTo>
                      <a:pt x="311" y="1422"/>
                    </a:lnTo>
                    <a:lnTo>
                      <a:pt x="310" y="1428"/>
                    </a:lnTo>
                    <a:lnTo>
                      <a:pt x="294" y="1486"/>
                    </a:lnTo>
                    <a:lnTo>
                      <a:pt x="293" y="1491"/>
                    </a:lnTo>
                    <a:lnTo>
                      <a:pt x="293" y="1495"/>
                    </a:lnTo>
                    <a:lnTo>
                      <a:pt x="288" y="1521"/>
                    </a:lnTo>
                    <a:lnTo>
                      <a:pt x="285" y="1547"/>
                    </a:lnTo>
                    <a:lnTo>
                      <a:pt x="284" y="1555"/>
                    </a:lnTo>
                    <a:lnTo>
                      <a:pt x="283" y="1562"/>
                    </a:lnTo>
                    <a:lnTo>
                      <a:pt x="281" y="1592"/>
                    </a:lnTo>
                    <a:lnTo>
                      <a:pt x="280" y="1624"/>
                    </a:lnTo>
                    <a:lnTo>
                      <a:pt x="281" y="1655"/>
                    </a:lnTo>
                    <a:lnTo>
                      <a:pt x="283" y="1685"/>
                    </a:lnTo>
                    <a:lnTo>
                      <a:pt x="284" y="1693"/>
                    </a:lnTo>
                    <a:lnTo>
                      <a:pt x="285" y="1701"/>
                    </a:lnTo>
                    <a:lnTo>
                      <a:pt x="288" y="1728"/>
                    </a:lnTo>
                    <a:lnTo>
                      <a:pt x="293" y="1754"/>
                    </a:lnTo>
                    <a:lnTo>
                      <a:pt x="293" y="1758"/>
                    </a:lnTo>
                    <a:lnTo>
                      <a:pt x="294" y="1761"/>
                    </a:lnTo>
                    <a:lnTo>
                      <a:pt x="310" y="1820"/>
                    </a:lnTo>
                    <a:lnTo>
                      <a:pt x="314" y="1832"/>
                    </a:lnTo>
                    <a:lnTo>
                      <a:pt x="330" y="1875"/>
                    </a:lnTo>
                    <a:lnTo>
                      <a:pt x="336" y="1892"/>
                    </a:lnTo>
                    <a:lnTo>
                      <a:pt x="357" y="1935"/>
                    </a:lnTo>
                    <a:lnTo>
                      <a:pt x="371" y="1960"/>
                    </a:lnTo>
                    <a:lnTo>
                      <a:pt x="385" y="1982"/>
                    </a:lnTo>
                    <a:lnTo>
                      <a:pt x="385" y="1983"/>
                    </a:lnTo>
                    <a:lnTo>
                      <a:pt x="386" y="1983"/>
                    </a:lnTo>
                    <a:lnTo>
                      <a:pt x="545" y="1808"/>
                    </a:lnTo>
                    <a:lnTo>
                      <a:pt x="572" y="1783"/>
                    </a:lnTo>
                    <a:lnTo>
                      <a:pt x="600" y="1763"/>
                    </a:lnTo>
                    <a:lnTo>
                      <a:pt x="631" y="1748"/>
                    </a:lnTo>
                    <a:lnTo>
                      <a:pt x="663" y="1739"/>
                    </a:lnTo>
                    <a:lnTo>
                      <a:pt x="697" y="1736"/>
                    </a:lnTo>
                    <a:lnTo>
                      <a:pt x="730" y="1739"/>
                    </a:lnTo>
                    <a:lnTo>
                      <a:pt x="759" y="1746"/>
                    </a:lnTo>
                    <a:lnTo>
                      <a:pt x="768" y="1750"/>
                    </a:lnTo>
                    <a:lnTo>
                      <a:pt x="778" y="1756"/>
                    </a:lnTo>
                    <a:lnTo>
                      <a:pt x="788" y="1764"/>
                    </a:lnTo>
                    <a:lnTo>
                      <a:pt x="801" y="1774"/>
                    </a:lnTo>
                    <a:lnTo>
                      <a:pt x="815" y="1787"/>
                    </a:lnTo>
                    <a:lnTo>
                      <a:pt x="834" y="1803"/>
                    </a:lnTo>
                    <a:lnTo>
                      <a:pt x="843" y="1812"/>
                    </a:lnTo>
                    <a:lnTo>
                      <a:pt x="854" y="1822"/>
                    </a:lnTo>
                    <a:lnTo>
                      <a:pt x="865" y="1832"/>
                    </a:lnTo>
                    <a:lnTo>
                      <a:pt x="874" y="1841"/>
                    </a:lnTo>
                    <a:lnTo>
                      <a:pt x="883" y="1847"/>
                    </a:lnTo>
                    <a:lnTo>
                      <a:pt x="906" y="1849"/>
                    </a:lnTo>
                    <a:lnTo>
                      <a:pt x="918" y="1879"/>
                    </a:lnTo>
                    <a:lnTo>
                      <a:pt x="927" y="1898"/>
                    </a:lnTo>
                    <a:lnTo>
                      <a:pt x="937" y="1911"/>
                    </a:lnTo>
                    <a:lnTo>
                      <a:pt x="945" y="1920"/>
                    </a:lnTo>
                    <a:lnTo>
                      <a:pt x="952" y="1925"/>
                    </a:lnTo>
                    <a:lnTo>
                      <a:pt x="959" y="1928"/>
                    </a:lnTo>
                    <a:lnTo>
                      <a:pt x="964" y="1929"/>
                    </a:lnTo>
                    <a:lnTo>
                      <a:pt x="979" y="1931"/>
                    </a:lnTo>
                    <a:lnTo>
                      <a:pt x="999" y="1930"/>
                    </a:lnTo>
                    <a:lnTo>
                      <a:pt x="1020" y="1924"/>
                    </a:lnTo>
                    <a:lnTo>
                      <a:pt x="1044" y="1915"/>
                    </a:lnTo>
                    <a:lnTo>
                      <a:pt x="1070" y="1902"/>
                    </a:lnTo>
                    <a:lnTo>
                      <a:pt x="1097" y="1886"/>
                    </a:lnTo>
                    <a:lnTo>
                      <a:pt x="1098" y="1885"/>
                    </a:lnTo>
                    <a:lnTo>
                      <a:pt x="1109" y="1864"/>
                    </a:lnTo>
                    <a:lnTo>
                      <a:pt x="1114" y="1856"/>
                    </a:lnTo>
                    <a:lnTo>
                      <a:pt x="1120" y="1849"/>
                    </a:lnTo>
                    <a:lnTo>
                      <a:pt x="1132" y="1831"/>
                    </a:lnTo>
                    <a:lnTo>
                      <a:pt x="1136" y="1825"/>
                    </a:lnTo>
                    <a:lnTo>
                      <a:pt x="1142" y="1820"/>
                    </a:lnTo>
                    <a:lnTo>
                      <a:pt x="1146" y="1815"/>
                    </a:lnTo>
                    <a:lnTo>
                      <a:pt x="1161" y="1798"/>
                    </a:lnTo>
                    <a:lnTo>
                      <a:pt x="1169" y="1791"/>
                    </a:lnTo>
                    <a:lnTo>
                      <a:pt x="1176" y="1784"/>
                    </a:lnTo>
                    <a:lnTo>
                      <a:pt x="1194" y="1768"/>
                    </a:lnTo>
                    <a:lnTo>
                      <a:pt x="1210" y="1756"/>
                    </a:lnTo>
                    <a:lnTo>
                      <a:pt x="1231" y="1741"/>
                    </a:lnTo>
                    <a:lnTo>
                      <a:pt x="1242" y="1733"/>
                    </a:lnTo>
                    <a:lnTo>
                      <a:pt x="1259" y="1692"/>
                    </a:lnTo>
                    <a:lnTo>
                      <a:pt x="1272" y="1652"/>
                    </a:lnTo>
                    <a:lnTo>
                      <a:pt x="1278" y="1612"/>
                    </a:lnTo>
                    <a:lnTo>
                      <a:pt x="1281" y="1573"/>
                    </a:lnTo>
                    <a:lnTo>
                      <a:pt x="1280" y="1536"/>
                    </a:lnTo>
                    <a:lnTo>
                      <a:pt x="1277" y="1502"/>
                    </a:lnTo>
                    <a:lnTo>
                      <a:pt x="1272" y="1470"/>
                    </a:lnTo>
                    <a:lnTo>
                      <a:pt x="1264" y="1442"/>
                    </a:lnTo>
                    <a:lnTo>
                      <a:pt x="1257" y="1418"/>
                    </a:lnTo>
                    <a:lnTo>
                      <a:pt x="1251" y="1397"/>
                    </a:lnTo>
                    <a:lnTo>
                      <a:pt x="1232" y="1400"/>
                    </a:lnTo>
                    <a:lnTo>
                      <a:pt x="1213" y="1405"/>
                    </a:lnTo>
                    <a:lnTo>
                      <a:pt x="1193" y="1412"/>
                    </a:lnTo>
                    <a:lnTo>
                      <a:pt x="1174" y="1418"/>
                    </a:lnTo>
                    <a:lnTo>
                      <a:pt x="1157" y="1425"/>
                    </a:lnTo>
                    <a:lnTo>
                      <a:pt x="1144" y="1433"/>
                    </a:lnTo>
                    <a:lnTo>
                      <a:pt x="1135" y="1441"/>
                    </a:lnTo>
                    <a:lnTo>
                      <a:pt x="1107" y="1521"/>
                    </a:lnTo>
                    <a:lnTo>
                      <a:pt x="1047" y="1458"/>
                    </a:lnTo>
                    <a:lnTo>
                      <a:pt x="1021" y="1438"/>
                    </a:lnTo>
                    <a:lnTo>
                      <a:pt x="992" y="1422"/>
                    </a:lnTo>
                    <a:lnTo>
                      <a:pt x="962" y="1410"/>
                    </a:lnTo>
                    <a:lnTo>
                      <a:pt x="929" y="1402"/>
                    </a:lnTo>
                    <a:lnTo>
                      <a:pt x="896" y="1400"/>
                    </a:lnTo>
                    <a:lnTo>
                      <a:pt x="881" y="1402"/>
                    </a:lnTo>
                    <a:lnTo>
                      <a:pt x="866" y="1407"/>
                    </a:lnTo>
                    <a:lnTo>
                      <a:pt x="853" y="1416"/>
                    </a:lnTo>
                    <a:lnTo>
                      <a:pt x="839" y="1427"/>
                    </a:lnTo>
                    <a:lnTo>
                      <a:pt x="827" y="1441"/>
                    </a:lnTo>
                    <a:lnTo>
                      <a:pt x="813" y="1455"/>
                    </a:lnTo>
                    <a:lnTo>
                      <a:pt x="801" y="1470"/>
                    </a:lnTo>
                    <a:lnTo>
                      <a:pt x="788" y="1483"/>
                    </a:lnTo>
                    <a:lnTo>
                      <a:pt x="774" y="1494"/>
                    </a:lnTo>
                    <a:lnTo>
                      <a:pt x="757" y="1502"/>
                    </a:lnTo>
                    <a:lnTo>
                      <a:pt x="729" y="1509"/>
                    </a:lnTo>
                    <a:lnTo>
                      <a:pt x="698" y="1511"/>
                    </a:lnTo>
                    <a:lnTo>
                      <a:pt x="665" y="1509"/>
                    </a:lnTo>
                    <a:lnTo>
                      <a:pt x="633" y="1500"/>
                    </a:lnTo>
                    <a:lnTo>
                      <a:pt x="602" y="1486"/>
                    </a:lnTo>
                    <a:lnTo>
                      <a:pt x="573" y="1467"/>
                    </a:lnTo>
                    <a:lnTo>
                      <a:pt x="547" y="1442"/>
                    </a:lnTo>
                    <a:lnTo>
                      <a:pt x="386" y="1265"/>
                    </a:lnTo>
                    <a:close/>
                    <a:moveTo>
                      <a:pt x="2381" y="1063"/>
                    </a:moveTo>
                    <a:lnTo>
                      <a:pt x="2355" y="1066"/>
                    </a:lnTo>
                    <a:lnTo>
                      <a:pt x="2314" y="1068"/>
                    </a:lnTo>
                    <a:lnTo>
                      <a:pt x="2276" y="1072"/>
                    </a:lnTo>
                    <a:lnTo>
                      <a:pt x="2274" y="1072"/>
                    </a:lnTo>
                    <a:lnTo>
                      <a:pt x="2273" y="1072"/>
                    </a:lnTo>
                    <a:lnTo>
                      <a:pt x="2236" y="1078"/>
                    </a:lnTo>
                    <a:lnTo>
                      <a:pt x="2201" y="1086"/>
                    </a:lnTo>
                    <a:lnTo>
                      <a:pt x="2199" y="1086"/>
                    </a:lnTo>
                    <a:lnTo>
                      <a:pt x="2198" y="1086"/>
                    </a:lnTo>
                    <a:lnTo>
                      <a:pt x="2158" y="1098"/>
                    </a:lnTo>
                    <a:lnTo>
                      <a:pt x="2120" y="1111"/>
                    </a:lnTo>
                    <a:lnTo>
                      <a:pt x="2118" y="1112"/>
                    </a:lnTo>
                    <a:lnTo>
                      <a:pt x="2116" y="1113"/>
                    </a:lnTo>
                    <a:lnTo>
                      <a:pt x="2079" y="1129"/>
                    </a:lnTo>
                    <a:lnTo>
                      <a:pt x="2045" y="1148"/>
                    </a:lnTo>
                    <a:lnTo>
                      <a:pt x="2014" y="1168"/>
                    </a:lnTo>
                    <a:lnTo>
                      <a:pt x="1986" y="1190"/>
                    </a:lnTo>
                    <a:lnTo>
                      <a:pt x="1983" y="1193"/>
                    </a:lnTo>
                    <a:lnTo>
                      <a:pt x="1980" y="1195"/>
                    </a:lnTo>
                    <a:lnTo>
                      <a:pt x="1962" y="1213"/>
                    </a:lnTo>
                    <a:lnTo>
                      <a:pt x="1957" y="1219"/>
                    </a:lnTo>
                    <a:lnTo>
                      <a:pt x="1953" y="1225"/>
                    </a:lnTo>
                    <a:lnTo>
                      <a:pt x="1947" y="1231"/>
                    </a:lnTo>
                    <a:lnTo>
                      <a:pt x="1942" y="1237"/>
                    </a:lnTo>
                    <a:lnTo>
                      <a:pt x="1937" y="1245"/>
                    </a:lnTo>
                    <a:lnTo>
                      <a:pt x="1932" y="1254"/>
                    </a:lnTo>
                    <a:lnTo>
                      <a:pt x="1929" y="1258"/>
                    </a:lnTo>
                    <a:lnTo>
                      <a:pt x="1927" y="1263"/>
                    </a:lnTo>
                    <a:lnTo>
                      <a:pt x="1918" y="1281"/>
                    </a:lnTo>
                    <a:lnTo>
                      <a:pt x="1916" y="1285"/>
                    </a:lnTo>
                    <a:lnTo>
                      <a:pt x="1914" y="1289"/>
                    </a:lnTo>
                    <a:lnTo>
                      <a:pt x="1909" y="1309"/>
                    </a:lnTo>
                    <a:lnTo>
                      <a:pt x="1908" y="1312"/>
                    </a:lnTo>
                    <a:lnTo>
                      <a:pt x="1907" y="1316"/>
                    </a:lnTo>
                    <a:lnTo>
                      <a:pt x="1905" y="1344"/>
                    </a:lnTo>
                    <a:lnTo>
                      <a:pt x="1908" y="1376"/>
                    </a:lnTo>
                    <a:lnTo>
                      <a:pt x="1917" y="1407"/>
                    </a:lnTo>
                    <a:lnTo>
                      <a:pt x="1933" y="1438"/>
                    </a:lnTo>
                    <a:lnTo>
                      <a:pt x="1954" y="1466"/>
                    </a:lnTo>
                    <a:lnTo>
                      <a:pt x="1980" y="1493"/>
                    </a:lnTo>
                    <a:lnTo>
                      <a:pt x="2011" y="1518"/>
                    </a:lnTo>
                    <a:lnTo>
                      <a:pt x="2046" y="1541"/>
                    </a:lnTo>
                    <a:lnTo>
                      <a:pt x="2085" y="1561"/>
                    </a:lnTo>
                    <a:lnTo>
                      <a:pt x="2127" y="1580"/>
                    </a:lnTo>
                    <a:lnTo>
                      <a:pt x="2173" y="1595"/>
                    </a:lnTo>
                    <a:lnTo>
                      <a:pt x="2222" y="1607"/>
                    </a:lnTo>
                    <a:lnTo>
                      <a:pt x="2273" y="1616"/>
                    </a:lnTo>
                    <a:lnTo>
                      <a:pt x="2326" y="1622"/>
                    </a:lnTo>
                    <a:lnTo>
                      <a:pt x="2381" y="1624"/>
                    </a:lnTo>
                    <a:lnTo>
                      <a:pt x="2435" y="1622"/>
                    </a:lnTo>
                    <a:lnTo>
                      <a:pt x="2488" y="1616"/>
                    </a:lnTo>
                    <a:lnTo>
                      <a:pt x="2539" y="1607"/>
                    </a:lnTo>
                    <a:lnTo>
                      <a:pt x="2588" y="1595"/>
                    </a:lnTo>
                    <a:lnTo>
                      <a:pt x="2634" y="1580"/>
                    </a:lnTo>
                    <a:lnTo>
                      <a:pt x="2676" y="1561"/>
                    </a:lnTo>
                    <a:lnTo>
                      <a:pt x="2716" y="1541"/>
                    </a:lnTo>
                    <a:lnTo>
                      <a:pt x="2751" y="1518"/>
                    </a:lnTo>
                    <a:lnTo>
                      <a:pt x="2781" y="1493"/>
                    </a:lnTo>
                    <a:lnTo>
                      <a:pt x="2808" y="1466"/>
                    </a:lnTo>
                    <a:lnTo>
                      <a:pt x="2829" y="1438"/>
                    </a:lnTo>
                    <a:lnTo>
                      <a:pt x="2845" y="1407"/>
                    </a:lnTo>
                    <a:lnTo>
                      <a:pt x="2854" y="1376"/>
                    </a:lnTo>
                    <a:lnTo>
                      <a:pt x="2857" y="1344"/>
                    </a:lnTo>
                    <a:lnTo>
                      <a:pt x="2854" y="1312"/>
                    </a:lnTo>
                    <a:lnTo>
                      <a:pt x="2845" y="1281"/>
                    </a:lnTo>
                    <a:lnTo>
                      <a:pt x="2829" y="1251"/>
                    </a:lnTo>
                    <a:lnTo>
                      <a:pt x="2808" y="1222"/>
                    </a:lnTo>
                    <a:lnTo>
                      <a:pt x="2781" y="1195"/>
                    </a:lnTo>
                    <a:lnTo>
                      <a:pt x="2751" y="1170"/>
                    </a:lnTo>
                    <a:lnTo>
                      <a:pt x="2716" y="1148"/>
                    </a:lnTo>
                    <a:lnTo>
                      <a:pt x="2676" y="1127"/>
                    </a:lnTo>
                    <a:lnTo>
                      <a:pt x="2634" y="1108"/>
                    </a:lnTo>
                    <a:lnTo>
                      <a:pt x="2588" y="1093"/>
                    </a:lnTo>
                    <a:lnTo>
                      <a:pt x="2540" y="1081"/>
                    </a:lnTo>
                    <a:lnTo>
                      <a:pt x="2489" y="1072"/>
                    </a:lnTo>
                    <a:lnTo>
                      <a:pt x="2436" y="1066"/>
                    </a:lnTo>
                    <a:lnTo>
                      <a:pt x="2381" y="1063"/>
                    </a:lnTo>
                    <a:close/>
                    <a:moveTo>
                      <a:pt x="952" y="952"/>
                    </a:moveTo>
                    <a:lnTo>
                      <a:pt x="913" y="953"/>
                    </a:lnTo>
                    <a:lnTo>
                      <a:pt x="874" y="957"/>
                    </a:lnTo>
                    <a:lnTo>
                      <a:pt x="849" y="961"/>
                    </a:lnTo>
                    <a:lnTo>
                      <a:pt x="797" y="971"/>
                    </a:lnTo>
                    <a:lnTo>
                      <a:pt x="769" y="978"/>
                    </a:lnTo>
                    <a:lnTo>
                      <a:pt x="722" y="994"/>
                    </a:lnTo>
                    <a:lnTo>
                      <a:pt x="697" y="1003"/>
                    </a:lnTo>
                    <a:lnTo>
                      <a:pt x="663" y="1018"/>
                    </a:lnTo>
                    <a:lnTo>
                      <a:pt x="631" y="1034"/>
                    </a:lnTo>
                    <a:lnTo>
                      <a:pt x="612" y="1046"/>
                    </a:lnTo>
                    <a:lnTo>
                      <a:pt x="589" y="1059"/>
                    </a:lnTo>
                    <a:lnTo>
                      <a:pt x="567" y="1075"/>
                    </a:lnTo>
                    <a:lnTo>
                      <a:pt x="545" y="1091"/>
                    </a:lnTo>
                    <a:lnTo>
                      <a:pt x="523" y="1108"/>
                    </a:lnTo>
                    <a:lnTo>
                      <a:pt x="503" y="1126"/>
                    </a:lnTo>
                    <a:lnTo>
                      <a:pt x="495" y="1133"/>
                    </a:lnTo>
                    <a:lnTo>
                      <a:pt x="488" y="1140"/>
                    </a:lnTo>
                    <a:lnTo>
                      <a:pt x="471" y="1157"/>
                    </a:lnTo>
                    <a:lnTo>
                      <a:pt x="455" y="1175"/>
                    </a:lnTo>
                    <a:lnTo>
                      <a:pt x="630" y="1367"/>
                    </a:lnTo>
                    <a:lnTo>
                      <a:pt x="645" y="1380"/>
                    </a:lnTo>
                    <a:lnTo>
                      <a:pt x="661" y="1391"/>
                    </a:lnTo>
                    <a:lnTo>
                      <a:pt x="679" y="1397"/>
                    </a:lnTo>
                    <a:lnTo>
                      <a:pt x="697" y="1400"/>
                    </a:lnTo>
                    <a:lnTo>
                      <a:pt x="706" y="1399"/>
                    </a:lnTo>
                    <a:lnTo>
                      <a:pt x="715" y="1397"/>
                    </a:lnTo>
                    <a:lnTo>
                      <a:pt x="718" y="1393"/>
                    </a:lnTo>
                    <a:lnTo>
                      <a:pt x="723" y="1389"/>
                    </a:lnTo>
                    <a:lnTo>
                      <a:pt x="728" y="1384"/>
                    </a:lnTo>
                    <a:lnTo>
                      <a:pt x="737" y="1371"/>
                    </a:lnTo>
                    <a:lnTo>
                      <a:pt x="750" y="1358"/>
                    </a:lnTo>
                    <a:lnTo>
                      <a:pt x="764" y="1344"/>
                    </a:lnTo>
                    <a:lnTo>
                      <a:pt x="781" y="1330"/>
                    </a:lnTo>
                    <a:lnTo>
                      <a:pt x="798" y="1317"/>
                    </a:lnTo>
                    <a:lnTo>
                      <a:pt x="819" y="1306"/>
                    </a:lnTo>
                    <a:lnTo>
                      <a:pt x="843" y="1296"/>
                    </a:lnTo>
                    <a:lnTo>
                      <a:pt x="868" y="1290"/>
                    </a:lnTo>
                    <a:lnTo>
                      <a:pt x="896" y="1288"/>
                    </a:lnTo>
                    <a:lnTo>
                      <a:pt x="936" y="1290"/>
                    </a:lnTo>
                    <a:lnTo>
                      <a:pt x="973" y="1297"/>
                    </a:lnTo>
                    <a:lnTo>
                      <a:pt x="1011" y="1308"/>
                    </a:lnTo>
                    <a:lnTo>
                      <a:pt x="1046" y="1323"/>
                    </a:lnTo>
                    <a:lnTo>
                      <a:pt x="1079" y="1343"/>
                    </a:lnTo>
                    <a:lnTo>
                      <a:pt x="1103" y="1328"/>
                    </a:lnTo>
                    <a:lnTo>
                      <a:pt x="1129" y="1316"/>
                    </a:lnTo>
                    <a:lnTo>
                      <a:pt x="1156" y="1306"/>
                    </a:lnTo>
                    <a:lnTo>
                      <a:pt x="1184" y="1297"/>
                    </a:lnTo>
                    <a:lnTo>
                      <a:pt x="1212" y="1291"/>
                    </a:lnTo>
                    <a:lnTo>
                      <a:pt x="1239" y="1287"/>
                    </a:lnTo>
                    <a:lnTo>
                      <a:pt x="1264" y="1286"/>
                    </a:lnTo>
                    <a:lnTo>
                      <a:pt x="1286" y="1287"/>
                    </a:lnTo>
                    <a:lnTo>
                      <a:pt x="1304" y="1290"/>
                    </a:lnTo>
                    <a:lnTo>
                      <a:pt x="1327" y="1297"/>
                    </a:lnTo>
                    <a:lnTo>
                      <a:pt x="1338" y="1318"/>
                    </a:lnTo>
                    <a:lnTo>
                      <a:pt x="1340" y="1323"/>
                    </a:lnTo>
                    <a:lnTo>
                      <a:pt x="1344" y="1333"/>
                    </a:lnTo>
                    <a:lnTo>
                      <a:pt x="1351" y="1346"/>
                    </a:lnTo>
                    <a:lnTo>
                      <a:pt x="1358" y="1365"/>
                    </a:lnTo>
                    <a:lnTo>
                      <a:pt x="1365" y="1387"/>
                    </a:lnTo>
                    <a:lnTo>
                      <a:pt x="1372" y="1413"/>
                    </a:lnTo>
                    <a:lnTo>
                      <a:pt x="1380" y="1442"/>
                    </a:lnTo>
                    <a:lnTo>
                      <a:pt x="1386" y="1474"/>
                    </a:lnTo>
                    <a:lnTo>
                      <a:pt x="1390" y="1508"/>
                    </a:lnTo>
                    <a:lnTo>
                      <a:pt x="1393" y="1546"/>
                    </a:lnTo>
                    <a:lnTo>
                      <a:pt x="1393" y="1584"/>
                    </a:lnTo>
                    <a:lnTo>
                      <a:pt x="1390" y="1625"/>
                    </a:lnTo>
                    <a:lnTo>
                      <a:pt x="1383" y="1666"/>
                    </a:lnTo>
                    <a:lnTo>
                      <a:pt x="1385" y="1666"/>
                    </a:lnTo>
                    <a:lnTo>
                      <a:pt x="1386" y="1665"/>
                    </a:lnTo>
                    <a:lnTo>
                      <a:pt x="1413" y="1657"/>
                    </a:lnTo>
                    <a:lnTo>
                      <a:pt x="1438" y="1651"/>
                    </a:lnTo>
                    <a:lnTo>
                      <a:pt x="1466" y="1643"/>
                    </a:lnTo>
                    <a:lnTo>
                      <a:pt x="1492" y="1638"/>
                    </a:lnTo>
                    <a:lnTo>
                      <a:pt x="1521" y="1633"/>
                    </a:lnTo>
                    <a:lnTo>
                      <a:pt x="1548" y="1630"/>
                    </a:lnTo>
                    <a:lnTo>
                      <a:pt x="1579" y="1627"/>
                    </a:lnTo>
                    <a:lnTo>
                      <a:pt x="1607" y="1626"/>
                    </a:lnTo>
                    <a:lnTo>
                      <a:pt x="1624" y="1625"/>
                    </a:lnTo>
                    <a:lnTo>
                      <a:pt x="1624" y="1624"/>
                    </a:lnTo>
                    <a:lnTo>
                      <a:pt x="1621" y="1559"/>
                    </a:lnTo>
                    <a:lnTo>
                      <a:pt x="1612" y="1496"/>
                    </a:lnTo>
                    <a:lnTo>
                      <a:pt x="1597" y="1434"/>
                    </a:lnTo>
                    <a:lnTo>
                      <a:pt x="1576" y="1375"/>
                    </a:lnTo>
                    <a:lnTo>
                      <a:pt x="1550" y="1319"/>
                    </a:lnTo>
                    <a:lnTo>
                      <a:pt x="1520" y="1265"/>
                    </a:lnTo>
                    <a:lnTo>
                      <a:pt x="1489" y="1220"/>
                    </a:lnTo>
                    <a:lnTo>
                      <a:pt x="1455" y="1179"/>
                    </a:lnTo>
                    <a:lnTo>
                      <a:pt x="1417" y="1140"/>
                    </a:lnTo>
                    <a:lnTo>
                      <a:pt x="1410" y="1133"/>
                    </a:lnTo>
                    <a:lnTo>
                      <a:pt x="1403" y="1126"/>
                    </a:lnTo>
                    <a:lnTo>
                      <a:pt x="1382" y="1108"/>
                    </a:lnTo>
                    <a:lnTo>
                      <a:pt x="1360" y="1091"/>
                    </a:lnTo>
                    <a:lnTo>
                      <a:pt x="1338" y="1075"/>
                    </a:lnTo>
                    <a:lnTo>
                      <a:pt x="1292" y="1046"/>
                    </a:lnTo>
                    <a:lnTo>
                      <a:pt x="1274" y="1034"/>
                    </a:lnTo>
                    <a:lnTo>
                      <a:pt x="1241" y="1018"/>
                    </a:lnTo>
                    <a:lnTo>
                      <a:pt x="1208" y="1003"/>
                    </a:lnTo>
                    <a:lnTo>
                      <a:pt x="1196" y="998"/>
                    </a:lnTo>
                    <a:lnTo>
                      <a:pt x="1183" y="994"/>
                    </a:lnTo>
                    <a:lnTo>
                      <a:pt x="1135" y="978"/>
                    </a:lnTo>
                    <a:lnTo>
                      <a:pt x="1107" y="971"/>
                    </a:lnTo>
                    <a:lnTo>
                      <a:pt x="1055" y="961"/>
                    </a:lnTo>
                    <a:lnTo>
                      <a:pt x="1030" y="957"/>
                    </a:lnTo>
                    <a:lnTo>
                      <a:pt x="992" y="953"/>
                    </a:lnTo>
                    <a:lnTo>
                      <a:pt x="952" y="952"/>
                    </a:lnTo>
                    <a:close/>
                    <a:moveTo>
                      <a:pt x="728" y="392"/>
                    </a:moveTo>
                    <a:lnTo>
                      <a:pt x="720" y="440"/>
                    </a:lnTo>
                    <a:lnTo>
                      <a:pt x="708" y="486"/>
                    </a:lnTo>
                    <a:lnTo>
                      <a:pt x="689" y="528"/>
                    </a:lnTo>
                    <a:lnTo>
                      <a:pt x="665" y="568"/>
                    </a:lnTo>
                    <a:lnTo>
                      <a:pt x="637" y="604"/>
                    </a:lnTo>
                    <a:lnTo>
                      <a:pt x="605" y="637"/>
                    </a:lnTo>
                    <a:lnTo>
                      <a:pt x="569" y="665"/>
                    </a:lnTo>
                    <a:lnTo>
                      <a:pt x="528" y="689"/>
                    </a:lnTo>
                    <a:lnTo>
                      <a:pt x="486" y="707"/>
                    </a:lnTo>
                    <a:lnTo>
                      <a:pt x="440" y="720"/>
                    </a:lnTo>
                    <a:lnTo>
                      <a:pt x="392" y="727"/>
                    </a:lnTo>
                    <a:lnTo>
                      <a:pt x="392" y="1076"/>
                    </a:lnTo>
                    <a:lnTo>
                      <a:pt x="395" y="1074"/>
                    </a:lnTo>
                    <a:lnTo>
                      <a:pt x="410" y="1059"/>
                    </a:lnTo>
                    <a:lnTo>
                      <a:pt x="424" y="1046"/>
                    </a:lnTo>
                    <a:lnTo>
                      <a:pt x="439" y="1033"/>
                    </a:lnTo>
                    <a:lnTo>
                      <a:pt x="453" y="1020"/>
                    </a:lnTo>
                    <a:lnTo>
                      <a:pt x="458" y="1016"/>
                    </a:lnTo>
                    <a:lnTo>
                      <a:pt x="464" y="1011"/>
                    </a:lnTo>
                    <a:lnTo>
                      <a:pt x="515" y="974"/>
                    </a:lnTo>
                    <a:lnTo>
                      <a:pt x="569" y="941"/>
                    </a:lnTo>
                    <a:lnTo>
                      <a:pt x="624" y="913"/>
                    </a:lnTo>
                    <a:lnTo>
                      <a:pt x="682" y="888"/>
                    </a:lnTo>
                    <a:lnTo>
                      <a:pt x="742" y="869"/>
                    </a:lnTo>
                    <a:lnTo>
                      <a:pt x="804" y="855"/>
                    </a:lnTo>
                    <a:lnTo>
                      <a:pt x="867" y="845"/>
                    </a:lnTo>
                    <a:lnTo>
                      <a:pt x="869" y="844"/>
                    </a:lnTo>
                    <a:lnTo>
                      <a:pt x="872" y="844"/>
                    </a:lnTo>
                    <a:lnTo>
                      <a:pt x="912" y="841"/>
                    </a:lnTo>
                    <a:lnTo>
                      <a:pt x="952" y="840"/>
                    </a:lnTo>
                    <a:lnTo>
                      <a:pt x="993" y="841"/>
                    </a:lnTo>
                    <a:lnTo>
                      <a:pt x="1032" y="844"/>
                    </a:lnTo>
                    <a:lnTo>
                      <a:pt x="1036" y="844"/>
                    </a:lnTo>
                    <a:lnTo>
                      <a:pt x="1038" y="845"/>
                    </a:lnTo>
                    <a:lnTo>
                      <a:pt x="1101" y="855"/>
                    </a:lnTo>
                    <a:lnTo>
                      <a:pt x="1162" y="869"/>
                    </a:lnTo>
                    <a:lnTo>
                      <a:pt x="1223" y="888"/>
                    </a:lnTo>
                    <a:lnTo>
                      <a:pt x="1281" y="913"/>
                    </a:lnTo>
                    <a:lnTo>
                      <a:pt x="1336" y="941"/>
                    </a:lnTo>
                    <a:lnTo>
                      <a:pt x="1390" y="974"/>
                    </a:lnTo>
                    <a:lnTo>
                      <a:pt x="1440" y="1011"/>
                    </a:lnTo>
                    <a:lnTo>
                      <a:pt x="1446" y="1016"/>
                    </a:lnTo>
                    <a:lnTo>
                      <a:pt x="1451" y="1020"/>
                    </a:lnTo>
                    <a:lnTo>
                      <a:pt x="1481" y="1046"/>
                    </a:lnTo>
                    <a:lnTo>
                      <a:pt x="1495" y="1059"/>
                    </a:lnTo>
                    <a:lnTo>
                      <a:pt x="1510" y="1074"/>
                    </a:lnTo>
                    <a:lnTo>
                      <a:pt x="1513" y="1076"/>
                    </a:lnTo>
                    <a:lnTo>
                      <a:pt x="1513" y="727"/>
                    </a:lnTo>
                    <a:lnTo>
                      <a:pt x="1465" y="720"/>
                    </a:lnTo>
                    <a:lnTo>
                      <a:pt x="1419" y="707"/>
                    </a:lnTo>
                    <a:lnTo>
                      <a:pt x="1377" y="689"/>
                    </a:lnTo>
                    <a:lnTo>
                      <a:pt x="1336" y="665"/>
                    </a:lnTo>
                    <a:lnTo>
                      <a:pt x="1300" y="637"/>
                    </a:lnTo>
                    <a:lnTo>
                      <a:pt x="1267" y="604"/>
                    </a:lnTo>
                    <a:lnTo>
                      <a:pt x="1239" y="568"/>
                    </a:lnTo>
                    <a:lnTo>
                      <a:pt x="1215" y="528"/>
                    </a:lnTo>
                    <a:lnTo>
                      <a:pt x="1197" y="486"/>
                    </a:lnTo>
                    <a:lnTo>
                      <a:pt x="1184" y="440"/>
                    </a:lnTo>
                    <a:lnTo>
                      <a:pt x="1177" y="392"/>
                    </a:lnTo>
                    <a:lnTo>
                      <a:pt x="728" y="392"/>
                    </a:lnTo>
                    <a:close/>
                    <a:moveTo>
                      <a:pt x="2241" y="112"/>
                    </a:moveTo>
                    <a:lnTo>
                      <a:pt x="2241" y="964"/>
                    </a:lnTo>
                    <a:lnTo>
                      <a:pt x="2297" y="956"/>
                    </a:lnTo>
                    <a:lnTo>
                      <a:pt x="2297" y="112"/>
                    </a:lnTo>
                    <a:lnTo>
                      <a:pt x="2241" y="112"/>
                    </a:lnTo>
                    <a:close/>
                    <a:moveTo>
                      <a:pt x="2073" y="112"/>
                    </a:moveTo>
                    <a:lnTo>
                      <a:pt x="2073" y="1009"/>
                    </a:lnTo>
                    <a:lnTo>
                      <a:pt x="2100" y="999"/>
                    </a:lnTo>
                    <a:lnTo>
                      <a:pt x="2128" y="989"/>
                    </a:lnTo>
                    <a:lnTo>
                      <a:pt x="2128" y="112"/>
                    </a:lnTo>
                    <a:lnTo>
                      <a:pt x="2073" y="112"/>
                    </a:lnTo>
                    <a:close/>
                    <a:moveTo>
                      <a:pt x="1905" y="112"/>
                    </a:moveTo>
                    <a:lnTo>
                      <a:pt x="1905" y="1112"/>
                    </a:lnTo>
                    <a:lnTo>
                      <a:pt x="1932" y="1088"/>
                    </a:lnTo>
                    <a:lnTo>
                      <a:pt x="1961" y="1068"/>
                    </a:lnTo>
                    <a:lnTo>
                      <a:pt x="1961" y="112"/>
                    </a:lnTo>
                    <a:lnTo>
                      <a:pt x="1905" y="112"/>
                    </a:lnTo>
                    <a:close/>
                    <a:moveTo>
                      <a:pt x="112" y="112"/>
                    </a:moveTo>
                    <a:lnTo>
                      <a:pt x="112" y="3136"/>
                    </a:lnTo>
                    <a:lnTo>
                      <a:pt x="1168" y="3136"/>
                    </a:lnTo>
                    <a:lnTo>
                      <a:pt x="1141" y="3108"/>
                    </a:lnTo>
                    <a:lnTo>
                      <a:pt x="1118" y="3077"/>
                    </a:lnTo>
                    <a:lnTo>
                      <a:pt x="1099" y="3046"/>
                    </a:lnTo>
                    <a:lnTo>
                      <a:pt x="1083" y="3012"/>
                    </a:lnTo>
                    <a:lnTo>
                      <a:pt x="1081" y="3006"/>
                    </a:lnTo>
                    <a:lnTo>
                      <a:pt x="1079" y="2999"/>
                    </a:lnTo>
                    <a:lnTo>
                      <a:pt x="1074" y="2982"/>
                    </a:lnTo>
                    <a:lnTo>
                      <a:pt x="1072" y="2975"/>
                    </a:lnTo>
                    <a:lnTo>
                      <a:pt x="1070" y="2968"/>
                    </a:lnTo>
                    <a:lnTo>
                      <a:pt x="609" y="2968"/>
                    </a:lnTo>
                    <a:lnTo>
                      <a:pt x="614" y="2907"/>
                    </a:lnTo>
                    <a:lnTo>
                      <a:pt x="617" y="2884"/>
                    </a:lnTo>
                    <a:lnTo>
                      <a:pt x="613" y="2847"/>
                    </a:lnTo>
                    <a:lnTo>
                      <a:pt x="605" y="2812"/>
                    </a:lnTo>
                    <a:lnTo>
                      <a:pt x="593" y="2777"/>
                    </a:lnTo>
                    <a:lnTo>
                      <a:pt x="576" y="2747"/>
                    </a:lnTo>
                    <a:lnTo>
                      <a:pt x="554" y="2719"/>
                    </a:lnTo>
                    <a:lnTo>
                      <a:pt x="529" y="2694"/>
                    </a:lnTo>
                    <a:lnTo>
                      <a:pt x="501" y="2672"/>
                    </a:lnTo>
                    <a:lnTo>
                      <a:pt x="470" y="2656"/>
                    </a:lnTo>
                    <a:lnTo>
                      <a:pt x="437" y="2643"/>
                    </a:lnTo>
                    <a:lnTo>
                      <a:pt x="401" y="2635"/>
                    </a:lnTo>
                    <a:lnTo>
                      <a:pt x="364" y="2632"/>
                    </a:lnTo>
                    <a:lnTo>
                      <a:pt x="341" y="2633"/>
                    </a:lnTo>
                    <a:lnTo>
                      <a:pt x="280" y="2639"/>
                    </a:lnTo>
                    <a:lnTo>
                      <a:pt x="280" y="2026"/>
                    </a:lnTo>
                    <a:lnTo>
                      <a:pt x="279" y="2024"/>
                    </a:lnTo>
                    <a:lnTo>
                      <a:pt x="278" y="2022"/>
                    </a:lnTo>
                    <a:lnTo>
                      <a:pt x="257" y="1983"/>
                    </a:lnTo>
                    <a:lnTo>
                      <a:pt x="232" y="1933"/>
                    </a:lnTo>
                    <a:lnTo>
                      <a:pt x="225" y="1915"/>
                    </a:lnTo>
                    <a:lnTo>
                      <a:pt x="206" y="1865"/>
                    </a:lnTo>
                    <a:lnTo>
                      <a:pt x="200" y="1844"/>
                    </a:lnTo>
                    <a:lnTo>
                      <a:pt x="187" y="1794"/>
                    </a:lnTo>
                    <a:lnTo>
                      <a:pt x="182" y="1771"/>
                    </a:lnTo>
                    <a:lnTo>
                      <a:pt x="175" y="1719"/>
                    </a:lnTo>
                    <a:lnTo>
                      <a:pt x="172" y="1698"/>
                    </a:lnTo>
                    <a:lnTo>
                      <a:pt x="169" y="1661"/>
                    </a:lnTo>
                    <a:lnTo>
                      <a:pt x="168" y="1624"/>
                    </a:lnTo>
                    <a:lnTo>
                      <a:pt x="169" y="1587"/>
                    </a:lnTo>
                    <a:lnTo>
                      <a:pt x="172" y="1550"/>
                    </a:lnTo>
                    <a:lnTo>
                      <a:pt x="175" y="1529"/>
                    </a:lnTo>
                    <a:lnTo>
                      <a:pt x="182" y="1476"/>
                    </a:lnTo>
                    <a:lnTo>
                      <a:pt x="187" y="1454"/>
                    </a:lnTo>
                    <a:lnTo>
                      <a:pt x="200" y="1404"/>
                    </a:lnTo>
                    <a:lnTo>
                      <a:pt x="206" y="1384"/>
                    </a:lnTo>
                    <a:lnTo>
                      <a:pt x="225" y="1334"/>
                    </a:lnTo>
                    <a:lnTo>
                      <a:pt x="232" y="1314"/>
                    </a:lnTo>
                    <a:lnTo>
                      <a:pt x="257" y="1264"/>
                    </a:lnTo>
                    <a:lnTo>
                      <a:pt x="278" y="1227"/>
                    </a:lnTo>
                    <a:lnTo>
                      <a:pt x="280" y="1222"/>
                    </a:lnTo>
                    <a:lnTo>
                      <a:pt x="280" y="609"/>
                    </a:lnTo>
                    <a:lnTo>
                      <a:pt x="341" y="614"/>
                    </a:lnTo>
                    <a:lnTo>
                      <a:pt x="364" y="616"/>
                    </a:lnTo>
                    <a:lnTo>
                      <a:pt x="401" y="613"/>
                    </a:lnTo>
                    <a:lnTo>
                      <a:pt x="437" y="605"/>
                    </a:lnTo>
                    <a:lnTo>
                      <a:pt x="470" y="593"/>
                    </a:lnTo>
                    <a:lnTo>
                      <a:pt x="501" y="575"/>
                    </a:lnTo>
                    <a:lnTo>
                      <a:pt x="529" y="554"/>
                    </a:lnTo>
                    <a:lnTo>
                      <a:pt x="554" y="529"/>
                    </a:lnTo>
                    <a:lnTo>
                      <a:pt x="576" y="501"/>
                    </a:lnTo>
                    <a:lnTo>
                      <a:pt x="593" y="470"/>
                    </a:lnTo>
                    <a:lnTo>
                      <a:pt x="605" y="437"/>
                    </a:lnTo>
                    <a:lnTo>
                      <a:pt x="613" y="401"/>
                    </a:lnTo>
                    <a:lnTo>
                      <a:pt x="617" y="364"/>
                    </a:lnTo>
                    <a:lnTo>
                      <a:pt x="614" y="341"/>
                    </a:lnTo>
                    <a:lnTo>
                      <a:pt x="609" y="280"/>
                    </a:lnTo>
                    <a:lnTo>
                      <a:pt x="1295" y="280"/>
                    </a:lnTo>
                    <a:lnTo>
                      <a:pt x="1289" y="341"/>
                    </a:lnTo>
                    <a:lnTo>
                      <a:pt x="1288" y="364"/>
                    </a:lnTo>
                    <a:lnTo>
                      <a:pt x="1291" y="401"/>
                    </a:lnTo>
                    <a:lnTo>
                      <a:pt x="1299" y="437"/>
                    </a:lnTo>
                    <a:lnTo>
                      <a:pt x="1312" y="470"/>
                    </a:lnTo>
                    <a:lnTo>
                      <a:pt x="1329" y="501"/>
                    </a:lnTo>
                    <a:lnTo>
                      <a:pt x="1351" y="529"/>
                    </a:lnTo>
                    <a:lnTo>
                      <a:pt x="1376" y="554"/>
                    </a:lnTo>
                    <a:lnTo>
                      <a:pt x="1404" y="575"/>
                    </a:lnTo>
                    <a:lnTo>
                      <a:pt x="1435" y="593"/>
                    </a:lnTo>
                    <a:lnTo>
                      <a:pt x="1468" y="605"/>
                    </a:lnTo>
                    <a:lnTo>
                      <a:pt x="1503" y="613"/>
                    </a:lnTo>
                    <a:lnTo>
                      <a:pt x="1541" y="616"/>
                    </a:lnTo>
                    <a:lnTo>
                      <a:pt x="1564" y="614"/>
                    </a:lnTo>
                    <a:lnTo>
                      <a:pt x="1624" y="609"/>
                    </a:lnTo>
                    <a:lnTo>
                      <a:pt x="1624" y="1222"/>
                    </a:lnTo>
                    <a:lnTo>
                      <a:pt x="1653" y="1273"/>
                    </a:lnTo>
                    <a:lnTo>
                      <a:pt x="1677" y="1327"/>
                    </a:lnTo>
                    <a:lnTo>
                      <a:pt x="1698" y="1384"/>
                    </a:lnTo>
                    <a:lnTo>
                      <a:pt x="1714" y="1441"/>
                    </a:lnTo>
                    <a:lnTo>
                      <a:pt x="1727" y="1501"/>
                    </a:lnTo>
                    <a:lnTo>
                      <a:pt x="1734" y="1561"/>
                    </a:lnTo>
                    <a:lnTo>
                      <a:pt x="1736" y="1624"/>
                    </a:lnTo>
                    <a:lnTo>
                      <a:pt x="1736" y="1629"/>
                    </a:lnTo>
                    <a:lnTo>
                      <a:pt x="1792" y="1635"/>
                    </a:lnTo>
                    <a:lnTo>
                      <a:pt x="1792" y="1635"/>
                    </a:lnTo>
                    <a:lnTo>
                      <a:pt x="1792" y="112"/>
                    </a:lnTo>
                    <a:lnTo>
                      <a:pt x="112" y="112"/>
                    </a:lnTo>
                    <a:close/>
                    <a:moveTo>
                      <a:pt x="0" y="0"/>
                    </a:moveTo>
                    <a:lnTo>
                      <a:pt x="2409" y="0"/>
                    </a:lnTo>
                    <a:lnTo>
                      <a:pt x="2409" y="953"/>
                    </a:lnTo>
                    <a:lnTo>
                      <a:pt x="2470" y="957"/>
                    </a:lnTo>
                    <a:lnTo>
                      <a:pt x="2531" y="965"/>
                    </a:lnTo>
                    <a:lnTo>
                      <a:pt x="2588" y="977"/>
                    </a:lnTo>
                    <a:lnTo>
                      <a:pt x="2643" y="992"/>
                    </a:lnTo>
                    <a:lnTo>
                      <a:pt x="2694" y="1011"/>
                    </a:lnTo>
                    <a:lnTo>
                      <a:pt x="2743" y="1033"/>
                    </a:lnTo>
                    <a:lnTo>
                      <a:pt x="2786" y="1058"/>
                    </a:lnTo>
                    <a:lnTo>
                      <a:pt x="2827" y="1086"/>
                    </a:lnTo>
                    <a:lnTo>
                      <a:pt x="2862" y="1116"/>
                    </a:lnTo>
                    <a:lnTo>
                      <a:pt x="2894" y="1150"/>
                    </a:lnTo>
                    <a:lnTo>
                      <a:pt x="2920" y="1185"/>
                    </a:lnTo>
                    <a:lnTo>
                      <a:pt x="2941" y="1222"/>
                    </a:lnTo>
                    <a:lnTo>
                      <a:pt x="2956" y="1261"/>
                    </a:lnTo>
                    <a:lnTo>
                      <a:pt x="2965" y="1301"/>
                    </a:lnTo>
                    <a:lnTo>
                      <a:pt x="2968" y="1344"/>
                    </a:lnTo>
                    <a:lnTo>
                      <a:pt x="2968" y="2913"/>
                    </a:lnTo>
                    <a:lnTo>
                      <a:pt x="2965" y="2955"/>
                    </a:lnTo>
                    <a:lnTo>
                      <a:pt x="2956" y="2997"/>
                    </a:lnTo>
                    <a:lnTo>
                      <a:pt x="2939" y="3037"/>
                    </a:lnTo>
                    <a:lnTo>
                      <a:pt x="2917" y="3076"/>
                    </a:lnTo>
                    <a:lnTo>
                      <a:pt x="2889" y="3111"/>
                    </a:lnTo>
                    <a:lnTo>
                      <a:pt x="2857" y="3145"/>
                    </a:lnTo>
                    <a:lnTo>
                      <a:pt x="2819" y="3175"/>
                    </a:lnTo>
                    <a:lnTo>
                      <a:pt x="2777" y="3205"/>
                    </a:lnTo>
                    <a:lnTo>
                      <a:pt x="2730" y="3230"/>
                    </a:lnTo>
                    <a:lnTo>
                      <a:pt x="2679" y="3251"/>
                    </a:lnTo>
                    <a:lnTo>
                      <a:pt x="2626" y="3270"/>
                    </a:lnTo>
                    <a:lnTo>
                      <a:pt x="2568" y="3285"/>
                    </a:lnTo>
                    <a:lnTo>
                      <a:pt x="2509" y="3295"/>
                    </a:lnTo>
                    <a:lnTo>
                      <a:pt x="2445" y="3301"/>
                    </a:lnTo>
                    <a:lnTo>
                      <a:pt x="2381" y="3304"/>
                    </a:lnTo>
                    <a:lnTo>
                      <a:pt x="2315" y="3301"/>
                    </a:lnTo>
                    <a:lnTo>
                      <a:pt x="2251" y="3294"/>
                    </a:lnTo>
                    <a:lnTo>
                      <a:pt x="2189" y="3283"/>
                    </a:lnTo>
                    <a:lnTo>
                      <a:pt x="2128" y="3266"/>
                    </a:lnTo>
                    <a:lnTo>
                      <a:pt x="2071" y="3245"/>
                    </a:lnTo>
                    <a:lnTo>
                      <a:pt x="2018" y="3221"/>
                    </a:lnTo>
                    <a:lnTo>
                      <a:pt x="1966" y="3245"/>
                    </a:lnTo>
                    <a:lnTo>
                      <a:pt x="1910" y="3266"/>
                    </a:lnTo>
                    <a:lnTo>
                      <a:pt x="1850" y="3281"/>
                    </a:lnTo>
                    <a:lnTo>
                      <a:pt x="1787" y="3294"/>
                    </a:lnTo>
                    <a:lnTo>
                      <a:pt x="1721" y="3301"/>
                    </a:lnTo>
                    <a:lnTo>
                      <a:pt x="1653" y="3304"/>
                    </a:lnTo>
                    <a:lnTo>
                      <a:pt x="1586" y="3301"/>
                    </a:lnTo>
                    <a:lnTo>
                      <a:pt x="1522" y="3294"/>
                    </a:lnTo>
                    <a:lnTo>
                      <a:pt x="1460" y="3283"/>
                    </a:lnTo>
                    <a:lnTo>
                      <a:pt x="1402" y="3267"/>
                    </a:lnTo>
                    <a:lnTo>
                      <a:pt x="1346" y="3248"/>
                    </a:lnTo>
                    <a:lnTo>
                      <a:pt x="0" y="324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406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Овал 10"/>
              <p:cNvSpPr/>
              <p:nvPr/>
            </p:nvSpPr>
            <p:spPr>
              <a:xfrm>
                <a:off x="82409" y="6987344"/>
                <a:ext cx="540000" cy="540000"/>
              </a:xfrm>
              <a:prstGeom prst="ellipse">
                <a:avLst/>
              </a:prstGeom>
              <a:noFill/>
              <a:ln>
                <a:solidFill>
                  <a:srgbClr val="25406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7" name="Группа 16"/>
            <p:cNvGrpSpPr/>
            <p:nvPr/>
          </p:nvGrpSpPr>
          <p:grpSpPr>
            <a:xfrm>
              <a:off x="70978" y="7790935"/>
              <a:ext cx="396000" cy="396000"/>
              <a:chOff x="67499" y="7726025"/>
              <a:chExt cx="396000" cy="396000"/>
            </a:xfrm>
          </p:grpSpPr>
          <p:grpSp>
            <p:nvGrpSpPr>
              <p:cNvPr id="65" name="Group 1009"/>
              <p:cNvGrpSpPr/>
              <p:nvPr/>
            </p:nvGrpSpPr>
            <p:grpSpPr>
              <a:xfrm>
                <a:off x="134099" y="7791815"/>
                <a:ext cx="262800" cy="262800"/>
                <a:chOff x="10069513" y="3476626"/>
                <a:chExt cx="528638" cy="480074"/>
              </a:xfrm>
              <a:solidFill>
                <a:schemeClr val="accent1">
                  <a:lumMod val="75000"/>
                </a:schemeClr>
              </a:solidFill>
            </p:grpSpPr>
            <p:sp>
              <p:nvSpPr>
                <p:cNvPr id="66" name="Freeform 433"/>
                <p:cNvSpPr>
                  <a:spLocks noEditPoints="1"/>
                </p:cNvSpPr>
                <p:nvPr/>
              </p:nvSpPr>
              <p:spPr bwMode="auto">
                <a:xfrm>
                  <a:off x="10177463" y="3476626"/>
                  <a:ext cx="184150" cy="106363"/>
                </a:xfrm>
                <a:custGeom>
                  <a:avLst/>
                  <a:gdLst>
                    <a:gd name="T0" fmla="*/ 222 w 1160"/>
                    <a:gd name="T1" fmla="*/ 118 h 673"/>
                    <a:gd name="T2" fmla="*/ 135 w 1160"/>
                    <a:gd name="T3" fmla="*/ 144 h 673"/>
                    <a:gd name="T4" fmla="*/ 115 w 1160"/>
                    <a:gd name="T5" fmla="*/ 168 h 673"/>
                    <a:gd name="T6" fmla="*/ 116 w 1160"/>
                    <a:gd name="T7" fmla="*/ 203 h 673"/>
                    <a:gd name="T8" fmla="*/ 152 w 1160"/>
                    <a:gd name="T9" fmla="*/ 245 h 673"/>
                    <a:gd name="T10" fmla="*/ 213 w 1160"/>
                    <a:gd name="T11" fmla="*/ 318 h 673"/>
                    <a:gd name="T12" fmla="*/ 272 w 1160"/>
                    <a:gd name="T13" fmla="*/ 404 h 673"/>
                    <a:gd name="T14" fmla="*/ 318 w 1160"/>
                    <a:gd name="T15" fmla="*/ 485 h 673"/>
                    <a:gd name="T16" fmla="*/ 343 w 1160"/>
                    <a:gd name="T17" fmla="*/ 540 h 673"/>
                    <a:gd name="T18" fmla="*/ 382 w 1160"/>
                    <a:gd name="T19" fmla="*/ 561 h 673"/>
                    <a:gd name="T20" fmla="*/ 830 w 1160"/>
                    <a:gd name="T21" fmla="*/ 551 h 673"/>
                    <a:gd name="T22" fmla="*/ 853 w 1160"/>
                    <a:gd name="T23" fmla="*/ 514 h 673"/>
                    <a:gd name="T24" fmla="*/ 878 w 1160"/>
                    <a:gd name="T25" fmla="*/ 454 h 673"/>
                    <a:gd name="T26" fmla="*/ 918 w 1160"/>
                    <a:gd name="T27" fmla="*/ 374 h 673"/>
                    <a:gd name="T28" fmla="*/ 969 w 1160"/>
                    <a:gd name="T29" fmla="*/ 292 h 673"/>
                    <a:gd name="T30" fmla="*/ 1026 w 1160"/>
                    <a:gd name="T31" fmla="*/ 227 h 673"/>
                    <a:gd name="T32" fmla="*/ 1047 w 1160"/>
                    <a:gd name="T33" fmla="*/ 190 h 673"/>
                    <a:gd name="T34" fmla="*/ 1040 w 1160"/>
                    <a:gd name="T35" fmla="*/ 159 h 673"/>
                    <a:gd name="T36" fmla="*/ 1012 w 1160"/>
                    <a:gd name="T37" fmla="*/ 137 h 673"/>
                    <a:gd name="T38" fmla="*/ 872 w 1160"/>
                    <a:gd name="T39" fmla="*/ 111 h 673"/>
                    <a:gd name="T40" fmla="*/ 753 w 1160"/>
                    <a:gd name="T41" fmla="*/ 132 h 673"/>
                    <a:gd name="T42" fmla="*/ 660 w 1160"/>
                    <a:gd name="T43" fmla="*/ 189 h 673"/>
                    <a:gd name="T44" fmla="*/ 579 w 1160"/>
                    <a:gd name="T45" fmla="*/ 209 h 673"/>
                    <a:gd name="T46" fmla="*/ 499 w 1160"/>
                    <a:gd name="T47" fmla="*/ 189 h 673"/>
                    <a:gd name="T48" fmla="*/ 409 w 1160"/>
                    <a:gd name="T49" fmla="*/ 133 h 673"/>
                    <a:gd name="T50" fmla="*/ 294 w 1160"/>
                    <a:gd name="T51" fmla="*/ 111 h 673"/>
                    <a:gd name="T52" fmla="*/ 373 w 1160"/>
                    <a:gd name="T53" fmla="*/ 6 h 673"/>
                    <a:gd name="T54" fmla="*/ 506 w 1160"/>
                    <a:gd name="T55" fmla="*/ 57 h 673"/>
                    <a:gd name="T56" fmla="*/ 572 w 1160"/>
                    <a:gd name="T57" fmla="*/ 97 h 673"/>
                    <a:gd name="T58" fmla="*/ 614 w 1160"/>
                    <a:gd name="T59" fmla="*/ 85 h 673"/>
                    <a:gd name="T60" fmla="*/ 739 w 1160"/>
                    <a:gd name="T61" fmla="*/ 18 h 673"/>
                    <a:gd name="T62" fmla="*/ 886 w 1160"/>
                    <a:gd name="T63" fmla="*/ 0 h 673"/>
                    <a:gd name="T64" fmla="*/ 1048 w 1160"/>
                    <a:gd name="T65" fmla="*/ 31 h 673"/>
                    <a:gd name="T66" fmla="*/ 1119 w 1160"/>
                    <a:gd name="T67" fmla="*/ 77 h 673"/>
                    <a:gd name="T68" fmla="*/ 1156 w 1160"/>
                    <a:gd name="T69" fmla="*/ 153 h 673"/>
                    <a:gd name="T70" fmla="*/ 1149 w 1160"/>
                    <a:gd name="T71" fmla="*/ 241 h 673"/>
                    <a:gd name="T72" fmla="*/ 1099 w 1160"/>
                    <a:gd name="T73" fmla="*/ 313 h 673"/>
                    <a:gd name="T74" fmla="*/ 1049 w 1160"/>
                    <a:gd name="T75" fmla="*/ 375 h 673"/>
                    <a:gd name="T76" fmla="*/ 999 w 1160"/>
                    <a:gd name="T77" fmla="*/ 461 h 673"/>
                    <a:gd name="T78" fmla="*/ 963 w 1160"/>
                    <a:gd name="T79" fmla="*/ 541 h 673"/>
                    <a:gd name="T80" fmla="*/ 926 w 1160"/>
                    <a:gd name="T81" fmla="*/ 613 h 673"/>
                    <a:gd name="T82" fmla="*/ 858 w 1160"/>
                    <a:gd name="T83" fmla="*/ 663 h 673"/>
                    <a:gd name="T84" fmla="*/ 382 w 1160"/>
                    <a:gd name="T85" fmla="*/ 673 h 673"/>
                    <a:gd name="T86" fmla="*/ 301 w 1160"/>
                    <a:gd name="T87" fmla="*/ 650 h 673"/>
                    <a:gd name="T88" fmla="*/ 241 w 1160"/>
                    <a:gd name="T89" fmla="*/ 590 h 673"/>
                    <a:gd name="T90" fmla="*/ 215 w 1160"/>
                    <a:gd name="T91" fmla="*/ 532 h 673"/>
                    <a:gd name="T92" fmla="*/ 176 w 1160"/>
                    <a:gd name="T93" fmla="*/ 464 h 673"/>
                    <a:gd name="T94" fmla="*/ 127 w 1160"/>
                    <a:gd name="T95" fmla="*/ 390 h 673"/>
                    <a:gd name="T96" fmla="*/ 76 w 1160"/>
                    <a:gd name="T97" fmla="*/ 327 h 673"/>
                    <a:gd name="T98" fmla="*/ 22 w 1160"/>
                    <a:gd name="T99" fmla="*/ 267 h 673"/>
                    <a:gd name="T100" fmla="*/ 0 w 1160"/>
                    <a:gd name="T101" fmla="*/ 183 h 673"/>
                    <a:gd name="T102" fmla="*/ 24 w 1160"/>
                    <a:gd name="T103" fmla="*/ 100 h 673"/>
                    <a:gd name="T104" fmla="*/ 84 w 1160"/>
                    <a:gd name="T105" fmla="*/ 43 h 673"/>
                    <a:gd name="T106" fmla="*/ 221 w 1160"/>
                    <a:gd name="T107" fmla="*/ 4 h 6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160" h="673">
                      <a:moveTo>
                        <a:pt x="294" y="111"/>
                      </a:moveTo>
                      <a:lnTo>
                        <a:pt x="259" y="112"/>
                      </a:lnTo>
                      <a:lnTo>
                        <a:pt x="222" y="118"/>
                      </a:lnTo>
                      <a:lnTo>
                        <a:pt x="186" y="126"/>
                      </a:lnTo>
                      <a:lnTo>
                        <a:pt x="147" y="137"/>
                      </a:lnTo>
                      <a:lnTo>
                        <a:pt x="135" y="144"/>
                      </a:lnTo>
                      <a:lnTo>
                        <a:pt x="125" y="151"/>
                      </a:lnTo>
                      <a:lnTo>
                        <a:pt x="119" y="159"/>
                      </a:lnTo>
                      <a:lnTo>
                        <a:pt x="115" y="168"/>
                      </a:lnTo>
                      <a:lnTo>
                        <a:pt x="114" y="175"/>
                      </a:lnTo>
                      <a:lnTo>
                        <a:pt x="113" y="190"/>
                      </a:lnTo>
                      <a:lnTo>
                        <a:pt x="116" y="203"/>
                      </a:lnTo>
                      <a:lnTo>
                        <a:pt x="122" y="216"/>
                      </a:lnTo>
                      <a:lnTo>
                        <a:pt x="133" y="227"/>
                      </a:lnTo>
                      <a:lnTo>
                        <a:pt x="152" y="245"/>
                      </a:lnTo>
                      <a:lnTo>
                        <a:pt x="172" y="267"/>
                      </a:lnTo>
                      <a:lnTo>
                        <a:pt x="192" y="291"/>
                      </a:lnTo>
                      <a:lnTo>
                        <a:pt x="213" y="318"/>
                      </a:lnTo>
                      <a:lnTo>
                        <a:pt x="234" y="346"/>
                      </a:lnTo>
                      <a:lnTo>
                        <a:pt x="253" y="375"/>
                      </a:lnTo>
                      <a:lnTo>
                        <a:pt x="272" y="404"/>
                      </a:lnTo>
                      <a:lnTo>
                        <a:pt x="289" y="432"/>
                      </a:lnTo>
                      <a:lnTo>
                        <a:pt x="304" y="460"/>
                      </a:lnTo>
                      <a:lnTo>
                        <a:pt x="318" y="485"/>
                      </a:lnTo>
                      <a:lnTo>
                        <a:pt x="328" y="508"/>
                      </a:lnTo>
                      <a:lnTo>
                        <a:pt x="335" y="526"/>
                      </a:lnTo>
                      <a:lnTo>
                        <a:pt x="343" y="540"/>
                      </a:lnTo>
                      <a:lnTo>
                        <a:pt x="354" y="551"/>
                      </a:lnTo>
                      <a:lnTo>
                        <a:pt x="368" y="559"/>
                      </a:lnTo>
                      <a:lnTo>
                        <a:pt x="382" y="561"/>
                      </a:lnTo>
                      <a:lnTo>
                        <a:pt x="802" y="561"/>
                      </a:lnTo>
                      <a:lnTo>
                        <a:pt x="816" y="559"/>
                      </a:lnTo>
                      <a:lnTo>
                        <a:pt x="830" y="551"/>
                      </a:lnTo>
                      <a:lnTo>
                        <a:pt x="842" y="540"/>
                      </a:lnTo>
                      <a:lnTo>
                        <a:pt x="849" y="526"/>
                      </a:lnTo>
                      <a:lnTo>
                        <a:pt x="853" y="514"/>
                      </a:lnTo>
                      <a:lnTo>
                        <a:pt x="859" y="497"/>
                      </a:lnTo>
                      <a:lnTo>
                        <a:pt x="868" y="477"/>
                      </a:lnTo>
                      <a:lnTo>
                        <a:pt x="878" y="454"/>
                      </a:lnTo>
                      <a:lnTo>
                        <a:pt x="890" y="429"/>
                      </a:lnTo>
                      <a:lnTo>
                        <a:pt x="903" y="402"/>
                      </a:lnTo>
                      <a:lnTo>
                        <a:pt x="918" y="374"/>
                      </a:lnTo>
                      <a:lnTo>
                        <a:pt x="934" y="346"/>
                      </a:lnTo>
                      <a:lnTo>
                        <a:pt x="950" y="319"/>
                      </a:lnTo>
                      <a:lnTo>
                        <a:pt x="969" y="292"/>
                      </a:lnTo>
                      <a:lnTo>
                        <a:pt x="987" y="268"/>
                      </a:lnTo>
                      <a:lnTo>
                        <a:pt x="1007" y="246"/>
                      </a:lnTo>
                      <a:lnTo>
                        <a:pt x="1026" y="227"/>
                      </a:lnTo>
                      <a:lnTo>
                        <a:pt x="1036" y="216"/>
                      </a:lnTo>
                      <a:lnTo>
                        <a:pt x="1043" y="203"/>
                      </a:lnTo>
                      <a:lnTo>
                        <a:pt x="1047" y="190"/>
                      </a:lnTo>
                      <a:lnTo>
                        <a:pt x="1046" y="175"/>
                      </a:lnTo>
                      <a:lnTo>
                        <a:pt x="1043" y="168"/>
                      </a:lnTo>
                      <a:lnTo>
                        <a:pt x="1040" y="159"/>
                      </a:lnTo>
                      <a:lnTo>
                        <a:pt x="1034" y="151"/>
                      </a:lnTo>
                      <a:lnTo>
                        <a:pt x="1025" y="144"/>
                      </a:lnTo>
                      <a:lnTo>
                        <a:pt x="1012" y="137"/>
                      </a:lnTo>
                      <a:lnTo>
                        <a:pt x="963" y="124"/>
                      </a:lnTo>
                      <a:lnTo>
                        <a:pt x="917" y="115"/>
                      </a:lnTo>
                      <a:lnTo>
                        <a:pt x="872" y="111"/>
                      </a:lnTo>
                      <a:lnTo>
                        <a:pt x="830" y="114"/>
                      </a:lnTo>
                      <a:lnTo>
                        <a:pt x="790" y="121"/>
                      </a:lnTo>
                      <a:lnTo>
                        <a:pt x="753" y="132"/>
                      </a:lnTo>
                      <a:lnTo>
                        <a:pt x="717" y="150"/>
                      </a:lnTo>
                      <a:lnTo>
                        <a:pt x="684" y="173"/>
                      </a:lnTo>
                      <a:lnTo>
                        <a:pt x="660" y="189"/>
                      </a:lnTo>
                      <a:lnTo>
                        <a:pt x="635" y="200"/>
                      </a:lnTo>
                      <a:lnTo>
                        <a:pt x="607" y="207"/>
                      </a:lnTo>
                      <a:lnTo>
                        <a:pt x="579" y="209"/>
                      </a:lnTo>
                      <a:lnTo>
                        <a:pt x="552" y="207"/>
                      </a:lnTo>
                      <a:lnTo>
                        <a:pt x="525" y="200"/>
                      </a:lnTo>
                      <a:lnTo>
                        <a:pt x="499" y="189"/>
                      </a:lnTo>
                      <a:lnTo>
                        <a:pt x="475" y="173"/>
                      </a:lnTo>
                      <a:lnTo>
                        <a:pt x="443" y="151"/>
                      </a:lnTo>
                      <a:lnTo>
                        <a:pt x="409" y="133"/>
                      </a:lnTo>
                      <a:lnTo>
                        <a:pt x="372" y="121"/>
                      </a:lnTo>
                      <a:lnTo>
                        <a:pt x="334" y="114"/>
                      </a:lnTo>
                      <a:lnTo>
                        <a:pt x="294" y="111"/>
                      </a:lnTo>
                      <a:close/>
                      <a:moveTo>
                        <a:pt x="274" y="0"/>
                      </a:moveTo>
                      <a:lnTo>
                        <a:pt x="324" y="0"/>
                      </a:lnTo>
                      <a:lnTo>
                        <a:pt x="373" y="6"/>
                      </a:lnTo>
                      <a:lnTo>
                        <a:pt x="419" y="18"/>
                      </a:lnTo>
                      <a:lnTo>
                        <a:pt x="464" y="35"/>
                      </a:lnTo>
                      <a:lnTo>
                        <a:pt x="506" y="57"/>
                      </a:lnTo>
                      <a:lnTo>
                        <a:pt x="546" y="85"/>
                      </a:lnTo>
                      <a:lnTo>
                        <a:pt x="558" y="93"/>
                      </a:lnTo>
                      <a:lnTo>
                        <a:pt x="572" y="97"/>
                      </a:lnTo>
                      <a:lnTo>
                        <a:pt x="586" y="97"/>
                      </a:lnTo>
                      <a:lnTo>
                        <a:pt x="601" y="93"/>
                      </a:lnTo>
                      <a:lnTo>
                        <a:pt x="614" y="85"/>
                      </a:lnTo>
                      <a:lnTo>
                        <a:pt x="653" y="57"/>
                      </a:lnTo>
                      <a:lnTo>
                        <a:pt x="695" y="35"/>
                      </a:lnTo>
                      <a:lnTo>
                        <a:pt x="739" y="18"/>
                      </a:lnTo>
                      <a:lnTo>
                        <a:pt x="786" y="6"/>
                      </a:lnTo>
                      <a:lnTo>
                        <a:pt x="835" y="0"/>
                      </a:lnTo>
                      <a:lnTo>
                        <a:pt x="886" y="0"/>
                      </a:lnTo>
                      <a:lnTo>
                        <a:pt x="938" y="4"/>
                      </a:lnTo>
                      <a:lnTo>
                        <a:pt x="992" y="14"/>
                      </a:lnTo>
                      <a:lnTo>
                        <a:pt x="1048" y="31"/>
                      </a:lnTo>
                      <a:lnTo>
                        <a:pt x="1075" y="43"/>
                      </a:lnTo>
                      <a:lnTo>
                        <a:pt x="1099" y="58"/>
                      </a:lnTo>
                      <a:lnTo>
                        <a:pt x="1119" y="77"/>
                      </a:lnTo>
                      <a:lnTo>
                        <a:pt x="1135" y="100"/>
                      </a:lnTo>
                      <a:lnTo>
                        <a:pt x="1148" y="125"/>
                      </a:lnTo>
                      <a:lnTo>
                        <a:pt x="1156" y="153"/>
                      </a:lnTo>
                      <a:lnTo>
                        <a:pt x="1160" y="183"/>
                      </a:lnTo>
                      <a:lnTo>
                        <a:pt x="1157" y="213"/>
                      </a:lnTo>
                      <a:lnTo>
                        <a:pt x="1149" y="241"/>
                      </a:lnTo>
                      <a:lnTo>
                        <a:pt x="1138" y="267"/>
                      </a:lnTo>
                      <a:lnTo>
                        <a:pt x="1121" y="292"/>
                      </a:lnTo>
                      <a:lnTo>
                        <a:pt x="1099" y="313"/>
                      </a:lnTo>
                      <a:lnTo>
                        <a:pt x="1082" y="329"/>
                      </a:lnTo>
                      <a:lnTo>
                        <a:pt x="1065" y="350"/>
                      </a:lnTo>
                      <a:lnTo>
                        <a:pt x="1049" y="375"/>
                      </a:lnTo>
                      <a:lnTo>
                        <a:pt x="1032" y="402"/>
                      </a:lnTo>
                      <a:lnTo>
                        <a:pt x="1015" y="430"/>
                      </a:lnTo>
                      <a:lnTo>
                        <a:pt x="999" y="461"/>
                      </a:lnTo>
                      <a:lnTo>
                        <a:pt x="986" y="489"/>
                      </a:lnTo>
                      <a:lnTo>
                        <a:pt x="973" y="517"/>
                      </a:lnTo>
                      <a:lnTo>
                        <a:pt x="963" y="541"/>
                      </a:lnTo>
                      <a:lnTo>
                        <a:pt x="956" y="563"/>
                      </a:lnTo>
                      <a:lnTo>
                        <a:pt x="943" y="590"/>
                      </a:lnTo>
                      <a:lnTo>
                        <a:pt x="926" y="613"/>
                      </a:lnTo>
                      <a:lnTo>
                        <a:pt x="906" y="634"/>
                      </a:lnTo>
                      <a:lnTo>
                        <a:pt x="883" y="650"/>
                      </a:lnTo>
                      <a:lnTo>
                        <a:pt x="858" y="663"/>
                      </a:lnTo>
                      <a:lnTo>
                        <a:pt x="830" y="670"/>
                      </a:lnTo>
                      <a:lnTo>
                        <a:pt x="802" y="673"/>
                      </a:lnTo>
                      <a:lnTo>
                        <a:pt x="382" y="673"/>
                      </a:lnTo>
                      <a:lnTo>
                        <a:pt x="353" y="670"/>
                      </a:lnTo>
                      <a:lnTo>
                        <a:pt x="326" y="663"/>
                      </a:lnTo>
                      <a:lnTo>
                        <a:pt x="301" y="650"/>
                      </a:lnTo>
                      <a:lnTo>
                        <a:pt x="277" y="634"/>
                      </a:lnTo>
                      <a:lnTo>
                        <a:pt x="257" y="613"/>
                      </a:lnTo>
                      <a:lnTo>
                        <a:pt x="241" y="590"/>
                      </a:lnTo>
                      <a:lnTo>
                        <a:pt x="229" y="563"/>
                      </a:lnTo>
                      <a:lnTo>
                        <a:pt x="224" y="548"/>
                      </a:lnTo>
                      <a:lnTo>
                        <a:pt x="215" y="532"/>
                      </a:lnTo>
                      <a:lnTo>
                        <a:pt x="204" y="511"/>
                      </a:lnTo>
                      <a:lnTo>
                        <a:pt x="191" y="488"/>
                      </a:lnTo>
                      <a:lnTo>
                        <a:pt x="176" y="464"/>
                      </a:lnTo>
                      <a:lnTo>
                        <a:pt x="161" y="439"/>
                      </a:lnTo>
                      <a:lnTo>
                        <a:pt x="144" y="414"/>
                      </a:lnTo>
                      <a:lnTo>
                        <a:pt x="127" y="390"/>
                      </a:lnTo>
                      <a:lnTo>
                        <a:pt x="110" y="367"/>
                      </a:lnTo>
                      <a:lnTo>
                        <a:pt x="92" y="346"/>
                      </a:lnTo>
                      <a:lnTo>
                        <a:pt x="76" y="327"/>
                      </a:lnTo>
                      <a:lnTo>
                        <a:pt x="60" y="313"/>
                      </a:lnTo>
                      <a:lnTo>
                        <a:pt x="38" y="292"/>
                      </a:lnTo>
                      <a:lnTo>
                        <a:pt x="22" y="267"/>
                      </a:lnTo>
                      <a:lnTo>
                        <a:pt x="9" y="241"/>
                      </a:lnTo>
                      <a:lnTo>
                        <a:pt x="2" y="213"/>
                      </a:lnTo>
                      <a:lnTo>
                        <a:pt x="0" y="183"/>
                      </a:lnTo>
                      <a:lnTo>
                        <a:pt x="3" y="153"/>
                      </a:lnTo>
                      <a:lnTo>
                        <a:pt x="11" y="125"/>
                      </a:lnTo>
                      <a:lnTo>
                        <a:pt x="24" y="100"/>
                      </a:lnTo>
                      <a:lnTo>
                        <a:pt x="41" y="77"/>
                      </a:lnTo>
                      <a:lnTo>
                        <a:pt x="60" y="58"/>
                      </a:lnTo>
                      <a:lnTo>
                        <a:pt x="84" y="43"/>
                      </a:lnTo>
                      <a:lnTo>
                        <a:pt x="112" y="31"/>
                      </a:lnTo>
                      <a:lnTo>
                        <a:pt x="167" y="14"/>
                      </a:lnTo>
                      <a:lnTo>
                        <a:pt x="221" y="4"/>
                      </a:lnTo>
                      <a:lnTo>
                        <a:pt x="274" y="0"/>
                      </a:lnTo>
                      <a:close/>
                    </a:path>
                  </a:pathLst>
                </a:custGeom>
                <a:solidFill>
                  <a:srgbClr val="254061"/>
                </a:solidFill>
                <a:ln w="0">
                  <a:solidFill>
                    <a:srgbClr val="25406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7" name="Freeform 434"/>
                <p:cNvSpPr>
                  <a:spLocks/>
                </p:cNvSpPr>
                <p:nvPr/>
              </p:nvSpPr>
              <p:spPr bwMode="auto">
                <a:xfrm>
                  <a:off x="10212388" y="3592513"/>
                  <a:ext cx="187325" cy="55563"/>
                </a:xfrm>
                <a:custGeom>
                  <a:avLst/>
                  <a:gdLst>
                    <a:gd name="T0" fmla="*/ 733 w 1179"/>
                    <a:gd name="T1" fmla="*/ 0 h 346"/>
                    <a:gd name="T2" fmla="*/ 761 w 1179"/>
                    <a:gd name="T3" fmla="*/ 8 h 346"/>
                    <a:gd name="T4" fmla="*/ 788 w 1179"/>
                    <a:gd name="T5" fmla="*/ 0 h 346"/>
                    <a:gd name="T6" fmla="*/ 822 w 1179"/>
                    <a:gd name="T7" fmla="*/ 10 h 346"/>
                    <a:gd name="T8" fmla="*/ 843 w 1179"/>
                    <a:gd name="T9" fmla="*/ 38 h 346"/>
                    <a:gd name="T10" fmla="*/ 845 w 1179"/>
                    <a:gd name="T11" fmla="*/ 185 h 346"/>
                    <a:gd name="T12" fmla="*/ 894 w 1179"/>
                    <a:gd name="T13" fmla="*/ 217 h 346"/>
                    <a:gd name="T14" fmla="*/ 949 w 1179"/>
                    <a:gd name="T15" fmla="*/ 231 h 346"/>
                    <a:gd name="T16" fmla="*/ 1008 w 1179"/>
                    <a:gd name="T17" fmla="*/ 227 h 346"/>
                    <a:gd name="T18" fmla="*/ 1060 w 1179"/>
                    <a:gd name="T19" fmla="*/ 203 h 346"/>
                    <a:gd name="T20" fmla="*/ 1096 w 1179"/>
                    <a:gd name="T21" fmla="*/ 175 h 346"/>
                    <a:gd name="T22" fmla="*/ 1123 w 1179"/>
                    <a:gd name="T23" fmla="*/ 167 h 346"/>
                    <a:gd name="T24" fmla="*/ 1151 w 1179"/>
                    <a:gd name="T25" fmla="*/ 175 h 346"/>
                    <a:gd name="T26" fmla="*/ 1172 w 1179"/>
                    <a:gd name="T27" fmla="*/ 197 h 346"/>
                    <a:gd name="T28" fmla="*/ 1179 w 1179"/>
                    <a:gd name="T29" fmla="*/ 224 h 346"/>
                    <a:gd name="T30" fmla="*/ 1172 w 1179"/>
                    <a:gd name="T31" fmla="*/ 252 h 346"/>
                    <a:gd name="T32" fmla="*/ 1134 w 1179"/>
                    <a:gd name="T33" fmla="*/ 288 h 346"/>
                    <a:gd name="T34" fmla="*/ 1072 w 1179"/>
                    <a:gd name="T35" fmla="*/ 325 h 346"/>
                    <a:gd name="T36" fmla="*/ 1000 w 1179"/>
                    <a:gd name="T37" fmla="*/ 344 h 346"/>
                    <a:gd name="T38" fmla="*/ 924 w 1179"/>
                    <a:gd name="T39" fmla="*/ 343 h 346"/>
                    <a:gd name="T40" fmla="*/ 850 w 1179"/>
                    <a:gd name="T41" fmla="*/ 322 h 346"/>
                    <a:gd name="T42" fmla="*/ 784 w 1179"/>
                    <a:gd name="T43" fmla="*/ 280 h 346"/>
                    <a:gd name="T44" fmla="*/ 95 w 1179"/>
                    <a:gd name="T45" fmla="*/ 277 h 346"/>
                    <a:gd name="T46" fmla="*/ 68 w 1179"/>
                    <a:gd name="T47" fmla="*/ 257 h 346"/>
                    <a:gd name="T48" fmla="*/ 56 w 1179"/>
                    <a:gd name="T49" fmla="*/ 224 h 346"/>
                    <a:gd name="T50" fmla="*/ 68 w 1179"/>
                    <a:gd name="T51" fmla="*/ 190 h 346"/>
                    <a:gd name="T52" fmla="*/ 95 w 1179"/>
                    <a:gd name="T53" fmla="*/ 171 h 346"/>
                    <a:gd name="T54" fmla="*/ 733 w 1179"/>
                    <a:gd name="T55" fmla="*/ 167 h 346"/>
                    <a:gd name="T56" fmla="*/ 56 w 1179"/>
                    <a:gd name="T57" fmla="*/ 112 h 346"/>
                    <a:gd name="T58" fmla="*/ 23 w 1179"/>
                    <a:gd name="T59" fmla="*/ 101 h 346"/>
                    <a:gd name="T60" fmla="*/ 3 w 1179"/>
                    <a:gd name="T61" fmla="*/ 74 h 346"/>
                    <a:gd name="T62" fmla="*/ 3 w 1179"/>
                    <a:gd name="T63" fmla="*/ 38 h 346"/>
                    <a:gd name="T64" fmla="*/ 23 w 1179"/>
                    <a:gd name="T65" fmla="*/ 10 h 346"/>
                    <a:gd name="T66" fmla="*/ 56 w 1179"/>
                    <a:gd name="T67" fmla="*/ 0 h 3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179" h="346">
                      <a:moveTo>
                        <a:pt x="56" y="0"/>
                      </a:moveTo>
                      <a:lnTo>
                        <a:pt x="733" y="0"/>
                      </a:lnTo>
                      <a:lnTo>
                        <a:pt x="747" y="2"/>
                      </a:lnTo>
                      <a:lnTo>
                        <a:pt x="761" y="8"/>
                      </a:lnTo>
                      <a:lnTo>
                        <a:pt x="773" y="2"/>
                      </a:lnTo>
                      <a:lnTo>
                        <a:pt x="788" y="0"/>
                      </a:lnTo>
                      <a:lnTo>
                        <a:pt x="806" y="2"/>
                      </a:lnTo>
                      <a:lnTo>
                        <a:pt x="822" y="10"/>
                      </a:lnTo>
                      <a:lnTo>
                        <a:pt x="834" y="23"/>
                      </a:lnTo>
                      <a:lnTo>
                        <a:pt x="843" y="38"/>
                      </a:lnTo>
                      <a:lnTo>
                        <a:pt x="845" y="56"/>
                      </a:lnTo>
                      <a:lnTo>
                        <a:pt x="845" y="185"/>
                      </a:lnTo>
                      <a:lnTo>
                        <a:pt x="868" y="204"/>
                      </a:lnTo>
                      <a:lnTo>
                        <a:pt x="894" y="217"/>
                      </a:lnTo>
                      <a:lnTo>
                        <a:pt x="921" y="227"/>
                      </a:lnTo>
                      <a:lnTo>
                        <a:pt x="949" y="231"/>
                      </a:lnTo>
                      <a:lnTo>
                        <a:pt x="978" y="231"/>
                      </a:lnTo>
                      <a:lnTo>
                        <a:pt x="1008" y="227"/>
                      </a:lnTo>
                      <a:lnTo>
                        <a:pt x="1035" y="217"/>
                      </a:lnTo>
                      <a:lnTo>
                        <a:pt x="1060" y="203"/>
                      </a:lnTo>
                      <a:lnTo>
                        <a:pt x="1083" y="184"/>
                      </a:lnTo>
                      <a:lnTo>
                        <a:pt x="1096" y="175"/>
                      </a:lnTo>
                      <a:lnTo>
                        <a:pt x="1109" y="169"/>
                      </a:lnTo>
                      <a:lnTo>
                        <a:pt x="1123" y="167"/>
                      </a:lnTo>
                      <a:lnTo>
                        <a:pt x="1137" y="169"/>
                      </a:lnTo>
                      <a:lnTo>
                        <a:pt x="1151" y="175"/>
                      </a:lnTo>
                      <a:lnTo>
                        <a:pt x="1163" y="184"/>
                      </a:lnTo>
                      <a:lnTo>
                        <a:pt x="1172" y="197"/>
                      </a:lnTo>
                      <a:lnTo>
                        <a:pt x="1177" y="210"/>
                      </a:lnTo>
                      <a:lnTo>
                        <a:pt x="1179" y="224"/>
                      </a:lnTo>
                      <a:lnTo>
                        <a:pt x="1177" y="238"/>
                      </a:lnTo>
                      <a:lnTo>
                        <a:pt x="1172" y="252"/>
                      </a:lnTo>
                      <a:lnTo>
                        <a:pt x="1163" y="263"/>
                      </a:lnTo>
                      <a:lnTo>
                        <a:pt x="1134" y="288"/>
                      </a:lnTo>
                      <a:lnTo>
                        <a:pt x="1104" y="308"/>
                      </a:lnTo>
                      <a:lnTo>
                        <a:pt x="1072" y="325"/>
                      </a:lnTo>
                      <a:lnTo>
                        <a:pt x="1037" y="336"/>
                      </a:lnTo>
                      <a:lnTo>
                        <a:pt x="1000" y="344"/>
                      </a:lnTo>
                      <a:lnTo>
                        <a:pt x="964" y="346"/>
                      </a:lnTo>
                      <a:lnTo>
                        <a:pt x="924" y="343"/>
                      </a:lnTo>
                      <a:lnTo>
                        <a:pt x="886" y="335"/>
                      </a:lnTo>
                      <a:lnTo>
                        <a:pt x="850" y="322"/>
                      </a:lnTo>
                      <a:lnTo>
                        <a:pt x="816" y="303"/>
                      </a:lnTo>
                      <a:lnTo>
                        <a:pt x="784" y="280"/>
                      </a:lnTo>
                      <a:lnTo>
                        <a:pt x="113" y="280"/>
                      </a:lnTo>
                      <a:lnTo>
                        <a:pt x="95" y="277"/>
                      </a:lnTo>
                      <a:lnTo>
                        <a:pt x="79" y="270"/>
                      </a:lnTo>
                      <a:lnTo>
                        <a:pt x="68" y="257"/>
                      </a:lnTo>
                      <a:lnTo>
                        <a:pt x="59" y="241"/>
                      </a:lnTo>
                      <a:lnTo>
                        <a:pt x="56" y="224"/>
                      </a:lnTo>
                      <a:lnTo>
                        <a:pt x="59" y="206"/>
                      </a:lnTo>
                      <a:lnTo>
                        <a:pt x="68" y="190"/>
                      </a:lnTo>
                      <a:lnTo>
                        <a:pt x="79" y="179"/>
                      </a:lnTo>
                      <a:lnTo>
                        <a:pt x="95" y="171"/>
                      </a:lnTo>
                      <a:lnTo>
                        <a:pt x="113" y="167"/>
                      </a:lnTo>
                      <a:lnTo>
                        <a:pt x="733" y="167"/>
                      </a:lnTo>
                      <a:lnTo>
                        <a:pt x="733" y="112"/>
                      </a:lnTo>
                      <a:lnTo>
                        <a:pt x="56" y="112"/>
                      </a:lnTo>
                      <a:lnTo>
                        <a:pt x="38" y="109"/>
                      </a:lnTo>
                      <a:lnTo>
                        <a:pt x="23" y="101"/>
                      </a:lnTo>
                      <a:lnTo>
                        <a:pt x="11" y="88"/>
                      </a:lnTo>
                      <a:lnTo>
                        <a:pt x="3" y="74"/>
                      </a:lnTo>
                      <a:lnTo>
                        <a:pt x="0" y="56"/>
                      </a:lnTo>
                      <a:lnTo>
                        <a:pt x="3" y="38"/>
                      </a:lnTo>
                      <a:lnTo>
                        <a:pt x="11" y="23"/>
                      </a:lnTo>
                      <a:lnTo>
                        <a:pt x="23" y="10"/>
                      </a:lnTo>
                      <a:lnTo>
                        <a:pt x="38" y="2"/>
                      </a:lnTo>
                      <a:lnTo>
                        <a:pt x="56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rgbClr val="25406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8" name="Freeform 435"/>
                <p:cNvSpPr>
                  <a:spLocks/>
                </p:cNvSpPr>
                <p:nvPr/>
              </p:nvSpPr>
              <p:spPr bwMode="auto">
                <a:xfrm>
                  <a:off x="10133013" y="3708401"/>
                  <a:ext cx="133350" cy="142875"/>
                </a:xfrm>
                <a:custGeom>
                  <a:avLst/>
                  <a:gdLst>
                    <a:gd name="T0" fmla="*/ 790 w 845"/>
                    <a:gd name="T1" fmla="*/ 0 h 899"/>
                    <a:gd name="T2" fmla="*/ 808 w 845"/>
                    <a:gd name="T3" fmla="*/ 3 h 899"/>
                    <a:gd name="T4" fmla="*/ 822 w 845"/>
                    <a:gd name="T5" fmla="*/ 12 h 899"/>
                    <a:gd name="T6" fmla="*/ 835 w 845"/>
                    <a:gd name="T7" fmla="*/ 23 h 899"/>
                    <a:gd name="T8" fmla="*/ 843 w 845"/>
                    <a:gd name="T9" fmla="*/ 39 h 899"/>
                    <a:gd name="T10" fmla="*/ 845 w 845"/>
                    <a:gd name="T11" fmla="*/ 57 h 899"/>
                    <a:gd name="T12" fmla="*/ 843 w 845"/>
                    <a:gd name="T13" fmla="*/ 74 h 899"/>
                    <a:gd name="T14" fmla="*/ 835 w 845"/>
                    <a:gd name="T15" fmla="*/ 90 h 899"/>
                    <a:gd name="T16" fmla="*/ 822 w 845"/>
                    <a:gd name="T17" fmla="*/ 101 h 899"/>
                    <a:gd name="T18" fmla="*/ 808 w 845"/>
                    <a:gd name="T19" fmla="*/ 110 h 899"/>
                    <a:gd name="T20" fmla="*/ 790 w 845"/>
                    <a:gd name="T21" fmla="*/ 113 h 899"/>
                    <a:gd name="T22" fmla="*/ 742 w 845"/>
                    <a:gd name="T23" fmla="*/ 116 h 899"/>
                    <a:gd name="T24" fmla="*/ 694 w 845"/>
                    <a:gd name="T25" fmla="*/ 125 h 899"/>
                    <a:gd name="T26" fmla="*/ 645 w 845"/>
                    <a:gd name="T27" fmla="*/ 141 h 899"/>
                    <a:gd name="T28" fmla="*/ 595 w 845"/>
                    <a:gd name="T29" fmla="*/ 163 h 899"/>
                    <a:gd name="T30" fmla="*/ 546 w 845"/>
                    <a:gd name="T31" fmla="*/ 189 h 899"/>
                    <a:gd name="T32" fmla="*/ 498 w 845"/>
                    <a:gd name="T33" fmla="*/ 219 h 899"/>
                    <a:gd name="T34" fmla="*/ 451 w 845"/>
                    <a:gd name="T35" fmla="*/ 255 h 899"/>
                    <a:gd name="T36" fmla="*/ 405 w 845"/>
                    <a:gd name="T37" fmla="*/ 293 h 899"/>
                    <a:gd name="T38" fmla="*/ 361 w 845"/>
                    <a:gd name="T39" fmla="*/ 335 h 899"/>
                    <a:gd name="T40" fmla="*/ 319 w 845"/>
                    <a:gd name="T41" fmla="*/ 381 h 899"/>
                    <a:gd name="T42" fmla="*/ 281 w 845"/>
                    <a:gd name="T43" fmla="*/ 428 h 899"/>
                    <a:gd name="T44" fmla="*/ 245 w 845"/>
                    <a:gd name="T45" fmla="*/ 477 h 899"/>
                    <a:gd name="T46" fmla="*/ 213 w 845"/>
                    <a:gd name="T47" fmla="*/ 528 h 899"/>
                    <a:gd name="T48" fmla="*/ 183 w 845"/>
                    <a:gd name="T49" fmla="*/ 580 h 899"/>
                    <a:gd name="T50" fmla="*/ 159 w 845"/>
                    <a:gd name="T51" fmla="*/ 633 h 899"/>
                    <a:gd name="T52" fmla="*/ 141 w 845"/>
                    <a:gd name="T53" fmla="*/ 686 h 899"/>
                    <a:gd name="T54" fmla="*/ 126 w 845"/>
                    <a:gd name="T55" fmla="*/ 739 h 899"/>
                    <a:gd name="T56" fmla="*/ 116 w 845"/>
                    <a:gd name="T57" fmla="*/ 791 h 899"/>
                    <a:gd name="T58" fmla="*/ 113 w 845"/>
                    <a:gd name="T59" fmla="*/ 843 h 899"/>
                    <a:gd name="T60" fmla="*/ 110 w 845"/>
                    <a:gd name="T61" fmla="*/ 860 h 899"/>
                    <a:gd name="T62" fmla="*/ 103 w 845"/>
                    <a:gd name="T63" fmla="*/ 876 h 899"/>
                    <a:gd name="T64" fmla="*/ 90 w 845"/>
                    <a:gd name="T65" fmla="*/ 888 h 899"/>
                    <a:gd name="T66" fmla="*/ 75 w 845"/>
                    <a:gd name="T67" fmla="*/ 896 h 899"/>
                    <a:gd name="T68" fmla="*/ 57 w 845"/>
                    <a:gd name="T69" fmla="*/ 899 h 899"/>
                    <a:gd name="T70" fmla="*/ 39 w 845"/>
                    <a:gd name="T71" fmla="*/ 896 h 899"/>
                    <a:gd name="T72" fmla="*/ 23 w 845"/>
                    <a:gd name="T73" fmla="*/ 888 h 899"/>
                    <a:gd name="T74" fmla="*/ 12 w 845"/>
                    <a:gd name="T75" fmla="*/ 876 h 899"/>
                    <a:gd name="T76" fmla="*/ 4 w 845"/>
                    <a:gd name="T77" fmla="*/ 860 h 899"/>
                    <a:gd name="T78" fmla="*/ 0 w 845"/>
                    <a:gd name="T79" fmla="*/ 843 h 899"/>
                    <a:gd name="T80" fmla="*/ 4 w 845"/>
                    <a:gd name="T81" fmla="*/ 784 h 899"/>
                    <a:gd name="T82" fmla="*/ 13 w 845"/>
                    <a:gd name="T83" fmla="*/ 726 h 899"/>
                    <a:gd name="T84" fmla="*/ 28 w 845"/>
                    <a:gd name="T85" fmla="*/ 666 h 899"/>
                    <a:gd name="T86" fmla="*/ 49 w 845"/>
                    <a:gd name="T87" fmla="*/ 607 h 899"/>
                    <a:gd name="T88" fmla="*/ 74 w 845"/>
                    <a:gd name="T89" fmla="*/ 549 h 899"/>
                    <a:gd name="T90" fmla="*/ 103 w 845"/>
                    <a:gd name="T91" fmla="*/ 491 h 899"/>
                    <a:gd name="T92" fmla="*/ 136 w 845"/>
                    <a:gd name="T93" fmla="*/ 434 h 899"/>
                    <a:gd name="T94" fmla="*/ 174 w 845"/>
                    <a:gd name="T95" fmla="*/ 380 h 899"/>
                    <a:gd name="T96" fmla="*/ 216 w 845"/>
                    <a:gd name="T97" fmla="*/ 328 h 899"/>
                    <a:gd name="T98" fmla="*/ 260 w 845"/>
                    <a:gd name="T99" fmla="*/ 277 h 899"/>
                    <a:gd name="T100" fmla="*/ 307 w 845"/>
                    <a:gd name="T101" fmla="*/ 230 h 899"/>
                    <a:gd name="T102" fmla="*/ 356 w 845"/>
                    <a:gd name="T103" fmla="*/ 186 h 899"/>
                    <a:gd name="T104" fmla="*/ 407 w 845"/>
                    <a:gd name="T105" fmla="*/ 145 h 899"/>
                    <a:gd name="T106" fmla="*/ 460 w 845"/>
                    <a:gd name="T107" fmla="*/ 110 h 899"/>
                    <a:gd name="T108" fmla="*/ 514 w 845"/>
                    <a:gd name="T109" fmla="*/ 77 h 899"/>
                    <a:gd name="T110" fmla="*/ 569 w 845"/>
                    <a:gd name="T111" fmla="*/ 51 h 899"/>
                    <a:gd name="T112" fmla="*/ 624 w 845"/>
                    <a:gd name="T113" fmla="*/ 29 h 899"/>
                    <a:gd name="T114" fmla="*/ 680 w 845"/>
                    <a:gd name="T115" fmla="*/ 14 h 899"/>
                    <a:gd name="T116" fmla="*/ 735 w 845"/>
                    <a:gd name="T117" fmla="*/ 3 h 899"/>
                    <a:gd name="T118" fmla="*/ 790 w 845"/>
                    <a:gd name="T119" fmla="*/ 0 h 8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845" h="899">
                      <a:moveTo>
                        <a:pt x="790" y="0"/>
                      </a:moveTo>
                      <a:lnTo>
                        <a:pt x="808" y="3"/>
                      </a:lnTo>
                      <a:lnTo>
                        <a:pt x="822" y="12"/>
                      </a:lnTo>
                      <a:lnTo>
                        <a:pt x="835" y="23"/>
                      </a:lnTo>
                      <a:lnTo>
                        <a:pt x="843" y="39"/>
                      </a:lnTo>
                      <a:lnTo>
                        <a:pt x="845" y="57"/>
                      </a:lnTo>
                      <a:lnTo>
                        <a:pt x="843" y="74"/>
                      </a:lnTo>
                      <a:lnTo>
                        <a:pt x="835" y="90"/>
                      </a:lnTo>
                      <a:lnTo>
                        <a:pt x="822" y="101"/>
                      </a:lnTo>
                      <a:lnTo>
                        <a:pt x="808" y="110"/>
                      </a:lnTo>
                      <a:lnTo>
                        <a:pt x="790" y="113"/>
                      </a:lnTo>
                      <a:lnTo>
                        <a:pt x="742" y="116"/>
                      </a:lnTo>
                      <a:lnTo>
                        <a:pt x="694" y="125"/>
                      </a:lnTo>
                      <a:lnTo>
                        <a:pt x="645" y="141"/>
                      </a:lnTo>
                      <a:lnTo>
                        <a:pt x="595" y="163"/>
                      </a:lnTo>
                      <a:lnTo>
                        <a:pt x="546" y="189"/>
                      </a:lnTo>
                      <a:lnTo>
                        <a:pt x="498" y="219"/>
                      </a:lnTo>
                      <a:lnTo>
                        <a:pt x="451" y="255"/>
                      </a:lnTo>
                      <a:lnTo>
                        <a:pt x="405" y="293"/>
                      </a:lnTo>
                      <a:lnTo>
                        <a:pt x="361" y="335"/>
                      </a:lnTo>
                      <a:lnTo>
                        <a:pt x="319" y="381"/>
                      </a:lnTo>
                      <a:lnTo>
                        <a:pt x="281" y="428"/>
                      </a:lnTo>
                      <a:lnTo>
                        <a:pt x="245" y="477"/>
                      </a:lnTo>
                      <a:lnTo>
                        <a:pt x="213" y="528"/>
                      </a:lnTo>
                      <a:lnTo>
                        <a:pt x="183" y="580"/>
                      </a:lnTo>
                      <a:lnTo>
                        <a:pt x="159" y="633"/>
                      </a:lnTo>
                      <a:lnTo>
                        <a:pt x="141" y="686"/>
                      </a:lnTo>
                      <a:lnTo>
                        <a:pt x="126" y="739"/>
                      </a:lnTo>
                      <a:lnTo>
                        <a:pt x="116" y="791"/>
                      </a:lnTo>
                      <a:lnTo>
                        <a:pt x="113" y="843"/>
                      </a:lnTo>
                      <a:lnTo>
                        <a:pt x="110" y="860"/>
                      </a:lnTo>
                      <a:lnTo>
                        <a:pt x="103" y="876"/>
                      </a:lnTo>
                      <a:lnTo>
                        <a:pt x="90" y="888"/>
                      </a:lnTo>
                      <a:lnTo>
                        <a:pt x="75" y="896"/>
                      </a:lnTo>
                      <a:lnTo>
                        <a:pt x="57" y="899"/>
                      </a:lnTo>
                      <a:lnTo>
                        <a:pt x="39" y="896"/>
                      </a:lnTo>
                      <a:lnTo>
                        <a:pt x="23" y="888"/>
                      </a:lnTo>
                      <a:lnTo>
                        <a:pt x="12" y="876"/>
                      </a:lnTo>
                      <a:lnTo>
                        <a:pt x="4" y="860"/>
                      </a:lnTo>
                      <a:lnTo>
                        <a:pt x="0" y="843"/>
                      </a:lnTo>
                      <a:lnTo>
                        <a:pt x="4" y="784"/>
                      </a:lnTo>
                      <a:lnTo>
                        <a:pt x="13" y="726"/>
                      </a:lnTo>
                      <a:lnTo>
                        <a:pt x="28" y="666"/>
                      </a:lnTo>
                      <a:lnTo>
                        <a:pt x="49" y="607"/>
                      </a:lnTo>
                      <a:lnTo>
                        <a:pt x="74" y="549"/>
                      </a:lnTo>
                      <a:lnTo>
                        <a:pt x="103" y="491"/>
                      </a:lnTo>
                      <a:lnTo>
                        <a:pt x="136" y="434"/>
                      </a:lnTo>
                      <a:lnTo>
                        <a:pt x="174" y="380"/>
                      </a:lnTo>
                      <a:lnTo>
                        <a:pt x="216" y="328"/>
                      </a:lnTo>
                      <a:lnTo>
                        <a:pt x="260" y="277"/>
                      </a:lnTo>
                      <a:lnTo>
                        <a:pt x="307" y="230"/>
                      </a:lnTo>
                      <a:lnTo>
                        <a:pt x="356" y="186"/>
                      </a:lnTo>
                      <a:lnTo>
                        <a:pt x="407" y="145"/>
                      </a:lnTo>
                      <a:lnTo>
                        <a:pt x="460" y="110"/>
                      </a:lnTo>
                      <a:lnTo>
                        <a:pt x="514" y="77"/>
                      </a:lnTo>
                      <a:lnTo>
                        <a:pt x="569" y="51"/>
                      </a:lnTo>
                      <a:lnTo>
                        <a:pt x="624" y="29"/>
                      </a:lnTo>
                      <a:lnTo>
                        <a:pt x="680" y="14"/>
                      </a:lnTo>
                      <a:lnTo>
                        <a:pt x="735" y="3"/>
                      </a:lnTo>
                      <a:lnTo>
                        <a:pt x="790" y="0"/>
                      </a:lnTo>
                      <a:close/>
                    </a:path>
                  </a:pathLst>
                </a:custGeom>
                <a:grpFill/>
                <a:ln w="0">
                  <a:solidFill>
                    <a:srgbClr val="25406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9" name="Freeform 436"/>
                <p:cNvSpPr>
                  <a:spLocks noEditPoints="1"/>
                </p:cNvSpPr>
                <p:nvPr/>
              </p:nvSpPr>
              <p:spPr bwMode="auto">
                <a:xfrm>
                  <a:off x="10069513" y="3591575"/>
                  <a:ext cx="528638" cy="365125"/>
                </a:xfrm>
                <a:custGeom>
                  <a:avLst/>
                  <a:gdLst>
                    <a:gd name="T0" fmla="*/ 2764 w 3328"/>
                    <a:gd name="T1" fmla="*/ 1797 h 2303"/>
                    <a:gd name="T2" fmla="*/ 2477 w 3328"/>
                    <a:gd name="T3" fmla="*/ 1919 h 2303"/>
                    <a:gd name="T4" fmla="*/ 2824 w 3328"/>
                    <a:gd name="T5" fmla="*/ 2021 h 2303"/>
                    <a:gd name="T6" fmla="*/ 3198 w 3328"/>
                    <a:gd name="T7" fmla="*/ 1925 h 2303"/>
                    <a:gd name="T8" fmla="*/ 1919 w 3328"/>
                    <a:gd name="T9" fmla="*/ 1536 h 2303"/>
                    <a:gd name="T10" fmla="*/ 1750 w 3328"/>
                    <a:gd name="T11" fmla="*/ 1668 h 2303"/>
                    <a:gd name="T12" fmla="*/ 1698 w 3328"/>
                    <a:gd name="T13" fmla="*/ 1803 h 2303"/>
                    <a:gd name="T14" fmla="*/ 1741 w 3328"/>
                    <a:gd name="T15" fmla="*/ 2026 h 2303"/>
                    <a:gd name="T16" fmla="*/ 2120 w 3328"/>
                    <a:gd name="T17" fmla="*/ 2179 h 2303"/>
                    <a:gd name="T18" fmla="*/ 2361 w 3328"/>
                    <a:gd name="T19" fmla="*/ 1928 h 2303"/>
                    <a:gd name="T20" fmla="*/ 2362 w 3328"/>
                    <a:gd name="T21" fmla="*/ 1785 h 2303"/>
                    <a:gd name="T22" fmla="*/ 2261 w 3328"/>
                    <a:gd name="T23" fmla="*/ 1607 h 2303"/>
                    <a:gd name="T24" fmla="*/ 2125 w 3328"/>
                    <a:gd name="T25" fmla="*/ 1531 h 2303"/>
                    <a:gd name="T26" fmla="*/ 3206 w 3328"/>
                    <a:gd name="T27" fmla="*/ 1375 h 2303"/>
                    <a:gd name="T28" fmla="*/ 3007 w 3328"/>
                    <a:gd name="T29" fmla="*/ 1438 h 2303"/>
                    <a:gd name="T30" fmla="*/ 2689 w 3328"/>
                    <a:gd name="T31" fmla="*/ 1458 h 2303"/>
                    <a:gd name="T32" fmla="*/ 2450 w 3328"/>
                    <a:gd name="T33" fmla="*/ 1421 h 2303"/>
                    <a:gd name="T34" fmla="*/ 2314 w 3328"/>
                    <a:gd name="T35" fmla="*/ 1505 h 2303"/>
                    <a:gd name="T36" fmla="*/ 2401 w 3328"/>
                    <a:gd name="T37" fmla="*/ 1597 h 2303"/>
                    <a:gd name="T38" fmla="*/ 2827 w 3328"/>
                    <a:gd name="T39" fmla="*/ 1684 h 2303"/>
                    <a:gd name="T40" fmla="*/ 3198 w 3328"/>
                    <a:gd name="T41" fmla="*/ 1588 h 2303"/>
                    <a:gd name="T42" fmla="*/ 3143 w 3328"/>
                    <a:gd name="T43" fmla="*/ 1078 h 2303"/>
                    <a:gd name="T44" fmla="*/ 2882 w 3328"/>
                    <a:gd name="T45" fmla="*/ 1120 h 2303"/>
                    <a:gd name="T46" fmla="*/ 2647 w 3328"/>
                    <a:gd name="T47" fmla="*/ 1120 h 2303"/>
                    <a:gd name="T48" fmla="*/ 2420 w 3328"/>
                    <a:gd name="T49" fmla="*/ 1088 h 2303"/>
                    <a:gd name="T50" fmla="*/ 2313 w 3328"/>
                    <a:gd name="T51" fmla="*/ 1237 h 2303"/>
                    <a:gd name="T52" fmla="*/ 2597 w 3328"/>
                    <a:gd name="T53" fmla="*/ 1337 h 2303"/>
                    <a:gd name="T54" fmla="*/ 3102 w 3328"/>
                    <a:gd name="T55" fmla="*/ 1297 h 2303"/>
                    <a:gd name="T56" fmla="*/ 2639 w 3328"/>
                    <a:gd name="T57" fmla="*/ 847 h 2303"/>
                    <a:gd name="T58" fmla="*/ 2371 w 3328"/>
                    <a:gd name="T59" fmla="*/ 899 h 2303"/>
                    <a:gd name="T60" fmla="*/ 2320 w 3328"/>
                    <a:gd name="T61" fmla="*/ 928 h 2303"/>
                    <a:gd name="T62" fmla="*/ 2375 w 3328"/>
                    <a:gd name="T63" fmla="*/ 957 h 2303"/>
                    <a:gd name="T64" fmla="*/ 2564 w 3328"/>
                    <a:gd name="T65" fmla="*/ 999 h 2303"/>
                    <a:gd name="T66" fmla="*/ 2877 w 3328"/>
                    <a:gd name="T67" fmla="*/ 1007 h 2303"/>
                    <a:gd name="T68" fmla="*/ 3085 w 3328"/>
                    <a:gd name="T69" fmla="*/ 978 h 2303"/>
                    <a:gd name="T70" fmla="*/ 3195 w 3328"/>
                    <a:gd name="T71" fmla="*/ 937 h 2303"/>
                    <a:gd name="T72" fmla="*/ 3110 w 3328"/>
                    <a:gd name="T73" fmla="*/ 882 h 2303"/>
                    <a:gd name="T74" fmla="*/ 1043 w 3328"/>
                    <a:gd name="T75" fmla="*/ 122 h 2303"/>
                    <a:gd name="T76" fmla="*/ 256 w 3328"/>
                    <a:gd name="T77" fmla="*/ 752 h 2303"/>
                    <a:gd name="T78" fmla="*/ 125 w 3328"/>
                    <a:gd name="T79" fmla="*/ 1427 h 2303"/>
                    <a:gd name="T80" fmla="*/ 411 w 3328"/>
                    <a:gd name="T81" fmla="*/ 1962 h 2303"/>
                    <a:gd name="T82" fmla="*/ 1581 w 3328"/>
                    <a:gd name="T83" fmla="*/ 1854 h 2303"/>
                    <a:gd name="T84" fmla="*/ 1602 w 3328"/>
                    <a:gd name="T85" fmla="*/ 1719 h 2303"/>
                    <a:gd name="T86" fmla="*/ 1696 w 3328"/>
                    <a:gd name="T87" fmla="*/ 1556 h 2303"/>
                    <a:gd name="T88" fmla="*/ 1882 w 3328"/>
                    <a:gd name="T89" fmla="*/ 1430 h 2303"/>
                    <a:gd name="T90" fmla="*/ 2032 w 3328"/>
                    <a:gd name="T91" fmla="*/ 1404 h 2303"/>
                    <a:gd name="T92" fmla="*/ 2200 w 3328"/>
                    <a:gd name="T93" fmla="*/ 927 h 2303"/>
                    <a:gd name="T94" fmla="*/ 2238 w 3328"/>
                    <a:gd name="T95" fmla="*/ 849 h 2303"/>
                    <a:gd name="T96" fmla="*/ 2312 w 3328"/>
                    <a:gd name="T97" fmla="*/ 579 h 2303"/>
                    <a:gd name="T98" fmla="*/ 1563 w 3328"/>
                    <a:gd name="T99" fmla="*/ 113 h 2303"/>
                    <a:gd name="T100" fmla="*/ 1832 w 3328"/>
                    <a:gd name="T101" fmla="*/ 93 h 2303"/>
                    <a:gd name="T102" fmla="*/ 2670 w 3328"/>
                    <a:gd name="T103" fmla="*/ 733 h 2303"/>
                    <a:gd name="T104" fmla="*/ 3068 w 3328"/>
                    <a:gd name="T105" fmla="*/ 758 h 2303"/>
                    <a:gd name="T106" fmla="*/ 3325 w 3328"/>
                    <a:gd name="T107" fmla="*/ 903 h 2303"/>
                    <a:gd name="T108" fmla="*/ 3278 w 3328"/>
                    <a:gd name="T109" fmla="*/ 2004 h 2303"/>
                    <a:gd name="T110" fmla="*/ 2867 w 3328"/>
                    <a:gd name="T111" fmla="*/ 2131 h 2303"/>
                    <a:gd name="T112" fmla="*/ 2355 w 3328"/>
                    <a:gd name="T113" fmla="*/ 2165 h 2303"/>
                    <a:gd name="T114" fmla="*/ 1880 w 3328"/>
                    <a:gd name="T115" fmla="*/ 2277 h 2303"/>
                    <a:gd name="T116" fmla="*/ 419 w 3328"/>
                    <a:gd name="T117" fmla="*/ 2101 h 2303"/>
                    <a:gd name="T118" fmla="*/ 135 w 3328"/>
                    <a:gd name="T119" fmla="*/ 1786 h 2303"/>
                    <a:gd name="T120" fmla="*/ 14 w 3328"/>
                    <a:gd name="T121" fmla="*/ 1093 h 2303"/>
                    <a:gd name="T122" fmla="*/ 368 w 3328"/>
                    <a:gd name="T123" fmla="*/ 442 h 2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328" h="2303">
                      <a:moveTo>
                        <a:pt x="3215" y="1727"/>
                      </a:moveTo>
                      <a:lnTo>
                        <a:pt x="3172" y="1743"/>
                      </a:lnTo>
                      <a:lnTo>
                        <a:pt x="3125" y="1758"/>
                      </a:lnTo>
                      <a:lnTo>
                        <a:pt x="3075" y="1769"/>
                      </a:lnTo>
                      <a:lnTo>
                        <a:pt x="3021" y="1779"/>
                      </a:lnTo>
                      <a:lnTo>
                        <a:pt x="2968" y="1786"/>
                      </a:lnTo>
                      <a:lnTo>
                        <a:pt x="2914" y="1791"/>
                      </a:lnTo>
                      <a:lnTo>
                        <a:pt x="2861" y="1795"/>
                      </a:lnTo>
                      <a:lnTo>
                        <a:pt x="2811" y="1797"/>
                      </a:lnTo>
                      <a:lnTo>
                        <a:pt x="2764" y="1797"/>
                      </a:lnTo>
                      <a:lnTo>
                        <a:pt x="2688" y="1796"/>
                      </a:lnTo>
                      <a:lnTo>
                        <a:pt x="2612" y="1791"/>
                      </a:lnTo>
                      <a:lnTo>
                        <a:pt x="2541" y="1784"/>
                      </a:lnTo>
                      <a:lnTo>
                        <a:pt x="2475" y="1773"/>
                      </a:lnTo>
                      <a:lnTo>
                        <a:pt x="2479" y="1795"/>
                      </a:lnTo>
                      <a:lnTo>
                        <a:pt x="2481" y="1810"/>
                      </a:lnTo>
                      <a:lnTo>
                        <a:pt x="2483" y="1854"/>
                      </a:lnTo>
                      <a:lnTo>
                        <a:pt x="2482" y="1883"/>
                      </a:lnTo>
                      <a:lnTo>
                        <a:pt x="2479" y="1912"/>
                      </a:lnTo>
                      <a:lnTo>
                        <a:pt x="2477" y="1919"/>
                      </a:lnTo>
                      <a:lnTo>
                        <a:pt x="2476" y="1927"/>
                      </a:lnTo>
                      <a:lnTo>
                        <a:pt x="2470" y="1955"/>
                      </a:lnTo>
                      <a:lnTo>
                        <a:pt x="2463" y="1982"/>
                      </a:lnTo>
                      <a:lnTo>
                        <a:pt x="2463" y="1982"/>
                      </a:lnTo>
                      <a:lnTo>
                        <a:pt x="2518" y="1997"/>
                      </a:lnTo>
                      <a:lnTo>
                        <a:pt x="2576" y="2007"/>
                      </a:lnTo>
                      <a:lnTo>
                        <a:pt x="2637" y="2015"/>
                      </a:lnTo>
                      <a:lnTo>
                        <a:pt x="2700" y="2021"/>
                      </a:lnTo>
                      <a:lnTo>
                        <a:pt x="2764" y="2023"/>
                      </a:lnTo>
                      <a:lnTo>
                        <a:pt x="2824" y="2021"/>
                      </a:lnTo>
                      <a:lnTo>
                        <a:pt x="2880" y="2016"/>
                      </a:lnTo>
                      <a:lnTo>
                        <a:pt x="2932" y="2011"/>
                      </a:lnTo>
                      <a:lnTo>
                        <a:pt x="2981" y="2003"/>
                      </a:lnTo>
                      <a:lnTo>
                        <a:pt x="3025" y="1993"/>
                      </a:lnTo>
                      <a:lnTo>
                        <a:pt x="3065" y="1983"/>
                      </a:lnTo>
                      <a:lnTo>
                        <a:pt x="3102" y="1972"/>
                      </a:lnTo>
                      <a:lnTo>
                        <a:pt x="3133" y="1959"/>
                      </a:lnTo>
                      <a:lnTo>
                        <a:pt x="3159" y="1948"/>
                      </a:lnTo>
                      <a:lnTo>
                        <a:pt x="3181" y="1936"/>
                      </a:lnTo>
                      <a:lnTo>
                        <a:pt x="3198" y="1925"/>
                      </a:lnTo>
                      <a:lnTo>
                        <a:pt x="3210" y="1914"/>
                      </a:lnTo>
                      <a:lnTo>
                        <a:pt x="3216" y="1906"/>
                      </a:lnTo>
                      <a:lnTo>
                        <a:pt x="3215" y="1727"/>
                      </a:lnTo>
                      <a:close/>
                      <a:moveTo>
                        <a:pt x="2020" y="1517"/>
                      </a:moveTo>
                      <a:lnTo>
                        <a:pt x="2012" y="1518"/>
                      </a:lnTo>
                      <a:lnTo>
                        <a:pt x="1987" y="1520"/>
                      </a:lnTo>
                      <a:lnTo>
                        <a:pt x="1963" y="1524"/>
                      </a:lnTo>
                      <a:lnTo>
                        <a:pt x="1960" y="1524"/>
                      </a:lnTo>
                      <a:lnTo>
                        <a:pt x="1958" y="1525"/>
                      </a:lnTo>
                      <a:lnTo>
                        <a:pt x="1919" y="1536"/>
                      </a:lnTo>
                      <a:lnTo>
                        <a:pt x="1914" y="1538"/>
                      </a:lnTo>
                      <a:lnTo>
                        <a:pt x="1909" y="1540"/>
                      </a:lnTo>
                      <a:lnTo>
                        <a:pt x="1888" y="1549"/>
                      </a:lnTo>
                      <a:lnTo>
                        <a:pt x="1867" y="1560"/>
                      </a:lnTo>
                      <a:lnTo>
                        <a:pt x="1867" y="1560"/>
                      </a:lnTo>
                      <a:lnTo>
                        <a:pt x="1867" y="1560"/>
                      </a:lnTo>
                      <a:lnTo>
                        <a:pt x="1833" y="1582"/>
                      </a:lnTo>
                      <a:lnTo>
                        <a:pt x="1802" y="1608"/>
                      </a:lnTo>
                      <a:lnTo>
                        <a:pt x="1775" y="1637"/>
                      </a:lnTo>
                      <a:lnTo>
                        <a:pt x="1750" y="1668"/>
                      </a:lnTo>
                      <a:lnTo>
                        <a:pt x="1730" y="1703"/>
                      </a:lnTo>
                      <a:lnTo>
                        <a:pt x="1729" y="1705"/>
                      </a:lnTo>
                      <a:lnTo>
                        <a:pt x="1728" y="1707"/>
                      </a:lnTo>
                      <a:lnTo>
                        <a:pt x="1719" y="1727"/>
                      </a:lnTo>
                      <a:lnTo>
                        <a:pt x="1711" y="1748"/>
                      </a:lnTo>
                      <a:lnTo>
                        <a:pt x="1710" y="1751"/>
                      </a:lnTo>
                      <a:lnTo>
                        <a:pt x="1710" y="1753"/>
                      </a:lnTo>
                      <a:lnTo>
                        <a:pt x="1704" y="1773"/>
                      </a:lnTo>
                      <a:lnTo>
                        <a:pt x="1699" y="1795"/>
                      </a:lnTo>
                      <a:lnTo>
                        <a:pt x="1698" y="1803"/>
                      </a:lnTo>
                      <a:lnTo>
                        <a:pt x="1697" y="1811"/>
                      </a:lnTo>
                      <a:lnTo>
                        <a:pt x="1696" y="1818"/>
                      </a:lnTo>
                      <a:lnTo>
                        <a:pt x="1695" y="1827"/>
                      </a:lnTo>
                      <a:lnTo>
                        <a:pt x="1694" y="1844"/>
                      </a:lnTo>
                      <a:lnTo>
                        <a:pt x="1694" y="1851"/>
                      </a:lnTo>
                      <a:lnTo>
                        <a:pt x="1694" y="1858"/>
                      </a:lnTo>
                      <a:lnTo>
                        <a:pt x="1697" y="1903"/>
                      </a:lnTo>
                      <a:lnTo>
                        <a:pt x="1707" y="1946"/>
                      </a:lnTo>
                      <a:lnTo>
                        <a:pt x="1721" y="1987"/>
                      </a:lnTo>
                      <a:lnTo>
                        <a:pt x="1741" y="2026"/>
                      </a:lnTo>
                      <a:lnTo>
                        <a:pt x="1765" y="2061"/>
                      </a:lnTo>
                      <a:lnTo>
                        <a:pt x="1795" y="2093"/>
                      </a:lnTo>
                      <a:lnTo>
                        <a:pt x="1827" y="2122"/>
                      </a:lnTo>
                      <a:lnTo>
                        <a:pt x="1863" y="2146"/>
                      </a:lnTo>
                      <a:lnTo>
                        <a:pt x="1901" y="2164"/>
                      </a:lnTo>
                      <a:lnTo>
                        <a:pt x="1943" y="2179"/>
                      </a:lnTo>
                      <a:lnTo>
                        <a:pt x="1986" y="2187"/>
                      </a:lnTo>
                      <a:lnTo>
                        <a:pt x="2032" y="2190"/>
                      </a:lnTo>
                      <a:lnTo>
                        <a:pt x="2077" y="2187"/>
                      </a:lnTo>
                      <a:lnTo>
                        <a:pt x="2120" y="2179"/>
                      </a:lnTo>
                      <a:lnTo>
                        <a:pt x="2161" y="2165"/>
                      </a:lnTo>
                      <a:lnTo>
                        <a:pt x="2198" y="2147"/>
                      </a:lnTo>
                      <a:lnTo>
                        <a:pt x="2234" y="2124"/>
                      </a:lnTo>
                      <a:lnTo>
                        <a:pt x="2266" y="2096"/>
                      </a:lnTo>
                      <a:lnTo>
                        <a:pt x="2294" y="2065"/>
                      </a:lnTo>
                      <a:lnTo>
                        <a:pt x="2320" y="2031"/>
                      </a:lnTo>
                      <a:lnTo>
                        <a:pt x="2339" y="1993"/>
                      </a:lnTo>
                      <a:lnTo>
                        <a:pt x="2352" y="1961"/>
                      </a:lnTo>
                      <a:lnTo>
                        <a:pt x="2353" y="1960"/>
                      </a:lnTo>
                      <a:lnTo>
                        <a:pt x="2361" y="1928"/>
                      </a:lnTo>
                      <a:lnTo>
                        <a:pt x="2361" y="1927"/>
                      </a:lnTo>
                      <a:lnTo>
                        <a:pt x="2362" y="1925"/>
                      </a:lnTo>
                      <a:lnTo>
                        <a:pt x="2368" y="1894"/>
                      </a:lnTo>
                      <a:lnTo>
                        <a:pt x="2368" y="1891"/>
                      </a:lnTo>
                      <a:lnTo>
                        <a:pt x="2368" y="1889"/>
                      </a:lnTo>
                      <a:lnTo>
                        <a:pt x="2370" y="1854"/>
                      </a:lnTo>
                      <a:lnTo>
                        <a:pt x="2368" y="1819"/>
                      </a:lnTo>
                      <a:lnTo>
                        <a:pt x="2368" y="1817"/>
                      </a:lnTo>
                      <a:lnTo>
                        <a:pt x="2368" y="1816"/>
                      </a:lnTo>
                      <a:lnTo>
                        <a:pt x="2362" y="1785"/>
                      </a:lnTo>
                      <a:lnTo>
                        <a:pt x="2362" y="1783"/>
                      </a:lnTo>
                      <a:lnTo>
                        <a:pt x="2354" y="1752"/>
                      </a:lnTo>
                      <a:lnTo>
                        <a:pt x="2354" y="1751"/>
                      </a:lnTo>
                      <a:lnTo>
                        <a:pt x="2353" y="1749"/>
                      </a:lnTo>
                      <a:lnTo>
                        <a:pt x="2342" y="1719"/>
                      </a:lnTo>
                      <a:lnTo>
                        <a:pt x="2333" y="1703"/>
                      </a:lnTo>
                      <a:lnTo>
                        <a:pt x="2312" y="1667"/>
                      </a:lnTo>
                      <a:lnTo>
                        <a:pt x="2288" y="1634"/>
                      </a:lnTo>
                      <a:lnTo>
                        <a:pt x="2285" y="1632"/>
                      </a:lnTo>
                      <a:lnTo>
                        <a:pt x="2261" y="1607"/>
                      </a:lnTo>
                      <a:lnTo>
                        <a:pt x="2258" y="1604"/>
                      </a:lnTo>
                      <a:lnTo>
                        <a:pt x="2255" y="1601"/>
                      </a:lnTo>
                      <a:lnTo>
                        <a:pt x="2228" y="1580"/>
                      </a:lnTo>
                      <a:lnTo>
                        <a:pt x="2225" y="1577"/>
                      </a:lnTo>
                      <a:lnTo>
                        <a:pt x="2222" y="1575"/>
                      </a:lnTo>
                      <a:lnTo>
                        <a:pt x="2220" y="1573"/>
                      </a:lnTo>
                      <a:lnTo>
                        <a:pt x="2198" y="1561"/>
                      </a:lnTo>
                      <a:lnTo>
                        <a:pt x="2176" y="1549"/>
                      </a:lnTo>
                      <a:lnTo>
                        <a:pt x="2151" y="1539"/>
                      </a:lnTo>
                      <a:lnTo>
                        <a:pt x="2125" y="1531"/>
                      </a:lnTo>
                      <a:lnTo>
                        <a:pt x="2124" y="1530"/>
                      </a:lnTo>
                      <a:lnTo>
                        <a:pt x="2099" y="1524"/>
                      </a:lnTo>
                      <a:lnTo>
                        <a:pt x="2073" y="1519"/>
                      </a:lnTo>
                      <a:lnTo>
                        <a:pt x="2072" y="1519"/>
                      </a:lnTo>
                      <a:lnTo>
                        <a:pt x="2071" y="1519"/>
                      </a:lnTo>
                      <a:lnTo>
                        <a:pt x="2046" y="1517"/>
                      </a:lnTo>
                      <a:lnTo>
                        <a:pt x="2020" y="1517"/>
                      </a:lnTo>
                      <a:close/>
                      <a:moveTo>
                        <a:pt x="3215" y="1371"/>
                      </a:moveTo>
                      <a:lnTo>
                        <a:pt x="3211" y="1373"/>
                      </a:lnTo>
                      <a:lnTo>
                        <a:pt x="3206" y="1375"/>
                      </a:lnTo>
                      <a:lnTo>
                        <a:pt x="3177" y="1389"/>
                      </a:lnTo>
                      <a:lnTo>
                        <a:pt x="3170" y="1392"/>
                      </a:lnTo>
                      <a:lnTo>
                        <a:pt x="3161" y="1395"/>
                      </a:lnTo>
                      <a:lnTo>
                        <a:pt x="3131" y="1405"/>
                      </a:lnTo>
                      <a:lnTo>
                        <a:pt x="3114" y="1411"/>
                      </a:lnTo>
                      <a:lnTo>
                        <a:pt x="3079" y="1421"/>
                      </a:lnTo>
                      <a:lnTo>
                        <a:pt x="3071" y="1423"/>
                      </a:lnTo>
                      <a:lnTo>
                        <a:pt x="3065" y="1425"/>
                      </a:lnTo>
                      <a:lnTo>
                        <a:pt x="3013" y="1437"/>
                      </a:lnTo>
                      <a:lnTo>
                        <a:pt x="3007" y="1438"/>
                      </a:lnTo>
                      <a:lnTo>
                        <a:pt x="3000" y="1439"/>
                      </a:lnTo>
                      <a:lnTo>
                        <a:pt x="2958" y="1446"/>
                      </a:lnTo>
                      <a:lnTo>
                        <a:pt x="2939" y="1449"/>
                      </a:lnTo>
                      <a:lnTo>
                        <a:pt x="2901" y="1453"/>
                      </a:lnTo>
                      <a:lnTo>
                        <a:pt x="2880" y="1456"/>
                      </a:lnTo>
                      <a:lnTo>
                        <a:pt x="2840" y="1458"/>
                      </a:lnTo>
                      <a:lnTo>
                        <a:pt x="2822" y="1459"/>
                      </a:lnTo>
                      <a:lnTo>
                        <a:pt x="2764" y="1461"/>
                      </a:lnTo>
                      <a:lnTo>
                        <a:pt x="2707" y="1459"/>
                      </a:lnTo>
                      <a:lnTo>
                        <a:pt x="2689" y="1458"/>
                      </a:lnTo>
                      <a:lnTo>
                        <a:pt x="2649" y="1456"/>
                      </a:lnTo>
                      <a:lnTo>
                        <a:pt x="2628" y="1453"/>
                      </a:lnTo>
                      <a:lnTo>
                        <a:pt x="2589" y="1449"/>
                      </a:lnTo>
                      <a:lnTo>
                        <a:pt x="2571" y="1446"/>
                      </a:lnTo>
                      <a:lnTo>
                        <a:pt x="2528" y="1439"/>
                      </a:lnTo>
                      <a:lnTo>
                        <a:pt x="2521" y="1438"/>
                      </a:lnTo>
                      <a:lnTo>
                        <a:pt x="2516" y="1437"/>
                      </a:lnTo>
                      <a:lnTo>
                        <a:pt x="2463" y="1425"/>
                      </a:lnTo>
                      <a:lnTo>
                        <a:pt x="2457" y="1423"/>
                      </a:lnTo>
                      <a:lnTo>
                        <a:pt x="2450" y="1421"/>
                      </a:lnTo>
                      <a:lnTo>
                        <a:pt x="2414" y="1411"/>
                      </a:lnTo>
                      <a:lnTo>
                        <a:pt x="2405" y="1409"/>
                      </a:lnTo>
                      <a:lnTo>
                        <a:pt x="2397" y="1405"/>
                      </a:lnTo>
                      <a:lnTo>
                        <a:pt x="2367" y="1395"/>
                      </a:lnTo>
                      <a:lnTo>
                        <a:pt x="2359" y="1392"/>
                      </a:lnTo>
                      <a:lnTo>
                        <a:pt x="2351" y="1389"/>
                      </a:lnTo>
                      <a:lnTo>
                        <a:pt x="2323" y="1375"/>
                      </a:lnTo>
                      <a:lnTo>
                        <a:pt x="2313" y="1371"/>
                      </a:lnTo>
                      <a:lnTo>
                        <a:pt x="2313" y="1503"/>
                      </a:lnTo>
                      <a:lnTo>
                        <a:pt x="2314" y="1505"/>
                      </a:lnTo>
                      <a:lnTo>
                        <a:pt x="2315" y="1505"/>
                      </a:lnTo>
                      <a:lnTo>
                        <a:pt x="2335" y="1522"/>
                      </a:lnTo>
                      <a:lnTo>
                        <a:pt x="2342" y="1527"/>
                      </a:lnTo>
                      <a:lnTo>
                        <a:pt x="2347" y="1534"/>
                      </a:lnTo>
                      <a:lnTo>
                        <a:pt x="2369" y="1556"/>
                      </a:lnTo>
                      <a:lnTo>
                        <a:pt x="2372" y="1560"/>
                      </a:lnTo>
                      <a:lnTo>
                        <a:pt x="2376" y="1564"/>
                      </a:lnTo>
                      <a:lnTo>
                        <a:pt x="2398" y="1593"/>
                      </a:lnTo>
                      <a:lnTo>
                        <a:pt x="2400" y="1595"/>
                      </a:lnTo>
                      <a:lnTo>
                        <a:pt x="2401" y="1597"/>
                      </a:lnTo>
                      <a:lnTo>
                        <a:pt x="2423" y="1631"/>
                      </a:lnTo>
                      <a:lnTo>
                        <a:pt x="2424" y="1633"/>
                      </a:lnTo>
                      <a:lnTo>
                        <a:pt x="2473" y="1648"/>
                      </a:lnTo>
                      <a:lnTo>
                        <a:pt x="2526" y="1661"/>
                      </a:lnTo>
                      <a:lnTo>
                        <a:pt x="2582" y="1671"/>
                      </a:lnTo>
                      <a:lnTo>
                        <a:pt x="2642" y="1679"/>
                      </a:lnTo>
                      <a:lnTo>
                        <a:pt x="2702" y="1684"/>
                      </a:lnTo>
                      <a:lnTo>
                        <a:pt x="2764" y="1685"/>
                      </a:lnTo>
                      <a:lnTo>
                        <a:pt x="2796" y="1685"/>
                      </a:lnTo>
                      <a:lnTo>
                        <a:pt x="2827" y="1684"/>
                      </a:lnTo>
                      <a:lnTo>
                        <a:pt x="2883" y="1680"/>
                      </a:lnTo>
                      <a:lnTo>
                        <a:pt x="2934" y="1673"/>
                      </a:lnTo>
                      <a:lnTo>
                        <a:pt x="2983" y="1665"/>
                      </a:lnTo>
                      <a:lnTo>
                        <a:pt x="3027" y="1656"/>
                      </a:lnTo>
                      <a:lnTo>
                        <a:pt x="3067" y="1645"/>
                      </a:lnTo>
                      <a:lnTo>
                        <a:pt x="3103" y="1634"/>
                      </a:lnTo>
                      <a:lnTo>
                        <a:pt x="3133" y="1622"/>
                      </a:lnTo>
                      <a:lnTo>
                        <a:pt x="3160" y="1610"/>
                      </a:lnTo>
                      <a:lnTo>
                        <a:pt x="3181" y="1598"/>
                      </a:lnTo>
                      <a:lnTo>
                        <a:pt x="3198" y="1588"/>
                      </a:lnTo>
                      <a:lnTo>
                        <a:pt x="3210" y="1577"/>
                      </a:lnTo>
                      <a:lnTo>
                        <a:pt x="3216" y="1569"/>
                      </a:lnTo>
                      <a:lnTo>
                        <a:pt x="3215" y="1371"/>
                      </a:lnTo>
                      <a:close/>
                      <a:moveTo>
                        <a:pt x="3215" y="1053"/>
                      </a:moveTo>
                      <a:lnTo>
                        <a:pt x="3213" y="1053"/>
                      </a:lnTo>
                      <a:lnTo>
                        <a:pt x="3211" y="1055"/>
                      </a:lnTo>
                      <a:lnTo>
                        <a:pt x="3190" y="1063"/>
                      </a:lnTo>
                      <a:lnTo>
                        <a:pt x="3169" y="1070"/>
                      </a:lnTo>
                      <a:lnTo>
                        <a:pt x="3166" y="1071"/>
                      </a:lnTo>
                      <a:lnTo>
                        <a:pt x="3143" y="1078"/>
                      </a:lnTo>
                      <a:lnTo>
                        <a:pt x="3118" y="1084"/>
                      </a:lnTo>
                      <a:lnTo>
                        <a:pt x="3101" y="1089"/>
                      </a:lnTo>
                      <a:lnTo>
                        <a:pt x="3064" y="1097"/>
                      </a:lnTo>
                      <a:lnTo>
                        <a:pt x="3045" y="1100"/>
                      </a:lnTo>
                      <a:lnTo>
                        <a:pt x="3005" y="1106"/>
                      </a:lnTo>
                      <a:lnTo>
                        <a:pt x="2991" y="1108"/>
                      </a:lnTo>
                      <a:lnTo>
                        <a:pt x="2937" y="1115"/>
                      </a:lnTo>
                      <a:lnTo>
                        <a:pt x="2930" y="1116"/>
                      </a:lnTo>
                      <a:lnTo>
                        <a:pt x="2923" y="1116"/>
                      </a:lnTo>
                      <a:lnTo>
                        <a:pt x="2882" y="1120"/>
                      </a:lnTo>
                      <a:lnTo>
                        <a:pt x="2864" y="1121"/>
                      </a:lnTo>
                      <a:lnTo>
                        <a:pt x="2828" y="1122"/>
                      </a:lnTo>
                      <a:lnTo>
                        <a:pt x="2819" y="1122"/>
                      </a:lnTo>
                      <a:lnTo>
                        <a:pt x="2812" y="1123"/>
                      </a:lnTo>
                      <a:lnTo>
                        <a:pt x="2764" y="1124"/>
                      </a:lnTo>
                      <a:lnTo>
                        <a:pt x="2717" y="1123"/>
                      </a:lnTo>
                      <a:lnTo>
                        <a:pt x="2709" y="1122"/>
                      </a:lnTo>
                      <a:lnTo>
                        <a:pt x="2701" y="1122"/>
                      </a:lnTo>
                      <a:lnTo>
                        <a:pt x="2664" y="1121"/>
                      </a:lnTo>
                      <a:lnTo>
                        <a:pt x="2647" y="1120"/>
                      </a:lnTo>
                      <a:lnTo>
                        <a:pt x="2605" y="1116"/>
                      </a:lnTo>
                      <a:lnTo>
                        <a:pt x="2599" y="1116"/>
                      </a:lnTo>
                      <a:lnTo>
                        <a:pt x="2591" y="1115"/>
                      </a:lnTo>
                      <a:lnTo>
                        <a:pt x="2537" y="1108"/>
                      </a:lnTo>
                      <a:lnTo>
                        <a:pt x="2531" y="1107"/>
                      </a:lnTo>
                      <a:lnTo>
                        <a:pt x="2525" y="1106"/>
                      </a:lnTo>
                      <a:lnTo>
                        <a:pt x="2483" y="1100"/>
                      </a:lnTo>
                      <a:lnTo>
                        <a:pt x="2465" y="1097"/>
                      </a:lnTo>
                      <a:lnTo>
                        <a:pt x="2428" y="1089"/>
                      </a:lnTo>
                      <a:lnTo>
                        <a:pt x="2420" y="1088"/>
                      </a:lnTo>
                      <a:lnTo>
                        <a:pt x="2412" y="1085"/>
                      </a:lnTo>
                      <a:lnTo>
                        <a:pt x="2386" y="1079"/>
                      </a:lnTo>
                      <a:lnTo>
                        <a:pt x="2363" y="1072"/>
                      </a:lnTo>
                      <a:lnTo>
                        <a:pt x="2361" y="1071"/>
                      </a:lnTo>
                      <a:lnTo>
                        <a:pt x="2339" y="1064"/>
                      </a:lnTo>
                      <a:lnTo>
                        <a:pt x="2319" y="1055"/>
                      </a:lnTo>
                      <a:lnTo>
                        <a:pt x="2314" y="1053"/>
                      </a:lnTo>
                      <a:lnTo>
                        <a:pt x="2314" y="1110"/>
                      </a:lnTo>
                      <a:lnTo>
                        <a:pt x="2313" y="1172"/>
                      </a:lnTo>
                      <a:lnTo>
                        <a:pt x="2313" y="1237"/>
                      </a:lnTo>
                      <a:lnTo>
                        <a:pt x="2320" y="1244"/>
                      </a:lnTo>
                      <a:lnTo>
                        <a:pt x="2331" y="1253"/>
                      </a:lnTo>
                      <a:lnTo>
                        <a:pt x="2348" y="1264"/>
                      </a:lnTo>
                      <a:lnTo>
                        <a:pt x="2370" y="1275"/>
                      </a:lnTo>
                      <a:lnTo>
                        <a:pt x="2397" y="1287"/>
                      </a:lnTo>
                      <a:lnTo>
                        <a:pt x="2427" y="1298"/>
                      </a:lnTo>
                      <a:lnTo>
                        <a:pt x="2464" y="1310"/>
                      </a:lnTo>
                      <a:lnTo>
                        <a:pt x="2504" y="1320"/>
                      </a:lnTo>
                      <a:lnTo>
                        <a:pt x="2549" y="1329"/>
                      </a:lnTo>
                      <a:lnTo>
                        <a:pt x="2597" y="1337"/>
                      </a:lnTo>
                      <a:lnTo>
                        <a:pt x="2649" y="1343"/>
                      </a:lnTo>
                      <a:lnTo>
                        <a:pt x="2704" y="1347"/>
                      </a:lnTo>
                      <a:lnTo>
                        <a:pt x="2764" y="1348"/>
                      </a:lnTo>
                      <a:lnTo>
                        <a:pt x="2824" y="1347"/>
                      </a:lnTo>
                      <a:lnTo>
                        <a:pt x="2880" y="1343"/>
                      </a:lnTo>
                      <a:lnTo>
                        <a:pt x="2932" y="1337"/>
                      </a:lnTo>
                      <a:lnTo>
                        <a:pt x="2981" y="1328"/>
                      </a:lnTo>
                      <a:lnTo>
                        <a:pt x="3025" y="1319"/>
                      </a:lnTo>
                      <a:lnTo>
                        <a:pt x="3065" y="1309"/>
                      </a:lnTo>
                      <a:lnTo>
                        <a:pt x="3102" y="1297"/>
                      </a:lnTo>
                      <a:lnTo>
                        <a:pt x="3133" y="1286"/>
                      </a:lnTo>
                      <a:lnTo>
                        <a:pt x="3159" y="1273"/>
                      </a:lnTo>
                      <a:lnTo>
                        <a:pt x="3181" y="1262"/>
                      </a:lnTo>
                      <a:lnTo>
                        <a:pt x="3198" y="1251"/>
                      </a:lnTo>
                      <a:lnTo>
                        <a:pt x="3210" y="1241"/>
                      </a:lnTo>
                      <a:lnTo>
                        <a:pt x="3216" y="1231"/>
                      </a:lnTo>
                      <a:lnTo>
                        <a:pt x="3215" y="1053"/>
                      </a:lnTo>
                      <a:close/>
                      <a:moveTo>
                        <a:pt x="2764" y="843"/>
                      </a:moveTo>
                      <a:lnTo>
                        <a:pt x="2699" y="844"/>
                      </a:lnTo>
                      <a:lnTo>
                        <a:pt x="2639" y="847"/>
                      </a:lnTo>
                      <a:lnTo>
                        <a:pt x="2584" y="852"/>
                      </a:lnTo>
                      <a:lnTo>
                        <a:pt x="2534" y="859"/>
                      </a:lnTo>
                      <a:lnTo>
                        <a:pt x="2499" y="864"/>
                      </a:lnTo>
                      <a:lnTo>
                        <a:pt x="2470" y="870"/>
                      </a:lnTo>
                      <a:lnTo>
                        <a:pt x="2448" y="875"/>
                      </a:lnTo>
                      <a:lnTo>
                        <a:pt x="2426" y="880"/>
                      </a:lnTo>
                      <a:lnTo>
                        <a:pt x="2406" y="886"/>
                      </a:lnTo>
                      <a:lnTo>
                        <a:pt x="2398" y="888"/>
                      </a:lnTo>
                      <a:lnTo>
                        <a:pt x="2391" y="892"/>
                      </a:lnTo>
                      <a:lnTo>
                        <a:pt x="2371" y="899"/>
                      </a:lnTo>
                      <a:lnTo>
                        <a:pt x="2363" y="902"/>
                      </a:lnTo>
                      <a:lnTo>
                        <a:pt x="2356" y="904"/>
                      </a:lnTo>
                      <a:lnTo>
                        <a:pt x="2350" y="907"/>
                      </a:lnTo>
                      <a:lnTo>
                        <a:pt x="2345" y="910"/>
                      </a:lnTo>
                      <a:lnTo>
                        <a:pt x="2335" y="914"/>
                      </a:lnTo>
                      <a:lnTo>
                        <a:pt x="2328" y="920"/>
                      </a:lnTo>
                      <a:lnTo>
                        <a:pt x="2324" y="922"/>
                      </a:lnTo>
                      <a:lnTo>
                        <a:pt x="2320" y="925"/>
                      </a:lnTo>
                      <a:lnTo>
                        <a:pt x="2317" y="927"/>
                      </a:lnTo>
                      <a:lnTo>
                        <a:pt x="2320" y="928"/>
                      </a:lnTo>
                      <a:lnTo>
                        <a:pt x="2321" y="930"/>
                      </a:lnTo>
                      <a:lnTo>
                        <a:pt x="2325" y="933"/>
                      </a:lnTo>
                      <a:lnTo>
                        <a:pt x="2329" y="935"/>
                      </a:lnTo>
                      <a:lnTo>
                        <a:pt x="2333" y="937"/>
                      </a:lnTo>
                      <a:lnTo>
                        <a:pt x="2337" y="941"/>
                      </a:lnTo>
                      <a:lnTo>
                        <a:pt x="2342" y="943"/>
                      </a:lnTo>
                      <a:lnTo>
                        <a:pt x="2348" y="946"/>
                      </a:lnTo>
                      <a:lnTo>
                        <a:pt x="2355" y="949"/>
                      </a:lnTo>
                      <a:lnTo>
                        <a:pt x="2365" y="953"/>
                      </a:lnTo>
                      <a:lnTo>
                        <a:pt x="2375" y="957"/>
                      </a:lnTo>
                      <a:lnTo>
                        <a:pt x="2393" y="963"/>
                      </a:lnTo>
                      <a:lnTo>
                        <a:pt x="2406" y="968"/>
                      </a:lnTo>
                      <a:lnTo>
                        <a:pt x="2420" y="972"/>
                      </a:lnTo>
                      <a:lnTo>
                        <a:pt x="2444" y="978"/>
                      </a:lnTo>
                      <a:lnTo>
                        <a:pt x="2479" y="985"/>
                      </a:lnTo>
                      <a:lnTo>
                        <a:pt x="2492" y="989"/>
                      </a:lnTo>
                      <a:lnTo>
                        <a:pt x="2506" y="991"/>
                      </a:lnTo>
                      <a:lnTo>
                        <a:pt x="2527" y="994"/>
                      </a:lnTo>
                      <a:lnTo>
                        <a:pt x="2550" y="997"/>
                      </a:lnTo>
                      <a:lnTo>
                        <a:pt x="2564" y="999"/>
                      </a:lnTo>
                      <a:lnTo>
                        <a:pt x="2580" y="1001"/>
                      </a:lnTo>
                      <a:lnTo>
                        <a:pt x="2607" y="1004"/>
                      </a:lnTo>
                      <a:lnTo>
                        <a:pt x="2636" y="1006"/>
                      </a:lnTo>
                      <a:lnTo>
                        <a:pt x="2651" y="1007"/>
                      </a:lnTo>
                      <a:lnTo>
                        <a:pt x="2666" y="1008"/>
                      </a:lnTo>
                      <a:lnTo>
                        <a:pt x="2714" y="1010"/>
                      </a:lnTo>
                      <a:lnTo>
                        <a:pt x="2764" y="1011"/>
                      </a:lnTo>
                      <a:lnTo>
                        <a:pt x="2814" y="1010"/>
                      </a:lnTo>
                      <a:lnTo>
                        <a:pt x="2862" y="1008"/>
                      </a:lnTo>
                      <a:lnTo>
                        <a:pt x="2877" y="1007"/>
                      </a:lnTo>
                      <a:lnTo>
                        <a:pt x="2892" y="1006"/>
                      </a:lnTo>
                      <a:lnTo>
                        <a:pt x="2921" y="1004"/>
                      </a:lnTo>
                      <a:lnTo>
                        <a:pt x="2948" y="1001"/>
                      </a:lnTo>
                      <a:lnTo>
                        <a:pt x="2964" y="999"/>
                      </a:lnTo>
                      <a:lnTo>
                        <a:pt x="2979" y="997"/>
                      </a:lnTo>
                      <a:lnTo>
                        <a:pt x="3001" y="994"/>
                      </a:lnTo>
                      <a:lnTo>
                        <a:pt x="3022" y="991"/>
                      </a:lnTo>
                      <a:lnTo>
                        <a:pt x="3037" y="989"/>
                      </a:lnTo>
                      <a:lnTo>
                        <a:pt x="3050" y="985"/>
                      </a:lnTo>
                      <a:lnTo>
                        <a:pt x="3085" y="978"/>
                      </a:lnTo>
                      <a:lnTo>
                        <a:pt x="3108" y="972"/>
                      </a:lnTo>
                      <a:lnTo>
                        <a:pt x="3122" y="968"/>
                      </a:lnTo>
                      <a:lnTo>
                        <a:pt x="3135" y="963"/>
                      </a:lnTo>
                      <a:lnTo>
                        <a:pt x="3153" y="957"/>
                      </a:lnTo>
                      <a:lnTo>
                        <a:pt x="3164" y="953"/>
                      </a:lnTo>
                      <a:lnTo>
                        <a:pt x="3173" y="949"/>
                      </a:lnTo>
                      <a:lnTo>
                        <a:pt x="3180" y="946"/>
                      </a:lnTo>
                      <a:lnTo>
                        <a:pt x="3187" y="943"/>
                      </a:lnTo>
                      <a:lnTo>
                        <a:pt x="3191" y="941"/>
                      </a:lnTo>
                      <a:lnTo>
                        <a:pt x="3195" y="937"/>
                      </a:lnTo>
                      <a:lnTo>
                        <a:pt x="3199" y="935"/>
                      </a:lnTo>
                      <a:lnTo>
                        <a:pt x="3203" y="933"/>
                      </a:lnTo>
                      <a:lnTo>
                        <a:pt x="3207" y="930"/>
                      </a:lnTo>
                      <a:lnTo>
                        <a:pt x="3208" y="928"/>
                      </a:lnTo>
                      <a:lnTo>
                        <a:pt x="3211" y="926"/>
                      </a:lnTo>
                      <a:lnTo>
                        <a:pt x="3200" y="919"/>
                      </a:lnTo>
                      <a:lnTo>
                        <a:pt x="3185" y="910"/>
                      </a:lnTo>
                      <a:lnTo>
                        <a:pt x="3165" y="901"/>
                      </a:lnTo>
                      <a:lnTo>
                        <a:pt x="3141" y="892"/>
                      </a:lnTo>
                      <a:lnTo>
                        <a:pt x="3110" y="882"/>
                      </a:lnTo>
                      <a:lnTo>
                        <a:pt x="3076" y="874"/>
                      </a:lnTo>
                      <a:lnTo>
                        <a:pt x="3036" y="865"/>
                      </a:lnTo>
                      <a:lnTo>
                        <a:pt x="2991" y="858"/>
                      </a:lnTo>
                      <a:lnTo>
                        <a:pt x="2942" y="852"/>
                      </a:lnTo>
                      <a:lnTo>
                        <a:pt x="2887" y="847"/>
                      </a:lnTo>
                      <a:lnTo>
                        <a:pt x="2828" y="844"/>
                      </a:lnTo>
                      <a:lnTo>
                        <a:pt x="2764" y="843"/>
                      </a:lnTo>
                      <a:close/>
                      <a:moveTo>
                        <a:pt x="1125" y="113"/>
                      </a:moveTo>
                      <a:lnTo>
                        <a:pt x="1083" y="115"/>
                      </a:lnTo>
                      <a:lnTo>
                        <a:pt x="1043" y="122"/>
                      </a:lnTo>
                      <a:lnTo>
                        <a:pt x="1003" y="134"/>
                      </a:lnTo>
                      <a:lnTo>
                        <a:pt x="965" y="148"/>
                      </a:lnTo>
                      <a:lnTo>
                        <a:pt x="929" y="168"/>
                      </a:lnTo>
                      <a:lnTo>
                        <a:pt x="894" y="192"/>
                      </a:lnTo>
                      <a:lnTo>
                        <a:pt x="496" y="482"/>
                      </a:lnTo>
                      <a:lnTo>
                        <a:pt x="439" y="530"/>
                      </a:lnTo>
                      <a:lnTo>
                        <a:pt x="387" y="581"/>
                      </a:lnTo>
                      <a:lnTo>
                        <a:pt x="339" y="635"/>
                      </a:lnTo>
                      <a:lnTo>
                        <a:pt x="296" y="692"/>
                      </a:lnTo>
                      <a:lnTo>
                        <a:pt x="256" y="752"/>
                      </a:lnTo>
                      <a:lnTo>
                        <a:pt x="222" y="814"/>
                      </a:lnTo>
                      <a:lnTo>
                        <a:pt x="191" y="878"/>
                      </a:lnTo>
                      <a:lnTo>
                        <a:pt x="166" y="944"/>
                      </a:lnTo>
                      <a:lnTo>
                        <a:pt x="146" y="1010"/>
                      </a:lnTo>
                      <a:lnTo>
                        <a:pt x="131" y="1079"/>
                      </a:lnTo>
                      <a:lnTo>
                        <a:pt x="119" y="1148"/>
                      </a:lnTo>
                      <a:lnTo>
                        <a:pt x="113" y="1218"/>
                      </a:lnTo>
                      <a:lnTo>
                        <a:pt x="113" y="1288"/>
                      </a:lnTo>
                      <a:lnTo>
                        <a:pt x="117" y="1358"/>
                      </a:lnTo>
                      <a:lnTo>
                        <a:pt x="125" y="1427"/>
                      </a:lnTo>
                      <a:lnTo>
                        <a:pt x="140" y="1497"/>
                      </a:lnTo>
                      <a:lnTo>
                        <a:pt x="160" y="1565"/>
                      </a:lnTo>
                      <a:lnTo>
                        <a:pt x="185" y="1633"/>
                      </a:lnTo>
                      <a:lnTo>
                        <a:pt x="215" y="1698"/>
                      </a:lnTo>
                      <a:lnTo>
                        <a:pt x="247" y="1757"/>
                      </a:lnTo>
                      <a:lnTo>
                        <a:pt x="278" y="1809"/>
                      </a:lnTo>
                      <a:lnTo>
                        <a:pt x="311" y="1855"/>
                      </a:lnTo>
                      <a:lnTo>
                        <a:pt x="344" y="1896"/>
                      </a:lnTo>
                      <a:lnTo>
                        <a:pt x="378" y="1932"/>
                      </a:lnTo>
                      <a:lnTo>
                        <a:pt x="411" y="1962"/>
                      </a:lnTo>
                      <a:lnTo>
                        <a:pt x="444" y="1986"/>
                      </a:lnTo>
                      <a:lnTo>
                        <a:pt x="478" y="2004"/>
                      </a:lnTo>
                      <a:lnTo>
                        <a:pt x="511" y="2015"/>
                      </a:lnTo>
                      <a:lnTo>
                        <a:pt x="545" y="2021"/>
                      </a:lnTo>
                      <a:lnTo>
                        <a:pt x="584" y="2023"/>
                      </a:lnTo>
                      <a:lnTo>
                        <a:pt x="1607" y="2023"/>
                      </a:lnTo>
                      <a:lnTo>
                        <a:pt x="1595" y="1977"/>
                      </a:lnTo>
                      <a:lnTo>
                        <a:pt x="1586" y="1929"/>
                      </a:lnTo>
                      <a:lnTo>
                        <a:pt x="1582" y="1880"/>
                      </a:lnTo>
                      <a:lnTo>
                        <a:pt x="1581" y="1854"/>
                      </a:lnTo>
                      <a:lnTo>
                        <a:pt x="1581" y="1851"/>
                      </a:lnTo>
                      <a:lnTo>
                        <a:pt x="1581" y="1847"/>
                      </a:lnTo>
                      <a:lnTo>
                        <a:pt x="1581" y="1840"/>
                      </a:lnTo>
                      <a:lnTo>
                        <a:pt x="1582" y="1833"/>
                      </a:lnTo>
                      <a:lnTo>
                        <a:pt x="1585" y="1793"/>
                      </a:lnTo>
                      <a:lnTo>
                        <a:pt x="1586" y="1788"/>
                      </a:lnTo>
                      <a:lnTo>
                        <a:pt x="1586" y="1784"/>
                      </a:lnTo>
                      <a:lnTo>
                        <a:pt x="1589" y="1777"/>
                      </a:lnTo>
                      <a:lnTo>
                        <a:pt x="1594" y="1747"/>
                      </a:lnTo>
                      <a:lnTo>
                        <a:pt x="1602" y="1719"/>
                      </a:lnTo>
                      <a:lnTo>
                        <a:pt x="1604" y="1713"/>
                      </a:lnTo>
                      <a:lnTo>
                        <a:pt x="1606" y="1707"/>
                      </a:lnTo>
                      <a:lnTo>
                        <a:pt x="1614" y="1686"/>
                      </a:lnTo>
                      <a:lnTo>
                        <a:pt x="1623" y="1665"/>
                      </a:lnTo>
                      <a:lnTo>
                        <a:pt x="1632" y="1646"/>
                      </a:lnTo>
                      <a:lnTo>
                        <a:pt x="1645" y="1623"/>
                      </a:lnTo>
                      <a:lnTo>
                        <a:pt x="1660" y="1601"/>
                      </a:lnTo>
                      <a:lnTo>
                        <a:pt x="1665" y="1593"/>
                      </a:lnTo>
                      <a:lnTo>
                        <a:pt x="1671" y="1585"/>
                      </a:lnTo>
                      <a:lnTo>
                        <a:pt x="1696" y="1556"/>
                      </a:lnTo>
                      <a:lnTo>
                        <a:pt x="1704" y="1547"/>
                      </a:lnTo>
                      <a:lnTo>
                        <a:pt x="1711" y="1539"/>
                      </a:lnTo>
                      <a:lnTo>
                        <a:pt x="1729" y="1521"/>
                      </a:lnTo>
                      <a:lnTo>
                        <a:pt x="1749" y="1505"/>
                      </a:lnTo>
                      <a:lnTo>
                        <a:pt x="1766" y="1491"/>
                      </a:lnTo>
                      <a:lnTo>
                        <a:pt x="1799" y="1470"/>
                      </a:lnTo>
                      <a:lnTo>
                        <a:pt x="1815" y="1460"/>
                      </a:lnTo>
                      <a:lnTo>
                        <a:pt x="1840" y="1447"/>
                      </a:lnTo>
                      <a:lnTo>
                        <a:pt x="1865" y="1437"/>
                      </a:lnTo>
                      <a:lnTo>
                        <a:pt x="1882" y="1430"/>
                      </a:lnTo>
                      <a:lnTo>
                        <a:pt x="1909" y="1422"/>
                      </a:lnTo>
                      <a:lnTo>
                        <a:pt x="1935" y="1415"/>
                      </a:lnTo>
                      <a:lnTo>
                        <a:pt x="1939" y="1414"/>
                      </a:lnTo>
                      <a:lnTo>
                        <a:pt x="1940" y="1414"/>
                      </a:lnTo>
                      <a:lnTo>
                        <a:pt x="1969" y="1409"/>
                      </a:lnTo>
                      <a:lnTo>
                        <a:pt x="1999" y="1405"/>
                      </a:lnTo>
                      <a:lnTo>
                        <a:pt x="2006" y="1405"/>
                      </a:lnTo>
                      <a:lnTo>
                        <a:pt x="2013" y="1405"/>
                      </a:lnTo>
                      <a:lnTo>
                        <a:pt x="2023" y="1404"/>
                      </a:lnTo>
                      <a:lnTo>
                        <a:pt x="2032" y="1404"/>
                      </a:lnTo>
                      <a:lnTo>
                        <a:pt x="2066" y="1407"/>
                      </a:lnTo>
                      <a:lnTo>
                        <a:pt x="2070" y="1407"/>
                      </a:lnTo>
                      <a:lnTo>
                        <a:pt x="2074" y="1407"/>
                      </a:lnTo>
                      <a:lnTo>
                        <a:pt x="2104" y="1411"/>
                      </a:lnTo>
                      <a:lnTo>
                        <a:pt x="2134" y="1416"/>
                      </a:lnTo>
                      <a:lnTo>
                        <a:pt x="2138" y="1418"/>
                      </a:lnTo>
                      <a:lnTo>
                        <a:pt x="2142" y="1419"/>
                      </a:lnTo>
                      <a:lnTo>
                        <a:pt x="2172" y="1427"/>
                      </a:lnTo>
                      <a:lnTo>
                        <a:pt x="2200" y="1438"/>
                      </a:lnTo>
                      <a:lnTo>
                        <a:pt x="2200" y="927"/>
                      </a:lnTo>
                      <a:lnTo>
                        <a:pt x="2202" y="911"/>
                      </a:lnTo>
                      <a:lnTo>
                        <a:pt x="2206" y="897"/>
                      </a:lnTo>
                      <a:lnTo>
                        <a:pt x="2209" y="891"/>
                      </a:lnTo>
                      <a:lnTo>
                        <a:pt x="2212" y="884"/>
                      </a:lnTo>
                      <a:lnTo>
                        <a:pt x="2215" y="877"/>
                      </a:lnTo>
                      <a:lnTo>
                        <a:pt x="2219" y="871"/>
                      </a:lnTo>
                      <a:lnTo>
                        <a:pt x="2224" y="863"/>
                      </a:lnTo>
                      <a:lnTo>
                        <a:pt x="2231" y="856"/>
                      </a:lnTo>
                      <a:lnTo>
                        <a:pt x="2235" y="852"/>
                      </a:lnTo>
                      <a:lnTo>
                        <a:pt x="2238" y="849"/>
                      </a:lnTo>
                      <a:lnTo>
                        <a:pt x="2258" y="832"/>
                      </a:lnTo>
                      <a:lnTo>
                        <a:pt x="2262" y="829"/>
                      </a:lnTo>
                      <a:lnTo>
                        <a:pt x="2292" y="811"/>
                      </a:lnTo>
                      <a:lnTo>
                        <a:pt x="2328" y="795"/>
                      </a:lnTo>
                      <a:lnTo>
                        <a:pt x="2367" y="781"/>
                      </a:lnTo>
                      <a:lnTo>
                        <a:pt x="2407" y="770"/>
                      </a:lnTo>
                      <a:lnTo>
                        <a:pt x="2449" y="759"/>
                      </a:lnTo>
                      <a:lnTo>
                        <a:pt x="2407" y="696"/>
                      </a:lnTo>
                      <a:lnTo>
                        <a:pt x="2362" y="635"/>
                      </a:lnTo>
                      <a:lnTo>
                        <a:pt x="2312" y="579"/>
                      </a:lnTo>
                      <a:lnTo>
                        <a:pt x="2258" y="527"/>
                      </a:lnTo>
                      <a:lnTo>
                        <a:pt x="2199" y="479"/>
                      </a:lnTo>
                      <a:lnTo>
                        <a:pt x="1794" y="204"/>
                      </a:lnTo>
                      <a:lnTo>
                        <a:pt x="1767" y="185"/>
                      </a:lnTo>
                      <a:lnTo>
                        <a:pt x="1739" y="167"/>
                      </a:lnTo>
                      <a:lnTo>
                        <a:pt x="1708" y="150"/>
                      </a:lnTo>
                      <a:lnTo>
                        <a:pt x="1674" y="135"/>
                      </a:lnTo>
                      <a:lnTo>
                        <a:pt x="1639" y="123"/>
                      </a:lnTo>
                      <a:lnTo>
                        <a:pt x="1602" y="116"/>
                      </a:lnTo>
                      <a:lnTo>
                        <a:pt x="1563" y="113"/>
                      </a:lnTo>
                      <a:lnTo>
                        <a:pt x="1125" y="113"/>
                      </a:lnTo>
                      <a:close/>
                      <a:moveTo>
                        <a:pt x="1125" y="0"/>
                      </a:moveTo>
                      <a:lnTo>
                        <a:pt x="1563" y="0"/>
                      </a:lnTo>
                      <a:lnTo>
                        <a:pt x="1608" y="3"/>
                      </a:lnTo>
                      <a:lnTo>
                        <a:pt x="1652" y="11"/>
                      </a:lnTo>
                      <a:lnTo>
                        <a:pt x="1693" y="22"/>
                      </a:lnTo>
                      <a:lnTo>
                        <a:pt x="1732" y="37"/>
                      </a:lnTo>
                      <a:lnTo>
                        <a:pt x="1768" y="54"/>
                      </a:lnTo>
                      <a:lnTo>
                        <a:pt x="1802" y="73"/>
                      </a:lnTo>
                      <a:lnTo>
                        <a:pt x="1832" y="93"/>
                      </a:lnTo>
                      <a:lnTo>
                        <a:pt x="1859" y="113"/>
                      </a:lnTo>
                      <a:lnTo>
                        <a:pt x="2265" y="388"/>
                      </a:lnTo>
                      <a:lnTo>
                        <a:pt x="2326" y="438"/>
                      </a:lnTo>
                      <a:lnTo>
                        <a:pt x="2382" y="491"/>
                      </a:lnTo>
                      <a:lnTo>
                        <a:pt x="2435" y="549"/>
                      </a:lnTo>
                      <a:lnTo>
                        <a:pt x="2483" y="610"/>
                      </a:lnTo>
                      <a:lnTo>
                        <a:pt x="2528" y="674"/>
                      </a:lnTo>
                      <a:lnTo>
                        <a:pt x="2567" y="741"/>
                      </a:lnTo>
                      <a:lnTo>
                        <a:pt x="2619" y="736"/>
                      </a:lnTo>
                      <a:lnTo>
                        <a:pt x="2670" y="733"/>
                      </a:lnTo>
                      <a:lnTo>
                        <a:pt x="2719" y="731"/>
                      </a:lnTo>
                      <a:lnTo>
                        <a:pt x="2764" y="730"/>
                      </a:lnTo>
                      <a:lnTo>
                        <a:pt x="2799" y="731"/>
                      </a:lnTo>
                      <a:lnTo>
                        <a:pt x="2835" y="732"/>
                      </a:lnTo>
                      <a:lnTo>
                        <a:pt x="2873" y="733"/>
                      </a:lnTo>
                      <a:lnTo>
                        <a:pt x="2911" y="736"/>
                      </a:lnTo>
                      <a:lnTo>
                        <a:pt x="2950" y="740"/>
                      </a:lnTo>
                      <a:lnTo>
                        <a:pt x="2990" y="745"/>
                      </a:lnTo>
                      <a:lnTo>
                        <a:pt x="3030" y="751"/>
                      </a:lnTo>
                      <a:lnTo>
                        <a:pt x="3068" y="758"/>
                      </a:lnTo>
                      <a:lnTo>
                        <a:pt x="3106" y="765"/>
                      </a:lnTo>
                      <a:lnTo>
                        <a:pt x="3143" y="775"/>
                      </a:lnTo>
                      <a:lnTo>
                        <a:pt x="3177" y="786"/>
                      </a:lnTo>
                      <a:lnTo>
                        <a:pt x="3208" y="798"/>
                      </a:lnTo>
                      <a:lnTo>
                        <a:pt x="3238" y="811"/>
                      </a:lnTo>
                      <a:lnTo>
                        <a:pt x="3263" y="827"/>
                      </a:lnTo>
                      <a:lnTo>
                        <a:pt x="3285" y="844"/>
                      </a:lnTo>
                      <a:lnTo>
                        <a:pt x="3304" y="861"/>
                      </a:lnTo>
                      <a:lnTo>
                        <a:pt x="3316" y="881"/>
                      </a:lnTo>
                      <a:lnTo>
                        <a:pt x="3325" y="903"/>
                      </a:lnTo>
                      <a:lnTo>
                        <a:pt x="3328" y="927"/>
                      </a:lnTo>
                      <a:lnTo>
                        <a:pt x="3328" y="1573"/>
                      </a:lnTo>
                      <a:lnTo>
                        <a:pt x="3327" y="1587"/>
                      </a:lnTo>
                      <a:lnTo>
                        <a:pt x="3324" y="1601"/>
                      </a:lnTo>
                      <a:lnTo>
                        <a:pt x="3328" y="1601"/>
                      </a:lnTo>
                      <a:lnTo>
                        <a:pt x="3328" y="1910"/>
                      </a:lnTo>
                      <a:lnTo>
                        <a:pt x="3325" y="1935"/>
                      </a:lnTo>
                      <a:lnTo>
                        <a:pt x="3315" y="1959"/>
                      </a:lnTo>
                      <a:lnTo>
                        <a:pt x="3299" y="1982"/>
                      </a:lnTo>
                      <a:lnTo>
                        <a:pt x="3278" y="2004"/>
                      </a:lnTo>
                      <a:lnTo>
                        <a:pt x="3251" y="2024"/>
                      </a:lnTo>
                      <a:lnTo>
                        <a:pt x="3221" y="2042"/>
                      </a:lnTo>
                      <a:lnTo>
                        <a:pt x="3187" y="2059"/>
                      </a:lnTo>
                      <a:lnTo>
                        <a:pt x="3148" y="2075"/>
                      </a:lnTo>
                      <a:lnTo>
                        <a:pt x="3106" y="2088"/>
                      </a:lnTo>
                      <a:lnTo>
                        <a:pt x="3062" y="2100"/>
                      </a:lnTo>
                      <a:lnTo>
                        <a:pt x="3015" y="2110"/>
                      </a:lnTo>
                      <a:lnTo>
                        <a:pt x="2967" y="2118"/>
                      </a:lnTo>
                      <a:lnTo>
                        <a:pt x="2917" y="2126"/>
                      </a:lnTo>
                      <a:lnTo>
                        <a:pt x="2867" y="2131"/>
                      </a:lnTo>
                      <a:lnTo>
                        <a:pt x="2815" y="2133"/>
                      </a:lnTo>
                      <a:lnTo>
                        <a:pt x="2764" y="2134"/>
                      </a:lnTo>
                      <a:lnTo>
                        <a:pt x="2702" y="2133"/>
                      </a:lnTo>
                      <a:lnTo>
                        <a:pt x="2642" y="2129"/>
                      </a:lnTo>
                      <a:lnTo>
                        <a:pt x="2582" y="2122"/>
                      </a:lnTo>
                      <a:lnTo>
                        <a:pt x="2525" y="2112"/>
                      </a:lnTo>
                      <a:lnTo>
                        <a:pt x="2469" y="2100"/>
                      </a:lnTo>
                      <a:lnTo>
                        <a:pt x="2417" y="2086"/>
                      </a:lnTo>
                      <a:lnTo>
                        <a:pt x="2389" y="2128"/>
                      </a:lnTo>
                      <a:lnTo>
                        <a:pt x="2355" y="2165"/>
                      </a:lnTo>
                      <a:lnTo>
                        <a:pt x="2319" y="2200"/>
                      </a:lnTo>
                      <a:lnTo>
                        <a:pt x="2278" y="2230"/>
                      </a:lnTo>
                      <a:lnTo>
                        <a:pt x="2234" y="2255"/>
                      </a:lnTo>
                      <a:lnTo>
                        <a:pt x="2187" y="2276"/>
                      </a:lnTo>
                      <a:lnTo>
                        <a:pt x="2138" y="2290"/>
                      </a:lnTo>
                      <a:lnTo>
                        <a:pt x="2085" y="2300"/>
                      </a:lnTo>
                      <a:lnTo>
                        <a:pt x="2032" y="2303"/>
                      </a:lnTo>
                      <a:lnTo>
                        <a:pt x="1980" y="2300"/>
                      </a:lnTo>
                      <a:lnTo>
                        <a:pt x="1928" y="2292"/>
                      </a:lnTo>
                      <a:lnTo>
                        <a:pt x="1880" y="2277"/>
                      </a:lnTo>
                      <a:lnTo>
                        <a:pt x="1834" y="2257"/>
                      </a:lnTo>
                      <a:lnTo>
                        <a:pt x="1790" y="2233"/>
                      </a:lnTo>
                      <a:lnTo>
                        <a:pt x="1751" y="2204"/>
                      </a:lnTo>
                      <a:lnTo>
                        <a:pt x="1713" y="2172"/>
                      </a:lnTo>
                      <a:lnTo>
                        <a:pt x="1681" y="2134"/>
                      </a:lnTo>
                      <a:lnTo>
                        <a:pt x="584" y="2134"/>
                      </a:lnTo>
                      <a:lnTo>
                        <a:pt x="538" y="2133"/>
                      </a:lnTo>
                      <a:lnTo>
                        <a:pt x="497" y="2127"/>
                      </a:lnTo>
                      <a:lnTo>
                        <a:pt x="458" y="2116"/>
                      </a:lnTo>
                      <a:lnTo>
                        <a:pt x="419" y="2101"/>
                      </a:lnTo>
                      <a:lnTo>
                        <a:pt x="384" y="2081"/>
                      </a:lnTo>
                      <a:lnTo>
                        <a:pt x="349" y="2057"/>
                      </a:lnTo>
                      <a:lnTo>
                        <a:pt x="317" y="2029"/>
                      </a:lnTo>
                      <a:lnTo>
                        <a:pt x="286" y="2000"/>
                      </a:lnTo>
                      <a:lnTo>
                        <a:pt x="256" y="1966"/>
                      </a:lnTo>
                      <a:lnTo>
                        <a:pt x="228" y="1932"/>
                      </a:lnTo>
                      <a:lnTo>
                        <a:pt x="202" y="1896"/>
                      </a:lnTo>
                      <a:lnTo>
                        <a:pt x="178" y="1860"/>
                      </a:lnTo>
                      <a:lnTo>
                        <a:pt x="155" y="1822"/>
                      </a:lnTo>
                      <a:lnTo>
                        <a:pt x="135" y="1786"/>
                      </a:lnTo>
                      <a:lnTo>
                        <a:pt x="115" y="1749"/>
                      </a:lnTo>
                      <a:lnTo>
                        <a:pt x="83" y="1680"/>
                      </a:lnTo>
                      <a:lnTo>
                        <a:pt x="55" y="1609"/>
                      </a:lnTo>
                      <a:lnTo>
                        <a:pt x="35" y="1536"/>
                      </a:lnTo>
                      <a:lnTo>
                        <a:pt x="18" y="1463"/>
                      </a:lnTo>
                      <a:lnTo>
                        <a:pt x="6" y="1389"/>
                      </a:lnTo>
                      <a:lnTo>
                        <a:pt x="1" y="1315"/>
                      </a:lnTo>
                      <a:lnTo>
                        <a:pt x="0" y="1241"/>
                      </a:lnTo>
                      <a:lnTo>
                        <a:pt x="4" y="1167"/>
                      </a:lnTo>
                      <a:lnTo>
                        <a:pt x="14" y="1093"/>
                      </a:lnTo>
                      <a:lnTo>
                        <a:pt x="28" y="1020"/>
                      </a:lnTo>
                      <a:lnTo>
                        <a:pt x="47" y="949"/>
                      </a:lnTo>
                      <a:lnTo>
                        <a:pt x="71" y="878"/>
                      </a:lnTo>
                      <a:lnTo>
                        <a:pt x="99" y="809"/>
                      </a:lnTo>
                      <a:lnTo>
                        <a:pt x="133" y="741"/>
                      </a:lnTo>
                      <a:lnTo>
                        <a:pt x="170" y="677"/>
                      </a:lnTo>
                      <a:lnTo>
                        <a:pt x="213" y="614"/>
                      </a:lnTo>
                      <a:lnTo>
                        <a:pt x="260" y="554"/>
                      </a:lnTo>
                      <a:lnTo>
                        <a:pt x="312" y="496"/>
                      </a:lnTo>
                      <a:lnTo>
                        <a:pt x="368" y="442"/>
                      </a:lnTo>
                      <a:lnTo>
                        <a:pt x="428" y="392"/>
                      </a:lnTo>
                      <a:lnTo>
                        <a:pt x="826" y="102"/>
                      </a:lnTo>
                      <a:lnTo>
                        <a:pt x="864" y="76"/>
                      </a:lnTo>
                      <a:lnTo>
                        <a:pt x="904" y="53"/>
                      </a:lnTo>
                      <a:lnTo>
                        <a:pt x="945" y="35"/>
                      </a:lnTo>
                      <a:lnTo>
                        <a:pt x="988" y="20"/>
                      </a:lnTo>
                      <a:lnTo>
                        <a:pt x="1033" y="9"/>
                      </a:lnTo>
                      <a:lnTo>
                        <a:pt x="1079" y="2"/>
                      </a:lnTo>
                      <a:lnTo>
                        <a:pt x="1125" y="0"/>
                      </a:lnTo>
                      <a:close/>
                    </a:path>
                  </a:pathLst>
                </a:custGeom>
                <a:solidFill>
                  <a:srgbClr val="254061"/>
                </a:solidFill>
                <a:ln w="0">
                  <a:solidFill>
                    <a:srgbClr val="25406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6" name="Овал 75"/>
              <p:cNvSpPr/>
              <p:nvPr/>
            </p:nvSpPr>
            <p:spPr>
              <a:xfrm>
                <a:off x="67499" y="7726025"/>
                <a:ext cx="396000" cy="396000"/>
              </a:xfrm>
              <a:prstGeom prst="ellipse">
                <a:avLst/>
              </a:prstGeom>
              <a:noFill/>
              <a:ln>
                <a:solidFill>
                  <a:srgbClr val="25406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4" name="Группа 13"/>
            <p:cNvGrpSpPr/>
            <p:nvPr/>
          </p:nvGrpSpPr>
          <p:grpSpPr>
            <a:xfrm>
              <a:off x="70978" y="8476085"/>
              <a:ext cx="396000" cy="396000"/>
              <a:chOff x="276225" y="8453437"/>
              <a:chExt cx="396000" cy="396000"/>
            </a:xfrm>
          </p:grpSpPr>
          <p:sp>
            <p:nvSpPr>
              <p:cNvPr id="77" name="Овал 76"/>
              <p:cNvSpPr/>
              <p:nvPr/>
            </p:nvSpPr>
            <p:spPr>
              <a:xfrm>
                <a:off x="276225" y="8453437"/>
                <a:ext cx="396000" cy="396000"/>
              </a:xfrm>
              <a:prstGeom prst="ellipse">
                <a:avLst/>
              </a:prstGeom>
              <a:noFill/>
              <a:ln>
                <a:solidFill>
                  <a:srgbClr val="25406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0" name="Freeform 120"/>
              <p:cNvSpPr>
                <a:spLocks noEditPoints="1"/>
              </p:cNvSpPr>
              <p:nvPr/>
            </p:nvSpPr>
            <p:spPr bwMode="auto">
              <a:xfrm>
                <a:off x="348857" y="8542911"/>
                <a:ext cx="250735" cy="225803"/>
              </a:xfrm>
              <a:custGeom>
                <a:avLst/>
                <a:gdLst>
                  <a:gd name="T0" fmla="*/ 1418 w 3416"/>
                  <a:gd name="T1" fmla="*/ 733 h 2394"/>
                  <a:gd name="T2" fmla="*/ 1403 w 3416"/>
                  <a:gd name="T3" fmla="*/ 742 h 2394"/>
                  <a:gd name="T4" fmla="*/ 1420 w 3416"/>
                  <a:gd name="T5" fmla="*/ 936 h 2394"/>
                  <a:gd name="T6" fmla="*/ 1448 w 3416"/>
                  <a:gd name="T7" fmla="*/ 953 h 2394"/>
                  <a:gd name="T8" fmla="*/ 1827 w 3416"/>
                  <a:gd name="T9" fmla="*/ 1017 h 2394"/>
                  <a:gd name="T10" fmla="*/ 1804 w 3416"/>
                  <a:gd name="T11" fmla="*/ 1037 h 2394"/>
                  <a:gd name="T12" fmla="*/ 2401 w 3416"/>
                  <a:gd name="T13" fmla="*/ 1659 h 2394"/>
                  <a:gd name="T14" fmla="*/ 2385 w 3416"/>
                  <a:gd name="T15" fmla="*/ 1796 h 2394"/>
                  <a:gd name="T16" fmla="*/ 2736 w 3416"/>
                  <a:gd name="T17" fmla="*/ 1529 h 2394"/>
                  <a:gd name="T18" fmla="*/ 2796 w 3416"/>
                  <a:gd name="T19" fmla="*/ 1431 h 2394"/>
                  <a:gd name="T20" fmla="*/ 2896 w 3416"/>
                  <a:gd name="T21" fmla="*/ 1266 h 2394"/>
                  <a:gd name="T22" fmla="*/ 3009 w 3416"/>
                  <a:gd name="T23" fmla="*/ 1075 h 2394"/>
                  <a:gd name="T24" fmla="*/ 368 w 3416"/>
                  <a:gd name="T25" fmla="*/ 1002 h 2394"/>
                  <a:gd name="T26" fmla="*/ 479 w 3416"/>
                  <a:gd name="T27" fmla="*/ 1189 h 2394"/>
                  <a:gd name="T28" fmla="*/ 587 w 3416"/>
                  <a:gd name="T29" fmla="*/ 1370 h 2394"/>
                  <a:gd name="T30" fmla="*/ 665 w 3416"/>
                  <a:gd name="T31" fmla="*/ 1501 h 2394"/>
                  <a:gd name="T32" fmla="*/ 1417 w 3416"/>
                  <a:gd name="T33" fmla="*/ 2262 h 2394"/>
                  <a:gd name="T34" fmla="*/ 1510 w 3416"/>
                  <a:gd name="T35" fmla="*/ 2187 h 2394"/>
                  <a:gd name="T36" fmla="*/ 1228 w 3416"/>
                  <a:gd name="T37" fmla="*/ 1897 h 2394"/>
                  <a:gd name="T38" fmla="*/ 1763 w 3416"/>
                  <a:gd name="T39" fmla="*/ 2255 h 2394"/>
                  <a:gd name="T40" fmla="*/ 1794 w 3416"/>
                  <a:gd name="T41" fmla="*/ 2251 h 2394"/>
                  <a:gd name="T42" fmla="*/ 1841 w 3416"/>
                  <a:gd name="T43" fmla="*/ 2203 h 2394"/>
                  <a:gd name="T44" fmla="*/ 1873 w 3416"/>
                  <a:gd name="T45" fmla="*/ 2172 h 2394"/>
                  <a:gd name="T46" fmla="*/ 1522 w 3416"/>
                  <a:gd name="T47" fmla="*/ 1807 h 2394"/>
                  <a:gd name="T48" fmla="*/ 2047 w 3416"/>
                  <a:gd name="T49" fmla="*/ 2151 h 2394"/>
                  <a:gd name="T50" fmla="*/ 2068 w 3416"/>
                  <a:gd name="T51" fmla="*/ 2151 h 2394"/>
                  <a:gd name="T52" fmla="*/ 2148 w 3416"/>
                  <a:gd name="T53" fmla="*/ 2034 h 2394"/>
                  <a:gd name="T54" fmla="*/ 2150 w 3416"/>
                  <a:gd name="T55" fmla="*/ 1836 h 2394"/>
                  <a:gd name="T56" fmla="*/ 2277 w 3416"/>
                  <a:gd name="T57" fmla="*/ 1711 h 2394"/>
                  <a:gd name="T58" fmla="*/ 1433 w 3416"/>
                  <a:gd name="T59" fmla="*/ 1089 h 2394"/>
                  <a:gd name="T60" fmla="*/ 1317 w 3416"/>
                  <a:gd name="T61" fmla="*/ 1022 h 2394"/>
                  <a:gd name="T62" fmla="*/ 1264 w 3416"/>
                  <a:gd name="T63" fmla="*/ 754 h 2394"/>
                  <a:gd name="T64" fmla="*/ 1023 w 3416"/>
                  <a:gd name="T65" fmla="*/ 613 h 2394"/>
                  <a:gd name="T66" fmla="*/ 730 w 3416"/>
                  <a:gd name="T67" fmla="*/ 165 h 2394"/>
                  <a:gd name="T68" fmla="*/ 689 w 3416"/>
                  <a:gd name="T69" fmla="*/ 224 h 2394"/>
                  <a:gd name="T70" fmla="*/ 736 w 3416"/>
                  <a:gd name="T71" fmla="*/ 278 h 2394"/>
                  <a:gd name="T72" fmla="*/ 800 w 3416"/>
                  <a:gd name="T73" fmla="*/ 248 h 2394"/>
                  <a:gd name="T74" fmla="*/ 788 w 3416"/>
                  <a:gd name="T75" fmla="*/ 178 h 2394"/>
                  <a:gd name="T76" fmla="*/ 2644 w 3416"/>
                  <a:gd name="T77" fmla="*/ 159 h 2394"/>
                  <a:gd name="T78" fmla="*/ 2606 w 3416"/>
                  <a:gd name="T79" fmla="*/ 233 h 2394"/>
                  <a:gd name="T80" fmla="*/ 2681 w 3416"/>
                  <a:gd name="T81" fmla="*/ 270 h 2394"/>
                  <a:gd name="T82" fmla="*/ 2718 w 3416"/>
                  <a:gd name="T83" fmla="*/ 195 h 2394"/>
                  <a:gd name="T84" fmla="*/ 2645 w 3416"/>
                  <a:gd name="T85" fmla="*/ 0 h 2394"/>
                  <a:gd name="T86" fmla="*/ 3411 w 3416"/>
                  <a:gd name="T87" fmla="*/ 741 h 2394"/>
                  <a:gd name="T88" fmla="*/ 3403 w 3416"/>
                  <a:gd name="T89" fmla="*/ 791 h 2394"/>
                  <a:gd name="T90" fmla="*/ 2052 w 3416"/>
                  <a:gd name="T91" fmla="*/ 2374 h 2394"/>
                  <a:gd name="T92" fmla="*/ 1931 w 3416"/>
                  <a:gd name="T93" fmla="*/ 2384 h 2394"/>
                  <a:gd name="T94" fmla="*/ 1861 w 3416"/>
                  <a:gd name="T95" fmla="*/ 2366 h 2394"/>
                  <a:gd name="T96" fmla="*/ 1735 w 3416"/>
                  <a:gd name="T97" fmla="*/ 2379 h 2394"/>
                  <a:gd name="T98" fmla="*/ 1605 w 3416"/>
                  <a:gd name="T99" fmla="*/ 2384 h 2394"/>
                  <a:gd name="T100" fmla="*/ 1527 w 3416"/>
                  <a:gd name="T101" fmla="*/ 2360 h 2394"/>
                  <a:gd name="T102" fmla="*/ 1416 w 3416"/>
                  <a:gd name="T103" fmla="*/ 2392 h 2394"/>
                  <a:gd name="T104" fmla="*/ 600 w 3416"/>
                  <a:gd name="T105" fmla="*/ 1620 h 2394"/>
                  <a:gd name="T106" fmla="*/ 548 w 3416"/>
                  <a:gd name="T107" fmla="*/ 1540 h 2394"/>
                  <a:gd name="T108" fmla="*/ 12 w 3416"/>
                  <a:gd name="T109" fmla="*/ 791 h 2394"/>
                  <a:gd name="T110" fmla="*/ 12 w 3416"/>
                  <a:gd name="T111" fmla="*/ 733 h 2394"/>
                  <a:gd name="T112" fmla="*/ 786 w 3416"/>
                  <a:gd name="T113" fmla="*/ 4 h 2394"/>
                  <a:gd name="T114" fmla="*/ 975 w 3416"/>
                  <a:gd name="T115" fmla="*/ 207 h 2394"/>
                  <a:gd name="T116" fmla="*/ 1063 w 3416"/>
                  <a:gd name="T117" fmla="*/ 482 h 2394"/>
                  <a:gd name="T118" fmla="*/ 2449 w 3416"/>
                  <a:gd name="T119" fmla="*/ 228 h 2394"/>
                  <a:gd name="T120" fmla="*/ 2455 w 3416"/>
                  <a:gd name="T121" fmla="*/ 177 h 2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416" h="2394">
                    <a:moveTo>
                      <a:pt x="2536" y="488"/>
                    </a:moveTo>
                    <a:lnTo>
                      <a:pt x="2424" y="602"/>
                    </a:lnTo>
                    <a:lnTo>
                      <a:pt x="2412" y="610"/>
                    </a:lnTo>
                    <a:lnTo>
                      <a:pt x="2397" y="614"/>
                    </a:lnTo>
                    <a:lnTo>
                      <a:pt x="1418" y="733"/>
                    </a:lnTo>
                    <a:lnTo>
                      <a:pt x="1414" y="734"/>
                    </a:lnTo>
                    <a:lnTo>
                      <a:pt x="1410" y="735"/>
                    </a:lnTo>
                    <a:lnTo>
                      <a:pt x="1407" y="737"/>
                    </a:lnTo>
                    <a:lnTo>
                      <a:pt x="1404" y="740"/>
                    </a:lnTo>
                    <a:lnTo>
                      <a:pt x="1403" y="742"/>
                    </a:lnTo>
                    <a:lnTo>
                      <a:pt x="1398" y="750"/>
                    </a:lnTo>
                    <a:lnTo>
                      <a:pt x="1396" y="759"/>
                    </a:lnTo>
                    <a:lnTo>
                      <a:pt x="1396" y="769"/>
                    </a:lnTo>
                    <a:lnTo>
                      <a:pt x="1417" y="924"/>
                    </a:lnTo>
                    <a:lnTo>
                      <a:pt x="1420" y="936"/>
                    </a:lnTo>
                    <a:lnTo>
                      <a:pt x="1426" y="945"/>
                    </a:lnTo>
                    <a:lnTo>
                      <a:pt x="1434" y="951"/>
                    </a:lnTo>
                    <a:lnTo>
                      <a:pt x="1444" y="953"/>
                    </a:lnTo>
                    <a:lnTo>
                      <a:pt x="1445" y="953"/>
                    </a:lnTo>
                    <a:lnTo>
                      <a:pt x="1448" y="953"/>
                    </a:lnTo>
                    <a:lnTo>
                      <a:pt x="1449" y="953"/>
                    </a:lnTo>
                    <a:lnTo>
                      <a:pt x="1805" y="921"/>
                    </a:lnTo>
                    <a:lnTo>
                      <a:pt x="1833" y="1012"/>
                    </a:lnTo>
                    <a:lnTo>
                      <a:pt x="1831" y="1014"/>
                    </a:lnTo>
                    <a:lnTo>
                      <a:pt x="1827" y="1017"/>
                    </a:lnTo>
                    <a:lnTo>
                      <a:pt x="1821" y="1023"/>
                    </a:lnTo>
                    <a:lnTo>
                      <a:pt x="1815" y="1028"/>
                    </a:lnTo>
                    <a:lnTo>
                      <a:pt x="1809" y="1032"/>
                    </a:lnTo>
                    <a:lnTo>
                      <a:pt x="1805" y="1035"/>
                    </a:lnTo>
                    <a:lnTo>
                      <a:pt x="1804" y="1037"/>
                    </a:lnTo>
                    <a:lnTo>
                      <a:pt x="2306" y="1530"/>
                    </a:lnTo>
                    <a:lnTo>
                      <a:pt x="2338" y="1564"/>
                    </a:lnTo>
                    <a:lnTo>
                      <a:pt x="2365" y="1597"/>
                    </a:lnTo>
                    <a:lnTo>
                      <a:pt x="2386" y="1629"/>
                    </a:lnTo>
                    <a:lnTo>
                      <a:pt x="2401" y="1659"/>
                    </a:lnTo>
                    <a:lnTo>
                      <a:pt x="2411" y="1688"/>
                    </a:lnTo>
                    <a:lnTo>
                      <a:pt x="2414" y="1715"/>
                    </a:lnTo>
                    <a:lnTo>
                      <a:pt x="2410" y="1742"/>
                    </a:lnTo>
                    <a:lnTo>
                      <a:pt x="2400" y="1769"/>
                    </a:lnTo>
                    <a:lnTo>
                      <a:pt x="2385" y="1796"/>
                    </a:lnTo>
                    <a:lnTo>
                      <a:pt x="2362" y="1822"/>
                    </a:lnTo>
                    <a:lnTo>
                      <a:pt x="2233" y="1950"/>
                    </a:lnTo>
                    <a:lnTo>
                      <a:pt x="2274" y="1994"/>
                    </a:lnTo>
                    <a:lnTo>
                      <a:pt x="2731" y="1538"/>
                    </a:lnTo>
                    <a:lnTo>
                      <a:pt x="2736" y="1529"/>
                    </a:lnTo>
                    <a:lnTo>
                      <a:pt x="2743" y="1518"/>
                    </a:lnTo>
                    <a:lnTo>
                      <a:pt x="2754" y="1501"/>
                    </a:lnTo>
                    <a:lnTo>
                      <a:pt x="2766" y="1482"/>
                    </a:lnTo>
                    <a:lnTo>
                      <a:pt x="2781" y="1458"/>
                    </a:lnTo>
                    <a:lnTo>
                      <a:pt x="2796" y="1431"/>
                    </a:lnTo>
                    <a:lnTo>
                      <a:pt x="2814" y="1402"/>
                    </a:lnTo>
                    <a:lnTo>
                      <a:pt x="2832" y="1371"/>
                    </a:lnTo>
                    <a:lnTo>
                      <a:pt x="2853" y="1337"/>
                    </a:lnTo>
                    <a:lnTo>
                      <a:pt x="2874" y="1302"/>
                    </a:lnTo>
                    <a:lnTo>
                      <a:pt x="2896" y="1266"/>
                    </a:lnTo>
                    <a:lnTo>
                      <a:pt x="2918" y="1227"/>
                    </a:lnTo>
                    <a:lnTo>
                      <a:pt x="2941" y="1189"/>
                    </a:lnTo>
                    <a:lnTo>
                      <a:pt x="2964" y="1151"/>
                    </a:lnTo>
                    <a:lnTo>
                      <a:pt x="2987" y="1113"/>
                    </a:lnTo>
                    <a:lnTo>
                      <a:pt x="3009" y="1075"/>
                    </a:lnTo>
                    <a:lnTo>
                      <a:pt x="3030" y="1038"/>
                    </a:lnTo>
                    <a:lnTo>
                      <a:pt x="3052" y="1003"/>
                    </a:lnTo>
                    <a:lnTo>
                      <a:pt x="2536" y="488"/>
                    </a:lnTo>
                    <a:close/>
                    <a:moveTo>
                      <a:pt x="884" y="488"/>
                    </a:moveTo>
                    <a:lnTo>
                      <a:pt x="368" y="1002"/>
                    </a:lnTo>
                    <a:lnTo>
                      <a:pt x="389" y="1038"/>
                    </a:lnTo>
                    <a:lnTo>
                      <a:pt x="411" y="1074"/>
                    </a:lnTo>
                    <a:lnTo>
                      <a:pt x="433" y="1113"/>
                    </a:lnTo>
                    <a:lnTo>
                      <a:pt x="456" y="1151"/>
                    </a:lnTo>
                    <a:lnTo>
                      <a:pt x="479" y="1189"/>
                    </a:lnTo>
                    <a:lnTo>
                      <a:pt x="502" y="1227"/>
                    </a:lnTo>
                    <a:lnTo>
                      <a:pt x="523" y="1265"/>
                    </a:lnTo>
                    <a:lnTo>
                      <a:pt x="545" y="1301"/>
                    </a:lnTo>
                    <a:lnTo>
                      <a:pt x="567" y="1337"/>
                    </a:lnTo>
                    <a:lnTo>
                      <a:pt x="587" y="1370"/>
                    </a:lnTo>
                    <a:lnTo>
                      <a:pt x="605" y="1402"/>
                    </a:lnTo>
                    <a:lnTo>
                      <a:pt x="623" y="1431"/>
                    </a:lnTo>
                    <a:lnTo>
                      <a:pt x="639" y="1458"/>
                    </a:lnTo>
                    <a:lnTo>
                      <a:pt x="653" y="1481"/>
                    </a:lnTo>
                    <a:lnTo>
                      <a:pt x="665" y="1501"/>
                    </a:lnTo>
                    <a:lnTo>
                      <a:pt x="676" y="1517"/>
                    </a:lnTo>
                    <a:lnTo>
                      <a:pt x="683" y="1529"/>
                    </a:lnTo>
                    <a:lnTo>
                      <a:pt x="688" y="1537"/>
                    </a:lnTo>
                    <a:lnTo>
                      <a:pt x="1408" y="2255"/>
                    </a:lnTo>
                    <a:lnTo>
                      <a:pt x="1417" y="2262"/>
                    </a:lnTo>
                    <a:lnTo>
                      <a:pt x="1425" y="2266"/>
                    </a:lnTo>
                    <a:lnTo>
                      <a:pt x="1432" y="2266"/>
                    </a:lnTo>
                    <a:lnTo>
                      <a:pt x="1437" y="2262"/>
                    </a:lnTo>
                    <a:lnTo>
                      <a:pt x="1507" y="2193"/>
                    </a:lnTo>
                    <a:lnTo>
                      <a:pt x="1510" y="2187"/>
                    </a:lnTo>
                    <a:lnTo>
                      <a:pt x="1508" y="2180"/>
                    </a:lnTo>
                    <a:lnTo>
                      <a:pt x="1503" y="2172"/>
                    </a:lnTo>
                    <a:lnTo>
                      <a:pt x="1497" y="2165"/>
                    </a:lnTo>
                    <a:lnTo>
                      <a:pt x="1231" y="1901"/>
                    </a:lnTo>
                    <a:lnTo>
                      <a:pt x="1228" y="1897"/>
                    </a:lnTo>
                    <a:lnTo>
                      <a:pt x="1226" y="1894"/>
                    </a:lnTo>
                    <a:lnTo>
                      <a:pt x="1402" y="1894"/>
                    </a:lnTo>
                    <a:lnTo>
                      <a:pt x="1759" y="2250"/>
                    </a:lnTo>
                    <a:lnTo>
                      <a:pt x="1760" y="2252"/>
                    </a:lnTo>
                    <a:lnTo>
                      <a:pt x="1763" y="2255"/>
                    </a:lnTo>
                    <a:lnTo>
                      <a:pt x="1768" y="2258"/>
                    </a:lnTo>
                    <a:lnTo>
                      <a:pt x="1774" y="2261"/>
                    </a:lnTo>
                    <a:lnTo>
                      <a:pt x="1782" y="2261"/>
                    </a:lnTo>
                    <a:lnTo>
                      <a:pt x="1789" y="2256"/>
                    </a:lnTo>
                    <a:lnTo>
                      <a:pt x="1794" y="2251"/>
                    </a:lnTo>
                    <a:lnTo>
                      <a:pt x="1801" y="2244"/>
                    </a:lnTo>
                    <a:lnTo>
                      <a:pt x="1811" y="2234"/>
                    </a:lnTo>
                    <a:lnTo>
                      <a:pt x="1820" y="2225"/>
                    </a:lnTo>
                    <a:lnTo>
                      <a:pt x="1830" y="2214"/>
                    </a:lnTo>
                    <a:lnTo>
                      <a:pt x="1841" y="2203"/>
                    </a:lnTo>
                    <a:lnTo>
                      <a:pt x="1851" y="2194"/>
                    </a:lnTo>
                    <a:lnTo>
                      <a:pt x="1859" y="2186"/>
                    </a:lnTo>
                    <a:lnTo>
                      <a:pt x="1866" y="2179"/>
                    </a:lnTo>
                    <a:lnTo>
                      <a:pt x="1871" y="2175"/>
                    </a:lnTo>
                    <a:lnTo>
                      <a:pt x="1873" y="2172"/>
                    </a:lnTo>
                    <a:lnTo>
                      <a:pt x="1875" y="2167"/>
                    </a:lnTo>
                    <a:lnTo>
                      <a:pt x="1874" y="2161"/>
                    </a:lnTo>
                    <a:lnTo>
                      <a:pt x="1872" y="2156"/>
                    </a:lnTo>
                    <a:lnTo>
                      <a:pt x="1869" y="2152"/>
                    </a:lnTo>
                    <a:lnTo>
                      <a:pt x="1522" y="1807"/>
                    </a:lnTo>
                    <a:lnTo>
                      <a:pt x="1522" y="1806"/>
                    </a:lnTo>
                    <a:lnTo>
                      <a:pt x="1612" y="1719"/>
                    </a:lnTo>
                    <a:lnTo>
                      <a:pt x="1933" y="2038"/>
                    </a:lnTo>
                    <a:lnTo>
                      <a:pt x="2037" y="2145"/>
                    </a:lnTo>
                    <a:lnTo>
                      <a:pt x="2047" y="2151"/>
                    </a:lnTo>
                    <a:lnTo>
                      <a:pt x="2058" y="2154"/>
                    </a:lnTo>
                    <a:lnTo>
                      <a:pt x="2060" y="2154"/>
                    </a:lnTo>
                    <a:lnTo>
                      <a:pt x="2062" y="2153"/>
                    </a:lnTo>
                    <a:lnTo>
                      <a:pt x="2065" y="2152"/>
                    </a:lnTo>
                    <a:lnTo>
                      <a:pt x="2068" y="2151"/>
                    </a:lnTo>
                    <a:lnTo>
                      <a:pt x="2155" y="2064"/>
                    </a:lnTo>
                    <a:lnTo>
                      <a:pt x="2159" y="2057"/>
                    </a:lnTo>
                    <a:lnTo>
                      <a:pt x="2159" y="2049"/>
                    </a:lnTo>
                    <a:lnTo>
                      <a:pt x="2155" y="2041"/>
                    </a:lnTo>
                    <a:lnTo>
                      <a:pt x="2148" y="2034"/>
                    </a:lnTo>
                    <a:lnTo>
                      <a:pt x="1738" y="1623"/>
                    </a:lnTo>
                    <a:lnTo>
                      <a:pt x="1738" y="1434"/>
                    </a:lnTo>
                    <a:lnTo>
                      <a:pt x="2133" y="1829"/>
                    </a:lnTo>
                    <a:lnTo>
                      <a:pt x="2141" y="1834"/>
                    </a:lnTo>
                    <a:lnTo>
                      <a:pt x="2150" y="1836"/>
                    </a:lnTo>
                    <a:lnTo>
                      <a:pt x="2161" y="1834"/>
                    </a:lnTo>
                    <a:lnTo>
                      <a:pt x="2169" y="1829"/>
                    </a:lnTo>
                    <a:lnTo>
                      <a:pt x="2269" y="1729"/>
                    </a:lnTo>
                    <a:lnTo>
                      <a:pt x="2275" y="1721"/>
                    </a:lnTo>
                    <a:lnTo>
                      <a:pt x="2277" y="1711"/>
                    </a:lnTo>
                    <a:lnTo>
                      <a:pt x="2275" y="1701"/>
                    </a:lnTo>
                    <a:lnTo>
                      <a:pt x="2269" y="1693"/>
                    </a:lnTo>
                    <a:lnTo>
                      <a:pt x="1650" y="1070"/>
                    </a:lnTo>
                    <a:lnTo>
                      <a:pt x="1461" y="1089"/>
                    </a:lnTo>
                    <a:lnTo>
                      <a:pt x="1433" y="1089"/>
                    </a:lnTo>
                    <a:lnTo>
                      <a:pt x="1406" y="1085"/>
                    </a:lnTo>
                    <a:lnTo>
                      <a:pt x="1380" y="1075"/>
                    </a:lnTo>
                    <a:lnTo>
                      <a:pt x="1357" y="1061"/>
                    </a:lnTo>
                    <a:lnTo>
                      <a:pt x="1336" y="1043"/>
                    </a:lnTo>
                    <a:lnTo>
                      <a:pt x="1317" y="1022"/>
                    </a:lnTo>
                    <a:lnTo>
                      <a:pt x="1303" y="998"/>
                    </a:lnTo>
                    <a:lnTo>
                      <a:pt x="1292" y="970"/>
                    </a:lnTo>
                    <a:lnTo>
                      <a:pt x="1286" y="941"/>
                    </a:lnTo>
                    <a:lnTo>
                      <a:pt x="1266" y="786"/>
                    </a:lnTo>
                    <a:lnTo>
                      <a:pt x="1264" y="754"/>
                    </a:lnTo>
                    <a:lnTo>
                      <a:pt x="1269" y="723"/>
                    </a:lnTo>
                    <a:lnTo>
                      <a:pt x="1278" y="694"/>
                    </a:lnTo>
                    <a:lnTo>
                      <a:pt x="1292" y="668"/>
                    </a:lnTo>
                    <a:lnTo>
                      <a:pt x="1310" y="644"/>
                    </a:lnTo>
                    <a:lnTo>
                      <a:pt x="1023" y="613"/>
                    </a:lnTo>
                    <a:lnTo>
                      <a:pt x="1008" y="610"/>
                    </a:lnTo>
                    <a:lnTo>
                      <a:pt x="996" y="601"/>
                    </a:lnTo>
                    <a:lnTo>
                      <a:pt x="884" y="488"/>
                    </a:lnTo>
                    <a:close/>
                    <a:moveTo>
                      <a:pt x="744" y="163"/>
                    </a:moveTo>
                    <a:lnTo>
                      <a:pt x="730" y="165"/>
                    </a:lnTo>
                    <a:lnTo>
                      <a:pt x="716" y="173"/>
                    </a:lnTo>
                    <a:lnTo>
                      <a:pt x="705" y="182"/>
                    </a:lnTo>
                    <a:lnTo>
                      <a:pt x="695" y="194"/>
                    </a:lnTo>
                    <a:lnTo>
                      <a:pt x="690" y="209"/>
                    </a:lnTo>
                    <a:lnTo>
                      <a:pt x="689" y="224"/>
                    </a:lnTo>
                    <a:lnTo>
                      <a:pt x="692" y="239"/>
                    </a:lnTo>
                    <a:lnTo>
                      <a:pt x="699" y="253"/>
                    </a:lnTo>
                    <a:lnTo>
                      <a:pt x="709" y="265"/>
                    </a:lnTo>
                    <a:lnTo>
                      <a:pt x="721" y="273"/>
                    </a:lnTo>
                    <a:lnTo>
                      <a:pt x="736" y="278"/>
                    </a:lnTo>
                    <a:lnTo>
                      <a:pt x="751" y="279"/>
                    </a:lnTo>
                    <a:lnTo>
                      <a:pt x="766" y="276"/>
                    </a:lnTo>
                    <a:lnTo>
                      <a:pt x="779" y="270"/>
                    </a:lnTo>
                    <a:lnTo>
                      <a:pt x="791" y="261"/>
                    </a:lnTo>
                    <a:lnTo>
                      <a:pt x="800" y="248"/>
                    </a:lnTo>
                    <a:lnTo>
                      <a:pt x="805" y="233"/>
                    </a:lnTo>
                    <a:lnTo>
                      <a:pt x="806" y="217"/>
                    </a:lnTo>
                    <a:lnTo>
                      <a:pt x="803" y="203"/>
                    </a:lnTo>
                    <a:lnTo>
                      <a:pt x="797" y="189"/>
                    </a:lnTo>
                    <a:lnTo>
                      <a:pt x="788" y="178"/>
                    </a:lnTo>
                    <a:lnTo>
                      <a:pt x="775" y="170"/>
                    </a:lnTo>
                    <a:lnTo>
                      <a:pt x="760" y="164"/>
                    </a:lnTo>
                    <a:lnTo>
                      <a:pt x="744" y="163"/>
                    </a:lnTo>
                    <a:close/>
                    <a:moveTo>
                      <a:pt x="2663" y="156"/>
                    </a:moveTo>
                    <a:lnTo>
                      <a:pt x="2644" y="159"/>
                    </a:lnTo>
                    <a:lnTo>
                      <a:pt x="2628" y="168"/>
                    </a:lnTo>
                    <a:lnTo>
                      <a:pt x="2616" y="180"/>
                    </a:lnTo>
                    <a:lnTo>
                      <a:pt x="2606" y="195"/>
                    </a:lnTo>
                    <a:lnTo>
                      <a:pt x="2604" y="214"/>
                    </a:lnTo>
                    <a:lnTo>
                      <a:pt x="2606" y="233"/>
                    </a:lnTo>
                    <a:lnTo>
                      <a:pt x="2616" y="248"/>
                    </a:lnTo>
                    <a:lnTo>
                      <a:pt x="2628" y="262"/>
                    </a:lnTo>
                    <a:lnTo>
                      <a:pt x="2645" y="270"/>
                    </a:lnTo>
                    <a:lnTo>
                      <a:pt x="2663" y="273"/>
                    </a:lnTo>
                    <a:lnTo>
                      <a:pt x="2681" y="270"/>
                    </a:lnTo>
                    <a:lnTo>
                      <a:pt x="2698" y="262"/>
                    </a:lnTo>
                    <a:lnTo>
                      <a:pt x="2710" y="249"/>
                    </a:lnTo>
                    <a:lnTo>
                      <a:pt x="2718" y="233"/>
                    </a:lnTo>
                    <a:lnTo>
                      <a:pt x="2720" y="214"/>
                    </a:lnTo>
                    <a:lnTo>
                      <a:pt x="2718" y="195"/>
                    </a:lnTo>
                    <a:lnTo>
                      <a:pt x="2710" y="180"/>
                    </a:lnTo>
                    <a:lnTo>
                      <a:pt x="2698" y="168"/>
                    </a:lnTo>
                    <a:lnTo>
                      <a:pt x="2681" y="159"/>
                    </a:lnTo>
                    <a:lnTo>
                      <a:pt x="2663" y="156"/>
                    </a:lnTo>
                    <a:close/>
                    <a:moveTo>
                      <a:pt x="2645" y="0"/>
                    </a:moveTo>
                    <a:lnTo>
                      <a:pt x="2657" y="0"/>
                    </a:lnTo>
                    <a:lnTo>
                      <a:pt x="2670" y="3"/>
                    </a:lnTo>
                    <a:lnTo>
                      <a:pt x="2681" y="11"/>
                    </a:lnTo>
                    <a:lnTo>
                      <a:pt x="3403" y="732"/>
                    </a:lnTo>
                    <a:lnTo>
                      <a:pt x="3411" y="741"/>
                    </a:lnTo>
                    <a:lnTo>
                      <a:pt x="3415" y="751"/>
                    </a:lnTo>
                    <a:lnTo>
                      <a:pt x="3416" y="762"/>
                    </a:lnTo>
                    <a:lnTo>
                      <a:pt x="3414" y="772"/>
                    </a:lnTo>
                    <a:lnTo>
                      <a:pt x="3410" y="783"/>
                    </a:lnTo>
                    <a:lnTo>
                      <a:pt x="3403" y="791"/>
                    </a:lnTo>
                    <a:lnTo>
                      <a:pt x="3229" y="966"/>
                    </a:lnTo>
                    <a:lnTo>
                      <a:pt x="2819" y="1620"/>
                    </a:lnTo>
                    <a:lnTo>
                      <a:pt x="2097" y="2341"/>
                    </a:lnTo>
                    <a:lnTo>
                      <a:pt x="2075" y="2360"/>
                    </a:lnTo>
                    <a:lnTo>
                      <a:pt x="2052" y="2374"/>
                    </a:lnTo>
                    <a:lnTo>
                      <a:pt x="2028" y="2384"/>
                    </a:lnTo>
                    <a:lnTo>
                      <a:pt x="2003" y="2392"/>
                    </a:lnTo>
                    <a:lnTo>
                      <a:pt x="1977" y="2394"/>
                    </a:lnTo>
                    <a:lnTo>
                      <a:pt x="1954" y="2392"/>
                    </a:lnTo>
                    <a:lnTo>
                      <a:pt x="1931" y="2384"/>
                    </a:lnTo>
                    <a:lnTo>
                      <a:pt x="1910" y="2374"/>
                    </a:lnTo>
                    <a:lnTo>
                      <a:pt x="1892" y="2360"/>
                    </a:lnTo>
                    <a:lnTo>
                      <a:pt x="1882" y="2349"/>
                    </a:lnTo>
                    <a:lnTo>
                      <a:pt x="1881" y="2350"/>
                    </a:lnTo>
                    <a:lnTo>
                      <a:pt x="1861" y="2366"/>
                    </a:lnTo>
                    <a:lnTo>
                      <a:pt x="1839" y="2377"/>
                    </a:lnTo>
                    <a:lnTo>
                      <a:pt x="1814" y="2384"/>
                    </a:lnTo>
                    <a:lnTo>
                      <a:pt x="1788" y="2388"/>
                    </a:lnTo>
                    <a:lnTo>
                      <a:pt x="1761" y="2386"/>
                    </a:lnTo>
                    <a:lnTo>
                      <a:pt x="1735" y="2379"/>
                    </a:lnTo>
                    <a:lnTo>
                      <a:pt x="1709" y="2369"/>
                    </a:lnTo>
                    <a:lnTo>
                      <a:pt x="1684" y="2379"/>
                    </a:lnTo>
                    <a:lnTo>
                      <a:pt x="1658" y="2386"/>
                    </a:lnTo>
                    <a:lnTo>
                      <a:pt x="1631" y="2388"/>
                    </a:lnTo>
                    <a:lnTo>
                      <a:pt x="1605" y="2384"/>
                    </a:lnTo>
                    <a:lnTo>
                      <a:pt x="1580" y="2377"/>
                    </a:lnTo>
                    <a:lnTo>
                      <a:pt x="1558" y="2366"/>
                    </a:lnTo>
                    <a:lnTo>
                      <a:pt x="1538" y="2350"/>
                    </a:lnTo>
                    <a:lnTo>
                      <a:pt x="1537" y="2349"/>
                    </a:lnTo>
                    <a:lnTo>
                      <a:pt x="1527" y="2360"/>
                    </a:lnTo>
                    <a:lnTo>
                      <a:pt x="1509" y="2374"/>
                    </a:lnTo>
                    <a:lnTo>
                      <a:pt x="1488" y="2384"/>
                    </a:lnTo>
                    <a:lnTo>
                      <a:pt x="1465" y="2392"/>
                    </a:lnTo>
                    <a:lnTo>
                      <a:pt x="1442" y="2394"/>
                    </a:lnTo>
                    <a:lnTo>
                      <a:pt x="1416" y="2392"/>
                    </a:lnTo>
                    <a:lnTo>
                      <a:pt x="1391" y="2384"/>
                    </a:lnTo>
                    <a:lnTo>
                      <a:pt x="1367" y="2374"/>
                    </a:lnTo>
                    <a:lnTo>
                      <a:pt x="1344" y="2360"/>
                    </a:lnTo>
                    <a:lnTo>
                      <a:pt x="1322" y="2341"/>
                    </a:lnTo>
                    <a:lnTo>
                      <a:pt x="600" y="1620"/>
                    </a:lnTo>
                    <a:lnTo>
                      <a:pt x="592" y="1611"/>
                    </a:lnTo>
                    <a:lnTo>
                      <a:pt x="582" y="1597"/>
                    </a:lnTo>
                    <a:lnTo>
                      <a:pt x="571" y="1579"/>
                    </a:lnTo>
                    <a:lnTo>
                      <a:pt x="560" y="1559"/>
                    </a:lnTo>
                    <a:lnTo>
                      <a:pt x="548" y="1540"/>
                    </a:lnTo>
                    <a:lnTo>
                      <a:pt x="538" y="1521"/>
                    </a:lnTo>
                    <a:lnTo>
                      <a:pt x="529" y="1503"/>
                    </a:lnTo>
                    <a:lnTo>
                      <a:pt x="183" y="962"/>
                    </a:lnTo>
                    <a:lnTo>
                      <a:pt x="178" y="956"/>
                    </a:lnTo>
                    <a:lnTo>
                      <a:pt x="12" y="791"/>
                    </a:lnTo>
                    <a:lnTo>
                      <a:pt x="4" y="781"/>
                    </a:lnTo>
                    <a:lnTo>
                      <a:pt x="0" y="768"/>
                    </a:lnTo>
                    <a:lnTo>
                      <a:pt x="0" y="756"/>
                    </a:lnTo>
                    <a:lnTo>
                      <a:pt x="4" y="743"/>
                    </a:lnTo>
                    <a:lnTo>
                      <a:pt x="12" y="733"/>
                    </a:lnTo>
                    <a:lnTo>
                      <a:pt x="738" y="11"/>
                    </a:lnTo>
                    <a:lnTo>
                      <a:pt x="748" y="4"/>
                    </a:lnTo>
                    <a:lnTo>
                      <a:pt x="761" y="0"/>
                    </a:lnTo>
                    <a:lnTo>
                      <a:pt x="774" y="0"/>
                    </a:lnTo>
                    <a:lnTo>
                      <a:pt x="786" y="4"/>
                    </a:lnTo>
                    <a:lnTo>
                      <a:pt x="797" y="11"/>
                    </a:lnTo>
                    <a:lnTo>
                      <a:pt x="963" y="177"/>
                    </a:lnTo>
                    <a:lnTo>
                      <a:pt x="970" y="185"/>
                    </a:lnTo>
                    <a:lnTo>
                      <a:pt x="974" y="195"/>
                    </a:lnTo>
                    <a:lnTo>
                      <a:pt x="975" y="207"/>
                    </a:lnTo>
                    <a:lnTo>
                      <a:pt x="974" y="217"/>
                    </a:lnTo>
                    <a:lnTo>
                      <a:pt x="970" y="228"/>
                    </a:lnTo>
                    <a:lnTo>
                      <a:pt x="963" y="236"/>
                    </a:lnTo>
                    <a:lnTo>
                      <a:pt x="890" y="308"/>
                    </a:lnTo>
                    <a:lnTo>
                      <a:pt x="1063" y="482"/>
                    </a:lnTo>
                    <a:lnTo>
                      <a:pt x="1709" y="558"/>
                    </a:lnTo>
                    <a:lnTo>
                      <a:pt x="2356" y="482"/>
                    </a:lnTo>
                    <a:lnTo>
                      <a:pt x="2529" y="309"/>
                    </a:lnTo>
                    <a:lnTo>
                      <a:pt x="2455" y="236"/>
                    </a:lnTo>
                    <a:lnTo>
                      <a:pt x="2449" y="228"/>
                    </a:lnTo>
                    <a:lnTo>
                      <a:pt x="2445" y="217"/>
                    </a:lnTo>
                    <a:lnTo>
                      <a:pt x="2444" y="206"/>
                    </a:lnTo>
                    <a:lnTo>
                      <a:pt x="2445" y="195"/>
                    </a:lnTo>
                    <a:lnTo>
                      <a:pt x="2449" y="185"/>
                    </a:lnTo>
                    <a:lnTo>
                      <a:pt x="2455" y="177"/>
                    </a:lnTo>
                    <a:lnTo>
                      <a:pt x="2622" y="11"/>
                    </a:lnTo>
                    <a:lnTo>
                      <a:pt x="2632" y="3"/>
                    </a:lnTo>
                    <a:lnTo>
                      <a:pt x="2645" y="0"/>
                    </a:lnTo>
                    <a:close/>
                  </a:path>
                </a:pathLst>
              </a:custGeom>
              <a:solidFill>
                <a:srgbClr val="254061"/>
              </a:solidFill>
              <a:ln w="0">
                <a:solidFill>
                  <a:srgbClr val="25406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</p:grpSp>
      </p:grpSp>
      <p:sp>
        <p:nvSpPr>
          <p:cNvPr id="19" name="TextBox 18"/>
          <p:cNvSpPr txBox="1"/>
          <p:nvPr/>
        </p:nvSpPr>
        <p:spPr>
          <a:xfrm>
            <a:off x="1337979" y="3729390"/>
            <a:ext cx="41820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 err="1" smtClean="0">
                <a:solidFill>
                  <a:srgbClr val="002060"/>
                </a:solidFill>
                <a:latin typeface="DejaVu Serif Condensed"/>
                <a:ea typeface="Cambria" panose="02040503050406030204" pitchFamily="18" charset="0"/>
              </a:rPr>
              <a:t>Доходы</a:t>
            </a:r>
            <a:r>
              <a:rPr lang="en-US" sz="1600" b="1" i="1" dirty="0" smtClean="0">
                <a:solidFill>
                  <a:srgbClr val="002060"/>
                </a:solidFill>
                <a:latin typeface="DejaVu Serif Condensed"/>
                <a:ea typeface="Cambria" panose="02040503050406030204" pitchFamily="18" charset="0"/>
              </a:rPr>
              <a:t> </a:t>
            </a:r>
            <a:r>
              <a:rPr lang="en-US" sz="1600" b="1" i="1" dirty="0" err="1" smtClean="0">
                <a:solidFill>
                  <a:srgbClr val="002060"/>
                </a:solidFill>
                <a:latin typeface="DejaVu Serif Condensed"/>
                <a:ea typeface="Cambria" panose="02040503050406030204" pitchFamily="18" charset="0"/>
              </a:rPr>
              <a:t>городского</a:t>
            </a:r>
            <a:r>
              <a:rPr lang="en-US" sz="1600" b="1" i="1" dirty="0" smtClean="0">
                <a:solidFill>
                  <a:srgbClr val="002060"/>
                </a:solidFill>
                <a:latin typeface="DejaVu Serif Condensed"/>
                <a:ea typeface="Cambria" panose="02040503050406030204" pitchFamily="18" charset="0"/>
              </a:rPr>
              <a:t> </a:t>
            </a:r>
            <a:r>
              <a:rPr lang="en-US" sz="1600" b="1" i="1" dirty="0" err="1" smtClean="0">
                <a:solidFill>
                  <a:srgbClr val="002060"/>
                </a:solidFill>
                <a:latin typeface="DejaVu Serif Condensed"/>
                <a:ea typeface="Cambria" panose="02040503050406030204" pitchFamily="18" charset="0"/>
              </a:rPr>
              <a:t>бюджета</a:t>
            </a:r>
            <a:r>
              <a:rPr lang="ru-RU" sz="1300" b="1" i="1" dirty="0" smtClean="0">
                <a:solidFill>
                  <a:srgbClr val="002060"/>
                </a:solidFill>
                <a:latin typeface="DejaVu Serif Condensed"/>
                <a:ea typeface="Cambria" panose="02040503050406030204" pitchFamily="18" charset="0"/>
              </a:rPr>
              <a:t>,</a:t>
            </a:r>
            <a:r>
              <a:rPr lang="ru-RU" sz="1600" b="1" i="1" dirty="0" smtClean="0">
                <a:solidFill>
                  <a:srgbClr val="002060"/>
                </a:solidFill>
                <a:latin typeface="DejaVu Serif Condensed"/>
                <a:ea typeface="Cambria" panose="02040503050406030204" pitchFamily="18" charset="0"/>
              </a:rPr>
              <a:t> </a:t>
            </a:r>
            <a:r>
              <a:rPr lang="ru-RU" sz="1300" b="1" i="1" dirty="0" smtClean="0">
                <a:solidFill>
                  <a:srgbClr val="002060"/>
                </a:solidFill>
                <a:latin typeface="DejaVu Serif Condensed"/>
                <a:ea typeface="Cambria" panose="02040503050406030204" pitchFamily="18" charset="0"/>
              </a:rPr>
              <a:t>млн. руб.</a:t>
            </a:r>
            <a:endParaRPr lang="ru-RU" sz="1300" b="1" i="1" dirty="0">
              <a:solidFill>
                <a:srgbClr val="002060"/>
              </a:solidFill>
              <a:latin typeface="DejaVu Serif Condensed"/>
              <a:ea typeface="Cambria" panose="02040503050406030204" pitchFamily="18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-27384" y="251520"/>
            <a:ext cx="6885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cap="all" spc="-70" dirty="0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О</a:t>
            </a:r>
            <a:r>
              <a:rPr lang="ru-RU" sz="1600" b="1" i="1" cap="all" spc="-70" dirty="0" err="1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сновные</a:t>
            </a:r>
            <a:r>
              <a:rPr lang="ru-RU" sz="1600" b="1" i="1" cap="all" spc="-70" dirty="0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 факторы, оказавшие влияние на формирование бюджета города Липецка по доходам на 2021-2023 гг.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-18606" y="971600"/>
            <a:ext cx="6862549" cy="2704602"/>
            <a:chOff x="-18606" y="683568"/>
            <a:chExt cx="6862549" cy="2704602"/>
          </a:xfrm>
        </p:grpSpPr>
        <p:sp>
          <p:nvSpPr>
            <p:cNvPr id="79" name="Прямоугольник 78"/>
            <p:cNvSpPr/>
            <p:nvPr/>
          </p:nvSpPr>
          <p:spPr>
            <a:xfrm>
              <a:off x="88280" y="693147"/>
              <a:ext cx="2404725" cy="12234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5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прекращение действия с 1 января 2021 года системы налогообложения в виде единого налога на вмененный доход для отдельных видов деятельности и переход </a:t>
              </a:r>
              <a:r>
                <a:rPr lang="ru-RU" sz="100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налогоплательщиков</a:t>
              </a:r>
              <a:r>
                <a:rPr lang="ru-RU" sz="105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на иные режимы налогообложения</a:t>
              </a:r>
            </a:p>
          </p:txBody>
        </p:sp>
        <p:sp>
          <p:nvSpPr>
            <p:cNvPr id="80" name="Прямоугольник 79"/>
            <p:cNvSpPr/>
            <p:nvPr/>
          </p:nvSpPr>
          <p:spPr>
            <a:xfrm>
              <a:off x="-18606" y="2746463"/>
              <a:ext cx="2816438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5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передача </a:t>
              </a:r>
              <a:r>
                <a:rPr lang="en-US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в </a:t>
              </a:r>
              <a:r>
                <a:rPr lang="en-US" sz="105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бюджет</a:t>
              </a:r>
              <a:r>
                <a:rPr lang="en-US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105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города</a:t>
              </a:r>
              <a:r>
                <a:rPr lang="en-US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105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Липецка</a:t>
              </a:r>
              <a:r>
                <a:rPr lang="en-US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100% </a:t>
              </a:r>
              <a:r>
                <a:rPr lang="ru-RU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доходов </a:t>
              </a:r>
              <a:r>
                <a:rPr lang="ru-RU" sz="105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от платы за </a:t>
              </a:r>
              <a:r>
                <a:rPr lang="en-US" sz="105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негативное</a:t>
              </a:r>
              <a:r>
                <a:rPr lang="en-US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105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воздействие</a:t>
              </a:r>
              <a:r>
                <a:rPr lang="en-US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105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на</a:t>
              </a:r>
              <a:r>
                <a:rPr lang="en-US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105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окружающую</a:t>
              </a:r>
              <a:r>
                <a:rPr lang="en-US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105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среду</a:t>
              </a:r>
              <a:endParaRPr lang="ru-RU" sz="1050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65069" y="2009623"/>
              <a:ext cx="2297451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5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передача в </a:t>
              </a:r>
              <a:r>
                <a:rPr lang="en-US" sz="105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бюджет</a:t>
              </a:r>
              <a:r>
                <a:rPr lang="en-US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105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города</a:t>
              </a:r>
              <a:r>
                <a:rPr lang="en-US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105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Липецка</a:t>
              </a:r>
              <a:r>
                <a:rPr lang="ru-RU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ru-RU" sz="105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100 </a:t>
              </a:r>
              <a:r>
                <a:rPr lang="en-US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%</a:t>
              </a:r>
              <a:r>
                <a:rPr lang="ru-RU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ru-RU" sz="105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доходов от налога </a:t>
              </a:r>
              <a:r>
                <a:rPr lang="ru-RU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на </a:t>
              </a:r>
              <a:r>
                <a:rPr lang="ru-RU" sz="105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профессиональный </a:t>
              </a:r>
              <a:r>
                <a:rPr lang="ru-RU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доход</a:t>
              </a:r>
              <a:endParaRPr lang="ru-RU" sz="1050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2" name="Прямоугольник 81"/>
            <p:cNvSpPr/>
            <p:nvPr/>
          </p:nvSpPr>
          <p:spPr>
            <a:xfrm>
              <a:off x="4395137" y="1705737"/>
              <a:ext cx="2447665" cy="9002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Передача</a:t>
              </a:r>
              <a:r>
                <a:rPr lang="en-US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в </a:t>
              </a:r>
              <a:r>
                <a:rPr lang="en-US" sz="105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бюджет</a:t>
              </a:r>
              <a:r>
                <a:rPr lang="en-US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105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города</a:t>
              </a:r>
              <a:r>
                <a:rPr lang="en-US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105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Липецка</a:t>
              </a:r>
              <a:r>
                <a:rPr lang="ru-RU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ru-RU" sz="105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доходов </a:t>
              </a:r>
              <a:r>
                <a:rPr lang="ru-RU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от</a:t>
              </a:r>
              <a:r>
                <a:rPr lang="en-US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105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уплаты</a:t>
              </a:r>
              <a:r>
                <a:rPr lang="en-US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ru-RU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штрафов</a:t>
              </a:r>
              <a:r>
                <a:rPr lang="en-US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105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налагаемых</a:t>
              </a:r>
              <a:r>
                <a:rPr lang="en-US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105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мировыми</a:t>
              </a:r>
              <a:r>
                <a:rPr lang="en-US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105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судьями</a:t>
              </a:r>
              <a:r>
                <a:rPr lang="en-US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en-US" sz="105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комиссиями</a:t>
              </a:r>
              <a:r>
                <a:rPr lang="en-US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105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по</a:t>
              </a:r>
              <a:r>
                <a:rPr lang="en-US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105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делам</a:t>
              </a:r>
              <a:r>
                <a:rPr lang="en-US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105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несовершеннолетних</a:t>
              </a:r>
              <a:endParaRPr lang="ru-RU" sz="1050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3" name="Прямоугольник 82"/>
            <p:cNvSpPr/>
            <p:nvPr/>
          </p:nvSpPr>
          <p:spPr>
            <a:xfrm>
              <a:off x="4149080" y="743669"/>
              <a:ext cx="2689064" cy="9002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5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передача в </a:t>
              </a:r>
              <a:r>
                <a:rPr lang="ru-RU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бюджет  </a:t>
              </a:r>
              <a:r>
                <a:rPr lang="en-US" sz="105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города</a:t>
              </a:r>
              <a:r>
                <a:rPr lang="en-US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105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Липецка</a:t>
              </a:r>
              <a:r>
                <a:rPr lang="ru-RU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ru-RU" sz="105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15 </a:t>
              </a:r>
              <a:r>
                <a:rPr lang="en-US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%</a:t>
              </a:r>
              <a:r>
                <a:rPr lang="ru-RU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ru-RU" sz="105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доходов от налога, взимаемого в связи с применением упрощенной системы налогообложения, подлежащих зачислению в областной бюджет</a:t>
              </a:r>
            </a:p>
          </p:txBody>
        </p:sp>
        <p:sp>
          <p:nvSpPr>
            <p:cNvPr id="84" name="Прямоугольник 83"/>
            <p:cNvSpPr/>
            <p:nvPr/>
          </p:nvSpPr>
          <p:spPr>
            <a:xfrm>
              <a:off x="3538927" y="2788006"/>
              <a:ext cx="3305016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50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замена дотации на выравнивание бюджетной обеспеченности дополнительным нормативом отчислений от </a:t>
              </a:r>
              <a:r>
                <a:rPr lang="en-US" sz="105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НДФЛ</a:t>
              </a:r>
              <a:endParaRPr lang="ru-RU" sz="1050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85" name="Picture 5"/>
            <p:cNvPicPr>
              <a:picLocks noChangeAspect="1" noChangeArrowheads="1"/>
            </p:cNvPicPr>
            <p:nvPr/>
          </p:nvPicPr>
          <p:blipFill rotWithShape="1">
            <a:blip r:embed="rId2">
              <a:clrChange>
                <a:clrFrom>
                  <a:srgbClr val="F8FAFB"/>
                </a:clrFrom>
                <a:clrTo>
                  <a:srgbClr val="F8FAF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338" t="37631" r="60069" b="31185"/>
            <a:stretch/>
          </p:blipFill>
          <p:spPr bwMode="auto">
            <a:xfrm>
              <a:off x="2468881" y="1159963"/>
              <a:ext cx="1896223" cy="1478443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6" name="Скругленный прямоугольник 85"/>
            <p:cNvSpPr/>
            <p:nvPr/>
          </p:nvSpPr>
          <p:spPr>
            <a:xfrm>
              <a:off x="113243" y="683568"/>
              <a:ext cx="2310515" cy="1215616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7" name="Скругленный прямоугольник 86"/>
            <p:cNvSpPr/>
            <p:nvPr/>
          </p:nvSpPr>
          <p:spPr>
            <a:xfrm>
              <a:off x="4168937" y="683568"/>
              <a:ext cx="2601857" cy="943295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8" name="Скругленный прямоугольник 87"/>
            <p:cNvSpPr/>
            <p:nvPr/>
          </p:nvSpPr>
          <p:spPr>
            <a:xfrm>
              <a:off x="4433045" y="1722579"/>
              <a:ext cx="2337749" cy="936289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9" name="Скругленный прямоугольник 88"/>
            <p:cNvSpPr/>
            <p:nvPr/>
          </p:nvSpPr>
          <p:spPr>
            <a:xfrm>
              <a:off x="3617818" y="2750144"/>
              <a:ext cx="3150964" cy="638026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0" name="Скругленный прямоугольник 89"/>
            <p:cNvSpPr/>
            <p:nvPr/>
          </p:nvSpPr>
          <p:spPr>
            <a:xfrm>
              <a:off x="113243" y="2717688"/>
              <a:ext cx="2555662" cy="638026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1" name="Скругленный прямоугольник 90"/>
            <p:cNvSpPr/>
            <p:nvPr/>
          </p:nvSpPr>
          <p:spPr>
            <a:xfrm>
              <a:off x="99141" y="1983433"/>
              <a:ext cx="2263379" cy="626471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521108" y="4371818"/>
            <a:ext cx="1376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5 224,0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521108" y="5355582"/>
            <a:ext cx="1376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4 781,5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1521108" y="6390558"/>
            <a:ext cx="1376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5 031,6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661930" y="4371818"/>
            <a:ext cx="1376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6 224,8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661930" y="5371064"/>
            <a:ext cx="1376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6 246,3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4661930" y="6390558"/>
            <a:ext cx="1376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5 931,4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89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4055888319"/>
              </p:ext>
            </p:extLst>
          </p:nvPr>
        </p:nvGraphicFramePr>
        <p:xfrm>
          <a:off x="-176174" y="948358"/>
          <a:ext cx="6921532" cy="2482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37814" y="764868"/>
            <a:ext cx="6182372" cy="319964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pPr algn="ctr"/>
            <a:r>
              <a:rPr lang="ru-RU" sz="1400" b="1" dirty="0">
                <a:solidFill>
                  <a:srgbClr val="0A50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Доходы</a:t>
            </a:r>
            <a:r>
              <a:rPr lang="en-US" sz="1400" b="1" dirty="0">
                <a:solidFill>
                  <a:srgbClr val="0A50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</a:t>
            </a:r>
            <a:r>
              <a:rPr lang="ru-RU" sz="1400" b="1" dirty="0">
                <a:solidFill>
                  <a:srgbClr val="0A50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собранные на </a:t>
            </a:r>
            <a:r>
              <a:rPr lang="ru-RU" sz="1400" b="1" dirty="0" smtClean="0">
                <a:solidFill>
                  <a:srgbClr val="0A50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территории</a:t>
            </a:r>
            <a:r>
              <a:rPr lang="en-US" sz="1400" b="1" dirty="0" smtClean="0">
                <a:solidFill>
                  <a:srgbClr val="0A50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b="1" dirty="0" smtClean="0">
                <a:solidFill>
                  <a:srgbClr val="0A50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города </a:t>
            </a:r>
            <a:r>
              <a:rPr lang="ru-RU" sz="1400" b="1" dirty="0">
                <a:solidFill>
                  <a:srgbClr val="0A50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Липецка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3060" y="1473530"/>
            <a:ext cx="534121" cy="202996"/>
          </a:xfrm>
          <a:prstGeom prst="rect">
            <a:avLst/>
          </a:prstGeom>
          <a:noFill/>
        </p:spPr>
        <p:txBody>
          <a:bodyPr wrap="none" lIns="91424" tIns="45718" rIns="91424" bIns="45718" rtlCol="0">
            <a:spAutoFit/>
          </a:bodyPr>
          <a:lstStyle/>
          <a:p>
            <a:r>
              <a:rPr lang="ru-RU" sz="1400" b="1" dirty="0">
                <a:solidFill>
                  <a:srgbClr val="0A50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34</a:t>
            </a:r>
            <a:r>
              <a:rPr lang="en-US" sz="1400" b="1" dirty="0">
                <a:solidFill>
                  <a:srgbClr val="0A50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,7</a:t>
            </a:r>
            <a:endParaRPr lang="ru-RU" sz="1400" b="1" dirty="0">
              <a:solidFill>
                <a:srgbClr val="0A50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6020" y="2784828"/>
            <a:ext cx="432740" cy="202996"/>
          </a:xfrm>
          <a:prstGeom prst="rect">
            <a:avLst/>
          </a:prstGeom>
          <a:noFill/>
        </p:spPr>
        <p:txBody>
          <a:bodyPr wrap="none" lIns="91424" tIns="45718" rIns="91424" bIns="45718" rtlCol="0">
            <a:spAutoFit/>
          </a:bodyPr>
          <a:lstStyle/>
          <a:p>
            <a:r>
              <a:rPr lang="en-US" sz="1400" b="1" dirty="0">
                <a:solidFill>
                  <a:srgbClr val="0A50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4,5</a:t>
            </a:r>
            <a:endParaRPr lang="ru-RU" sz="1400" b="1" dirty="0">
              <a:solidFill>
                <a:srgbClr val="0A50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48422" y="3357156"/>
            <a:ext cx="713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+mn-lt"/>
              </a:rPr>
              <a:t>     </a:t>
            </a:r>
            <a:r>
              <a:rPr lang="ru-RU" sz="1200" dirty="0" smtClean="0">
                <a:latin typeface="+mn-lt"/>
              </a:rPr>
              <a:t>план</a:t>
            </a:r>
            <a:endParaRPr lang="ru-RU" sz="1200" dirty="0">
              <a:latin typeface="+mn-lt"/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748594" y="3730990"/>
            <a:ext cx="5560726" cy="841010"/>
            <a:chOff x="1141366" y="3592521"/>
            <a:chExt cx="4957842" cy="841010"/>
          </a:xfrm>
        </p:grpSpPr>
        <p:grpSp>
          <p:nvGrpSpPr>
            <p:cNvPr id="16" name="Группа 15"/>
            <p:cNvGrpSpPr/>
            <p:nvPr/>
          </p:nvGrpSpPr>
          <p:grpSpPr>
            <a:xfrm>
              <a:off x="1141366" y="3592522"/>
              <a:ext cx="3157642" cy="841008"/>
              <a:chOff x="6389112" y="4171789"/>
              <a:chExt cx="3195356" cy="1275099"/>
            </a:xfrm>
          </p:grpSpPr>
          <p:sp>
            <p:nvSpPr>
              <p:cNvPr id="17" name="TextBox 16"/>
              <p:cNvSpPr txBox="1"/>
              <p:nvPr/>
            </p:nvSpPr>
            <p:spPr>
              <a:xfrm rot="16200000">
                <a:off x="5876144" y="4684759"/>
                <a:ext cx="1275097" cy="249162"/>
              </a:xfrm>
              <a:prstGeom prst="rect">
                <a:avLst/>
              </a:prstGeom>
              <a:solidFill>
                <a:srgbClr val="0A5052"/>
              </a:solidFill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dirty="0" smtClean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13</a:t>
                </a:r>
                <a:r>
                  <a:rPr lang="en-US" sz="900" b="1" dirty="0" smtClean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ru-RU" sz="900" b="1" dirty="0" smtClean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копеек</a:t>
                </a:r>
                <a:endParaRPr lang="ru-RU" sz="9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 rot="16200000">
                <a:off x="6444043" y="4681179"/>
                <a:ext cx="1267941" cy="249162"/>
              </a:xfrm>
              <a:prstGeom prst="rect">
                <a:avLst/>
              </a:prstGeom>
              <a:solidFill>
                <a:srgbClr val="0A5052"/>
              </a:solidFill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b="1" dirty="0" smtClean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1</a:t>
                </a:r>
                <a:r>
                  <a:rPr lang="ru-RU" sz="900" b="1" dirty="0" smtClean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4 </a:t>
                </a:r>
                <a:r>
                  <a:rPr lang="en-US" sz="900" b="1" dirty="0" smtClean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ru-RU" sz="1000" b="1" dirty="0" smtClean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копеек</a:t>
                </a:r>
                <a:endParaRPr lang="ru-RU" sz="9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 rot="16200000">
                <a:off x="7017236" y="4675945"/>
                <a:ext cx="1257472" cy="249162"/>
              </a:xfrm>
              <a:prstGeom prst="rect">
                <a:avLst/>
              </a:prstGeom>
              <a:solidFill>
                <a:srgbClr val="0A5052"/>
              </a:solidFill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dirty="0" smtClean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1</a:t>
                </a:r>
                <a:r>
                  <a:rPr lang="ru-RU" sz="1000" b="1" dirty="0" smtClean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6</a:t>
                </a:r>
                <a:r>
                  <a:rPr lang="en-US" sz="1000" b="1" dirty="0" smtClean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ru-RU" sz="1000" b="1" dirty="0" smtClean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копеек</a:t>
                </a:r>
                <a:endParaRPr lang="ru-RU" sz="10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 rot="16200000">
                <a:off x="7665263" y="4675945"/>
                <a:ext cx="1257469" cy="249162"/>
              </a:xfrm>
              <a:prstGeom prst="rect">
                <a:avLst/>
              </a:prstGeom>
              <a:solidFill>
                <a:srgbClr val="0A5052"/>
              </a:solidFill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dirty="0" smtClean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1</a:t>
                </a:r>
                <a:r>
                  <a:rPr lang="ru-RU" sz="1000" b="1" dirty="0" smtClean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1</a:t>
                </a:r>
                <a:r>
                  <a:rPr lang="en-US" sz="1000" b="1" dirty="0" smtClean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ru-RU" sz="1000" b="1" dirty="0" smtClean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копеек</a:t>
                </a:r>
                <a:endParaRPr lang="ru-RU" sz="10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 rot="16200000">
                <a:off x="8169380" y="4693439"/>
                <a:ext cx="1265444" cy="222148"/>
              </a:xfrm>
              <a:prstGeom prst="rect">
                <a:avLst/>
              </a:prstGeom>
              <a:solidFill>
                <a:srgbClr val="0A5052"/>
              </a:solidFill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b="1" dirty="0" smtClean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1</a:t>
                </a:r>
                <a:r>
                  <a:rPr lang="ru-RU" sz="900" b="1" dirty="0" smtClean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3</a:t>
                </a:r>
                <a:r>
                  <a:rPr lang="en-US" sz="900" b="1" dirty="0" smtClean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ru-RU" sz="1000" b="1" dirty="0" smtClean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копеек</a:t>
                </a:r>
                <a:endParaRPr lang="ru-RU" sz="9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 rot="16200000">
                <a:off x="8827166" y="4679932"/>
                <a:ext cx="1265441" cy="249162"/>
              </a:xfrm>
              <a:prstGeom prst="rect">
                <a:avLst/>
              </a:prstGeom>
              <a:solidFill>
                <a:srgbClr val="0A5052"/>
              </a:solidFill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b="1" dirty="0" smtClean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1</a:t>
                </a:r>
                <a:r>
                  <a:rPr lang="ru-RU" sz="900" b="1" dirty="0" smtClean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2</a:t>
                </a:r>
                <a:r>
                  <a:rPr lang="en-US" sz="900" b="1" dirty="0" smtClean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ru-RU" sz="1000" b="1" dirty="0" smtClean="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rPr>
                  <a:t>копеек</a:t>
                </a:r>
                <a:endParaRPr lang="ru-RU" sz="900" b="1" dirty="0">
                  <a:solidFill>
                    <a:schemeClr val="bg1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24" name="Правая фигурная скобка 23"/>
            <p:cNvSpPr/>
            <p:nvPr/>
          </p:nvSpPr>
          <p:spPr>
            <a:xfrm>
              <a:off x="4412597" y="3592521"/>
              <a:ext cx="78191" cy="841010"/>
            </a:xfrm>
            <a:prstGeom prst="rightBrace">
              <a:avLst/>
            </a:prstGeom>
            <a:ln>
              <a:solidFill>
                <a:srgbClr val="0E757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628621" y="3717196"/>
              <a:ext cx="1470587" cy="548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latin typeface="+mn-lt"/>
                </a:rPr>
                <a:t>С каждого собранного рубля оставалось в городе</a:t>
              </a:r>
              <a:endParaRPr lang="ru-RU" sz="1200" b="1" dirty="0">
                <a:latin typeface="+mn-lt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19682" y="323528"/>
            <a:ext cx="6838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200" b="1" i="1" cap="all" spc="300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ru-RU" sz="1800" spc="-100" dirty="0"/>
              <a:t>Доходы, формирующие бюджет города Липецка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776" y="4696275"/>
            <a:ext cx="6452356" cy="307773"/>
          </a:xfrm>
          <a:prstGeom prst="rect">
            <a:avLst/>
          </a:prstGeom>
          <a:noFill/>
        </p:spPr>
        <p:txBody>
          <a:bodyPr wrap="square" lIns="91424" tIns="45718" rIns="91424" bIns="45718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A505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Нормативы отчислений основных доходных источников в 2021 году</a:t>
            </a:r>
            <a:endParaRPr lang="ru-RU" sz="1400" b="1" dirty="0">
              <a:solidFill>
                <a:srgbClr val="0A5052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8" name="Таблица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058082"/>
              </p:ext>
            </p:extLst>
          </p:nvPr>
        </p:nvGraphicFramePr>
        <p:xfrm>
          <a:off x="19681" y="4969253"/>
          <a:ext cx="6839224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1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6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70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2507">
                <a:tc>
                  <a:txBody>
                    <a:bodyPr/>
                    <a:lstStyle/>
                    <a:p>
                      <a:endParaRPr lang="ru-RU" sz="100" dirty="0"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Вышестоящие</a:t>
                      </a:r>
                      <a:r>
                        <a:rPr lang="en-US" sz="1000" dirty="0" smtClean="0"/>
                        <a:t> </a:t>
                      </a:r>
                      <a:r>
                        <a:rPr lang="en-US" sz="1000" dirty="0" err="1" smtClean="0"/>
                        <a:t>бюджеты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+mn-lt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Бюджет города</a:t>
                      </a:r>
                      <a:r>
                        <a:rPr lang="en-US" sz="1000" dirty="0" smtClean="0"/>
                        <a:t> </a:t>
                      </a:r>
                      <a:r>
                        <a:rPr lang="en-US" sz="1000" dirty="0" err="1" smtClean="0"/>
                        <a:t>Липецка</a:t>
                      </a:r>
                      <a:endParaRPr lang="ru-RU" sz="1000" dirty="0">
                        <a:latin typeface="+mn-lt"/>
                      </a:endParaRP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114">
                <a:tc gridSpan="3"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Федеральные налоги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1114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000" dirty="0" smtClean="0"/>
                        <a:t>Налог на прибыль организаций</a:t>
                      </a:r>
                      <a:endParaRPr lang="ru-RU" sz="10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100%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1114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Налог на доходы физических лиц</a:t>
                      </a:r>
                      <a:endParaRPr lang="ru-RU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78,78%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21,22%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1114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000" dirty="0" smtClean="0"/>
                        <a:t>Налог, взимаемый</a:t>
                      </a:r>
                      <a:r>
                        <a:rPr lang="ru-RU" sz="1000" baseline="0" dirty="0" smtClean="0"/>
                        <a:t> в связи с применением упрощенной системы налогообложения</a:t>
                      </a:r>
                      <a:endParaRPr lang="ru-RU" sz="10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85%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15%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7544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000" dirty="0" smtClean="0"/>
                        <a:t>Единый сельскохозяйственный</a:t>
                      </a:r>
                      <a:r>
                        <a:rPr lang="ru-RU" sz="1000" baseline="0" dirty="0" smtClean="0"/>
                        <a:t> налог</a:t>
                      </a:r>
                      <a:endParaRPr lang="ru-RU" sz="10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400" dirty="0"/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100%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3283671"/>
                  </a:ext>
                </a:extLst>
              </a:tr>
              <a:tr h="227544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000" dirty="0" smtClean="0"/>
                        <a:t>Налог, взимаемый в связи с применением патентной системы </a:t>
                      </a:r>
                      <a:r>
                        <a:rPr lang="en-US" sz="1000" dirty="0" smtClean="0"/>
                        <a:t>н</a:t>
                      </a:r>
                      <a:r>
                        <a:rPr lang="ru-RU" sz="1000" dirty="0" err="1" smtClean="0"/>
                        <a:t>алогообложения</a:t>
                      </a:r>
                      <a:endParaRPr lang="ru-RU" sz="10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100%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7544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000" dirty="0" smtClean="0"/>
                        <a:t>Налог на профессиональный доход</a:t>
                      </a:r>
                      <a:endParaRPr lang="ru-RU" sz="10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00" dirty="0"/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100%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2669321"/>
                  </a:ext>
                </a:extLst>
              </a:tr>
              <a:tr h="201114">
                <a:tc gridSpan="3"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000" dirty="0" smtClean="0"/>
                        <a:t>Региональные налоги 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050670"/>
                  </a:ext>
                </a:extLst>
              </a:tr>
              <a:tr h="227544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000" dirty="0" smtClean="0"/>
                        <a:t>Налог на имущество организаций</a:t>
                      </a:r>
                      <a:endParaRPr lang="ru-RU" sz="10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100%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792797"/>
                  </a:ext>
                </a:extLst>
              </a:tr>
              <a:tr h="227544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000" dirty="0" smtClean="0"/>
                        <a:t>Транспортный налог</a:t>
                      </a:r>
                      <a:endParaRPr lang="ru-RU" sz="10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100%</a:t>
                      </a:r>
                      <a:endParaRPr kumimoji="0" lang="ru-R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6786367"/>
                  </a:ext>
                </a:extLst>
              </a:tr>
              <a:tr h="227544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000" dirty="0" smtClean="0"/>
                        <a:t>Налог на игорный бизнес</a:t>
                      </a:r>
                      <a:endParaRPr lang="ru-RU" sz="10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100%</a:t>
                      </a:r>
                      <a:endParaRPr kumimoji="0" lang="ru-R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500" dirty="0"/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6909150"/>
                  </a:ext>
                </a:extLst>
              </a:tr>
              <a:tr h="201114">
                <a:tc gridSpan="3"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000" dirty="0" smtClean="0"/>
                        <a:t>Местные налоги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487717"/>
                  </a:ext>
                </a:extLst>
              </a:tr>
              <a:tr h="227544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000" dirty="0" smtClean="0"/>
                        <a:t>Налог на имущество</a:t>
                      </a:r>
                      <a:r>
                        <a:rPr lang="ru-RU" sz="1000" baseline="0" dirty="0" smtClean="0"/>
                        <a:t> физических лиц</a:t>
                      </a:r>
                      <a:endParaRPr lang="ru-RU" sz="10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100%</a:t>
                      </a:r>
                      <a:endParaRPr kumimoji="0" lang="ru-R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605685"/>
                  </a:ext>
                </a:extLst>
              </a:tr>
              <a:tr h="227544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ru-RU" sz="1000" dirty="0" smtClean="0"/>
                        <a:t>Земельный налог</a:t>
                      </a:r>
                      <a:endParaRPr lang="ru-RU" sz="1000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00" dirty="0"/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100%</a:t>
                      </a:r>
                      <a:endParaRPr kumimoji="0" lang="ru-R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121920" marR="12192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083101"/>
                  </a:ext>
                </a:extLst>
              </a:tr>
            </a:tbl>
          </a:graphicData>
        </a:graphic>
      </p:graphicFrame>
      <p:cxnSp>
        <p:nvCxnSpPr>
          <p:cNvPr id="43" name="Прямая со стрелкой 42"/>
          <p:cNvCxnSpPr/>
          <p:nvPr/>
        </p:nvCxnSpPr>
        <p:spPr>
          <a:xfrm>
            <a:off x="4149080" y="3472492"/>
            <a:ext cx="0" cy="2345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3429000" y="3472492"/>
            <a:ext cx="0" cy="2345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2852936" y="3472492"/>
            <a:ext cx="0" cy="2345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2132856" y="3472492"/>
            <a:ext cx="0" cy="2345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1556792" y="3472492"/>
            <a:ext cx="0" cy="2345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>
            <a:off x="908720" y="3472492"/>
            <a:ext cx="0" cy="2345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9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9" t="8440" r="8679" b="11946"/>
          <a:stretch/>
        </p:blipFill>
        <p:spPr bwMode="auto">
          <a:xfrm flipH="1">
            <a:off x="6224" y="7265350"/>
            <a:ext cx="1768561" cy="1778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0" y="340764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200" b="1" i="1" cap="all" spc="300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en-US" sz="1800" spc="0" dirty="0" err="1"/>
              <a:t>Структура</a:t>
            </a:r>
            <a:r>
              <a:rPr lang="en-US" sz="1800" spc="0" dirty="0"/>
              <a:t> </a:t>
            </a:r>
            <a:r>
              <a:rPr lang="en-US" sz="1800" spc="0" dirty="0" err="1"/>
              <a:t>налоговых</a:t>
            </a:r>
            <a:r>
              <a:rPr lang="en-US" sz="1800" spc="0" dirty="0"/>
              <a:t> </a:t>
            </a:r>
            <a:r>
              <a:rPr lang="en-US" sz="1800" spc="0" dirty="0" err="1"/>
              <a:t>доходов</a:t>
            </a:r>
            <a:r>
              <a:rPr lang="en-US" sz="1800" spc="0" dirty="0"/>
              <a:t> </a:t>
            </a:r>
            <a:r>
              <a:rPr lang="ru-RU" sz="1800" spc="0" dirty="0" smtClean="0"/>
              <a:t/>
            </a:r>
            <a:br>
              <a:rPr lang="ru-RU" sz="1800" spc="0" dirty="0" smtClean="0"/>
            </a:br>
            <a:r>
              <a:rPr lang="en-US" sz="1800" spc="0" dirty="0" err="1" smtClean="0"/>
              <a:t>городского</a:t>
            </a:r>
            <a:r>
              <a:rPr lang="en-US" sz="1800" spc="0" dirty="0" smtClean="0"/>
              <a:t> </a:t>
            </a:r>
            <a:r>
              <a:rPr lang="en-US" sz="1800" spc="0" dirty="0" err="1"/>
              <a:t>бюджета</a:t>
            </a:r>
            <a:endParaRPr lang="ru-RU" sz="1800" spc="0" dirty="0"/>
          </a:p>
        </p:txBody>
      </p:sp>
      <p:sp>
        <p:nvSpPr>
          <p:cNvPr id="35" name="TextBox 34"/>
          <p:cNvSpPr txBox="1"/>
          <p:nvPr/>
        </p:nvSpPr>
        <p:spPr>
          <a:xfrm>
            <a:off x="-27384" y="1621279"/>
            <a:ext cx="1965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cap="all" dirty="0" err="1" smtClean="0">
                <a:solidFill>
                  <a:schemeClr val="tx2">
                    <a:lumMod val="75000"/>
                  </a:schemeClr>
                </a:solidFill>
              </a:rPr>
              <a:t>Налог</a:t>
            </a:r>
            <a:r>
              <a:rPr lang="en-US" sz="1400" b="1" cap="all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b="1" cap="all" dirty="0" err="1" smtClean="0">
                <a:solidFill>
                  <a:schemeClr val="tx2">
                    <a:lumMod val="75000"/>
                  </a:schemeClr>
                </a:solidFill>
              </a:rPr>
              <a:t>на</a:t>
            </a:r>
            <a:r>
              <a:rPr lang="en-US" sz="1400" b="1" cap="all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b="1" cap="all" dirty="0" err="1" smtClean="0">
                <a:solidFill>
                  <a:schemeClr val="tx2">
                    <a:lumMod val="75000"/>
                  </a:schemeClr>
                </a:solidFill>
              </a:rPr>
              <a:t>доходы</a:t>
            </a:r>
            <a:r>
              <a:rPr lang="en-US" sz="1400" b="1" cap="all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b="1" cap="all" dirty="0" err="1" smtClean="0">
                <a:solidFill>
                  <a:schemeClr val="tx2">
                    <a:lumMod val="75000"/>
                  </a:schemeClr>
                </a:solidFill>
              </a:rPr>
              <a:t>физических</a:t>
            </a:r>
            <a:r>
              <a:rPr lang="en-US" sz="1400" b="1" cap="all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b="1" cap="all" dirty="0" err="1" smtClean="0">
                <a:solidFill>
                  <a:schemeClr val="tx2">
                    <a:lumMod val="75000"/>
                  </a:schemeClr>
                </a:solidFill>
              </a:rPr>
              <a:t>лиц</a:t>
            </a:r>
            <a:endParaRPr lang="ru-RU" sz="1400" b="1" cap="all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-27384" y="3383690"/>
            <a:ext cx="23999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cap="all" dirty="0" err="1" smtClean="0">
                <a:solidFill>
                  <a:schemeClr val="tx2">
                    <a:lumMod val="75000"/>
                  </a:schemeClr>
                </a:solidFill>
              </a:rPr>
              <a:t>Упрощенная</a:t>
            </a:r>
            <a:r>
              <a:rPr lang="en-US" sz="1400" b="1" cap="all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b="1" cap="all" dirty="0" err="1" smtClean="0">
                <a:solidFill>
                  <a:schemeClr val="tx2">
                    <a:lumMod val="75000"/>
                  </a:schemeClr>
                </a:solidFill>
              </a:rPr>
              <a:t>система</a:t>
            </a:r>
            <a:r>
              <a:rPr lang="en-US" sz="1400" b="1" cap="all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b="1" cap="all" dirty="0" err="1" smtClean="0">
                <a:solidFill>
                  <a:schemeClr val="tx2">
                    <a:lumMod val="75000"/>
                  </a:schemeClr>
                </a:solidFill>
              </a:rPr>
              <a:t>налогообложения</a:t>
            </a:r>
            <a:endParaRPr lang="ru-RU" sz="1400" b="1" cap="all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-27384" y="2568681"/>
            <a:ext cx="18618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cap="all" dirty="0" err="1" smtClean="0">
                <a:solidFill>
                  <a:schemeClr val="tx2">
                    <a:lumMod val="75000"/>
                  </a:schemeClr>
                </a:solidFill>
              </a:rPr>
              <a:t>Земельный</a:t>
            </a:r>
            <a:r>
              <a:rPr lang="en-US" sz="1400" b="1" cap="all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b="1" cap="all" dirty="0" err="1" smtClean="0">
                <a:solidFill>
                  <a:schemeClr val="tx2">
                    <a:lumMod val="75000"/>
                  </a:schemeClr>
                </a:solidFill>
              </a:rPr>
              <a:t>налог</a:t>
            </a:r>
            <a:endParaRPr lang="ru-RU" sz="1400" b="1" cap="all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-27384" y="4249226"/>
            <a:ext cx="2069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cap="all" dirty="0" err="1" smtClean="0">
                <a:solidFill>
                  <a:schemeClr val="tx2">
                    <a:lumMod val="75000"/>
                  </a:schemeClr>
                </a:solidFill>
              </a:rPr>
              <a:t>Налог</a:t>
            </a:r>
            <a:r>
              <a:rPr lang="en-US" sz="1400" b="1" cap="all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b="1" cap="all" dirty="0" err="1" smtClean="0">
                <a:solidFill>
                  <a:schemeClr val="tx2">
                    <a:lumMod val="75000"/>
                  </a:schemeClr>
                </a:solidFill>
              </a:rPr>
              <a:t>на</a:t>
            </a:r>
            <a:r>
              <a:rPr lang="en-US" sz="1400" b="1" cap="all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b="1" cap="all" dirty="0" err="1" smtClean="0">
                <a:solidFill>
                  <a:schemeClr val="tx2">
                    <a:lumMod val="75000"/>
                  </a:schemeClr>
                </a:solidFill>
              </a:rPr>
              <a:t>имущество</a:t>
            </a:r>
            <a:r>
              <a:rPr lang="en-US" sz="1400" b="1" cap="all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b="1" cap="all" dirty="0" err="1" smtClean="0">
                <a:solidFill>
                  <a:schemeClr val="tx2">
                    <a:lumMod val="75000"/>
                  </a:schemeClr>
                </a:solidFill>
              </a:rPr>
              <a:t>физических</a:t>
            </a:r>
            <a:r>
              <a:rPr lang="en-US" sz="1400" b="1" cap="all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b="1" cap="all" dirty="0" err="1" smtClean="0">
                <a:solidFill>
                  <a:schemeClr val="tx2">
                    <a:lumMod val="75000"/>
                  </a:schemeClr>
                </a:solidFill>
              </a:rPr>
              <a:t>лиц</a:t>
            </a:r>
            <a:endParaRPr lang="ru-RU" sz="1400" b="1" cap="all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-27384" y="5090918"/>
            <a:ext cx="24703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cap="all" dirty="0" err="1" smtClean="0">
                <a:solidFill>
                  <a:schemeClr val="tx2">
                    <a:lumMod val="75000"/>
                  </a:schemeClr>
                </a:solidFill>
              </a:rPr>
              <a:t>Акцизы</a:t>
            </a:r>
            <a:r>
              <a:rPr lang="en-US" sz="1400" b="1" cap="all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b="1" cap="all" dirty="0" err="1" smtClean="0">
                <a:solidFill>
                  <a:schemeClr val="tx2">
                    <a:lumMod val="75000"/>
                  </a:schemeClr>
                </a:solidFill>
              </a:rPr>
              <a:t>по</a:t>
            </a:r>
            <a:r>
              <a:rPr lang="en-US" sz="1400" b="1" cap="all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b="1" cap="all" dirty="0" err="1" smtClean="0">
                <a:solidFill>
                  <a:schemeClr val="tx2">
                    <a:lumMod val="75000"/>
                  </a:schemeClr>
                </a:solidFill>
              </a:rPr>
              <a:t>подакцизным</a:t>
            </a:r>
            <a:r>
              <a:rPr lang="en-US" sz="1400" b="1" cap="all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b="1" cap="all" dirty="0" err="1" smtClean="0">
                <a:solidFill>
                  <a:schemeClr val="tx2">
                    <a:lumMod val="75000"/>
                  </a:schemeClr>
                </a:solidFill>
              </a:rPr>
              <a:t>товарам</a:t>
            </a:r>
            <a:r>
              <a:rPr lang="en-US" sz="1400" b="1" cap="all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b="1" cap="all" dirty="0" err="1" smtClean="0">
                <a:solidFill>
                  <a:schemeClr val="tx2">
                    <a:lumMod val="75000"/>
                  </a:schemeClr>
                </a:solidFill>
              </a:rPr>
              <a:t>производимых</a:t>
            </a:r>
            <a:r>
              <a:rPr lang="en-US" sz="1400" b="1" cap="all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b="1" cap="all" dirty="0" err="1" smtClean="0">
                <a:solidFill>
                  <a:schemeClr val="tx2">
                    <a:lumMod val="75000"/>
                  </a:schemeClr>
                </a:solidFill>
              </a:rPr>
              <a:t>на</a:t>
            </a:r>
            <a:r>
              <a:rPr lang="en-US" sz="1400" b="1" cap="all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b="1" cap="all" dirty="0" err="1" smtClean="0">
                <a:solidFill>
                  <a:schemeClr val="tx2">
                    <a:lumMod val="75000"/>
                  </a:schemeClr>
                </a:solidFill>
              </a:rPr>
              <a:t>территории</a:t>
            </a:r>
            <a:r>
              <a:rPr lang="en-US" sz="1400" b="1" cap="all" dirty="0" smtClean="0">
                <a:solidFill>
                  <a:schemeClr val="tx2">
                    <a:lumMod val="75000"/>
                  </a:schemeClr>
                </a:solidFill>
              </a:rPr>
              <a:t> РФ</a:t>
            </a:r>
            <a:endParaRPr lang="ru-RU" sz="1400" b="1" cap="all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27384" y="5981228"/>
            <a:ext cx="216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cap="all" dirty="0" err="1" smtClean="0">
                <a:solidFill>
                  <a:schemeClr val="tx2">
                    <a:lumMod val="75000"/>
                  </a:schemeClr>
                </a:solidFill>
              </a:rPr>
              <a:t>Прочие</a:t>
            </a:r>
            <a:r>
              <a:rPr lang="en-US" sz="1400" b="1" cap="all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b="1" cap="all" dirty="0" err="1" smtClean="0">
                <a:solidFill>
                  <a:schemeClr val="tx2">
                    <a:lumMod val="75000"/>
                  </a:schemeClr>
                </a:solidFill>
              </a:rPr>
              <a:t>налоговые</a:t>
            </a:r>
            <a:r>
              <a:rPr lang="en-US" sz="1400" b="1" cap="all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1400" b="1" cap="all" dirty="0" err="1" smtClean="0">
                <a:solidFill>
                  <a:schemeClr val="tx2">
                    <a:lumMod val="75000"/>
                  </a:schemeClr>
                </a:solidFill>
              </a:rPr>
              <a:t>доходы</a:t>
            </a:r>
            <a:endParaRPr lang="ru-RU" sz="1400" b="1" cap="all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39880" y="7255932"/>
            <a:ext cx="1861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tx2">
                    <a:lumMod val="75000"/>
                  </a:schemeClr>
                </a:solidFill>
                <a:ea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ВСЕГО</a:t>
            </a:r>
            <a:endParaRPr lang="ru-RU" dirty="0"/>
          </a:p>
        </p:txBody>
      </p:sp>
      <p:grpSp>
        <p:nvGrpSpPr>
          <p:cNvPr id="34" name="Группа 33"/>
          <p:cNvGrpSpPr/>
          <p:nvPr/>
        </p:nvGrpSpPr>
        <p:grpSpPr>
          <a:xfrm>
            <a:off x="2685673" y="1687299"/>
            <a:ext cx="3767663" cy="4841130"/>
            <a:chOff x="1824121" y="1459062"/>
            <a:chExt cx="3767663" cy="484113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1824121" y="1459062"/>
              <a:ext cx="1152128" cy="4572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4418209" y="1459062"/>
              <a:ext cx="1152128" cy="4572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3121165" y="1459062"/>
              <a:ext cx="1152128" cy="4572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1824121" y="2335848"/>
              <a:ext cx="1152128" cy="4572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4418209" y="2335848"/>
              <a:ext cx="1152128" cy="4572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3121165" y="2335848"/>
              <a:ext cx="1152128" cy="4572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Скругленный прямоугольник 19"/>
            <p:cNvSpPr/>
            <p:nvPr/>
          </p:nvSpPr>
          <p:spPr>
            <a:xfrm>
              <a:off x="1824865" y="3212634"/>
              <a:ext cx="1152128" cy="4572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4418953" y="3212634"/>
              <a:ext cx="1152128" cy="4572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Скругленный прямоугольник 21"/>
            <p:cNvSpPr/>
            <p:nvPr/>
          </p:nvSpPr>
          <p:spPr>
            <a:xfrm>
              <a:off x="3121909" y="3212634"/>
              <a:ext cx="1152128" cy="4572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Скругленный прямоугольник 24"/>
            <p:cNvSpPr/>
            <p:nvPr/>
          </p:nvSpPr>
          <p:spPr>
            <a:xfrm>
              <a:off x="1844824" y="4089420"/>
              <a:ext cx="1152128" cy="4572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4438912" y="4089420"/>
              <a:ext cx="1152128" cy="4572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Скругленный прямоугольник 26"/>
            <p:cNvSpPr/>
            <p:nvPr/>
          </p:nvSpPr>
          <p:spPr>
            <a:xfrm>
              <a:off x="3141868" y="4089420"/>
              <a:ext cx="1152128" cy="4572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1844824" y="4966206"/>
              <a:ext cx="1152128" cy="4572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Скругленный прямоугольник 28"/>
            <p:cNvSpPr/>
            <p:nvPr/>
          </p:nvSpPr>
          <p:spPr>
            <a:xfrm>
              <a:off x="4438912" y="4966206"/>
              <a:ext cx="1152128" cy="4572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Скругленный прямоугольник 29"/>
            <p:cNvSpPr/>
            <p:nvPr/>
          </p:nvSpPr>
          <p:spPr>
            <a:xfrm>
              <a:off x="3141868" y="4966206"/>
              <a:ext cx="1152128" cy="4572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Скругленный прямоугольник 30"/>
            <p:cNvSpPr/>
            <p:nvPr/>
          </p:nvSpPr>
          <p:spPr>
            <a:xfrm>
              <a:off x="1845568" y="5842992"/>
              <a:ext cx="1152128" cy="4572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Скругленный прямоугольник 31"/>
            <p:cNvSpPr/>
            <p:nvPr/>
          </p:nvSpPr>
          <p:spPr>
            <a:xfrm>
              <a:off x="4439656" y="5842992"/>
              <a:ext cx="1152128" cy="4572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Скругленный прямоугольник 32"/>
            <p:cNvSpPr/>
            <p:nvPr/>
          </p:nvSpPr>
          <p:spPr>
            <a:xfrm>
              <a:off x="3142612" y="5842992"/>
              <a:ext cx="1152128" cy="4572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2708561" y="1703893"/>
            <a:ext cx="1106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2 805,4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244968" y="2063738"/>
            <a:ext cx="7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chemeClr val="accent1">
                    <a:lumMod val="50000"/>
                  </a:schemeClr>
                </a:solidFill>
              </a:rPr>
              <a:t>60,5%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000900" y="1703893"/>
            <a:ext cx="1133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2 408,5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581128" y="2063738"/>
            <a:ext cx="7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chemeClr val="accent1">
                    <a:lumMod val="50000"/>
                  </a:schemeClr>
                </a:solidFill>
              </a:rPr>
              <a:t>56,5%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662515" y="1245972"/>
            <a:ext cx="3889347" cy="453094"/>
            <a:chOff x="2662515" y="1245972"/>
            <a:chExt cx="3889347" cy="453094"/>
          </a:xfrm>
        </p:grpSpPr>
        <p:sp>
          <p:nvSpPr>
            <p:cNvPr id="48" name="TextBox 47"/>
            <p:cNvSpPr txBox="1"/>
            <p:nvPr/>
          </p:nvSpPr>
          <p:spPr>
            <a:xfrm>
              <a:off x="2662515" y="1268179"/>
              <a:ext cx="126052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2400" b="1" spc="300">
                  <a:ea typeface="Cambria" panose="02040503050406030204" pitchFamily="18" charset="0"/>
                  <a:cs typeface="Segoe UI" panose="020B0502040204020203" pitchFamily="34" charset="0"/>
                </a:defRPr>
              </a:lvl1pPr>
            </a:lstStyle>
            <a:p>
              <a:r>
                <a:rPr lang="en-US" sz="2200" dirty="0">
                  <a:latin typeface="Cambria" panose="02040503050406030204" pitchFamily="18" charset="0"/>
                </a:rPr>
                <a:t>2021</a:t>
              </a:r>
              <a:endParaRPr lang="ru-RU" sz="2200" dirty="0">
                <a:latin typeface="Cambria" panose="02040503050406030204" pitchFamily="18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971138" y="1245972"/>
              <a:ext cx="126052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2400" b="1" spc="300">
                  <a:ea typeface="Cambria" panose="02040503050406030204" pitchFamily="18" charset="0"/>
                  <a:cs typeface="Segoe UI" panose="020B0502040204020203" pitchFamily="34" charset="0"/>
                </a:defRPr>
              </a:lvl1pPr>
            </a:lstStyle>
            <a:p>
              <a:r>
                <a:rPr lang="en-US" sz="2200" dirty="0">
                  <a:latin typeface="Cambria" panose="02040503050406030204" pitchFamily="18" charset="0"/>
                </a:rPr>
                <a:t>2022</a:t>
              </a:r>
              <a:endParaRPr lang="ru-RU" sz="2200" dirty="0">
                <a:latin typeface="Cambria" panose="02040503050406030204" pitchFamily="18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291340" y="1258579"/>
              <a:ext cx="126052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2400" b="1" spc="300">
                  <a:ea typeface="Cambria" panose="02040503050406030204" pitchFamily="18" charset="0"/>
                  <a:cs typeface="Segoe UI" panose="020B0502040204020203" pitchFamily="34" charset="0"/>
                </a:defRPr>
              </a:lvl1pPr>
            </a:lstStyle>
            <a:p>
              <a:r>
                <a:rPr lang="en-US" sz="2200" dirty="0">
                  <a:latin typeface="Cambria" panose="02040503050406030204" pitchFamily="18" charset="0"/>
                </a:rPr>
                <a:t>2023</a:t>
              </a:r>
              <a:endParaRPr lang="ru-RU" sz="2200" dirty="0">
                <a:latin typeface="Cambria" panose="02040503050406030204" pitchFamily="18" charset="0"/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5307349" y="1703893"/>
            <a:ext cx="1134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2 610,1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840886" y="2063738"/>
            <a:ext cx="855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chemeClr val="accent1">
                    <a:lumMod val="50000"/>
                  </a:schemeClr>
                </a:solidFill>
              </a:rPr>
              <a:t>57,7%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844170" y="3486781"/>
            <a:ext cx="1260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257,2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244968" y="3854841"/>
            <a:ext cx="7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chemeClr val="accent1">
                    <a:lumMod val="50000"/>
                  </a:schemeClr>
                </a:solidFill>
              </a:rPr>
              <a:t>5,5%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162410" y="3474249"/>
            <a:ext cx="1260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243,8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81128" y="2960139"/>
            <a:ext cx="7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</a:rPr>
              <a:t>25,0</a:t>
            </a:r>
            <a:r>
              <a:rPr lang="en-US" sz="1400" b="1" i="1" dirty="0" smtClean="0">
                <a:solidFill>
                  <a:schemeClr val="accent1">
                    <a:lumMod val="50000"/>
                  </a:schemeClr>
                </a:solidFill>
              </a:rPr>
              <a:t>%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470530" y="3469276"/>
            <a:ext cx="1260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255,9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877352" y="2930805"/>
            <a:ext cx="7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</a:rPr>
              <a:t>23,9</a:t>
            </a:r>
            <a:r>
              <a:rPr lang="en-US" sz="1400" b="1" i="1" dirty="0" smtClean="0">
                <a:solidFill>
                  <a:schemeClr val="accent1">
                    <a:lumMod val="50000"/>
                  </a:schemeClr>
                </a:solidFill>
              </a:rPr>
              <a:t>%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844791" y="2607616"/>
            <a:ext cx="861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991,2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244968" y="2951533"/>
            <a:ext cx="7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chemeClr val="accent1">
                    <a:lumMod val="50000"/>
                  </a:schemeClr>
                </a:solidFill>
              </a:rPr>
              <a:t>21,4%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094082" y="2598595"/>
            <a:ext cx="1260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1 065,4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581128" y="3846358"/>
            <a:ext cx="7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</a:rPr>
              <a:t>5,7</a:t>
            </a:r>
            <a:r>
              <a:rPr lang="en-US" sz="1400" b="1" i="1" dirty="0" smtClean="0">
                <a:solidFill>
                  <a:schemeClr val="accent1">
                    <a:lumMod val="50000"/>
                  </a:schemeClr>
                </a:solidFill>
              </a:rPr>
              <a:t>%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357614" y="2594710"/>
            <a:ext cx="1260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1 082,2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877352" y="3854841"/>
            <a:ext cx="7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</a:rPr>
              <a:t>5,7</a:t>
            </a:r>
            <a:r>
              <a:rPr lang="en-US" sz="1400" b="1" i="1" dirty="0" smtClean="0">
                <a:solidFill>
                  <a:schemeClr val="accent1">
                    <a:lumMod val="50000"/>
                  </a:schemeClr>
                </a:solidFill>
              </a:rPr>
              <a:t>%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880541" y="4369223"/>
            <a:ext cx="1260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230,3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244968" y="4713752"/>
            <a:ext cx="7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chemeClr val="accent1">
                    <a:lumMod val="50000"/>
                  </a:schemeClr>
                </a:solidFill>
              </a:rPr>
              <a:t>5,0%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139344" y="4344276"/>
            <a:ext cx="1260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251,1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581128" y="4704460"/>
            <a:ext cx="7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chemeClr val="accent1">
                    <a:lumMod val="50000"/>
                  </a:schemeClr>
                </a:solidFill>
              </a:rPr>
              <a:t>5,9%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470530" y="4361591"/>
            <a:ext cx="1260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273,9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877352" y="4711407"/>
            <a:ext cx="7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chemeClr val="accent1">
                    <a:lumMod val="50000"/>
                  </a:schemeClr>
                </a:solidFill>
              </a:rPr>
              <a:t>6,1%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693009" y="5226412"/>
            <a:ext cx="1260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68,4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244968" y="5611358"/>
            <a:ext cx="7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chemeClr val="accent1">
                    <a:lumMod val="50000"/>
                  </a:schemeClr>
                </a:solidFill>
              </a:rPr>
              <a:t>1,5%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909477" y="5226718"/>
            <a:ext cx="1260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72,5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581128" y="5593061"/>
            <a:ext cx="7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chemeClr val="accent1">
                    <a:lumMod val="50000"/>
                  </a:schemeClr>
                </a:solidFill>
              </a:rPr>
              <a:t>1,7%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244510" y="5226412"/>
            <a:ext cx="1260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76,3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877352" y="5587244"/>
            <a:ext cx="7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chemeClr val="accent1">
                    <a:lumMod val="50000"/>
                  </a:schemeClr>
                </a:solidFill>
              </a:rPr>
              <a:t>1,7%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959802" y="6090496"/>
            <a:ext cx="1260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287,1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244968" y="6477300"/>
            <a:ext cx="7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chemeClr val="accent1">
                    <a:lumMod val="50000"/>
                  </a:schemeClr>
                </a:solidFill>
              </a:rPr>
              <a:t>6,1%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162410" y="6090496"/>
            <a:ext cx="1260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222,3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581128" y="6477375"/>
            <a:ext cx="7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chemeClr val="accent1">
                    <a:lumMod val="50000"/>
                  </a:schemeClr>
                </a:solidFill>
              </a:rPr>
              <a:t>5,2%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470530" y="6080212"/>
            <a:ext cx="1260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226,0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5877352" y="6490478"/>
            <a:ext cx="7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solidFill>
                  <a:schemeClr val="accent1">
                    <a:lumMod val="50000"/>
                  </a:schemeClr>
                </a:solidFill>
              </a:rPr>
              <a:t>4,9%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2527373" y="7245215"/>
            <a:ext cx="4168637" cy="470005"/>
            <a:chOff x="1547672" y="7090794"/>
            <a:chExt cx="3839500" cy="371810"/>
          </a:xfrm>
        </p:grpSpPr>
        <p:grpSp>
          <p:nvGrpSpPr>
            <p:cNvPr id="47" name="Группа 46"/>
            <p:cNvGrpSpPr/>
            <p:nvPr/>
          </p:nvGrpSpPr>
          <p:grpSpPr>
            <a:xfrm>
              <a:off x="1564183" y="7092280"/>
              <a:ext cx="3665017" cy="370324"/>
              <a:chOff x="1564183" y="7092280"/>
              <a:chExt cx="3665017" cy="288032"/>
            </a:xfrm>
          </p:grpSpPr>
          <p:sp>
            <p:nvSpPr>
              <p:cNvPr id="43" name="Скругленный прямоугольник 42"/>
              <p:cNvSpPr/>
              <p:nvPr/>
            </p:nvSpPr>
            <p:spPr>
              <a:xfrm>
                <a:off x="1564183" y="7092280"/>
                <a:ext cx="1070929" cy="288032"/>
              </a:xfrm>
              <a:prstGeom prst="roundRect">
                <a:avLst/>
              </a:prstGeom>
              <a:solidFill>
                <a:srgbClr val="1737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4" name="Скругленный прямоугольник 43"/>
              <p:cNvSpPr/>
              <p:nvPr/>
            </p:nvSpPr>
            <p:spPr>
              <a:xfrm>
                <a:off x="4158271" y="7092280"/>
                <a:ext cx="1070929" cy="288032"/>
              </a:xfrm>
              <a:prstGeom prst="roundRect">
                <a:avLst/>
              </a:prstGeom>
              <a:solidFill>
                <a:srgbClr val="1737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5" name="Скругленный прямоугольник 44"/>
              <p:cNvSpPr/>
              <p:nvPr/>
            </p:nvSpPr>
            <p:spPr>
              <a:xfrm>
                <a:off x="2861227" y="7092280"/>
                <a:ext cx="1070929" cy="288032"/>
              </a:xfrm>
              <a:prstGeom prst="roundRect">
                <a:avLst/>
              </a:prstGeom>
              <a:solidFill>
                <a:srgbClr val="1737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94" name="TextBox 93"/>
            <p:cNvSpPr txBox="1"/>
            <p:nvPr/>
          </p:nvSpPr>
          <p:spPr>
            <a:xfrm>
              <a:off x="1547672" y="7106722"/>
              <a:ext cx="1260522" cy="351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4 639,6</a:t>
              </a:r>
              <a:endParaRPr lang="ru-RU" sz="240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820651" y="7106722"/>
              <a:ext cx="1260522" cy="351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4 263,6</a:t>
              </a:r>
              <a:endParaRPr lang="ru-RU" sz="240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4126650" y="7090794"/>
              <a:ext cx="1260522" cy="351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4 524,4</a:t>
              </a:r>
              <a:endParaRPr lang="ru-RU" sz="240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2348880" y="1819195"/>
            <a:ext cx="228600" cy="4709234"/>
            <a:chOff x="2312035" y="1819195"/>
            <a:chExt cx="228600" cy="4709234"/>
          </a:xfrm>
        </p:grpSpPr>
        <p:cxnSp>
          <p:nvCxnSpPr>
            <p:cNvPr id="89" name="Прямая соединительная линия 88"/>
            <p:cNvCxnSpPr/>
            <p:nvPr/>
          </p:nvCxnSpPr>
          <p:spPr>
            <a:xfrm>
              <a:off x="2420888" y="2063738"/>
              <a:ext cx="0" cy="42443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Овал 96"/>
            <p:cNvSpPr/>
            <p:nvPr/>
          </p:nvSpPr>
          <p:spPr>
            <a:xfrm>
              <a:off x="2312035" y="1819195"/>
              <a:ext cx="228600" cy="2286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Овал 99"/>
            <p:cNvSpPr/>
            <p:nvPr/>
          </p:nvSpPr>
          <p:spPr>
            <a:xfrm>
              <a:off x="2312035" y="2697989"/>
              <a:ext cx="228600" cy="2286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Овал 100"/>
            <p:cNvSpPr/>
            <p:nvPr/>
          </p:nvSpPr>
          <p:spPr>
            <a:xfrm>
              <a:off x="2312035" y="3565167"/>
              <a:ext cx="228600" cy="2286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Овал 101"/>
            <p:cNvSpPr/>
            <p:nvPr/>
          </p:nvSpPr>
          <p:spPr>
            <a:xfrm>
              <a:off x="2312035" y="4405494"/>
              <a:ext cx="228600" cy="2286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Овал 102"/>
            <p:cNvSpPr/>
            <p:nvPr/>
          </p:nvSpPr>
          <p:spPr>
            <a:xfrm>
              <a:off x="2312035" y="5308743"/>
              <a:ext cx="228600" cy="2286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Овал 103"/>
            <p:cNvSpPr/>
            <p:nvPr/>
          </p:nvSpPr>
          <p:spPr>
            <a:xfrm>
              <a:off x="2312035" y="6299829"/>
              <a:ext cx="228600" cy="2286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5" name="TextBox 104"/>
          <p:cNvSpPr txBox="1"/>
          <p:nvPr/>
        </p:nvSpPr>
        <p:spPr>
          <a:xfrm>
            <a:off x="5784107" y="1032179"/>
            <a:ext cx="12955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2">
                    <a:lumMod val="75000"/>
                  </a:schemeClr>
                </a:solidFill>
              </a:rPr>
              <a:t>МЛН.РУБ.</a:t>
            </a:r>
            <a:endParaRPr lang="ru-RU" sz="1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786972" y="7680196"/>
            <a:ext cx="1027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i="1" dirty="0" smtClean="0">
                <a:solidFill>
                  <a:schemeClr val="accent1">
                    <a:lumMod val="50000"/>
                  </a:schemeClr>
                </a:solidFill>
                <a:ea typeface="Cambria" panose="02040503050406030204" pitchFamily="18" charset="0"/>
                <a:cs typeface="Segoe UI" panose="020B0502040204020203" pitchFamily="34" charset="0"/>
              </a:rPr>
              <a:t>100%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  <a:ea typeface="Cambria" panose="02040503050406030204" pitchFamily="18" charset="0"/>
              <a:cs typeface="Segoe UI" panose="020B0502040204020203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4352286" y="7680196"/>
            <a:ext cx="805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300" b="1" i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r"/>
            <a:r>
              <a:rPr lang="en-US" sz="1400" dirty="0" smtClean="0">
                <a:latin typeface="+mn-lt"/>
                <a:ea typeface="Cambria" panose="02040503050406030204" pitchFamily="18" charset="0"/>
              </a:rPr>
              <a:t>100%</a:t>
            </a:r>
            <a:endParaRPr lang="ru-RU" sz="1400" dirty="0">
              <a:latin typeface="+mn-lt"/>
              <a:ea typeface="Cambria" panose="02040503050406030204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720865" y="7680196"/>
            <a:ext cx="872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i="1" dirty="0" smtClean="0">
                <a:solidFill>
                  <a:schemeClr val="accent1">
                    <a:lumMod val="50000"/>
                  </a:schemeClr>
                </a:solidFill>
                <a:ea typeface="Cambria" panose="02040503050406030204" pitchFamily="18" charset="0"/>
                <a:cs typeface="Segoe UI" panose="020B0502040204020203" pitchFamily="34" charset="0"/>
              </a:rPr>
              <a:t>100%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  <a:ea typeface="Cambria" panose="020405030504060302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0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79"/>
          <a:stretch/>
        </p:blipFill>
        <p:spPr bwMode="auto">
          <a:xfrm>
            <a:off x="98661" y="8015641"/>
            <a:ext cx="1150497" cy="1109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0" y="47179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 cap="all" spc="0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en-US" dirty="0" err="1"/>
              <a:t>Структура</a:t>
            </a:r>
            <a:r>
              <a:rPr lang="en-US" dirty="0"/>
              <a:t> </a:t>
            </a:r>
            <a:r>
              <a:rPr lang="ru-RU" dirty="0"/>
              <a:t>не</a:t>
            </a:r>
            <a:r>
              <a:rPr lang="en-US" dirty="0" err="1"/>
              <a:t>налоговых</a:t>
            </a:r>
            <a:r>
              <a:rPr lang="en-US" dirty="0"/>
              <a:t> </a:t>
            </a:r>
            <a:r>
              <a:rPr lang="en-US" dirty="0" err="1"/>
              <a:t>доходов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городского</a:t>
            </a:r>
            <a:r>
              <a:rPr lang="en-US" dirty="0"/>
              <a:t> </a:t>
            </a:r>
            <a:r>
              <a:rPr lang="en-US" dirty="0" err="1"/>
              <a:t>бюджета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869914" y="2972783"/>
            <a:ext cx="216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200" b="1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>
                <a:latin typeface="+mn-lt"/>
                <a:ea typeface="Cambria" panose="02040503050406030204" pitchFamily="18" charset="0"/>
              </a:rPr>
              <a:t>ДОХОДЫ ОТ ПРОДАЖИ ИМУЩЕСТВА И ЗЕМЕЛЬНЫХ УЧАСТКОВ</a:t>
            </a:r>
            <a:endParaRPr lang="ru-RU" dirty="0">
              <a:latin typeface="+mn-lt"/>
              <a:ea typeface="Cambria" panose="020405030504060302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90309" y="6357439"/>
            <a:ext cx="2080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200" b="1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>
                <a:latin typeface="+mn-lt"/>
                <a:ea typeface="Cambria" panose="02040503050406030204" pitchFamily="18" charset="0"/>
              </a:rPr>
              <a:t>ДОХОДЫ ОТ СДАЧИ В АРЕНДУ ИМУЩЕСТВА</a:t>
            </a:r>
            <a:endParaRPr lang="ru-RU" dirty="0">
              <a:latin typeface="+mn-lt"/>
              <a:ea typeface="Cambria" panose="020405030504060302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90309" y="1888094"/>
            <a:ext cx="216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  <a:ea typeface="Cambria" panose="02040503050406030204" pitchFamily="18" charset="0"/>
                <a:cs typeface="Segoe UI" panose="020B0502040204020203" pitchFamily="34" charset="0"/>
              </a:rPr>
              <a:t>ДОХОДЫ ОТ СДАЧИ В АРЕНДУ ЗЕМЕЛЬНЫХ УЧАСТКОВ</a:t>
            </a:r>
            <a:endParaRPr lang="ru-RU" sz="1200" b="1" dirty="0">
              <a:solidFill>
                <a:schemeClr val="tx2">
                  <a:lumMod val="75000"/>
                </a:schemeClr>
              </a:solidFill>
              <a:ea typeface="Cambria" panose="02040503050406030204" pitchFamily="18" charset="0"/>
              <a:cs typeface="Segoe UI" panose="020B0502040204020203" pitchFamily="34" charset="0"/>
            </a:endParaRPr>
          </a:p>
        </p:txBody>
      </p:sp>
      <p:grpSp>
        <p:nvGrpSpPr>
          <p:cNvPr id="2061" name="Группа 2060"/>
          <p:cNvGrpSpPr/>
          <p:nvPr/>
        </p:nvGrpSpPr>
        <p:grpSpPr>
          <a:xfrm>
            <a:off x="2756254" y="1410938"/>
            <a:ext cx="3867308" cy="430887"/>
            <a:chOff x="2765530" y="1363578"/>
            <a:chExt cx="3867308" cy="430887"/>
          </a:xfrm>
        </p:grpSpPr>
        <p:sp>
          <p:nvSpPr>
            <p:cNvPr id="40" name="TextBox 39"/>
            <p:cNvSpPr txBox="1"/>
            <p:nvPr/>
          </p:nvSpPr>
          <p:spPr>
            <a:xfrm>
              <a:off x="2765530" y="1363578"/>
              <a:ext cx="126052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2000" b="1" spc="3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r>
                <a:rPr lang="en-US" sz="2200" dirty="0">
                  <a:latin typeface="Cambria" panose="02040503050406030204" pitchFamily="18" charset="0"/>
                  <a:ea typeface="Cambria" panose="02040503050406030204" pitchFamily="18" charset="0"/>
                </a:rPr>
                <a:t>2021</a:t>
              </a:r>
              <a:endParaRPr lang="ru-RU" sz="22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130505" y="1363578"/>
              <a:ext cx="126052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2000" b="1" spc="3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r>
                <a:rPr lang="en-US" sz="2200" dirty="0">
                  <a:latin typeface="Cambria" panose="02040503050406030204" pitchFamily="18" charset="0"/>
                  <a:ea typeface="Cambria" panose="02040503050406030204" pitchFamily="18" charset="0"/>
                </a:rPr>
                <a:t>2022</a:t>
              </a:r>
              <a:endParaRPr lang="ru-RU" sz="22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372316" y="1363578"/>
              <a:ext cx="126052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2000" b="1" spc="3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r>
                <a:rPr lang="en-US" sz="2200" dirty="0">
                  <a:latin typeface="Cambria" panose="02040503050406030204" pitchFamily="18" charset="0"/>
                  <a:ea typeface="Cambria" panose="02040503050406030204" pitchFamily="18" charset="0"/>
                </a:rPr>
                <a:t>2023</a:t>
              </a:r>
              <a:endParaRPr lang="ru-RU" sz="22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2060" name="Группа 2059"/>
          <p:cNvGrpSpPr/>
          <p:nvPr/>
        </p:nvGrpSpPr>
        <p:grpSpPr>
          <a:xfrm>
            <a:off x="2860327" y="1913788"/>
            <a:ext cx="3755903" cy="622370"/>
            <a:chOff x="2860327" y="1276521"/>
            <a:chExt cx="3755903" cy="622370"/>
          </a:xfrm>
        </p:grpSpPr>
        <p:grpSp>
          <p:nvGrpSpPr>
            <p:cNvPr id="2059" name="Группа 2058"/>
            <p:cNvGrpSpPr/>
            <p:nvPr/>
          </p:nvGrpSpPr>
          <p:grpSpPr>
            <a:xfrm>
              <a:off x="2860327" y="1276521"/>
              <a:ext cx="3665017" cy="370324"/>
              <a:chOff x="2860327" y="1276521"/>
              <a:chExt cx="3665017" cy="370324"/>
            </a:xfrm>
          </p:grpSpPr>
          <p:grpSp>
            <p:nvGrpSpPr>
              <p:cNvPr id="2" name="Группа 1"/>
              <p:cNvGrpSpPr/>
              <p:nvPr/>
            </p:nvGrpSpPr>
            <p:grpSpPr>
              <a:xfrm>
                <a:off x="2860327" y="1276521"/>
                <a:ext cx="3665017" cy="370324"/>
                <a:chOff x="-5255625" y="1277253"/>
                <a:chExt cx="3665017" cy="370324"/>
              </a:xfrm>
            </p:grpSpPr>
            <p:sp>
              <p:nvSpPr>
                <p:cNvPr id="46" name="Скругленный прямоугольник 45"/>
                <p:cNvSpPr/>
                <p:nvPr/>
              </p:nvSpPr>
              <p:spPr>
                <a:xfrm>
                  <a:off x="-5255625" y="1277253"/>
                  <a:ext cx="1070929" cy="370324"/>
                </a:xfrm>
                <a:prstGeom prst="round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47" name="Скругленный прямоугольник 46"/>
                <p:cNvSpPr/>
                <p:nvPr/>
              </p:nvSpPr>
              <p:spPr>
                <a:xfrm>
                  <a:off x="-2661537" y="1277253"/>
                  <a:ext cx="1070929" cy="370324"/>
                </a:xfrm>
                <a:prstGeom prst="round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48" name="Скругленный прямоугольник 47"/>
                <p:cNvSpPr/>
                <p:nvPr/>
              </p:nvSpPr>
              <p:spPr>
                <a:xfrm>
                  <a:off x="-3958581" y="1277253"/>
                  <a:ext cx="1070929" cy="370324"/>
                </a:xfrm>
                <a:prstGeom prst="round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  <p:sp>
            <p:nvSpPr>
              <p:cNvPr id="43" name="TextBox 42"/>
              <p:cNvSpPr txBox="1"/>
              <p:nvPr/>
            </p:nvSpPr>
            <p:spPr>
              <a:xfrm>
                <a:off x="2870020" y="1298757"/>
                <a:ext cx="10546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246,9</a:t>
                </a:r>
                <a:endParaRPr lang="ru-RU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4150787" y="1298757"/>
                <a:ext cx="10669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230,0</a:t>
                </a:r>
                <a:endParaRPr lang="ru-RU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5437257" y="1298757"/>
                <a:ext cx="108808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217,5</a:t>
                </a:r>
                <a:endParaRPr lang="ru-RU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81" name="TextBox 80"/>
            <p:cNvSpPr txBox="1"/>
            <p:nvPr/>
          </p:nvSpPr>
          <p:spPr>
            <a:xfrm>
              <a:off x="3207466" y="1606503"/>
              <a:ext cx="85684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b="1" i="1" dirty="0" smtClean="0">
                  <a:solidFill>
                    <a:schemeClr val="accent1">
                      <a:lumMod val="50000"/>
                    </a:schemeClr>
                  </a:solidFill>
                  <a:ea typeface="Cambria" panose="02040503050406030204" pitchFamily="18" charset="0"/>
                  <a:cs typeface="Segoe UI" panose="020B0502040204020203" pitchFamily="34" charset="0"/>
                </a:rPr>
                <a:t>42,2%</a:t>
              </a:r>
              <a:endParaRPr lang="ru-RU" sz="1300" b="1" i="1" dirty="0">
                <a:solidFill>
                  <a:schemeClr val="accent1">
                    <a:lumMod val="50000"/>
                  </a:schemeClr>
                </a:solidFill>
                <a:ea typeface="Cambria" panose="02040503050406030204" pitchFamily="18" charset="0"/>
                <a:cs typeface="Segoe UI" panose="020B0502040204020203" pitchFamily="34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501103" y="1602921"/>
              <a:ext cx="80583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300" b="1" i="1">
                  <a:solidFill>
                    <a:schemeClr val="accent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 algn="ctr"/>
              <a:r>
                <a:rPr lang="en-US" dirty="0" smtClean="0">
                  <a:latin typeface="+mn-lt"/>
                  <a:ea typeface="Cambria" panose="02040503050406030204" pitchFamily="18" charset="0"/>
                </a:rPr>
                <a:t>44,4%</a:t>
              </a:r>
              <a:endParaRPr lang="ru-RU" dirty="0">
                <a:latin typeface="+mn-lt"/>
                <a:ea typeface="Cambria" panose="02040503050406030204" pitchFamily="18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5743724" y="1602921"/>
              <a:ext cx="87250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00" b="1" i="1" dirty="0" smtClean="0">
                  <a:solidFill>
                    <a:schemeClr val="accent1">
                      <a:lumMod val="50000"/>
                    </a:schemeClr>
                  </a:solidFill>
                  <a:ea typeface="Cambria" panose="02040503050406030204" pitchFamily="18" charset="0"/>
                  <a:cs typeface="Segoe UI" panose="020B0502040204020203" pitchFamily="34" charset="0"/>
                </a:rPr>
                <a:t>42,9%</a:t>
              </a:r>
              <a:endParaRPr lang="ru-RU" sz="1300" b="1" i="1" dirty="0">
                <a:solidFill>
                  <a:schemeClr val="accent1">
                    <a:lumMod val="50000"/>
                  </a:schemeClr>
                </a:solidFill>
                <a:ea typeface="Cambria" panose="02040503050406030204" pitchFamily="18" charset="0"/>
                <a:cs typeface="Segoe UI" panose="020B0502040204020203" pitchFamily="34" charset="0"/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911702" y="5172455"/>
            <a:ext cx="2394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ea typeface="Cambria" panose="02040503050406030204" pitchFamily="18" charset="0"/>
                <a:cs typeface="Segoe UI" panose="020B0502040204020203" pitchFamily="34" charset="0"/>
              </a:rPr>
              <a:t>ПЛАТА</a:t>
            </a:r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  <a:ea typeface="Cambria" panose="02040503050406030204" pitchFamily="18" charset="0"/>
              </a:rPr>
              <a:t> 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ea typeface="Cambria" panose="02040503050406030204" pitchFamily="18" charset="0"/>
                <a:cs typeface="Segoe UI" panose="020B0502040204020203" pitchFamily="34" charset="0"/>
              </a:rPr>
              <a:t>ЗА НЕГАТИВНОЕ ВОЗДЕЙСТВИЕ НА ОКРУЖАЮЩУЮ СРЕДУ</a:t>
            </a:r>
            <a:endParaRPr lang="ru-RU" sz="1200" b="1" dirty="0">
              <a:solidFill>
                <a:schemeClr val="tx2">
                  <a:lumMod val="75000"/>
                </a:schemeClr>
              </a:solidFill>
              <a:ea typeface="Cambria" panose="02040503050406030204" pitchFamily="18" charset="0"/>
              <a:cs typeface="Segoe UI" panose="020B0502040204020203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272127" y="8343368"/>
            <a:ext cx="1861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ea typeface="Cambria" panose="02040503050406030204" pitchFamily="18" charset="0"/>
                <a:cs typeface="Segoe UI" panose="020B0502040204020203" pitchFamily="34" charset="0"/>
              </a:rPr>
              <a:t>ВСЕГО</a:t>
            </a:r>
            <a:endParaRPr lang="ru-RU" sz="2800" b="1" dirty="0">
              <a:solidFill>
                <a:schemeClr val="tx2">
                  <a:lumMod val="75000"/>
                </a:schemeClr>
              </a:solidFill>
              <a:ea typeface="Cambria" panose="02040503050406030204" pitchFamily="18" charset="0"/>
              <a:cs typeface="Segoe UI" panose="020B0502040204020203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890309" y="4088064"/>
            <a:ext cx="208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200" b="1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>
                <a:latin typeface="+mn-lt"/>
                <a:ea typeface="Cambria" panose="02040503050406030204" pitchFamily="18" charset="0"/>
              </a:rPr>
              <a:t>ШТРАФЫ</a:t>
            </a:r>
            <a:endParaRPr lang="ru-RU" dirty="0">
              <a:latin typeface="+mn-lt"/>
              <a:ea typeface="Cambria" panose="020405030504060302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88640" y="6290152"/>
            <a:ext cx="720000" cy="720000"/>
            <a:chOff x="188640" y="5980802"/>
            <a:chExt cx="720000" cy="720000"/>
          </a:xfrm>
        </p:grpSpPr>
        <p:sp>
          <p:nvSpPr>
            <p:cNvPr id="201" name="Овал 200"/>
            <p:cNvSpPr/>
            <p:nvPr/>
          </p:nvSpPr>
          <p:spPr>
            <a:xfrm>
              <a:off x="188640" y="5980802"/>
              <a:ext cx="720000" cy="72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grpSp>
          <p:nvGrpSpPr>
            <p:cNvPr id="8" name="Группа 7"/>
            <p:cNvGrpSpPr/>
            <p:nvPr/>
          </p:nvGrpSpPr>
          <p:grpSpPr>
            <a:xfrm>
              <a:off x="313243" y="6094573"/>
              <a:ext cx="432000" cy="468000"/>
              <a:chOff x="-1890035" y="2562328"/>
              <a:chExt cx="517525" cy="555625"/>
            </a:xfrm>
          </p:grpSpPr>
          <p:grpSp>
            <p:nvGrpSpPr>
              <p:cNvPr id="5" name="Группа 4"/>
              <p:cNvGrpSpPr/>
              <p:nvPr/>
            </p:nvGrpSpPr>
            <p:grpSpPr>
              <a:xfrm>
                <a:off x="-1763740" y="2721078"/>
                <a:ext cx="239713" cy="266700"/>
                <a:chOff x="2374528" y="2750638"/>
                <a:chExt cx="239713" cy="266700"/>
              </a:xfrm>
            </p:grpSpPr>
            <p:sp>
              <p:nvSpPr>
                <p:cNvPr id="169" name="Freeform 704"/>
                <p:cNvSpPr>
                  <a:spLocks/>
                </p:cNvSpPr>
                <p:nvPr/>
              </p:nvSpPr>
              <p:spPr bwMode="auto">
                <a:xfrm>
                  <a:off x="2411041" y="2863553"/>
                  <a:ext cx="82550" cy="19050"/>
                </a:xfrm>
                <a:custGeom>
                  <a:avLst/>
                  <a:gdLst>
                    <a:gd name="T0" fmla="*/ 58 w 524"/>
                    <a:gd name="T1" fmla="*/ 0 h 117"/>
                    <a:gd name="T2" fmla="*/ 465 w 524"/>
                    <a:gd name="T3" fmla="*/ 0 h 117"/>
                    <a:gd name="T4" fmla="*/ 483 w 524"/>
                    <a:gd name="T5" fmla="*/ 4 h 117"/>
                    <a:gd name="T6" fmla="*/ 500 w 524"/>
                    <a:gd name="T7" fmla="*/ 12 h 117"/>
                    <a:gd name="T8" fmla="*/ 512 w 524"/>
                    <a:gd name="T9" fmla="*/ 25 h 117"/>
                    <a:gd name="T10" fmla="*/ 520 w 524"/>
                    <a:gd name="T11" fmla="*/ 41 h 117"/>
                    <a:gd name="T12" fmla="*/ 524 w 524"/>
                    <a:gd name="T13" fmla="*/ 59 h 117"/>
                    <a:gd name="T14" fmla="*/ 520 w 524"/>
                    <a:gd name="T15" fmla="*/ 77 h 117"/>
                    <a:gd name="T16" fmla="*/ 512 w 524"/>
                    <a:gd name="T17" fmla="*/ 93 h 117"/>
                    <a:gd name="T18" fmla="*/ 500 w 524"/>
                    <a:gd name="T19" fmla="*/ 105 h 117"/>
                    <a:gd name="T20" fmla="*/ 483 w 524"/>
                    <a:gd name="T21" fmla="*/ 114 h 117"/>
                    <a:gd name="T22" fmla="*/ 465 w 524"/>
                    <a:gd name="T23" fmla="*/ 117 h 117"/>
                    <a:gd name="T24" fmla="*/ 58 w 524"/>
                    <a:gd name="T25" fmla="*/ 117 h 117"/>
                    <a:gd name="T26" fmla="*/ 40 w 524"/>
                    <a:gd name="T27" fmla="*/ 114 h 117"/>
                    <a:gd name="T28" fmla="*/ 25 w 524"/>
                    <a:gd name="T29" fmla="*/ 105 h 117"/>
                    <a:gd name="T30" fmla="*/ 12 w 524"/>
                    <a:gd name="T31" fmla="*/ 93 h 117"/>
                    <a:gd name="T32" fmla="*/ 3 w 524"/>
                    <a:gd name="T33" fmla="*/ 77 h 117"/>
                    <a:gd name="T34" fmla="*/ 0 w 524"/>
                    <a:gd name="T35" fmla="*/ 59 h 117"/>
                    <a:gd name="T36" fmla="*/ 3 w 524"/>
                    <a:gd name="T37" fmla="*/ 41 h 117"/>
                    <a:gd name="T38" fmla="*/ 12 w 524"/>
                    <a:gd name="T39" fmla="*/ 25 h 117"/>
                    <a:gd name="T40" fmla="*/ 25 w 524"/>
                    <a:gd name="T41" fmla="*/ 12 h 117"/>
                    <a:gd name="T42" fmla="*/ 40 w 524"/>
                    <a:gd name="T43" fmla="*/ 4 h 117"/>
                    <a:gd name="T44" fmla="*/ 58 w 524"/>
                    <a:gd name="T45" fmla="*/ 0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24" h="117">
                      <a:moveTo>
                        <a:pt x="58" y="0"/>
                      </a:moveTo>
                      <a:lnTo>
                        <a:pt x="465" y="0"/>
                      </a:lnTo>
                      <a:lnTo>
                        <a:pt x="483" y="4"/>
                      </a:lnTo>
                      <a:lnTo>
                        <a:pt x="500" y="12"/>
                      </a:lnTo>
                      <a:lnTo>
                        <a:pt x="512" y="25"/>
                      </a:lnTo>
                      <a:lnTo>
                        <a:pt x="520" y="41"/>
                      </a:lnTo>
                      <a:lnTo>
                        <a:pt x="524" y="59"/>
                      </a:lnTo>
                      <a:lnTo>
                        <a:pt x="520" y="77"/>
                      </a:lnTo>
                      <a:lnTo>
                        <a:pt x="512" y="93"/>
                      </a:lnTo>
                      <a:lnTo>
                        <a:pt x="500" y="105"/>
                      </a:lnTo>
                      <a:lnTo>
                        <a:pt x="483" y="114"/>
                      </a:lnTo>
                      <a:lnTo>
                        <a:pt x="465" y="117"/>
                      </a:lnTo>
                      <a:lnTo>
                        <a:pt x="58" y="117"/>
                      </a:lnTo>
                      <a:lnTo>
                        <a:pt x="40" y="114"/>
                      </a:lnTo>
                      <a:lnTo>
                        <a:pt x="25" y="105"/>
                      </a:lnTo>
                      <a:lnTo>
                        <a:pt x="12" y="93"/>
                      </a:lnTo>
                      <a:lnTo>
                        <a:pt x="3" y="77"/>
                      </a:lnTo>
                      <a:lnTo>
                        <a:pt x="0" y="59"/>
                      </a:lnTo>
                      <a:lnTo>
                        <a:pt x="3" y="41"/>
                      </a:lnTo>
                      <a:lnTo>
                        <a:pt x="12" y="25"/>
                      </a:lnTo>
                      <a:lnTo>
                        <a:pt x="25" y="12"/>
                      </a:lnTo>
                      <a:lnTo>
                        <a:pt x="40" y="4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chemeClr val="tx2">
                    <a:lumMod val="5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grpSp>
              <p:nvGrpSpPr>
                <p:cNvPr id="4" name="Группа 3"/>
                <p:cNvGrpSpPr/>
                <p:nvPr/>
              </p:nvGrpSpPr>
              <p:grpSpPr>
                <a:xfrm>
                  <a:off x="2374528" y="2750638"/>
                  <a:ext cx="239713" cy="266700"/>
                  <a:chOff x="2374528" y="2750638"/>
                  <a:chExt cx="239713" cy="266700"/>
                </a:xfrm>
              </p:grpSpPr>
              <p:sp>
                <p:nvSpPr>
                  <p:cNvPr id="164" name="Freeform 699"/>
                  <p:cNvSpPr>
                    <a:spLocks/>
                  </p:cNvSpPr>
                  <p:nvPr/>
                </p:nvSpPr>
                <p:spPr bwMode="auto">
                  <a:xfrm>
                    <a:off x="2374528" y="2750638"/>
                    <a:ext cx="101600" cy="19050"/>
                  </a:xfrm>
                  <a:custGeom>
                    <a:avLst/>
                    <a:gdLst>
                      <a:gd name="T0" fmla="*/ 58 w 639"/>
                      <a:gd name="T1" fmla="*/ 0 h 116"/>
                      <a:gd name="T2" fmla="*/ 581 w 639"/>
                      <a:gd name="T3" fmla="*/ 0 h 116"/>
                      <a:gd name="T4" fmla="*/ 600 w 639"/>
                      <a:gd name="T5" fmla="*/ 3 h 116"/>
                      <a:gd name="T6" fmla="*/ 616 w 639"/>
                      <a:gd name="T7" fmla="*/ 11 h 116"/>
                      <a:gd name="T8" fmla="*/ 628 w 639"/>
                      <a:gd name="T9" fmla="*/ 24 h 116"/>
                      <a:gd name="T10" fmla="*/ 636 w 639"/>
                      <a:gd name="T11" fmla="*/ 40 h 116"/>
                      <a:gd name="T12" fmla="*/ 639 w 639"/>
                      <a:gd name="T13" fmla="*/ 58 h 116"/>
                      <a:gd name="T14" fmla="*/ 636 w 639"/>
                      <a:gd name="T15" fmla="*/ 76 h 116"/>
                      <a:gd name="T16" fmla="*/ 628 w 639"/>
                      <a:gd name="T17" fmla="*/ 92 h 116"/>
                      <a:gd name="T18" fmla="*/ 616 w 639"/>
                      <a:gd name="T19" fmla="*/ 105 h 116"/>
                      <a:gd name="T20" fmla="*/ 600 w 639"/>
                      <a:gd name="T21" fmla="*/ 113 h 116"/>
                      <a:gd name="T22" fmla="*/ 581 w 639"/>
                      <a:gd name="T23" fmla="*/ 116 h 116"/>
                      <a:gd name="T24" fmla="*/ 58 w 639"/>
                      <a:gd name="T25" fmla="*/ 116 h 116"/>
                      <a:gd name="T26" fmla="*/ 40 w 639"/>
                      <a:gd name="T27" fmla="*/ 113 h 116"/>
                      <a:gd name="T28" fmla="*/ 24 w 639"/>
                      <a:gd name="T29" fmla="*/ 105 h 116"/>
                      <a:gd name="T30" fmla="*/ 11 w 639"/>
                      <a:gd name="T31" fmla="*/ 92 h 116"/>
                      <a:gd name="T32" fmla="*/ 3 w 639"/>
                      <a:gd name="T33" fmla="*/ 76 h 116"/>
                      <a:gd name="T34" fmla="*/ 0 w 639"/>
                      <a:gd name="T35" fmla="*/ 58 h 116"/>
                      <a:gd name="T36" fmla="*/ 3 w 639"/>
                      <a:gd name="T37" fmla="*/ 40 h 116"/>
                      <a:gd name="T38" fmla="*/ 11 w 639"/>
                      <a:gd name="T39" fmla="*/ 24 h 116"/>
                      <a:gd name="T40" fmla="*/ 24 w 639"/>
                      <a:gd name="T41" fmla="*/ 11 h 116"/>
                      <a:gd name="T42" fmla="*/ 40 w 639"/>
                      <a:gd name="T43" fmla="*/ 3 h 116"/>
                      <a:gd name="T44" fmla="*/ 58 w 639"/>
                      <a:gd name="T45" fmla="*/ 0 h 1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639" h="116">
                        <a:moveTo>
                          <a:pt x="58" y="0"/>
                        </a:moveTo>
                        <a:lnTo>
                          <a:pt x="581" y="0"/>
                        </a:lnTo>
                        <a:lnTo>
                          <a:pt x="600" y="3"/>
                        </a:lnTo>
                        <a:lnTo>
                          <a:pt x="616" y="11"/>
                        </a:lnTo>
                        <a:lnTo>
                          <a:pt x="628" y="24"/>
                        </a:lnTo>
                        <a:lnTo>
                          <a:pt x="636" y="40"/>
                        </a:lnTo>
                        <a:lnTo>
                          <a:pt x="639" y="58"/>
                        </a:lnTo>
                        <a:lnTo>
                          <a:pt x="636" y="76"/>
                        </a:lnTo>
                        <a:lnTo>
                          <a:pt x="628" y="92"/>
                        </a:lnTo>
                        <a:lnTo>
                          <a:pt x="616" y="105"/>
                        </a:lnTo>
                        <a:lnTo>
                          <a:pt x="600" y="113"/>
                        </a:lnTo>
                        <a:lnTo>
                          <a:pt x="581" y="116"/>
                        </a:lnTo>
                        <a:lnTo>
                          <a:pt x="58" y="116"/>
                        </a:lnTo>
                        <a:lnTo>
                          <a:pt x="40" y="113"/>
                        </a:lnTo>
                        <a:lnTo>
                          <a:pt x="24" y="105"/>
                        </a:lnTo>
                        <a:lnTo>
                          <a:pt x="11" y="92"/>
                        </a:lnTo>
                        <a:lnTo>
                          <a:pt x="3" y="76"/>
                        </a:lnTo>
                        <a:lnTo>
                          <a:pt x="0" y="58"/>
                        </a:lnTo>
                        <a:lnTo>
                          <a:pt x="3" y="40"/>
                        </a:lnTo>
                        <a:lnTo>
                          <a:pt x="11" y="24"/>
                        </a:lnTo>
                        <a:lnTo>
                          <a:pt x="24" y="11"/>
                        </a:lnTo>
                        <a:lnTo>
                          <a:pt x="40" y="3"/>
                        </a:lnTo>
                        <a:lnTo>
                          <a:pt x="58" y="0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5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65" name="Freeform 700"/>
                  <p:cNvSpPr>
                    <a:spLocks/>
                  </p:cNvSpPr>
                  <p:nvPr/>
                </p:nvSpPr>
                <p:spPr bwMode="auto">
                  <a:xfrm>
                    <a:off x="2374528" y="2815725"/>
                    <a:ext cx="63500" cy="19050"/>
                  </a:xfrm>
                  <a:custGeom>
                    <a:avLst/>
                    <a:gdLst>
                      <a:gd name="T0" fmla="*/ 58 w 407"/>
                      <a:gd name="T1" fmla="*/ 0 h 117"/>
                      <a:gd name="T2" fmla="*/ 349 w 407"/>
                      <a:gd name="T3" fmla="*/ 0 h 117"/>
                      <a:gd name="T4" fmla="*/ 367 w 407"/>
                      <a:gd name="T5" fmla="*/ 3 h 117"/>
                      <a:gd name="T6" fmla="*/ 383 w 407"/>
                      <a:gd name="T7" fmla="*/ 12 h 117"/>
                      <a:gd name="T8" fmla="*/ 396 w 407"/>
                      <a:gd name="T9" fmla="*/ 24 h 117"/>
                      <a:gd name="T10" fmla="*/ 404 w 407"/>
                      <a:gd name="T11" fmla="*/ 40 h 117"/>
                      <a:gd name="T12" fmla="*/ 407 w 407"/>
                      <a:gd name="T13" fmla="*/ 58 h 117"/>
                      <a:gd name="T14" fmla="*/ 404 w 407"/>
                      <a:gd name="T15" fmla="*/ 76 h 117"/>
                      <a:gd name="T16" fmla="*/ 396 w 407"/>
                      <a:gd name="T17" fmla="*/ 92 h 117"/>
                      <a:gd name="T18" fmla="*/ 383 w 407"/>
                      <a:gd name="T19" fmla="*/ 105 h 117"/>
                      <a:gd name="T20" fmla="*/ 367 w 407"/>
                      <a:gd name="T21" fmla="*/ 113 h 117"/>
                      <a:gd name="T22" fmla="*/ 349 w 407"/>
                      <a:gd name="T23" fmla="*/ 117 h 117"/>
                      <a:gd name="T24" fmla="*/ 58 w 407"/>
                      <a:gd name="T25" fmla="*/ 117 h 117"/>
                      <a:gd name="T26" fmla="*/ 40 w 407"/>
                      <a:gd name="T27" fmla="*/ 113 h 117"/>
                      <a:gd name="T28" fmla="*/ 24 w 407"/>
                      <a:gd name="T29" fmla="*/ 105 h 117"/>
                      <a:gd name="T30" fmla="*/ 11 w 407"/>
                      <a:gd name="T31" fmla="*/ 92 h 117"/>
                      <a:gd name="T32" fmla="*/ 3 w 407"/>
                      <a:gd name="T33" fmla="*/ 76 h 117"/>
                      <a:gd name="T34" fmla="*/ 0 w 407"/>
                      <a:gd name="T35" fmla="*/ 58 h 117"/>
                      <a:gd name="T36" fmla="*/ 3 w 407"/>
                      <a:gd name="T37" fmla="*/ 40 h 117"/>
                      <a:gd name="T38" fmla="*/ 11 w 407"/>
                      <a:gd name="T39" fmla="*/ 24 h 117"/>
                      <a:gd name="T40" fmla="*/ 24 w 407"/>
                      <a:gd name="T41" fmla="*/ 12 h 117"/>
                      <a:gd name="T42" fmla="*/ 40 w 407"/>
                      <a:gd name="T43" fmla="*/ 3 h 117"/>
                      <a:gd name="T44" fmla="*/ 58 w 407"/>
                      <a:gd name="T45" fmla="*/ 0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407" h="117">
                        <a:moveTo>
                          <a:pt x="58" y="0"/>
                        </a:moveTo>
                        <a:lnTo>
                          <a:pt x="349" y="0"/>
                        </a:lnTo>
                        <a:lnTo>
                          <a:pt x="367" y="3"/>
                        </a:lnTo>
                        <a:lnTo>
                          <a:pt x="383" y="12"/>
                        </a:lnTo>
                        <a:lnTo>
                          <a:pt x="396" y="24"/>
                        </a:lnTo>
                        <a:lnTo>
                          <a:pt x="404" y="40"/>
                        </a:lnTo>
                        <a:lnTo>
                          <a:pt x="407" y="58"/>
                        </a:lnTo>
                        <a:lnTo>
                          <a:pt x="404" y="76"/>
                        </a:lnTo>
                        <a:lnTo>
                          <a:pt x="396" y="92"/>
                        </a:lnTo>
                        <a:lnTo>
                          <a:pt x="383" y="105"/>
                        </a:lnTo>
                        <a:lnTo>
                          <a:pt x="367" y="113"/>
                        </a:lnTo>
                        <a:lnTo>
                          <a:pt x="349" y="117"/>
                        </a:lnTo>
                        <a:lnTo>
                          <a:pt x="58" y="117"/>
                        </a:lnTo>
                        <a:lnTo>
                          <a:pt x="40" y="113"/>
                        </a:lnTo>
                        <a:lnTo>
                          <a:pt x="24" y="105"/>
                        </a:lnTo>
                        <a:lnTo>
                          <a:pt x="11" y="92"/>
                        </a:lnTo>
                        <a:lnTo>
                          <a:pt x="3" y="76"/>
                        </a:lnTo>
                        <a:lnTo>
                          <a:pt x="0" y="58"/>
                        </a:lnTo>
                        <a:lnTo>
                          <a:pt x="3" y="40"/>
                        </a:lnTo>
                        <a:lnTo>
                          <a:pt x="11" y="24"/>
                        </a:lnTo>
                        <a:lnTo>
                          <a:pt x="24" y="12"/>
                        </a:lnTo>
                        <a:lnTo>
                          <a:pt x="40" y="3"/>
                        </a:lnTo>
                        <a:lnTo>
                          <a:pt x="58" y="0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5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66" name="Freeform 701"/>
                  <p:cNvSpPr>
                    <a:spLocks/>
                  </p:cNvSpPr>
                  <p:nvPr/>
                </p:nvSpPr>
                <p:spPr bwMode="auto">
                  <a:xfrm>
                    <a:off x="2493591" y="2815725"/>
                    <a:ext cx="84138" cy="19050"/>
                  </a:xfrm>
                  <a:custGeom>
                    <a:avLst/>
                    <a:gdLst>
                      <a:gd name="T0" fmla="*/ 58 w 523"/>
                      <a:gd name="T1" fmla="*/ 0 h 117"/>
                      <a:gd name="T2" fmla="*/ 465 w 523"/>
                      <a:gd name="T3" fmla="*/ 0 h 117"/>
                      <a:gd name="T4" fmla="*/ 483 w 523"/>
                      <a:gd name="T5" fmla="*/ 3 h 117"/>
                      <a:gd name="T6" fmla="*/ 500 w 523"/>
                      <a:gd name="T7" fmla="*/ 12 h 117"/>
                      <a:gd name="T8" fmla="*/ 512 w 523"/>
                      <a:gd name="T9" fmla="*/ 24 h 117"/>
                      <a:gd name="T10" fmla="*/ 520 w 523"/>
                      <a:gd name="T11" fmla="*/ 40 h 117"/>
                      <a:gd name="T12" fmla="*/ 523 w 523"/>
                      <a:gd name="T13" fmla="*/ 58 h 117"/>
                      <a:gd name="T14" fmla="*/ 520 w 523"/>
                      <a:gd name="T15" fmla="*/ 76 h 117"/>
                      <a:gd name="T16" fmla="*/ 512 w 523"/>
                      <a:gd name="T17" fmla="*/ 92 h 117"/>
                      <a:gd name="T18" fmla="*/ 500 w 523"/>
                      <a:gd name="T19" fmla="*/ 105 h 117"/>
                      <a:gd name="T20" fmla="*/ 483 w 523"/>
                      <a:gd name="T21" fmla="*/ 113 h 117"/>
                      <a:gd name="T22" fmla="*/ 465 w 523"/>
                      <a:gd name="T23" fmla="*/ 117 h 117"/>
                      <a:gd name="T24" fmla="*/ 58 w 523"/>
                      <a:gd name="T25" fmla="*/ 117 h 117"/>
                      <a:gd name="T26" fmla="*/ 40 w 523"/>
                      <a:gd name="T27" fmla="*/ 113 h 117"/>
                      <a:gd name="T28" fmla="*/ 24 w 523"/>
                      <a:gd name="T29" fmla="*/ 105 h 117"/>
                      <a:gd name="T30" fmla="*/ 11 w 523"/>
                      <a:gd name="T31" fmla="*/ 92 h 117"/>
                      <a:gd name="T32" fmla="*/ 3 w 523"/>
                      <a:gd name="T33" fmla="*/ 76 h 117"/>
                      <a:gd name="T34" fmla="*/ 0 w 523"/>
                      <a:gd name="T35" fmla="*/ 58 h 117"/>
                      <a:gd name="T36" fmla="*/ 3 w 523"/>
                      <a:gd name="T37" fmla="*/ 40 h 117"/>
                      <a:gd name="T38" fmla="*/ 11 w 523"/>
                      <a:gd name="T39" fmla="*/ 24 h 117"/>
                      <a:gd name="T40" fmla="*/ 24 w 523"/>
                      <a:gd name="T41" fmla="*/ 12 h 117"/>
                      <a:gd name="T42" fmla="*/ 40 w 523"/>
                      <a:gd name="T43" fmla="*/ 3 h 117"/>
                      <a:gd name="T44" fmla="*/ 58 w 523"/>
                      <a:gd name="T45" fmla="*/ 0 h 1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523" h="117">
                        <a:moveTo>
                          <a:pt x="58" y="0"/>
                        </a:moveTo>
                        <a:lnTo>
                          <a:pt x="465" y="0"/>
                        </a:lnTo>
                        <a:lnTo>
                          <a:pt x="483" y="3"/>
                        </a:lnTo>
                        <a:lnTo>
                          <a:pt x="500" y="12"/>
                        </a:lnTo>
                        <a:lnTo>
                          <a:pt x="512" y="24"/>
                        </a:lnTo>
                        <a:lnTo>
                          <a:pt x="520" y="40"/>
                        </a:lnTo>
                        <a:lnTo>
                          <a:pt x="523" y="58"/>
                        </a:lnTo>
                        <a:lnTo>
                          <a:pt x="520" y="76"/>
                        </a:lnTo>
                        <a:lnTo>
                          <a:pt x="512" y="92"/>
                        </a:lnTo>
                        <a:lnTo>
                          <a:pt x="500" y="105"/>
                        </a:lnTo>
                        <a:lnTo>
                          <a:pt x="483" y="113"/>
                        </a:lnTo>
                        <a:lnTo>
                          <a:pt x="465" y="117"/>
                        </a:lnTo>
                        <a:lnTo>
                          <a:pt x="58" y="117"/>
                        </a:lnTo>
                        <a:lnTo>
                          <a:pt x="40" y="113"/>
                        </a:lnTo>
                        <a:lnTo>
                          <a:pt x="24" y="105"/>
                        </a:lnTo>
                        <a:lnTo>
                          <a:pt x="11" y="92"/>
                        </a:lnTo>
                        <a:lnTo>
                          <a:pt x="3" y="76"/>
                        </a:lnTo>
                        <a:lnTo>
                          <a:pt x="0" y="58"/>
                        </a:lnTo>
                        <a:lnTo>
                          <a:pt x="3" y="40"/>
                        </a:lnTo>
                        <a:lnTo>
                          <a:pt x="11" y="24"/>
                        </a:lnTo>
                        <a:lnTo>
                          <a:pt x="24" y="12"/>
                        </a:lnTo>
                        <a:lnTo>
                          <a:pt x="40" y="3"/>
                        </a:lnTo>
                        <a:lnTo>
                          <a:pt x="58" y="0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5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67" name="Freeform 702"/>
                  <p:cNvSpPr>
                    <a:spLocks/>
                  </p:cNvSpPr>
                  <p:nvPr/>
                </p:nvSpPr>
                <p:spPr bwMode="auto">
                  <a:xfrm>
                    <a:off x="2457078" y="2815725"/>
                    <a:ext cx="19050" cy="19050"/>
                  </a:xfrm>
                  <a:custGeom>
                    <a:avLst/>
                    <a:gdLst>
                      <a:gd name="T0" fmla="*/ 58 w 116"/>
                      <a:gd name="T1" fmla="*/ 0 h 116"/>
                      <a:gd name="T2" fmla="*/ 73 w 116"/>
                      <a:gd name="T3" fmla="*/ 1 h 116"/>
                      <a:gd name="T4" fmla="*/ 88 w 116"/>
                      <a:gd name="T5" fmla="*/ 7 h 116"/>
                      <a:gd name="T6" fmla="*/ 99 w 116"/>
                      <a:gd name="T7" fmla="*/ 16 h 116"/>
                      <a:gd name="T8" fmla="*/ 109 w 116"/>
                      <a:gd name="T9" fmla="*/ 29 h 116"/>
                      <a:gd name="T10" fmla="*/ 114 w 116"/>
                      <a:gd name="T11" fmla="*/ 42 h 116"/>
                      <a:gd name="T12" fmla="*/ 116 w 116"/>
                      <a:gd name="T13" fmla="*/ 57 h 116"/>
                      <a:gd name="T14" fmla="*/ 114 w 116"/>
                      <a:gd name="T15" fmla="*/ 72 h 116"/>
                      <a:gd name="T16" fmla="*/ 109 w 116"/>
                      <a:gd name="T17" fmla="*/ 86 h 116"/>
                      <a:gd name="T18" fmla="*/ 99 w 116"/>
                      <a:gd name="T19" fmla="*/ 99 h 116"/>
                      <a:gd name="T20" fmla="*/ 88 w 116"/>
                      <a:gd name="T21" fmla="*/ 108 h 116"/>
                      <a:gd name="T22" fmla="*/ 73 w 116"/>
                      <a:gd name="T23" fmla="*/ 114 h 116"/>
                      <a:gd name="T24" fmla="*/ 58 w 116"/>
                      <a:gd name="T25" fmla="*/ 116 h 116"/>
                      <a:gd name="T26" fmla="*/ 43 w 116"/>
                      <a:gd name="T27" fmla="*/ 114 h 116"/>
                      <a:gd name="T28" fmla="*/ 30 w 116"/>
                      <a:gd name="T29" fmla="*/ 108 h 116"/>
                      <a:gd name="T30" fmla="*/ 17 w 116"/>
                      <a:gd name="T31" fmla="*/ 99 h 116"/>
                      <a:gd name="T32" fmla="*/ 8 w 116"/>
                      <a:gd name="T33" fmla="*/ 86 h 116"/>
                      <a:gd name="T34" fmla="*/ 2 w 116"/>
                      <a:gd name="T35" fmla="*/ 72 h 116"/>
                      <a:gd name="T36" fmla="*/ 0 w 116"/>
                      <a:gd name="T37" fmla="*/ 57 h 116"/>
                      <a:gd name="T38" fmla="*/ 2 w 116"/>
                      <a:gd name="T39" fmla="*/ 42 h 116"/>
                      <a:gd name="T40" fmla="*/ 8 w 116"/>
                      <a:gd name="T41" fmla="*/ 29 h 116"/>
                      <a:gd name="T42" fmla="*/ 17 w 116"/>
                      <a:gd name="T43" fmla="*/ 16 h 116"/>
                      <a:gd name="T44" fmla="*/ 30 w 116"/>
                      <a:gd name="T45" fmla="*/ 7 h 116"/>
                      <a:gd name="T46" fmla="*/ 43 w 116"/>
                      <a:gd name="T47" fmla="*/ 1 h 116"/>
                      <a:gd name="T48" fmla="*/ 58 w 116"/>
                      <a:gd name="T49" fmla="*/ 0 h 1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116" h="116">
                        <a:moveTo>
                          <a:pt x="58" y="0"/>
                        </a:moveTo>
                        <a:lnTo>
                          <a:pt x="73" y="1"/>
                        </a:lnTo>
                        <a:lnTo>
                          <a:pt x="88" y="7"/>
                        </a:lnTo>
                        <a:lnTo>
                          <a:pt x="99" y="16"/>
                        </a:lnTo>
                        <a:lnTo>
                          <a:pt x="109" y="29"/>
                        </a:lnTo>
                        <a:lnTo>
                          <a:pt x="114" y="42"/>
                        </a:lnTo>
                        <a:lnTo>
                          <a:pt x="116" y="57"/>
                        </a:lnTo>
                        <a:lnTo>
                          <a:pt x="114" y="72"/>
                        </a:lnTo>
                        <a:lnTo>
                          <a:pt x="109" y="86"/>
                        </a:lnTo>
                        <a:lnTo>
                          <a:pt x="99" y="99"/>
                        </a:lnTo>
                        <a:lnTo>
                          <a:pt x="88" y="108"/>
                        </a:lnTo>
                        <a:lnTo>
                          <a:pt x="73" y="114"/>
                        </a:lnTo>
                        <a:lnTo>
                          <a:pt x="58" y="116"/>
                        </a:lnTo>
                        <a:lnTo>
                          <a:pt x="43" y="114"/>
                        </a:lnTo>
                        <a:lnTo>
                          <a:pt x="30" y="108"/>
                        </a:lnTo>
                        <a:lnTo>
                          <a:pt x="17" y="99"/>
                        </a:lnTo>
                        <a:lnTo>
                          <a:pt x="8" y="86"/>
                        </a:lnTo>
                        <a:lnTo>
                          <a:pt x="2" y="72"/>
                        </a:lnTo>
                        <a:lnTo>
                          <a:pt x="0" y="57"/>
                        </a:lnTo>
                        <a:lnTo>
                          <a:pt x="2" y="42"/>
                        </a:lnTo>
                        <a:lnTo>
                          <a:pt x="8" y="29"/>
                        </a:lnTo>
                        <a:lnTo>
                          <a:pt x="17" y="16"/>
                        </a:lnTo>
                        <a:lnTo>
                          <a:pt x="30" y="7"/>
                        </a:lnTo>
                        <a:lnTo>
                          <a:pt x="43" y="1"/>
                        </a:lnTo>
                        <a:lnTo>
                          <a:pt x="58" y="0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5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68" name="Freeform 703"/>
                  <p:cNvSpPr>
                    <a:spLocks/>
                  </p:cNvSpPr>
                  <p:nvPr/>
                </p:nvSpPr>
                <p:spPr bwMode="auto">
                  <a:xfrm>
                    <a:off x="2595191" y="2815725"/>
                    <a:ext cx="19050" cy="19050"/>
                  </a:xfrm>
                  <a:custGeom>
                    <a:avLst/>
                    <a:gdLst>
                      <a:gd name="T0" fmla="*/ 58 w 117"/>
                      <a:gd name="T1" fmla="*/ 0 h 116"/>
                      <a:gd name="T2" fmla="*/ 73 w 117"/>
                      <a:gd name="T3" fmla="*/ 1 h 116"/>
                      <a:gd name="T4" fmla="*/ 88 w 117"/>
                      <a:gd name="T5" fmla="*/ 7 h 116"/>
                      <a:gd name="T6" fmla="*/ 100 w 117"/>
                      <a:gd name="T7" fmla="*/ 16 h 116"/>
                      <a:gd name="T8" fmla="*/ 109 w 117"/>
                      <a:gd name="T9" fmla="*/ 29 h 116"/>
                      <a:gd name="T10" fmla="*/ 114 w 117"/>
                      <a:gd name="T11" fmla="*/ 42 h 116"/>
                      <a:gd name="T12" fmla="*/ 117 w 117"/>
                      <a:gd name="T13" fmla="*/ 57 h 116"/>
                      <a:gd name="T14" fmla="*/ 114 w 117"/>
                      <a:gd name="T15" fmla="*/ 72 h 116"/>
                      <a:gd name="T16" fmla="*/ 109 w 117"/>
                      <a:gd name="T17" fmla="*/ 86 h 116"/>
                      <a:gd name="T18" fmla="*/ 100 w 117"/>
                      <a:gd name="T19" fmla="*/ 99 h 116"/>
                      <a:gd name="T20" fmla="*/ 88 w 117"/>
                      <a:gd name="T21" fmla="*/ 108 h 116"/>
                      <a:gd name="T22" fmla="*/ 74 w 117"/>
                      <a:gd name="T23" fmla="*/ 114 h 116"/>
                      <a:gd name="T24" fmla="*/ 58 w 117"/>
                      <a:gd name="T25" fmla="*/ 116 h 116"/>
                      <a:gd name="T26" fmla="*/ 44 w 117"/>
                      <a:gd name="T27" fmla="*/ 114 h 116"/>
                      <a:gd name="T28" fmla="*/ 30 w 117"/>
                      <a:gd name="T29" fmla="*/ 108 h 116"/>
                      <a:gd name="T30" fmla="*/ 17 w 117"/>
                      <a:gd name="T31" fmla="*/ 99 h 116"/>
                      <a:gd name="T32" fmla="*/ 9 w 117"/>
                      <a:gd name="T33" fmla="*/ 86 h 116"/>
                      <a:gd name="T34" fmla="*/ 2 w 117"/>
                      <a:gd name="T35" fmla="*/ 72 h 116"/>
                      <a:gd name="T36" fmla="*/ 0 w 117"/>
                      <a:gd name="T37" fmla="*/ 57 h 116"/>
                      <a:gd name="T38" fmla="*/ 2 w 117"/>
                      <a:gd name="T39" fmla="*/ 42 h 116"/>
                      <a:gd name="T40" fmla="*/ 9 w 117"/>
                      <a:gd name="T41" fmla="*/ 29 h 116"/>
                      <a:gd name="T42" fmla="*/ 17 w 117"/>
                      <a:gd name="T43" fmla="*/ 16 h 116"/>
                      <a:gd name="T44" fmla="*/ 30 w 117"/>
                      <a:gd name="T45" fmla="*/ 7 h 116"/>
                      <a:gd name="T46" fmla="*/ 44 w 117"/>
                      <a:gd name="T47" fmla="*/ 1 h 116"/>
                      <a:gd name="T48" fmla="*/ 58 w 117"/>
                      <a:gd name="T49" fmla="*/ 0 h 1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117" h="116">
                        <a:moveTo>
                          <a:pt x="58" y="0"/>
                        </a:moveTo>
                        <a:lnTo>
                          <a:pt x="73" y="1"/>
                        </a:lnTo>
                        <a:lnTo>
                          <a:pt x="88" y="7"/>
                        </a:lnTo>
                        <a:lnTo>
                          <a:pt x="100" y="16"/>
                        </a:lnTo>
                        <a:lnTo>
                          <a:pt x="109" y="29"/>
                        </a:lnTo>
                        <a:lnTo>
                          <a:pt x="114" y="42"/>
                        </a:lnTo>
                        <a:lnTo>
                          <a:pt x="117" y="57"/>
                        </a:lnTo>
                        <a:lnTo>
                          <a:pt x="114" y="72"/>
                        </a:lnTo>
                        <a:lnTo>
                          <a:pt x="109" y="86"/>
                        </a:lnTo>
                        <a:lnTo>
                          <a:pt x="100" y="99"/>
                        </a:lnTo>
                        <a:lnTo>
                          <a:pt x="88" y="108"/>
                        </a:lnTo>
                        <a:lnTo>
                          <a:pt x="74" y="114"/>
                        </a:lnTo>
                        <a:lnTo>
                          <a:pt x="58" y="116"/>
                        </a:lnTo>
                        <a:lnTo>
                          <a:pt x="44" y="114"/>
                        </a:lnTo>
                        <a:lnTo>
                          <a:pt x="30" y="108"/>
                        </a:lnTo>
                        <a:lnTo>
                          <a:pt x="17" y="99"/>
                        </a:lnTo>
                        <a:lnTo>
                          <a:pt x="9" y="86"/>
                        </a:lnTo>
                        <a:lnTo>
                          <a:pt x="2" y="72"/>
                        </a:lnTo>
                        <a:lnTo>
                          <a:pt x="0" y="57"/>
                        </a:lnTo>
                        <a:lnTo>
                          <a:pt x="2" y="42"/>
                        </a:lnTo>
                        <a:lnTo>
                          <a:pt x="9" y="29"/>
                        </a:lnTo>
                        <a:lnTo>
                          <a:pt x="17" y="16"/>
                        </a:lnTo>
                        <a:lnTo>
                          <a:pt x="30" y="7"/>
                        </a:lnTo>
                        <a:lnTo>
                          <a:pt x="44" y="1"/>
                        </a:lnTo>
                        <a:lnTo>
                          <a:pt x="58" y="0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5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70" name="Freeform 705"/>
                  <p:cNvSpPr>
                    <a:spLocks/>
                  </p:cNvSpPr>
                  <p:nvPr/>
                </p:nvSpPr>
                <p:spPr bwMode="auto">
                  <a:xfrm>
                    <a:off x="2374528" y="2880813"/>
                    <a:ext cx="17463" cy="19050"/>
                  </a:xfrm>
                  <a:custGeom>
                    <a:avLst/>
                    <a:gdLst>
                      <a:gd name="T0" fmla="*/ 58 w 116"/>
                      <a:gd name="T1" fmla="*/ 0 h 116"/>
                      <a:gd name="T2" fmla="*/ 73 w 116"/>
                      <a:gd name="T3" fmla="*/ 1 h 116"/>
                      <a:gd name="T4" fmla="*/ 87 w 116"/>
                      <a:gd name="T5" fmla="*/ 7 h 116"/>
                      <a:gd name="T6" fmla="*/ 99 w 116"/>
                      <a:gd name="T7" fmla="*/ 16 h 116"/>
                      <a:gd name="T8" fmla="*/ 109 w 116"/>
                      <a:gd name="T9" fmla="*/ 29 h 116"/>
                      <a:gd name="T10" fmla="*/ 114 w 116"/>
                      <a:gd name="T11" fmla="*/ 43 h 116"/>
                      <a:gd name="T12" fmla="*/ 116 w 116"/>
                      <a:gd name="T13" fmla="*/ 58 h 116"/>
                      <a:gd name="T14" fmla="*/ 114 w 116"/>
                      <a:gd name="T15" fmla="*/ 73 h 116"/>
                      <a:gd name="T16" fmla="*/ 109 w 116"/>
                      <a:gd name="T17" fmla="*/ 86 h 116"/>
                      <a:gd name="T18" fmla="*/ 99 w 116"/>
                      <a:gd name="T19" fmla="*/ 99 h 116"/>
                      <a:gd name="T20" fmla="*/ 87 w 116"/>
                      <a:gd name="T21" fmla="*/ 109 h 116"/>
                      <a:gd name="T22" fmla="*/ 73 w 116"/>
                      <a:gd name="T23" fmla="*/ 114 h 116"/>
                      <a:gd name="T24" fmla="*/ 58 w 116"/>
                      <a:gd name="T25" fmla="*/ 116 h 116"/>
                      <a:gd name="T26" fmla="*/ 43 w 116"/>
                      <a:gd name="T27" fmla="*/ 114 h 116"/>
                      <a:gd name="T28" fmla="*/ 29 w 116"/>
                      <a:gd name="T29" fmla="*/ 109 h 116"/>
                      <a:gd name="T30" fmla="*/ 17 w 116"/>
                      <a:gd name="T31" fmla="*/ 99 h 116"/>
                      <a:gd name="T32" fmla="*/ 8 w 116"/>
                      <a:gd name="T33" fmla="*/ 86 h 116"/>
                      <a:gd name="T34" fmla="*/ 2 w 116"/>
                      <a:gd name="T35" fmla="*/ 73 h 116"/>
                      <a:gd name="T36" fmla="*/ 0 w 116"/>
                      <a:gd name="T37" fmla="*/ 58 h 116"/>
                      <a:gd name="T38" fmla="*/ 2 w 116"/>
                      <a:gd name="T39" fmla="*/ 43 h 116"/>
                      <a:gd name="T40" fmla="*/ 7 w 116"/>
                      <a:gd name="T41" fmla="*/ 28 h 116"/>
                      <a:gd name="T42" fmla="*/ 17 w 116"/>
                      <a:gd name="T43" fmla="*/ 16 h 116"/>
                      <a:gd name="T44" fmla="*/ 29 w 116"/>
                      <a:gd name="T45" fmla="*/ 7 h 116"/>
                      <a:gd name="T46" fmla="*/ 43 w 116"/>
                      <a:gd name="T47" fmla="*/ 1 h 116"/>
                      <a:gd name="T48" fmla="*/ 58 w 116"/>
                      <a:gd name="T49" fmla="*/ 0 h 1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116" h="116">
                        <a:moveTo>
                          <a:pt x="58" y="0"/>
                        </a:moveTo>
                        <a:lnTo>
                          <a:pt x="73" y="1"/>
                        </a:lnTo>
                        <a:lnTo>
                          <a:pt x="87" y="7"/>
                        </a:lnTo>
                        <a:lnTo>
                          <a:pt x="99" y="16"/>
                        </a:lnTo>
                        <a:lnTo>
                          <a:pt x="109" y="29"/>
                        </a:lnTo>
                        <a:lnTo>
                          <a:pt x="114" y="43"/>
                        </a:lnTo>
                        <a:lnTo>
                          <a:pt x="116" y="58"/>
                        </a:lnTo>
                        <a:lnTo>
                          <a:pt x="114" y="73"/>
                        </a:lnTo>
                        <a:lnTo>
                          <a:pt x="109" y="86"/>
                        </a:lnTo>
                        <a:lnTo>
                          <a:pt x="99" y="99"/>
                        </a:lnTo>
                        <a:lnTo>
                          <a:pt x="87" y="109"/>
                        </a:lnTo>
                        <a:lnTo>
                          <a:pt x="73" y="114"/>
                        </a:lnTo>
                        <a:lnTo>
                          <a:pt x="58" y="116"/>
                        </a:lnTo>
                        <a:lnTo>
                          <a:pt x="43" y="114"/>
                        </a:lnTo>
                        <a:lnTo>
                          <a:pt x="29" y="109"/>
                        </a:lnTo>
                        <a:lnTo>
                          <a:pt x="17" y="99"/>
                        </a:lnTo>
                        <a:lnTo>
                          <a:pt x="8" y="86"/>
                        </a:lnTo>
                        <a:lnTo>
                          <a:pt x="2" y="73"/>
                        </a:lnTo>
                        <a:lnTo>
                          <a:pt x="0" y="58"/>
                        </a:lnTo>
                        <a:lnTo>
                          <a:pt x="2" y="43"/>
                        </a:lnTo>
                        <a:lnTo>
                          <a:pt x="7" y="28"/>
                        </a:lnTo>
                        <a:lnTo>
                          <a:pt x="17" y="16"/>
                        </a:lnTo>
                        <a:lnTo>
                          <a:pt x="29" y="7"/>
                        </a:lnTo>
                        <a:lnTo>
                          <a:pt x="43" y="1"/>
                        </a:lnTo>
                        <a:lnTo>
                          <a:pt x="58" y="0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5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71" name="Freeform 706"/>
                  <p:cNvSpPr>
                    <a:spLocks/>
                  </p:cNvSpPr>
                  <p:nvPr/>
                </p:nvSpPr>
                <p:spPr bwMode="auto">
                  <a:xfrm>
                    <a:off x="2377703" y="2936375"/>
                    <a:ext cx="69850" cy="80963"/>
                  </a:xfrm>
                  <a:custGeom>
                    <a:avLst/>
                    <a:gdLst>
                      <a:gd name="T0" fmla="*/ 391 w 447"/>
                      <a:gd name="T1" fmla="*/ 0 h 507"/>
                      <a:gd name="T2" fmla="*/ 406 w 447"/>
                      <a:gd name="T3" fmla="*/ 4 h 507"/>
                      <a:gd name="T4" fmla="*/ 418 w 447"/>
                      <a:gd name="T5" fmla="*/ 10 h 507"/>
                      <a:gd name="T6" fmla="*/ 430 w 447"/>
                      <a:gd name="T7" fmla="*/ 19 h 507"/>
                      <a:gd name="T8" fmla="*/ 439 w 447"/>
                      <a:gd name="T9" fmla="*/ 31 h 507"/>
                      <a:gd name="T10" fmla="*/ 445 w 447"/>
                      <a:gd name="T11" fmla="*/ 45 h 507"/>
                      <a:gd name="T12" fmla="*/ 447 w 447"/>
                      <a:gd name="T13" fmla="*/ 59 h 507"/>
                      <a:gd name="T14" fmla="*/ 446 w 447"/>
                      <a:gd name="T15" fmla="*/ 73 h 507"/>
                      <a:gd name="T16" fmla="*/ 442 w 447"/>
                      <a:gd name="T17" fmla="*/ 86 h 507"/>
                      <a:gd name="T18" fmla="*/ 432 w 447"/>
                      <a:gd name="T19" fmla="*/ 98 h 507"/>
                      <a:gd name="T20" fmla="*/ 418 w 447"/>
                      <a:gd name="T21" fmla="*/ 109 h 507"/>
                      <a:gd name="T22" fmla="*/ 391 w 447"/>
                      <a:gd name="T23" fmla="*/ 124 h 507"/>
                      <a:gd name="T24" fmla="*/ 368 w 447"/>
                      <a:gd name="T25" fmla="*/ 145 h 507"/>
                      <a:gd name="T26" fmla="*/ 349 w 447"/>
                      <a:gd name="T27" fmla="*/ 166 h 507"/>
                      <a:gd name="T28" fmla="*/ 332 w 447"/>
                      <a:gd name="T29" fmla="*/ 190 h 507"/>
                      <a:gd name="T30" fmla="*/ 319 w 447"/>
                      <a:gd name="T31" fmla="*/ 216 h 507"/>
                      <a:gd name="T32" fmla="*/ 309 w 447"/>
                      <a:gd name="T33" fmla="*/ 242 h 507"/>
                      <a:gd name="T34" fmla="*/ 300 w 447"/>
                      <a:gd name="T35" fmla="*/ 271 h 507"/>
                      <a:gd name="T36" fmla="*/ 294 w 447"/>
                      <a:gd name="T37" fmla="*/ 301 h 507"/>
                      <a:gd name="T38" fmla="*/ 289 w 447"/>
                      <a:gd name="T39" fmla="*/ 330 h 507"/>
                      <a:gd name="T40" fmla="*/ 286 w 447"/>
                      <a:gd name="T41" fmla="*/ 361 h 507"/>
                      <a:gd name="T42" fmla="*/ 284 w 447"/>
                      <a:gd name="T43" fmla="*/ 391 h 507"/>
                      <a:gd name="T44" fmla="*/ 282 w 447"/>
                      <a:gd name="T45" fmla="*/ 421 h 507"/>
                      <a:gd name="T46" fmla="*/ 281 w 447"/>
                      <a:gd name="T47" fmla="*/ 450 h 507"/>
                      <a:gd name="T48" fmla="*/ 279 w 447"/>
                      <a:gd name="T49" fmla="*/ 467 h 507"/>
                      <a:gd name="T50" fmla="*/ 273 w 447"/>
                      <a:gd name="T51" fmla="*/ 481 h 507"/>
                      <a:gd name="T52" fmla="*/ 263 w 447"/>
                      <a:gd name="T53" fmla="*/ 493 h 507"/>
                      <a:gd name="T54" fmla="*/ 252 w 447"/>
                      <a:gd name="T55" fmla="*/ 500 h 507"/>
                      <a:gd name="T56" fmla="*/ 239 w 447"/>
                      <a:gd name="T57" fmla="*/ 505 h 507"/>
                      <a:gd name="T58" fmla="*/ 225 w 447"/>
                      <a:gd name="T59" fmla="*/ 507 h 507"/>
                      <a:gd name="T60" fmla="*/ 210 w 447"/>
                      <a:gd name="T61" fmla="*/ 506 h 507"/>
                      <a:gd name="T62" fmla="*/ 195 w 447"/>
                      <a:gd name="T63" fmla="*/ 501 h 507"/>
                      <a:gd name="T64" fmla="*/ 182 w 447"/>
                      <a:gd name="T65" fmla="*/ 491 h 507"/>
                      <a:gd name="T66" fmla="*/ 19 w 447"/>
                      <a:gd name="T67" fmla="*/ 355 h 507"/>
                      <a:gd name="T68" fmla="*/ 7 w 447"/>
                      <a:gd name="T69" fmla="*/ 342 h 507"/>
                      <a:gd name="T70" fmla="*/ 1 w 447"/>
                      <a:gd name="T71" fmla="*/ 329 h 507"/>
                      <a:gd name="T72" fmla="*/ 0 w 447"/>
                      <a:gd name="T73" fmla="*/ 314 h 507"/>
                      <a:gd name="T74" fmla="*/ 2 w 447"/>
                      <a:gd name="T75" fmla="*/ 302 h 507"/>
                      <a:gd name="T76" fmla="*/ 8 w 447"/>
                      <a:gd name="T77" fmla="*/ 289 h 507"/>
                      <a:gd name="T78" fmla="*/ 18 w 447"/>
                      <a:gd name="T79" fmla="*/ 277 h 507"/>
                      <a:gd name="T80" fmla="*/ 28 w 447"/>
                      <a:gd name="T81" fmla="*/ 269 h 507"/>
                      <a:gd name="T82" fmla="*/ 42 w 447"/>
                      <a:gd name="T83" fmla="*/ 261 h 507"/>
                      <a:gd name="T84" fmla="*/ 56 w 447"/>
                      <a:gd name="T85" fmla="*/ 258 h 507"/>
                      <a:gd name="T86" fmla="*/ 72 w 447"/>
                      <a:gd name="T87" fmla="*/ 258 h 507"/>
                      <a:gd name="T88" fmla="*/ 86 w 447"/>
                      <a:gd name="T89" fmla="*/ 263 h 507"/>
                      <a:gd name="T90" fmla="*/ 101 w 447"/>
                      <a:gd name="T91" fmla="*/ 272 h 507"/>
                      <a:gd name="T92" fmla="*/ 173 w 447"/>
                      <a:gd name="T93" fmla="*/ 333 h 507"/>
                      <a:gd name="T94" fmla="*/ 178 w 447"/>
                      <a:gd name="T95" fmla="*/ 297 h 507"/>
                      <a:gd name="T96" fmla="*/ 185 w 447"/>
                      <a:gd name="T97" fmla="*/ 262 h 507"/>
                      <a:gd name="T98" fmla="*/ 193 w 447"/>
                      <a:gd name="T99" fmla="*/ 227 h 507"/>
                      <a:gd name="T100" fmla="*/ 204 w 447"/>
                      <a:gd name="T101" fmla="*/ 193 h 507"/>
                      <a:gd name="T102" fmla="*/ 217 w 447"/>
                      <a:gd name="T103" fmla="*/ 162 h 507"/>
                      <a:gd name="T104" fmla="*/ 232 w 447"/>
                      <a:gd name="T105" fmla="*/ 131 h 507"/>
                      <a:gd name="T106" fmla="*/ 251 w 447"/>
                      <a:gd name="T107" fmla="*/ 101 h 507"/>
                      <a:gd name="T108" fmla="*/ 273 w 447"/>
                      <a:gd name="T109" fmla="*/ 75 h 507"/>
                      <a:gd name="T110" fmla="*/ 298 w 447"/>
                      <a:gd name="T111" fmla="*/ 49 h 507"/>
                      <a:gd name="T112" fmla="*/ 326 w 447"/>
                      <a:gd name="T113" fmla="*/ 27 h 507"/>
                      <a:gd name="T114" fmla="*/ 359 w 447"/>
                      <a:gd name="T115" fmla="*/ 8 h 507"/>
                      <a:gd name="T116" fmla="*/ 375 w 447"/>
                      <a:gd name="T117" fmla="*/ 1 h 507"/>
                      <a:gd name="T118" fmla="*/ 391 w 447"/>
                      <a:gd name="T119" fmla="*/ 0 h 50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447" h="507">
                        <a:moveTo>
                          <a:pt x="391" y="0"/>
                        </a:moveTo>
                        <a:lnTo>
                          <a:pt x="406" y="4"/>
                        </a:lnTo>
                        <a:lnTo>
                          <a:pt x="418" y="10"/>
                        </a:lnTo>
                        <a:lnTo>
                          <a:pt x="430" y="19"/>
                        </a:lnTo>
                        <a:lnTo>
                          <a:pt x="439" y="31"/>
                        </a:lnTo>
                        <a:lnTo>
                          <a:pt x="445" y="45"/>
                        </a:lnTo>
                        <a:lnTo>
                          <a:pt x="447" y="59"/>
                        </a:lnTo>
                        <a:lnTo>
                          <a:pt x="446" y="73"/>
                        </a:lnTo>
                        <a:lnTo>
                          <a:pt x="442" y="86"/>
                        </a:lnTo>
                        <a:lnTo>
                          <a:pt x="432" y="98"/>
                        </a:lnTo>
                        <a:lnTo>
                          <a:pt x="418" y="109"/>
                        </a:lnTo>
                        <a:lnTo>
                          <a:pt x="391" y="124"/>
                        </a:lnTo>
                        <a:lnTo>
                          <a:pt x="368" y="145"/>
                        </a:lnTo>
                        <a:lnTo>
                          <a:pt x="349" y="166"/>
                        </a:lnTo>
                        <a:lnTo>
                          <a:pt x="332" y="190"/>
                        </a:lnTo>
                        <a:lnTo>
                          <a:pt x="319" y="216"/>
                        </a:lnTo>
                        <a:lnTo>
                          <a:pt x="309" y="242"/>
                        </a:lnTo>
                        <a:lnTo>
                          <a:pt x="300" y="271"/>
                        </a:lnTo>
                        <a:lnTo>
                          <a:pt x="294" y="301"/>
                        </a:lnTo>
                        <a:lnTo>
                          <a:pt x="289" y="330"/>
                        </a:lnTo>
                        <a:lnTo>
                          <a:pt x="286" y="361"/>
                        </a:lnTo>
                        <a:lnTo>
                          <a:pt x="284" y="391"/>
                        </a:lnTo>
                        <a:lnTo>
                          <a:pt x="282" y="421"/>
                        </a:lnTo>
                        <a:lnTo>
                          <a:pt x="281" y="450"/>
                        </a:lnTo>
                        <a:lnTo>
                          <a:pt x="279" y="467"/>
                        </a:lnTo>
                        <a:lnTo>
                          <a:pt x="273" y="481"/>
                        </a:lnTo>
                        <a:lnTo>
                          <a:pt x="263" y="493"/>
                        </a:lnTo>
                        <a:lnTo>
                          <a:pt x="252" y="500"/>
                        </a:lnTo>
                        <a:lnTo>
                          <a:pt x="239" y="505"/>
                        </a:lnTo>
                        <a:lnTo>
                          <a:pt x="225" y="507"/>
                        </a:lnTo>
                        <a:lnTo>
                          <a:pt x="210" y="506"/>
                        </a:lnTo>
                        <a:lnTo>
                          <a:pt x="195" y="501"/>
                        </a:lnTo>
                        <a:lnTo>
                          <a:pt x="182" y="491"/>
                        </a:lnTo>
                        <a:lnTo>
                          <a:pt x="19" y="355"/>
                        </a:lnTo>
                        <a:lnTo>
                          <a:pt x="7" y="342"/>
                        </a:lnTo>
                        <a:lnTo>
                          <a:pt x="1" y="329"/>
                        </a:lnTo>
                        <a:lnTo>
                          <a:pt x="0" y="314"/>
                        </a:lnTo>
                        <a:lnTo>
                          <a:pt x="2" y="302"/>
                        </a:lnTo>
                        <a:lnTo>
                          <a:pt x="8" y="289"/>
                        </a:lnTo>
                        <a:lnTo>
                          <a:pt x="18" y="277"/>
                        </a:lnTo>
                        <a:lnTo>
                          <a:pt x="28" y="269"/>
                        </a:lnTo>
                        <a:lnTo>
                          <a:pt x="42" y="261"/>
                        </a:lnTo>
                        <a:lnTo>
                          <a:pt x="56" y="258"/>
                        </a:lnTo>
                        <a:lnTo>
                          <a:pt x="72" y="258"/>
                        </a:lnTo>
                        <a:lnTo>
                          <a:pt x="86" y="263"/>
                        </a:lnTo>
                        <a:lnTo>
                          <a:pt x="101" y="272"/>
                        </a:lnTo>
                        <a:lnTo>
                          <a:pt x="173" y="333"/>
                        </a:lnTo>
                        <a:lnTo>
                          <a:pt x="178" y="297"/>
                        </a:lnTo>
                        <a:lnTo>
                          <a:pt x="185" y="262"/>
                        </a:lnTo>
                        <a:lnTo>
                          <a:pt x="193" y="227"/>
                        </a:lnTo>
                        <a:lnTo>
                          <a:pt x="204" y="193"/>
                        </a:lnTo>
                        <a:lnTo>
                          <a:pt x="217" y="162"/>
                        </a:lnTo>
                        <a:lnTo>
                          <a:pt x="232" y="131"/>
                        </a:lnTo>
                        <a:lnTo>
                          <a:pt x="251" y="101"/>
                        </a:lnTo>
                        <a:lnTo>
                          <a:pt x="273" y="75"/>
                        </a:lnTo>
                        <a:lnTo>
                          <a:pt x="298" y="49"/>
                        </a:lnTo>
                        <a:lnTo>
                          <a:pt x="326" y="27"/>
                        </a:lnTo>
                        <a:lnTo>
                          <a:pt x="359" y="8"/>
                        </a:lnTo>
                        <a:lnTo>
                          <a:pt x="375" y="1"/>
                        </a:lnTo>
                        <a:lnTo>
                          <a:pt x="391" y="0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5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  <p:sp>
                <p:nvSpPr>
                  <p:cNvPr id="172" name="Freeform 707"/>
                  <p:cNvSpPr>
                    <a:spLocks/>
                  </p:cNvSpPr>
                  <p:nvPr/>
                </p:nvSpPr>
                <p:spPr bwMode="auto">
                  <a:xfrm>
                    <a:off x="2442791" y="2971300"/>
                    <a:ext cx="79375" cy="31750"/>
                  </a:xfrm>
                  <a:custGeom>
                    <a:avLst/>
                    <a:gdLst>
                      <a:gd name="T0" fmla="*/ 73 w 500"/>
                      <a:gd name="T1" fmla="*/ 1 h 202"/>
                      <a:gd name="T2" fmla="*/ 97 w 500"/>
                      <a:gd name="T3" fmla="*/ 15 h 202"/>
                      <a:gd name="T4" fmla="*/ 119 w 500"/>
                      <a:gd name="T5" fmla="*/ 51 h 202"/>
                      <a:gd name="T6" fmla="*/ 148 w 500"/>
                      <a:gd name="T7" fmla="*/ 76 h 202"/>
                      <a:gd name="T8" fmla="*/ 179 w 500"/>
                      <a:gd name="T9" fmla="*/ 82 h 202"/>
                      <a:gd name="T10" fmla="*/ 213 w 500"/>
                      <a:gd name="T11" fmla="*/ 76 h 202"/>
                      <a:gd name="T12" fmla="*/ 247 w 500"/>
                      <a:gd name="T13" fmla="*/ 61 h 202"/>
                      <a:gd name="T14" fmla="*/ 283 w 500"/>
                      <a:gd name="T15" fmla="*/ 43 h 202"/>
                      <a:gd name="T16" fmla="*/ 318 w 500"/>
                      <a:gd name="T17" fmla="*/ 28 h 202"/>
                      <a:gd name="T18" fmla="*/ 363 w 500"/>
                      <a:gd name="T19" fmla="*/ 19 h 202"/>
                      <a:gd name="T20" fmla="*/ 413 w 500"/>
                      <a:gd name="T21" fmla="*/ 24 h 202"/>
                      <a:gd name="T22" fmla="*/ 459 w 500"/>
                      <a:gd name="T23" fmla="*/ 47 h 202"/>
                      <a:gd name="T24" fmla="*/ 492 w 500"/>
                      <a:gd name="T25" fmla="*/ 87 h 202"/>
                      <a:gd name="T26" fmla="*/ 500 w 500"/>
                      <a:gd name="T27" fmla="*/ 119 h 202"/>
                      <a:gd name="T28" fmla="*/ 491 w 500"/>
                      <a:gd name="T29" fmla="*/ 146 h 202"/>
                      <a:gd name="T30" fmla="*/ 469 w 500"/>
                      <a:gd name="T31" fmla="*/ 165 h 202"/>
                      <a:gd name="T32" fmla="*/ 442 w 500"/>
                      <a:gd name="T33" fmla="*/ 174 h 202"/>
                      <a:gd name="T34" fmla="*/ 414 w 500"/>
                      <a:gd name="T35" fmla="*/ 168 h 202"/>
                      <a:gd name="T36" fmla="*/ 392 w 500"/>
                      <a:gd name="T37" fmla="*/ 146 h 202"/>
                      <a:gd name="T38" fmla="*/ 377 w 500"/>
                      <a:gd name="T39" fmla="*/ 137 h 202"/>
                      <a:gd name="T40" fmla="*/ 354 w 500"/>
                      <a:gd name="T41" fmla="*/ 139 h 202"/>
                      <a:gd name="T42" fmla="*/ 328 w 500"/>
                      <a:gd name="T43" fmla="*/ 150 h 202"/>
                      <a:gd name="T44" fmla="*/ 300 w 500"/>
                      <a:gd name="T45" fmla="*/ 165 h 202"/>
                      <a:gd name="T46" fmla="*/ 277 w 500"/>
                      <a:gd name="T47" fmla="*/ 179 h 202"/>
                      <a:gd name="T48" fmla="*/ 260 w 500"/>
                      <a:gd name="T49" fmla="*/ 187 h 202"/>
                      <a:gd name="T50" fmla="*/ 196 w 500"/>
                      <a:gd name="T51" fmla="*/ 202 h 202"/>
                      <a:gd name="T52" fmla="*/ 129 w 500"/>
                      <a:gd name="T53" fmla="*/ 194 h 202"/>
                      <a:gd name="T54" fmla="*/ 70 w 500"/>
                      <a:gd name="T55" fmla="*/ 164 h 202"/>
                      <a:gd name="T56" fmla="*/ 24 w 500"/>
                      <a:gd name="T57" fmla="*/ 117 h 202"/>
                      <a:gd name="T58" fmla="*/ 1 w 500"/>
                      <a:gd name="T59" fmla="*/ 72 h 202"/>
                      <a:gd name="T60" fmla="*/ 4 w 500"/>
                      <a:gd name="T61" fmla="*/ 41 h 202"/>
                      <a:gd name="T62" fmla="*/ 20 w 500"/>
                      <a:gd name="T63" fmla="*/ 17 h 202"/>
                      <a:gd name="T64" fmla="*/ 45 w 500"/>
                      <a:gd name="T65" fmla="*/ 2 h 2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500" h="202">
                        <a:moveTo>
                          <a:pt x="59" y="0"/>
                        </a:moveTo>
                        <a:lnTo>
                          <a:pt x="73" y="1"/>
                        </a:lnTo>
                        <a:lnTo>
                          <a:pt x="86" y="5"/>
                        </a:lnTo>
                        <a:lnTo>
                          <a:pt x="97" y="15"/>
                        </a:lnTo>
                        <a:lnTo>
                          <a:pt x="107" y="29"/>
                        </a:lnTo>
                        <a:lnTo>
                          <a:pt x="119" y="51"/>
                        </a:lnTo>
                        <a:lnTo>
                          <a:pt x="133" y="66"/>
                        </a:lnTo>
                        <a:lnTo>
                          <a:pt x="148" y="76"/>
                        </a:lnTo>
                        <a:lnTo>
                          <a:pt x="163" y="81"/>
                        </a:lnTo>
                        <a:lnTo>
                          <a:pt x="179" y="82"/>
                        </a:lnTo>
                        <a:lnTo>
                          <a:pt x="196" y="81"/>
                        </a:lnTo>
                        <a:lnTo>
                          <a:pt x="213" y="76"/>
                        </a:lnTo>
                        <a:lnTo>
                          <a:pt x="229" y="70"/>
                        </a:lnTo>
                        <a:lnTo>
                          <a:pt x="247" y="61"/>
                        </a:lnTo>
                        <a:lnTo>
                          <a:pt x="265" y="53"/>
                        </a:lnTo>
                        <a:lnTo>
                          <a:pt x="283" y="43"/>
                        </a:lnTo>
                        <a:lnTo>
                          <a:pt x="301" y="35"/>
                        </a:lnTo>
                        <a:lnTo>
                          <a:pt x="318" y="28"/>
                        </a:lnTo>
                        <a:lnTo>
                          <a:pt x="336" y="23"/>
                        </a:lnTo>
                        <a:lnTo>
                          <a:pt x="363" y="19"/>
                        </a:lnTo>
                        <a:lnTo>
                          <a:pt x="389" y="20"/>
                        </a:lnTo>
                        <a:lnTo>
                          <a:pt x="413" y="24"/>
                        </a:lnTo>
                        <a:lnTo>
                          <a:pt x="437" y="34"/>
                        </a:lnTo>
                        <a:lnTo>
                          <a:pt x="459" y="47"/>
                        </a:lnTo>
                        <a:lnTo>
                          <a:pt x="477" y="64"/>
                        </a:lnTo>
                        <a:lnTo>
                          <a:pt x="492" y="87"/>
                        </a:lnTo>
                        <a:lnTo>
                          <a:pt x="499" y="103"/>
                        </a:lnTo>
                        <a:lnTo>
                          <a:pt x="500" y="119"/>
                        </a:lnTo>
                        <a:lnTo>
                          <a:pt x="497" y="133"/>
                        </a:lnTo>
                        <a:lnTo>
                          <a:pt x="491" y="146"/>
                        </a:lnTo>
                        <a:lnTo>
                          <a:pt x="481" y="157"/>
                        </a:lnTo>
                        <a:lnTo>
                          <a:pt x="469" y="165"/>
                        </a:lnTo>
                        <a:lnTo>
                          <a:pt x="456" y="172"/>
                        </a:lnTo>
                        <a:lnTo>
                          <a:pt x="442" y="174"/>
                        </a:lnTo>
                        <a:lnTo>
                          <a:pt x="428" y="174"/>
                        </a:lnTo>
                        <a:lnTo>
                          <a:pt x="414" y="168"/>
                        </a:lnTo>
                        <a:lnTo>
                          <a:pt x="402" y="160"/>
                        </a:lnTo>
                        <a:lnTo>
                          <a:pt x="392" y="146"/>
                        </a:lnTo>
                        <a:lnTo>
                          <a:pt x="386" y="139"/>
                        </a:lnTo>
                        <a:lnTo>
                          <a:pt x="377" y="137"/>
                        </a:lnTo>
                        <a:lnTo>
                          <a:pt x="367" y="137"/>
                        </a:lnTo>
                        <a:lnTo>
                          <a:pt x="354" y="139"/>
                        </a:lnTo>
                        <a:lnTo>
                          <a:pt x="341" y="144"/>
                        </a:lnTo>
                        <a:lnTo>
                          <a:pt x="328" y="150"/>
                        </a:lnTo>
                        <a:lnTo>
                          <a:pt x="314" y="158"/>
                        </a:lnTo>
                        <a:lnTo>
                          <a:pt x="300" y="165"/>
                        </a:lnTo>
                        <a:lnTo>
                          <a:pt x="288" y="173"/>
                        </a:lnTo>
                        <a:lnTo>
                          <a:pt x="277" y="179"/>
                        </a:lnTo>
                        <a:lnTo>
                          <a:pt x="267" y="184"/>
                        </a:lnTo>
                        <a:lnTo>
                          <a:pt x="260" y="187"/>
                        </a:lnTo>
                        <a:lnTo>
                          <a:pt x="227" y="198"/>
                        </a:lnTo>
                        <a:lnTo>
                          <a:pt x="196" y="202"/>
                        </a:lnTo>
                        <a:lnTo>
                          <a:pt x="162" y="200"/>
                        </a:lnTo>
                        <a:lnTo>
                          <a:pt x="129" y="194"/>
                        </a:lnTo>
                        <a:lnTo>
                          <a:pt x="98" y="181"/>
                        </a:lnTo>
                        <a:lnTo>
                          <a:pt x="70" y="164"/>
                        </a:lnTo>
                        <a:lnTo>
                          <a:pt x="45" y="143"/>
                        </a:lnTo>
                        <a:lnTo>
                          <a:pt x="24" y="117"/>
                        </a:lnTo>
                        <a:lnTo>
                          <a:pt x="6" y="88"/>
                        </a:lnTo>
                        <a:lnTo>
                          <a:pt x="1" y="72"/>
                        </a:lnTo>
                        <a:lnTo>
                          <a:pt x="0" y="56"/>
                        </a:lnTo>
                        <a:lnTo>
                          <a:pt x="4" y="41"/>
                        </a:lnTo>
                        <a:lnTo>
                          <a:pt x="11" y="28"/>
                        </a:lnTo>
                        <a:lnTo>
                          <a:pt x="20" y="17"/>
                        </a:lnTo>
                        <a:lnTo>
                          <a:pt x="32" y="8"/>
                        </a:lnTo>
                        <a:lnTo>
                          <a:pt x="45" y="2"/>
                        </a:lnTo>
                        <a:lnTo>
                          <a:pt x="59" y="0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5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p:txBody>
              </p:sp>
            </p:grpSp>
          </p:grpSp>
          <p:sp>
            <p:nvSpPr>
              <p:cNvPr id="173" name="Freeform 708"/>
              <p:cNvSpPr>
                <a:spLocks noEditPoints="1"/>
              </p:cNvSpPr>
              <p:nvPr/>
            </p:nvSpPr>
            <p:spPr bwMode="auto">
              <a:xfrm>
                <a:off x="-1890035" y="2562328"/>
                <a:ext cx="517525" cy="555625"/>
              </a:xfrm>
              <a:custGeom>
                <a:avLst/>
                <a:gdLst>
                  <a:gd name="T0" fmla="*/ 2849 w 3256"/>
                  <a:gd name="T1" fmla="*/ 3004 h 3500"/>
                  <a:gd name="T2" fmla="*/ 3098 w 3256"/>
                  <a:gd name="T3" fmla="*/ 2975 h 3500"/>
                  <a:gd name="T4" fmla="*/ 2791 w 3256"/>
                  <a:gd name="T5" fmla="*/ 758 h 3500"/>
                  <a:gd name="T6" fmla="*/ 3140 w 3256"/>
                  <a:gd name="T7" fmla="*/ 2858 h 3500"/>
                  <a:gd name="T8" fmla="*/ 2791 w 3256"/>
                  <a:gd name="T9" fmla="*/ 758 h 3500"/>
                  <a:gd name="T10" fmla="*/ 2791 w 3256"/>
                  <a:gd name="T11" fmla="*/ 642 h 3500"/>
                  <a:gd name="T12" fmla="*/ 3140 w 3256"/>
                  <a:gd name="T13" fmla="*/ 525 h 3500"/>
                  <a:gd name="T14" fmla="*/ 407 w 3256"/>
                  <a:gd name="T15" fmla="*/ 525 h 3500"/>
                  <a:gd name="T16" fmla="*/ 2442 w 3256"/>
                  <a:gd name="T17" fmla="*/ 3092 h 3500"/>
                  <a:gd name="T18" fmla="*/ 2151 w 3256"/>
                  <a:gd name="T19" fmla="*/ 525 h 3500"/>
                  <a:gd name="T20" fmla="*/ 698 w 3256"/>
                  <a:gd name="T21" fmla="*/ 583 h 3500"/>
                  <a:gd name="T22" fmla="*/ 407 w 3256"/>
                  <a:gd name="T23" fmla="*/ 525 h 3500"/>
                  <a:gd name="T24" fmla="*/ 814 w 3256"/>
                  <a:gd name="T25" fmla="*/ 467 h 3500"/>
                  <a:gd name="T26" fmla="*/ 2035 w 3256"/>
                  <a:gd name="T27" fmla="*/ 233 h 3500"/>
                  <a:gd name="T28" fmla="*/ 1744 w 3256"/>
                  <a:gd name="T29" fmla="*/ 408 h 3500"/>
                  <a:gd name="T30" fmla="*/ 1105 w 3256"/>
                  <a:gd name="T31" fmla="*/ 233 h 3500"/>
                  <a:gd name="T32" fmla="*/ 116 w 3256"/>
                  <a:gd name="T33" fmla="*/ 233 h 3500"/>
                  <a:gd name="T34" fmla="*/ 2733 w 3256"/>
                  <a:gd name="T35" fmla="*/ 3383 h 3500"/>
                  <a:gd name="T36" fmla="*/ 2675 w 3256"/>
                  <a:gd name="T37" fmla="*/ 2933 h 3500"/>
                  <a:gd name="T38" fmla="*/ 2151 w 3256"/>
                  <a:gd name="T39" fmla="*/ 233 h 3500"/>
                  <a:gd name="T40" fmla="*/ 2558 w 3256"/>
                  <a:gd name="T41" fmla="*/ 408 h 3500"/>
                  <a:gd name="T42" fmla="*/ 291 w 3256"/>
                  <a:gd name="T43" fmla="*/ 3208 h 3500"/>
                  <a:gd name="T44" fmla="*/ 698 w 3256"/>
                  <a:gd name="T45" fmla="*/ 408 h 3500"/>
                  <a:gd name="T46" fmla="*/ 116 w 3256"/>
                  <a:gd name="T47" fmla="*/ 233 h 3500"/>
                  <a:gd name="T48" fmla="*/ 2830 w 3256"/>
                  <a:gd name="T49" fmla="*/ 120 h 3500"/>
                  <a:gd name="T50" fmla="*/ 2803 w 3256"/>
                  <a:gd name="T51" fmla="*/ 140 h 3500"/>
                  <a:gd name="T52" fmla="*/ 2791 w 3256"/>
                  <a:gd name="T53" fmla="*/ 174 h 3500"/>
                  <a:gd name="T54" fmla="*/ 3140 w 3256"/>
                  <a:gd name="T55" fmla="*/ 408 h 3500"/>
                  <a:gd name="T56" fmla="*/ 3137 w 3256"/>
                  <a:gd name="T57" fmla="*/ 156 h 3500"/>
                  <a:gd name="T58" fmla="*/ 3117 w 3256"/>
                  <a:gd name="T59" fmla="*/ 128 h 3500"/>
                  <a:gd name="T60" fmla="*/ 3083 w 3256"/>
                  <a:gd name="T61" fmla="*/ 117 h 3500"/>
                  <a:gd name="T62" fmla="*/ 1221 w 3256"/>
                  <a:gd name="T63" fmla="*/ 117 h 3500"/>
                  <a:gd name="T64" fmla="*/ 1628 w 3256"/>
                  <a:gd name="T65" fmla="*/ 292 h 3500"/>
                  <a:gd name="T66" fmla="*/ 1221 w 3256"/>
                  <a:gd name="T67" fmla="*/ 117 h 3500"/>
                  <a:gd name="T68" fmla="*/ 1686 w 3256"/>
                  <a:gd name="T69" fmla="*/ 0 h 3500"/>
                  <a:gd name="T70" fmla="*/ 1721 w 3256"/>
                  <a:gd name="T71" fmla="*/ 12 h 3500"/>
                  <a:gd name="T72" fmla="*/ 1741 w 3256"/>
                  <a:gd name="T73" fmla="*/ 40 h 3500"/>
                  <a:gd name="T74" fmla="*/ 1744 w 3256"/>
                  <a:gd name="T75" fmla="*/ 117 h 3500"/>
                  <a:gd name="T76" fmla="*/ 2698 w 3256"/>
                  <a:gd name="T77" fmla="*/ 89 h 3500"/>
                  <a:gd name="T78" fmla="*/ 2736 w 3256"/>
                  <a:gd name="T79" fmla="*/ 42 h 3500"/>
                  <a:gd name="T80" fmla="*/ 2787 w 3256"/>
                  <a:gd name="T81" fmla="*/ 12 h 3500"/>
                  <a:gd name="T82" fmla="*/ 2848 w 3256"/>
                  <a:gd name="T83" fmla="*/ 0 h 3500"/>
                  <a:gd name="T84" fmla="*/ 3113 w 3256"/>
                  <a:gd name="T85" fmla="*/ 3 h 3500"/>
                  <a:gd name="T86" fmla="*/ 3171 w 3256"/>
                  <a:gd name="T87" fmla="*/ 23 h 3500"/>
                  <a:gd name="T88" fmla="*/ 3216 w 3256"/>
                  <a:gd name="T89" fmla="*/ 62 h 3500"/>
                  <a:gd name="T90" fmla="*/ 3246 w 3256"/>
                  <a:gd name="T91" fmla="*/ 113 h 3500"/>
                  <a:gd name="T92" fmla="*/ 3256 w 3256"/>
                  <a:gd name="T93" fmla="*/ 174 h 3500"/>
                  <a:gd name="T94" fmla="*/ 3024 w 3256"/>
                  <a:gd name="T95" fmla="*/ 3341 h 3500"/>
                  <a:gd name="T96" fmla="*/ 3020 w 3256"/>
                  <a:gd name="T97" fmla="*/ 3460 h 3500"/>
                  <a:gd name="T98" fmla="*/ 3000 w 3256"/>
                  <a:gd name="T99" fmla="*/ 3488 h 3500"/>
                  <a:gd name="T100" fmla="*/ 2965 w 3256"/>
                  <a:gd name="T101" fmla="*/ 3500 h 3500"/>
                  <a:gd name="T102" fmla="*/ 2932 w 3256"/>
                  <a:gd name="T103" fmla="*/ 3488 h 3500"/>
                  <a:gd name="T104" fmla="*/ 2910 w 3256"/>
                  <a:gd name="T105" fmla="*/ 3460 h 3500"/>
                  <a:gd name="T106" fmla="*/ 2907 w 3256"/>
                  <a:gd name="T107" fmla="*/ 3341 h 3500"/>
                  <a:gd name="T108" fmla="*/ 2849 w 3256"/>
                  <a:gd name="T109" fmla="*/ 3500 h 3500"/>
                  <a:gd name="T110" fmla="*/ 0 w 3256"/>
                  <a:gd name="T111" fmla="*/ 117 h 3500"/>
                  <a:gd name="T112" fmla="*/ 1105 w 3256"/>
                  <a:gd name="T113" fmla="*/ 58 h 3500"/>
                  <a:gd name="T114" fmla="*/ 1116 w 3256"/>
                  <a:gd name="T115" fmla="*/ 24 h 3500"/>
                  <a:gd name="T116" fmla="*/ 1145 w 3256"/>
                  <a:gd name="T117" fmla="*/ 3 h 3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56" h="3500">
                    <a:moveTo>
                      <a:pt x="2833" y="2975"/>
                    </a:moveTo>
                    <a:lnTo>
                      <a:pt x="2849" y="3004"/>
                    </a:lnTo>
                    <a:lnTo>
                      <a:pt x="2965" y="3207"/>
                    </a:lnTo>
                    <a:lnTo>
                      <a:pt x="3098" y="2975"/>
                    </a:lnTo>
                    <a:lnTo>
                      <a:pt x="2833" y="2975"/>
                    </a:lnTo>
                    <a:close/>
                    <a:moveTo>
                      <a:pt x="2791" y="758"/>
                    </a:moveTo>
                    <a:lnTo>
                      <a:pt x="2791" y="2858"/>
                    </a:lnTo>
                    <a:lnTo>
                      <a:pt x="3140" y="2858"/>
                    </a:lnTo>
                    <a:lnTo>
                      <a:pt x="3140" y="758"/>
                    </a:lnTo>
                    <a:lnTo>
                      <a:pt x="2791" y="758"/>
                    </a:lnTo>
                    <a:close/>
                    <a:moveTo>
                      <a:pt x="2791" y="525"/>
                    </a:moveTo>
                    <a:lnTo>
                      <a:pt x="2791" y="642"/>
                    </a:lnTo>
                    <a:lnTo>
                      <a:pt x="3140" y="642"/>
                    </a:lnTo>
                    <a:lnTo>
                      <a:pt x="3140" y="525"/>
                    </a:lnTo>
                    <a:lnTo>
                      <a:pt x="2791" y="525"/>
                    </a:lnTo>
                    <a:close/>
                    <a:moveTo>
                      <a:pt x="407" y="525"/>
                    </a:moveTo>
                    <a:lnTo>
                      <a:pt x="407" y="3092"/>
                    </a:lnTo>
                    <a:lnTo>
                      <a:pt x="2442" y="3092"/>
                    </a:lnTo>
                    <a:lnTo>
                      <a:pt x="2442" y="525"/>
                    </a:lnTo>
                    <a:lnTo>
                      <a:pt x="2151" y="525"/>
                    </a:lnTo>
                    <a:lnTo>
                      <a:pt x="2151" y="583"/>
                    </a:lnTo>
                    <a:lnTo>
                      <a:pt x="698" y="583"/>
                    </a:lnTo>
                    <a:lnTo>
                      <a:pt x="698" y="525"/>
                    </a:lnTo>
                    <a:lnTo>
                      <a:pt x="407" y="525"/>
                    </a:lnTo>
                    <a:close/>
                    <a:moveTo>
                      <a:pt x="814" y="233"/>
                    </a:moveTo>
                    <a:lnTo>
                      <a:pt x="814" y="467"/>
                    </a:lnTo>
                    <a:lnTo>
                      <a:pt x="2035" y="467"/>
                    </a:lnTo>
                    <a:lnTo>
                      <a:pt x="2035" y="233"/>
                    </a:lnTo>
                    <a:lnTo>
                      <a:pt x="1744" y="233"/>
                    </a:lnTo>
                    <a:lnTo>
                      <a:pt x="1744" y="408"/>
                    </a:lnTo>
                    <a:lnTo>
                      <a:pt x="1105" y="408"/>
                    </a:lnTo>
                    <a:lnTo>
                      <a:pt x="1105" y="233"/>
                    </a:lnTo>
                    <a:lnTo>
                      <a:pt x="814" y="233"/>
                    </a:lnTo>
                    <a:close/>
                    <a:moveTo>
                      <a:pt x="116" y="233"/>
                    </a:moveTo>
                    <a:lnTo>
                      <a:pt x="116" y="3383"/>
                    </a:lnTo>
                    <a:lnTo>
                      <a:pt x="2733" y="3383"/>
                    </a:lnTo>
                    <a:lnTo>
                      <a:pt x="2733" y="3034"/>
                    </a:lnTo>
                    <a:lnTo>
                      <a:pt x="2675" y="2933"/>
                    </a:lnTo>
                    <a:lnTo>
                      <a:pt x="2675" y="233"/>
                    </a:lnTo>
                    <a:lnTo>
                      <a:pt x="2151" y="233"/>
                    </a:lnTo>
                    <a:lnTo>
                      <a:pt x="2151" y="408"/>
                    </a:lnTo>
                    <a:lnTo>
                      <a:pt x="2558" y="408"/>
                    </a:lnTo>
                    <a:lnTo>
                      <a:pt x="2558" y="3208"/>
                    </a:lnTo>
                    <a:lnTo>
                      <a:pt x="291" y="3208"/>
                    </a:lnTo>
                    <a:lnTo>
                      <a:pt x="291" y="408"/>
                    </a:lnTo>
                    <a:lnTo>
                      <a:pt x="698" y="408"/>
                    </a:lnTo>
                    <a:lnTo>
                      <a:pt x="698" y="233"/>
                    </a:lnTo>
                    <a:lnTo>
                      <a:pt x="116" y="233"/>
                    </a:lnTo>
                    <a:close/>
                    <a:moveTo>
                      <a:pt x="2848" y="117"/>
                    </a:moveTo>
                    <a:lnTo>
                      <a:pt x="2830" y="120"/>
                    </a:lnTo>
                    <a:lnTo>
                      <a:pt x="2814" y="128"/>
                    </a:lnTo>
                    <a:lnTo>
                      <a:pt x="2803" y="140"/>
                    </a:lnTo>
                    <a:lnTo>
                      <a:pt x="2794" y="156"/>
                    </a:lnTo>
                    <a:lnTo>
                      <a:pt x="2791" y="174"/>
                    </a:lnTo>
                    <a:lnTo>
                      <a:pt x="2791" y="408"/>
                    </a:lnTo>
                    <a:lnTo>
                      <a:pt x="3140" y="408"/>
                    </a:lnTo>
                    <a:lnTo>
                      <a:pt x="3140" y="174"/>
                    </a:lnTo>
                    <a:lnTo>
                      <a:pt x="3137" y="156"/>
                    </a:lnTo>
                    <a:lnTo>
                      <a:pt x="3129" y="140"/>
                    </a:lnTo>
                    <a:lnTo>
                      <a:pt x="3117" y="128"/>
                    </a:lnTo>
                    <a:lnTo>
                      <a:pt x="3101" y="120"/>
                    </a:lnTo>
                    <a:lnTo>
                      <a:pt x="3083" y="117"/>
                    </a:lnTo>
                    <a:lnTo>
                      <a:pt x="2848" y="117"/>
                    </a:lnTo>
                    <a:close/>
                    <a:moveTo>
                      <a:pt x="1221" y="117"/>
                    </a:moveTo>
                    <a:lnTo>
                      <a:pt x="1221" y="292"/>
                    </a:lnTo>
                    <a:lnTo>
                      <a:pt x="1628" y="292"/>
                    </a:lnTo>
                    <a:lnTo>
                      <a:pt x="1628" y="117"/>
                    </a:lnTo>
                    <a:lnTo>
                      <a:pt x="1221" y="117"/>
                    </a:lnTo>
                    <a:close/>
                    <a:moveTo>
                      <a:pt x="1163" y="0"/>
                    </a:moveTo>
                    <a:lnTo>
                      <a:pt x="1686" y="0"/>
                    </a:lnTo>
                    <a:lnTo>
                      <a:pt x="1704" y="3"/>
                    </a:lnTo>
                    <a:lnTo>
                      <a:pt x="1721" y="12"/>
                    </a:lnTo>
                    <a:lnTo>
                      <a:pt x="1733" y="24"/>
                    </a:lnTo>
                    <a:lnTo>
                      <a:pt x="1741" y="40"/>
                    </a:lnTo>
                    <a:lnTo>
                      <a:pt x="1744" y="58"/>
                    </a:lnTo>
                    <a:lnTo>
                      <a:pt x="1744" y="117"/>
                    </a:lnTo>
                    <a:lnTo>
                      <a:pt x="2685" y="117"/>
                    </a:lnTo>
                    <a:lnTo>
                      <a:pt x="2698" y="89"/>
                    </a:lnTo>
                    <a:lnTo>
                      <a:pt x="2715" y="64"/>
                    </a:lnTo>
                    <a:lnTo>
                      <a:pt x="2736" y="42"/>
                    </a:lnTo>
                    <a:lnTo>
                      <a:pt x="2760" y="24"/>
                    </a:lnTo>
                    <a:lnTo>
                      <a:pt x="2787" y="12"/>
                    </a:lnTo>
                    <a:lnTo>
                      <a:pt x="2816" y="3"/>
                    </a:lnTo>
                    <a:lnTo>
                      <a:pt x="2848" y="0"/>
                    </a:lnTo>
                    <a:lnTo>
                      <a:pt x="3083" y="0"/>
                    </a:lnTo>
                    <a:lnTo>
                      <a:pt x="3113" y="3"/>
                    </a:lnTo>
                    <a:lnTo>
                      <a:pt x="3143" y="11"/>
                    </a:lnTo>
                    <a:lnTo>
                      <a:pt x="3171" y="23"/>
                    </a:lnTo>
                    <a:lnTo>
                      <a:pt x="3195" y="41"/>
                    </a:lnTo>
                    <a:lnTo>
                      <a:pt x="3216" y="62"/>
                    </a:lnTo>
                    <a:lnTo>
                      <a:pt x="3233" y="86"/>
                    </a:lnTo>
                    <a:lnTo>
                      <a:pt x="3246" y="113"/>
                    </a:lnTo>
                    <a:lnTo>
                      <a:pt x="3254" y="143"/>
                    </a:lnTo>
                    <a:lnTo>
                      <a:pt x="3256" y="174"/>
                    </a:lnTo>
                    <a:lnTo>
                      <a:pt x="3256" y="2933"/>
                    </a:lnTo>
                    <a:lnTo>
                      <a:pt x="3024" y="3341"/>
                    </a:lnTo>
                    <a:lnTo>
                      <a:pt x="3024" y="3442"/>
                    </a:lnTo>
                    <a:lnTo>
                      <a:pt x="3020" y="3460"/>
                    </a:lnTo>
                    <a:lnTo>
                      <a:pt x="3013" y="3476"/>
                    </a:lnTo>
                    <a:lnTo>
                      <a:pt x="3000" y="3488"/>
                    </a:lnTo>
                    <a:lnTo>
                      <a:pt x="2984" y="3497"/>
                    </a:lnTo>
                    <a:lnTo>
                      <a:pt x="2965" y="3500"/>
                    </a:lnTo>
                    <a:lnTo>
                      <a:pt x="2947" y="3497"/>
                    </a:lnTo>
                    <a:lnTo>
                      <a:pt x="2932" y="3488"/>
                    </a:lnTo>
                    <a:lnTo>
                      <a:pt x="2919" y="3476"/>
                    </a:lnTo>
                    <a:lnTo>
                      <a:pt x="2910" y="3460"/>
                    </a:lnTo>
                    <a:lnTo>
                      <a:pt x="2907" y="3442"/>
                    </a:lnTo>
                    <a:lnTo>
                      <a:pt x="2907" y="3341"/>
                    </a:lnTo>
                    <a:lnTo>
                      <a:pt x="2849" y="3238"/>
                    </a:lnTo>
                    <a:lnTo>
                      <a:pt x="2849" y="3500"/>
                    </a:lnTo>
                    <a:lnTo>
                      <a:pt x="0" y="3500"/>
                    </a:lnTo>
                    <a:lnTo>
                      <a:pt x="0" y="117"/>
                    </a:lnTo>
                    <a:lnTo>
                      <a:pt x="1105" y="117"/>
                    </a:lnTo>
                    <a:lnTo>
                      <a:pt x="1105" y="58"/>
                    </a:lnTo>
                    <a:lnTo>
                      <a:pt x="1108" y="40"/>
                    </a:lnTo>
                    <a:lnTo>
                      <a:pt x="1116" y="24"/>
                    </a:lnTo>
                    <a:lnTo>
                      <a:pt x="1129" y="12"/>
                    </a:lnTo>
                    <a:lnTo>
                      <a:pt x="1145" y="3"/>
                    </a:lnTo>
                    <a:lnTo>
                      <a:pt x="1163" y="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 w="0">
                <a:solidFill>
                  <a:schemeClr val="tx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</p:grpSp>
      <p:grpSp>
        <p:nvGrpSpPr>
          <p:cNvPr id="2051" name="Группа 2050"/>
          <p:cNvGrpSpPr/>
          <p:nvPr/>
        </p:nvGrpSpPr>
        <p:grpSpPr>
          <a:xfrm>
            <a:off x="188640" y="2915503"/>
            <a:ext cx="720000" cy="720000"/>
            <a:chOff x="188640" y="2394082"/>
            <a:chExt cx="720000" cy="720000"/>
          </a:xfrm>
        </p:grpSpPr>
        <p:sp>
          <p:nvSpPr>
            <p:cNvPr id="203" name="Овал 202"/>
            <p:cNvSpPr/>
            <p:nvPr/>
          </p:nvSpPr>
          <p:spPr>
            <a:xfrm>
              <a:off x="188640" y="2394082"/>
              <a:ext cx="720000" cy="72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81" name="Freeform 655"/>
            <p:cNvSpPr>
              <a:spLocks noEditPoints="1"/>
            </p:cNvSpPr>
            <p:nvPr/>
          </p:nvSpPr>
          <p:spPr bwMode="auto">
            <a:xfrm>
              <a:off x="269475" y="2481056"/>
              <a:ext cx="540000" cy="468000"/>
            </a:xfrm>
            <a:custGeom>
              <a:avLst/>
              <a:gdLst>
                <a:gd name="T0" fmla="*/ 1369 w 3357"/>
                <a:gd name="T1" fmla="*/ 1979 h 3356"/>
                <a:gd name="T2" fmla="*/ 1342 w 3357"/>
                <a:gd name="T3" fmla="*/ 1998 h 3356"/>
                <a:gd name="T4" fmla="*/ 1331 w 3357"/>
                <a:gd name="T5" fmla="*/ 2030 h 3356"/>
                <a:gd name="T6" fmla="*/ 2026 w 3357"/>
                <a:gd name="T7" fmla="*/ 3241 h 3356"/>
                <a:gd name="T8" fmla="*/ 2024 w 3357"/>
                <a:gd name="T9" fmla="*/ 2014 h 3356"/>
                <a:gd name="T10" fmla="*/ 2004 w 3357"/>
                <a:gd name="T11" fmla="*/ 1986 h 3356"/>
                <a:gd name="T12" fmla="*/ 1972 w 3357"/>
                <a:gd name="T13" fmla="*/ 1976 h 3356"/>
                <a:gd name="T14" fmla="*/ 2373 w 3357"/>
                <a:gd name="T15" fmla="*/ 423 h 3356"/>
                <a:gd name="T16" fmla="*/ 2720 w 3357"/>
                <a:gd name="T17" fmla="*/ 961 h 3356"/>
                <a:gd name="T18" fmla="*/ 2373 w 3357"/>
                <a:gd name="T19" fmla="*/ 423 h 3356"/>
                <a:gd name="T20" fmla="*/ 405 w 3357"/>
                <a:gd name="T21" fmla="*/ 1332 h 3356"/>
                <a:gd name="T22" fmla="*/ 1215 w 3357"/>
                <a:gd name="T23" fmla="*/ 3241 h 3356"/>
                <a:gd name="T24" fmla="*/ 1219 w 3357"/>
                <a:gd name="T25" fmla="*/ 2000 h 3356"/>
                <a:gd name="T26" fmla="*/ 1239 w 3357"/>
                <a:gd name="T27" fmla="*/ 1945 h 3356"/>
                <a:gd name="T28" fmla="*/ 1276 w 3357"/>
                <a:gd name="T29" fmla="*/ 1901 h 3356"/>
                <a:gd name="T30" fmla="*/ 1327 w 3357"/>
                <a:gd name="T31" fmla="*/ 1871 h 3356"/>
                <a:gd name="T32" fmla="*/ 1386 w 3357"/>
                <a:gd name="T33" fmla="*/ 1861 h 3356"/>
                <a:gd name="T34" fmla="*/ 2002 w 3357"/>
                <a:gd name="T35" fmla="*/ 1864 h 3356"/>
                <a:gd name="T36" fmla="*/ 2057 w 3357"/>
                <a:gd name="T37" fmla="*/ 1884 h 3356"/>
                <a:gd name="T38" fmla="*/ 2101 w 3357"/>
                <a:gd name="T39" fmla="*/ 1922 h 3356"/>
                <a:gd name="T40" fmla="*/ 2131 w 3357"/>
                <a:gd name="T41" fmla="*/ 1971 h 3356"/>
                <a:gd name="T42" fmla="*/ 2141 w 3357"/>
                <a:gd name="T43" fmla="*/ 2030 h 3356"/>
                <a:gd name="T44" fmla="*/ 2952 w 3357"/>
                <a:gd name="T45" fmla="*/ 3241 h 3356"/>
                <a:gd name="T46" fmla="*/ 2836 w 3357"/>
                <a:gd name="T47" fmla="*/ 1225 h 3356"/>
                <a:gd name="T48" fmla="*/ 1678 w 3357"/>
                <a:gd name="T49" fmla="*/ 157 h 3356"/>
                <a:gd name="T50" fmla="*/ 2257 w 3357"/>
                <a:gd name="T51" fmla="*/ 534 h 3356"/>
                <a:gd name="T52" fmla="*/ 2836 w 3357"/>
                <a:gd name="T53" fmla="*/ 308 h 3356"/>
                <a:gd name="T54" fmla="*/ 3339 w 3357"/>
                <a:gd name="T55" fmla="*/ 1532 h 3356"/>
                <a:gd name="T56" fmla="*/ 3355 w 3357"/>
                <a:gd name="T57" fmla="*/ 1557 h 3356"/>
                <a:gd name="T58" fmla="*/ 3356 w 3357"/>
                <a:gd name="T59" fmla="*/ 1586 h 3356"/>
                <a:gd name="T60" fmla="*/ 3342 w 3357"/>
                <a:gd name="T61" fmla="*/ 1613 h 3356"/>
                <a:gd name="T62" fmla="*/ 3315 w 3357"/>
                <a:gd name="T63" fmla="*/ 1629 h 3356"/>
                <a:gd name="T64" fmla="*/ 3285 w 3357"/>
                <a:gd name="T65" fmla="*/ 1630 h 3356"/>
                <a:gd name="T66" fmla="*/ 3260 w 3357"/>
                <a:gd name="T67" fmla="*/ 1615 h 3356"/>
                <a:gd name="T68" fmla="*/ 3067 w 3357"/>
                <a:gd name="T69" fmla="*/ 3356 h 3356"/>
                <a:gd name="T70" fmla="*/ 289 w 3357"/>
                <a:gd name="T71" fmla="*/ 1439 h 3356"/>
                <a:gd name="T72" fmla="*/ 85 w 3357"/>
                <a:gd name="T73" fmla="*/ 1625 h 3356"/>
                <a:gd name="T74" fmla="*/ 56 w 3357"/>
                <a:gd name="T75" fmla="*/ 1631 h 3356"/>
                <a:gd name="T76" fmla="*/ 28 w 3357"/>
                <a:gd name="T77" fmla="*/ 1623 h 3356"/>
                <a:gd name="T78" fmla="*/ 7 w 3357"/>
                <a:gd name="T79" fmla="*/ 1601 h 3356"/>
                <a:gd name="T80" fmla="*/ 0 w 3357"/>
                <a:gd name="T81" fmla="*/ 1571 h 3356"/>
                <a:gd name="T82" fmla="*/ 9 w 3357"/>
                <a:gd name="T83" fmla="*/ 1543 h 3356"/>
                <a:gd name="T84" fmla="*/ 1678 w 3357"/>
                <a:gd name="T85" fmla="*/ 0 h 3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357" h="3356">
                  <a:moveTo>
                    <a:pt x="1386" y="1976"/>
                  </a:moveTo>
                  <a:lnTo>
                    <a:pt x="1369" y="1979"/>
                  </a:lnTo>
                  <a:lnTo>
                    <a:pt x="1353" y="1986"/>
                  </a:lnTo>
                  <a:lnTo>
                    <a:pt x="1342" y="1998"/>
                  </a:lnTo>
                  <a:lnTo>
                    <a:pt x="1334" y="2014"/>
                  </a:lnTo>
                  <a:lnTo>
                    <a:pt x="1331" y="2030"/>
                  </a:lnTo>
                  <a:lnTo>
                    <a:pt x="1331" y="3241"/>
                  </a:lnTo>
                  <a:lnTo>
                    <a:pt x="2026" y="3241"/>
                  </a:lnTo>
                  <a:lnTo>
                    <a:pt x="2026" y="2030"/>
                  </a:lnTo>
                  <a:lnTo>
                    <a:pt x="2024" y="2014"/>
                  </a:lnTo>
                  <a:lnTo>
                    <a:pt x="2015" y="1998"/>
                  </a:lnTo>
                  <a:lnTo>
                    <a:pt x="2004" y="1986"/>
                  </a:lnTo>
                  <a:lnTo>
                    <a:pt x="1989" y="1979"/>
                  </a:lnTo>
                  <a:lnTo>
                    <a:pt x="1972" y="1976"/>
                  </a:lnTo>
                  <a:lnTo>
                    <a:pt x="1386" y="1976"/>
                  </a:lnTo>
                  <a:close/>
                  <a:moveTo>
                    <a:pt x="2373" y="423"/>
                  </a:moveTo>
                  <a:lnTo>
                    <a:pt x="2373" y="641"/>
                  </a:lnTo>
                  <a:lnTo>
                    <a:pt x="2720" y="961"/>
                  </a:lnTo>
                  <a:lnTo>
                    <a:pt x="2720" y="423"/>
                  </a:lnTo>
                  <a:lnTo>
                    <a:pt x="2373" y="423"/>
                  </a:lnTo>
                  <a:close/>
                  <a:moveTo>
                    <a:pt x="1678" y="157"/>
                  </a:moveTo>
                  <a:lnTo>
                    <a:pt x="405" y="1332"/>
                  </a:lnTo>
                  <a:lnTo>
                    <a:pt x="405" y="3241"/>
                  </a:lnTo>
                  <a:lnTo>
                    <a:pt x="1215" y="3241"/>
                  </a:lnTo>
                  <a:lnTo>
                    <a:pt x="1215" y="2030"/>
                  </a:lnTo>
                  <a:lnTo>
                    <a:pt x="1219" y="2000"/>
                  </a:lnTo>
                  <a:lnTo>
                    <a:pt x="1227" y="1971"/>
                  </a:lnTo>
                  <a:lnTo>
                    <a:pt x="1239" y="1945"/>
                  </a:lnTo>
                  <a:lnTo>
                    <a:pt x="1255" y="1922"/>
                  </a:lnTo>
                  <a:lnTo>
                    <a:pt x="1276" y="1901"/>
                  </a:lnTo>
                  <a:lnTo>
                    <a:pt x="1300" y="1884"/>
                  </a:lnTo>
                  <a:lnTo>
                    <a:pt x="1327" y="1871"/>
                  </a:lnTo>
                  <a:lnTo>
                    <a:pt x="1355" y="1864"/>
                  </a:lnTo>
                  <a:lnTo>
                    <a:pt x="1386" y="1861"/>
                  </a:lnTo>
                  <a:lnTo>
                    <a:pt x="1972" y="1861"/>
                  </a:lnTo>
                  <a:lnTo>
                    <a:pt x="2002" y="1864"/>
                  </a:lnTo>
                  <a:lnTo>
                    <a:pt x="2031" y="1871"/>
                  </a:lnTo>
                  <a:lnTo>
                    <a:pt x="2057" y="1884"/>
                  </a:lnTo>
                  <a:lnTo>
                    <a:pt x="2081" y="1901"/>
                  </a:lnTo>
                  <a:lnTo>
                    <a:pt x="2101" y="1922"/>
                  </a:lnTo>
                  <a:lnTo>
                    <a:pt x="2118" y="1945"/>
                  </a:lnTo>
                  <a:lnTo>
                    <a:pt x="2131" y="1971"/>
                  </a:lnTo>
                  <a:lnTo>
                    <a:pt x="2139" y="2000"/>
                  </a:lnTo>
                  <a:lnTo>
                    <a:pt x="2141" y="2030"/>
                  </a:lnTo>
                  <a:lnTo>
                    <a:pt x="2141" y="3241"/>
                  </a:lnTo>
                  <a:lnTo>
                    <a:pt x="2952" y="3241"/>
                  </a:lnTo>
                  <a:lnTo>
                    <a:pt x="2952" y="1332"/>
                  </a:lnTo>
                  <a:lnTo>
                    <a:pt x="2836" y="1225"/>
                  </a:lnTo>
                  <a:lnTo>
                    <a:pt x="2505" y="920"/>
                  </a:lnTo>
                  <a:lnTo>
                    <a:pt x="1678" y="157"/>
                  </a:lnTo>
                  <a:close/>
                  <a:moveTo>
                    <a:pt x="1678" y="0"/>
                  </a:moveTo>
                  <a:lnTo>
                    <a:pt x="2257" y="534"/>
                  </a:lnTo>
                  <a:lnTo>
                    <a:pt x="2257" y="308"/>
                  </a:lnTo>
                  <a:lnTo>
                    <a:pt x="2836" y="308"/>
                  </a:lnTo>
                  <a:lnTo>
                    <a:pt x="2836" y="1067"/>
                  </a:lnTo>
                  <a:lnTo>
                    <a:pt x="3339" y="1532"/>
                  </a:lnTo>
                  <a:lnTo>
                    <a:pt x="3348" y="1543"/>
                  </a:lnTo>
                  <a:lnTo>
                    <a:pt x="3355" y="1557"/>
                  </a:lnTo>
                  <a:lnTo>
                    <a:pt x="3357" y="1571"/>
                  </a:lnTo>
                  <a:lnTo>
                    <a:pt x="3356" y="1586"/>
                  </a:lnTo>
                  <a:lnTo>
                    <a:pt x="3350" y="1601"/>
                  </a:lnTo>
                  <a:lnTo>
                    <a:pt x="3342" y="1613"/>
                  </a:lnTo>
                  <a:lnTo>
                    <a:pt x="3329" y="1623"/>
                  </a:lnTo>
                  <a:lnTo>
                    <a:pt x="3315" y="1629"/>
                  </a:lnTo>
                  <a:lnTo>
                    <a:pt x="3300" y="1631"/>
                  </a:lnTo>
                  <a:lnTo>
                    <a:pt x="3285" y="1630"/>
                  </a:lnTo>
                  <a:lnTo>
                    <a:pt x="3272" y="1625"/>
                  </a:lnTo>
                  <a:lnTo>
                    <a:pt x="3260" y="1615"/>
                  </a:lnTo>
                  <a:lnTo>
                    <a:pt x="3067" y="1439"/>
                  </a:lnTo>
                  <a:lnTo>
                    <a:pt x="3067" y="3356"/>
                  </a:lnTo>
                  <a:lnTo>
                    <a:pt x="289" y="3356"/>
                  </a:lnTo>
                  <a:lnTo>
                    <a:pt x="289" y="1439"/>
                  </a:lnTo>
                  <a:lnTo>
                    <a:pt x="98" y="1615"/>
                  </a:lnTo>
                  <a:lnTo>
                    <a:pt x="85" y="1625"/>
                  </a:lnTo>
                  <a:lnTo>
                    <a:pt x="70" y="1630"/>
                  </a:lnTo>
                  <a:lnTo>
                    <a:pt x="56" y="1631"/>
                  </a:lnTo>
                  <a:lnTo>
                    <a:pt x="42" y="1629"/>
                  </a:lnTo>
                  <a:lnTo>
                    <a:pt x="28" y="1623"/>
                  </a:lnTo>
                  <a:lnTo>
                    <a:pt x="16" y="1613"/>
                  </a:lnTo>
                  <a:lnTo>
                    <a:pt x="7" y="1601"/>
                  </a:lnTo>
                  <a:lnTo>
                    <a:pt x="2" y="1586"/>
                  </a:lnTo>
                  <a:lnTo>
                    <a:pt x="0" y="1571"/>
                  </a:lnTo>
                  <a:lnTo>
                    <a:pt x="3" y="1557"/>
                  </a:lnTo>
                  <a:lnTo>
                    <a:pt x="9" y="1543"/>
                  </a:lnTo>
                  <a:lnTo>
                    <a:pt x="19" y="1532"/>
                  </a:lnTo>
                  <a:lnTo>
                    <a:pt x="1678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0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188640" y="5146788"/>
            <a:ext cx="720000" cy="720000"/>
            <a:chOff x="188640" y="4785228"/>
            <a:chExt cx="720000" cy="720000"/>
          </a:xfrm>
        </p:grpSpPr>
        <p:sp>
          <p:nvSpPr>
            <p:cNvPr id="200" name="Овал 199"/>
            <p:cNvSpPr/>
            <p:nvPr/>
          </p:nvSpPr>
          <p:spPr>
            <a:xfrm>
              <a:off x="188640" y="4785228"/>
              <a:ext cx="720000" cy="72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281226" y="4934084"/>
              <a:ext cx="504000" cy="396000"/>
              <a:chOff x="2200222" y="4935546"/>
              <a:chExt cx="541337" cy="428625"/>
            </a:xfrm>
          </p:grpSpPr>
          <p:sp>
            <p:nvSpPr>
              <p:cNvPr id="188" name="Freeform 525"/>
              <p:cNvSpPr>
                <a:spLocks noEditPoints="1"/>
              </p:cNvSpPr>
              <p:nvPr/>
            </p:nvSpPr>
            <p:spPr bwMode="auto">
              <a:xfrm>
                <a:off x="2200222" y="4935546"/>
                <a:ext cx="541337" cy="428625"/>
              </a:xfrm>
              <a:custGeom>
                <a:avLst/>
                <a:gdLst>
                  <a:gd name="T0" fmla="*/ 117 w 3406"/>
                  <a:gd name="T1" fmla="*/ 116 h 2692"/>
                  <a:gd name="T2" fmla="*/ 117 w 3406"/>
                  <a:gd name="T3" fmla="*/ 2574 h 2692"/>
                  <a:gd name="T4" fmla="*/ 3289 w 3406"/>
                  <a:gd name="T5" fmla="*/ 2574 h 2692"/>
                  <a:gd name="T6" fmla="*/ 3289 w 3406"/>
                  <a:gd name="T7" fmla="*/ 116 h 2692"/>
                  <a:gd name="T8" fmla="*/ 117 w 3406"/>
                  <a:gd name="T9" fmla="*/ 116 h 2692"/>
                  <a:gd name="T10" fmla="*/ 59 w 3406"/>
                  <a:gd name="T11" fmla="*/ 0 h 2692"/>
                  <a:gd name="T12" fmla="*/ 3348 w 3406"/>
                  <a:gd name="T13" fmla="*/ 0 h 2692"/>
                  <a:gd name="T14" fmla="*/ 3366 w 3406"/>
                  <a:gd name="T15" fmla="*/ 3 h 2692"/>
                  <a:gd name="T16" fmla="*/ 3382 w 3406"/>
                  <a:gd name="T17" fmla="*/ 11 h 2692"/>
                  <a:gd name="T18" fmla="*/ 3395 w 3406"/>
                  <a:gd name="T19" fmla="*/ 24 h 2692"/>
                  <a:gd name="T20" fmla="*/ 3403 w 3406"/>
                  <a:gd name="T21" fmla="*/ 39 h 2692"/>
                  <a:gd name="T22" fmla="*/ 3406 w 3406"/>
                  <a:gd name="T23" fmla="*/ 58 h 2692"/>
                  <a:gd name="T24" fmla="*/ 3406 w 3406"/>
                  <a:gd name="T25" fmla="*/ 2634 h 2692"/>
                  <a:gd name="T26" fmla="*/ 3403 w 3406"/>
                  <a:gd name="T27" fmla="*/ 2651 h 2692"/>
                  <a:gd name="T28" fmla="*/ 3395 w 3406"/>
                  <a:gd name="T29" fmla="*/ 2668 h 2692"/>
                  <a:gd name="T30" fmla="*/ 3382 w 3406"/>
                  <a:gd name="T31" fmla="*/ 2681 h 2692"/>
                  <a:gd name="T32" fmla="*/ 3366 w 3406"/>
                  <a:gd name="T33" fmla="*/ 2689 h 2692"/>
                  <a:gd name="T34" fmla="*/ 3348 w 3406"/>
                  <a:gd name="T35" fmla="*/ 2692 h 2692"/>
                  <a:gd name="T36" fmla="*/ 59 w 3406"/>
                  <a:gd name="T37" fmla="*/ 2692 h 2692"/>
                  <a:gd name="T38" fmla="*/ 40 w 3406"/>
                  <a:gd name="T39" fmla="*/ 2689 h 2692"/>
                  <a:gd name="T40" fmla="*/ 24 w 3406"/>
                  <a:gd name="T41" fmla="*/ 2681 h 2692"/>
                  <a:gd name="T42" fmla="*/ 12 w 3406"/>
                  <a:gd name="T43" fmla="*/ 2668 h 2692"/>
                  <a:gd name="T44" fmla="*/ 3 w 3406"/>
                  <a:gd name="T45" fmla="*/ 2651 h 2692"/>
                  <a:gd name="T46" fmla="*/ 0 w 3406"/>
                  <a:gd name="T47" fmla="*/ 2634 h 2692"/>
                  <a:gd name="T48" fmla="*/ 0 w 3406"/>
                  <a:gd name="T49" fmla="*/ 58 h 2692"/>
                  <a:gd name="T50" fmla="*/ 3 w 3406"/>
                  <a:gd name="T51" fmla="*/ 39 h 2692"/>
                  <a:gd name="T52" fmla="*/ 12 w 3406"/>
                  <a:gd name="T53" fmla="*/ 24 h 2692"/>
                  <a:gd name="T54" fmla="*/ 24 w 3406"/>
                  <a:gd name="T55" fmla="*/ 11 h 2692"/>
                  <a:gd name="T56" fmla="*/ 40 w 3406"/>
                  <a:gd name="T57" fmla="*/ 3 h 2692"/>
                  <a:gd name="T58" fmla="*/ 59 w 3406"/>
                  <a:gd name="T59" fmla="*/ 0 h 2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06" h="2692">
                    <a:moveTo>
                      <a:pt x="117" y="116"/>
                    </a:moveTo>
                    <a:lnTo>
                      <a:pt x="117" y="2574"/>
                    </a:lnTo>
                    <a:lnTo>
                      <a:pt x="3289" y="2574"/>
                    </a:lnTo>
                    <a:lnTo>
                      <a:pt x="3289" y="116"/>
                    </a:lnTo>
                    <a:lnTo>
                      <a:pt x="117" y="116"/>
                    </a:lnTo>
                    <a:close/>
                    <a:moveTo>
                      <a:pt x="59" y="0"/>
                    </a:moveTo>
                    <a:lnTo>
                      <a:pt x="3348" y="0"/>
                    </a:lnTo>
                    <a:lnTo>
                      <a:pt x="3366" y="3"/>
                    </a:lnTo>
                    <a:lnTo>
                      <a:pt x="3382" y="11"/>
                    </a:lnTo>
                    <a:lnTo>
                      <a:pt x="3395" y="24"/>
                    </a:lnTo>
                    <a:lnTo>
                      <a:pt x="3403" y="39"/>
                    </a:lnTo>
                    <a:lnTo>
                      <a:pt x="3406" y="58"/>
                    </a:lnTo>
                    <a:lnTo>
                      <a:pt x="3406" y="2634"/>
                    </a:lnTo>
                    <a:lnTo>
                      <a:pt x="3403" y="2651"/>
                    </a:lnTo>
                    <a:lnTo>
                      <a:pt x="3395" y="2668"/>
                    </a:lnTo>
                    <a:lnTo>
                      <a:pt x="3382" y="2681"/>
                    </a:lnTo>
                    <a:lnTo>
                      <a:pt x="3366" y="2689"/>
                    </a:lnTo>
                    <a:lnTo>
                      <a:pt x="3348" y="2692"/>
                    </a:lnTo>
                    <a:lnTo>
                      <a:pt x="59" y="2692"/>
                    </a:lnTo>
                    <a:lnTo>
                      <a:pt x="40" y="2689"/>
                    </a:lnTo>
                    <a:lnTo>
                      <a:pt x="24" y="2681"/>
                    </a:lnTo>
                    <a:lnTo>
                      <a:pt x="12" y="2668"/>
                    </a:lnTo>
                    <a:lnTo>
                      <a:pt x="3" y="2651"/>
                    </a:lnTo>
                    <a:lnTo>
                      <a:pt x="0" y="2634"/>
                    </a:lnTo>
                    <a:lnTo>
                      <a:pt x="0" y="58"/>
                    </a:lnTo>
                    <a:lnTo>
                      <a:pt x="3" y="39"/>
                    </a:lnTo>
                    <a:lnTo>
                      <a:pt x="12" y="24"/>
                    </a:lnTo>
                    <a:lnTo>
                      <a:pt x="24" y="11"/>
                    </a:lnTo>
                    <a:lnTo>
                      <a:pt x="40" y="3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189" name="Freeform 526"/>
              <p:cNvSpPr>
                <a:spLocks noEditPoints="1"/>
              </p:cNvSpPr>
              <p:nvPr/>
            </p:nvSpPr>
            <p:spPr bwMode="auto">
              <a:xfrm>
                <a:off x="2301701" y="5049528"/>
                <a:ext cx="104775" cy="103188"/>
              </a:xfrm>
              <a:custGeom>
                <a:avLst/>
                <a:gdLst>
                  <a:gd name="T0" fmla="*/ 292 w 653"/>
                  <a:gd name="T1" fmla="*/ 119 h 652"/>
                  <a:gd name="T2" fmla="*/ 231 w 653"/>
                  <a:gd name="T3" fmla="*/ 140 h 652"/>
                  <a:gd name="T4" fmla="*/ 178 w 653"/>
                  <a:gd name="T5" fmla="*/ 178 h 652"/>
                  <a:gd name="T6" fmla="*/ 141 w 653"/>
                  <a:gd name="T7" fmla="*/ 230 h 652"/>
                  <a:gd name="T8" fmla="*/ 120 w 653"/>
                  <a:gd name="T9" fmla="*/ 291 h 652"/>
                  <a:gd name="T10" fmla="*/ 120 w 653"/>
                  <a:gd name="T11" fmla="*/ 359 h 652"/>
                  <a:gd name="T12" fmla="*/ 141 w 653"/>
                  <a:gd name="T13" fmla="*/ 422 h 652"/>
                  <a:gd name="T14" fmla="*/ 178 w 653"/>
                  <a:gd name="T15" fmla="*/ 473 h 652"/>
                  <a:gd name="T16" fmla="*/ 231 w 653"/>
                  <a:gd name="T17" fmla="*/ 511 h 652"/>
                  <a:gd name="T18" fmla="*/ 292 w 653"/>
                  <a:gd name="T19" fmla="*/ 531 h 652"/>
                  <a:gd name="T20" fmla="*/ 360 w 653"/>
                  <a:gd name="T21" fmla="*/ 531 h 652"/>
                  <a:gd name="T22" fmla="*/ 423 w 653"/>
                  <a:gd name="T23" fmla="*/ 511 h 652"/>
                  <a:gd name="T24" fmla="*/ 474 w 653"/>
                  <a:gd name="T25" fmla="*/ 473 h 652"/>
                  <a:gd name="T26" fmla="*/ 513 w 653"/>
                  <a:gd name="T27" fmla="*/ 422 h 652"/>
                  <a:gd name="T28" fmla="*/ 534 w 653"/>
                  <a:gd name="T29" fmla="*/ 359 h 652"/>
                  <a:gd name="T30" fmla="*/ 534 w 653"/>
                  <a:gd name="T31" fmla="*/ 291 h 652"/>
                  <a:gd name="T32" fmla="*/ 513 w 653"/>
                  <a:gd name="T33" fmla="*/ 230 h 652"/>
                  <a:gd name="T34" fmla="*/ 474 w 653"/>
                  <a:gd name="T35" fmla="*/ 178 h 652"/>
                  <a:gd name="T36" fmla="*/ 423 w 653"/>
                  <a:gd name="T37" fmla="*/ 139 h 652"/>
                  <a:gd name="T38" fmla="*/ 360 w 653"/>
                  <a:gd name="T39" fmla="*/ 119 h 652"/>
                  <a:gd name="T40" fmla="*/ 327 w 653"/>
                  <a:gd name="T41" fmla="*/ 0 h 652"/>
                  <a:gd name="T42" fmla="*/ 414 w 653"/>
                  <a:gd name="T43" fmla="*/ 11 h 652"/>
                  <a:gd name="T44" fmla="*/ 492 w 653"/>
                  <a:gd name="T45" fmla="*/ 44 h 652"/>
                  <a:gd name="T46" fmla="*/ 558 w 653"/>
                  <a:gd name="T47" fmla="*/ 95 h 652"/>
                  <a:gd name="T48" fmla="*/ 609 w 653"/>
                  <a:gd name="T49" fmla="*/ 161 h 652"/>
                  <a:gd name="T50" fmla="*/ 642 w 653"/>
                  <a:gd name="T51" fmla="*/ 239 h 652"/>
                  <a:gd name="T52" fmla="*/ 653 w 653"/>
                  <a:gd name="T53" fmla="*/ 326 h 652"/>
                  <a:gd name="T54" fmla="*/ 642 w 653"/>
                  <a:gd name="T55" fmla="*/ 412 h 652"/>
                  <a:gd name="T56" fmla="*/ 609 w 653"/>
                  <a:gd name="T57" fmla="*/ 489 h 652"/>
                  <a:gd name="T58" fmla="*/ 558 w 653"/>
                  <a:gd name="T59" fmla="*/ 556 h 652"/>
                  <a:gd name="T60" fmla="*/ 492 w 653"/>
                  <a:gd name="T61" fmla="*/ 607 h 652"/>
                  <a:gd name="T62" fmla="*/ 414 w 653"/>
                  <a:gd name="T63" fmla="*/ 639 h 652"/>
                  <a:gd name="T64" fmla="*/ 327 w 653"/>
                  <a:gd name="T65" fmla="*/ 652 h 652"/>
                  <a:gd name="T66" fmla="*/ 240 w 653"/>
                  <a:gd name="T67" fmla="*/ 639 h 652"/>
                  <a:gd name="T68" fmla="*/ 162 w 653"/>
                  <a:gd name="T69" fmla="*/ 607 h 652"/>
                  <a:gd name="T70" fmla="*/ 96 w 653"/>
                  <a:gd name="T71" fmla="*/ 556 h 652"/>
                  <a:gd name="T72" fmla="*/ 45 w 653"/>
                  <a:gd name="T73" fmla="*/ 489 h 652"/>
                  <a:gd name="T74" fmla="*/ 11 w 653"/>
                  <a:gd name="T75" fmla="*/ 412 h 652"/>
                  <a:gd name="T76" fmla="*/ 0 w 653"/>
                  <a:gd name="T77" fmla="*/ 326 h 652"/>
                  <a:gd name="T78" fmla="*/ 11 w 653"/>
                  <a:gd name="T79" fmla="*/ 239 h 652"/>
                  <a:gd name="T80" fmla="*/ 45 w 653"/>
                  <a:gd name="T81" fmla="*/ 161 h 652"/>
                  <a:gd name="T82" fmla="*/ 96 w 653"/>
                  <a:gd name="T83" fmla="*/ 95 h 652"/>
                  <a:gd name="T84" fmla="*/ 162 w 653"/>
                  <a:gd name="T85" fmla="*/ 44 h 652"/>
                  <a:gd name="T86" fmla="*/ 240 w 653"/>
                  <a:gd name="T87" fmla="*/ 11 h 652"/>
                  <a:gd name="T88" fmla="*/ 327 w 653"/>
                  <a:gd name="T89" fmla="*/ 0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53" h="652">
                    <a:moveTo>
                      <a:pt x="327" y="116"/>
                    </a:moveTo>
                    <a:lnTo>
                      <a:pt x="292" y="119"/>
                    </a:lnTo>
                    <a:lnTo>
                      <a:pt x="261" y="127"/>
                    </a:lnTo>
                    <a:lnTo>
                      <a:pt x="231" y="140"/>
                    </a:lnTo>
                    <a:lnTo>
                      <a:pt x="202" y="157"/>
                    </a:lnTo>
                    <a:lnTo>
                      <a:pt x="178" y="178"/>
                    </a:lnTo>
                    <a:lnTo>
                      <a:pt x="158" y="202"/>
                    </a:lnTo>
                    <a:lnTo>
                      <a:pt x="141" y="230"/>
                    </a:lnTo>
                    <a:lnTo>
                      <a:pt x="128" y="260"/>
                    </a:lnTo>
                    <a:lnTo>
                      <a:pt x="120" y="291"/>
                    </a:lnTo>
                    <a:lnTo>
                      <a:pt x="117" y="326"/>
                    </a:lnTo>
                    <a:lnTo>
                      <a:pt x="120" y="359"/>
                    </a:lnTo>
                    <a:lnTo>
                      <a:pt x="128" y="391"/>
                    </a:lnTo>
                    <a:lnTo>
                      <a:pt x="141" y="422"/>
                    </a:lnTo>
                    <a:lnTo>
                      <a:pt x="158" y="449"/>
                    </a:lnTo>
                    <a:lnTo>
                      <a:pt x="178" y="473"/>
                    </a:lnTo>
                    <a:lnTo>
                      <a:pt x="202" y="493"/>
                    </a:lnTo>
                    <a:lnTo>
                      <a:pt x="231" y="511"/>
                    </a:lnTo>
                    <a:lnTo>
                      <a:pt x="261" y="524"/>
                    </a:lnTo>
                    <a:lnTo>
                      <a:pt x="292" y="531"/>
                    </a:lnTo>
                    <a:lnTo>
                      <a:pt x="327" y="534"/>
                    </a:lnTo>
                    <a:lnTo>
                      <a:pt x="360" y="531"/>
                    </a:lnTo>
                    <a:lnTo>
                      <a:pt x="393" y="524"/>
                    </a:lnTo>
                    <a:lnTo>
                      <a:pt x="423" y="511"/>
                    </a:lnTo>
                    <a:lnTo>
                      <a:pt x="450" y="493"/>
                    </a:lnTo>
                    <a:lnTo>
                      <a:pt x="474" y="473"/>
                    </a:lnTo>
                    <a:lnTo>
                      <a:pt x="496" y="449"/>
                    </a:lnTo>
                    <a:lnTo>
                      <a:pt x="513" y="422"/>
                    </a:lnTo>
                    <a:lnTo>
                      <a:pt x="526" y="391"/>
                    </a:lnTo>
                    <a:lnTo>
                      <a:pt x="534" y="359"/>
                    </a:lnTo>
                    <a:lnTo>
                      <a:pt x="536" y="326"/>
                    </a:lnTo>
                    <a:lnTo>
                      <a:pt x="534" y="291"/>
                    </a:lnTo>
                    <a:lnTo>
                      <a:pt x="526" y="259"/>
                    </a:lnTo>
                    <a:lnTo>
                      <a:pt x="513" y="230"/>
                    </a:lnTo>
                    <a:lnTo>
                      <a:pt x="496" y="202"/>
                    </a:lnTo>
                    <a:lnTo>
                      <a:pt x="474" y="178"/>
                    </a:lnTo>
                    <a:lnTo>
                      <a:pt x="450" y="157"/>
                    </a:lnTo>
                    <a:lnTo>
                      <a:pt x="423" y="139"/>
                    </a:lnTo>
                    <a:lnTo>
                      <a:pt x="393" y="127"/>
                    </a:lnTo>
                    <a:lnTo>
                      <a:pt x="360" y="119"/>
                    </a:lnTo>
                    <a:lnTo>
                      <a:pt x="327" y="116"/>
                    </a:lnTo>
                    <a:close/>
                    <a:moveTo>
                      <a:pt x="327" y="0"/>
                    </a:moveTo>
                    <a:lnTo>
                      <a:pt x="371" y="3"/>
                    </a:lnTo>
                    <a:lnTo>
                      <a:pt x="414" y="11"/>
                    </a:lnTo>
                    <a:lnTo>
                      <a:pt x="453" y="26"/>
                    </a:lnTo>
                    <a:lnTo>
                      <a:pt x="492" y="44"/>
                    </a:lnTo>
                    <a:lnTo>
                      <a:pt x="527" y="67"/>
                    </a:lnTo>
                    <a:lnTo>
                      <a:pt x="558" y="95"/>
                    </a:lnTo>
                    <a:lnTo>
                      <a:pt x="585" y="127"/>
                    </a:lnTo>
                    <a:lnTo>
                      <a:pt x="609" y="161"/>
                    </a:lnTo>
                    <a:lnTo>
                      <a:pt x="628" y="199"/>
                    </a:lnTo>
                    <a:lnTo>
                      <a:pt x="642" y="239"/>
                    </a:lnTo>
                    <a:lnTo>
                      <a:pt x="651" y="281"/>
                    </a:lnTo>
                    <a:lnTo>
                      <a:pt x="653" y="326"/>
                    </a:lnTo>
                    <a:lnTo>
                      <a:pt x="651" y="369"/>
                    </a:lnTo>
                    <a:lnTo>
                      <a:pt x="642" y="412"/>
                    </a:lnTo>
                    <a:lnTo>
                      <a:pt x="628" y="452"/>
                    </a:lnTo>
                    <a:lnTo>
                      <a:pt x="609" y="489"/>
                    </a:lnTo>
                    <a:lnTo>
                      <a:pt x="585" y="525"/>
                    </a:lnTo>
                    <a:lnTo>
                      <a:pt x="558" y="556"/>
                    </a:lnTo>
                    <a:lnTo>
                      <a:pt x="527" y="583"/>
                    </a:lnTo>
                    <a:lnTo>
                      <a:pt x="492" y="607"/>
                    </a:lnTo>
                    <a:lnTo>
                      <a:pt x="453" y="626"/>
                    </a:lnTo>
                    <a:lnTo>
                      <a:pt x="414" y="639"/>
                    </a:lnTo>
                    <a:lnTo>
                      <a:pt x="371" y="649"/>
                    </a:lnTo>
                    <a:lnTo>
                      <a:pt x="327" y="652"/>
                    </a:lnTo>
                    <a:lnTo>
                      <a:pt x="282" y="649"/>
                    </a:lnTo>
                    <a:lnTo>
                      <a:pt x="240" y="639"/>
                    </a:lnTo>
                    <a:lnTo>
                      <a:pt x="199" y="626"/>
                    </a:lnTo>
                    <a:lnTo>
                      <a:pt x="162" y="607"/>
                    </a:lnTo>
                    <a:lnTo>
                      <a:pt x="127" y="583"/>
                    </a:lnTo>
                    <a:lnTo>
                      <a:pt x="96" y="556"/>
                    </a:lnTo>
                    <a:lnTo>
                      <a:pt x="68" y="525"/>
                    </a:lnTo>
                    <a:lnTo>
                      <a:pt x="45" y="489"/>
                    </a:lnTo>
                    <a:lnTo>
                      <a:pt x="25" y="452"/>
                    </a:lnTo>
                    <a:lnTo>
                      <a:pt x="11" y="412"/>
                    </a:lnTo>
                    <a:lnTo>
                      <a:pt x="3" y="369"/>
                    </a:lnTo>
                    <a:lnTo>
                      <a:pt x="0" y="326"/>
                    </a:lnTo>
                    <a:lnTo>
                      <a:pt x="3" y="281"/>
                    </a:lnTo>
                    <a:lnTo>
                      <a:pt x="11" y="239"/>
                    </a:lnTo>
                    <a:lnTo>
                      <a:pt x="25" y="199"/>
                    </a:lnTo>
                    <a:lnTo>
                      <a:pt x="45" y="161"/>
                    </a:lnTo>
                    <a:lnTo>
                      <a:pt x="68" y="127"/>
                    </a:lnTo>
                    <a:lnTo>
                      <a:pt x="96" y="95"/>
                    </a:lnTo>
                    <a:lnTo>
                      <a:pt x="127" y="67"/>
                    </a:lnTo>
                    <a:lnTo>
                      <a:pt x="162" y="44"/>
                    </a:lnTo>
                    <a:lnTo>
                      <a:pt x="199" y="26"/>
                    </a:lnTo>
                    <a:lnTo>
                      <a:pt x="240" y="11"/>
                    </a:lnTo>
                    <a:lnTo>
                      <a:pt x="282" y="3"/>
                    </a:lnTo>
                    <a:lnTo>
                      <a:pt x="32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190" name="Freeform 527"/>
              <p:cNvSpPr>
                <a:spLocks/>
              </p:cNvSpPr>
              <p:nvPr/>
            </p:nvSpPr>
            <p:spPr bwMode="auto">
              <a:xfrm>
                <a:off x="2260426" y="5105091"/>
                <a:ext cx="438150" cy="214313"/>
              </a:xfrm>
              <a:custGeom>
                <a:avLst/>
                <a:gdLst>
                  <a:gd name="T0" fmla="*/ 1994 w 2760"/>
                  <a:gd name="T1" fmla="*/ 0 h 1346"/>
                  <a:gd name="T2" fmla="*/ 2010 w 2760"/>
                  <a:gd name="T3" fmla="*/ 1 h 1346"/>
                  <a:gd name="T4" fmla="*/ 2024 w 2760"/>
                  <a:gd name="T5" fmla="*/ 6 h 1346"/>
                  <a:gd name="T6" fmla="*/ 2037 w 2760"/>
                  <a:gd name="T7" fmla="*/ 15 h 1346"/>
                  <a:gd name="T8" fmla="*/ 2742 w 2760"/>
                  <a:gd name="T9" fmla="*/ 658 h 1346"/>
                  <a:gd name="T10" fmla="*/ 2751 w 2760"/>
                  <a:gd name="T11" fmla="*/ 671 h 1346"/>
                  <a:gd name="T12" fmla="*/ 2757 w 2760"/>
                  <a:gd name="T13" fmla="*/ 684 h 1346"/>
                  <a:gd name="T14" fmla="*/ 2760 w 2760"/>
                  <a:gd name="T15" fmla="*/ 700 h 1346"/>
                  <a:gd name="T16" fmla="*/ 2759 w 2760"/>
                  <a:gd name="T17" fmla="*/ 714 h 1346"/>
                  <a:gd name="T18" fmla="*/ 2754 w 2760"/>
                  <a:gd name="T19" fmla="*/ 729 h 1346"/>
                  <a:gd name="T20" fmla="*/ 2745 w 2760"/>
                  <a:gd name="T21" fmla="*/ 742 h 1346"/>
                  <a:gd name="T22" fmla="*/ 2733 w 2760"/>
                  <a:gd name="T23" fmla="*/ 752 h 1346"/>
                  <a:gd name="T24" fmla="*/ 2719 w 2760"/>
                  <a:gd name="T25" fmla="*/ 758 h 1346"/>
                  <a:gd name="T26" fmla="*/ 2704 w 2760"/>
                  <a:gd name="T27" fmla="*/ 760 h 1346"/>
                  <a:gd name="T28" fmla="*/ 2689 w 2760"/>
                  <a:gd name="T29" fmla="*/ 759 h 1346"/>
                  <a:gd name="T30" fmla="*/ 2675 w 2760"/>
                  <a:gd name="T31" fmla="*/ 754 h 1346"/>
                  <a:gd name="T32" fmla="*/ 2662 w 2760"/>
                  <a:gd name="T33" fmla="*/ 745 h 1346"/>
                  <a:gd name="T34" fmla="*/ 2000 w 2760"/>
                  <a:gd name="T35" fmla="*/ 140 h 1346"/>
                  <a:gd name="T36" fmla="*/ 1462 w 2760"/>
                  <a:gd name="T37" fmla="*/ 729 h 1346"/>
                  <a:gd name="T38" fmla="*/ 1744 w 2760"/>
                  <a:gd name="T39" fmla="*/ 1010 h 1346"/>
                  <a:gd name="T40" fmla="*/ 1754 w 2760"/>
                  <a:gd name="T41" fmla="*/ 1023 h 1346"/>
                  <a:gd name="T42" fmla="*/ 1759 w 2760"/>
                  <a:gd name="T43" fmla="*/ 1037 h 1346"/>
                  <a:gd name="T44" fmla="*/ 1761 w 2760"/>
                  <a:gd name="T45" fmla="*/ 1052 h 1346"/>
                  <a:gd name="T46" fmla="*/ 1759 w 2760"/>
                  <a:gd name="T47" fmla="*/ 1067 h 1346"/>
                  <a:gd name="T48" fmla="*/ 1754 w 2760"/>
                  <a:gd name="T49" fmla="*/ 1081 h 1346"/>
                  <a:gd name="T50" fmla="*/ 1744 w 2760"/>
                  <a:gd name="T51" fmla="*/ 1094 h 1346"/>
                  <a:gd name="T52" fmla="*/ 1732 w 2760"/>
                  <a:gd name="T53" fmla="*/ 1103 h 1346"/>
                  <a:gd name="T54" fmla="*/ 1717 w 2760"/>
                  <a:gd name="T55" fmla="*/ 1108 h 1346"/>
                  <a:gd name="T56" fmla="*/ 1702 w 2760"/>
                  <a:gd name="T57" fmla="*/ 1110 h 1346"/>
                  <a:gd name="T58" fmla="*/ 1688 w 2760"/>
                  <a:gd name="T59" fmla="*/ 1108 h 1346"/>
                  <a:gd name="T60" fmla="*/ 1673 w 2760"/>
                  <a:gd name="T61" fmla="*/ 1103 h 1346"/>
                  <a:gd name="T62" fmla="*/ 1661 w 2760"/>
                  <a:gd name="T63" fmla="*/ 1094 h 1346"/>
                  <a:gd name="T64" fmla="*/ 1056 w 2760"/>
                  <a:gd name="T65" fmla="*/ 490 h 1346"/>
                  <a:gd name="T66" fmla="*/ 98 w 2760"/>
                  <a:gd name="T67" fmla="*/ 1331 h 1346"/>
                  <a:gd name="T68" fmla="*/ 86 w 2760"/>
                  <a:gd name="T69" fmla="*/ 1340 h 1346"/>
                  <a:gd name="T70" fmla="*/ 72 w 2760"/>
                  <a:gd name="T71" fmla="*/ 1344 h 1346"/>
                  <a:gd name="T72" fmla="*/ 59 w 2760"/>
                  <a:gd name="T73" fmla="*/ 1346 h 1346"/>
                  <a:gd name="T74" fmla="*/ 43 w 2760"/>
                  <a:gd name="T75" fmla="*/ 1344 h 1346"/>
                  <a:gd name="T76" fmla="*/ 28 w 2760"/>
                  <a:gd name="T77" fmla="*/ 1337 h 1346"/>
                  <a:gd name="T78" fmla="*/ 15 w 2760"/>
                  <a:gd name="T79" fmla="*/ 1326 h 1346"/>
                  <a:gd name="T80" fmla="*/ 7 w 2760"/>
                  <a:gd name="T81" fmla="*/ 1313 h 1346"/>
                  <a:gd name="T82" fmla="*/ 1 w 2760"/>
                  <a:gd name="T83" fmla="*/ 1298 h 1346"/>
                  <a:gd name="T84" fmla="*/ 0 w 2760"/>
                  <a:gd name="T85" fmla="*/ 1283 h 1346"/>
                  <a:gd name="T86" fmla="*/ 3 w 2760"/>
                  <a:gd name="T87" fmla="*/ 1269 h 1346"/>
                  <a:gd name="T88" fmla="*/ 10 w 2760"/>
                  <a:gd name="T89" fmla="*/ 1255 h 1346"/>
                  <a:gd name="T90" fmla="*/ 20 w 2760"/>
                  <a:gd name="T91" fmla="*/ 1243 h 1346"/>
                  <a:gd name="T92" fmla="*/ 1020 w 2760"/>
                  <a:gd name="T93" fmla="*/ 366 h 1346"/>
                  <a:gd name="T94" fmla="*/ 1034 w 2760"/>
                  <a:gd name="T95" fmla="*/ 357 h 1346"/>
                  <a:gd name="T96" fmla="*/ 1051 w 2760"/>
                  <a:gd name="T97" fmla="*/ 352 h 1346"/>
                  <a:gd name="T98" fmla="*/ 1069 w 2760"/>
                  <a:gd name="T99" fmla="*/ 353 h 1346"/>
                  <a:gd name="T100" fmla="*/ 1086 w 2760"/>
                  <a:gd name="T101" fmla="*/ 358 h 1346"/>
                  <a:gd name="T102" fmla="*/ 1100 w 2760"/>
                  <a:gd name="T103" fmla="*/ 369 h 1346"/>
                  <a:gd name="T104" fmla="*/ 1378 w 2760"/>
                  <a:gd name="T105" fmla="*/ 647 h 1346"/>
                  <a:gd name="T106" fmla="*/ 1953 w 2760"/>
                  <a:gd name="T107" fmla="*/ 18 h 1346"/>
                  <a:gd name="T108" fmla="*/ 1966 w 2760"/>
                  <a:gd name="T109" fmla="*/ 9 h 1346"/>
                  <a:gd name="T110" fmla="*/ 1979 w 2760"/>
                  <a:gd name="T111" fmla="*/ 2 h 1346"/>
                  <a:gd name="T112" fmla="*/ 1994 w 2760"/>
                  <a:gd name="T113" fmla="*/ 0 h 1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760" h="1346">
                    <a:moveTo>
                      <a:pt x="1994" y="0"/>
                    </a:moveTo>
                    <a:lnTo>
                      <a:pt x="2010" y="1"/>
                    </a:lnTo>
                    <a:lnTo>
                      <a:pt x="2024" y="6"/>
                    </a:lnTo>
                    <a:lnTo>
                      <a:pt x="2037" y="15"/>
                    </a:lnTo>
                    <a:lnTo>
                      <a:pt x="2742" y="658"/>
                    </a:lnTo>
                    <a:lnTo>
                      <a:pt x="2751" y="671"/>
                    </a:lnTo>
                    <a:lnTo>
                      <a:pt x="2757" y="684"/>
                    </a:lnTo>
                    <a:lnTo>
                      <a:pt x="2760" y="700"/>
                    </a:lnTo>
                    <a:lnTo>
                      <a:pt x="2759" y="714"/>
                    </a:lnTo>
                    <a:lnTo>
                      <a:pt x="2754" y="729"/>
                    </a:lnTo>
                    <a:lnTo>
                      <a:pt x="2745" y="742"/>
                    </a:lnTo>
                    <a:lnTo>
                      <a:pt x="2733" y="752"/>
                    </a:lnTo>
                    <a:lnTo>
                      <a:pt x="2719" y="758"/>
                    </a:lnTo>
                    <a:lnTo>
                      <a:pt x="2704" y="760"/>
                    </a:lnTo>
                    <a:lnTo>
                      <a:pt x="2689" y="759"/>
                    </a:lnTo>
                    <a:lnTo>
                      <a:pt x="2675" y="754"/>
                    </a:lnTo>
                    <a:lnTo>
                      <a:pt x="2662" y="745"/>
                    </a:lnTo>
                    <a:lnTo>
                      <a:pt x="2000" y="140"/>
                    </a:lnTo>
                    <a:lnTo>
                      <a:pt x="1462" y="729"/>
                    </a:lnTo>
                    <a:lnTo>
                      <a:pt x="1744" y="1010"/>
                    </a:lnTo>
                    <a:lnTo>
                      <a:pt x="1754" y="1023"/>
                    </a:lnTo>
                    <a:lnTo>
                      <a:pt x="1759" y="1037"/>
                    </a:lnTo>
                    <a:lnTo>
                      <a:pt x="1761" y="1052"/>
                    </a:lnTo>
                    <a:lnTo>
                      <a:pt x="1759" y="1067"/>
                    </a:lnTo>
                    <a:lnTo>
                      <a:pt x="1754" y="1081"/>
                    </a:lnTo>
                    <a:lnTo>
                      <a:pt x="1744" y="1094"/>
                    </a:lnTo>
                    <a:lnTo>
                      <a:pt x="1732" y="1103"/>
                    </a:lnTo>
                    <a:lnTo>
                      <a:pt x="1717" y="1108"/>
                    </a:lnTo>
                    <a:lnTo>
                      <a:pt x="1702" y="1110"/>
                    </a:lnTo>
                    <a:lnTo>
                      <a:pt x="1688" y="1108"/>
                    </a:lnTo>
                    <a:lnTo>
                      <a:pt x="1673" y="1103"/>
                    </a:lnTo>
                    <a:lnTo>
                      <a:pt x="1661" y="1094"/>
                    </a:lnTo>
                    <a:lnTo>
                      <a:pt x="1056" y="490"/>
                    </a:lnTo>
                    <a:lnTo>
                      <a:pt x="98" y="1331"/>
                    </a:lnTo>
                    <a:lnTo>
                      <a:pt x="86" y="1340"/>
                    </a:lnTo>
                    <a:lnTo>
                      <a:pt x="72" y="1344"/>
                    </a:lnTo>
                    <a:lnTo>
                      <a:pt x="59" y="1346"/>
                    </a:lnTo>
                    <a:lnTo>
                      <a:pt x="43" y="1344"/>
                    </a:lnTo>
                    <a:lnTo>
                      <a:pt x="28" y="1337"/>
                    </a:lnTo>
                    <a:lnTo>
                      <a:pt x="15" y="1326"/>
                    </a:lnTo>
                    <a:lnTo>
                      <a:pt x="7" y="1313"/>
                    </a:lnTo>
                    <a:lnTo>
                      <a:pt x="1" y="1298"/>
                    </a:lnTo>
                    <a:lnTo>
                      <a:pt x="0" y="1283"/>
                    </a:lnTo>
                    <a:lnTo>
                      <a:pt x="3" y="1269"/>
                    </a:lnTo>
                    <a:lnTo>
                      <a:pt x="10" y="1255"/>
                    </a:lnTo>
                    <a:lnTo>
                      <a:pt x="20" y="1243"/>
                    </a:lnTo>
                    <a:lnTo>
                      <a:pt x="1020" y="366"/>
                    </a:lnTo>
                    <a:lnTo>
                      <a:pt x="1034" y="357"/>
                    </a:lnTo>
                    <a:lnTo>
                      <a:pt x="1051" y="352"/>
                    </a:lnTo>
                    <a:lnTo>
                      <a:pt x="1069" y="353"/>
                    </a:lnTo>
                    <a:lnTo>
                      <a:pt x="1086" y="358"/>
                    </a:lnTo>
                    <a:lnTo>
                      <a:pt x="1100" y="369"/>
                    </a:lnTo>
                    <a:lnTo>
                      <a:pt x="1378" y="647"/>
                    </a:lnTo>
                    <a:lnTo>
                      <a:pt x="1953" y="18"/>
                    </a:lnTo>
                    <a:lnTo>
                      <a:pt x="1966" y="9"/>
                    </a:lnTo>
                    <a:lnTo>
                      <a:pt x="1979" y="2"/>
                    </a:lnTo>
                    <a:lnTo>
                      <a:pt x="1994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</p:grpSp>
      <p:sp>
        <p:nvSpPr>
          <p:cNvPr id="92" name="TextBox 91"/>
          <p:cNvSpPr txBox="1"/>
          <p:nvPr/>
        </p:nvSpPr>
        <p:spPr>
          <a:xfrm>
            <a:off x="889031" y="7415207"/>
            <a:ext cx="2253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200" b="1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>
                <a:latin typeface="+mn-lt"/>
                <a:ea typeface="Cambria" panose="02040503050406030204" pitchFamily="18" charset="0"/>
              </a:rPr>
              <a:t>ПРОЧИЕ НЕНАЛОГОВЫЕ ДОХОДЫ</a:t>
            </a:r>
            <a:endParaRPr lang="ru-RU" dirty="0">
              <a:latin typeface="+mn-lt"/>
              <a:ea typeface="Cambria" panose="020405030504060302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88640" y="7343471"/>
            <a:ext cx="720000" cy="720000"/>
            <a:chOff x="154124" y="6875816"/>
            <a:chExt cx="720000" cy="720000"/>
          </a:xfrm>
        </p:grpSpPr>
        <p:sp>
          <p:nvSpPr>
            <p:cNvPr id="202" name="Овал 201"/>
            <p:cNvSpPr/>
            <p:nvPr/>
          </p:nvSpPr>
          <p:spPr>
            <a:xfrm>
              <a:off x="154124" y="6875816"/>
              <a:ext cx="720000" cy="72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82" name="Freeform 470"/>
            <p:cNvSpPr>
              <a:spLocks noEditPoints="1"/>
            </p:cNvSpPr>
            <p:nvPr/>
          </p:nvSpPr>
          <p:spPr bwMode="auto">
            <a:xfrm>
              <a:off x="264042" y="6943457"/>
              <a:ext cx="504000" cy="504000"/>
            </a:xfrm>
            <a:custGeom>
              <a:avLst/>
              <a:gdLst>
                <a:gd name="T0" fmla="*/ 2664 w 3267"/>
                <a:gd name="T1" fmla="*/ 1452 h 3398"/>
                <a:gd name="T2" fmla="*/ 2372 w 3267"/>
                <a:gd name="T3" fmla="*/ 1168 h 3398"/>
                <a:gd name="T4" fmla="*/ 2218 w 3267"/>
                <a:gd name="T5" fmla="*/ 1177 h 3398"/>
                <a:gd name="T6" fmla="*/ 2053 w 3267"/>
                <a:gd name="T7" fmla="*/ 1220 h 3398"/>
                <a:gd name="T8" fmla="*/ 1869 w 3267"/>
                <a:gd name="T9" fmla="*/ 1314 h 3398"/>
                <a:gd name="T10" fmla="*/ 1681 w 3267"/>
                <a:gd name="T11" fmla="*/ 1472 h 3398"/>
                <a:gd name="T12" fmla="*/ 1501 w 3267"/>
                <a:gd name="T13" fmla="*/ 1714 h 3398"/>
                <a:gd name="T14" fmla="*/ 1393 w 3267"/>
                <a:gd name="T15" fmla="*/ 1692 h 3398"/>
                <a:gd name="T16" fmla="*/ 1391 w 3267"/>
                <a:gd name="T17" fmla="*/ 1675 h 3398"/>
                <a:gd name="T18" fmla="*/ 1389 w 3267"/>
                <a:gd name="T19" fmla="*/ 1663 h 3398"/>
                <a:gd name="T20" fmla="*/ 1388 w 3267"/>
                <a:gd name="T21" fmla="*/ 1647 h 3398"/>
                <a:gd name="T22" fmla="*/ 1386 w 3267"/>
                <a:gd name="T23" fmla="*/ 1629 h 3398"/>
                <a:gd name="T24" fmla="*/ 1385 w 3267"/>
                <a:gd name="T25" fmla="*/ 1605 h 3398"/>
                <a:gd name="T26" fmla="*/ 1383 w 3267"/>
                <a:gd name="T27" fmla="*/ 1566 h 3398"/>
                <a:gd name="T28" fmla="*/ 1384 w 3267"/>
                <a:gd name="T29" fmla="*/ 1512 h 3398"/>
                <a:gd name="T30" fmla="*/ 1385 w 3267"/>
                <a:gd name="T31" fmla="*/ 1476 h 3398"/>
                <a:gd name="T32" fmla="*/ 1388 w 3267"/>
                <a:gd name="T33" fmla="*/ 1438 h 3398"/>
                <a:gd name="T34" fmla="*/ 1396 w 3267"/>
                <a:gd name="T35" fmla="*/ 1377 h 3398"/>
                <a:gd name="T36" fmla="*/ 1404 w 3267"/>
                <a:gd name="T37" fmla="*/ 1334 h 3398"/>
                <a:gd name="T38" fmla="*/ 1416 w 3267"/>
                <a:gd name="T39" fmla="*/ 1275 h 3398"/>
                <a:gd name="T40" fmla="*/ 1432 w 3267"/>
                <a:gd name="T41" fmla="*/ 1219 h 3398"/>
                <a:gd name="T42" fmla="*/ 1461 w 3267"/>
                <a:gd name="T43" fmla="*/ 1140 h 3398"/>
                <a:gd name="T44" fmla="*/ 1496 w 3267"/>
                <a:gd name="T45" fmla="*/ 1059 h 3398"/>
                <a:gd name="T46" fmla="*/ 1543 w 3267"/>
                <a:gd name="T47" fmla="*/ 976 h 3398"/>
                <a:gd name="T48" fmla="*/ 1599 w 3267"/>
                <a:gd name="T49" fmla="*/ 894 h 3398"/>
                <a:gd name="T50" fmla="*/ 1667 w 3267"/>
                <a:gd name="T51" fmla="*/ 812 h 3398"/>
                <a:gd name="T52" fmla="*/ 1747 w 3267"/>
                <a:gd name="T53" fmla="*/ 733 h 3398"/>
                <a:gd name="T54" fmla="*/ 2549 w 3267"/>
                <a:gd name="T55" fmla="*/ 282 h 3398"/>
                <a:gd name="T56" fmla="*/ 2379 w 3267"/>
                <a:gd name="T57" fmla="*/ 621 h 3398"/>
                <a:gd name="T58" fmla="*/ 2156 w 3267"/>
                <a:gd name="T59" fmla="*/ 654 h 3398"/>
                <a:gd name="T60" fmla="*/ 1995 w 3267"/>
                <a:gd name="T61" fmla="*/ 709 h 3398"/>
                <a:gd name="T62" fmla="*/ 1914 w 3267"/>
                <a:gd name="T63" fmla="*/ 751 h 3398"/>
                <a:gd name="T64" fmla="*/ 1894 w 3267"/>
                <a:gd name="T65" fmla="*/ 764 h 3398"/>
                <a:gd name="T66" fmla="*/ 1878 w 3267"/>
                <a:gd name="T67" fmla="*/ 774 h 3398"/>
                <a:gd name="T68" fmla="*/ 1867 w 3267"/>
                <a:gd name="T69" fmla="*/ 783 h 3398"/>
                <a:gd name="T70" fmla="*/ 1860 w 3267"/>
                <a:gd name="T71" fmla="*/ 788 h 3398"/>
                <a:gd name="T72" fmla="*/ 1806 w 3267"/>
                <a:gd name="T73" fmla="*/ 837 h 3398"/>
                <a:gd name="T74" fmla="*/ 1639 w 3267"/>
                <a:gd name="T75" fmla="*/ 1044 h 3398"/>
                <a:gd name="T76" fmla="*/ 1541 w 3267"/>
                <a:gd name="T77" fmla="*/ 1268 h 3398"/>
                <a:gd name="T78" fmla="*/ 1504 w 3267"/>
                <a:gd name="T79" fmla="*/ 1465 h 3398"/>
                <a:gd name="T80" fmla="*/ 1656 w 3267"/>
                <a:gd name="T81" fmla="*/ 1335 h 3398"/>
                <a:gd name="T82" fmla="*/ 1891 w 3267"/>
                <a:gd name="T83" fmla="*/ 1167 h 3398"/>
                <a:gd name="T84" fmla="*/ 2115 w 3267"/>
                <a:gd name="T85" fmla="*/ 1081 h 3398"/>
                <a:gd name="T86" fmla="*/ 2312 w 3267"/>
                <a:gd name="T87" fmla="*/ 1053 h 3398"/>
                <a:gd name="T88" fmla="*/ 2449 w 3267"/>
                <a:gd name="T89" fmla="*/ 1058 h 3398"/>
                <a:gd name="T90" fmla="*/ 2504 w 3267"/>
                <a:gd name="T91" fmla="*/ 1067 h 3398"/>
                <a:gd name="T92" fmla="*/ 2780 w 3267"/>
                <a:gd name="T93" fmla="*/ 1170 h 3398"/>
                <a:gd name="T94" fmla="*/ 3267 w 3267"/>
                <a:gd name="T95" fmla="*/ 843 h 3398"/>
                <a:gd name="T96" fmla="*/ 0 w 3267"/>
                <a:gd name="T97" fmla="*/ 606 h 3398"/>
                <a:gd name="T98" fmla="*/ 2063 w 3267"/>
                <a:gd name="T99" fmla="*/ 557 h 3398"/>
                <a:gd name="T100" fmla="*/ 2292 w 3267"/>
                <a:gd name="T101" fmla="*/ 511 h 3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67" h="3398">
                  <a:moveTo>
                    <a:pt x="116" y="722"/>
                  </a:moveTo>
                  <a:lnTo>
                    <a:pt x="116" y="3282"/>
                  </a:lnTo>
                  <a:lnTo>
                    <a:pt x="2664" y="3282"/>
                  </a:lnTo>
                  <a:lnTo>
                    <a:pt x="2664" y="1452"/>
                  </a:lnTo>
                  <a:lnTo>
                    <a:pt x="2433" y="1686"/>
                  </a:lnTo>
                  <a:lnTo>
                    <a:pt x="2433" y="1173"/>
                  </a:lnTo>
                  <a:lnTo>
                    <a:pt x="2404" y="1170"/>
                  </a:lnTo>
                  <a:lnTo>
                    <a:pt x="2372" y="1168"/>
                  </a:lnTo>
                  <a:lnTo>
                    <a:pt x="2333" y="1168"/>
                  </a:lnTo>
                  <a:lnTo>
                    <a:pt x="2290" y="1170"/>
                  </a:lnTo>
                  <a:lnTo>
                    <a:pt x="2255" y="1173"/>
                  </a:lnTo>
                  <a:lnTo>
                    <a:pt x="2218" y="1177"/>
                  </a:lnTo>
                  <a:lnTo>
                    <a:pt x="2179" y="1185"/>
                  </a:lnTo>
                  <a:lnTo>
                    <a:pt x="2138" y="1194"/>
                  </a:lnTo>
                  <a:lnTo>
                    <a:pt x="2096" y="1206"/>
                  </a:lnTo>
                  <a:lnTo>
                    <a:pt x="2053" y="1220"/>
                  </a:lnTo>
                  <a:lnTo>
                    <a:pt x="2007" y="1238"/>
                  </a:lnTo>
                  <a:lnTo>
                    <a:pt x="1962" y="1260"/>
                  </a:lnTo>
                  <a:lnTo>
                    <a:pt x="1916" y="1284"/>
                  </a:lnTo>
                  <a:lnTo>
                    <a:pt x="1869" y="1314"/>
                  </a:lnTo>
                  <a:lnTo>
                    <a:pt x="1822" y="1346"/>
                  </a:lnTo>
                  <a:lnTo>
                    <a:pt x="1775" y="1383"/>
                  </a:lnTo>
                  <a:lnTo>
                    <a:pt x="1728" y="1426"/>
                  </a:lnTo>
                  <a:lnTo>
                    <a:pt x="1681" y="1472"/>
                  </a:lnTo>
                  <a:lnTo>
                    <a:pt x="1634" y="1524"/>
                  </a:lnTo>
                  <a:lnTo>
                    <a:pt x="1589" y="1582"/>
                  </a:lnTo>
                  <a:lnTo>
                    <a:pt x="1545" y="1646"/>
                  </a:lnTo>
                  <a:lnTo>
                    <a:pt x="1501" y="1714"/>
                  </a:lnTo>
                  <a:lnTo>
                    <a:pt x="1424" y="1846"/>
                  </a:lnTo>
                  <a:lnTo>
                    <a:pt x="1394" y="1696"/>
                  </a:lnTo>
                  <a:lnTo>
                    <a:pt x="1394" y="1694"/>
                  </a:lnTo>
                  <a:lnTo>
                    <a:pt x="1393" y="1692"/>
                  </a:lnTo>
                  <a:lnTo>
                    <a:pt x="1393" y="1691"/>
                  </a:lnTo>
                  <a:lnTo>
                    <a:pt x="1393" y="1687"/>
                  </a:lnTo>
                  <a:lnTo>
                    <a:pt x="1392" y="1682"/>
                  </a:lnTo>
                  <a:lnTo>
                    <a:pt x="1391" y="1675"/>
                  </a:lnTo>
                  <a:lnTo>
                    <a:pt x="1391" y="1675"/>
                  </a:lnTo>
                  <a:lnTo>
                    <a:pt x="1390" y="1670"/>
                  </a:lnTo>
                  <a:lnTo>
                    <a:pt x="1390" y="1664"/>
                  </a:lnTo>
                  <a:lnTo>
                    <a:pt x="1389" y="1663"/>
                  </a:lnTo>
                  <a:lnTo>
                    <a:pt x="1389" y="1660"/>
                  </a:lnTo>
                  <a:lnTo>
                    <a:pt x="1389" y="1655"/>
                  </a:lnTo>
                  <a:lnTo>
                    <a:pt x="1388" y="1649"/>
                  </a:lnTo>
                  <a:lnTo>
                    <a:pt x="1388" y="1647"/>
                  </a:lnTo>
                  <a:lnTo>
                    <a:pt x="1388" y="1645"/>
                  </a:lnTo>
                  <a:lnTo>
                    <a:pt x="1387" y="1638"/>
                  </a:lnTo>
                  <a:lnTo>
                    <a:pt x="1386" y="1632"/>
                  </a:lnTo>
                  <a:lnTo>
                    <a:pt x="1386" y="1629"/>
                  </a:lnTo>
                  <a:lnTo>
                    <a:pt x="1386" y="1626"/>
                  </a:lnTo>
                  <a:lnTo>
                    <a:pt x="1385" y="1612"/>
                  </a:lnTo>
                  <a:lnTo>
                    <a:pt x="1385" y="1609"/>
                  </a:lnTo>
                  <a:lnTo>
                    <a:pt x="1385" y="1605"/>
                  </a:lnTo>
                  <a:lnTo>
                    <a:pt x="1384" y="1590"/>
                  </a:lnTo>
                  <a:lnTo>
                    <a:pt x="1384" y="1586"/>
                  </a:lnTo>
                  <a:lnTo>
                    <a:pt x="1384" y="1582"/>
                  </a:lnTo>
                  <a:lnTo>
                    <a:pt x="1383" y="1566"/>
                  </a:lnTo>
                  <a:lnTo>
                    <a:pt x="1383" y="1540"/>
                  </a:lnTo>
                  <a:lnTo>
                    <a:pt x="1383" y="1535"/>
                  </a:lnTo>
                  <a:lnTo>
                    <a:pt x="1383" y="1530"/>
                  </a:lnTo>
                  <a:lnTo>
                    <a:pt x="1384" y="1512"/>
                  </a:lnTo>
                  <a:lnTo>
                    <a:pt x="1384" y="1507"/>
                  </a:lnTo>
                  <a:lnTo>
                    <a:pt x="1384" y="1501"/>
                  </a:lnTo>
                  <a:lnTo>
                    <a:pt x="1385" y="1483"/>
                  </a:lnTo>
                  <a:lnTo>
                    <a:pt x="1385" y="1476"/>
                  </a:lnTo>
                  <a:lnTo>
                    <a:pt x="1386" y="1471"/>
                  </a:lnTo>
                  <a:lnTo>
                    <a:pt x="1387" y="1451"/>
                  </a:lnTo>
                  <a:lnTo>
                    <a:pt x="1388" y="1445"/>
                  </a:lnTo>
                  <a:lnTo>
                    <a:pt x="1388" y="1438"/>
                  </a:lnTo>
                  <a:lnTo>
                    <a:pt x="1390" y="1418"/>
                  </a:lnTo>
                  <a:lnTo>
                    <a:pt x="1392" y="1404"/>
                  </a:lnTo>
                  <a:lnTo>
                    <a:pt x="1395" y="1384"/>
                  </a:lnTo>
                  <a:lnTo>
                    <a:pt x="1396" y="1377"/>
                  </a:lnTo>
                  <a:lnTo>
                    <a:pt x="1398" y="1370"/>
                  </a:lnTo>
                  <a:lnTo>
                    <a:pt x="1401" y="1350"/>
                  </a:lnTo>
                  <a:lnTo>
                    <a:pt x="1402" y="1341"/>
                  </a:lnTo>
                  <a:lnTo>
                    <a:pt x="1404" y="1334"/>
                  </a:lnTo>
                  <a:lnTo>
                    <a:pt x="1408" y="1312"/>
                  </a:lnTo>
                  <a:lnTo>
                    <a:pt x="1410" y="1305"/>
                  </a:lnTo>
                  <a:lnTo>
                    <a:pt x="1411" y="1297"/>
                  </a:lnTo>
                  <a:lnTo>
                    <a:pt x="1416" y="1275"/>
                  </a:lnTo>
                  <a:lnTo>
                    <a:pt x="1419" y="1267"/>
                  </a:lnTo>
                  <a:lnTo>
                    <a:pt x="1421" y="1259"/>
                  </a:lnTo>
                  <a:lnTo>
                    <a:pt x="1427" y="1237"/>
                  </a:lnTo>
                  <a:lnTo>
                    <a:pt x="1432" y="1219"/>
                  </a:lnTo>
                  <a:lnTo>
                    <a:pt x="1439" y="1197"/>
                  </a:lnTo>
                  <a:lnTo>
                    <a:pt x="1445" y="1180"/>
                  </a:lnTo>
                  <a:lnTo>
                    <a:pt x="1453" y="1158"/>
                  </a:lnTo>
                  <a:lnTo>
                    <a:pt x="1461" y="1140"/>
                  </a:lnTo>
                  <a:lnTo>
                    <a:pt x="1469" y="1118"/>
                  </a:lnTo>
                  <a:lnTo>
                    <a:pt x="1478" y="1099"/>
                  </a:lnTo>
                  <a:lnTo>
                    <a:pt x="1488" y="1077"/>
                  </a:lnTo>
                  <a:lnTo>
                    <a:pt x="1496" y="1059"/>
                  </a:lnTo>
                  <a:lnTo>
                    <a:pt x="1508" y="1036"/>
                  </a:lnTo>
                  <a:lnTo>
                    <a:pt x="1519" y="1017"/>
                  </a:lnTo>
                  <a:lnTo>
                    <a:pt x="1531" y="995"/>
                  </a:lnTo>
                  <a:lnTo>
                    <a:pt x="1543" y="976"/>
                  </a:lnTo>
                  <a:lnTo>
                    <a:pt x="1557" y="954"/>
                  </a:lnTo>
                  <a:lnTo>
                    <a:pt x="1570" y="935"/>
                  </a:lnTo>
                  <a:lnTo>
                    <a:pt x="1585" y="913"/>
                  </a:lnTo>
                  <a:lnTo>
                    <a:pt x="1599" y="894"/>
                  </a:lnTo>
                  <a:lnTo>
                    <a:pt x="1616" y="871"/>
                  </a:lnTo>
                  <a:lnTo>
                    <a:pt x="1631" y="852"/>
                  </a:lnTo>
                  <a:lnTo>
                    <a:pt x="1649" y="831"/>
                  </a:lnTo>
                  <a:lnTo>
                    <a:pt x="1667" y="812"/>
                  </a:lnTo>
                  <a:lnTo>
                    <a:pt x="1686" y="791"/>
                  </a:lnTo>
                  <a:lnTo>
                    <a:pt x="1705" y="772"/>
                  </a:lnTo>
                  <a:lnTo>
                    <a:pt x="1726" y="752"/>
                  </a:lnTo>
                  <a:lnTo>
                    <a:pt x="1747" y="733"/>
                  </a:lnTo>
                  <a:lnTo>
                    <a:pt x="1752" y="728"/>
                  </a:lnTo>
                  <a:lnTo>
                    <a:pt x="1758" y="722"/>
                  </a:lnTo>
                  <a:lnTo>
                    <a:pt x="116" y="722"/>
                  </a:lnTo>
                  <a:close/>
                  <a:moveTo>
                    <a:pt x="2549" y="282"/>
                  </a:moveTo>
                  <a:lnTo>
                    <a:pt x="2549" y="622"/>
                  </a:lnTo>
                  <a:lnTo>
                    <a:pt x="2489" y="621"/>
                  </a:lnTo>
                  <a:lnTo>
                    <a:pt x="2445" y="620"/>
                  </a:lnTo>
                  <a:lnTo>
                    <a:pt x="2379" y="621"/>
                  </a:lnTo>
                  <a:lnTo>
                    <a:pt x="2318" y="626"/>
                  </a:lnTo>
                  <a:lnTo>
                    <a:pt x="2260" y="632"/>
                  </a:lnTo>
                  <a:lnTo>
                    <a:pt x="2205" y="642"/>
                  </a:lnTo>
                  <a:lnTo>
                    <a:pt x="2156" y="654"/>
                  </a:lnTo>
                  <a:lnTo>
                    <a:pt x="2109" y="665"/>
                  </a:lnTo>
                  <a:lnTo>
                    <a:pt x="2067" y="679"/>
                  </a:lnTo>
                  <a:lnTo>
                    <a:pt x="2029" y="694"/>
                  </a:lnTo>
                  <a:lnTo>
                    <a:pt x="1995" y="709"/>
                  </a:lnTo>
                  <a:lnTo>
                    <a:pt x="1964" y="722"/>
                  </a:lnTo>
                  <a:lnTo>
                    <a:pt x="1938" y="737"/>
                  </a:lnTo>
                  <a:lnTo>
                    <a:pt x="1915" y="750"/>
                  </a:lnTo>
                  <a:lnTo>
                    <a:pt x="1914" y="751"/>
                  </a:lnTo>
                  <a:lnTo>
                    <a:pt x="1912" y="752"/>
                  </a:lnTo>
                  <a:lnTo>
                    <a:pt x="1904" y="757"/>
                  </a:lnTo>
                  <a:lnTo>
                    <a:pt x="1896" y="763"/>
                  </a:lnTo>
                  <a:lnTo>
                    <a:pt x="1894" y="764"/>
                  </a:lnTo>
                  <a:lnTo>
                    <a:pt x="1891" y="766"/>
                  </a:lnTo>
                  <a:lnTo>
                    <a:pt x="1886" y="769"/>
                  </a:lnTo>
                  <a:lnTo>
                    <a:pt x="1881" y="772"/>
                  </a:lnTo>
                  <a:lnTo>
                    <a:pt x="1878" y="774"/>
                  </a:lnTo>
                  <a:lnTo>
                    <a:pt x="1876" y="776"/>
                  </a:lnTo>
                  <a:lnTo>
                    <a:pt x="1872" y="778"/>
                  </a:lnTo>
                  <a:lnTo>
                    <a:pt x="1870" y="781"/>
                  </a:lnTo>
                  <a:lnTo>
                    <a:pt x="1867" y="783"/>
                  </a:lnTo>
                  <a:lnTo>
                    <a:pt x="1864" y="785"/>
                  </a:lnTo>
                  <a:lnTo>
                    <a:pt x="1864" y="786"/>
                  </a:lnTo>
                  <a:lnTo>
                    <a:pt x="1863" y="786"/>
                  </a:lnTo>
                  <a:lnTo>
                    <a:pt x="1860" y="788"/>
                  </a:lnTo>
                  <a:lnTo>
                    <a:pt x="1858" y="790"/>
                  </a:lnTo>
                  <a:lnTo>
                    <a:pt x="1857" y="791"/>
                  </a:lnTo>
                  <a:lnTo>
                    <a:pt x="1857" y="791"/>
                  </a:lnTo>
                  <a:lnTo>
                    <a:pt x="1806" y="837"/>
                  </a:lnTo>
                  <a:lnTo>
                    <a:pt x="1760" y="883"/>
                  </a:lnTo>
                  <a:lnTo>
                    <a:pt x="1719" y="931"/>
                  </a:lnTo>
                  <a:lnTo>
                    <a:pt x="1676" y="987"/>
                  </a:lnTo>
                  <a:lnTo>
                    <a:pt x="1639" y="1044"/>
                  </a:lnTo>
                  <a:lnTo>
                    <a:pt x="1607" y="1101"/>
                  </a:lnTo>
                  <a:lnTo>
                    <a:pt x="1581" y="1157"/>
                  </a:lnTo>
                  <a:lnTo>
                    <a:pt x="1559" y="1213"/>
                  </a:lnTo>
                  <a:lnTo>
                    <a:pt x="1541" y="1268"/>
                  </a:lnTo>
                  <a:lnTo>
                    <a:pt x="1527" y="1321"/>
                  </a:lnTo>
                  <a:lnTo>
                    <a:pt x="1517" y="1372"/>
                  </a:lnTo>
                  <a:lnTo>
                    <a:pt x="1508" y="1419"/>
                  </a:lnTo>
                  <a:lnTo>
                    <a:pt x="1504" y="1465"/>
                  </a:lnTo>
                  <a:lnTo>
                    <a:pt x="1501" y="1507"/>
                  </a:lnTo>
                  <a:lnTo>
                    <a:pt x="1551" y="1444"/>
                  </a:lnTo>
                  <a:lnTo>
                    <a:pt x="1604" y="1387"/>
                  </a:lnTo>
                  <a:lnTo>
                    <a:pt x="1656" y="1335"/>
                  </a:lnTo>
                  <a:lnTo>
                    <a:pt x="1716" y="1283"/>
                  </a:lnTo>
                  <a:lnTo>
                    <a:pt x="1775" y="1238"/>
                  </a:lnTo>
                  <a:lnTo>
                    <a:pt x="1834" y="1199"/>
                  </a:lnTo>
                  <a:lnTo>
                    <a:pt x="1891" y="1167"/>
                  </a:lnTo>
                  <a:lnTo>
                    <a:pt x="1951" y="1138"/>
                  </a:lnTo>
                  <a:lnTo>
                    <a:pt x="2008" y="1114"/>
                  </a:lnTo>
                  <a:lnTo>
                    <a:pt x="2063" y="1096"/>
                  </a:lnTo>
                  <a:lnTo>
                    <a:pt x="2115" y="1081"/>
                  </a:lnTo>
                  <a:lnTo>
                    <a:pt x="2168" y="1069"/>
                  </a:lnTo>
                  <a:lnTo>
                    <a:pt x="2219" y="1061"/>
                  </a:lnTo>
                  <a:lnTo>
                    <a:pt x="2267" y="1055"/>
                  </a:lnTo>
                  <a:lnTo>
                    <a:pt x="2312" y="1053"/>
                  </a:lnTo>
                  <a:lnTo>
                    <a:pt x="2352" y="1052"/>
                  </a:lnTo>
                  <a:lnTo>
                    <a:pt x="2389" y="1053"/>
                  </a:lnTo>
                  <a:lnTo>
                    <a:pt x="2421" y="1055"/>
                  </a:lnTo>
                  <a:lnTo>
                    <a:pt x="2449" y="1058"/>
                  </a:lnTo>
                  <a:lnTo>
                    <a:pt x="2471" y="1061"/>
                  </a:lnTo>
                  <a:lnTo>
                    <a:pt x="2487" y="1064"/>
                  </a:lnTo>
                  <a:lnTo>
                    <a:pt x="2499" y="1066"/>
                  </a:lnTo>
                  <a:lnTo>
                    <a:pt x="2504" y="1067"/>
                  </a:lnTo>
                  <a:lnTo>
                    <a:pt x="2549" y="1078"/>
                  </a:lnTo>
                  <a:lnTo>
                    <a:pt x="2549" y="1403"/>
                  </a:lnTo>
                  <a:lnTo>
                    <a:pt x="2726" y="1225"/>
                  </a:lnTo>
                  <a:lnTo>
                    <a:pt x="2780" y="1170"/>
                  </a:lnTo>
                  <a:lnTo>
                    <a:pt x="3104" y="843"/>
                  </a:lnTo>
                  <a:lnTo>
                    <a:pt x="2549" y="282"/>
                  </a:lnTo>
                  <a:close/>
                  <a:moveTo>
                    <a:pt x="2433" y="0"/>
                  </a:moveTo>
                  <a:lnTo>
                    <a:pt x="3267" y="843"/>
                  </a:lnTo>
                  <a:lnTo>
                    <a:pt x="2780" y="1335"/>
                  </a:lnTo>
                  <a:lnTo>
                    <a:pt x="2780" y="3398"/>
                  </a:lnTo>
                  <a:lnTo>
                    <a:pt x="0" y="3398"/>
                  </a:lnTo>
                  <a:lnTo>
                    <a:pt x="0" y="606"/>
                  </a:lnTo>
                  <a:lnTo>
                    <a:pt x="1937" y="606"/>
                  </a:lnTo>
                  <a:lnTo>
                    <a:pt x="1975" y="590"/>
                  </a:lnTo>
                  <a:lnTo>
                    <a:pt x="2017" y="573"/>
                  </a:lnTo>
                  <a:lnTo>
                    <a:pt x="2063" y="557"/>
                  </a:lnTo>
                  <a:lnTo>
                    <a:pt x="2114" y="544"/>
                  </a:lnTo>
                  <a:lnTo>
                    <a:pt x="2168" y="531"/>
                  </a:lnTo>
                  <a:lnTo>
                    <a:pt x="2228" y="519"/>
                  </a:lnTo>
                  <a:lnTo>
                    <a:pt x="2292" y="511"/>
                  </a:lnTo>
                  <a:lnTo>
                    <a:pt x="2360" y="506"/>
                  </a:lnTo>
                  <a:lnTo>
                    <a:pt x="2433" y="503"/>
                  </a:lnTo>
                  <a:lnTo>
                    <a:pt x="2433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2052" name="Группа 2051"/>
          <p:cNvGrpSpPr/>
          <p:nvPr/>
        </p:nvGrpSpPr>
        <p:grpSpPr>
          <a:xfrm>
            <a:off x="188640" y="1835776"/>
            <a:ext cx="720000" cy="720000"/>
            <a:chOff x="188640" y="1198509"/>
            <a:chExt cx="720000" cy="720000"/>
          </a:xfrm>
        </p:grpSpPr>
        <p:sp>
          <p:nvSpPr>
            <p:cNvPr id="124" name="Овал 123"/>
            <p:cNvSpPr/>
            <p:nvPr/>
          </p:nvSpPr>
          <p:spPr>
            <a:xfrm>
              <a:off x="188640" y="1198509"/>
              <a:ext cx="720000" cy="72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315154" y="1319378"/>
              <a:ext cx="468000" cy="432000"/>
              <a:chOff x="4083074" y="3713270"/>
              <a:chExt cx="530225" cy="527050"/>
            </a:xfrm>
          </p:grpSpPr>
          <p:sp>
            <p:nvSpPr>
              <p:cNvPr id="212" name="Freeform 485"/>
              <p:cNvSpPr>
                <a:spLocks noEditPoints="1"/>
              </p:cNvSpPr>
              <p:nvPr/>
            </p:nvSpPr>
            <p:spPr bwMode="auto">
              <a:xfrm>
                <a:off x="4083074" y="3713270"/>
                <a:ext cx="530225" cy="527050"/>
              </a:xfrm>
              <a:custGeom>
                <a:avLst/>
                <a:gdLst>
                  <a:gd name="T0" fmla="*/ 680 w 3343"/>
                  <a:gd name="T1" fmla="*/ 2930 h 3324"/>
                  <a:gd name="T2" fmla="*/ 653 w 3343"/>
                  <a:gd name="T3" fmla="*/ 2811 h 3324"/>
                  <a:gd name="T4" fmla="*/ 583 w 3343"/>
                  <a:gd name="T5" fmla="*/ 2717 h 3324"/>
                  <a:gd name="T6" fmla="*/ 479 w 3343"/>
                  <a:gd name="T7" fmla="*/ 2660 h 3324"/>
                  <a:gd name="T8" fmla="*/ 355 w 3343"/>
                  <a:gd name="T9" fmla="*/ 2651 h 3324"/>
                  <a:gd name="T10" fmla="*/ 242 w 3343"/>
                  <a:gd name="T11" fmla="*/ 2694 h 3324"/>
                  <a:gd name="T12" fmla="*/ 159 w 3343"/>
                  <a:gd name="T13" fmla="*/ 2776 h 3324"/>
                  <a:gd name="T14" fmla="*/ 116 w 3343"/>
                  <a:gd name="T15" fmla="*/ 2888 h 3324"/>
                  <a:gd name="T16" fmla="*/ 125 w 3343"/>
                  <a:gd name="T17" fmla="*/ 3011 h 3324"/>
                  <a:gd name="T18" fmla="*/ 182 w 3343"/>
                  <a:gd name="T19" fmla="*/ 3115 h 3324"/>
                  <a:gd name="T20" fmla="*/ 275 w 3343"/>
                  <a:gd name="T21" fmla="*/ 3185 h 3324"/>
                  <a:gd name="T22" fmla="*/ 393 w 3343"/>
                  <a:gd name="T23" fmla="*/ 3211 h 3324"/>
                  <a:gd name="T24" fmla="*/ 793 w 3343"/>
                  <a:gd name="T25" fmla="*/ 508 h 3324"/>
                  <a:gd name="T26" fmla="*/ 267 w 3343"/>
                  <a:gd name="T27" fmla="*/ 144 h 3324"/>
                  <a:gd name="T28" fmla="*/ 179 w 3343"/>
                  <a:gd name="T29" fmla="*/ 215 h 3324"/>
                  <a:gd name="T30" fmla="*/ 124 w 3343"/>
                  <a:gd name="T31" fmla="*/ 316 h 3324"/>
                  <a:gd name="T32" fmla="*/ 114 w 3343"/>
                  <a:gd name="T33" fmla="*/ 2654 h 3324"/>
                  <a:gd name="T34" fmla="*/ 207 w 3343"/>
                  <a:gd name="T35" fmla="*/ 2583 h 3324"/>
                  <a:gd name="T36" fmla="*/ 246 w 3343"/>
                  <a:gd name="T37" fmla="*/ 2565 h 3324"/>
                  <a:gd name="T38" fmla="*/ 285 w 3343"/>
                  <a:gd name="T39" fmla="*/ 2551 h 3324"/>
                  <a:gd name="T40" fmla="*/ 316 w 3343"/>
                  <a:gd name="T41" fmla="*/ 2543 h 3324"/>
                  <a:gd name="T42" fmla="*/ 397 w 3343"/>
                  <a:gd name="T43" fmla="*/ 2535 h 3324"/>
                  <a:gd name="T44" fmla="*/ 532 w 3343"/>
                  <a:gd name="T45" fmla="*/ 2559 h 3324"/>
                  <a:gd name="T46" fmla="*/ 647 w 3343"/>
                  <a:gd name="T47" fmla="*/ 2624 h 3324"/>
                  <a:gd name="T48" fmla="*/ 677 w 3343"/>
                  <a:gd name="T49" fmla="*/ 355 h 3324"/>
                  <a:gd name="T50" fmla="*/ 638 w 3343"/>
                  <a:gd name="T51" fmla="*/ 246 h 3324"/>
                  <a:gd name="T52" fmla="*/ 559 w 3343"/>
                  <a:gd name="T53" fmla="*/ 164 h 3324"/>
                  <a:gd name="T54" fmla="*/ 452 w 3343"/>
                  <a:gd name="T55" fmla="*/ 119 h 3324"/>
                  <a:gd name="T56" fmla="*/ 428 w 3343"/>
                  <a:gd name="T57" fmla="*/ 159 h 3324"/>
                  <a:gd name="T58" fmla="*/ 380 w 3343"/>
                  <a:gd name="T59" fmla="*/ 167 h 3324"/>
                  <a:gd name="T60" fmla="*/ 345 w 3343"/>
                  <a:gd name="T61" fmla="*/ 134 h 3324"/>
                  <a:gd name="T62" fmla="*/ 446 w 3343"/>
                  <a:gd name="T63" fmla="*/ 4 h 3324"/>
                  <a:gd name="T64" fmla="*/ 583 w 3343"/>
                  <a:gd name="T65" fmla="*/ 46 h 3324"/>
                  <a:gd name="T66" fmla="*/ 693 w 3343"/>
                  <a:gd name="T67" fmla="*/ 133 h 3324"/>
                  <a:gd name="T68" fmla="*/ 766 w 3343"/>
                  <a:gd name="T69" fmla="*/ 252 h 3324"/>
                  <a:gd name="T70" fmla="*/ 793 w 3343"/>
                  <a:gd name="T71" fmla="*/ 395 h 3324"/>
                  <a:gd name="T72" fmla="*/ 393 w 3343"/>
                  <a:gd name="T73" fmla="*/ 3324 h 3324"/>
                  <a:gd name="T74" fmla="*/ 251 w 3343"/>
                  <a:gd name="T75" fmla="*/ 3297 h 3324"/>
                  <a:gd name="T76" fmla="*/ 131 w 3343"/>
                  <a:gd name="T77" fmla="*/ 3225 h 3324"/>
                  <a:gd name="T78" fmla="*/ 46 w 3343"/>
                  <a:gd name="T79" fmla="*/ 3116 h 3324"/>
                  <a:gd name="T80" fmla="*/ 3 w 3343"/>
                  <a:gd name="T81" fmla="*/ 2982 h 3324"/>
                  <a:gd name="T82" fmla="*/ 0 w 3343"/>
                  <a:gd name="T83" fmla="*/ 2930 h 3324"/>
                  <a:gd name="T84" fmla="*/ 3 w 3343"/>
                  <a:gd name="T85" fmla="*/ 345 h 3324"/>
                  <a:gd name="T86" fmla="*/ 46 w 3343"/>
                  <a:gd name="T87" fmla="*/ 210 h 3324"/>
                  <a:gd name="T88" fmla="*/ 133 w 3343"/>
                  <a:gd name="T89" fmla="*/ 100 h 3324"/>
                  <a:gd name="T90" fmla="*/ 254 w 3343"/>
                  <a:gd name="T91" fmla="*/ 27 h 3324"/>
                  <a:gd name="T92" fmla="*/ 397 w 3343"/>
                  <a:gd name="T93" fmla="*/ 0 h 3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343" h="3324">
                    <a:moveTo>
                      <a:pt x="793" y="508"/>
                    </a:moveTo>
                    <a:lnTo>
                      <a:pt x="793" y="2930"/>
                    </a:lnTo>
                    <a:lnTo>
                      <a:pt x="680" y="2930"/>
                    </a:lnTo>
                    <a:lnTo>
                      <a:pt x="676" y="2888"/>
                    </a:lnTo>
                    <a:lnTo>
                      <a:pt x="668" y="2848"/>
                    </a:lnTo>
                    <a:lnTo>
                      <a:pt x="653" y="2811"/>
                    </a:lnTo>
                    <a:lnTo>
                      <a:pt x="634" y="2776"/>
                    </a:lnTo>
                    <a:lnTo>
                      <a:pt x="610" y="2745"/>
                    </a:lnTo>
                    <a:lnTo>
                      <a:pt x="583" y="2717"/>
                    </a:lnTo>
                    <a:lnTo>
                      <a:pt x="550" y="2694"/>
                    </a:lnTo>
                    <a:lnTo>
                      <a:pt x="515" y="2674"/>
                    </a:lnTo>
                    <a:lnTo>
                      <a:pt x="479" y="2660"/>
                    </a:lnTo>
                    <a:lnTo>
                      <a:pt x="439" y="2651"/>
                    </a:lnTo>
                    <a:lnTo>
                      <a:pt x="397" y="2648"/>
                    </a:lnTo>
                    <a:lnTo>
                      <a:pt x="355" y="2651"/>
                    </a:lnTo>
                    <a:lnTo>
                      <a:pt x="315" y="2660"/>
                    </a:lnTo>
                    <a:lnTo>
                      <a:pt x="277" y="2674"/>
                    </a:lnTo>
                    <a:lnTo>
                      <a:pt x="242" y="2694"/>
                    </a:lnTo>
                    <a:lnTo>
                      <a:pt x="210" y="2717"/>
                    </a:lnTo>
                    <a:lnTo>
                      <a:pt x="183" y="2745"/>
                    </a:lnTo>
                    <a:lnTo>
                      <a:pt x="159" y="2776"/>
                    </a:lnTo>
                    <a:lnTo>
                      <a:pt x="140" y="2811"/>
                    </a:lnTo>
                    <a:lnTo>
                      <a:pt x="125" y="2848"/>
                    </a:lnTo>
                    <a:lnTo>
                      <a:pt x="116" y="2888"/>
                    </a:lnTo>
                    <a:lnTo>
                      <a:pt x="114" y="2930"/>
                    </a:lnTo>
                    <a:lnTo>
                      <a:pt x="116" y="2972"/>
                    </a:lnTo>
                    <a:lnTo>
                      <a:pt x="125" y="3011"/>
                    </a:lnTo>
                    <a:lnTo>
                      <a:pt x="139" y="3049"/>
                    </a:lnTo>
                    <a:lnTo>
                      <a:pt x="158" y="3084"/>
                    </a:lnTo>
                    <a:lnTo>
                      <a:pt x="182" y="3115"/>
                    </a:lnTo>
                    <a:lnTo>
                      <a:pt x="209" y="3142"/>
                    </a:lnTo>
                    <a:lnTo>
                      <a:pt x="241" y="3166"/>
                    </a:lnTo>
                    <a:lnTo>
                      <a:pt x="275" y="3185"/>
                    </a:lnTo>
                    <a:lnTo>
                      <a:pt x="312" y="3200"/>
                    </a:lnTo>
                    <a:lnTo>
                      <a:pt x="351" y="3208"/>
                    </a:lnTo>
                    <a:lnTo>
                      <a:pt x="393" y="3211"/>
                    </a:lnTo>
                    <a:lnTo>
                      <a:pt x="3231" y="3211"/>
                    </a:lnTo>
                    <a:lnTo>
                      <a:pt x="3231" y="508"/>
                    </a:lnTo>
                    <a:lnTo>
                      <a:pt x="793" y="508"/>
                    </a:lnTo>
                    <a:close/>
                    <a:moveTo>
                      <a:pt x="341" y="119"/>
                    </a:moveTo>
                    <a:lnTo>
                      <a:pt x="303" y="129"/>
                    </a:lnTo>
                    <a:lnTo>
                      <a:pt x="267" y="144"/>
                    </a:lnTo>
                    <a:lnTo>
                      <a:pt x="235" y="164"/>
                    </a:lnTo>
                    <a:lnTo>
                      <a:pt x="205" y="188"/>
                    </a:lnTo>
                    <a:lnTo>
                      <a:pt x="179" y="215"/>
                    </a:lnTo>
                    <a:lnTo>
                      <a:pt x="156" y="246"/>
                    </a:lnTo>
                    <a:lnTo>
                      <a:pt x="138" y="280"/>
                    </a:lnTo>
                    <a:lnTo>
                      <a:pt x="124" y="316"/>
                    </a:lnTo>
                    <a:lnTo>
                      <a:pt x="116" y="355"/>
                    </a:lnTo>
                    <a:lnTo>
                      <a:pt x="114" y="395"/>
                    </a:lnTo>
                    <a:lnTo>
                      <a:pt x="114" y="2654"/>
                    </a:lnTo>
                    <a:lnTo>
                      <a:pt x="142" y="2627"/>
                    </a:lnTo>
                    <a:lnTo>
                      <a:pt x="174" y="2604"/>
                    </a:lnTo>
                    <a:lnTo>
                      <a:pt x="207" y="2583"/>
                    </a:lnTo>
                    <a:lnTo>
                      <a:pt x="209" y="2582"/>
                    </a:lnTo>
                    <a:lnTo>
                      <a:pt x="242" y="2566"/>
                    </a:lnTo>
                    <a:lnTo>
                      <a:pt x="246" y="2565"/>
                    </a:lnTo>
                    <a:lnTo>
                      <a:pt x="250" y="2563"/>
                    </a:lnTo>
                    <a:lnTo>
                      <a:pt x="278" y="2552"/>
                    </a:lnTo>
                    <a:lnTo>
                      <a:pt x="285" y="2551"/>
                    </a:lnTo>
                    <a:lnTo>
                      <a:pt x="294" y="2549"/>
                    </a:lnTo>
                    <a:lnTo>
                      <a:pt x="304" y="2546"/>
                    </a:lnTo>
                    <a:lnTo>
                      <a:pt x="316" y="2543"/>
                    </a:lnTo>
                    <a:lnTo>
                      <a:pt x="338" y="2540"/>
                    </a:lnTo>
                    <a:lnTo>
                      <a:pt x="356" y="2537"/>
                    </a:lnTo>
                    <a:lnTo>
                      <a:pt x="397" y="2535"/>
                    </a:lnTo>
                    <a:lnTo>
                      <a:pt x="443" y="2538"/>
                    </a:lnTo>
                    <a:lnTo>
                      <a:pt x="488" y="2546"/>
                    </a:lnTo>
                    <a:lnTo>
                      <a:pt x="532" y="2559"/>
                    </a:lnTo>
                    <a:lnTo>
                      <a:pt x="573" y="2576"/>
                    </a:lnTo>
                    <a:lnTo>
                      <a:pt x="611" y="2598"/>
                    </a:lnTo>
                    <a:lnTo>
                      <a:pt x="647" y="2624"/>
                    </a:lnTo>
                    <a:lnTo>
                      <a:pt x="680" y="2654"/>
                    </a:lnTo>
                    <a:lnTo>
                      <a:pt x="680" y="395"/>
                    </a:lnTo>
                    <a:lnTo>
                      <a:pt x="677" y="355"/>
                    </a:lnTo>
                    <a:lnTo>
                      <a:pt x="669" y="316"/>
                    </a:lnTo>
                    <a:lnTo>
                      <a:pt x="655" y="280"/>
                    </a:lnTo>
                    <a:lnTo>
                      <a:pt x="638" y="246"/>
                    </a:lnTo>
                    <a:lnTo>
                      <a:pt x="614" y="215"/>
                    </a:lnTo>
                    <a:lnTo>
                      <a:pt x="588" y="188"/>
                    </a:lnTo>
                    <a:lnTo>
                      <a:pt x="559" y="164"/>
                    </a:lnTo>
                    <a:lnTo>
                      <a:pt x="525" y="144"/>
                    </a:lnTo>
                    <a:lnTo>
                      <a:pt x="490" y="129"/>
                    </a:lnTo>
                    <a:lnTo>
                      <a:pt x="452" y="119"/>
                    </a:lnTo>
                    <a:lnTo>
                      <a:pt x="448" y="134"/>
                    </a:lnTo>
                    <a:lnTo>
                      <a:pt x="440" y="149"/>
                    </a:lnTo>
                    <a:lnTo>
                      <a:pt x="428" y="159"/>
                    </a:lnTo>
                    <a:lnTo>
                      <a:pt x="413" y="167"/>
                    </a:lnTo>
                    <a:lnTo>
                      <a:pt x="397" y="169"/>
                    </a:lnTo>
                    <a:lnTo>
                      <a:pt x="380" y="167"/>
                    </a:lnTo>
                    <a:lnTo>
                      <a:pt x="365" y="159"/>
                    </a:lnTo>
                    <a:lnTo>
                      <a:pt x="353" y="149"/>
                    </a:lnTo>
                    <a:lnTo>
                      <a:pt x="345" y="134"/>
                    </a:lnTo>
                    <a:lnTo>
                      <a:pt x="341" y="119"/>
                    </a:lnTo>
                    <a:close/>
                    <a:moveTo>
                      <a:pt x="397" y="0"/>
                    </a:moveTo>
                    <a:lnTo>
                      <a:pt x="446" y="4"/>
                    </a:lnTo>
                    <a:lnTo>
                      <a:pt x="494" y="12"/>
                    </a:lnTo>
                    <a:lnTo>
                      <a:pt x="540" y="27"/>
                    </a:lnTo>
                    <a:lnTo>
                      <a:pt x="583" y="46"/>
                    </a:lnTo>
                    <a:lnTo>
                      <a:pt x="623" y="72"/>
                    </a:lnTo>
                    <a:lnTo>
                      <a:pt x="660" y="100"/>
                    </a:lnTo>
                    <a:lnTo>
                      <a:pt x="693" y="133"/>
                    </a:lnTo>
                    <a:lnTo>
                      <a:pt x="722" y="170"/>
                    </a:lnTo>
                    <a:lnTo>
                      <a:pt x="747" y="210"/>
                    </a:lnTo>
                    <a:lnTo>
                      <a:pt x="766" y="252"/>
                    </a:lnTo>
                    <a:lnTo>
                      <a:pt x="781" y="297"/>
                    </a:lnTo>
                    <a:lnTo>
                      <a:pt x="790" y="345"/>
                    </a:lnTo>
                    <a:lnTo>
                      <a:pt x="793" y="395"/>
                    </a:lnTo>
                    <a:lnTo>
                      <a:pt x="3343" y="395"/>
                    </a:lnTo>
                    <a:lnTo>
                      <a:pt x="3343" y="3324"/>
                    </a:lnTo>
                    <a:lnTo>
                      <a:pt x="393" y="3324"/>
                    </a:lnTo>
                    <a:lnTo>
                      <a:pt x="344" y="3321"/>
                    </a:lnTo>
                    <a:lnTo>
                      <a:pt x="297" y="3311"/>
                    </a:lnTo>
                    <a:lnTo>
                      <a:pt x="251" y="3297"/>
                    </a:lnTo>
                    <a:lnTo>
                      <a:pt x="208" y="3278"/>
                    </a:lnTo>
                    <a:lnTo>
                      <a:pt x="168" y="3254"/>
                    </a:lnTo>
                    <a:lnTo>
                      <a:pt x="131" y="3225"/>
                    </a:lnTo>
                    <a:lnTo>
                      <a:pt x="99" y="3192"/>
                    </a:lnTo>
                    <a:lnTo>
                      <a:pt x="70" y="3156"/>
                    </a:lnTo>
                    <a:lnTo>
                      <a:pt x="46" y="3116"/>
                    </a:lnTo>
                    <a:lnTo>
                      <a:pt x="26" y="3074"/>
                    </a:lnTo>
                    <a:lnTo>
                      <a:pt x="12" y="3029"/>
                    </a:lnTo>
                    <a:lnTo>
                      <a:pt x="3" y="2982"/>
                    </a:lnTo>
                    <a:lnTo>
                      <a:pt x="0" y="2933"/>
                    </a:lnTo>
                    <a:lnTo>
                      <a:pt x="0" y="2931"/>
                    </a:lnTo>
                    <a:lnTo>
                      <a:pt x="0" y="2930"/>
                    </a:lnTo>
                    <a:lnTo>
                      <a:pt x="0" y="2930"/>
                    </a:lnTo>
                    <a:lnTo>
                      <a:pt x="0" y="395"/>
                    </a:lnTo>
                    <a:lnTo>
                      <a:pt x="3" y="345"/>
                    </a:lnTo>
                    <a:lnTo>
                      <a:pt x="12" y="297"/>
                    </a:lnTo>
                    <a:lnTo>
                      <a:pt x="26" y="252"/>
                    </a:lnTo>
                    <a:lnTo>
                      <a:pt x="46" y="210"/>
                    </a:lnTo>
                    <a:lnTo>
                      <a:pt x="70" y="170"/>
                    </a:lnTo>
                    <a:lnTo>
                      <a:pt x="100" y="133"/>
                    </a:lnTo>
                    <a:lnTo>
                      <a:pt x="133" y="100"/>
                    </a:lnTo>
                    <a:lnTo>
                      <a:pt x="170" y="72"/>
                    </a:lnTo>
                    <a:lnTo>
                      <a:pt x="210" y="46"/>
                    </a:lnTo>
                    <a:lnTo>
                      <a:pt x="254" y="27"/>
                    </a:lnTo>
                    <a:lnTo>
                      <a:pt x="299" y="12"/>
                    </a:lnTo>
                    <a:lnTo>
                      <a:pt x="347" y="4"/>
                    </a:lnTo>
                    <a:lnTo>
                      <a:pt x="39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13" name="Freeform 486"/>
              <p:cNvSpPr>
                <a:spLocks/>
              </p:cNvSpPr>
              <p:nvPr/>
            </p:nvSpPr>
            <p:spPr bwMode="auto">
              <a:xfrm>
                <a:off x="4478362" y="3873607"/>
                <a:ext cx="33338" cy="28575"/>
              </a:xfrm>
              <a:custGeom>
                <a:avLst/>
                <a:gdLst>
                  <a:gd name="T0" fmla="*/ 62 w 206"/>
                  <a:gd name="T1" fmla="*/ 0 h 177"/>
                  <a:gd name="T2" fmla="*/ 76 w 206"/>
                  <a:gd name="T3" fmla="*/ 3 h 177"/>
                  <a:gd name="T4" fmla="*/ 90 w 206"/>
                  <a:gd name="T5" fmla="*/ 10 h 177"/>
                  <a:gd name="T6" fmla="*/ 182 w 206"/>
                  <a:gd name="T7" fmla="*/ 75 h 177"/>
                  <a:gd name="T8" fmla="*/ 194 w 206"/>
                  <a:gd name="T9" fmla="*/ 85 h 177"/>
                  <a:gd name="T10" fmla="*/ 201 w 206"/>
                  <a:gd name="T11" fmla="*/ 98 h 177"/>
                  <a:gd name="T12" fmla="*/ 205 w 206"/>
                  <a:gd name="T13" fmla="*/ 111 h 177"/>
                  <a:gd name="T14" fmla="*/ 206 w 206"/>
                  <a:gd name="T15" fmla="*/ 126 h 177"/>
                  <a:gd name="T16" fmla="*/ 203 w 206"/>
                  <a:gd name="T17" fmla="*/ 141 h 177"/>
                  <a:gd name="T18" fmla="*/ 196 w 206"/>
                  <a:gd name="T19" fmla="*/ 153 h 177"/>
                  <a:gd name="T20" fmla="*/ 186 w 206"/>
                  <a:gd name="T21" fmla="*/ 164 h 177"/>
                  <a:gd name="T22" fmla="*/ 175 w 206"/>
                  <a:gd name="T23" fmla="*/ 171 h 177"/>
                  <a:gd name="T24" fmla="*/ 163 w 206"/>
                  <a:gd name="T25" fmla="*/ 176 h 177"/>
                  <a:gd name="T26" fmla="*/ 149 w 206"/>
                  <a:gd name="T27" fmla="*/ 177 h 177"/>
                  <a:gd name="T28" fmla="*/ 133 w 206"/>
                  <a:gd name="T29" fmla="*/ 175 h 177"/>
                  <a:gd name="T30" fmla="*/ 117 w 206"/>
                  <a:gd name="T31" fmla="*/ 167 h 177"/>
                  <a:gd name="T32" fmla="*/ 24 w 206"/>
                  <a:gd name="T33" fmla="*/ 102 h 177"/>
                  <a:gd name="T34" fmla="*/ 13 w 206"/>
                  <a:gd name="T35" fmla="*/ 92 h 177"/>
                  <a:gd name="T36" fmla="*/ 5 w 206"/>
                  <a:gd name="T37" fmla="*/ 79 h 177"/>
                  <a:gd name="T38" fmla="*/ 1 w 206"/>
                  <a:gd name="T39" fmla="*/ 65 h 177"/>
                  <a:gd name="T40" fmla="*/ 0 w 206"/>
                  <a:gd name="T41" fmla="*/ 52 h 177"/>
                  <a:gd name="T42" fmla="*/ 3 w 206"/>
                  <a:gd name="T43" fmla="*/ 37 h 177"/>
                  <a:gd name="T44" fmla="*/ 11 w 206"/>
                  <a:gd name="T45" fmla="*/ 24 h 177"/>
                  <a:gd name="T46" fmla="*/ 21 w 206"/>
                  <a:gd name="T47" fmla="*/ 12 h 177"/>
                  <a:gd name="T48" fmla="*/ 34 w 206"/>
                  <a:gd name="T49" fmla="*/ 5 h 177"/>
                  <a:gd name="T50" fmla="*/ 47 w 206"/>
                  <a:gd name="T51" fmla="*/ 1 h 177"/>
                  <a:gd name="T52" fmla="*/ 62 w 206"/>
                  <a:gd name="T53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06" h="177">
                    <a:moveTo>
                      <a:pt x="62" y="0"/>
                    </a:moveTo>
                    <a:lnTo>
                      <a:pt x="76" y="3"/>
                    </a:lnTo>
                    <a:lnTo>
                      <a:pt x="90" y="10"/>
                    </a:lnTo>
                    <a:lnTo>
                      <a:pt x="182" y="75"/>
                    </a:lnTo>
                    <a:lnTo>
                      <a:pt x="194" y="85"/>
                    </a:lnTo>
                    <a:lnTo>
                      <a:pt x="201" y="98"/>
                    </a:lnTo>
                    <a:lnTo>
                      <a:pt x="205" y="111"/>
                    </a:lnTo>
                    <a:lnTo>
                      <a:pt x="206" y="126"/>
                    </a:lnTo>
                    <a:lnTo>
                      <a:pt x="203" y="141"/>
                    </a:lnTo>
                    <a:lnTo>
                      <a:pt x="196" y="153"/>
                    </a:lnTo>
                    <a:lnTo>
                      <a:pt x="186" y="164"/>
                    </a:lnTo>
                    <a:lnTo>
                      <a:pt x="175" y="171"/>
                    </a:lnTo>
                    <a:lnTo>
                      <a:pt x="163" y="176"/>
                    </a:lnTo>
                    <a:lnTo>
                      <a:pt x="149" y="177"/>
                    </a:lnTo>
                    <a:lnTo>
                      <a:pt x="133" y="175"/>
                    </a:lnTo>
                    <a:lnTo>
                      <a:pt x="117" y="167"/>
                    </a:lnTo>
                    <a:lnTo>
                      <a:pt x="24" y="102"/>
                    </a:lnTo>
                    <a:lnTo>
                      <a:pt x="13" y="92"/>
                    </a:lnTo>
                    <a:lnTo>
                      <a:pt x="5" y="79"/>
                    </a:lnTo>
                    <a:lnTo>
                      <a:pt x="1" y="65"/>
                    </a:lnTo>
                    <a:lnTo>
                      <a:pt x="0" y="52"/>
                    </a:lnTo>
                    <a:lnTo>
                      <a:pt x="3" y="37"/>
                    </a:lnTo>
                    <a:lnTo>
                      <a:pt x="11" y="24"/>
                    </a:lnTo>
                    <a:lnTo>
                      <a:pt x="21" y="12"/>
                    </a:lnTo>
                    <a:lnTo>
                      <a:pt x="34" y="5"/>
                    </a:lnTo>
                    <a:lnTo>
                      <a:pt x="47" y="1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14" name="Freeform 487"/>
              <p:cNvSpPr>
                <a:spLocks/>
              </p:cNvSpPr>
              <p:nvPr/>
            </p:nvSpPr>
            <p:spPr bwMode="auto">
              <a:xfrm>
                <a:off x="4522812" y="3905357"/>
                <a:ext cx="33338" cy="26987"/>
              </a:xfrm>
              <a:custGeom>
                <a:avLst/>
                <a:gdLst>
                  <a:gd name="T0" fmla="*/ 62 w 206"/>
                  <a:gd name="T1" fmla="*/ 0 h 178"/>
                  <a:gd name="T2" fmla="*/ 76 w 206"/>
                  <a:gd name="T3" fmla="*/ 3 h 178"/>
                  <a:gd name="T4" fmla="*/ 89 w 206"/>
                  <a:gd name="T5" fmla="*/ 11 h 178"/>
                  <a:gd name="T6" fmla="*/ 182 w 206"/>
                  <a:gd name="T7" fmla="*/ 75 h 178"/>
                  <a:gd name="T8" fmla="*/ 193 w 206"/>
                  <a:gd name="T9" fmla="*/ 86 h 178"/>
                  <a:gd name="T10" fmla="*/ 201 w 206"/>
                  <a:gd name="T11" fmla="*/ 97 h 178"/>
                  <a:gd name="T12" fmla="*/ 205 w 206"/>
                  <a:gd name="T13" fmla="*/ 112 h 178"/>
                  <a:gd name="T14" fmla="*/ 206 w 206"/>
                  <a:gd name="T15" fmla="*/ 126 h 178"/>
                  <a:gd name="T16" fmla="*/ 203 w 206"/>
                  <a:gd name="T17" fmla="*/ 140 h 178"/>
                  <a:gd name="T18" fmla="*/ 195 w 206"/>
                  <a:gd name="T19" fmla="*/ 154 h 178"/>
                  <a:gd name="T20" fmla="*/ 186 w 206"/>
                  <a:gd name="T21" fmla="*/ 164 h 178"/>
                  <a:gd name="T22" fmla="*/ 175 w 206"/>
                  <a:gd name="T23" fmla="*/ 172 h 178"/>
                  <a:gd name="T24" fmla="*/ 163 w 206"/>
                  <a:gd name="T25" fmla="*/ 176 h 178"/>
                  <a:gd name="T26" fmla="*/ 149 w 206"/>
                  <a:gd name="T27" fmla="*/ 178 h 178"/>
                  <a:gd name="T28" fmla="*/ 132 w 206"/>
                  <a:gd name="T29" fmla="*/ 175 h 178"/>
                  <a:gd name="T30" fmla="*/ 117 w 206"/>
                  <a:gd name="T31" fmla="*/ 167 h 178"/>
                  <a:gd name="T32" fmla="*/ 24 w 206"/>
                  <a:gd name="T33" fmla="*/ 103 h 178"/>
                  <a:gd name="T34" fmla="*/ 12 w 206"/>
                  <a:gd name="T35" fmla="*/ 92 h 178"/>
                  <a:gd name="T36" fmla="*/ 5 w 206"/>
                  <a:gd name="T37" fmla="*/ 80 h 178"/>
                  <a:gd name="T38" fmla="*/ 1 w 206"/>
                  <a:gd name="T39" fmla="*/ 66 h 178"/>
                  <a:gd name="T40" fmla="*/ 0 w 206"/>
                  <a:gd name="T41" fmla="*/ 51 h 178"/>
                  <a:gd name="T42" fmla="*/ 3 w 206"/>
                  <a:gd name="T43" fmla="*/ 37 h 178"/>
                  <a:gd name="T44" fmla="*/ 10 w 206"/>
                  <a:gd name="T45" fmla="*/ 24 h 178"/>
                  <a:gd name="T46" fmla="*/ 21 w 206"/>
                  <a:gd name="T47" fmla="*/ 13 h 178"/>
                  <a:gd name="T48" fmla="*/ 33 w 206"/>
                  <a:gd name="T49" fmla="*/ 5 h 178"/>
                  <a:gd name="T50" fmla="*/ 47 w 206"/>
                  <a:gd name="T51" fmla="*/ 1 h 178"/>
                  <a:gd name="T52" fmla="*/ 62 w 206"/>
                  <a:gd name="T53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06" h="178">
                    <a:moveTo>
                      <a:pt x="62" y="0"/>
                    </a:moveTo>
                    <a:lnTo>
                      <a:pt x="76" y="3"/>
                    </a:lnTo>
                    <a:lnTo>
                      <a:pt x="89" y="11"/>
                    </a:lnTo>
                    <a:lnTo>
                      <a:pt x="182" y="75"/>
                    </a:lnTo>
                    <a:lnTo>
                      <a:pt x="193" y="86"/>
                    </a:lnTo>
                    <a:lnTo>
                      <a:pt x="201" y="97"/>
                    </a:lnTo>
                    <a:lnTo>
                      <a:pt x="205" y="112"/>
                    </a:lnTo>
                    <a:lnTo>
                      <a:pt x="206" y="126"/>
                    </a:lnTo>
                    <a:lnTo>
                      <a:pt x="203" y="140"/>
                    </a:lnTo>
                    <a:lnTo>
                      <a:pt x="195" y="154"/>
                    </a:lnTo>
                    <a:lnTo>
                      <a:pt x="186" y="164"/>
                    </a:lnTo>
                    <a:lnTo>
                      <a:pt x="175" y="172"/>
                    </a:lnTo>
                    <a:lnTo>
                      <a:pt x="163" y="176"/>
                    </a:lnTo>
                    <a:lnTo>
                      <a:pt x="149" y="178"/>
                    </a:lnTo>
                    <a:lnTo>
                      <a:pt x="132" y="175"/>
                    </a:lnTo>
                    <a:lnTo>
                      <a:pt x="117" y="167"/>
                    </a:lnTo>
                    <a:lnTo>
                      <a:pt x="24" y="103"/>
                    </a:lnTo>
                    <a:lnTo>
                      <a:pt x="12" y="92"/>
                    </a:lnTo>
                    <a:lnTo>
                      <a:pt x="5" y="80"/>
                    </a:lnTo>
                    <a:lnTo>
                      <a:pt x="1" y="66"/>
                    </a:lnTo>
                    <a:lnTo>
                      <a:pt x="0" y="51"/>
                    </a:lnTo>
                    <a:lnTo>
                      <a:pt x="3" y="37"/>
                    </a:lnTo>
                    <a:lnTo>
                      <a:pt x="10" y="24"/>
                    </a:lnTo>
                    <a:lnTo>
                      <a:pt x="21" y="13"/>
                    </a:lnTo>
                    <a:lnTo>
                      <a:pt x="33" y="5"/>
                    </a:lnTo>
                    <a:lnTo>
                      <a:pt x="47" y="1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15" name="Freeform 488"/>
              <p:cNvSpPr>
                <a:spLocks/>
              </p:cNvSpPr>
              <p:nvPr/>
            </p:nvSpPr>
            <p:spPr bwMode="auto">
              <a:xfrm>
                <a:off x="4416449" y="4070457"/>
                <a:ext cx="34925" cy="17462"/>
              </a:xfrm>
              <a:custGeom>
                <a:avLst/>
                <a:gdLst>
                  <a:gd name="T0" fmla="*/ 56 w 227"/>
                  <a:gd name="T1" fmla="*/ 0 h 113"/>
                  <a:gd name="T2" fmla="*/ 170 w 227"/>
                  <a:gd name="T3" fmla="*/ 0 h 113"/>
                  <a:gd name="T4" fmla="*/ 188 w 227"/>
                  <a:gd name="T5" fmla="*/ 4 h 113"/>
                  <a:gd name="T6" fmla="*/ 204 w 227"/>
                  <a:gd name="T7" fmla="*/ 11 h 113"/>
                  <a:gd name="T8" fmla="*/ 215 w 227"/>
                  <a:gd name="T9" fmla="*/ 23 h 113"/>
                  <a:gd name="T10" fmla="*/ 224 w 227"/>
                  <a:gd name="T11" fmla="*/ 39 h 113"/>
                  <a:gd name="T12" fmla="*/ 227 w 227"/>
                  <a:gd name="T13" fmla="*/ 57 h 113"/>
                  <a:gd name="T14" fmla="*/ 224 w 227"/>
                  <a:gd name="T15" fmla="*/ 75 h 113"/>
                  <a:gd name="T16" fmla="*/ 215 w 227"/>
                  <a:gd name="T17" fmla="*/ 90 h 113"/>
                  <a:gd name="T18" fmla="*/ 204 w 227"/>
                  <a:gd name="T19" fmla="*/ 102 h 113"/>
                  <a:gd name="T20" fmla="*/ 188 w 227"/>
                  <a:gd name="T21" fmla="*/ 110 h 113"/>
                  <a:gd name="T22" fmla="*/ 170 w 227"/>
                  <a:gd name="T23" fmla="*/ 113 h 113"/>
                  <a:gd name="T24" fmla="*/ 56 w 227"/>
                  <a:gd name="T25" fmla="*/ 113 h 113"/>
                  <a:gd name="T26" fmla="*/ 39 w 227"/>
                  <a:gd name="T27" fmla="*/ 110 h 113"/>
                  <a:gd name="T28" fmla="*/ 23 w 227"/>
                  <a:gd name="T29" fmla="*/ 102 h 113"/>
                  <a:gd name="T30" fmla="*/ 11 w 227"/>
                  <a:gd name="T31" fmla="*/ 90 h 113"/>
                  <a:gd name="T32" fmla="*/ 3 w 227"/>
                  <a:gd name="T33" fmla="*/ 75 h 113"/>
                  <a:gd name="T34" fmla="*/ 0 w 227"/>
                  <a:gd name="T35" fmla="*/ 57 h 113"/>
                  <a:gd name="T36" fmla="*/ 3 w 227"/>
                  <a:gd name="T37" fmla="*/ 39 h 113"/>
                  <a:gd name="T38" fmla="*/ 11 w 227"/>
                  <a:gd name="T39" fmla="*/ 23 h 113"/>
                  <a:gd name="T40" fmla="*/ 23 w 227"/>
                  <a:gd name="T41" fmla="*/ 11 h 113"/>
                  <a:gd name="T42" fmla="*/ 39 w 227"/>
                  <a:gd name="T43" fmla="*/ 4 h 113"/>
                  <a:gd name="T44" fmla="*/ 56 w 227"/>
                  <a:gd name="T45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7" h="113">
                    <a:moveTo>
                      <a:pt x="56" y="0"/>
                    </a:moveTo>
                    <a:lnTo>
                      <a:pt x="170" y="0"/>
                    </a:lnTo>
                    <a:lnTo>
                      <a:pt x="188" y="4"/>
                    </a:lnTo>
                    <a:lnTo>
                      <a:pt x="204" y="11"/>
                    </a:lnTo>
                    <a:lnTo>
                      <a:pt x="215" y="23"/>
                    </a:lnTo>
                    <a:lnTo>
                      <a:pt x="224" y="39"/>
                    </a:lnTo>
                    <a:lnTo>
                      <a:pt x="227" y="57"/>
                    </a:lnTo>
                    <a:lnTo>
                      <a:pt x="224" y="75"/>
                    </a:lnTo>
                    <a:lnTo>
                      <a:pt x="215" y="90"/>
                    </a:lnTo>
                    <a:lnTo>
                      <a:pt x="204" y="102"/>
                    </a:lnTo>
                    <a:lnTo>
                      <a:pt x="188" y="110"/>
                    </a:lnTo>
                    <a:lnTo>
                      <a:pt x="170" y="113"/>
                    </a:lnTo>
                    <a:lnTo>
                      <a:pt x="56" y="113"/>
                    </a:lnTo>
                    <a:lnTo>
                      <a:pt x="39" y="110"/>
                    </a:lnTo>
                    <a:lnTo>
                      <a:pt x="23" y="102"/>
                    </a:lnTo>
                    <a:lnTo>
                      <a:pt x="11" y="90"/>
                    </a:lnTo>
                    <a:lnTo>
                      <a:pt x="3" y="75"/>
                    </a:lnTo>
                    <a:lnTo>
                      <a:pt x="0" y="57"/>
                    </a:lnTo>
                    <a:lnTo>
                      <a:pt x="3" y="39"/>
                    </a:lnTo>
                    <a:lnTo>
                      <a:pt x="11" y="23"/>
                    </a:lnTo>
                    <a:lnTo>
                      <a:pt x="23" y="11"/>
                    </a:lnTo>
                    <a:lnTo>
                      <a:pt x="39" y="4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16" name="Freeform 489"/>
              <p:cNvSpPr>
                <a:spLocks/>
              </p:cNvSpPr>
              <p:nvPr/>
            </p:nvSpPr>
            <p:spPr bwMode="auto">
              <a:xfrm>
                <a:off x="4541862" y="3948220"/>
                <a:ext cx="17463" cy="36512"/>
              </a:xfrm>
              <a:custGeom>
                <a:avLst/>
                <a:gdLst>
                  <a:gd name="T0" fmla="*/ 57 w 113"/>
                  <a:gd name="T1" fmla="*/ 0 h 226"/>
                  <a:gd name="T2" fmla="*/ 74 w 113"/>
                  <a:gd name="T3" fmla="*/ 3 h 226"/>
                  <a:gd name="T4" fmla="*/ 90 w 113"/>
                  <a:gd name="T5" fmla="*/ 12 h 226"/>
                  <a:gd name="T6" fmla="*/ 103 w 113"/>
                  <a:gd name="T7" fmla="*/ 23 h 226"/>
                  <a:gd name="T8" fmla="*/ 110 w 113"/>
                  <a:gd name="T9" fmla="*/ 39 h 226"/>
                  <a:gd name="T10" fmla="*/ 113 w 113"/>
                  <a:gd name="T11" fmla="*/ 57 h 226"/>
                  <a:gd name="T12" fmla="*/ 113 w 113"/>
                  <a:gd name="T13" fmla="*/ 169 h 226"/>
                  <a:gd name="T14" fmla="*/ 110 w 113"/>
                  <a:gd name="T15" fmla="*/ 187 h 226"/>
                  <a:gd name="T16" fmla="*/ 103 w 113"/>
                  <a:gd name="T17" fmla="*/ 203 h 226"/>
                  <a:gd name="T18" fmla="*/ 90 w 113"/>
                  <a:gd name="T19" fmla="*/ 214 h 226"/>
                  <a:gd name="T20" fmla="*/ 74 w 113"/>
                  <a:gd name="T21" fmla="*/ 223 h 226"/>
                  <a:gd name="T22" fmla="*/ 57 w 113"/>
                  <a:gd name="T23" fmla="*/ 226 h 226"/>
                  <a:gd name="T24" fmla="*/ 39 w 113"/>
                  <a:gd name="T25" fmla="*/ 223 h 226"/>
                  <a:gd name="T26" fmla="*/ 23 w 113"/>
                  <a:gd name="T27" fmla="*/ 214 h 226"/>
                  <a:gd name="T28" fmla="*/ 11 w 113"/>
                  <a:gd name="T29" fmla="*/ 203 h 226"/>
                  <a:gd name="T30" fmla="*/ 3 w 113"/>
                  <a:gd name="T31" fmla="*/ 187 h 226"/>
                  <a:gd name="T32" fmla="*/ 0 w 113"/>
                  <a:gd name="T33" fmla="*/ 169 h 226"/>
                  <a:gd name="T34" fmla="*/ 0 w 113"/>
                  <a:gd name="T35" fmla="*/ 57 h 226"/>
                  <a:gd name="T36" fmla="*/ 3 w 113"/>
                  <a:gd name="T37" fmla="*/ 39 h 226"/>
                  <a:gd name="T38" fmla="*/ 11 w 113"/>
                  <a:gd name="T39" fmla="*/ 23 h 226"/>
                  <a:gd name="T40" fmla="*/ 23 w 113"/>
                  <a:gd name="T41" fmla="*/ 12 h 226"/>
                  <a:gd name="T42" fmla="*/ 39 w 113"/>
                  <a:gd name="T43" fmla="*/ 3 h 226"/>
                  <a:gd name="T44" fmla="*/ 57 w 113"/>
                  <a:gd name="T45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3" h="226">
                    <a:moveTo>
                      <a:pt x="57" y="0"/>
                    </a:moveTo>
                    <a:lnTo>
                      <a:pt x="74" y="3"/>
                    </a:lnTo>
                    <a:lnTo>
                      <a:pt x="90" y="12"/>
                    </a:lnTo>
                    <a:lnTo>
                      <a:pt x="103" y="23"/>
                    </a:lnTo>
                    <a:lnTo>
                      <a:pt x="110" y="39"/>
                    </a:lnTo>
                    <a:lnTo>
                      <a:pt x="113" y="57"/>
                    </a:lnTo>
                    <a:lnTo>
                      <a:pt x="113" y="169"/>
                    </a:lnTo>
                    <a:lnTo>
                      <a:pt x="110" y="187"/>
                    </a:lnTo>
                    <a:lnTo>
                      <a:pt x="103" y="203"/>
                    </a:lnTo>
                    <a:lnTo>
                      <a:pt x="90" y="214"/>
                    </a:lnTo>
                    <a:lnTo>
                      <a:pt x="74" y="223"/>
                    </a:lnTo>
                    <a:lnTo>
                      <a:pt x="57" y="226"/>
                    </a:lnTo>
                    <a:lnTo>
                      <a:pt x="39" y="223"/>
                    </a:lnTo>
                    <a:lnTo>
                      <a:pt x="23" y="214"/>
                    </a:lnTo>
                    <a:lnTo>
                      <a:pt x="11" y="203"/>
                    </a:lnTo>
                    <a:lnTo>
                      <a:pt x="3" y="187"/>
                    </a:lnTo>
                    <a:lnTo>
                      <a:pt x="0" y="169"/>
                    </a:lnTo>
                    <a:lnTo>
                      <a:pt x="0" y="57"/>
                    </a:lnTo>
                    <a:lnTo>
                      <a:pt x="3" y="39"/>
                    </a:lnTo>
                    <a:lnTo>
                      <a:pt x="11" y="23"/>
                    </a:lnTo>
                    <a:lnTo>
                      <a:pt x="23" y="12"/>
                    </a:lnTo>
                    <a:lnTo>
                      <a:pt x="39" y="3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17" name="Freeform 490"/>
              <p:cNvSpPr>
                <a:spLocks/>
              </p:cNvSpPr>
              <p:nvPr/>
            </p:nvSpPr>
            <p:spPr bwMode="auto">
              <a:xfrm>
                <a:off x="4433912" y="3843445"/>
                <a:ext cx="33338" cy="26987"/>
              </a:xfrm>
              <a:custGeom>
                <a:avLst/>
                <a:gdLst>
                  <a:gd name="T0" fmla="*/ 61 w 207"/>
                  <a:gd name="T1" fmla="*/ 0 h 178"/>
                  <a:gd name="T2" fmla="*/ 76 w 207"/>
                  <a:gd name="T3" fmla="*/ 3 h 178"/>
                  <a:gd name="T4" fmla="*/ 90 w 207"/>
                  <a:gd name="T5" fmla="*/ 11 h 178"/>
                  <a:gd name="T6" fmla="*/ 182 w 207"/>
                  <a:gd name="T7" fmla="*/ 75 h 178"/>
                  <a:gd name="T8" fmla="*/ 194 w 207"/>
                  <a:gd name="T9" fmla="*/ 86 h 178"/>
                  <a:gd name="T10" fmla="*/ 201 w 207"/>
                  <a:gd name="T11" fmla="*/ 98 h 178"/>
                  <a:gd name="T12" fmla="*/ 206 w 207"/>
                  <a:gd name="T13" fmla="*/ 112 h 178"/>
                  <a:gd name="T14" fmla="*/ 207 w 207"/>
                  <a:gd name="T15" fmla="*/ 127 h 178"/>
                  <a:gd name="T16" fmla="*/ 203 w 207"/>
                  <a:gd name="T17" fmla="*/ 140 h 178"/>
                  <a:gd name="T18" fmla="*/ 196 w 207"/>
                  <a:gd name="T19" fmla="*/ 154 h 178"/>
                  <a:gd name="T20" fmla="*/ 187 w 207"/>
                  <a:gd name="T21" fmla="*/ 164 h 178"/>
                  <a:gd name="T22" fmla="*/ 175 w 207"/>
                  <a:gd name="T23" fmla="*/ 172 h 178"/>
                  <a:gd name="T24" fmla="*/ 162 w 207"/>
                  <a:gd name="T25" fmla="*/ 176 h 178"/>
                  <a:gd name="T26" fmla="*/ 150 w 207"/>
                  <a:gd name="T27" fmla="*/ 178 h 178"/>
                  <a:gd name="T28" fmla="*/ 133 w 207"/>
                  <a:gd name="T29" fmla="*/ 175 h 178"/>
                  <a:gd name="T30" fmla="*/ 117 w 207"/>
                  <a:gd name="T31" fmla="*/ 167 h 178"/>
                  <a:gd name="T32" fmla="*/ 25 w 207"/>
                  <a:gd name="T33" fmla="*/ 103 h 178"/>
                  <a:gd name="T34" fmla="*/ 13 w 207"/>
                  <a:gd name="T35" fmla="*/ 92 h 178"/>
                  <a:gd name="T36" fmla="*/ 6 w 207"/>
                  <a:gd name="T37" fmla="*/ 80 h 178"/>
                  <a:gd name="T38" fmla="*/ 1 w 207"/>
                  <a:gd name="T39" fmla="*/ 66 h 178"/>
                  <a:gd name="T40" fmla="*/ 0 w 207"/>
                  <a:gd name="T41" fmla="*/ 51 h 178"/>
                  <a:gd name="T42" fmla="*/ 4 w 207"/>
                  <a:gd name="T43" fmla="*/ 38 h 178"/>
                  <a:gd name="T44" fmla="*/ 11 w 207"/>
                  <a:gd name="T45" fmla="*/ 24 h 178"/>
                  <a:gd name="T46" fmla="*/ 21 w 207"/>
                  <a:gd name="T47" fmla="*/ 13 h 178"/>
                  <a:gd name="T48" fmla="*/ 34 w 207"/>
                  <a:gd name="T49" fmla="*/ 5 h 178"/>
                  <a:gd name="T50" fmla="*/ 48 w 207"/>
                  <a:gd name="T51" fmla="*/ 1 h 178"/>
                  <a:gd name="T52" fmla="*/ 61 w 207"/>
                  <a:gd name="T53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07" h="178">
                    <a:moveTo>
                      <a:pt x="61" y="0"/>
                    </a:moveTo>
                    <a:lnTo>
                      <a:pt x="76" y="3"/>
                    </a:lnTo>
                    <a:lnTo>
                      <a:pt x="90" y="11"/>
                    </a:lnTo>
                    <a:lnTo>
                      <a:pt x="182" y="75"/>
                    </a:lnTo>
                    <a:lnTo>
                      <a:pt x="194" y="86"/>
                    </a:lnTo>
                    <a:lnTo>
                      <a:pt x="201" y="98"/>
                    </a:lnTo>
                    <a:lnTo>
                      <a:pt x="206" y="112"/>
                    </a:lnTo>
                    <a:lnTo>
                      <a:pt x="207" y="127"/>
                    </a:lnTo>
                    <a:lnTo>
                      <a:pt x="203" y="140"/>
                    </a:lnTo>
                    <a:lnTo>
                      <a:pt x="196" y="154"/>
                    </a:lnTo>
                    <a:lnTo>
                      <a:pt x="187" y="164"/>
                    </a:lnTo>
                    <a:lnTo>
                      <a:pt x="175" y="172"/>
                    </a:lnTo>
                    <a:lnTo>
                      <a:pt x="162" y="176"/>
                    </a:lnTo>
                    <a:lnTo>
                      <a:pt x="150" y="178"/>
                    </a:lnTo>
                    <a:lnTo>
                      <a:pt x="133" y="175"/>
                    </a:lnTo>
                    <a:lnTo>
                      <a:pt x="117" y="167"/>
                    </a:lnTo>
                    <a:lnTo>
                      <a:pt x="25" y="103"/>
                    </a:lnTo>
                    <a:lnTo>
                      <a:pt x="13" y="92"/>
                    </a:lnTo>
                    <a:lnTo>
                      <a:pt x="6" y="80"/>
                    </a:lnTo>
                    <a:lnTo>
                      <a:pt x="1" y="66"/>
                    </a:lnTo>
                    <a:lnTo>
                      <a:pt x="0" y="51"/>
                    </a:lnTo>
                    <a:lnTo>
                      <a:pt x="4" y="38"/>
                    </a:lnTo>
                    <a:lnTo>
                      <a:pt x="11" y="24"/>
                    </a:lnTo>
                    <a:lnTo>
                      <a:pt x="21" y="13"/>
                    </a:lnTo>
                    <a:lnTo>
                      <a:pt x="34" y="5"/>
                    </a:lnTo>
                    <a:lnTo>
                      <a:pt x="48" y="1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18" name="Freeform 491"/>
              <p:cNvSpPr>
                <a:spLocks/>
              </p:cNvSpPr>
              <p:nvPr/>
            </p:nvSpPr>
            <p:spPr bwMode="auto">
              <a:xfrm>
                <a:off x="4470424" y="4070457"/>
                <a:ext cx="34925" cy="17462"/>
              </a:xfrm>
              <a:custGeom>
                <a:avLst/>
                <a:gdLst>
                  <a:gd name="T0" fmla="*/ 57 w 228"/>
                  <a:gd name="T1" fmla="*/ 0 h 113"/>
                  <a:gd name="T2" fmla="*/ 171 w 228"/>
                  <a:gd name="T3" fmla="*/ 0 h 113"/>
                  <a:gd name="T4" fmla="*/ 189 w 228"/>
                  <a:gd name="T5" fmla="*/ 4 h 113"/>
                  <a:gd name="T6" fmla="*/ 204 w 228"/>
                  <a:gd name="T7" fmla="*/ 11 h 113"/>
                  <a:gd name="T8" fmla="*/ 217 w 228"/>
                  <a:gd name="T9" fmla="*/ 23 h 113"/>
                  <a:gd name="T10" fmla="*/ 224 w 228"/>
                  <a:gd name="T11" fmla="*/ 39 h 113"/>
                  <a:gd name="T12" fmla="*/ 228 w 228"/>
                  <a:gd name="T13" fmla="*/ 57 h 113"/>
                  <a:gd name="T14" fmla="*/ 224 w 228"/>
                  <a:gd name="T15" fmla="*/ 75 h 113"/>
                  <a:gd name="T16" fmla="*/ 217 w 228"/>
                  <a:gd name="T17" fmla="*/ 90 h 113"/>
                  <a:gd name="T18" fmla="*/ 204 w 228"/>
                  <a:gd name="T19" fmla="*/ 102 h 113"/>
                  <a:gd name="T20" fmla="*/ 189 w 228"/>
                  <a:gd name="T21" fmla="*/ 110 h 113"/>
                  <a:gd name="T22" fmla="*/ 171 w 228"/>
                  <a:gd name="T23" fmla="*/ 113 h 113"/>
                  <a:gd name="T24" fmla="*/ 57 w 228"/>
                  <a:gd name="T25" fmla="*/ 113 h 113"/>
                  <a:gd name="T26" fmla="*/ 39 w 228"/>
                  <a:gd name="T27" fmla="*/ 110 h 113"/>
                  <a:gd name="T28" fmla="*/ 24 w 228"/>
                  <a:gd name="T29" fmla="*/ 102 h 113"/>
                  <a:gd name="T30" fmla="*/ 12 w 228"/>
                  <a:gd name="T31" fmla="*/ 90 h 113"/>
                  <a:gd name="T32" fmla="*/ 4 w 228"/>
                  <a:gd name="T33" fmla="*/ 75 h 113"/>
                  <a:gd name="T34" fmla="*/ 0 w 228"/>
                  <a:gd name="T35" fmla="*/ 57 h 113"/>
                  <a:gd name="T36" fmla="*/ 4 w 228"/>
                  <a:gd name="T37" fmla="*/ 39 h 113"/>
                  <a:gd name="T38" fmla="*/ 12 w 228"/>
                  <a:gd name="T39" fmla="*/ 23 h 113"/>
                  <a:gd name="T40" fmla="*/ 24 w 228"/>
                  <a:gd name="T41" fmla="*/ 11 h 113"/>
                  <a:gd name="T42" fmla="*/ 39 w 228"/>
                  <a:gd name="T43" fmla="*/ 4 h 113"/>
                  <a:gd name="T44" fmla="*/ 57 w 228"/>
                  <a:gd name="T45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8" h="113">
                    <a:moveTo>
                      <a:pt x="57" y="0"/>
                    </a:moveTo>
                    <a:lnTo>
                      <a:pt x="171" y="0"/>
                    </a:lnTo>
                    <a:lnTo>
                      <a:pt x="189" y="4"/>
                    </a:lnTo>
                    <a:lnTo>
                      <a:pt x="204" y="11"/>
                    </a:lnTo>
                    <a:lnTo>
                      <a:pt x="217" y="23"/>
                    </a:lnTo>
                    <a:lnTo>
                      <a:pt x="224" y="39"/>
                    </a:lnTo>
                    <a:lnTo>
                      <a:pt x="228" y="57"/>
                    </a:lnTo>
                    <a:lnTo>
                      <a:pt x="224" y="75"/>
                    </a:lnTo>
                    <a:lnTo>
                      <a:pt x="217" y="90"/>
                    </a:lnTo>
                    <a:lnTo>
                      <a:pt x="204" y="102"/>
                    </a:lnTo>
                    <a:lnTo>
                      <a:pt x="189" y="110"/>
                    </a:lnTo>
                    <a:lnTo>
                      <a:pt x="171" y="113"/>
                    </a:lnTo>
                    <a:lnTo>
                      <a:pt x="57" y="113"/>
                    </a:lnTo>
                    <a:lnTo>
                      <a:pt x="39" y="110"/>
                    </a:lnTo>
                    <a:lnTo>
                      <a:pt x="24" y="102"/>
                    </a:lnTo>
                    <a:lnTo>
                      <a:pt x="12" y="90"/>
                    </a:lnTo>
                    <a:lnTo>
                      <a:pt x="4" y="75"/>
                    </a:lnTo>
                    <a:lnTo>
                      <a:pt x="0" y="57"/>
                    </a:lnTo>
                    <a:lnTo>
                      <a:pt x="4" y="39"/>
                    </a:lnTo>
                    <a:lnTo>
                      <a:pt x="12" y="23"/>
                    </a:lnTo>
                    <a:lnTo>
                      <a:pt x="24" y="11"/>
                    </a:lnTo>
                    <a:lnTo>
                      <a:pt x="39" y="4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19" name="Freeform 492"/>
              <p:cNvSpPr>
                <a:spLocks/>
              </p:cNvSpPr>
              <p:nvPr/>
            </p:nvSpPr>
            <p:spPr bwMode="auto">
              <a:xfrm>
                <a:off x="4308499" y="4070457"/>
                <a:ext cx="34925" cy="17462"/>
              </a:xfrm>
              <a:custGeom>
                <a:avLst/>
                <a:gdLst>
                  <a:gd name="T0" fmla="*/ 57 w 226"/>
                  <a:gd name="T1" fmla="*/ 0 h 113"/>
                  <a:gd name="T2" fmla="*/ 169 w 226"/>
                  <a:gd name="T3" fmla="*/ 0 h 113"/>
                  <a:gd name="T4" fmla="*/ 187 w 226"/>
                  <a:gd name="T5" fmla="*/ 4 h 113"/>
                  <a:gd name="T6" fmla="*/ 203 w 226"/>
                  <a:gd name="T7" fmla="*/ 11 h 113"/>
                  <a:gd name="T8" fmla="*/ 216 w 226"/>
                  <a:gd name="T9" fmla="*/ 23 h 113"/>
                  <a:gd name="T10" fmla="*/ 223 w 226"/>
                  <a:gd name="T11" fmla="*/ 39 h 113"/>
                  <a:gd name="T12" fmla="*/ 226 w 226"/>
                  <a:gd name="T13" fmla="*/ 57 h 113"/>
                  <a:gd name="T14" fmla="*/ 223 w 226"/>
                  <a:gd name="T15" fmla="*/ 75 h 113"/>
                  <a:gd name="T16" fmla="*/ 216 w 226"/>
                  <a:gd name="T17" fmla="*/ 90 h 113"/>
                  <a:gd name="T18" fmla="*/ 203 w 226"/>
                  <a:gd name="T19" fmla="*/ 102 h 113"/>
                  <a:gd name="T20" fmla="*/ 187 w 226"/>
                  <a:gd name="T21" fmla="*/ 110 h 113"/>
                  <a:gd name="T22" fmla="*/ 169 w 226"/>
                  <a:gd name="T23" fmla="*/ 113 h 113"/>
                  <a:gd name="T24" fmla="*/ 57 w 226"/>
                  <a:gd name="T25" fmla="*/ 113 h 113"/>
                  <a:gd name="T26" fmla="*/ 39 w 226"/>
                  <a:gd name="T27" fmla="*/ 110 h 113"/>
                  <a:gd name="T28" fmla="*/ 23 w 226"/>
                  <a:gd name="T29" fmla="*/ 102 h 113"/>
                  <a:gd name="T30" fmla="*/ 11 w 226"/>
                  <a:gd name="T31" fmla="*/ 90 h 113"/>
                  <a:gd name="T32" fmla="*/ 2 w 226"/>
                  <a:gd name="T33" fmla="*/ 75 h 113"/>
                  <a:gd name="T34" fmla="*/ 0 w 226"/>
                  <a:gd name="T35" fmla="*/ 57 h 113"/>
                  <a:gd name="T36" fmla="*/ 2 w 226"/>
                  <a:gd name="T37" fmla="*/ 39 h 113"/>
                  <a:gd name="T38" fmla="*/ 11 w 226"/>
                  <a:gd name="T39" fmla="*/ 23 h 113"/>
                  <a:gd name="T40" fmla="*/ 23 w 226"/>
                  <a:gd name="T41" fmla="*/ 11 h 113"/>
                  <a:gd name="T42" fmla="*/ 39 w 226"/>
                  <a:gd name="T43" fmla="*/ 4 h 113"/>
                  <a:gd name="T44" fmla="*/ 57 w 226"/>
                  <a:gd name="T45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6" h="113">
                    <a:moveTo>
                      <a:pt x="57" y="0"/>
                    </a:moveTo>
                    <a:lnTo>
                      <a:pt x="169" y="0"/>
                    </a:lnTo>
                    <a:lnTo>
                      <a:pt x="187" y="4"/>
                    </a:lnTo>
                    <a:lnTo>
                      <a:pt x="203" y="11"/>
                    </a:lnTo>
                    <a:lnTo>
                      <a:pt x="216" y="23"/>
                    </a:lnTo>
                    <a:lnTo>
                      <a:pt x="223" y="39"/>
                    </a:lnTo>
                    <a:lnTo>
                      <a:pt x="226" y="57"/>
                    </a:lnTo>
                    <a:lnTo>
                      <a:pt x="223" y="75"/>
                    </a:lnTo>
                    <a:lnTo>
                      <a:pt x="216" y="90"/>
                    </a:lnTo>
                    <a:lnTo>
                      <a:pt x="203" y="102"/>
                    </a:lnTo>
                    <a:lnTo>
                      <a:pt x="187" y="110"/>
                    </a:lnTo>
                    <a:lnTo>
                      <a:pt x="169" y="113"/>
                    </a:lnTo>
                    <a:lnTo>
                      <a:pt x="57" y="113"/>
                    </a:lnTo>
                    <a:lnTo>
                      <a:pt x="39" y="110"/>
                    </a:lnTo>
                    <a:lnTo>
                      <a:pt x="23" y="102"/>
                    </a:lnTo>
                    <a:lnTo>
                      <a:pt x="11" y="90"/>
                    </a:lnTo>
                    <a:lnTo>
                      <a:pt x="2" y="75"/>
                    </a:lnTo>
                    <a:lnTo>
                      <a:pt x="0" y="57"/>
                    </a:lnTo>
                    <a:lnTo>
                      <a:pt x="2" y="39"/>
                    </a:lnTo>
                    <a:lnTo>
                      <a:pt x="11" y="23"/>
                    </a:lnTo>
                    <a:lnTo>
                      <a:pt x="23" y="11"/>
                    </a:lnTo>
                    <a:lnTo>
                      <a:pt x="39" y="4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20" name="Freeform 493"/>
              <p:cNvSpPr>
                <a:spLocks/>
              </p:cNvSpPr>
              <p:nvPr/>
            </p:nvSpPr>
            <p:spPr bwMode="auto">
              <a:xfrm>
                <a:off x="4541862" y="4002195"/>
                <a:ext cx="17463" cy="36512"/>
              </a:xfrm>
              <a:custGeom>
                <a:avLst/>
                <a:gdLst>
                  <a:gd name="T0" fmla="*/ 57 w 113"/>
                  <a:gd name="T1" fmla="*/ 0 h 225"/>
                  <a:gd name="T2" fmla="*/ 74 w 113"/>
                  <a:gd name="T3" fmla="*/ 2 h 225"/>
                  <a:gd name="T4" fmla="*/ 90 w 113"/>
                  <a:gd name="T5" fmla="*/ 10 h 225"/>
                  <a:gd name="T6" fmla="*/ 103 w 113"/>
                  <a:gd name="T7" fmla="*/ 23 h 225"/>
                  <a:gd name="T8" fmla="*/ 110 w 113"/>
                  <a:gd name="T9" fmla="*/ 37 h 225"/>
                  <a:gd name="T10" fmla="*/ 113 w 113"/>
                  <a:gd name="T11" fmla="*/ 56 h 225"/>
                  <a:gd name="T12" fmla="*/ 113 w 113"/>
                  <a:gd name="T13" fmla="*/ 168 h 225"/>
                  <a:gd name="T14" fmla="*/ 110 w 113"/>
                  <a:gd name="T15" fmla="*/ 186 h 225"/>
                  <a:gd name="T16" fmla="*/ 103 w 113"/>
                  <a:gd name="T17" fmla="*/ 202 h 225"/>
                  <a:gd name="T18" fmla="*/ 90 w 113"/>
                  <a:gd name="T19" fmla="*/ 214 h 225"/>
                  <a:gd name="T20" fmla="*/ 74 w 113"/>
                  <a:gd name="T21" fmla="*/ 221 h 225"/>
                  <a:gd name="T22" fmla="*/ 57 w 113"/>
                  <a:gd name="T23" fmla="*/ 225 h 225"/>
                  <a:gd name="T24" fmla="*/ 39 w 113"/>
                  <a:gd name="T25" fmla="*/ 221 h 225"/>
                  <a:gd name="T26" fmla="*/ 23 w 113"/>
                  <a:gd name="T27" fmla="*/ 214 h 225"/>
                  <a:gd name="T28" fmla="*/ 11 w 113"/>
                  <a:gd name="T29" fmla="*/ 202 h 225"/>
                  <a:gd name="T30" fmla="*/ 3 w 113"/>
                  <a:gd name="T31" fmla="*/ 186 h 225"/>
                  <a:gd name="T32" fmla="*/ 0 w 113"/>
                  <a:gd name="T33" fmla="*/ 168 h 225"/>
                  <a:gd name="T34" fmla="*/ 0 w 113"/>
                  <a:gd name="T35" fmla="*/ 56 h 225"/>
                  <a:gd name="T36" fmla="*/ 3 w 113"/>
                  <a:gd name="T37" fmla="*/ 37 h 225"/>
                  <a:gd name="T38" fmla="*/ 11 w 113"/>
                  <a:gd name="T39" fmla="*/ 23 h 225"/>
                  <a:gd name="T40" fmla="*/ 23 w 113"/>
                  <a:gd name="T41" fmla="*/ 10 h 225"/>
                  <a:gd name="T42" fmla="*/ 39 w 113"/>
                  <a:gd name="T43" fmla="*/ 2 h 225"/>
                  <a:gd name="T44" fmla="*/ 57 w 113"/>
                  <a:gd name="T45" fmla="*/ 0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3" h="225">
                    <a:moveTo>
                      <a:pt x="57" y="0"/>
                    </a:moveTo>
                    <a:lnTo>
                      <a:pt x="74" y="2"/>
                    </a:lnTo>
                    <a:lnTo>
                      <a:pt x="90" y="10"/>
                    </a:lnTo>
                    <a:lnTo>
                      <a:pt x="103" y="23"/>
                    </a:lnTo>
                    <a:lnTo>
                      <a:pt x="110" y="37"/>
                    </a:lnTo>
                    <a:lnTo>
                      <a:pt x="113" y="56"/>
                    </a:lnTo>
                    <a:lnTo>
                      <a:pt x="113" y="168"/>
                    </a:lnTo>
                    <a:lnTo>
                      <a:pt x="110" y="186"/>
                    </a:lnTo>
                    <a:lnTo>
                      <a:pt x="103" y="202"/>
                    </a:lnTo>
                    <a:lnTo>
                      <a:pt x="90" y="214"/>
                    </a:lnTo>
                    <a:lnTo>
                      <a:pt x="74" y="221"/>
                    </a:lnTo>
                    <a:lnTo>
                      <a:pt x="57" y="225"/>
                    </a:lnTo>
                    <a:lnTo>
                      <a:pt x="39" y="221"/>
                    </a:lnTo>
                    <a:lnTo>
                      <a:pt x="23" y="214"/>
                    </a:lnTo>
                    <a:lnTo>
                      <a:pt x="11" y="202"/>
                    </a:lnTo>
                    <a:lnTo>
                      <a:pt x="3" y="186"/>
                    </a:lnTo>
                    <a:lnTo>
                      <a:pt x="0" y="168"/>
                    </a:lnTo>
                    <a:lnTo>
                      <a:pt x="0" y="56"/>
                    </a:lnTo>
                    <a:lnTo>
                      <a:pt x="3" y="37"/>
                    </a:lnTo>
                    <a:lnTo>
                      <a:pt x="11" y="23"/>
                    </a:lnTo>
                    <a:lnTo>
                      <a:pt x="23" y="10"/>
                    </a:lnTo>
                    <a:lnTo>
                      <a:pt x="39" y="2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21" name="Freeform 494"/>
              <p:cNvSpPr>
                <a:spLocks/>
              </p:cNvSpPr>
              <p:nvPr/>
            </p:nvSpPr>
            <p:spPr bwMode="auto">
              <a:xfrm>
                <a:off x="4391049" y="3811695"/>
                <a:ext cx="31750" cy="28575"/>
              </a:xfrm>
              <a:custGeom>
                <a:avLst/>
                <a:gdLst>
                  <a:gd name="T0" fmla="*/ 61 w 206"/>
                  <a:gd name="T1" fmla="*/ 0 h 176"/>
                  <a:gd name="T2" fmla="*/ 75 w 206"/>
                  <a:gd name="T3" fmla="*/ 3 h 176"/>
                  <a:gd name="T4" fmla="*/ 89 w 206"/>
                  <a:gd name="T5" fmla="*/ 9 h 176"/>
                  <a:gd name="T6" fmla="*/ 182 w 206"/>
                  <a:gd name="T7" fmla="*/ 74 h 176"/>
                  <a:gd name="T8" fmla="*/ 193 w 206"/>
                  <a:gd name="T9" fmla="*/ 84 h 176"/>
                  <a:gd name="T10" fmla="*/ 201 w 206"/>
                  <a:gd name="T11" fmla="*/ 97 h 176"/>
                  <a:gd name="T12" fmla="*/ 205 w 206"/>
                  <a:gd name="T13" fmla="*/ 111 h 176"/>
                  <a:gd name="T14" fmla="*/ 206 w 206"/>
                  <a:gd name="T15" fmla="*/ 125 h 176"/>
                  <a:gd name="T16" fmla="*/ 203 w 206"/>
                  <a:gd name="T17" fmla="*/ 140 h 176"/>
                  <a:gd name="T18" fmla="*/ 195 w 206"/>
                  <a:gd name="T19" fmla="*/ 153 h 176"/>
                  <a:gd name="T20" fmla="*/ 186 w 206"/>
                  <a:gd name="T21" fmla="*/ 163 h 176"/>
                  <a:gd name="T22" fmla="*/ 174 w 206"/>
                  <a:gd name="T23" fmla="*/ 171 h 176"/>
                  <a:gd name="T24" fmla="*/ 162 w 206"/>
                  <a:gd name="T25" fmla="*/ 175 h 176"/>
                  <a:gd name="T26" fmla="*/ 149 w 206"/>
                  <a:gd name="T27" fmla="*/ 176 h 176"/>
                  <a:gd name="T28" fmla="*/ 132 w 206"/>
                  <a:gd name="T29" fmla="*/ 174 h 176"/>
                  <a:gd name="T30" fmla="*/ 116 w 206"/>
                  <a:gd name="T31" fmla="*/ 167 h 176"/>
                  <a:gd name="T32" fmla="*/ 24 w 206"/>
                  <a:gd name="T33" fmla="*/ 102 h 176"/>
                  <a:gd name="T34" fmla="*/ 12 w 206"/>
                  <a:gd name="T35" fmla="*/ 92 h 176"/>
                  <a:gd name="T36" fmla="*/ 5 w 206"/>
                  <a:gd name="T37" fmla="*/ 79 h 176"/>
                  <a:gd name="T38" fmla="*/ 1 w 206"/>
                  <a:gd name="T39" fmla="*/ 65 h 176"/>
                  <a:gd name="T40" fmla="*/ 0 w 206"/>
                  <a:gd name="T41" fmla="*/ 51 h 176"/>
                  <a:gd name="T42" fmla="*/ 3 w 206"/>
                  <a:gd name="T43" fmla="*/ 36 h 176"/>
                  <a:gd name="T44" fmla="*/ 10 w 206"/>
                  <a:gd name="T45" fmla="*/ 23 h 176"/>
                  <a:gd name="T46" fmla="*/ 21 w 206"/>
                  <a:gd name="T47" fmla="*/ 12 h 176"/>
                  <a:gd name="T48" fmla="*/ 32 w 206"/>
                  <a:gd name="T49" fmla="*/ 4 h 176"/>
                  <a:gd name="T50" fmla="*/ 47 w 206"/>
                  <a:gd name="T51" fmla="*/ 0 h 176"/>
                  <a:gd name="T52" fmla="*/ 61 w 206"/>
                  <a:gd name="T53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06" h="176">
                    <a:moveTo>
                      <a:pt x="61" y="0"/>
                    </a:moveTo>
                    <a:lnTo>
                      <a:pt x="75" y="3"/>
                    </a:lnTo>
                    <a:lnTo>
                      <a:pt x="89" y="9"/>
                    </a:lnTo>
                    <a:lnTo>
                      <a:pt x="182" y="74"/>
                    </a:lnTo>
                    <a:lnTo>
                      <a:pt x="193" y="84"/>
                    </a:lnTo>
                    <a:lnTo>
                      <a:pt x="201" y="97"/>
                    </a:lnTo>
                    <a:lnTo>
                      <a:pt x="205" y="111"/>
                    </a:lnTo>
                    <a:lnTo>
                      <a:pt x="206" y="125"/>
                    </a:lnTo>
                    <a:lnTo>
                      <a:pt x="203" y="140"/>
                    </a:lnTo>
                    <a:lnTo>
                      <a:pt x="195" y="153"/>
                    </a:lnTo>
                    <a:lnTo>
                      <a:pt x="186" y="163"/>
                    </a:lnTo>
                    <a:lnTo>
                      <a:pt x="174" y="171"/>
                    </a:lnTo>
                    <a:lnTo>
                      <a:pt x="162" y="175"/>
                    </a:lnTo>
                    <a:lnTo>
                      <a:pt x="149" y="176"/>
                    </a:lnTo>
                    <a:lnTo>
                      <a:pt x="132" y="174"/>
                    </a:lnTo>
                    <a:lnTo>
                      <a:pt x="116" y="167"/>
                    </a:lnTo>
                    <a:lnTo>
                      <a:pt x="24" y="102"/>
                    </a:lnTo>
                    <a:lnTo>
                      <a:pt x="12" y="92"/>
                    </a:lnTo>
                    <a:lnTo>
                      <a:pt x="5" y="79"/>
                    </a:lnTo>
                    <a:lnTo>
                      <a:pt x="1" y="65"/>
                    </a:lnTo>
                    <a:lnTo>
                      <a:pt x="0" y="51"/>
                    </a:lnTo>
                    <a:lnTo>
                      <a:pt x="3" y="36"/>
                    </a:lnTo>
                    <a:lnTo>
                      <a:pt x="10" y="23"/>
                    </a:lnTo>
                    <a:lnTo>
                      <a:pt x="21" y="12"/>
                    </a:lnTo>
                    <a:lnTo>
                      <a:pt x="32" y="4"/>
                    </a:lnTo>
                    <a:lnTo>
                      <a:pt x="47" y="0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22" name="Freeform 495"/>
              <p:cNvSpPr>
                <a:spLocks/>
              </p:cNvSpPr>
              <p:nvPr/>
            </p:nvSpPr>
            <p:spPr bwMode="auto">
              <a:xfrm>
                <a:off x="4524399" y="4056170"/>
                <a:ext cx="34925" cy="31750"/>
              </a:xfrm>
              <a:custGeom>
                <a:avLst/>
                <a:gdLst>
                  <a:gd name="T0" fmla="*/ 170 w 226"/>
                  <a:gd name="T1" fmla="*/ 0 h 204"/>
                  <a:gd name="T2" fmla="*/ 187 w 226"/>
                  <a:gd name="T3" fmla="*/ 4 h 204"/>
                  <a:gd name="T4" fmla="*/ 203 w 226"/>
                  <a:gd name="T5" fmla="*/ 11 h 204"/>
                  <a:gd name="T6" fmla="*/ 216 w 226"/>
                  <a:gd name="T7" fmla="*/ 23 h 204"/>
                  <a:gd name="T8" fmla="*/ 223 w 226"/>
                  <a:gd name="T9" fmla="*/ 39 h 204"/>
                  <a:gd name="T10" fmla="*/ 226 w 226"/>
                  <a:gd name="T11" fmla="*/ 57 h 204"/>
                  <a:gd name="T12" fmla="*/ 226 w 226"/>
                  <a:gd name="T13" fmla="*/ 204 h 204"/>
                  <a:gd name="T14" fmla="*/ 57 w 226"/>
                  <a:gd name="T15" fmla="*/ 204 h 204"/>
                  <a:gd name="T16" fmla="*/ 39 w 226"/>
                  <a:gd name="T17" fmla="*/ 201 h 204"/>
                  <a:gd name="T18" fmla="*/ 23 w 226"/>
                  <a:gd name="T19" fmla="*/ 193 h 204"/>
                  <a:gd name="T20" fmla="*/ 11 w 226"/>
                  <a:gd name="T21" fmla="*/ 181 h 204"/>
                  <a:gd name="T22" fmla="*/ 2 w 226"/>
                  <a:gd name="T23" fmla="*/ 166 h 204"/>
                  <a:gd name="T24" fmla="*/ 0 w 226"/>
                  <a:gd name="T25" fmla="*/ 148 h 204"/>
                  <a:gd name="T26" fmla="*/ 2 w 226"/>
                  <a:gd name="T27" fmla="*/ 130 h 204"/>
                  <a:gd name="T28" fmla="*/ 11 w 226"/>
                  <a:gd name="T29" fmla="*/ 114 h 204"/>
                  <a:gd name="T30" fmla="*/ 23 w 226"/>
                  <a:gd name="T31" fmla="*/ 102 h 204"/>
                  <a:gd name="T32" fmla="*/ 39 w 226"/>
                  <a:gd name="T33" fmla="*/ 95 h 204"/>
                  <a:gd name="T34" fmla="*/ 57 w 226"/>
                  <a:gd name="T35" fmla="*/ 91 h 204"/>
                  <a:gd name="T36" fmla="*/ 113 w 226"/>
                  <a:gd name="T37" fmla="*/ 91 h 204"/>
                  <a:gd name="T38" fmla="*/ 113 w 226"/>
                  <a:gd name="T39" fmla="*/ 57 h 204"/>
                  <a:gd name="T40" fmla="*/ 116 w 226"/>
                  <a:gd name="T41" fmla="*/ 39 h 204"/>
                  <a:gd name="T42" fmla="*/ 124 w 226"/>
                  <a:gd name="T43" fmla="*/ 23 h 204"/>
                  <a:gd name="T44" fmla="*/ 136 w 226"/>
                  <a:gd name="T45" fmla="*/ 11 h 204"/>
                  <a:gd name="T46" fmla="*/ 152 w 226"/>
                  <a:gd name="T47" fmla="*/ 4 h 204"/>
                  <a:gd name="T48" fmla="*/ 170 w 226"/>
                  <a:gd name="T49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6" h="204">
                    <a:moveTo>
                      <a:pt x="170" y="0"/>
                    </a:moveTo>
                    <a:lnTo>
                      <a:pt x="187" y="4"/>
                    </a:lnTo>
                    <a:lnTo>
                      <a:pt x="203" y="11"/>
                    </a:lnTo>
                    <a:lnTo>
                      <a:pt x="216" y="23"/>
                    </a:lnTo>
                    <a:lnTo>
                      <a:pt x="223" y="39"/>
                    </a:lnTo>
                    <a:lnTo>
                      <a:pt x="226" y="57"/>
                    </a:lnTo>
                    <a:lnTo>
                      <a:pt x="226" y="204"/>
                    </a:lnTo>
                    <a:lnTo>
                      <a:pt x="57" y="204"/>
                    </a:lnTo>
                    <a:lnTo>
                      <a:pt x="39" y="201"/>
                    </a:lnTo>
                    <a:lnTo>
                      <a:pt x="23" y="193"/>
                    </a:lnTo>
                    <a:lnTo>
                      <a:pt x="11" y="181"/>
                    </a:lnTo>
                    <a:lnTo>
                      <a:pt x="2" y="166"/>
                    </a:lnTo>
                    <a:lnTo>
                      <a:pt x="0" y="148"/>
                    </a:lnTo>
                    <a:lnTo>
                      <a:pt x="2" y="130"/>
                    </a:lnTo>
                    <a:lnTo>
                      <a:pt x="11" y="114"/>
                    </a:lnTo>
                    <a:lnTo>
                      <a:pt x="23" y="102"/>
                    </a:lnTo>
                    <a:lnTo>
                      <a:pt x="39" y="95"/>
                    </a:lnTo>
                    <a:lnTo>
                      <a:pt x="57" y="91"/>
                    </a:lnTo>
                    <a:lnTo>
                      <a:pt x="113" y="91"/>
                    </a:lnTo>
                    <a:lnTo>
                      <a:pt x="113" y="57"/>
                    </a:lnTo>
                    <a:lnTo>
                      <a:pt x="116" y="39"/>
                    </a:lnTo>
                    <a:lnTo>
                      <a:pt x="124" y="23"/>
                    </a:lnTo>
                    <a:lnTo>
                      <a:pt x="136" y="11"/>
                    </a:lnTo>
                    <a:lnTo>
                      <a:pt x="152" y="4"/>
                    </a:lnTo>
                    <a:lnTo>
                      <a:pt x="17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23" name="Freeform 496"/>
              <p:cNvSpPr>
                <a:spLocks/>
              </p:cNvSpPr>
              <p:nvPr/>
            </p:nvSpPr>
            <p:spPr bwMode="auto">
              <a:xfrm>
                <a:off x="4254524" y="4070457"/>
                <a:ext cx="34925" cy="17462"/>
              </a:xfrm>
              <a:custGeom>
                <a:avLst/>
                <a:gdLst>
                  <a:gd name="T0" fmla="*/ 57 w 227"/>
                  <a:gd name="T1" fmla="*/ 0 h 113"/>
                  <a:gd name="T2" fmla="*/ 171 w 227"/>
                  <a:gd name="T3" fmla="*/ 0 h 113"/>
                  <a:gd name="T4" fmla="*/ 188 w 227"/>
                  <a:gd name="T5" fmla="*/ 4 h 113"/>
                  <a:gd name="T6" fmla="*/ 204 w 227"/>
                  <a:gd name="T7" fmla="*/ 11 h 113"/>
                  <a:gd name="T8" fmla="*/ 216 w 227"/>
                  <a:gd name="T9" fmla="*/ 23 h 113"/>
                  <a:gd name="T10" fmla="*/ 224 w 227"/>
                  <a:gd name="T11" fmla="*/ 39 h 113"/>
                  <a:gd name="T12" fmla="*/ 227 w 227"/>
                  <a:gd name="T13" fmla="*/ 57 h 113"/>
                  <a:gd name="T14" fmla="*/ 224 w 227"/>
                  <a:gd name="T15" fmla="*/ 75 h 113"/>
                  <a:gd name="T16" fmla="*/ 216 w 227"/>
                  <a:gd name="T17" fmla="*/ 90 h 113"/>
                  <a:gd name="T18" fmla="*/ 204 w 227"/>
                  <a:gd name="T19" fmla="*/ 102 h 113"/>
                  <a:gd name="T20" fmla="*/ 188 w 227"/>
                  <a:gd name="T21" fmla="*/ 110 h 113"/>
                  <a:gd name="T22" fmla="*/ 171 w 227"/>
                  <a:gd name="T23" fmla="*/ 113 h 113"/>
                  <a:gd name="T24" fmla="*/ 57 w 227"/>
                  <a:gd name="T25" fmla="*/ 113 h 113"/>
                  <a:gd name="T26" fmla="*/ 39 w 227"/>
                  <a:gd name="T27" fmla="*/ 110 h 113"/>
                  <a:gd name="T28" fmla="*/ 23 w 227"/>
                  <a:gd name="T29" fmla="*/ 102 h 113"/>
                  <a:gd name="T30" fmla="*/ 12 w 227"/>
                  <a:gd name="T31" fmla="*/ 90 h 113"/>
                  <a:gd name="T32" fmla="*/ 3 w 227"/>
                  <a:gd name="T33" fmla="*/ 75 h 113"/>
                  <a:gd name="T34" fmla="*/ 0 w 227"/>
                  <a:gd name="T35" fmla="*/ 57 h 113"/>
                  <a:gd name="T36" fmla="*/ 3 w 227"/>
                  <a:gd name="T37" fmla="*/ 39 h 113"/>
                  <a:gd name="T38" fmla="*/ 12 w 227"/>
                  <a:gd name="T39" fmla="*/ 23 h 113"/>
                  <a:gd name="T40" fmla="*/ 23 w 227"/>
                  <a:gd name="T41" fmla="*/ 11 h 113"/>
                  <a:gd name="T42" fmla="*/ 39 w 227"/>
                  <a:gd name="T43" fmla="*/ 4 h 113"/>
                  <a:gd name="T44" fmla="*/ 57 w 227"/>
                  <a:gd name="T45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7" h="113">
                    <a:moveTo>
                      <a:pt x="57" y="0"/>
                    </a:moveTo>
                    <a:lnTo>
                      <a:pt x="171" y="0"/>
                    </a:lnTo>
                    <a:lnTo>
                      <a:pt x="188" y="4"/>
                    </a:lnTo>
                    <a:lnTo>
                      <a:pt x="204" y="11"/>
                    </a:lnTo>
                    <a:lnTo>
                      <a:pt x="216" y="23"/>
                    </a:lnTo>
                    <a:lnTo>
                      <a:pt x="224" y="39"/>
                    </a:lnTo>
                    <a:lnTo>
                      <a:pt x="227" y="57"/>
                    </a:lnTo>
                    <a:lnTo>
                      <a:pt x="224" y="75"/>
                    </a:lnTo>
                    <a:lnTo>
                      <a:pt x="216" y="90"/>
                    </a:lnTo>
                    <a:lnTo>
                      <a:pt x="204" y="102"/>
                    </a:lnTo>
                    <a:lnTo>
                      <a:pt x="188" y="110"/>
                    </a:lnTo>
                    <a:lnTo>
                      <a:pt x="171" y="113"/>
                    </a:lnTo>
                    <a:lnTo>
                      <a:pt x="57" y="113"/>
                    </a:lnTo>
                    <a:lnTo>
                      <a:pt x="39" y="110"/>
                    </a:lnTo>
                    <a:lnTo>
                      <a:pt x="23" y="102"/>
                    </a:lnTo>
                    <a:lnTo>
                      <a:pt x="12" y="90"/>
                    </a:lnTo>
                    <a:lnTo>
                      <a:pt x="3" y="75"/>
                    </a:lnTo>
                    <a:lnTo>
                      <a:pt x="0" y="57"/>
                    </a:lnTo>
                    <a:lnTo>
                      <a:pt x="3" y="39"/>
                    </a:lnTo>
                    <a:lnTo>
                      <a:pt x="12" y="23"/>
                    </a:lnTo>
                    <a:lnTo>
                      <a:pt x="23" y="11"/>
                    </a:lnTo>
                    <a:lnTo>
                      <a:pt x="39" y="4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24" name="Freeform 497"/>
              <p:cNvSpPr>
                <a:spLocks/>
              </p:cNvSpPr>
              <p:nvPr/>
            </p:nvSpPr>
            <p:spPr bwMode="auto">
              <a:xfrm>
                <a:off x="4235474" y="3927582"/>
                <a:ext cx="19050" cy="34925"/>
              </a:xfrm>
              <a:custGeom>
                <a:avLst/>
                <a:gdLst>
                  <a:gd name="T0" fmla="*/ 55 w 112"/>
                  <a:gd name="T1" fmla="*/ 0 h 225"/>
                  <a:gd name="T2" fmla="*/ 73 w 112"/>
                  <a:gd name="T3" fmla="*/ 3 h 225"/>
                  <a:gd name="T4" fmla="*/ 89 w 112"/>
                  <a:gd name="T5" fmla="*/ 11 h 225"/>
                  <a:gd name="T6" fmla="*/ 102 w 112"/>
                  <a:gd name="T7" fmla="*/ 23 h 225"/>
                  <a:gd name="T8" fmla="*/ 110 w 112"/>
                  <a:gd name="T9" fmla="*/ 39 h 225"/>
                  <a:gd name="T10" fmla="*/ 112 w 112"/>
                  <a:gd name="T11" fmla="*/ 57 h 225"/>
                  <a:gd name="T12" fmla="*/ 112 w 112"/>
                  <a:gd name="T13" fmla="*/ 170 h 225"/>
                  <a:gd name="T14" fmla="*/ 110 w 112"/>
                  <a:gd name="T15" fmla="*/ 187 h 225"/>
                  <a:gd name="T16" fmla="*/ 102 w 112"/>
                  <a:gd name="T17" fmla="*/ 202 h 225"/>
                  <a:gd name="T18" fmla="*/ 89 w 112"/>
                  <a:gd name="T19" fmla="*/ 215 h 225"/>
                  <a:gd name="T20" fmla="*/ 73 w 112"/>
                  <a:gd name="T21" fmla="*/ 223 h 225"/>
                  <a:gd name="T22" fmla="*/ 55 w 112"/>
                  <a:gd name="T23" fmla="*/ 225 h 225"/>
                  <a:gd name="T24" fmla="*/ 37 w 112"/>
                  <a:gd name="T25" fmla="*/ 223 h 225"/>
                  <a:gd name="T26" fmla="*/ 23 w 112"/>
                  <a:gd name="T27" fmla="*/ 215 h 225"/>
                  <a:gd name="T28" fmla="*/ 10 w 112"/>
                  <a:gd name="T29" fmla="*/ 202 h 225"/>
                  <a:gd name="T30" fmla="*/ 2 w 112"/>
                  <a:gd name="T31" fmla="*/ 187 h 225"/>
                  <a:gd name="T32" fmla="*/ 0 w 112"/>
                  <a:gd name="T33" fmla="*/ 170 h 225"/>
                  <a:gd name="T34" fmla="*/ 0 w 112"/>
                  <a:gd name="T35" fmla="*/ 57 h 225"/>
                  <a:gd name="T36" fmla="*/ 2 w 112"/>
                  <a:gd name="T37" fmla="*/ 39 h 225"/>
                  <a:gd name="T38" fmla="*/ 10 w 112"/>
                  <a:gd name="T39" fmla="*/ 23 h 225"/>
                  <a:gd name="T40" fmla="*/ 23 w 112"/>
                  <a:gd name="T41" fmla="*/ 11 h 225"/>
                  <a:gd name="T42" fmla="*/ 37 w 112"/>
                  <a:gd name="T43" fmla="*/ 3 h 225"/>
                  <a:gd name="T44" fmla="*/ 55 w 112"/>
                  <a:gd name="T45" fmla="*/ 0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2" h="225">
                    <a:moveTo>
                      <a:pt x="55" y="0"/>
                    </a:moveTo>
                    <a:lnTo>
                      <a:pt x="73" y="3"/>
                    </a:lnTo>
                    <a:lnTo>
                      <a:pt x="89" y="11"/>
                    </a:lnTo>
                    <a:lnTo>
                      <a:pt x="102" y="23"/>
                    </a:lnTo>
                    <a:lnTo>
                      <a:pt x="110" y="39"/>
                    </a:lnTo>
                    <a:lnTo>
                      <a:pt x="112" y="57"/>
                    </a:lnTo>
                    <a:lnTo>
                      <a:pt x="112" y="170"/>
                    </a:lnTo>
                    <a:lnTo>
                      <a:pt x="110" y="187"/>
                    </a:lnTo>
                    <a:lnTo>
                      <a:pt x="102" y="202"/>
                    </a:lnTo>
                    <a:lnTo>
                      <a:pt x="89" y="215"/>
                    </a:lnTo>
                    <a:lnTo>
                      <a:pt x="73" y="223"/>
                    </a:lnTo>
                    <a:lnTo>
                      <a:pt x="55" y="225"/>
                    </a:lnTo>
                    <a:lnTo>
                      <a:pt x="37" y="223"/>
                    </a:lnTo>
                    <a:lnTo>
                      <a:pt x="23" y="215"/>
                    </a:lnTo>
                    <a:lnTo>
                      <a:pt x="10" y="202"/>
                    </a:lnTo>
                    <a:lnTo>
                      <a:pt x="2" y="187"/>
                    </a:lnTo>
                    <a:lnTo>
                      <a:pt x="0" y="170"/>
                    </a:lnTo>
                    <a:lnTo>
                      <a:pt x="0" y="57"/>
                    </a:lnTo>
                    <a:lnTo>
                      <a:pt x="2" y="39"/>
                    </a:lnTo>
                    <a:lnTo>
                      <a:pt x="10" y="23"/>
                    </a:lnTo>
                    <a:lnTo>
                      <a:pt x="23" y="11"/>
                    </a:lnTo>
                    <a:lnTo>
                      <a:pt x="37" y="3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25" name="Freeform 498"/>
              <p:cNvSpPr>
                <a:spLocks/>
              </p:cNvSpPr>
              <p:nvPr/>
            </p:nvSpPr>
            <p:spPr bwMode="auto">
              <a:xfrm>
                <a:off x="4257699" y="3892657"/>
                <a:ext cx="33338" cy="28575"/>
              </a:xfrm>
              <a:custGeom>
                <a:avLst/>
                <a:gdLst>
                  <a:gd name="T0" fmla="*/ 145 w 206"/>
                  <a:gd name="T1" fmla="*/ 0 h 177"/>
                  <a:gd name="T2" fmla="*/ 159 w 206"/>
                  <a:gd name="T3" fmla="*/ 0 h 177"/>
                  <a:gd name="T4" fmla="*/ 173 w 206"/>
                  <a:gd name="T5" fmla="*/ 4 h 177"/>
                  <a:gd name="T6" fmla="*/ 186 w 206"/>
                  <a:gd name="T7" fmla="*/ 12 h 177"/>
                  <a:gd name="T8" fmla="*/ 195 w 206"/>
                  <a:gd name="T9" fmla="*/ 23 h 177"/>
                  <a:gd name="T10" fmla="*/ 202 w 206"/>
                  <a:gd name="T11" fmla="*/ 36 h 177"/>
                  <a:gd name="T12" fmla="*/ 206 w 206"/>
                  <a:gd name="T13" fmla="*/ 51 h 177"/>
                  <a:gd name="T14" fmla="*/ 206 w 206"/>
                  <a:gd name="T15" fmla="*/ 66 h 177"/>
                  <a:gd name="T16" fmla="*/ 201 w 206"/>
                  <a:gd name="T17" fmla="*/ 79 h 177"/>
                  <a:gd name="T18" fmla="*/ 193 w 206"/>
                  <a:gd name="T19" fmla="*/ 92 h 177"/>
                  <a:gd name="T20" fmla="*/ 182 w 206"/>
                  <a:gd name="T21" fmla="*/ 102 h 177"/>
                  <a:gd name="T22" fmla="*/ 90 w 206"/>
                  <a:gd name="T23" fmla="*/ 167 h 177"/>
                  <a:gd name="T24" fmla="*/ 74 w 206"/>
                  <a:gd name="T25" fmla="*/ 174 h 177"/>
                  <a:gd name="T26" fmla="*/ 57 w 206"/>
                  <a:gd name="T27" fmla="*/ 177 h 177"/>
                  <a:gd name="T28" fmla="*/ 44 w 206"/>
                  <a:gd name="T29" fmla="*/ 175 h 177"/>
                  <a:gd name="T30" fmla="*/ 31 w 206"/>
                  <a:gd name="T31" fmla="*/ 171 h 177"/>
                  <a:gd name="T32" fmla="*/ 19 w 206"/>
                  <a:gd name="T33" fmla="*/ 164 h 177"/>
                  <a:gd name="T34" fmla="*/ 10 w 206"/>
                  <a:gd name="T35" fmla="*/ 153 h 177"/>
                  <a:gd name="T36" fmla="*/ 4 w 206"/>
                  <a:gd name="T37" fmla="*/ 140 h 177"/>
                  <a:gd name="T38" fmla="*/ 0 w 206"/>
                  <a:gd name="T39" fmla="*/ 125 h 177"/>
                  <a:gd name="T40" fmla="*/ 0 w 206"/>
                  <a:gd name="T41" fmla="*/ 112 h 177"/>
                  <a:gd name="T42" fmla="*/ 5 w 206"/>
                  <a:gd name="T43" fmla="*/ 97 h 177"/>
                  <a:gd name="T44" fmla="*/ 13 w 206"/>
                  <a:gd name="T45" fmla="*/ 84 h 177"/>
                  <a:gd name="T46" fmla="*/ 24 w 206"/>
                  <a:gd name="T47" fmla="*/ 75 h 177"/>
                  <a:gd name="T48" fmla="*/ 117 w 206"/>
                  <a:gd name="T49" fmla="*/ 9 h 177"/>
                  <a:gd name="T50" fmla="*/ 130 w 206"/>
                  <a:gd name="T51" fmla="*/ 3 h 177"/>
                  <a:gd name="T52" fmla="*/ 145 w 206"/>
                  <a:gd name="T53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06" h="177">
                    <a:moveTo>
                      <a:pt x="145" y="0"/>
                    </a:moveTo>
                    <a:lnTo>
                      <a:pt x="159" y="0"/>
                    </a:lnTo>
                    <a:lnTo>
                      <a:pt x="173" y="4"/>
                    </a:lnTo>
                    <a:lnTo>
                      <a:pt x="186" y="12"/>
                    </a:lnTo>
                    <a:lnTo>
                      <a:pt x="195" y="23"/>
                    </a:lnTo>
                    <a:lnTo>
                      <a:pt x="202" y="36"/>
                    </a:lnTo>
                    <a:lnTo>
                      <a:pt x="206" y="51"/>
                    </a:lnTo>
                    <a:lnTo>
                      <a:pt x="206" y="66"/>
                    </a:lnTo>
                    <a:lnTo>
                      <a:pt x="201" y="79"/>
                    </a:lnTo>
                    <a:lnTo>
                      <a:pt x="193" y="92"/>
                    </a:lnTo>
                    <a:lnTo>
                      <a:pt x="182" y="102"/>
                    </a:lnTo>
                    <a:lnTo>
                      <a:pt x="90" y="167"/>
                    </a:lnTo>
                    <a:lnTo>
                      <a:pt x="74" y="174"/>
                    </a:lnTo>
                    <a:lnTo>
                      <a:pt x="57" y="177"/>
                    </a:lnTo>
                    <a:lnTo>
                      <a:pt x="44" y="175"/>
                    </a:lnTo>
                    <a:lnTo>
                      <a:pt x="31" y="171"/>
                    </a:lnTo>
                    <a:lnTo>
                      <a:pt x="19" y="164"/>
                    </a:lnTo>
                    <a:lnTo>
                      <a:pt x="10" y="153"/>
                    </a:lnTo>
                    <a:lnTo>
                      <a:pt x="4" y="140"/>
                    </a:lnTo>
                    <a:lnTo>
                      <a:pt x="0" y="125"/>
                    </a:lnTo>
                    <a:lnTo>
                      <a:pt x="0" y="112"/>
                    </a:lnTo>
                    <a:lnTo>
                      <a:pt x="5" y="97"/>
                    </a:lnTo>
                    <a:lnTo>
                      <a:pt x="13" y="84"/>
                    </a:lnTo>
                    <a:lnTo>
                      <a:pt x="24" y="75"/>
                    </a:lnTo>
                    <a:lnTo>
                      <a:pt x="117" y="9"/>
                    </a:lnTo>
                    <a:lnTo>
                      <a:pt x="130" y="3"/>
                    </a:lnTo>
                    <a:lnTo>
                      <a:pt x="145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26" name="Freeform 499"/>
              <p:cNvSpPr>
                <a:spLocks/>
              </p:cNvSpPr>
              <p:nvPr/>
            </p:nvSpPr>
            <p:spPr bwMode="auto">
              <a:xfrm>
                <a:off x="4302149" y="3862495"/>
                <a:ext cx="33338" cy="26987"/>
              </a:xfrm>
              <a:custGeom>
                <a:avLst/>
                <a:gdLst>
                  <a:gd name="T0" fmla="*/ 144 w 205"/>
                  <a:gd name="T1" fmla="*/ 0 h 177"/>
                  <a:gd name="T2" fmla="*/ 159 w 205"/>
                  <a:gd name="T3" fmla="*/ 0 h 177"/>
                  <a:gd name="T4" fmla="*/ 173 w 205"/>
                  <a:gd name="T5" fmla="*/ 4 h 177"/>
                  <a:gd name="T6" fmla="*/ 185 w 205"/>
                  <a:gd name="T7" fmla="*/ 13 h 177"/>
                  <a:gd name="T8" fmla="*/ 196 w 205"/>
                  <a:gd name="T9" fmla="*/ 23 h 177"/>
                  <a:gd name="T10" fmla="*/ 202 w 205"/>
                  <a:gd name="T11" fmla="*/ 37 h 177"/>
                  <a:gd name="T12" fmla="*/ 205 w 205"/>
                  <a:gd name="T13" fmla="*/ 50 h 177"/>
                  <a:gd name="T14" fmla="*/ 205 w 205"/>
                  <a:gd name="T15" fmla="*/ 65 h 177"/>
                  <a:gd name="T16" fmla="*/ 201 w 205"/>
                  <a:gd name="T17" fmla="*/ 79 h 177"/>
                  <a:gd name="T18" fmla="*/ 193 w 205"/>
                  <a:gd name="T19" fmla="*/ 91 h 177"/>
                  <a:gd name="T20" fmla="*/ 182 w 205"/>
                  <a:gd name="T21" fmla="*/ 102 h 177"/>
                  <a:gd name="T22" fmla="*/ 90 w 205"/>
                  <a:gd name="T23" fmla="*/ 167 h 177"/>
                  <a:gd name="T24" fmla="*/ 74 w 205"/>
                  <a:gd name="T25" fmla="*/ 175 h 177"/>
                  <a:gd name="T26" fmla="*/ 57 w 205"/>
                  <a:gd name="T27" fmla="*/ 177 h 177"/>
                  <a:gd name="T28" fmla="*/ 43 w 205"/>
                  <a:gd name="T29" fmla="*/ 176 h 177"/>
                  <a:gd name="T30" fmla="*/ 31 w 205"/>
                  <a:gd name="T31" fmla="*/ 171 h 177"/>
                  <a:gd name="T32" fmla="*/ 20 w 205"/>
                  <a:gd name="T33" fmla="*/ 163 h 177"/>
                  <a:gd name="T34" fmla="*/ 11 w 205"/>
                  <a:gd name="T35" fmla="*/ 153 h 177"/>
                  <a:gd name="T36" fmla="*/ 3 w 205"/>
                  <a:gd name="T37" fmla="*/ 140 h 177"/>
                  <a:gd name="T38" fmla="*/ 0 w 205"/>
                  <a:gd name="T39" fmla="*/ 126 h 177"/>
                  <a:gd name="T40" fmla="*/ 0 w 205"/>
                  <a:gd name="T41" fmla="*/ 111 h 177"/>
                  <a:gd name="T42" fmla="*/ 5 w 205"/>
                  <a:gd name="T43" fmla="*/ 98 h 177"/>
                  <a:gd name="T44" fmla="*/ 13 w 205"/>
                  <a:gd name="T45" fmla="*/ 85 h 177"/>
                  <a:gd name="T46" fmla="*/ 23 w 205"/>
                  <a:gd name="T47" fmla="*/ 75 h 177"/>
                  <a:gd name="T48" fmla="*/ 117 w 205"/>
                  <a:gd name="T49" fmla="*/ 10 h 177"/>
                  <a:gd name="T50" fmla="*/ 130 w 205"/>
                  <a:gd name="T51" fmla="*/ 3 h 177"/>
                  <a:gd name="T52" fmla="*/ 144 w 205"/>
                  <a:gd name="T53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05" h="177">
                    <a:moveTo>
                      <a:pt x="144" y="0"/>
                    </a:moveTo>
                    <a:lnTo>
                      <a:pt x="159" y="0"/>
                    </a:lnTo>
                    <a:lnTo>
                      <a:pt x="173" y="4"/>
                    </a:lnTo>
                    <a:lnTo>
                      <a:pt x="185" y="13"/>
                    </a:lnTo>
                    <a:lnTo>
                      <a:pt x="196" y="23"/>
                    </a:lnTo>
                    <a:lnTo>
                      <a:pt x="202" y="37"/>
                    </a:lnTo>
                    <a:lnTo>
                      <a:pt x="205" y="50"/>
                    </a:lnTo>
                    <a:lnTo>
                      <a:pt x="205" y="65"/>
                    </a:lnTo>
                    <a:lnTo>
                      <a:pt x="201" y="79"/>
                    </a:lnTo>
                    <a:lnTo>
                      <a:pt x="193" y="91"/>
                    </a:lnTo>
                    <a:lnTo>
                      <a:pt x="182" y="102"/>
                    </a:lnTo>
                    <a:lnTo>
                      <a:pt x="90" y="167"/>
                    </a:lnTo>
                    <a:lnTo>
                      <a:pt x="74" y="175"/>
                    </a:lnTo>
                    <a:lnTo>
                      <a:pt x="57" y="177"/>
                    </a:lnTo>
                    <a:lnTo>
                      <a:pt x="43" y="176"/>
                    </a:lnTo>
                    <a:lnTo>
                      <a:pt x="31" y="171"/>
                    </a:lnTo>
                    <a:lnTo>
                      <a:pt x="20" y="163"/>
                    </a:lnTo>
                    <a:lnTo>
                      <a:pt x="11" y="153"/>
                    </a:lnTo>
                    <a:lnTo>
                      <a:pt x="3" y="140"/>
                    </a:lnTo>
                    <a:lnTo>
                      <a:pt x="0" y="126"/>
                    </a:lnTo>
                    <a:lnTo>
                      <a:pt x="0" y="111"/>
                    </a:lnTo>
                    <a:lnTo>
                      <a:pt x="5" y="98"/>
                    </a:lnTo>
                    <a:lnTo>
                      <a:pt x="13" y="85"/>
                    </a:lnTo>
                    <a:lnTo>
                      <a:pt x="23" y="75"/>
                    </a:lnTo>
                    <a:lnTo>
                      <a:pt x="117" y="10"/>
                    </a:lnTo>
                    <a:lnTo>
                      <a:pt x="130" y="3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27" name="Freeform 500"/>
              <p:cNvSpPr>
                <a:spLocks/>
              </p:cNvSpPr>
              <p:nvPr/>
            </p:nvSpPr>
            <p:spPr bwMode="auto">
              <a:xfrm>
                <a:off x="4235474" y="3981557"/>
                <a:ext cx="19050" cy="34925"/>
              </a:xfrm>
              <a:custGeom>
                <a:avLst/>
                <a:gdLst>
                  <a:gd name="T0" fmla="*/ 55 w 112"/>
                  <a:gd name="T1" fmla="*/ 0 h 226"/>
                  <a:gd name="T2" fmla="*/ 73 w 112"/>
                  <a:gd name="T3" fmla="*/ 3 h 226"/>
                  <a:gd name="T4" fmla="*/ 89 w 112"/>
                  <a:gd name="T5" fmla="*/ 11 h 226"/>
                  <a:gd name="T6" fmla="*/ 102 w 112"/>
                  <a:gd name="T7" fmla="*/ 23 h 226"/>
                  <a:gd name="T8" fmla="*/ 110 w 112"/>
                  <a:gd name="T9" fmla="*/ 39 h 226"/>
                  <a:gd name="T10" fmla="*/ 112 w 112"/>
                  <a:gd name="T11" fmla="*/ 56 h 226"/>
                  <a:gd name="T12" fmla="*/ 112 w 112"/>
                  <a:gd name="T13" fmla="*/ 169 h 226"/>
                  <a:gd name="T14" fmla="*/ 110 w 112"/>
                  <a:gd name="T15" fmla="*/ 187 h 226"/>
                  <a:gd name="T16" fmla="*/ 102 w 112"/>
                  <a:gd name="T17" fmla="*/ 203 h 226"/>
                  <a:gd name="T18" fmla="*/ 89 w 112"/>
                  <a:gd name="T19" fmla="*/ 214 h 226"/>
                  <a:gd name="T20" fmla="*/ 73 w 112"/>
                  <a:gd name="T21" fmla="*/ 223 h 226"/>
                  <a:gd name="T22" fmla="*/ 55 w 112"/>
                  <a:gd name="T23" fmla="*/ 226 h 226"/>
                  <a:gd name="T24" fmla="*/ 37 w 112"/>
                  <a:gd name="T25" fmla="*/ 223 h 226"/>
                  <a:gd name="T26" fmla="*/ 23 w 112"/>
                  <a:gd name="T27" fmla="*/ 214 h 226"/>
                  <a:gd name="T28" fmla="*/ 10 w 112"/>
                  <a:gd name="T29" fmla="*/ 203 h 226"/>
                  <a:gd name="T30" fmla="*/ 2 w 112"/>
                  <a:gd name="T31" fmla="*/ 187 h 226"/>
                  <a:gd name="T32" fmla="*/ 0 w 112"/>
                  <a:gd name="T33" fmla="*/ 169 h 226"/>
                  <a:gd name="T34" fmla="*/ 0 w 112"/>
                  <a:gd name="T35" fmla="*/ 56 h 226"/>
                  <a:gd name="T36" fmla="*/ 2 w 112"/>
                  <a:gd name="T37" fmla="*/ 39 h 226"/>
                  <a:gd name="T38" fmla="*/ 10 w 112"/>
                  <a:gd name="T39" fmla="*/ 23 h 226"/>
                  <a:gd name="T40" fmla="*/ 23 w 112"/>
                  <a:gd name="T41" fmla="*/ 11 h 226"/>
                  <a:gd name="T42" fmla="*/ 37 w 112"/>
                  <a:gd name="T43" fmla="*/ 3 h 226"/>
                  <a:gd name="T44" fmla="*/ 55 w 112"/>
                  <a:gd name="T45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2" h="226">
                    <a:moveTo>
                      <a:pt x="55" y="0"/>
                    </a:moveTo>
                    <a:lnTo>
                      <a:pt x="73" y="3"/>
                    </a:lnTo>
                    <a:lnTo>
                      <a:pt x="89" y="11"/>
                    </a:lnTo>
                    <a:lnTo>
                      <a:pt x="102" y="23"/>
                    </a:lnTo>
                    <a:lnTo>
                      <a:pt x="110" y="39"/>
                    </a:lnTo>
                    <a:lnTo>
                      <a:pt x="112" y="56"/>
                    </a:lnTo>
                    <a:lnTo>
                      <a:pt x="112" y="169"/>
                    </a:lnTo>
                    <a:lnTo>
                      <a:pt x="110" y="187"/>
                    </a:lnTo>
                    <a:lnTo>
                      <a:pt x="102" y="203"/>
                    </a:lnTo>
                    <a:lnTo>
                      <a:pt x="89" y="214"/>
                    </a:lnTo>
                    <a:lnTo>
                      <a:pt x="73" y="223"/>
                    </a:lnTo>
                    <a:lnTo>
                      <a:pt x="55" y="226"/>
                    </a:lnTo>
                    <a:lnTo>
                      <a:pt x="37" y="223"/>
                    </a:lnTo>
                    <a:lnTo>
                      <a:pt x="23" y="214"/>
                    </a:lnTo>
                    <a:lnTo>
                      <a:pt x="10" y="203"/>
                    </a:lnTo>
                    <a:lnTo>
                      <a:pt x="2" y="187"/>
                    </a:lnTo>
                    <a:lnTo>
                      <a:pt x="0" y="169"/>
                    </a:lnTo>
                    <a:lnTo>
                      <a:pt x="0" y="56"/>
                    </a:lnTo>
                    <a:lnTo>
                      <a:pt x="2" y="39"/>
                    </a:lnTo>
                    <a:lnTo>
                      <a:pt x="10" y="23"/>
                    </a:lnTo>
                    <a:lnTo>
                      <a:pt x="23" y="11"/>
                    </a:lnTo>
                    <a:lnTo>
                      <a:pt x="37" y="3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28" name="Freeform 501"/>
              <p:cNvSpPr>
                <a:spLocks/>
              </p:cNvSpPr>
              <p:nvPr/>
            </p:nvSpPr>
            <p:spPr bwMode="auto">
              <a:xfrm>
                <a:off x="4346599" y="3830745"/>
                <a:ext cx="31750" cy="28575"/>
              </a:xfrm>
              <a:custGeom>
                <a:avLst/>
                <a:gdLst>
                  <a:gd name="T0" fmla="*/ 144 w 205"/>
                  <a:gd name="T1" fmla="*/ 0 h 178"/>
                  <a:gd name="T2" fmla="*/ 159 w 205"/>
                  <a:gd name="T3" fmla="*/ 1 h 178"/>
                  <a:gd name="T4" fmla="*/ 172 w 205"/>
                  <a:gd name="T5" fmla="*/ 5 h 178"/>
                  <a:gd name="T6" fmla="*/ 185 w 205"/>
                  <a:gd name="T7" fmla="*/ 12 h 178"/>
                  <a:gd name="T8" fmla="*/ 196 w 205"/>
                  <a:gd name="T9" fmla="*/ 24 h 178"/>
                  <a:gd name="T10" fmla="*/ 202 w 205"/>
                  <a:gd name="T11" fmla="*/ 36 h 178"/>
                  <a:gd name="T12" fmla="*/ 205 w 205"/>
                  <a:gd name="T13" fmla="*/ 51 h 178"/>
                  <a:gd name="T14" fmla="*/ 205 w 205"/>
                  <a:gd name="T15" fmla="*/ 66 h 178"/>
                  <a:gd name="T16" fmla="*/ 201 w 205"/>
                  <a:gd name="T17" fmla="*/ 79 h 178"/>
                  <a:gd name="T18" fmla="*/ 192 w 205"/>
                  <a:gd name="T19" fmla="*/ 92 h 178"/>
                  <a:gd name="T20" fmla="*/ 182 w 205"/>
                  <a:gd name="T21" fmla="*/ 102 h 178"/>
                  <a:gd name="T22" fmla="*/ 89 w 205"/>
                  <a:gd name="T23" fmla="*/ 167 h 178"/>
                  <a:gd name="T24" fmla="*/ 74 w 205"/>
                  <a:gd name="T25" fmla="*/ 174 h 178"/>
                  <a:gd name="T26" fmla="*/ 57 w 205"/>
                  <a:gd name="T27" fmla="*/ 178 h 178"/>
                  <a:gd name="T28" fmla="*/ 43 w 205"/>
                  <a:gd name="T29" fmla="*/ 175 h 178"/>
                  <a:gd name="T30" fmla="*/ 30 w 205"/>
                  <a:gd name="T31" fmla="*/ 171 h 178"/>
                  <a:gd name="T32" fmla="*/ 20 w 205"/>
                  <a:gd name="T33" fmla="*/ 164 h 178"/>
                  <a:gd name="T34" fmla="*/ 10 w 205"/>
                  <a:gd name="T35" fmla="*/ 153 h 178"/>
                  <a:gd name="T36" fmla="*/ 3 w 205"/>
                  <a:gd name="T37" fmla="*/ 140 h 178"/>
                  <a:gd name="T38" fmla="*/ 0 w 205"/>
                  <a:gd name="T39" fmla="*/ 125 h 178"/>
                  <a:gd name="T40" fmla="*/ 1 w 205"/>
                  <a:gd name="T41" fmla="*/ 112 h 178"/>
                  <a:gd name="T42" fmla="*/ 5 w 205"/>
                  <a:gd name="T43" fmla="*/ 97 h 178"/>
                  <a:gd name="T44" fmla="*/ 13 w 205"/>
                  <a:gd name="T45" fmla="*/ 86 h 178"/>
                  <a:gd name="T46" fmla="*/ 24 w 205"/>
                  <a:gd name="T47" fmla="*/ 75 h 178"/>
                  <a:gd name="T48" fmla="*/ 117 w 205"/>
                  <a:gd name="T49" fmla="*/ 10 h 178"/>
                  <a:gd name="T50" fmla="*/ 129 w 205"/>
                  <a:gd name="T51" fmla="*/ 3 h 178"/>
                  <a:gd name="T52" fmla="*/ 144 w 205"/>
                  <a:gd name="T53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05" h="178">
                    <a:moveTo>
                      <a:pt x="144" y="0"/>
                    </a:moveTo>
                    <a:lnTo>
                      <a:pt x="159" y="1"/>
                    </a:lnTo>
                    <a:lnTo>
                      <a:pt x="172" y="5"/>
                    </a:lnTo>
                    <a:lnTo>
                      <a:pt x="185" y="12"/>
                    </a:lnTo>
                    <a:lnTo>
                      <a:pt x="196" y="24"/>
                    </a:lnTo>
                    <a:lnTo>
                      <a:pt x="202" y="36"/>
                    </a:lnTo>
                    <a:lnTo>
                      <a:pt x="205" y="51"/>
                    </a:lnTo>
                    <a:lnTo>
                      <a:pt x="205" y="66"/>
                    </a:lnTo>
                    <a:lnTo>
                      <a:pt x="201" y="79"/>
                    </a:lnTo>
                    <a:lnTo>
                      <a:pt x="192" y="92"/>
                    </a:lnTo>
                    <a:lnTo>
                      <a:pt x="182" y="102"/>
                    </a:lnTo>
                    <a:lnTo>
                      <a:pt x="89" y="167"/>
                    </a:lnTo>
                    <a:lnTo>
                      <a:pt x="74" y="174"/>
                    </a:lnTo>
                    <a:lnTo>
                      <a:pt x="57" y="178"/>
                    </a:lnTo>
                    <a:lnTo>
                      <a:pt x="43" y="175"/>
                    </a:lnTo>
                    <a:lnTo>
                      <a:pt x="30" y="171"/>
                    </a:lnTo>
                    <a:lnTo>
                      <a:pt x="20" y="164"/>
                    </a:lnTo>
                    <a:lnTo>
                      <a:pt x="10" y="153"/>
                    </a:lnTo>
                    <a:lnTo>
                      <a:pt x="3" y="140"/>
                    </a:lnTo>
                    <a:lnTo>
                      <a:pt x="0" y="125"/>
                    </a:lnTo>
                    <a:lnTo>
                      <a:pt x="1" y="112"/>
                    </a:lnTo>
                    <a:lnTo>
                      <a:pt x="5" y="97"/>
                    </a:lnTo>
                    <a:lnTo>
                      <a:pt x="13" y="86"/>
                    </a:lnTo>
                    <a:lnTo>
                      <a:pt x="24" y="75"/>
                    </a:lnTo>
                    <a:lnTo>
                      <a:pt x="117" y="10"/>
                    </a:lnTo>
                    <a:lnTo>
                      <a:pt x="129" y="3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29" name="Freeform 502"/>
              <p:cNvSpPr>
                <a:spLocks/>
              </p:cNvSpPr>
              <p:nvPr/>
            </p:nvSpPr>
            <p:spPr bwMode="auto">
              <a:xfrm>
                <a:off x="4362474" y="4070457"/>
                <a:ext cx="34925" cy="17462"/>
              </a:xfrm>
              <a:custGeom>
                <a:avLst/>
                <a:gdLst>
                  <a:gd name="T0" fmla="*/ 57 w 226"/>
                  <a:gd name="T1" fmla="*/ 0 h 113"/>
                  <a:gd name="T2" fmla="*/ 169 w 226"/>
                  <a:gd name="T3" fmla="*/ 0 h 113"/>
                  <a:gd name="T4" fmla="*/ 187 w 226"/>
                  <a:gd name="T5" fmla="*/ 4 h 113"/>
                  <a:gd name="T6" fmla="*/ 203 w 226"/>
                  <a:gd name="T7" fmla="*/ 11 h 113"/>
                  <a:gd name="T8" fmla="*/ 215 w 226"/>
                  <a:gd name="T9" fmla="*/ 23 h 113"/>
                  <a:gd name="T10" fmla="*/ 224 w 226"/>
                  <a:gd name="T11" fmla="*/ 39 h 113"/>
                  <a:gd name="T12" fmla="*/ 226 w 226"/>
                  <a:gd name="T13" fmla="*/ 57 h 113"/>
                  <a:gd name="T14" fmla="*/ 224 w 226"/>
                  <a:gd name="T15" fmla="*/ 75 h 113"/>
                  <a:gd name="T16" fmla="*/ 215 w 226"/>
                  <a:gd name="T17" fmla="*/ 90 h 113"/>
                  <a:gd name="T18" fmla="*/ 203 w 226"/>
                  <a:gd name="T19" fmla="*/ 102 h 113"/>
                  <a:gd name="T20" fmla="*/ 187 w 226"/>
                  <a:gd name="T21" fmla="*/ 110 h 113"/>
                  <a:gd name="T22" fmla="*/ 169 w 226"/>
                  <a:gd name="T23" fmla="*/ 113 h 113"/>
                  <a:gd name="T24" fmla="*/ 57 w 226"/>
                  <a:gd name="T25" fmla="*/ 113 h 113"/>
                  <a:gd name="T26" fmla="*/ 39 w 226"/>
                  <a:gd name="T27" fmla="*/ 110 h 113"/>
                  <a:gd name="T28" fmla="*/ 23 w 226"/>
                  <a:gd name="T29" fmla="*/ 102 h 113"/>
                  <a:gd name="T30" fmla="*/ 10 w 226"/>
                  <a:gd name="T31" fmla="*/ 90 h 113"/>
                  <a:gd name="T32" fmla="*/ 3 w 226"/>
                  <a:gd name="T33" fmla="*/ 75 h 113"/>
                  <a:gd name="T34" fmla="*/ 0 w 226"/>
                  <a:gd name="T35" fmla="*/ 57 h 113"/>
                  <a:gd name="T36" fmla="*/ 3 w 226"/>
                  <a:gd name="T37" fmla="*/ 39 h 113"/>
                  <a:gd name="T38" fmla="*/ 10 w 226"/>
                  <a:gd name="T39" fmla="*/ 23 h 113"/>
                  <a:gd name="T40" fmla="*/ 23 w 226"/>
                  <a:gd name="T41" fmla="*/ 11 h 113"/>
                  <a:gd name="T42" fmla="*/ 39 w 226"/>
                  <a:gd name="T43" fmla="*/ 4 h 113"/>
                  <a:gd name="T44" fmla="*/ 57 w 226"/>
                  <a:gd name="T45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6" h="113">
                    <a:moveTo>
                      <a:pt x="57" y="0"/>
                    </a:moveTo>
                    <a:lnTo>
                      <a:pt x="169" y="0"/>
                    </a:lnTo>
                    <a:lnTo>
                      <a:pt x="187" y="4"/>
                    </a:lnTo>
                    <a:lnTo>
                      <a:pt x="203" y="11"/>
                    </a:lnTo>
                    <a:lnTo>
                      <a:pt x="215" y="23"/>
                    </a:lnTo>
                    <a:lnTo>
                      <a:pt x="224" y="39"/>
                    </a:lnTo>
                    <a:lnTo>
                      <a:pt x="226" y="57"/>
                    </a:lnTo>
                    <a:lnTo>
                      <a:pt x="224" y="75"/>
                    </a:lnTo>
                    <a:lnTo>
                      <a:pt x="215" y="90"/>
                    </a:lnTo>
                    <a:lnTo>
                      <a:pt x="203" y="102"/>
                    </a:lnTo>
                    <a:lnTo>
                      <a:pt x="187" y="110"/>
                    </a:lnTo>
                    <a:lnTo>
                      <a:pt x="169" y="113"/>
                    </a:lnTo>
                    <a:lnTo>
                      <a:pt x="57" y="113"/>
                    </a:lnTo>
                    <a:lnTo>
                      <a:pt x="39" y="110"/>
                    </a:lnTo>
                    <a:lnTo>
                      <a:pt x="23" y="102"/>
                    </a:lnTo>
                    <a:lnTo>
                      <a:pt x="10" y="90"/>
                    </a:lnTo>
                    <a:lnTo>
                      <a:pt x="3" y="75"/>
                    </a:lnTo>
                    <a:lnTo>
                      <a:pt x="0" y="57"/>
                    </a:lnTo>
                    <a:lnTo>
                      <a:pt x="3" y="39"/>
                    </a:lnTo>
                    <a:lnTo>
                      <a:pt x="10" y="23"/>
                    </a:lnTo>
                    <a:lnTo>
                      <a:pt x="23" y="11"/>
                    </a:lnTo>
                    <a:lnTo>
                      <a:pt x="39" y="4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30" name="Freeform 503"/>
              <p:cNvSpPr>
                <a:spLocks/>
              </p:cNvSpPr>
              <p:nvPr/>
            </p:nvSpPr>
            <p:spPr bwMode="auto">
              <a:xfrm>
                <a:off x="4235474" y="4033945"/>
                <a:ext cx="19050" cy="36512"/>
              </a:xfrm>
              <a:custGeom>
                <a:avLst/>
                <a:gdLst>
                  <a:gd name="T0" fmla="*/ 55 w 112"/>
                  <a:gd name="T1" fmla="*/ 0 h 224"/>
                  <a:gd name="T2" fmla="*/ 73 w 112"/>
                  <a:gd name="T3" fmla="*/ 2 h 224"/>
                  <a:gd name="T4" fmla="*/ 89 w 112"/>
                  <a:gd name="T5" fmla="*/ 10 h 224"/>
                  <a:gd name="T6" fmla="*/ 102 w 112"/>
                  <a:gd name="T7" fmla="*/ 23 h 224"/>
                  <a:gd name="T8" fmla="*/ 110 w 112"/>
                  <a:gd name="T9" fmla="*/ 37 h 224"/>
                  <a:gd name="T10" fmla="*/ 112 w 112"/>
                  <a:gd name="T11" fmla="*/ 55 h 224"/>
                  <a:gd name="T12" fmla="*/ 112 w 112"/>
                  <a:gd name="T13" fmla="*/ 168 h 224"/>
                  <a:gd name="T14" fmla="*/ 110 w 112"/>
                  <a:gd name="T15" fmla="*/ 186 h 224"/>
                  <a:gd name="T16" fmla="*/ 102 w 112"/>
                  <a:gd name="T17" fmla="*/ 201 h 224"/>
                  <a:gd name="T18" fmla="*/ 89 w 112"/>
                  <a:gd name="T19" fmla="*/ 214 h 224"/>
                  <a:gd name="T20" fmla="*/ 73 w 112"/>
                  <a:gd name="T21" fmla="*/ 221 h 224"/>
                  <a:gd name="T22" fmla="*/ 55 w 112"/>
                  <a:gd name="T23" fmla="*/ 224 h 224"/>
                  <a:gd name="T24" fmla="*/ 37 w 112"/>
                  <a:gd name="T25" fmla="*/ 221 h 224"/>
                  <a:gd name="T26" fmla="*/ 23 w 112"/>
                  <a:gd name="T27" fmla="*/ 214 h 224"/>
                  <a:gd name="T28" fmla="*/ 10 w 112"/>
                  <a:gd name="T29" fmla="*/ 201 h 224"/>
                  <a:gd name="T30" fmla="*/ 2 w 112"/>
                  <a:gd name="T31" fmla="*/ 186 h 224"/>
                  <a:gd name="T32" fmla="*/ 0 w 112"/>
                  <a:gd name="T33" fmla="*/ 168 h 224"/>
                  <a:gd name="T34" fmla="*/ 0 w 112"/>
                  <a:gd name="T35" fmla="*/ 55 h 224"/>
                  <a:gd name="T36" fmla="*/ 2 w 112"/>
                  <a:gd name="T37" fmla="*/ 37 h 224"/>
                  <a:gd name="T38" fmla="*/ 10 w 112"/>
                  <a:gd name="T39" fmla="*/ 23 h 224"/>
                  <a:gd name="T40" fmla="*/ 23 w 112"/>
                  <a:gd name="T41" fmla="*/ 10 h 224"/>
                  <a:gd name="T42" fmla="*/ 37 w 112"/>
                  <a:gd name="T43" fmla="*/ 2 h 224"/>
                  <a:gd name="T44" fmla="*/ 55 w 112"/>
                  <a:gd name="T4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2" h="224">
                    <a:moveTo>
                      <a:pt x="55" y="0"/>
                    </a:moveTo>
                    <a:lnTo>
                      <a:pt x="73" y="2"/>
                    </a:lnTo>
                    <a:lnTo>
                      <a:pt x="89" y="10"/>
                    </a:lnTo>
                    <a:lnTo>
                      <a:pt x="102" y="23"/>
                    </a:lnTo>
                    <a:lnTo>
                      <a:pt x="110" y="37"/>
                    </a:lnTo>
                    <a:lnTo>
                      <a:pt x="112" y="55"/>
                    </a:lnTo>
                    <a:lnTo>
                      <a:pt x="112" y="168"/>
                    </a:lnTo>
                    <a:lnTo>
                      <a:pt x="110" y="186"/>
                    </a:lnTo>
                    <a:lnTo>
                      <a:pt x="102" y="201"/>
                    </a:lnTo>
                    <a:lnTo>
                      <a:pt x="89" y="214"/>
                    </a:lnTo>
                    <a:lnTo>
                      <a:pt x="73" y="221"/>
                    </a:lnTo>
                    <a:lnTo>
                      <a:pt x="55" y="224"/>
                    </a:lnTo>
                    <a:lnTo>
                      <a:pt x="37" y="221"/>
                    </a:lnTo>
                    <a:lnTo>
                      <a:pt x="23" y="214"/>
                    </a:lnTo>
                    <a:lnTo>
                      <a:pt x="10" y="201"/>
                    </a:lnTo>
                    <a:lnTo>
                      <a:pt x="2" y="186"/>
                    </a:lnTo>
                    <a:lnTo>
                      <a:pt x="0" y="168"/>
                    </a:lnTo>
                    <a:lnTo>
                      <a:pt x="0" y="55"/>
                    </a:lnTo>
                    <a:lnTo>
                      <a:pt x="2" y="37"/>
                    </a:lnTo>
                    <a:lnTo>
                      <a:pt x="10" y="23"/>
                    </a:lnTo>
                    <a:lnTo>
                      <a:pt x="23" y="10"/>
                    </a:lnTo>
                    <a:lnTo>
                      <a:pt x="37" y="2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31" name="Freeform 504"/>
              <p:cNvSpPr>
                <a:spLocks noEditPoints="1"/>
              </p:cNvSpPr>
              <p:nvPr/>
            </p:nvSpPr>
            <p:spPr bwMode="auto">
              <a:xfrm>
                <a:off x="4451374" y="4124432"/>
                <a:ext cx="117475" cy="71437"/>
              </a:xfrm>
              <a:custGeom>
                <a:avLst/>
                <a:gdLst>
                  <a:gd name="T0" fmla="*/ 112 w 736"/>
                  <a:gd name="T1" fmla="*/ 113 h 451"/>
                  <a:gd name="T2" fmla="*/ 112 w 736"/>
                  <a:gd name="T3" fmla="*/ 339 h 451"/>
                  <a:gd name="T4" fmla="*/ 623 w 736"/>
                  <a:gd name="T5" fmla="*/ 339 h 451"/>
                  <a:gd name="T6" fmla="*/ 623 w 736"/>
                  <a:gd name="T7" fmla="*/ 113 h 451"/>
                  <a:gd name="T8" fmla="*/ 112 w 736"/>
                  <a:gd name="T9" fmla="*/ 113 h 451"/>
                  <a:gd name="T10" fmla="*/ 0 w 736"/>
                  <a:gd name="T11" fmla="*/ 0 h 451"/>
                  <a:gd name="T12" fmla="*/ 736 w 736"/>
                  <a:gd name="T13" fmla="*/ 0 h 451"/>
                  <a:gd name="T14" fmla="*/ 736 w 736"/>
                  <a:gd name="T15" fmla="*/ 451 h 451"/>
                  <a:gd name="T16" fmla="*/ 0 w 736"/>
                  <a:gd name="T17" fmla="*/ 451 h 451"/>
                  <a:gd name="T18" fmla="*/ 0 w 736"/>
                  <a:gd name="T19" fmla="*/ 0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6" h="451">
                    <a:moveTo>
                      <a:pt x="112" y="113"/>
                    </a:moveTo>
                    <a:lnTo>
                      <a:pt x="112" y="339"/>
                    </a:lnTo>
                    <a:lnTo>
                      <a:pt x="623" y="339"/>
                    </a:lnTo>
                    <a:lnTo>
                      <a:pt x="623" y="113"/>
                    </a:lnTo>
                    <a:lnTo>
                      <a:pt x="112" y="113"/>
                    </a:lnTo>
                    <a:close/>
                    <a:moveTo>
                      <a:pt x="0" y="0"/>
                    </a:moveTo>
                    <a:lnTo>
                      <a:pt x="736" y="0"/>
                    </a:lnTo>
                    <a:lnTo>
                      <a:pt x="736" y="451"/>
                    </a:lnTo>
                    <a:lnTo>
                      <a:pt x="0" y="4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32" name="Freeform 505"/>
              <p:cNvSpPr>
                <a:spLocks/>
              </p:cNvSpPr>
              <p:nvPr/>
            </p:nvSpPr>
            <p:spPr bwMode="auto">
              <a:xfrm>
                <a:off x="4281512" y="3972032"/>
                <a:ext cx="17463" cy="36512"/>
              </a:xfrm>
              <a:custGeom>
                <a:avLst/>
                <a:gdLst>
                  <a:gd name="T0" fmla="*/ 56 w 113"/>
                  <a:gd name="T1" fmla="*/ 0 h 226"/>
                  <a:gd name="T2" fmla="*/ 74 w 113"/>
                  <a:gd name="T3" fmla="*/ 4 h 226"/>
                  <a:gd name="T4" fmla="*/ 90 w 113"/>
                  <a:gd name="T5" fmla="*/ 12 h 226"/>
                  <a:gd name="T6" fmla="*/ 102 w 113"/>
                  <a:gd name="T7" fmla="*/ 23 h 226"/>
                  <a:gd name="T8" fmla="*/ 110 w 113"/>
                  <a:gd name="T9" fmla="*/ 39 h 226"/>
                  <a:gd name="T10" fmla="*/ 113 w 113"/>
                  <a:gd name="T11" fmla="*/ 57 h 226"/>
                  <a:gd name="T12" fmla="*/ 113 w 113"/>
                  <a:gd name="T13" fmla="*/ 170 h 226"/>
                  <a:gd name="T14" fmla="*/ 110 w 113"/>
                  <a:gd name="T15" fmla="*/ 188 h 226"/>
                  <a:gd name="T16" fmla="*/ 102 w 113"/>
                  <a:gd name="T17" fmla="*/ 203 h 226"/>
                  <a:gd name="T18" fmla="*/ 90 w 113"/>
                  <a:gd name="T19" fmla="*/ 215 h 226"/>
                  <a:gd name="T20" fmla="*/ 74 w 113"/>
                  <a:gd name="T21" fmla="*/ 223 h 226"/>
                  <a:gd name="T22" fmla="*/ 56 w 113"/>
                  <a:gd name="T23" fmla="*/ 226 h 226"/>
                  <a:gd name="T24" fmla="*/ 39 w 113"/>
                  <a:gd name="T25" fmla="*/ 223 h 226"/>
                  <a:gd name="T26" fmla="*/ 23 w 113"/>
                  <a:gd name="T27" fmla="*/ 215 h 226"/>
                  <a:gd name="T28" fmla="*/ 10 w 113"/>
                  <a:gd name="T29" fmla="*/ 203 h 226"/>
                  <a:gd name="T30" fmla="*/ 3 w 113"/>
                  <a:gd name="T31" fmla="*/ 188 h 226"/>
                  <a:gd name="T32" fmla="*/ 0 w 113"/>
                  <a:gd name="T33" fmla="*/ 170 h 226"/>
                  <a:gd name="T34" fmla="*/ 0 w 113"/>
                  <a:gd name="T35" fmla="*/ 57 h 226"/>
                  <a:gd name="T36" fmla="*/ 3 w 113"/>
                  <a:gd name="T37" fmla="*/ 39 h 226"/>
                  <a:gd name="T38" fmla="*/ 10 w 113"/>
                  <a:gd name="T39" fmla="*/ 23 h 226"/>
                  <a:gd name="T40" fmla="*/ 23 w 113"/>
                  <a:gd name="T41" fmla="*/ 12 h 226"/>
                  <a:gd name="T42" fmla="*/ 39 w 113"/>
                  <a:gd name="T43" fmla="*/ 4 h 226"/>
                  <a:gd name="T44" fmla="*/ 56 w 113"/>
                  <a:gd name="T45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3" h="226">
                    <a:moveTo>
                      <a:pt x="56" y="0"/>
                    </a:moveTo>
                    <a:lnTo>
                      <a:pt x="74" y="4"/>
                    </a:lnTo>
                    <a:lnTo>
                      <a:pt x="90" y="12"/>
                    </a:lnTo>
                    <a:lnTo>
                      <a:pt x="102" y="23"/>
                    </a:lnTo>
                    <a:lnTo>
                      <a:pt x="110" y="39"/>
                    </a:lnTo>
                    <a:lnTo>
                      <a:pt x="113" y="57"/>
                    </a:lnTo>
                    <a:lnTo>
                      <a:pt x="113" y="170"/>
                    </a:lnTo>
                    <a:lnTo>
                      <a:pt x="110" y="188"/>
                    </a:lnTo>
                    <a:lnTo>
                      <a:pt x="102" y="203"/>
                    </a:lnTo>
                    <a:lnTo>
                      <a:pt x="90" y="215"/>
                    </a:lnTo>
                    <a:lnTo>
                      <a:pt x="74" y="223"/>
                    </a:lnTo>
                    <a:lnTo>
                      <a:pt x="56" y="226"/>
                    </a:lnTo>
                    <a:lnTo>
                      <a:pt x="39" y="223"/>
                    </a:lnTo>
                    <a:lnTo>
                      <a:pt x="23" y="215"/>
                    </a:lnTo>
                    <a:lnTo>
                      <a:pt x="10" y="203"/>
                    </a:lnTo>
                    <a:lnTo>
                      <a:pt x="3" y="188"/>
                    </a:lnTo>
                    <a:lnTo>
                      <a:pt x="0" y="170"/>
                    </a:lnTo>
                    <a:lnTo>
                      <a:pt x="0" y="57"/>
                    </a:lnTo>
                    <a:lnTo>
                      <a:pt x="3" y="39"/>
                    </a:lnTo>
                    <a:lnTo>
                      <a:pt x="10" y="23"/>
                    </a:lnTo>
                    <a:lnTo>
                      <a:pt x="23" y="12"/>
                    </a:lnTo>
                    <a:lnTo>
                      <a:pt x="39" y="4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33" name="Freeform 506"/>
              <p:cNvSpPr>
                <a:spLocks/>
              </p:cNvSpPr>
              <p:nvPr/>
            </p:nvSpPr>
            <p:spPr bwMode="auto">
              <a:xfrm>
                <a:off x="4352949" y="3954570"/>
                <a:ext cx="17463" cy="34925"/>
              </a:xfrm>
              <a:custGeom>
                <a:avLst/>
                <a:gdLst>
                  <a:gd name="T0" fmla="*/ 57 w 114"/>
                  <a:gd name="T1" fmla="*/ 0 h 224"/>
                  <a:gd name="T2" fmla="*/ 75 w 114"/>
                  <a:gd name="T3" fmla="*/ 2 h 224"/>
                  <a:gd name="T4" fmla="*/ 90 w 114"/>
                  <a:gd name="T5" fmla="*/ 10 h 224"/>
                  <a:gd name="T6" fmla="*/ 102 w 114"/>
                  <a:gd name="T7" fmla="*/ 23 h 224"/>
                  <a:gd name="T8" fmla="*/ 110 w 114"/>
                  <a:gd name="T9" fmla="*/ 37 h 224"/>
                  <a:gd name="T10" fmla="*/ 114 w 114"/>
                  <a:gd name="T11" fmla="*/ 55 h 224"/>
                  <a:gd name="T12" fmla="*/ 114 w 114"/>
                  <a:gd name="T13" fmla="*/ 168 h 224"/>
                  <a:gd name="T14" fmla="*/ 110 w 114"/>
                  <a:gd name="T15" fmla="*/ 186 h 224"/>
                  <a:gd name="T16" fmla="*/ 102 w 114"/>
                  <a:gd name="T17" fmla="*/ 201 h 224"/>
                  <a:gd name="T18" fmla="*/ 90 w 114"/>
                  <a:gd name="T19" fmla="*/ 214 h 224"/>
                  <a:gd name="T20" fmla="*/ 75 w 114"/>
                  <a:gd name="T21" fmla="*/ 221 h 224"/>
                  <a:gd name="T22" fmla="*/ 57 w 114"/>
                  <a:gd name="T23" fmla="*/ 224 h 224"/>
                  <a:gd name="T24" fmla="*/ 39 w 114"/>
                  <a:gd name="T25" fmla="*/ 221 h 224"/>
                  <a:gd name="T26" fmla="*/ 23 w 114"/>
                  <a:gd name="T27" fmla="*/ 214 h 224"/>
                  <a:gd name="T28" fmla="*/ 11 w 114"/>
                  <a:gd name="T29" fmla="*/ 201 h 224"/>
                  <a:gd name="T30" fmla="*/ 3 w 114"/>
                  <a:gd name="T31" fmla="*/ 186 h 224"/>
                  <a:gd name="T32" fmla="*/ 0 w 114"/>
                  <a:gd name="T33" fmla="*/ 168 h 224"/>
                  <a:gd name="T34" fmla="*/ 0 w 114"/>
                  <a:gd name="T35" fmla="*/ 55 h 224"/>
                  <a:gd name="T36" fmla="*/ 3 w 114"/>
                  <a:gd name="T37" fmla="*/ 37 h 224"/>
                  <a:gd name="T38" fmla="*/ 11 w 114"/>
                  <a:gd name="T39" fmla="*/ 23 h 224"/>
                  <a:gd name="T40" fmla="*/ 23 w 114"/>
                  <a:gd name="T41" fmla="*/ 10 h 224"/>
                  <a:gd name="T42" fmla="*/ 39 w 114"/>
                  <a:gd name="T43" fmla="*/ 2 h 224"/>
                  <a:gd name="T44" fmla="*/ 57 w 114"/>
                  <a:gd name="T4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4" h="224">
                    <a:moveTo>
                      <a:pt x="57" y="0"/>
                    </a:moveTo>
                    <a:lnTo>
                      <a:pt x="75" y="2"/>
                    </a:lnTo>
                    <a:lnTo>
                      <a:pt x="90" y="10"/>
                    </a:lnTo>
                    <a:lnTo>
                      <a:pt x="102" y="23"/>
                    </a:lnTo>
                    <a:lnTo>
                      <a:pt x="110" y="37"/>
                    </a:lnTo>
                    <a:lnTo>
                      <a:pt x="114" y="55"/>
                    </a:lnTo>
                    <a:lnTo>
                      <a:pt x="114" y="168"/>
                    </a:lnTo>
                    <a:lnTo>
                      <a:pt x="110" y="186"/>
                    </a:lnTo>
                    <a:lnTo>
                      <a:pt x="102" y="201"/>
                    </a:lnTo>
                    <a:lnTo>
                      <a:pt x="90" y="214"/>
                    </a:lnTo>
                    <a:lnTo>
                      <a:pt x="75" y="221"/>
                    </a:lnTo>
                    <a:lnTo>
                      <a:pt x="57" y="224"/>
                    </a:lnTo>
                    <a:lnTo>
                      <a:pt x="39" y="221"/>
                    </a:lnTo>
                    <a:lnTo>
                      <a:pt x="23" y="214"/>
                    </a:lnTo>
                    <a:lnTo>
                      <a:pt x="11" y="201"/>
                    </a:lnTo>
                    <a:lnTo>
                      <a:pt x="3" y="186"/>
                    </a:lnTo>
                    <a:lnTo>
                      <a:pt x="0" y="168"/>
                    </a:lnTo>
                    <a:lnTo>
                      <a:pt x="0" y="55"/>
                    </a:lnTo>
                    <a:lnTo>
                      <a:pt x="3" y="37"/>
                    </a:lnTo>
                    <a:lnTo>
                      <a:pt x="11" y="23"/>
                    </a:lnTo>
                    <a:lnTo>
                      <a:pt x="23" y="10"/>
                    </a:lnTo>
                    <a:lnTo>
                      <a:pt x="39" y="2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34" name="Freeform 507"/>
              <p:cNvSpPr>
                <a:spLocks/>
              </p:cNvSpPr>
              <p:nvPr/>
            </p:nvSpPr>
            <p:spPr bwMode="auto">
              <a:xfrm>
                <a:off x="4298974" y="3954570"/>
                <a:ext cx="36513" cy="17462"/>
              </a:xfrm>
              <a:custGeom>
                <a:avLst/>
                <a:gdLst>
                  <a:gd name="T0" fmla="*/ 57 w 226"/>
                  <a:gd name="T1" fmla="*/ 0 h 111"/>
                  <a:gd name="T2" fmla="*/ 171 w 226"/>
                  <a:gd name="T3" fmla="*/ 0 h 111"/>
                  <a:gd name="T4" fmla="*/ 187 w 226"/>
                  <a:gd name="T5" fmla="*/ 2 h 111"/>
                  <a:gd name="T6" fmla="*/ 203 w 226"/>
                  <a:gd name="T7" fmla="*/ 10 h 111"/>
                  <a:gd name="T8" fmla="*/ 216 w 226"/>
                  <a:gd name="T9" fmla="*/ 23 h 111"/>
                  <a:gd name="T10" fmla="*/ 223 w 226"/>
                  <a:gd name="T11" fmla="*/ 37 h 111"/>
                  <a:gd name="T12" fmla="*/ 226 w 226"/>
                  <a:gd name="T13" fmla="*/ 55 h 111"/>
                  <a:gd name="T14" fmla="*/ 223 w 226"/>
                  <a:gd name="T15" fmla="*/ 73 h 111"/>
                  <a:gd name="T16" fmla="*/ 216 w 226"/>
                  <a:gd name="T17" fmla="*/ 88 h 111"/>
                  <a:gd name="T18" fmla="*/ 203 w 226"/>
                  <a:gd name="T19" fmla="*/ 101 h 111"/>
                  <a:gd name="T20" fmla="*/ 187 w 226"/>
                  <a:gd name="T21" fmla="*/ 109 h 111"/>
                  <a:gd name="T22" fmla="*/ 171 w 226"/>
                  <a:gd name="T23" fmla="*/ 111 h 111"/>
                  <a:gd name="T24" fmla="*/ 57 w 226"/>
                  <a:gd name="T25" fmla="*/ 111 h 111"/>
                  <a:gd name="T26" fmla="*/ 39 w 226"/>
                  <a:gd name="T27" fmla="*/ 109 h 111"/>
                  <a:gd name="T28" fmla="*/ 23 w 226"/>
                  <a:gd name="T29" fmla="*/ 101 h 111"/>
                  <a:gd name="T30" fmla="*/ 11 w 226"/>
                  <a:gd name="T31" fmla="*/ 88 h 111"/>
                  <a:gd name="T32" fmla="*/ 2 w 226"/>
                  <a:gd name="T33" fmla="*/ 73 h 111"/>
                  <a:gd name="T34" fmla="*/ 0 w 226"/>
                  <a:gd name="T35" fmla="*/ 55 h 111"/>
                  <a:gd name="T36" fmla="*/ 2 w 226"/>
                  <a:gd name="T37" fmla="*/ 37 h 111"/>
                  <a:gd name="T38" fmla="*/ 11 w 226"/>
                  <a:gd name="T39" fmla="*/ 23 h 111"/>
                  <a:gd name="T40" fmla="*/ 23 w 226"/>
                  <a:gd name="T41" fmla="*/ 10 h 111"/>
                  <a:gd name="T42" fmla="*/ 39 w 226"/>
                  <a:gd name="T43" fmla="*/ 2 h 111"/>
                  <a:gd name="T44" fmla="*/ 57 w 226"/>
                  <a:gd name="T45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6" h="111">
                    <a:moveTo>
                      <a:pt x="57" y="0"/>
                    </a:moveTo>
                    <a:lnTo>
                      <a:pt x="171" y="0"/>
                    </a:lnTo>
                    <a:lnTo>
                      <a:pt x="187" y="2"/>
                    </a:lnTo>
                    <a:lnTo>
                      <a:pt x="203" y="10"/>
                    </a:lnTo>
                    <a:lnTo>
                      <a:pt x="216" y="23"/>
                    </a:lnTo>
                    <a:lnTo>
                      <a:pt x="223" y="37"/>
                    </a:lnTo>
                    <a:lnTo>
                      <a:pt x="226" y="55"/>
                    </a:lnTo>
                    <a:lnTo>
                      <a:pt x="223" y="73"/>
                    </a:lnTo>
                    <a:lnTo>
                      <a:pt x="216" y="88"/>
                    </a:lnTo>
                    <a:lnTo>
                      <a:pt x="203" y="101"/>
                    </a:lnTo>
                    <a:lnTo>
                      <a:pt x="187" y="109"/>
                    </a:lnTo>
                    <a:lnTo>
                      <a:pt x="171" y="111"/>
                    </a:lnTo>
                    <a:lnTo>
                      <a:pt x="57" y="111"/>
                    </a:lnTo>
                    <a:lnTo>
                      <a:pt x="39" y="109"/>
                    </a:lnTo>
                    <a:lnTo>
                      <a:pt x="23" y="101"/>
                    </a:lnTo>
                    <a:lnTo>
                      <a:pt x="11" y="88"/>
                    </a:lnTo>
                    <a:lnTo>
                      <a:pt x="2" y="73"/>
                    </a:lnTo>
                    <a:lnTo>
                      <a:pt x="0" y="55"/>
                    </a:lnTo>
                    <a:lnTo>
                      <a:pt x="2" y="37"/>
                    </a:lnTo>
                    <a:lnTo>
                      <a:pt x="11" y="23"/>
                    </a:lnTo>
                    <a:lnTo>
                      <a:pt x="23" y="10"/>
                    </a:lnTo>
                    <a:lnTo>
                      <a:pt x="39" y="2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35" name="Freeform 508"/>
              <p:cNvSpPr>
                <a:spLocks/>
              </p:cNvSpPr>
              <p:nvPr/>
            </p:nvSpPr>
            <p:spPr bwMode="auto">
              <a:xfrm>
                <a:off x="4281512" y="4026007"/>
                <a:ext cx="34925" cy="17462"/>
              </a:xfrm>
              <a:custGeom>
                <a:avLst/>
                <a:gdLst>
                  <a:gd name="T0" fmla="*/ 56 w 227"/>
                  <a:gd name="T1" fmla="*/ 0 h 112"/>
                  <a:gd name="T2" fmla="*/ 170 w 227"/>
                  <a:gd name="T3" fmla="*/ 0 h 112"/>
                  <a:gd name="T4" fmla="*/ 188 w 227"/>
                  <a:gd name="T5" fmla="*/ 2 h 112"/>
                  <a:gd name="T6" fmla="*/ 203 w 227"/>
                  <a:gd name="T7" fmla="*/ 11 h 112"/>
                  <a:gd name="T8" fmla="*/ 215 w 227"/>
                  <a:gd name="T9" fmla="*/ 23 h 112"/>
                  <a:gd name="T10" fmla="*/ 224 w 227"/>
                  <a:gd name="T11" fmla="*/ 38 h 112"/>
                  <a:gd name="T12" fmla="*/ 227 w 227"/>
                  <a:gd name="T13" fmla="*/ 57 h 112"/>
                  <a:gd name="T14" fmla="*/ 224 w 227"/>
                  <a:gd name="T15" fmla="*/ 74 h 112"/>
                  <a:gd name="T16" fmla="*/ 215 w 227"/>
                  <a:gd name="T17" fmla="*/ 89 h 112"/>
                  <a:gd name="T18" fmla="*/ 203 w 227"/>
                  <a:gd name="T19" fmla="*/ 102 h 112"/>
                  <a:gd name="T20" fmla="*/ 188 w 227"/>
                  <a:gd name="T21" fmla="*/ 110 h 112"/>
                  <a:gd name="T22" fmla="*/ 170 w 227"/>
                  <a:gd name="T23" fmla="*/ 112 h 112"/>
                  <a:gd name="T24" fmla="*/ 56 w 227"/>
                  <a:gd name="T25" fmla="*/ 112 h 112"/>
                  <a:gd name="T26" fmla="*/ 39 w 227"/>
                  <a:gd name="T27" fmla="*/ 110 h 112"/>
                  <a:gd name="T28" fmla="*/ 23 w 227"/>
                  <a:gd name="T29" fmla="*/ 102 h 112"/>
                  <a:gd name="T30" fmla="*/ 10 w 227"/>
                  <a:gd name="T31" fmla="*/ 89 h 112"/>
                  <a:gd name="T32" fmla="*/ 3 w 227"/>
                  <a:gd name="T33" fmla="*/ 74 h 112"/>
                  <a:gd name="T34" fmla="*/ 0 w 227"/>
                  <a:gd name="T35" fmla="*/ 57 h 112"/>
                  <a:gd name="T36" fmla="*/ 3 w 227"/>
                  <a:gd name="T37" fmla="*/ 38 h 112"/>
                  <a:gd name="T38" fmla="*/ 10 w 227"/>
                  <a:gd name="T39" fmla="*/ 23 h 112"/>
                  <a:gd name="T40" fmla="*/ 23 w 227"/>
                  <a:gd name="T41" fmla="*/ 11 h 112"/>
                  <a:gd name="T42" fmla="*/ 39 w 227"/>
                  <a:gd name="T43" fmla="*/ 2 h 112"/>
                  <a:gd name="T44" fmla="*/ 56 w 227"/>
                  <a:gd name="T4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7" h="112">
                    <a:moveTo>
                      <a:pt x="56" y="0"/>
                    </a:moveTo>
                    <a:lnTo>
                      <a:pt x="170" y="0"/>
                    </a:lnTo>
                    <a:lnTo>
                      <a:pt x="188" y="2"/>
                    </a:lnTo>
                    <a:lnTo>
                      <a:pt x="203" y="11"/>
                    </a:lnTo>
                    <a:lnTo>
                      <a:pt x="215" y="23"/>
                    </a:lnTo>
                    <a:lnTo>
                      <a:pt x="224" y="38"/>
                    </a:lnTo>
                    <a:lnTo>
                      <a:pt x="227" y="57"/>
                    </a:lnTo>
                    <a:lnTo>
                      <a:pt x="224" y="74"/>
                    </a:lnTo>
                    <a:lnTo>
                      <a:pt x="215" y="89"/>
                    </a:lnTo>
                    <a:lnTo>
                      <a:pt x="203" y="102"/>
                    </a:lnTo>
                    <a:lnTo>
                      <a:pt x="188" y="110"/>
                    </a:lnTo>
                    <a:lnTo>
                      <a:pt x="170" y="112"/>
                    </a:lnTo>
                    <a:lnTo>
                      <a:pt x="56" y="112"/>
                    </a:lnTo>
                    <a:lnTo>
                      <a:pt x="39" y="110"/>
                    </a:lnTo>
                    <a:lnTo>
                      <a:pt x="23" y="102"/>
                    </a:lnTo>
                    <a:lnTo>
                      <a:pt x="10" y="89"/>
                    </a:lnTo>
                    <a:lnTo>
                      <a:pt x="3" y="74"/>
                    </a:lnTo>
                    <a:lnTo>
                      <a:pt x="0" y="57"/>
                    </a:lnTo>
                    <a:lnTo>
                      <a:pt x="3" y="38"/>
                    </a:lnTo>
                    <a:lnTo>
                      <a:pt x="10" y="23"/>
                    </a:lnTo>
                    <a:lnTo>
                      <a:pt x="23" y="11"/>
                    </a:lnTo>
                    <a:lnTo>
                      <a:pt x="39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36" name="Freeform 509"/>
              <p:cNvSpPr>
                <a:spLocks/>
              </p:cNvSpPr>
              <p:nvPr/>
            </p:nvSpPr>
            <p:spPr bwMode="auto">
              <a:xfrm>
                <a:off x="4335487" y="4008545"/>
                <a:ext cx="34925" cy="34925"/>
              </a:xfrm>
              <a:custGeom>
                <a:avLst/>
                <a:gdLst>
                  <a:gd name="T0" fmla="*/ 171 w 228"/>
                  <a:gd name="T1" fmla="*/ 0 h 225"/>
                  <a:gd name="T2" fmla="*/ 189 w 228"/>
                  <a:gd name="T3" fmla="*/ 2 h 225"/>
                  <a:gd name="T4" fmla="*/ 204 w 228"/>
                  <a:gd name="T5" fmla="*/ 11 h 225"/>
                  <a:gd name="T6" fmla="*/ 216 w 228"/>
                  <a:gd name="T7" fmla="*/ 23 h 225"/>
                  <a:gd name="T8" fmla="*/ 224 w 228"/>
                  <a:gd name="T9" fmla="*/ 39 h 225"/>
                  <a:gd name="T10" fmla="*/ 228 w 228"/>
                  <a:gd name="T11" fmla="*/ 57 h 225"/>
                  <a:gd name="T12" fmla="*/ 228 w 228"/>
                  <a:gd name="T13" fmla="*/ 170 h 225"/>
                  <a:gd name="T14" fmla="*/ 224 w 228"/>
                  <a:gd name="T15" fmla="*/ 187 h 225"/>
                  <a:gd name="T16" fmla="*/ 216 w 228"/>
                  <a:gd name="T17" fmla="*/ 202 h 225"/>
                  <a:gd name="T18" fmla="*/ 204 w 228"/>
                  <a:gd name="T19" fmla="*/ 215 h 225"/>
                  <a:gd name="T20" fmla="*/ 189 w 228"/>
                  <a:gd name="T21" fmla="*/ 223 h 225"/>
                  <a:gd name="T22" fmla="*/ 171 w 228"/>
                  <a:gd name="T23" fmla="*/ 225 h 225"/>
                  <a:gd name="T24" fmla="*/ 57 w 228"/>
                  <a:gd name="T25" fmla="*/ 225 h 225"/>
                  <a:gd name="T26" fmla="*/ 39 w 228"/>
                  <a:gd name="T27" fmla="*/ 223 h 225"/>
                  <a:gd name="T28" fmla="*/ 24 w 228"/>
                  <a:gd name="T29" fmla="*/ 215 h 225"/>
                  <a:gd name="T30" fmla="*/ 12 w 228"/>
                  <a:gd name="T31" fmla="*/ 202 h 225"/>
                  <a:gd name="T32" fmla="*/ 4 w 228"/>
                  <a:gd name="T33" fmla="*/ 187 h 225"/>
                  <a:gd name="T34" fmla="*/ 0 w 228"/>
                  <a:gd name="T35" fmla="*/ 170 h 225"/>
                  <a:gd name="T36" fmla="*/ 4 w 228"/>
                  <a:gd name="T37" fmla="*/ 151 h 225"/>
                  <a:gd name="T38" fmla="*/ 12 w 228"/>
                  <a:gd name="T39" fmla="*/ 136 h 225"/>
                  <a:gd name="T40" fmla="*/ 24 w 228"/>
                  <a:gd name="T41" fmla="*/ 124 h 225"/>
                  <a:gd name="T42" fmla="*/ 39 w 228"/>
                  <a:gd name="T43" fmla="*/ 115 h 225"/>
                  <a:gd name="T44" fmla="*/ 57 w 228"/>
                  <a:gd name="T45" fmla="*/ 113 h 225"/>
                  <a:gd name="T46" fmla="*/ 114 w 228"/>
                  <a:gd name="T47" fmla="*/ 113 h 225"/>
                  <a:gd name="T48" fmla="*/ 114 w 228"/>
                  <a:gd name="T49" fmla="*/ 57 h 225"/>
                  <a:gd name="T50" fmla="*/ 117 w 228"/>
                  <a:gd name="T51" fmla="*/ 39 h 225"/>
                  <a:gd name="T52" fmla="*/ 125 w 228"/>
                  <a:gd name="T53" fmla="*/ 23 h 225"/>
                  <a:gd name="T54" fmla="*/ 137 w 228"/>
                  <a:gd name="T55" fmla="*/ 11 h 225"/>
                  <a:gd name="T56" fmla="*/ 153 w 228"/>
                  <a:gd name="T57" fmla="*/ 2 h 225"/>
                  <a:gd name="T58" fmla="*/ 171 w 228"/>
                  <a:gd name="T59" fmla="*/ 0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8" h="225">
                    <a:moveTo>
                      <a:pt x="171" y="0"/>
                    </a:moveTo>
                    <a:lnTo>
                      <a:pt x="189" y="2"/>
                    </a:lnTo>
                    <a:lnTo>
                      <a:pt x="204" y="11"/>
                    </a:lnTo>
                    <a:lnTo>
                      <a:pt x="216" y="23"/>
                    </a:lnTo>
                    <a:lnTo>
                      <a:pt x="224" y="39"/>
                    </a:lnTo>
                    <a:lnTo>
                      <a:pt x="228" y="57"/>
                    </a:lnTo>
                    <a:lnTo>
                      <a:pt x="228" y="170"/>
                    </a:lnTo>
                    <a:lnTo>
                      <a:pt x="224" y="187"/>
                    </a:lnTo>
                    <a:lnTo>
                      <a:pt x="216" y="202"/>
                    </a:lnTo>
                    <a:lnTo>
                      <a:pt x="204" y="215"/>
                    </a:lnTo>
                    <a:lnTo>
                      <a:pt x="189" y="223"/>
                    </a:lnTo>
                    <a:lnTo>
                      <a:pt x="171" y="225"/>
                    </a:lnTo>
                    <a:lnTo>
                      <a:pt x="57" y="225"/>
                    </a:lnTo>
                    <a:lnTo>
                      <a:pt x="39" y="223"/>
                    </a:lnTo>
                    <a:lnTo>
                      <a:pt x="24" y="215"/>
                    </a:lnTo>
                    <a:lnTo>
                      <a:pt x="12" y="202"/>
                    </a:lnTo>
                    <a:lnTo>
                      <a:pt x="4" y="187"/>
                    </a:lnTo>
                    <a:lnTo>
                      <a:pt x="0" y="170"/>
                    </a:lnTo>
                    <a:lnTo>
                      <a:pt x="4" y="151"/>
                    </a:lnTo>
                    <a:lnTo>
                      <a:pt x="12" y="136"/>
                    </a:lnTo>
                    <a:lnTo>
                      <a:pt x="24" y="124"/>
                    </a:lnTo>
                    <a:lnTo>
                      <a:pt x="39" y="115"/>
                    </a:lnTo>
                    <a:lnTo>
                      <a:pt x="57" y="113"/>
                    </a:lnTo>
                    <a:lnTo>
                      <a:pt x="114" y="113"/>
                    </a:lnTo>
                    <a:lnTo>
                      <a:pt x="114" y="57"/>
                    </a:lnTo>
                    <a:lnTo>
                      <a:pt x="117" y="39"/>
                    </a:lnTo>
                    <a:lnTo>
                      <a:pt x="125" y="23"/>
                    </a:lnTo>
                    <a:lnTo>
                      <a:pt x="137" y="11"/>
                    </a:lnTo>
                    <a:lnTo>
                      <a:pt x="153" y="2"/>
                    </a:lnTo>
                    <a:lnTo>
                      <a:pt x="171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37" name="Freeform 510"/>
              <p:cNvSpPr>
                <a:spLocks/>
              </p:cNvSpPr>
              <p:nvPr/>
            </p:nvSpPr>
            <p:spPr bwMode="auto">
              <a:xfrm>
                <a:off x="4443437" y="3954570"/>
                <a:ext cx="34925" cy="17462"/>
              </a:xfrm>
              <a:custGeom>
                <a:avLst/>
                <a:gdLst>
                  <a:gd name="T0" fmla="*/ 57 w 226"/>
                  <a:gd name="T1" fmla="*/ 0 h 111"/>
                  <a:gd name="T2" fmla="*/ 169 w 226"/>
                  <a:gd name="T3" fmla="*/ 0 h 111"/>
                  <a:gd name="T4" fmla="*/ 187 w 226"/>
                  <a:gd name="T5" fmla="*/ 2 h 111"/>
                  <a:gd name="T6" fmla="*/ 203 w 226"/>
                  <a:gd name="T7" fmla="*/ 10 h 111"/>
                  <a:gd name="T8" fmla="*/ 216 w 226"/>
                  <a:gd name="T9" fmla="*/ 23 h 111"/>
                  <a:gd name="T10" fmla="*/ 223 w 226"/>
                  <a:gd name="T11" fmla="*/ 37 h 111"/>
                  <a:gd name="T12" fmla="*/ 226 w 226"/>
                  <a:gd name="T13" fmla="*/ 55 h 111"/>
                  <a:gd name="T14" fmla="*/ 223 w 226"/>
                  <a:gd name="T15" fmla="*/ 73 h 111"/>
                  <a:gd name="T16" fmla="*/ 216 w 226"/>
                  <a:gd name="T17" fmla="*/ 88 h 111"/>
                  <a:gd name="T18" fmla="*/ 203 w 226"/>
                  <a:gd name="T19" fmla="*/ 101 h 111"/>
                  <a:gd name="T20" fmla="*/ 187 w 226"/>
                  <a:gd name="T21" fmla="*/ 109 h 111"/>
                  <a:gd name="T22" fmla="*/ 169 w 226"/>
                  <a:gd name="T23" fmla="*/ 111 h 111"/>
                  <a:gd name="T24" fmla="*/ 57 w 226"/>
                  <a:gd name="T25" fmla="*/ 111 h 111"/>
                  <a:gd name="T26" fmla="*/ 39 w 226"/>
                  <a:gd name="T27" fmla="*/ 109 h 111"/>
                  <a:gd name="T28" fmla="*/ 23 w 226"/>
                  <a:gd name="T29" fmla="*/ 101 h 111"/>
                  <a:gd name="T30" fmla="*/ 11 w 226"/>
                  <a:gd name="T31" fmla="*/ 88 h 111"/>
                  <a:gd name="T32" fmla="*/ 3 w 226"/>
                  <a:gd name="T33" fmla="*/ 73 h 111"/>
                  <a:gd name="T34" fmla="*/ 0 w 226"/>
                  <a:gd name="T35" fmla="*/ 55 h 111"/>
                  <a:gd name="T36" fmla="*/ 3 w 226"/>
                  <a:gd name="T37" fmla="*/ 37 h 111"/>
                  <a:gd name="T38" fmla="*/ 11 w 226"/>
                  <a:gd name="T39" fmla="*/ 23 h 111"/>
                  <a:gd name="T40" fmla="*/ 23 w 226"/>
                  <a:gd name="T41" fmla="*/ 10 h 111"/>
                  <a:gd name="T42" fmla="*/ 39 w 226"/>
                  <a:gd name="T43" fmla="*/ 2 h 111"/>
                  <a:gd name="T44" fmla="*/ 57 w 226"/>
                  <a:gd name="T45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6" h="111">
                    <a:moveTo>
                      <a:pt x="57" y="0"/>
                    </a:moveTo>
                    <a:lnTo>
                      <a:pt x="169" y="0"/>
                    </a:lnTo>
                    <a:lnTo>
                      <a:pt x="187" y="2"/>
                    </a:lnTo>
                    <a:lnTo>
                      <a:pt x="203" y="10"/>
                    </a:lnTo>
                    <a:lnTo>
                      <a:pt x="216" y="23"/>
                    </a:lnTo>
                    <a:lnTo>
                      <a:pt x="223" y="37"/>
                    </a:lnTo>
                    <a:lnTo>
                      <a:pt x="226" y="55"/>
                    </a:lnTo>
                    <a:lnTo>
                      <a:pt x="223" y="73"/>
                    </a:lnTo>
                    <a:lnTo>
                      <a:pt x="216" y="88"/>
                    </a:lnTo>
                    <a:lnTo>
                      <a:pt x="203" y="101"/>
                    </a:lnTo>
                    <a:lnTo>
                      <a:pt x="187" y="109"/>
                    </a:lnTo>
                    <a:lnTo>
                      <a:pt x="169" y="111"/>
                    </a:lnTo>
                    <a:lnTo>
                      <a:pt x="57" y="111"/>
                    </a:lnTo>
                    <a:lnTo>
                      <a:pt x="39" y="109"/>
                    </a:lnTo>
                    <a:lnTo>
                      <a:pt x="23" y="101"/>
                    </a:lnTo>
                    <a:lnTo>
                      <a:pt x="11" y="88"/>
                    </a:lnTo>
                    <a:lnTo>
                      <a:pt x="3" y="73"/>
                    </a:lnTo>
                    <a:lnTo>
                      <a:pt x="0" y="55"/>
                    </a:lnTo>
                    <a:lnTo>
                      <a:pt x="3" y="37"/>
                    </a:lnTo>
                    <a:lnTo>
                      <a:pt x="11" y="23"/>
                    </a:lnTo>
                    <a:lnTo>
                      <a:pt x="23" y="10"/>
                    </a:lnTo>
                    <a:lnTo>
                      <a:pt x="39" y="2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38" name="Freeform 511"/>
              <p:cNvSpPr>
                <a:spLocks/>
              </p:cNvSpPr>
              <p:nvPr/>
            </p:nvSpPr>
            <p:spPr bwMode="auto">
              <a:xfrm>
                <a:off x="4497412" y="3954570"/>
                <a:ext cx="17463" cy="34925"/>
              </a:xfrm>
              <a:custGeom>
                <a:avLst/>
                <a:gdLst>
                  <a:gd name="T0" fmla="*/ 57 w 113"/>
                  <a:gd name="T1" fmla="*/ 0 h 224"/>
                  <a:gd name="T2" fmla="*/ 74 w 113"/>
                  <a:gd name="T3" fmla="*/ 2 h 224"/>
                  <a:gd name="T4" fmla="*/ 90 w 113"/>
                  <a:gd name="T5" fmla="*/ 10 h 224"/>
                  <a:gd name="T6" fmla="*/ 102 w 113"/>
                  <a:gd name="T7" fmla="*/ 23 h 224"/>
                  <a:gd name="T8" fmla="*/ 110 w 113"/>
                  <a:gd name="T9" fmla="*/ 37 h 224"/>
                  <a:gd name="T10" fmla="*/ 113 w 113"/>
                  <a:gd name="T11" fmla="*/ 55 h 224"/>
                  <a:gd name="T12" fmla="*/ 113 w 113"/>
                  <a:gd name="T13" fmla="*/ 168 h 224"/>
                  <a:gd name="T14" fmla="*/ 110 w 113"/>
                  <a:gd name="T15" fmla="*/ 186 h 224"/>
                  <a:gd name="T16" fmla="*/ 102 w 113"/>
                  <a:gd name="T17" fmla="*/ 201 h 224"/>
                  <a:gd name="T18" fmla="*/ 90 w 113"/>
                  <a:gd name="T19" fmla="*/ 214 h 224"/>
                  <a:gd name="T20" fmla="*/ 74 w 113"/>
                  <a:gd name="T21" fmla="*/ 221 h 224"/>
                  <a:gd name="T22" fmla="*/ 57 w 113"/>
                  <a:gd name="T23" fmla="*/ 224 h 224"/>
                  <a:gd name="T24" fmla="*/ 39 w 113"/>
                  <a:gd name="T25" fmla="*/ 221 h 224"/>
                  <a:gd name="T26" fmla="*/ 23 w 113"/>
                  <a:gd name="T27" fmla="*/ 214 h 224"/>
                  <a:gd name="T28" fmla="*/ 10 w 113"/>
                  <a:gd name="T29" fmla="*/ 201 h 224"/>
                  <a:gd name="T30" fmla="*/ 3 w 113"/>
                  <a:gd name="T31" fmla="*/ 186 h 224"/>
                  <a:gd name="T32" fmla="*/ 0 w 113"/>
                  <a:gd name="T33" fmla="*/ 168 h 224"/>
                  <a:gd name="T34" fmla="*/ 0 w 113"/>
                  <a:gd name="T35" fmla="*/ 55 h 224"/>
                  <a:gd name="T36" fmla="*/ 3 w 113"/>
                  <a:gd name="T37" fmla="*/ 37 h 224"/>
                  <a:gd name="T38" fmla="*/ 10 w 113"/>
                  <a:gd name="T39" fmla="*/ 23 h 224"/>
                  <a:gd name="T40" fmla="*/ 23 w 113"/>
                  <a:gd name="T41" fmla="*/ 10 h 224"/>
                  <a:gd name="T42" fmla="*/ 39 w 113"/>
                  <a:gd name="T43" fmla="*/ 2 h 224"/>
                  <a:gd name="T44" fmla="*/ 57 w 113"/>
                  <a:gd name="T45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3" h="224">
                    <a:moveTo>
                      <a:pt x="57" y="0"/>
                    </a:moveTo>
                    <a:lnTo>
                      <a:pt x="74" y="2"/>
                    </a:lnTo>
                    <a:lnTo>
                      <a:pt x="90" y="10"/>
                    </a:lnTo>
                    <a:lnTo>
                      <a:pt x="102" y="23"/>
                    </a:lnTo>
                    <a:lnTo>
                      <a:pt x="110" y="37"/>
                    </a:lnTo>
                    <a:lnTo>
                      <a:pt x="113" y="55"/>
                    </a:lnTo>
                    <a:lnTo>
                      <a:pt x="113" y="168"/>
                    </a:lnTo>
                    <a:lnTo>
                      <a:pt x="110" y="186"/>
                    </a:lnTo>
                    <a:lnTo>
                      <a:pt x="102" y="201"/>
                    </a:lnTo>
                    <a:lnTo>
                      <a:pt x="90" y="214"/>
                    </a:lnTo>
                    <a:lnTo>
                      <a:pt x="74" y="221"/>
                    </a:lnTo>
                    <a:lnTo>
                      <a:pt x="57" y="224"/>
                    </a:lnTo>
                    <a:lnTo>
                      <a:pt x="39" y="221"/>
                    </a:lnTo>
                    <a:lnTo>
                      <a:pt x="23" y="214"/>
                    </a:lnTo>
                    <a:lnTo>
                      <a:pt x="10" y="201"/>
                    </a:lnTo>
                    <a:lnTo>
                      <a:pt x="3" y="186"/>
                    </a:lnTo>
                    <a:lnTo>
                      <a:pt x="0" y="168"/>
                    </a:lnTo>
                    <a:lnTo>
                      <a:pt x="0" y="55"/>
                    </a:lnTo>
                    <a:lnTo>
                      <a:pt x="3" y="37"/>
                    </a:lnTo>
                    <a:lnTo>
                      <a:pt x="10" y="23"/>
                    </a:lnTo>
                    <a:lnTo>
                      <a:pt x="23" y="10"/>
                    </a:lnTo>
                    <a:lnTo>
                      <a:pt x="39" y="2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39" name="Freeform 512"/>
              <p:cNvSpPr>
                <a:spLocks/>
              </p:cNvSpPr>
              <p:nvPr/>
            </p:nvSpPr>
            <p:spPr bwMode="auto">
              <a:xfrm>
                <a:off x="4478362" y="4008545"/>
                <a:ext cx="36513" cy="34925"/>
              </a:xfrm>
              <a:custGeom>
                <a:avLst/>
                <a:gdLst>
                  <a:gd name="T0" fmla="*/ 171 w 227"/>
                  <a:gd name="T1" fmla="*/ 0 h 225"/>
                  <a:gd name="T2" fmla="*/ 188 w 227"/>
                  <a:gd name="T3" fmla="*/ 2 h 225"/>
                  <a:gd name="T4" fmla="*/ 204 w 227"/>
                  <a:gd name="T5" fmla="*/ 11 h 225"/>
                  <a:gd name="T6" fmla="*/ 216 w 227"/>
                  <a:gd name="T7" fmla="*/ 23 h 225"/>
                  <a:gd name="T8" fmla="*/ 224 w 227"/>
                  <a:gd name="T9" fmla="*/ 39 h 225"/>
                  <a:gd name="T10" fmla="*/ 227 w 227"/>
                  <a:gd name="T11" fmla="*/ 57 h 225"/>
                  <a:gd name="T12" fmla="*/ 227 w 227"/>
                  <a:gd name="T13" fmla="*/ 170 h 225"/>
                  <a:gd name="T14" fmla="*/ 224 w 227"/>
                  <a:gd name="T15" fmla="*/ 187 h 225"/>
                  <a:gd name="T16" fmla="*/ 216 w 227"/>
                  <a:gd name="T17" fmla="*/ 202 h 225"/>
                  <a:gd name="T18" fmla="*/ 204 w 227"/>
                  <a:gd name="T19" fmla="*/ 215 h 225"/>
                  <a:gd name="T20" fmla="*/ 188 w 227"/>
                  <a:gd name="T21" fmla="*/ 223 h 225"/>
                  <a:gd name="T22" fmla="*/ 171 w 227"/>
                  <a:gd name="T23" fmla="*/ 225 h 225"/>
                  <a:gd name="T24" fmla="*/ 57 w 227"/>
                  <a:gd name="T25" fmla="*/ 225 h 225"/>
                  <a:gd name="T26" fmla="*/ 39 w 227"/>
                  <a:gd name="T27" fmla="*/ 223 h 225"/>
                  <a:gd name="T28" fmla="*/ 23 w 227"/>
                  <a:gd name="T29" fmla="*/ 215 h 225"/>
                  <a:gd name="T30" fmla="*/ 12 w 227"/>
                  <a:gd name="T31" fmla="*/ 202 h 225"/>
                  <a:gd name="T32" fmla="*/ 3 w 227"/>
                  <a:gd name="T33" fmla="*/ 187 h 225"/>
                  <a:gd name="T34" fmla="*/ 0 w 227"/>
                  <a:gd name="T35" fmla="*/ 170 h 225"/>
                  <a:gd name="T36" fmla="*/ 3 w 227"/>
                  <a:gd name="T37" fmla="*/ 151 h 225"/>
                  <a:gd name="T38" fmla="*/ 12 w 227"/>
                  <a:gd name="T39" fmla="*/ 136 h 225"/>
                  <a:gd name="T40" fmla="*/ 23 w 227"/>
                  <a:gd name="T41" fmla="*/ 124 h 225"/>
                  <a:gd name="T42" fmla="*/ 39 w 227"/>
                  <a:gd name="T43" fmla="*/ 115 h 225"/>
                  <a:gd name="T44" fmla="*/ 57 w 227"/>
                  <a:gd name="T45" fmla="*/ 113 h 225"/>
                  <a:gd name="T46" fmla="*/ 114 w 227"/>
                  <a:gd name="T47" fmla="*/ 113 h 225"/>
                  <a:gd name="T48" fmla="*/ 114 w 227"/>
                  <a:gd name="T49" fmla="*/ 57 h 225"/>
                  <a:gd name="T50" fmla="*/ 117 w 227"/>
                  <a:gd name="T51" fmla="*/ 39 h 225"/>
                  <a:gd name="T52" fmla="*/ 124 w 227"/>
                  <a:gd name="T53" fmla="*/ 23 h 225"/>
                  <a:gd name="T54" fmla="*/ 137 w 227"/>
                  <a:gd name="T55" fmla="*/ 11 h 225"/>
                  <a:gd name="T56" fmla="*/ 153 w 227"/>
                  <a:gd name="T57" fmla="*/ 2 h 225"/>
                  <a:gd name="T58" fmla="*/ 171 w 227"/>
                  <a:gd name="T59" fmla="*/ 0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7" h="225">
                    <a:moveTo>
                      <a:pt x="171" y="0"/>
                    </a:moveTo>
                    <a:lnTo>
                      <a:pt x="188" y="2"/>
                    </a:lnTo>
                    <a:lnTo>
                      <a:pt x="204" y="11"/>
                    </a:lnTo>
                    <a:lnTo>
                      <a:pt x="216" y="23"/>
                    </a:lnTo>
                    <a:lnTo>
                      <a:pt x="224" y="39"/>
                    </a:lnTo>
                    <a:lnTo>
                      <a:pt x="227" y="57"/>
                    </a:lnTo>
                    <a:lnTo>
                      <a:pt x="227" y="170"/>
                    </a:lnTo>
                    <a:lnTo>
                      <a:pt x="224" y="187"/>
                    </a:lnTo>
                    <a:lnTo>
                      <a:pt x="216" y="202"/>
                    </a:lnTo>
                    <a:lnTo>
                      <a:pt x="204" y="215"/>
                    </a:lnTo>
                    <a:lnTo>
                      <a:pt x="188" y="223"/>
                    </a:lnTo>
                    <a:lnTo>
                      <a:pt x="171" y="225"/>
                    </a:lnTo>
                    <a:lnTo>
                      <a:pt x="57" y="225"/>
                    </a:lnTo>
                    <a:lnTo>
                      <a:pt x="39" y="223"/>
                    </a:lnTo>
                    <a:lnTo>
                      <a:pt x="23" y="215"/>
                    </a:lnTo>
                    <a:lnTo>
                      <a:pt x="12" y="202"/>
                    </a:lnTo>
                    <a:lnTo>
                      <a:pt x="3" y="187"/>
                    </a:lnTo>
                    <a:lnTo>
                      <a:pt x="0" y="170"/>
                    </a:lnTo>
                    <a:lnTo>
                      <a:pt x="3" y="151"/>
                    </a:lnTo>
                    <a:lnTo>
                      <a:pt x="12" y="136"/>
                    </a:lnTo>
                    <a:lnTo>
                      <a:pt x="23" y="124"/>
                    </a:lnTo>
                    <a:lnTo>
                      <a:pt x="39" y="115"/>
                    </a:lnTo>
                    <a:lnTo>
                      <a:pt x="57" y="113"/>
                    </a:lnTo>
                    <a:lnTo>
                      <a:pt x="114" y="113"/>
                    </a:lnTo>
                    <a:lnTo>
                      <a:pt x="114" y="57"/>
                    </a:lnTo>
                    <a:lnTo>
                      <a:pt x="117" y="39"/>
                    </a:lnTo>
                    <a:lnTo>
                      <a:pt x="124" y="23"/>
                    </a:lnTo>
                    <a:lnTo>
                      <a:pt x="137" y="11"/>
                    </a:lnTo>
                    <a:lnTo>
                      <a:pt x="153" y="2"/>
                    </a:lnTo>
                    <a:lnTo>
                      <a:pt x="171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40" name="Freeform 513"/>
              <p:cNvSpPr>
                <a:spLocks/>
              </p:cNvSpPr>
              <p:nvPr/>
            </p:nvSpPr>
            <p:spPr bwMode="auto">
              <a:xfrm>
                <a:off x="4424387" y="3972032"/>
                <a:ext cx="19050" cy="36512"/>
              </a:xfrm>
              <a:custGeom>
                <a:avLst/>
                <a:gdLst>
                  <a:gd name="T0" fmla="*/ 57 w 114"/>
                  <a:gd name="T1" fmla="*/ 0 h 226"/>
                  <a:gd name="T2" fmla="*/ 75 w 114"/>
                  <a:gd name="T3" fmla="*/ 4 h 226"/>
                  <a:gd name="T4" fmla="*/ 91 w 114"/>
                  <a:gd name="T5" fmla="*/ 12 h 226"/>
                  <a:gd name="T6" fmla="*/ 102 w 114"/>
                  <a:gd name="T7" fmla="*/ 23 h 226"/>
                  <a:gd name="T8" fmla="*/ 111 w 114"/>
                  <a:gd name="T9" fmla="*/ 39 h 226"/>
                  <a:gd name="T10" fmla="*/ 114 w 114"/>
                  <a:gd name="T11" fmla="*/ 57 h 226"/>
                  <a:gd name="T12" fmla="*/ 114 w 114"/>
                  <a:gd name="T13" fmla="*/ 170 h 226"/>
                  <a:gd name="T14" fmla="*/ 111 w 114"/>
                  <a:gd name="T15" fmla="*/ 188 h 226"/>
                  <a:gd name="T16" fmla="*/ 102 w 114"/>
                  <a:gd name="T17" fmla="*/ 203 h 226"/>
                  <a:gd name="T18" fmla="*/ 91 w 114"/>
                  <a:gd name="T19" fmla="*/ 215 h 226"/>
                  <a:gd name="T20" fmla="*/ 75 w 114"/>
                  <a:gd name="T21" fmla="*/ 223 h 226"/>
                  <a:gd name="T22" fmla="*/ 57 w 114"/>
                  <a:gd name="T23" fmla="*/ 226 h 226"/>
                  <a:gd name="T24" fmla="*/ 39 w 114"/>
                  <a:gd name="T25" fmla="*/ 223 h 226"/>
                  <a:gd name="T26" fmla="*/ 24 w 114"/>
                  <a:gd name="T27" fmla="*/ 215 h 226"/>
                  <a:gd name="T28" fmla="*/ 11 w 114"/>
                  <a:gd name="T29" fmla="*/ 203 h 226"/>
                  <a:gd name="T30" fmla="*/ 4 w 114"/>
                  <a:gd name="T31" fmla="*/ 188 h 226"/>
                  <a:gd name="T32" fmla="*/ 0 w 114"/>
                  <a:gd name="T33" fmla="*/ 170 h 226"/>
                  <a:gd name="T34" fmla="*/ 0 w 114"/>
                  <a:gd name="T35" fmla="*/ 57 h 226"/>
                  <a:gd name="T36" fmla="*/ 4 w 114"/>
                  <a:gd name="T37" fmla="*/ 39 h 226"/>
                  <a:gd name="T38" fmla="*/ 11 w 114"/>
                  <a:gd name="T39" fmla="*/ 23 h 226"/>
                  <a:gd name="T40" fmla="*/ 24 w 114"/>
                  <a:gd name="T41" fmla="*/ 12 h 226"/>
                  <a:gd name="T42" fmla="*/ 39 w 114"/>
                  <a:gd name="T43" fmla="*/ 4 h 226"/>
                  <a:gd name="T44" fmla="*/ 57 w 114"/>
                  <a:gd name="T45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4" h="226">
                    <a:moveTo>
                      <a:pt x="57" y="0"/>
                    </a:moveTo>
                    <a:lnTo>
                      <a:pt x="75" y="4"/>
                    </a:lnTo>
                    <a:lnTo>
                      <a:pt x="91" y="12"/>
                    </a:lnTo>
                    <a:lnTo>
                      <a:pt x="102" y="23"/>
                    </a:lnTo>
                    <a:lnTo>
                      <a:pt x="111" y="39"/>
                    </a:lnTo>
                    <a:lnTo>
                      <a:pt x="114" y="57"/>
                    </a:lnTo>
                    <a:lnTo>
                      <a:pt x="114" y="170"/>
                    </a:lnTo>
                    <a:lnTo>
                      <a:pt x="111" y="188"/>
                    </a:lnTo>
                    <a:lnTo>
                      <a:pt x="102" y="203"/>
                    </a:lnTo>
                    <a:lnTo>
                      <a:pt x="91" y="215"/>
                    </a:lnTo>
                    <a:lnTo>
                      <a:pt x="75" y="223"/>
                    </a:lnTo>
                    <a:lnTo>
                      <a:pt x="57" y="226"/>
                    </a:lnTo>
                    <a:lnTo>
                      <a:pt x="39" y="223"/>
                    </a:lnTo>
                    <a:lnTo>
                      <a:pt x="24" y="215"/>
                    </a:lnTo>
                    <a:lnTo>
                      <a:pt x="11" y="203"/>
                    </a:lnTo>
                    <a:lnTo>
                      <a:pt x="4" y="188"/>
                    </a:lnTo>
                    <a:lnTo>
                      <a:pt x="0" y="170"/>
                    </a:lnTo>
                    <a:lnTo>
                      <a:pt x="0" y="57"/>
                    </a:lnTo>
                    <a:lnTo>
                      <a:pt x="4" y="39"/>
                    </a:lnTo>
                    <a:lnTo>
                      <a:pt x="11" y="23"/>
                    </a:lnTo>
                    <a:lnTo>
                      <a:pt x="24" y="12"/>
                    </a:lnTo>
                    <a:lnTo>
                      <a:pt x="39" y="4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41" name="Freeform 514"/>
              <p:cNvSpPr>
                <a:spLocks/>
              </p:cNvSpPr>
              <p:nvPr/>
            </p:nvSpPr>
            <p:spPr bwMode="auto">
              <a:xfrm>
                <a:off x="4424387" y="4026007"/>
                <a:ext cx="36513" cy="17462"/>
              </a:xfrm>
              <a:custGeom>
                <a:avLst/>
                <a:gdLst>
                  <a:gd name="T0" fmla="*/ 57 w 228"/>
                  <a:gd name="T1" fmla="*/ 0 h 112"/>
                  <a:gd name="T2" fmla="*/ 171 w 228"/>
                  <a:gd name="T3" fmla="*/ 0 h 112"/>
                  <a:gd name="T4" fmla="*/ 189 w 228"/>
                  <a:gd name="T5" fmla="*/ 2 h 112"/>
                  <a:gd name="T6" fmla="*/ 204 w 228"/>
                  <a:gd name="T7" fmla="*/ 11 h 112"/>
                  <a:gd name="T8" fmla="*/ 216 w 228"/>
                  <a:gd name="T9" fmla="*/ 23 h 112"/>
                  <a:gd name="T10" fmla="*/ 224 w 228"/>
                  <a:gd name="T11" fmla="*/ 38 h 112"/>
                  <a:gd name="T12" fmla="*/ 228 w 228"/>
                  <a:gd name="T13" fmla="*/ 57 h 112"/>
                  <a:gd name="T14" fmla="*/ 224 w 228"/>
                  <a:gd name="T15" fmla="*/ 74 h 112"/>
                  <a:gd name="T16" fmla="*/ 216 w 228"/>
                  <a:gd name="T17" fmla="*/ 89 h 112"/>
                  <a:gd name="T18" fmla="*/ 204 w 228"/>
                  <a:gd name="T19" fmla="*/ 102 h 112"/>
                  <a:gd name="T20" fmla="*/ 189 w 228"/>
                  <a:gd name="T21" fmla="*/ 110 h 112"/>
                  <a:gd name="T22" fmla="*/ 171 w 228"/>
                  <a:gd name="T23" fmla="*/ 112 h 112"/>
                  <a:gd name="T24" fmla="*/ 57 w 228"/>
                  <a:gd name="T25" fmla="*/ 112 h 112"/>
                  <a:gd name="T26" fmla="*/ 39 w 228"/>
                  <a:gd name="T27" fmla="*/ 110 h 112"/>
                  <a:gd name="T28" fmla="*/ 24 w 228"/>
                  <a:gd name="T29" fmla="*/ 102 h 112"/>
                  <a:gd name="T30" fmla="*/ 11 w 228"/>
                  <a:gd name="T31" fmla="*/ 89 h 112"/>
                  <a:gd name="T32" fmla="*/ 4 w 228"/>
                  <a:gd name="T33" fmla="*/ 74 h 112"/>
                  <a:gd name="T34" fmla="*/ 0 w 228"/>
                  <a:gd name="T35" fmla="*/ 57 h 112"/>
                  <a:gd name="T36" fmla="*/ 4 w 228"/>
                  <a:gd name="T37" fmla="*/ 38 h 112"/>
                  <a:gd name="T38" fmla="*/ 11 w 228"/>
                  <a:gd name="T39" fmla="*/ 23 h 112"/>
                  <a:gd name="T40" fmla="*/ 24 w 228"/>
                  <a:gd name="T41" fmla="*/ 11 h 112"/>
                  <a:gd name="T42" fmla="*/ 39 w 228"/>
                  <a:gd name="T43" fmla="*/ 2 h 112"/>
                  <a:gd name="T44" fmla="*/ 57 w 228"/>
                  <a:gd name="T4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8" h="112">
                    <a:moveTo>
                      <a:pt x="57" y="0"/>
                    </a:moveTo>
                    <a:lnTo>
                      <a:pt x="171" y="0"/>
                    </a:lnTo>
                    <a:lnTo>
                      <a:pt x="189" y="2"/>
                    </a:lnTo>
                    <a:lnTo>
                      <a:pt x="204" y="11"/>
                    </a:lnTo>
                    <a:lnTo>
                      <a:pt x="216" y="23"/>
                    </a:lnTo>
                    <a:lnTo>
                      <a:pt x="224" y="38"/>
                    </a:lnTo>
                    <a:lnTo>
                      <a:pt x="228" y="57"/>
                    </a:lnTo>
                    <a:lnTo>
                      <a:pt x="224" y="74"/>
                    </a:lnTo>
                    <a:lnTo>
                      <a:pt x="216" y="89"/>
                    </a:lnTo>
                    <a:lnTo>
                      <a:pt x="204" y="102"/>
                    </a:lnTo>
                    <a:lnTo>
                      <a:pt x="189" y="110"/>
                    </a:lnTo>
                    <a:lnTo>
                      <a:pt x="171" y="112"/>
                    </a:lnTo>
                    <a:lnTo>
                      <a:pt x="57" y="112"/>
                    </a:lnTo>
                    <a:lnTo>
                      <a:pt x="39" y="110"/>
                    </a:lnTo>
                    <a:lnTo>
                      <a:pt x="24" y="102"/>
                    </a:lnTo>
                    <a:lnTo>
                      <a:pt x="11" y="89"/>
                    </a:lnTo>
                    <a:lnTo>
                      <a:pt x="4" y="74"/>
                    </a:lnTo>
                    <a:lnTo>
                      <a:pt x="0" y="57"/>
                    </a:lnTo>
                    <a:lnTo>
                      <a:pt x="4" y="38"/>
                    </a:lnTo>
                    <a:lnTo>
                      <a:pt x="11" y="23"/>
                    </a:lnTo>
                    <a:lnTo>
                      <a:pt x="24" y="11"/>
                    </a:lnTo>
                    <a:lnTo>
                      <a:pt x="39" y="2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42" name="Freeform 515"/>
              <p:cNvSpPr>
                <a:spLocks/>
              </p:cNvSpPr>
              <p:nvPr/>
            </p:nvSpPr>
            <p:spPr bwMode="auto">
              <a:xfrm>
                <a:off x="4370412" y="4124432"/>
                <a:ext cx="63500" cy="17462"/>
              </a:xfrm>
              <a:custGeom>
                <a:avLst/>
                <a:gdLst>
                  <a:gd name="T0" fmla="*/ 55 w 396"/>
                  <a:gd name="T1" fmla="*/ 0 h 113"/>
                  <a:gd name="T2" fmla="*/ 339 w 396"/>
                  <a:gd name="T3" fmla="*/ 0 h 113"/>
                  <a:gd name="T4" fmla="*/ 357 w 396"/>
                  <a:gd name="T5" fmla="*/ 3 h 113"/>
                  <a:gd name="T6" fmla="*/ 373 w 396"/>
                  <a:gd name="T7" fmla="*/ 12 h 113"/>
                  <a:gd name="T8" fmla="*/ 385 w 396"/>
                  <a:gd name="T9" fmla="*/ 23 h 113"/>
                  <a:gd name="T10" fmla="*/ 393 w 396"/>
                  <a:gd name="T11" fmla="*/ 39 h 113"/>
                  <a:gd name="T12" fmla="*/ 396 w 396"/>
                  <a:gd name="T13" fmla="*/ 57 h 113"/>
                  <a:gd name="T14" fmla="*/ 393 w 396"/>
                  <a:gd name="T15" fmla="*/ 74 h 113"/>
                  <a:gd name="T16" fmla="*/ 385 w 396"/>
                  <a:gd name="T17" fmla="*/ 90 h 113"/>
                  <a:gd name="T18" fmla="*/ 373 w 396"/>
                  <a:gd name="T19" fmla="*/ 103 h 113"/>
                  <a:gd name="T20" fmla="*/ 357 w 396"/>
                  <a:gd name="T21" fmla="*/ 110 h 113"/>
                  <a:gd name="T22" fmla="*/ 339 w 396"/>
                  <a:gd name="T23" fmla="*/ 113 h 113"/>
                  <a:gd name="T24" fmla="*/ 55 w 396"/>
                  <a:gd name="T25" fmla="*/ 113 h 113"/>
                  <a:gd name="T26" fmla="*/ 39 w 396"/>
                  <a:gd name="T27" fmla="*/ 110 h 113"/>
                  <a:gd name="T28" fmla="*/ 23 w 396"/>
                  <a:gd name="T29" fmla="*/ 103 h 113"/>
                  <a:gd name="T30" fmla="*/ 10 w 396"/>
                  <a:gd name="T31" fmla="*/ 90 h 113"/>
                  <a:gd name="T32" fmla="*/ 3 w 396"/>
                  <a:gd name="T33" fmla="*/ 74 h 113"/>
                  <a:gd name="T34" fmla="*/ 0 w 396"/>
                  <a:gd name="T35" fmla="*/ 57 h 113"/>
                  <a:gd name="T36" fmla="*/ 3 w 396"/>
                  <a:gd name="T37" fmla="*/ 39 h 113"/>
                  <a:gd name="T38" fmla="*/ 10 w 396"/>
                  <a:gd name="T39" fmla="*/ 23 h 113"/>
                  <a:gd name="T40" fmla="*/ 23 w 396"/>
                  <a:gd name="T41" fmla="*/ 12 h 113"/>
                  <a:gd name="T42" fmla="*/ 39 w 396"/>
                  <a:gd name="T43" fmla="*/ 3 h 113"/>
                  <a:gd name="T44" fmla="*/ 55 w 396"/>
                  <a:gd name="T45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6" h="113">
                    <a:moveTo>
                      <a:pt x="55" y="0"/>
                    </a:moveTo>
                    <a:lnTo>
                      <a:pt x="339" y="0"/>
                    </a:lnTo>
                    <a:lnTo>
                      <a:pt x="357" y="3"/>
                    </a:lnTo>
                    <a:lnTo>
                      <a:pt x="373" y="12"/>
                    </a:lnTo>
                    <a:lnTo>
                      <a:pt x="385" y="23"/>
                    </a:lnTo>
                    <a:lnTo>
                      <a:pt x="393" y="39"/>
                    </a:lnTo>
                    <a:lnTo>
                      <a:pt x="396" y="57"/>
                    </a:lnTo>
                    <a:lnTo>
                      <a:pt x="393" y="74"/>
                    </a:lnTo>
                    <a:lnTo>
                      <a:pt x="385" y="90"/>
                    </a:lnTo>
                    <a:lnTo>
                      <a:pt x="373" y="103"/>
                    </a:lnTo>
                    <a:lnTo>
                      <a:pt x="357" y="110"/>
                    </a:lnTo>
                    <a:lnTo>
                      <a:pt x="339" y="113"/>
                    </a:lnTo>
                    <a:lnTo>
                      <a:pt x="55" y="113"/>
                    </a:lnTo>
                    <a:lnTo>
                      <a:pt x="39" y="110"/>
                    </a:lnTo>
                    <a:lnTo>
                      <a:pt x="23" y="103"/>
                    </a:lnTo>
                    <a:lnTo>
                      <a:pt x="10" y="90"/>
                    </a:lnTo>
                    <a:lnTo>
                      <a:pt x="3" y="74"/>
                    </a:lnTo>
                    <a:lnTo>
                      <a:pt x="0" y="57"/>
                    </a:lnTo>
                    <a:lnTo>
                      <a:pt x="3" y="39"/>
                    </a:lnTo>
                    <a:lnTo>
                      <a:pt x="10" y="23"/>
                    </a:lnTo>
                    <a:lnTo>
                      <a:pt x="23" y="12"/>
                    </a:lnTo>
                    <a:lnTo>
                      <a:pt x="39" y="3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43" name="Freeform 516"/>
              <p:cNvSpPr>
                <a:spLocks/>
              </p:cNvSpPr>
              <p:nvPr/>
            </p:nvSpPr>
            <p:spPr bwMode="auto">
              <a:xfrm>
                <a:off x="4352949" y="4151420"/>
                <a:ext cx="80963" cy="17462"/>
              </a:xfrm>
              <a:custGeom>
                <a:avLst/>
                <a:gdLst>
                  <a:gd name="T0" fmla="*/ 57 w 510"/>
                  <a:gd name="T1" fmla="*/ 0 h 113"/>
                  <a:gd name="T2" fmla="*/ 453 w 510"/>
                  <a:gd name="T3" fmla="*/ 0 h 113"/>
                  <a:gd name="T4" fmla="*/ 471 w 510"/>
                  <a:gd name="T5" fmla="*/ 4 h 113"/>
                  <a:gd name="T6" fmla="*/ 487 w 510"/>
                  <a:gd name="T7" fmla="*/ 11 h 113"/>
                  <a:gd name="T8" fmla="*/ 499 w 510"/>
                  <a:gd name="T9" fmla="*/ 23 h 113"/>
                  <a:gd name="T10" fmla="*/ 507 w 510"/>
                  <a:gd name="T11" fmla="*/ 39 h 113"/>
                  <a:gd name="T12" fmla="*/ 510 w 510"/>
                  <a:gd name="T13" fmla="*/ 57 h 113"/>
                  <a:gd name="T14" fmla="*/ 507 w 510"/>
                  <a:gd name="T15" fmla="*/ 75 h 113"/>
                  <a:gd name="T16" fmla="*/ 499 w 510"/>
                  <a:gd name="T17" fmla="*/ 90 h 113"/>
                  <a:gd name="T18" fmla="*/ 487 w 510"/>
                  <a:gd name="T19" fmla="*/ 102 h 113"/>
                  <a:gd name="T20" fmla="*/ 471 w 510"/>
                  <a:gd name="T21" fmla="*/ 110 h 113"/>
                  <a:gd name="T22" fmla="*/ 453 w 510"/>
                  <a:gd name="T23" fmla="*/ 113 h 113"/>
                  <a:gd name="T24" fmla="*/ 57 w 510"/>
                  <a:gd name="T25" fmla="*/ 113 h 113"/>
                  <a:gd name="T26" fmla="*/ 39 w 510"/>
                  <a:gd name="T27" fmla="*/ 110 h 113"/>
                  <a:gd name="T28" fmla="*/ 23 w 510"/>
                  <a:gd name="T29" fmla="*/ 102 h 113"/>
                  <a:gd name="T30" fmla="*/ 11 w 510"/>
                  <a:gd name="T31" fmla="*/ 90 h 113"/>
                  <a:gd name="T32" fmla="*/ 3 w 510"/>
                  <a:gd name="T33" fmla="*/ 75 h 113"/>
                  <a:gd name="T34" fmla="*/ 0 w 510"/>
                  <a:gd name="T35" fmla="*/ 57 h 113"/>
                  <a:gd name="T36" fmla="*/ 3 w 510"/>
                  <a:gd name="T37" fmla="*/ 39 h 113"/>
                  <a:gd name="T38" fmla="*/ 11 w 510"/>
                  <a:gd name="T39" fmla="*/ 23 h 113"/>
                  <a:gd name="T40" fmla="*/ 23 w 510"/>
                  <a:gd name="T41" fmla="*/ 11 h 113"/>
                  <a:gd name="T42" fmla="*/ 39 w 510"/>
                  <a:gd name="T43" fmla="*/ 4 h 113"/>
                  <a:gd name="T44" fmla="*/ 57 w 510"/>
                  <a:gd name="T45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10" h="113">
                    <a:moveTo>
                      <a:pt x="57" y="0"/>
                    </a:moveTo>
                    <a:lnTo>
                      <a:pt x="453" y="0"/>
                    </a:lnTo>
                    <a:lnTo>
                      <a:pt x="471" y="4"/>
                    </a:lnTo>
                    <a:lnTo>
                      <a:pt x="487" y="11"/>
                    </a:lnTo>
                    <a:lnTo>
                      <a:pt x="499" y="23"/>
                    </a:lnTo>
                    <a:lnTo>
                      <a:pt x="507" y="39"/>
                    </a:lnTo>
                    <a:lnTo>
                      <a:pt x="510" y="57"/>
                    </a:lnTo>
                    <a:lnTo>
                      <a:pt x="507" y="75"/>
                    </a:lnTo>
                    <a:lnTo>
                      <a:pt x="499" y="90"/>
                    </a:lnTo>
                    <a:lnTo>
                      <a:pt x="487" y="102"/>
                    </a:lnTo>
                    <a:lnTo>
                      <a:pt x="471" y="110"/>
                    </a:lnTo>
                    <a:lnTo>
                      <a:pt x="453" y="113"/>
                    </a:lnTo>
                    <a:lnTo>
                      <a:pt x="57" y="113"/>
                    </a:lnTo>
                    <a:lnTo>
                      <a:pt x="39" y="110"/>
                    </a:lnTo>
                    <a:lnTo>
                      <a:pt x="23" y="102"/>
                    </a:lnTo>
                    <a:lnTo>
                      <a:pt x="11" y="90"/>
                    </a:lnTo>
                    <a:lnTo>
                      <a:pt x="3" y="75"/>
                    </a:lnTo>
                    <a:lnTo>
                      <a:pt x="0" y="57"/>
                    </a:lnTo>
                    <a:lnTo>
                      <a:pt x="3" y="39"/>
                    </a:lnTo>
                    <a:lnTo>
                      <a:pt x="11" y="23"/>
                    </a:lnTo>
                    <a:lnTo>
                      <a:pt x="23" y="11"/>
                    </a:lnTo>
                    <a:lnTo>
                      <a:pt x="39" y="4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44" name="Freeform 517"/>
              <p:cNvSpPr>
                <a:spLocks/>
              </p:cNvSpPr>
              <p:nvPr/>
            </p:nvSpPr>
            <p:spPr bwMode="auto">
              <a:xfrm>
                <a:off x="4325962" y="4178407"/>
                <a:ext cx="107950" cy="17462"/>
              </a:xfrm>
              <a:custGeom>
                <a:avLst/>
                <a:gdLst>
                  <a:gd name="T0" fmla="*/ 55 w 679"/>
                  <a:gd name="T1" fmla="*/ 0 h 112"/>
                  <a:gd name="T2" fmla="*/ 622 w 679"/>
                  <a:gd name="T3" fmla="*/ 0 h 112"/>
                  <a:gd name="T4" fmla="*/ 640 w 679"/>
                  <a:gd name="T5" fmla="*/ 2 h 112"/>
                  <a:gd name="T6" fmla="*/ 656 w 679"/>
                  <a:gd name="T7" fmla="*/ 10 h 112"/>
                  <a:gd name="T8" fmla="*/ 668 w 679"/>
                  <a:gd name="T9" fmla="*/ 23 h 112"/>
                  <a:gd name="T10" fmla="*/ 676 w 679"/>
                  <a:gd name="T11" fmla="*/ 37 h 112"/>
                  <a:gd name="T12" fmla="*/ 679 w 679"/>
                  <a:gd name="T13" fmla="*/ 55 h 112"/>
                  <a:gd name="T14" fmla="*/ 676 w 679"/>
                  <a:gd name="T15" fmla="*/ 73 h 112"/>
                  <a:gd name="T16" fmla="*/ 668 w 679"/>
                  <a:gd name="T17" fmla="*/ 89 h 112"/>
                  <a:gd name="T18" fmla="*/ 656 w 679"/>
                  <a:gd name="T19" fmla="*/ 101 h 112"/>
                  <a:gd name="T20" fmla="*/ 640 w 679"/>
                  <a:gd name="T21" fmla="*/ 109 h 112"/>
                  <a:gd name="T22" fmla="*/ 622 w 679"/>
                  <a:gd name="T23" fmla="*/ 112 h 112"/>
                  <a:gd name="T24" fmla="*/ 55 w 679"/>
                  <a:gd name="T25" fmla="*/ 112 h 112"/>
                  <a:gd name="T26" fmla="*/ 38 w 679"/>
                  <a:gd name="T27" fmla="*/ 109 h 112"/>
                  <a:gd name="T28" fmla="*/ 22 w 679"/>
                  <a:gd name="T29" fmla="*/ 101 h 112"/>
                  <a:gd name="T30" fmla="*/ 10 w 679"/>
                  <a:gd name="T31" fmla="*/ 89 h 112"/>
                  <a:gd name="T32" fmla="*/ 2 w 679"/>
                  <a:gd name="T33" fmla="*/ 73 h 112"/>
                  <a:gd name="T34" fmla="*/ 0 w 679"/>
                  <a:gd name="T35" fmla="*/ 55 h 112"/>
                  <a:gd name="T36" fmla="*/ 2 w 679"/>
                  <a:gd name="T37" fmla="*/ 37 h 112"/>
                  <a:gd name="T38" fmla="*/ 10 w 679"/>
                  <a:gd name="T39" fmla="*/ 23 h 112"/>
                  <a:gd name="T40" fmla="*/ 22 w 679"/>
                  <a:gd name="T41" fmla="*/ 10 h 112"/>
                  <a:gd name="T42" fmla="*/ 38 w 679"/>
                  <a:gd name="T43" fmla="*/ 2 h 112"/>
                  <a:gd name="T44" fmla="*/ 55 w 679"/>
                  <a:gd name="T4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79" h="112">
                    <a:moveTo>
                      <a:pt x="55" y="0"/>
                    </a:moveTo>
                    <a:lnTo>
                      <a:pt x="622" y="0"/>
                    </a:lnTo>
                    <a:lnTo>
                      <a:pt x="640" y="2"/>
                    </a:lnTo>
                    <a:lnTo>
                      <a:pt x="656" y="10"/>
                    </a:lnTo>
                    <a:lnTo>
                      <a:pt x="668" y="23"/>
                    </a:lnTo>
                    <a:lnTo>
                      <a:pt x="676" y="37"/>
                    </a:lnTo>
                    <a:lnTo>
                      <a:pt x="679" y="55"/>
                    </a:lnTo>
                    <a:lnTo>
                      <a:pt x="676" y="73"/>
                    </a:lnTo>
                    <a:lnTo>
                      <a:pt x="668" y="89"/>
                    </a:lnTo>
                    <a:lnTo>
                      <a:pt x="656" y="101"/>
                    </a:lnTo>
                    <a:lnTo>
                      <a:pt x="640" y="109"/>
                    </a:lnTo>
                    <a:lnTo>
                      <a:pt x="622" y="112"/>
                    </a:lnTo>
                    <a:lnTo>
                      <a:pt x="55" y="112"/>
                    </a:lnTo>
                    <a:lnTo>
                      <a:pt x="38" y="109"/>
                    </a:lnTo>
                    <a:lnTo>
                      <a:pt x="22" y="101"/>
                    </a:lnTo>
                    <a:lnTo>
                      <a:pt x="10" y="89"/>
                    </a:lnTo>
                    <a:lnTo>
                      <a:pt x="2" y="73"/>
                    </a:lnTo>
                    <a:lnTo>
                      <a:pt x="0" y="55"/>
                    </a:lnTo>
                    <a:lnTo>
                      <a:pt x="2" y="37"/>
                    </a:lnTo>
                    <a:lnTo>
                      <a:pt x="10" y="23"/>
                    </a:lnTo>
                    <a:lnTo>
                      <a:pt x="22" y="10"/>
                    </a:lnTo>
                    <a:lnTo>
                      <a:pt x="38" y="2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45" name="Freeform 518"/>
              <p:cNvSpPr>
                <a:spLocks/>
              </p:cNvSpPr>
              <p:nvPr/>
            </p:nvSpPr>
            <p:spPr bwMode="auto">
              <a:xfrm>
                <a:off x="4110062" y="3748195"/>
                <a:ext cx="17463" cy="17462"/>
              </a:xfrm>
              <a:custGeom>
                <a:avLst/>
                <a:gdLst>
                  <a:gd name="T0" fmla="*/ 57 w 114"/>
                  <a:gd name="T1" fmla="*/ 0 h 113"/>
                  <a:gd name="T2" fmla="*/ 75 w 114"/>
                  <a:gd name="T3" fmla="*/ 3 h 113"/>
                  <a:gd name="T4" fmla="*/ 91 w 114"/>
                  <a:gd name="T5" fmla="*/ 12 h 113"/>
                  <a:gd name="T6" fmla="*/ 103 w 114"/>
                  <a:gd name="T7" fmla="*/ 23 h 113"/>
                  <a:gd name="T8" fmla="*/ 111 w 114"/>
                  <a:gd name="T9" fmla="*/ 39 h 113"/>
                  <a:gd name="T10" fmla="*/ 114 w 114"/>
                  <a:gd name="T11" fmla="*/ 57 h 113"/>
                  <a:gd name="T12" fmla="*/ 111 w 114"/>
                  <a:gd name="T13" fmla="*/ 74 h 113"/>
                  <a:gd name="T14" fmla="*/ 103 w 114"/>
                  <a:gd name="T15" fmla="*/ 90 h 113"/>
                  <a:gd name="T16" fmla="*/ 91 w 114"/>
                  <a:gd name="T17" fmla="*/ 103 h 113"/>
                  <a:gd name="T18" fmla="*/ 75 w 114"/>
                  <a:gd name="T19" fmla="*/ 110 h 113"/>
                  <a:gd name="T20" fmla="*/ 57 w 114"/>
                  <a:gd name="T21" fmla="*/ 113 h 113"/>
                  <a:gd name="T22" fmla="*/ 39 w 114"/>
                  <a:gd name="T23" fmla="*/ 110 h 113"/>
                  <a:gd name="T24" fmla="*/ 24 w 114"/>
                  <a:gd name="T25" fmla="*/ 103 h 113"/>
                  <a:gd name="T26" fmla="*/ 12 w 114"/>
                  <a:gd name="T27" fmla="*/ 90 h 113"/>
                  <a:gd name="T28" fmla="*/ 4 w 114"/>
                  <a:gd name="T29" fmla="*/ 74 h 113"/>
                  <a:gd name="T30" fmla="*/ 0 w 114"/>
                  <a:gd name="T31" fmla="*/ 57 h 113"/>
                  <a:gd name="T32" fmla="*/ 4 w 114"/>
                  <a:gd name="T33" fmla="*/ 39 h 113"/>
                  <a:gd name="T34" fmla="*/ 12 w 114"/>
                  <a:gd name="T35" fmla="*/ 23 h 113"/>
                  <a:gd name="T36" fmla="*/ 24 w 114"/>
                  <a:gd name="T37" fmla="*/ 12 h 113"/>
                  <a:gd name="T38" fmla="*/ 39 w 114"/>
                  <a:gd name="T39" fmla="*/ 3 h 113"/>
                  <a:gd name="T40" fmla="*/ 57 w 114"/>
                  <a:gd name="T4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lnTo>
                      <a:pt x="75" y="3"/>
                    </a:lnTo>
                    <a:lnTo>
                      <a:pt x="91" y="12"/>
                    </a:lnTo>
                    <a:lnTo>
                      <a:pt x="103" y="23"/>
                    </a:lnTo>
                    <a:lnTo>
                      <a:pt x="111" y="39"/>
                    </a:lnTo>
                    <a:lnTo>
                      <a:pt x="114" y="57"/>
                    </a:lnTo>
                    <a:lnTo>
                      <a:pt x="111" y="74"/>
                    </a:lnTo>
                    <a:lnTo>
                      <a:pt x="103" y="90"/>
                    </a:lnTo>
                    <a:lnTo>
                      <a:pt x="91" y="103"/>
                    </a:lnTo>
                    <a:lnTo>
                      <a:pt x="75" y="110"/>
                    </a:lnTo>
                    <a:lnTo>
                      <a:pt x="57" y="113"/>
                    </a:lnTo>
                    <a:lnTo>
                      <a:pt x="39" y="110"/>
                    </a:lnTo>
                    <a:lnTo>
                      <a:pt x="24" y="103"/>
                    </a:lnTo>
                    <a:lnTo>
                      <a:pt x="12" y="90"/>
                    </a:lnTo>
                    <a:lnTo>
                      <a:pt x="4" y="74"/>
                    </a:lnTo>
                    <a:lnTo>
                      <a:pt x="0" y="57"/>
                    </a:lnTo>
                    <a:lnTo>
                      <a:pt x="4" y="39"/>
                    </a:lnTo>
                    <a:lnTo>
                      <a:pt x="12" y="23"/>
                    </a:lnTo>
                    <a:lnTo>
                      <a:pt x="24" y="12"/>
                    </a:lnTo>
                    <a:lnTo>
                      <a:pt x="39" y="3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46" name="Freeform 519"/>
              <p:cNvSpPr>
                <a:spLocks/>
              </p:cNvSpPr>
              <p:nvPr/>
            </p:nvSpPr>
            <p:spPr bwMode="auto">
              <a:xfrm>
                <a:off x="4164037" y="3748195"/>
                <a:ext cx="17463" cy="17462"/>
              </a:xfrm>
              <a:custGeom>
                <a:avLst/>
                <a:gdLst>
                  <a:gd name="T0" fmla="*/ 56 w 113"/>
                  <a:gd name="T1" fmla="*/ 0 h 113"/>
                  <a:gd name="T2" fmla="*/ 74 w 113"/>
                  <a:gd name="T3" fmla="*/ 3 h 113"/>
                  <a:gd name="T4" fmla="*/ 90 w 113"/>
                  <a:gd name="T5" fmla="*/ 12 h 113"/>
                  <a:gd name="T6" fmla="*/ 102 w 113"/>
                  <a:gd name="T7" fmla="*/ 23 h 113"/>
                  <a:gd name="T8" fmla="*/ 111 w 113"/>
                  <a:gd name="T9" fmla="*/ 39 h 113"/>
                  <a:gd name="T10" fmla="*/ 113 w 113"/>
                  <a:gd name="T11" fmla="*/ 57 h 113"/>
                  <a:gd name="T12" fmla="*/ 111 w 113"/>
                  <a:gd name="T13" fmla="*/ 74 h 113"/>
                  <a:gd name="T14" fmla="*/ 102 w 113"/>
                  <a:gd name="T15" fmla="*/ 90 h 113"/>
                  <a:gd name="T16" fmla="*/ 90 w 113"/>
                  <a:gd name="T17" fmla="*/ 103 h 113"/>
                  <a:gd name="T18" fmla="*/ 74 w 113"/>
                  <a:gd name="T19" fmla="*/ 110 h 113"/>
                  <a:gd name="T20" fmla="*/ 56 w 113"/>
                  <a:gd name="T21" fmla="*/ 113 h 113"/>
                  <a:gd name="T22" fmla="*/ 38 w 113"/>
                  <a:gd name="T23" fmla="*/ 110 h 113"/>
                  <a:gd name="T24" fmla="*/ 23 w 113"/>
                  <a:gd name="T25" fmla="*/ 103 h 113"/>
                  <a:gd name="T26" fmla="*/ 11 w 113"/>
                  <a:gd name="T27" fmla="*/ 90 h 113"/>
                  <a:gd name="T28" fmla="*/ 2 w 113"/>
                  <a:gd name="T29" fmla="*/ 74 h 113"/>
                  <a:gd name="T30" fmla="*/ 0 w 113"/>
                  <a:gd name="T31" fmla="*/ 57 h 113"/>
                  <a:gd name="T32" fmla="*/ 2 w 113"/>
                  <a:gd name="T33" fmla="*/ 39 h 113"/>
                  <a:gd name="T34" fmla="*/ 11 w 113"/>
                  <a:gd name="T35" fmla="*/ 23 h 113"/>
                  <a:gd name="T36" fmla="*/ 23 w 113"/>
                  <a:gd name="T37" fmla="*/ 12 h 113"/>
                  <a:gd name="T38" fmla="*/ 38 w 113"/>
                  <a:gd name="T39" fmla="*/ 3 h 113"/>
                  <a:gd name="T40" fmla="*/ 56 w 113"/>
                  <a:gd name="T4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3" h="113">
                    <a:moveTo>
                      <a:pt x="56" y="0"/>
                    </a:moveTo>
                    <a:lnTo>
                      <a:pt x="74" y="3"/>
                    </a:lnTo>
                    <a:lnTo>
                      <a:pt x="90" y="12"/>
                    </a:lnTo>
                    <a:lnTo>
                      <a:pt x="102" y="23"/>
                    </a:lnTo>
                    <a:lnTo>
                      <a:pt x="111" y="39"/>
                    </a:lnTo>
                    <a:lnTo>
                      <a:pt x="113" y="57"/>
                    </a:lnTo>
                    <a:lnTo>
                      <a:pt x="111" y="74"/>
                    </a:lnTo>
                    <a:lnTo>
                      <a:pt x="102" y="90"/>
                    </a:lnTo>
                    <a:lnTo>
                      <a:pt x="90" y="103"/>
                    </a:lnTo>
                    <a:lnTo>
                      <a:pt x="74" y="110"/>
                    </a:lnTo>
                    <a:lnTo>
                      <a:pt x="56" y="113"/>
                    </a:lnTo>
                    <a:lnTo>
                      <a:pt x="38" y="110"/>
                    </a:lnTo>
                    <a:lnTo>
                      <a:pt x="23" y="103"/>
                    </a:lnTo>
                    <a:lnTo>
                      <a:pt x="11" y="90"/>
                    </a:lnTo>
                    <a:lnTo>
                      <a:pt x="2" y="74"/>
                    </a:lnTo>
                    <a:lnTo>
                      <a:pt x="0" y="57"/>
                    </a:lnTo>
                    <a:lnTo>
                      <a:pt x="2" y="39"/>
                    </a:lnTo>
                    <a:lnTo>
                      <a:pt x="11" y="23"/>
                    </a:lnTo>
                    <a:lnTo>
                      <a:pt x="23" y="12"/>
                    </a:lnTo>
                    <a:lnTo>
                      <a:pt x="38" y="3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47" name="Freeform 520"/>
              <p:cNvSpPr>
                <a:spLocks/>
              </p:cNvSpPr>
              <p:nvPr/>
            </p:nvSpPr>
            <p:spPr bwMode="auto">
              <a:xfrm>
                <a:off x="4137049" y="3775182"/>
                <a:ext cx="17463" cy="17462"/>
              </a:xfrm>
              <a:custGeom>
                <a:avLst/>
                <a:gdLst>
                  <a:gd name="T0" fmla="*/ 57 w 113"/>
                  <a:gd name="T1" fmla="*/ 0 h 113"/>
                  <a:gd name="T2" fmla="*/ 74 w 113"/>
                  <a:gd name="T3" fmla="*/ 3 h 113"/>
                  <a:gd name="T4" fmla="*/ 90 w 113"/>
                  <a:gd name="T5" fmla="*/ 10 h 113"/>
                  <a:gd name="T6" fmla="*/ 102 w 113"/>
                  <a:gd name="T7" fmla="*/ 23 h 113"/>
                  <a:gd name="T8" fmla="*/ 110 w 113"/>
                  <a:gd name="T9" fmla="*/ 38 h 113"/>
                  <a:gd name="T10" fmla="*/ 113 w 113"/>
                  <a:gd name="T11" fmla="*/ 56 h 113"/>
                  <a:gd name="T12" fmla="*/ 110 w 113"/>
                  <a:gd name="T13" fmla="*/ 74 h 113"/>
                  <a:gd name="T14" fmla="*/ 102 w 113"/>
                  <a:gd name="T15" fmla="*/ 90 h 113"/>
                  <a:gd name="T16" fmla="*/ 90 w 113"/>
                  <a:gd name="T17" fmla="*/ 101 h 113"/>
                  <a:gd name="T18" fmla="*/ 74 w 113"/>
                  <a:gd name="T19" fmla="*/ 109 h 113"/>
                  <a:gd name="T20" fmla="*/ 57 w 113"/>
                  <a:gd name="T21" fmla="*/ 113 h 113"/>
                  <a:gd name="T22" fmla="*/ 39 w 113"/>
                  <a:gd name="T23" fmla="*/ 109 h 113"/>
                  <a:gd name="T24" fmla="*/ 23 w 113"/>
                  <a:gd name="T25" fmla="*/ 101 h 113"/>
                  <a:gd name="T26" fmla="*/ 10 w 113"/>
                  <a:gd name="T27" fmla="*/ 90 h 113"/>
                  <a:gd name="T28" fmla="*/ 3 w 113"/>
                  <a:gd name="T29" fmla="*/ 74 h 113"/>
                  <a:gd name="T30" fmla="*/ 0 w 113"/>
                  <a:gd name="T31" fmla="*/ 56 h 113"/>
                  <a:gd name="T32" fmla="*/ 3 w 113"/>
                  <a:gd name="T33" fmla="*/ 38 h 113"/>
                  <a:gd name="T34" fmla="*/ 10 w 113"/>
                  <a:gd name="T35" fmla="*/ 23 h 113"/>
                  <a:gd name="T36" fmla="*/ 23 w 113"/>
                  <a:gd name="T37" fmla="*/ 10 h 113"/>
                  <a:gd name="T38" fmla="*/ 39 w 113"/>
                  <a:gd name="T39" fmla="*/ 3 h 113"/>
                  <a:gd name="T40" fmla="*/ 57 w 113"/>
                  <a:gd name="T4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3" h="113">
                    <a:moveTo>
                      <a:pt x="57" y="0"/>
                    </a:moveTo>
                    <a:lnTo>
                      <a:pt x="74" y="3"/>
                    </a:lnTo>
                    <a:lnTo>
                      <a:pt x="90" y="10"/>
                    </a:lnTo>
                    <a:lnTo>
                      <a:pt x="102" y="23"/>
                    </a:lnTo>
                    <a:lnTo>
                      <a:pt x="110" y="38"/>
                    </a:lnTo>
                    <a:lnTo>
                      <a:pt x="113" y="56"/>
                    </a:lnTo>
                    <a:lnTo>
                      <a:pt x="110" y="74"/>
                    </a:lnTo>
                    <a:lnTo>
                      <a:pt x="102" y="90"/>
                    </a:lnTo>
                    <a:lnTo>
                      <a:pt x="90" y="101"/>
                    </a:lnTo>
                    <a:lnTo>
                      <a:pt x="74" y="109"/>
                    </a:lnTo>
                    <a:lnTo>
                      <a:pt x="57" y="113"/>
                    </a:lnTo>
                    <a:lnTo>
                      <a:pt x="39" y="109"/>
                    </a:lnTo>
                    <a:lnTo>
                      <a:pt x="23" y="101"/>
                    </a:lnTo>
                    <a:lnTo>
                      <a:pt x="10" y="90"/>
                    </a:lnTo>
                    <a:lnTo>
                      <a:pt x="3" y="74"/>
                    </a:lnTo>
                    <a:lnTo>
                      <a:pt x="0" y="56"/>
                    </a:lnTo>
                    <a:lnTo>
                      <a:pt x="3" y="38"/>
                    </a:lnTo>
                    <a:lnTo>
                      <a:pt x="10" y="23"/>
                    </a:lnTo>
                    <a:lnTo>
                      <a:pt x="23" y="10"/>
                    </a:lnTo>
                    <a:lnTo>
                      <a:pt x="39" y="3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48" name="Freeform 521"/>
              <p:cNvSpPr>
                <a:spLocks/>
              </p:cNvSpPr>
              <p:nvPr/>
            </p:nvSpPr>
            <p:spPr bwMode="auto">
              <a:xfrm>
                <a:off x="4110062" y="3802170"/>
                <a:ext cx="17463" cy="17462"/>
              </a:xfrm>
              <a:custGeom>
                <a:avLst/>
                <a:gdLst>
                  <a:gd name="T0" fmla="*/ 57 w 114"/>
                  <a:gd name="T1" fmla="*/ 0 h 113"/>
                  <a:gd name="T2" fmla="*/ 75 w 114"/>
                  <a:gd name="T3" fmla="*/ 2 h 113"/>
                  <a:gd name="T4" fmla="*/ 91 w 114"/>
                  <a:gd name="T5" fmla="*/ 10 h 113"/>
                  <a:gd name="T6" fmla="*/ 103 w 114"/>
                  <a:gd name="T7" fmla="*/ 23 h 113"/>
                  <a:gd name="T8" fmla="*/ 111 w 114"/>
                  <a:gd name="T9" fmla="*/ 39 h 113"/>
                  <a:gd name="T10" fmla="*/ 114 w 114"/>
                  <a:gd name="T11" fmla="*/ 56 h 113"/>
                  <a:gd name="T12" fmla="*/ 111 w 114"/>
                  <a:gd name="T13" fmla="*/ 74 h 113"/>
                  <a:gd name="T14" fmla="*/ 103 w 114"/>
                  <a:gd name="T15" fmla="*/ 89 h 113"/>
                  <a:gd name="T16" fmla="*/ 91 w 114"/>
                  <a:gd name="T17" fmla="*/ 101 h 113"/>
                  <a:gd name="T18" fmla="*/ 75 w 114"/>
                  <a:gd name="T19" fmla="*/ 110 h 113"/>
                  <a:gd name="T20" fmla="*/ 57 w 114"/>
                  <a:gd name="T21" fmla="*/ 113 h 113"/>
                  <a:gd name="T22" fmla="*/ 39 w 114"/>
                  <a:gd name="T23" fmla="*/ 110 h 113"/>
                  <a:gd name="T24" fmla="*/ 24 w 114"/>
                  <a:gd name="T25" fmla="*/ 101 h 113"/>
                  <a:gd name="T26" fmla="*/ 12 w 114"/>
                  <a:gd name="T27" fmla="*/ 89 h 113"/>
                  <a:gd name="T28" fmla="*/ 4 w 114"/>
                  <a:gd name="T29" fmla="*/ 74 h 113"/>
                  <a:gd name="T30" fmla="*/ 0 w 114"/>
                  <a:gd name="T31" fmla="*/ 56 h 113"/>
                  <a:gd name="T32" fmla="*/ 4 w 114"/>
                  <a:gd name="T33" fmla="*/ 39 h 113"/>
                  <a:gd name="T34" fmla="*/ 12 w 114"/>
                  <a:gd name="T35" fmla="*/ 23 h 113"/>
                  <a:gd name="T36" fmla="*/ 24 w 114"/>
                  <a:gd name="T37" fmla="*/ 10 h 113"/>
                  <a:gd name="T38" fmla="*/ 39 w 114"/>
                  <a:gd name="T39" fmla="*/ 2 h 113"/>
                  <a:gd name="T40" fmla="*/ 57 w 114"/>
                  <a:gd name="T4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lnTo>
                      <a:pt x="75" y="2"/>
                    </a:lnTo>
                    <a:lnTo>
                      <a:pt x="91" y="10"/>
                    </a:lnTo>
                    <a:lnTo>
                      <a:pt x="103" y="23"/>
                    </a:lnTo>
                    <a:lnTo>
                      <a:pt x="111" y="39"/>
                    </a:lnTo>
                    <a:lnTo>
                      <a:pt x="114" y="56"/>
                    </a:lnTo>
                    <a:lnTo>
                      <a:pt x="111" y="74"/>
                    </a:lnTo>
                    <a:lnTo>
                      <a:pt x="103" y="89"/>
                    </a:lnTo>
                    <a:lnTo>
                      <a:pt x="91" y="101"/>
                    </a:lnTo>
                    <a:lnTo>
                      <a:pt x="75" y="110"/>
                    </a:lnTo>
                    <a:lnTo>
                      <a:pt x="57" y="113"/>
                    </a:lnTo>
                    <a:lnTo>
                      <a:pt x="39" y="110"/>
                    </a:lnTo>
                    <a:lnTo>
                      <a:pt x="24" y="101"/>
                    </a:lnTo>
                    <a:lnTo>
                      <a:pt x="12" y="89"/>
                    </a:lnTo>
                    <a:lnTo>
                      <a:pt x="4" y="74"/>
                    </a:lnTo>
                    <a:lnTo>
                      <a:pt x="0" y="56"/>
                    </a:lnTo>
                    <a:lnTo>
                      <a:pt x="4" y="39"/>
                    </a:lnTo>
                    <a:lnTo>
                      <a:pt x="12" y="23"/>
                    </a:lnTo>
                    <a:lnTo>
                      <a:pt x="24" y="10"/>
                    </a:lnTo>
                    <a:lnTo>
                      <a:pt x="39" y="2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49" name="Freeform 522"/>
              <p:cNvSpPr>
                <a:spLocks/>
              </p:cNvSpPr>
              <p:nvPr/>
            </p:nvSpPr>
            <p:spPr bwMode="auto">
              <a:xfrm>
                <a:off x="4164037" y="3802170"/>
                <a:ext cx="17463" cy="17462"/>
              </a:xfrm>
              <a:custGeom>
                <a:avLst/>
                <a:gdLst>
                  <a:gd name="T0" fmla="*/ 56 w 113"/>
                  <a:gd name="T1" fmla="*/ 0 h 113"/>
                  <a:gd name="T2" fmla="*/ 74 w 113"/>
                  <a:gd name="T3" fmla="*/ 2 h 113"/>
                  <a:gd name="T4" fmla="*/ 90 w 113"/>
                  <a:gd name="T5" fmla="*/ 10 h 113"/>
                  <a:gd name="T6" fmla="*/ 102 w 113"/>
                  <a:gd name="T7" fmla="*/ 23 h 113"/>
                  <a:gd name="T8" fmla="*/ 111 w 113"/>
                  <a:gd name="T9" fmla="*/ 39 h 113"/>
                  <a:gd name="T10" fmla="*/ 113 w 113"/>
                  <a:gd name="T11" fmla="*/ 56 h 113"/>
                  <a:gd name="T12" fmla="*/ 111 w 113"/>
                  <a:gd name="T13" fmla="*/ 74 h 113"/>
                  <a:gd name="T14" fmla="*/ 102 w 113"/>
                  <a:gd name="T15" fmla="*/ 89 h 113"/>
                  <a:gd name="T16" fmla="*/ 90 w 113"/>
                  <a:gd name="T17" fmla="*/ 101 h 113"/>
                  <a:gd name="T18" fmla="*/ 74 w 113"/>
                  <a:gd name="T19" fmla="*/ 110 h 113"/>
                  <a:gd name="T20" fmla="*/ 56 w 113"/>
                  <a:gd name="T21" fmla="*/ 113 h 113"/>
                  <a:gd name="T22" fmla="*/ 38 w 113"/>
                  <a:gd name="T23" fmla="*/ 110 h 113"/>
                  <a:gd name="T24" fmla="*/ 23 w 113"/>
                  <a:gd name="T25" fmla="*/ 101 h 113"/>
                  <a:gd name="T26" fmla="*/ 11 w 113"/>
                  <a:gd name="T27" fmla="*/ 89 h 113"/>
                  <a:gd name="T28" fmla="*/ 2 w 113"/>
                  <a:gd name="T29" fmla="*/ 74 h 113"/>
                  <a:gd name="T30" fmla="*/ 0 w 113"/>
                  <a:gd name="T31" fmla="*/ 56 h 113"/>
                  <a:gd name="T32" fmla="*/ 2 w 113"/>
                  <a:gd name="T33" fmla="*/ 39 h 113"/>
                  <a:gd name="T34" fmla="*/ 11 w 113"/>
                  <a:gd name="T35" fmla="*/ 23 h 113"/>
                  <a:gd name="T36" fmla="*/ 23 w 113"/>
                  <a:gd name="T37" fmla="*/ 10 h 113"/>
                  <a:gd name="T38" fmla="*/ 38 w 113"/>
                  <a:gd name="T39" fmla="*/ 2 h 113"/>
                  <a:gd name="T40" fmla="*/ 56 w 113"/>
                  <a:gd name="T4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3" h="113">
                    <a:moveTo>
                      <a:pt x="56" y="0"/>
                    </a:moveTo>
                    <a:lnTo>
                      <a:pt x="74" y="2"/>
                    </a:lnTo>
                    <a:lnTo>
                      <a:pt x="90" y="10"/>
                    </a:lnTo>
                    <a:lnTo>
                      <a:pt x="102" y="23"/>
                    </a:lnTo>
                    <a:lnTo>
                      <a:pt x="111" y="39"/>
                    </a:lnTo>
                    <a:lnTo>
                      <a:pt x="113" y="56"/>
                    </a:lnTo>
                    <a:lnTo>
                      <a:pt x="111" y="74"/>
                    </a:lnTo>
                    <a:lnTo>
                      <a:pt x="102" y="89"/>
                    </a:lnTo>
                    <a:lnTo>
                      <a:pt x="90" y="101"/>
                    </a:lnTo>
                    <a:lnTo>
                      <a:pt x="74" y="110"/>
                    </a:lnTo>
                    <a:lnTo>
                      <a:pt x="56" y="113"/>
                    </a:lnTo>
                    <a:lnTo>
                      <a:pt x="38" y="110"/>
                    </a:lnTo>
                    <a:lnTo>
                      <a:pt x="23" y="101"/>
                    </a:lnTo>
                    <a:lnTo>
                      <a:pt x="11" y="89"/>
                    </a:lnTo>
                    <a:lnTo>
                      <a:pt x="2" y="74"/>
                    </a:lnTo>
                    <a:lnTo>
                      <a:pt x="0" y="56"/>
                    </a:lnTo>
                    <a:lnTo>
                      <a:pt x="2" y="39"/>
                    </a:lnTo>
                    <a:lnTo>
                      <a:pt x="11" y="23"/>
                    </a:lnTo>
                    <a:lnTo>
                      <a:pt x="23" y="10"/>
                    </a:lnTo>
                    <a:lnTo>
                      <a:pt x="3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50" name="Freeform 523"/>
              <p:cNvSpPr>
                <a:spLocks/>
              </p:cNvSpPr>
              <p:nvPr/>
            </p:nvSpPr>
            <p:spPr bwMode="auto">
              <a:xfrm>
                <a:off x="4110062" y="3856145"/>
                <a:ext cx="17463" cy="17462"/>
              </a:xfrm>
              <a:custGeom>
                <a:avLst/>
                <a:gdLst>
                  <a:gd name="T0" fmla="*/ 57 w 114"/>
                  <a:gd name="T1" fmla="*/ 0 h 113"/>
                  <a:gd name="T2" fmla="*/ 75 w 114"/>
                  <a:gd name="T3" fmla="*/ 3 h 113"/>
                  <a:gd name="T4" fmla="*/ 91 w 114"/>
                  <a:gd name="T5" fmla="*/ 10 h 113"/>
                  <a:gd name="T6" fmla="*/ 103 w 114"/>
                  <a:gd name="T7" fmla="*/ 23 h 113"/>
                  <a:gd name="T8" fmla="*/ 111 w 114"/>
                  <a:gd name="T9" fmla="*/ 38 h 113"/>
                  <a:gd name="T10" fmla="*/ 114 w 114"/>
                  <a:gd name="T11" fmla="*/ 56 h 113"/>
                  <a:gd name="T12" fmla="*/ 111 w 114"/>
                  <a:gd name="T13" fmla="*/ 74 h 113"/>
                  <a:gd name="T14" fmla="*/ 103 w 114"/>
                  <a:gd name="T15" fmla="*/ 90 h 113"/>
                  <a:gd name="T16" fmla="*/ 91 w 114"/>
                  <a:gd name="T17" fmla="*/ 101 h 113"/>
                  <a:gd name="T18" fmla="*/ 75 w 114"/>
                  <a:gd name="T19" fmla="*/ 109 h 113"/>
                  <a:gd name="T20" fmla="*/ 57 w 114"/>
                  <a:gd name="T21" fmla="*/ 113 h 113"/>
                  <a:gd name="T22" fmla="*/ 39 w 114"/>
                  <a:gd name="T23" fmla="*/ 109 h 113"/>
                  <a:gd name="T24" fmla="*/ 24 w 114"/>
                  <a:gd name="T25" fmla="*/ 101 h 113"/>
                  <a:gd name="T26" fmla="*/ 12 w 114"/>
                  <a:gd name="T27" fmla="*/ 90 h 113"/>
                  <a:gd name="T28" fmla="*/ 4 w 114"/>
                  <a:gd name="T29" fmla="*/ 74 h 113"/>
                  <a:gd name="T30" fmla="*/ 0 w 114"/>
                  <a:gd name="T31" fmla="*/ 56 h 113"/>
                  <a:gd name="T32" fmla="*/ 4 w 114"/>
                  <a:gd name="T33" fmla="*/ 38 h 113"/>
                  <a:gd name="T34" fmla="*/ 12 w 114"/>
                  <a:gd name="T35" fmla="*/ 23 h 113"/>
                  <a:gd name="T36" fmla="*/ 24 w 114"/>
                  <a:gd name="T37" fmla="*/ 10 h 113"/>
                  <a:gd name="T38" fmla="*/ 39 w 114"/>
                  <a:gd name="T39" fmla="*/ 3 h 113"/>
                  <a:gd name="T40" fmla="*/ 57 w 114"/>
                  <a:gd name="T4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lnTo>
                      <a:pt x="75" y="3"/>
                    </a:lnTo>
                    <a:lnTo>
                      <a:pt x="91" y="10"/>
                    </a:lnTo>
                    <a:lnTo>
                      <a:pt x="103" y="23"/>
                    </a:lnTo>
                    <a:lnTo>
                      <a:pt x="111" y="38"/>
                    </a:lnTo>
                    <a:lnTo>
                      <a:pt x="114" y="56"/>
                    </a:lnTo>
                    <a:lnTo>
                      <a:pt x="111" y="74"/>
                    </a:lnTo>
                    <a:lnTo>
                      <a:pt x="103" y="90"/>
                    </a:lnTo>
                    <a:lnTo>
                      <a:pt x="91" y="101"/>
                    </a:lnTo>
                    <a:lnTo>
                      <a:pt x="75" y="109"/>
                    </a:lnTo>
                    <a:lnTo>
                      <a:pt x="57" y="113"/>
                    </a:lnTo>
                    <a:lnTo>
                      <a:pt x="39" y="109"/>
                    </a:lnTo>
                    <a:lnTo>
                      <a:pt x="24" y="101"/>
                    </a:lnTo>
                    <a:lnTo>
                      <a:pt x="12" y="90"/>
                    </a:lnTo>
                    <a:lnTo>
                      <a:pt x="4" y="74"/>
                    </a:lnTo>
                    <a:lnTo>
                      <a:pt x="0" y="56"/>
                    </a:lnTo>
                    <a:lnTo>
                      <a:pt x="4" y="38"/>
                    </a:lnTo>
                    <a:lnTo>
                      <a:pt x="12" y="23"/>
                    </a:lnTo>
                    <a:lnTo>
                      <a:pt x="24" y="10"/>
                    </a:lnTo>
                    <a:lnTo>
                      <a:pt x="39" y="3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51" name="Freeform 524"/>
              <p:cNvSpPr>
                <a:spLocks/>
              </p:cNvSpPr>
              <p:nvPr/>
            </p:nvSpPr>
            <p:spPr bwMode="auto">
              <a:xfrm>
                <a:off x="4164037" y="3856145"/>
                <a:ext cx="17463" cy="17462"/>
              </a:xfrm>
              <a:custGeom>
                <a:avLst/>
                <a:gdLst>
                  <a:gd name="T0" fmla="*/ 56 w 113"/>
                  <a:gd name="T1" fmla="*/ 0 h 113"/>
                  <a:gd name="T2" fmla="*/ 74 w 113"/>
                  <a:gd name="T3" fmla="*/ 3 h 113"/>
                  <a:gd name="T4" fmla="*/ 90 w 113"/>
                  <a:gd name="T5" fmla="*/ 10 h 113"/>
                  <a:gd name="T6" fmla="*/ 102 w 113"/>
                  <a:gd name="T7" fmla="*/ 23 h 113"/>
                  <a:gd name="T8" fmla="*/ 111 w 113"/>
                  <a:gd name="T9" fmla="*/ 38 h 113"/>
                  <a:gd name="T10" fmla="*/ 113 w 113"/>
                  <a:gd name="T11" fmla="*/ 56 h 113"/>
                  <a:gd name="T12" fmla="*/ 111 w 113"/>
                  <a:gd name="T13" fmla="*/ 74 h 113"/>
                  <a:gd name="T14" fmla="*/ 102 w 113"/>
                  <a:gd name="T15" fmla="*/ 90 h 113"/>
                  <a:gd name="T16" fmla="*/ 90 w 113"/>
                  <a:gd name="T17" fmla="*/ 101 h 113"/>
                  <a:gd name="T18" fmla="*/ 74 w 113"/>
                  <a:gd name="T19" fmla="*/ 109 h 113"/>
                  <a:gd name="T20" fmla="*/ 56 w 113"/>
                  <a:gd name="T21" fmla="*/ 113 h 113"/>
                  <a:gd name="T22" fmla="*/ 38 w 113"/>
                  <a:gd name="T23" fmla="*/ 109 h 113"/>
                  <a:gd name="T24" fmla="*/ 23 w 113"/>
                  <a:gd name="T25" fmla="*/ 101 h 113"/>
                  <a:gd name="T26" fmla="*/ 11 w 113"/>
                  <a:gd name="T27" fmla="*/ 90 h 113"/>
                  <a:gd name="T28" fmla="*/ 2 w 113"/>
                  <a:gd name="T29" fmla="*/ 74 h 113"/>
                  <a:gd name="T30" fmla="*/ 0 w 113"/>
                  <a:gd name="T31" fmla="*/ 56 h 113"/>
                  <a:gd name="T32" fmla="*/ 2 w 113"/>
                  <a:gd name="T33" fmla="*/ 38 h 113"/>
                  <a:gd name="T34" fmla="*/ 11 w 113"/>
                  <a:gd name="T35" fmla="*/ 23 h 113"/>
                  <a:gd name="T36" fmla="*/ 23 w 113"/>
                  <a:gd name="T37" fmla="*/ 10 h 113"/>
                  <a:gd name="T38" fmla="*/ 38 w 113"/>
                  <a:gd name="T39" fmla="*/ 3 h 113"/>
                  <a:gd name="T40" fmla="*/ 56 w 113"/>
                  <a:gd name="T4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3" h="113">
                    <a:moveTo>
                      <a:pt x="56" y="0"/>
                    </a:moveTo>
                    <a:lnTo>
                      <a:pt x="74" y="3"/>
                    </a:lnTo>
                    <a:lnTo>
                      <a:pt x="90" y="10"/>
                    </a:lnTo>
                    <a:lnTo>
                      <a:pt x="102" y="23"/>
                    </a:lnTo>
                    <a:lnTo>
                      <a:pt x="111" y="38"/>
                    </a:lnTo>
                    <a:lnTo>
                      <a:pt x="113" y="56"/>
                    </a:lnTo>
                    <a:lnTo>
                      <a:pt x="111" y="74"/>
                    </a:lnTo>
                    <a:lnTo>
                      <a:pt x="102" y="90"/>
                    </a:lnTo>
                    <a:lnTo>
                      <a:pt x="90" y="101"/>
                    </a:lnTo>
                    <a:lnTo>
                      <a:pt x="74" y="109"/>
                    </a:lnTo>
                    <a:lnTo>
                      <a:pt x="56" y="113"/>
                    </a:lnTo>
                    <a:lnTo>
                      <a:pt x="38" y="109"/>
                    </a:lnTo>
                    <a:lnTo>
                      <a:pt x="23" y="101"/>
                    </a:lnTo>
                    <a:lnTo>
                      <a:pt x="11" y="90"/>
                    </a:lnTo>
                    <a:lnTo>
                      <a:pt x="2" y="74"/>
                    </a:lnTo>
                    <a:lnTo>
                      <a:pt x="0" y="56"/>
                    </a:lnTo>
                    <a:lnTo>
                      <a:pt x="2" y="38"/>
                    </a:lnTo>
                    <a:lnTo>
                      <a:pt x="11" y="23"/>
                    </a:lnTo>
                    <a:lnTo>
                      <a:pt x="23" y="10"/>
                    </a:lnTo>
                    <a:lnTo>
                      <a:pt x="38" y="3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52" name="Freeform 525"/>
              <p:cNvSpPr>
                <a:spLocks/>
              </p:cNvSpPr>
              <p:nvPr/>
            </p:nvSpPr>
            <p:spPr bwMode="auto">
              <a:xfrm>
                <a:off x="4137049" y="3829157"/>
                <a:ext cx="17463" cy="17462"/>
              </a:xfrm>
              <a:custGeom>
                <a:avLst/>
                <a:gdLst>
                  <a:gd name="T0" fmla="*/ 57 w 113"/>
                  <a:gd name="T1" fmla="*/ 0 h 113"/>
                  <a:gd name="T2" fmla="*/ 74 w 113"/>
                  <a:gd name="T3" fmla="*/ 3 h 113"/>
                  <a:gd name="T4" fmla="*/ 90 w 113"/>
                  <a:gd name="T5" fmla="*/ 12 h 113"/>
                  <a:gd name="T6" fmla="*/ 102 w 113"/>
                  <a:gd name="T7" fmla="*/ 23 h 113"/>
                  <a:gd name="T8" fmla="*/ 110 w 113"/>
                  <a:gd name="T9" fmla="*/ 39 h 113"/>
                  <a:gd name="T10" fmla="*/ 113 w 113"/>
                  <a:gd name="T11" fmla="*/ 57 h 113"/>
                  <a:gd name="T12" fmla="*/ 110 w 113"/>
                  <a:gd name="T13" fmla="*/ 75 h 113"/>
                  <a:gd name="T14" fmla="*/ 102 w 113"/>
                  <a:gd name="T15" fmla="*/ 90 h 113"/>
                  <a:gd name="T16" fmla="*/ 90 w 113"/>
                  <a:gd name="T17" fmla="*/ 103 h 113"/>
                  <a:gd name="T18" fmla="*/ 74 w 113"/>
                  <a:gd name="T19" fmla="*/ 110 h 113"/>
                  <a:gd name="T20" fmla="*/ 57 w 113"/>
                  <a:gd name="T21" fmla="*/ 113 h 113"/>
                  <a:gd name="T22" fmla="*/ 39 w 113"/>
                  <a:gd name="T23" fmla="*/ 110 h 113"/>
                  <a:gd name="T24" fmla="*/ 23 w 113"/>
                  <a:gd name="T25" fmla="*/ 103 h 113"/>
                  <a:gd name="T26" fmla="*/ 10 w 113"/>
                  <a:gd name="T27" fmla="*/ 90 h 113"/>
                  <a:gd name="T28" fmla="*/ 3 w 113"/>
                  <a:gd name="T29" fmla="*/ 75 h 113"/>
                  <a:gd name="T30" fmla="*/ 0 w 113"/>
                  <a:gd name="T31" fmla="*/ 57 h 113"/>
                  <a:gd name="T32" fmla="*/ 3 w 113"/>
                  <a:gd name="T33" fmla="*/ 39 h 113"/>
                  <a:gd name="T34" fmla="*/ 10 w 113"/>
                  <a:gd name="T35" fmla="*/ 23 h 113"/>
                  <a:gd name="T36" fmla="*/ 23 w 113"/>
                  <a:gd name="T37" fmla="*/ 12 h 113"/>
                  <a:gd name="T38" fmla="*/ 39 w 113"/>
                  <a:gd name="T39" fmla="*/ 3 h 113"/>
                  <a:gd name="T40" fmla="*/ 57 w 113"/>
                  <a:gd name="T4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3" h="113">
                    <a:moveTo>
                      <a:pt x="57" y="0"/>
                    </a:moveTo>
                    <a:lnTo>
                      <a:pt x="74" y="3"/>
                    </a:lnTo>
                    <a:lnTo>
                      <a:pt x="90" y="12"/>
                    </a:lnTo>
                    <a:lnTo>
                      <a:pt x="102" y="23"/>
                    </a:lnTo>
                    <a:lnTo>
                      <a:pt x="110" y="39"/>
                    </a:lnTo>
                    <a:lnTo>
                      <a:pt x="113" y="57"/>
                    </a:lnTo>
                    <a:lnTo>
                      <a:pt x="110" y="75"/>
                    </a:lnTo>
                    <a:lnTo>
                      <a:pt x="102" y="90"/>
                    </a:lnTo>
                    <a:lnTo>
                      <a:pt x="90" y="103"/>
                    </a:lnTo>
                    <a:lnTo>
                      <a:pt x="74" y="110"/>
                    </a:lnTo>
                    <a:lnTo>
                      <a:pt x="57" y="113"/>
                    </a:lnTo>
                    <a:lnTo>
                      <a:pt x="39" y="110"/>
                    </a:lnTo>
                    <a:lnTo>
                      <a:pt x="23" y="103"/>
                    </a:lnTo>
                    <a:lnTo>
                      <a:pt x="10" y="90"/>
                    </a:lnTo>
                    <a:lnTo>
                      <a:pt x="3" y="75"/>
                    </a:lnTo>
                    <a:lnTo>
                      <a:pt x="0" y="57"/>
                    </a:lnTo>
                    <a:lnTo>
                      <a:pt x="3" y="39"/>
                    </a:lnTo>
                    <a:lnTo>
                      <a:pt x="10" y="23"/>
                    </a:lnTo>
                    <a:lnTo>
                      <a:pt x="23" y="12"/>
                    </a:lnTo>
                    <a:lnTo>
                      <a:pt x="39" y="3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53" name="Freeform 526"/>
              <p:cNvSpPr>
                <a:spLocks/>
              </p:cNvSpPr>
              <p:nvPr/>
            </p:nvSpPr>
            <p:spPr bwMode="auto">
              <a:xfrm>
                <a:off x="4137049" y="3883132"/>
                <a:ext cx="17463" cy="17462"/>
              </a:xfrm>
              <a:custGeom>
                <a:avLst/>
                <a:gdLst>
                  <a:gd name="T0" fmla="*/ 57 w 113"/>
                  <a:gd name="T1" fmla="*/ 0 h 113"/>
                  <a:gd name="T2" fmla="*/ 74 w 113"/>
                  <a:gd name="T3" fmla="*/ 3 h 113"/>
                  <a:gd name="T4" fmla="*/ 90 w 113"/>
                  <a:gd name="T5" fmla="*/ 11 h 113"/>
                  <a:gd name="T6" fmla="*/ 102 w 113"/>
                  <a:gd name="T7" fmla="*/ 24 h 113"/>
                  <a:gd name="T8" fmla="*/ 110 w 113"/>
                  <a:gd name="T9" fmla="*/ 39 h 113"/>
                  <a:gd name="T10" fmla="*/ 113 w 113"/>
                  <a:gd name="T11" fmla="*/ 56 h 113"/>
                  <a:gd name="T12" fmla="*/ 110 w 113"/>
                  <a:gd name="T13" fmla="*/ 74 h 113"/>
                  <a:gd name="T14" fmla="*/ 102 w 113"/>
                  <a:gd name="T15" fmla="*/ 90 h 113"/>
                  <a:gd name="T16" fmla="*/ 90 w 113"/>
                  <a:gd name="T17" fmla="*/ 102 h 113"/>
                  <a:gd name="T18" fmla="*/ 74 w 113"/>
                  <a:gd name="T19" fmla="*/ 111 h 113"/>
                  <a:gd name="T20" fmla="*/ 57 w 113"/>
                  <a:gd name="T21" fmla="*/ 113 h 113"/>
                  <a:gd name="T22" fmla="*/ 39 w 113"/>
                  <a:gd name="T23" fmla="*/ 111 h 113"/>
                  <a:gd name="T24" fmla="*/ 23 w 113"/>
                  <a:gd name="T25" fmla="*/ 102 h 113"/>
                  <a:gd name="T26" fmla="*/ 10 w 113"/>
                  <a:gd name="T27" fmla="*/ 90 h 113"/>
                  <a:gd name="T28" fmla="*/ 3 w 113"/>
                  <a:gd name="T29" fmla="*/ 74 h 113"/>
                  <a:gd name="T30" fmla="*/ 0 w 113"/>
                  <a:gd name="T31" fmla="*/ 56 h 113"/>
                  <a:gd name="T32" fmla="*/ 3 w 113"/>
                  <a:gd name="T33" fmla="*/ 39 h 113"/>
                  <a:gd name="T34" fmla="*/ 10 w 113"/>
                  <a:gd name="T35" fmla="*/ 24 h 113"/>
                  <a:gd name="T36" fmla="*/ 23 w 113"/>
                  <a:gd name="T37" fmla="*/ 11 h 113"/>
                  <a:gd name="T38" fmla="*/ 39 w 113"/>
                  <a:gd name="T39" fmla="*/ 3 h 113"/>
                  <a:gd name="T40" fmla="*/ 57 w 113"/>
                  <a:gd name="T4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3" h="113">
                    <a:moveTo>
                      <a:pt x="57" y="0"/>
                    </a:moveTo>
                    <a:lnTo>
                      <a:pt x="74" y="3"/>
                    </a:lnTo>
                    <a:lnTo>
                      <a:pt x="90" y="11"/>
                    </a:lnTo>
                    <a:lnTo>
                      <a:pt x="102" y="24"/>
                    </a:lnTo>
                    <a:lnTo>
                      <a:pt x="110" y="39"/>
                    </a:lnTo>
                    <a:lnTo>
                      <a:pt x="113" y="56"/>
                    </a:lnTo>
                    <a:lnTo>
                      <a:pt x="110" y="74"/>
                    </a:lnTo>
                    <a:lnTo>
                      <a:pt x="102" y="90"/>
                    </a:lnTo>
                    <a:lnTo>
                      <a:pt x="90" y="102"/>
                    </a:lnTo>
                    <a:lnTo>
                      <a:pt x="74" y="111"/>
                    </a:lnTo>
                    <a:lnTo>
                      <a:pt x="57" y="113"/>
                    </a:lnTo>
                    <a:lnTo>
                      <a:pt x="39" y="111"/>
                    </a:lnTo>
                    <a:lnTo>
                      <a:pt x="23" y="102"/>
                    </a:lnTo>
                    <a:lnTo>
                      <a:pt x="10" y="90"/>
                    </a:lnTo>
                    <a:lnTo>
                      <a:pt x="3" y="74"/>
                    </a:lnTo>
                    <a:lnTo>
                      <a:pt x="0" y="56"/>
                    </a:lnTo>
                    <a:lnTo>
                      <a:pt x="3" y="39"/>
                    </a:lnTo>
                    <a:lnTo>
                      <a:pt x="10" y="24"/>
                    </a:lnTo>
                    <a:lnTo>
                      <a:pt x="23" y="11"/>
                    </a:lnTo>
                    <a:lnTo>
                      <a:pt x="39" y="3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54" name="Freeform 527"/>
              <p:cNvSpPr>
                <a:spLocks/>
              </p:cNvSpPr>
              <p:nvPr/>
            </p:nvSpPr>
            <p:spPr bwMode="auto">
              <a:xfrm>
                <a:off x="4110062" y="3910120"/>
                <a:ext cx="17463" cy="17462"/>
              </a:xfrm>
              <a:custGeom>
                <a:avLst/>
                <a:gdLst>
                  <a:gd name="T0" fmla="*/ 57 w 114"/>
                  <a:gd name="T1" fmla="*/ 0 h 113"/>
                  <a:gd name="T2" fmla="*/ 75 w 114"/>
                  <a:gd name="T3" fmla="*/ 3 h 113"/>
                  <a:gd name="T4" fmla="*/ 91 w 114"/>
                  <a:gd name="T5" fmla="*/ 12 h 113"/>
                  <a:gd name="T6" fmla="*/ 103 w 114"/>
                  <a:gd name="T7" fmla="*/ 23 h 113"/>
                  <a:gd name="T8" fmla="*/ 111 w 114"/>
                  <a:gd name="T9" fmla="*/ 39 h 113"/>
                  <a:gd name="T10" fmla="*/ 114 w 114"/>
                  <a:gd name="T11" fmla="*/ 57 h 113"/>
                  <a:gd name="T12" fmla="*/ 111 w 114"/>
                  <a:gd name="T13" fmla="*/ 75 h 113"/>
                  <a:gd name="T14" fmla="*/ 103 w 114"/>
                  <a:gd name="T15" fmla="*/ 90 h 113"/>
                  <a:gd name="T16" fmla="*/ 91 w 114"/>
                  <a:gd name="T17" fmla="*/ 103 h 113"/>
                  <a:gd name="T18" fmla="*/ 75 w 114"/>
                  <a:gd name="T19" fmla="*/ 110 h 113"/>
                  <a:gd name="T20" fmla="*/ 57 w 114"/>
                  <a:gd name="T21" fmla="*/ 113 h 113"/>
                  <a:gd name="T22" fmla="*/ 39 w 114"/>
                  <a:gd name="T23" fmla="*/ 110 h 113"/>
                  <a:gd name="T24" fmla="*/ 24 w 114"/>
                  <a:gd name="T25" fmla="*/ 103 h 113"/>
                  <a:gd name="T26" fmla="*/ 12 w 114"/>
                  <a:gd name="T27" fmla="*/ 90 h 113"/>
                  <a:gd name="T28" fmla="*/ 4 w 114"/>
                  <a:gd name="T29" fmla="*/ 75 h 113"/>
                  <a:gd name="T30" fmla="*/ 0 w 114"/>
                  <a:gd name="T31" fmla="*/ 57 h 113"/>
                  <a:gd name="T32" fmla="*/ 4 w 114"/>
                  <a:gd name="T33" fmla="*/ 39 h 113"/>
                  <a:gd name="T34" fmla="*/ 12 w 114"/>
                  <a:gd name="T35" fmla="*/ 23 h 113"/>
                  <a:gd name="T36" fmla="*/ 24 w 114"/>
                  <a:gd name="T37" fmla="*/ 12 h 113"/>
                  <a:gd name="T38" fmla="*/ 39 w 114"/>
                  <a:gd name="T39" fmla="*/ 3 h 113"/>
                  <a:gd name="T40" fmla="*/ 57 w 114"/>
                  <a:gd name="T4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lnTo>
                      <a:pt x="75" y="3"/>
                    </a:lnTo>
                    <a:lnTo>
                      <a:pt x="91" y="12"/>
                    </a:lnTo>
                    <a:lnTo>
                      <a:pt x="103" y="23"/>
                    </a:lnTo>
                    <a:lnTo>
                      <a:pt x="111" y="39"/>
                    </a:lnTo>
                    <a:lnTo>
                      <a:pt x="114" y="57"/>
                    </a:lnTo>
                    <a:lnTo>
                      <a:pt x="111" y="75"/>
                    </a:lnTo>
                    <a:lnTo>
                      <a:pt x="103" y="90"/>
                    </a:lnTo>
                    <a:lnTo>
                      <a:pt x="91" y="103"/>
                    </a:lnTo>
                    <a:lnTo>
                      <a:pt x="75" y="110"/>
                    </a:lnTo>
                    <a:lnTo>
                      <a:pt x="57" y="113"/>
                    </a:lnTo>
                    <a:lnTo>
                      <a:pt x="39" y="110"/>
                    </a:lnTo>
                    <a:lnTo>
                      <a:pt x="24" y="103"/>
                    </a:lnTo>
                    <a:lnTo>
                      <a:pt x="12" y="90"/>
                    </a:lnTo>
                    <a:lnTo>
                      <a:pt x="4" y="75"/>
                    </a:lnTo>
                    <a:lnTo>
                      <a:pt x="0" y="57"/>
                    </a:lnTo>
                    <a:lnTo>
                      <a:pt x="4" y="39"/>
                    </a:lnTo>
                    <a:lnTo>
                      <a:pt x="12" y="23"/>
                    </a:lnTo>
                    <a:lnTo>
                      <a:pt x="24" y="12"/>
                    </a:lnTo>
                    <a:lnTo>
                      <a:pt x="39" y="3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55" name="Freeform 528"/>
              <p:cNvSpPr>
                <a:spLocks/>
              </p:cNvSpPr>
              <p:nvPr/>
            </p:nvSpPr>
            <p:spPr bwMode="auto">
              <a:xfrm>
                <a:off x="4164037" y="3910120"/>
                <a:ext cx="17463" cy="17462"/>
              </a:xfrm>
              <a:custGeom>
                <a:avLst/>
                <a:gdLst>
                  <a:gd name="T0" fmla="*/ 56 w 113"/>
                  <a:gd name="T1" fmla="*/ 0 h 113"/>
                  <a:gd name="T2" fmla="*/ 74 w 113"/>
                  <a:gd name="T3" fmla="*/ 3 h 113"/>
                  <a:gd name="T4" fmla="*/ 90 w 113"/>
                  <a:gd name="T5" fmla="*/ 12 h 113"/>
                  <a:gd name="T6" fmla="*/ 102 w 113"/>
                  <a:gd name="T7" fmla="*/ 23 h 113"/>
                  <a:gd name="T8" fmla="*/ 111 w 113"/>
                  <a:gd name="T9" fmla="*/ 39 h 113"/>
                  <a:gd name="T10" fmla="*/ 113 w 113"/>
                  <a:gd name="T11" fmla="*/ 57 h 113"/>
                  <a:gd name="T12" fmla="*/ 111 w 113"/>
                  <a:gd name="T13" fmla="*/ 75 h 113"/>
                  <a:gd name="T14" fmla="*/ 102 w 113"/>
                  <a:gd name="T15" fmla="*/ 90 h 113"/>
                  <a:gd name="T16" fmla="*/ 90 w 113"/>
                  <a:gd name="T17" fmla="*/ 103 h 113"/>
                  <a:gd name="T18" fmla="*/ 74 w 113"/>
                  <a:gd name="T19" fmla="*/ 110 h 113"/>
                  <a:gd name="T20" fmla="*/ 56 w 113"/>
                  <a:gd name="T21" fmla="*/ 113 h 113"/>
                  <a:gd name="T22" fmla="*/ 38 w 113"/>
                  <a:gd name="T23" fmla="*/ 110 h 113"/>
                  <a:gd name="T24" fmla="*/ 23 w 113"/>
                  <a:gd name="T25" fmla="*/ 103 h 113"/>
                  <a:gd name="T26" fmla="*/ 11 w 113"/>
                  <a:gd name="T27" fmla="*/ 90 h 113"/>
                  <a:gd name="T28" fmla="*/ 2 w 113"/>
                  <a:gd name="T29" fmla="*/ 75 h 113"/>
                  <a:gd name="T30" fmla="*/ 0 w 113"/>
                  <a:gd name="T31" fmla="*/ 57 h 113"/>
                  <a:gd name="T32" fmla="*/ 2 w 113"/>
                  <a:gd name="T33" fmla="*/ 39 h 113"/>
                  <a:gd name="T34" fmla="*/ 11 w 113"/>
                  <a:gd name="T35" fmla="*/ 23 h 113"/>
                  <a:gd name="T36" fmla="*/ 23 w 113"/>
                  <a:gd name="T37" fmla="*/ 12 h 113"/>
                  <a:gd name="T38" fmla="*/ 38 w 113"/>
                  <a:gd name="T39" fmla="*/ 3 h 113"/>
                  <a:gd name="T40" fmla="*/ 56 w 113"/>
                  <a:gd name="T4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3" h="113">
                    <a:moveTo>
                      <a:pt x="56" y="0"/>
                    </a:moveTo>
                    <a:lnTo>
                      <a:pt x="74" y="3"/>
                    </a:lnTo>
                    <a:lnTo>
                      <a:pt x="90" y="12"/>
                    </a:lnTo>
                    <a:lnTo>
                      <a:pt x="102" y="23"/>
                    </a:lnTo>
                    <a:lnTo>
                      <a:pt x="111" y="39"/>
                    </a:lnTo>
                    <a:lnTo>
                      <a:pt x="113" y="57"/>
                    </a:lnTo>
                    <a:lnTo>
                      <a:pt x="111" y="75"/>
                    </a:lnTo>
                    <a:lnTo>
                      <a:pt x="102" y="90"/>
                    </a:lnTo>
                    <a:lnTo>
                      <a:pt x="90" y="103"/>
                    </a:lnTo>
                    <a:lnTo>
                      <a:pt x="74" y="110"/>
                    </a:lnTo>
                    <a:lnTo>
                      <a:pt x="56" y="113"/>
                    </a:lnTo>
                    <a:lnTo>
                      <a:pt x="38" y="110"/>
                    </a:lnTo>
                    <a:lnTo>
                      <a:pt x="23" y="103"/>
                    </a:lnTo>
                    <a:lnTo>
                      <a:pt x="11" y="90"/>
                    </a:lnTo>
                    <a:lnTo>
                      <a:pt x="2" y="75"/>
                    </a:lnTo>
                    <a:lnTo>
                      <a:pt x="0" y="57"/>
                    </a:lnTo>
                    <a:lnTo>
                      <a:pt x="2" y="39"/>
                    </a:lnTo>
                    <a:lnTo>
                      <a:pt x="11" y="23"/>
                    </a:lnTo>
                    <a:lnTo>
                      <a:pt x="23" y="12"/>
                    </a:lnTo>
                    <a:lnTo>
                      <a:pt x="38" y="3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56" name="Freeform 529"/>
              <p:cNvSpPr>
                <a:spLocks/>
              </p:cNvSpPr>
              <p:nvPr/>
            </p:nvSpPr>
            <p:spPr bwMode="auto">
              <a:xfrm>
                <a:off x="4110062" y="3962507"/>
                <a:ext cx="17463" cy="19050"/>
              </a:xfrm>
              <a:custGeom>
                <a:avLst/>
                <a:gdLst>
                  <a:gd name="T0" fmla="*/ 57 w 114"/>
                  <a:gd name="T1" fmla="*/ 0 h 113"/>
                  <a:gd name="T2" fmla="*/ 75 w 114"/>
                  <a:gd name="T3" fmla="*/ 3 h 113"/>
                  <a:gd name="T4" fmla="*/ 91 w 114"/>
                  <a:gd name="T5" fmla="*/ 12 h 113"/>
                  <a:gd name="T6" fmla="*/ 103 w 114"/>
                  <a:gd name="T7" fmla="*/ 23 h 113"/>
                  <a:gd name="T8" fmla="*/ 111 w 114"/>
                  <a:gd name="T9" fmla="*/ 39 h 113"/>
                  <a:gd name="T10" fmla="*/ 114 w 114"/>
                  <a:gd name="T11" fmla="*/ 56 h 113"/>
                  <a:gd name="T12" fmla="*/ 111 w 114"/>
                  <a:gd name="T13" fmla="*/ 74 h 113"/>
                  <a:gd name="T14" fmla="*/ 103 w 114"/>
                  <a:gd name="T15" fmla="*/ 90 h 113"/>
                  <a:gd name="T16" fmla="*/ 91 w 114"/>
                  <a:gd name="T17" fmla="*/ 102 h 113"/>
                  <a:gd name="T18" fmla="*/ 75 w 114"/>
                  <a:gd name="T19" fmla="*/ 110 h 113"/>
                  <a:gd name="T20" fmla="*/ 57 w 114"/>
                  <a:gd name="T21" fmla="*/ 113 h 113"/>
                  <a:gd name="T22" fmla="*/ 39 w 114"/>
                  <a:gd name="T23" fmla="*/ 110 h 113"/>
                  <a:gd name="T24" fmla="*/ 24 w 114"/>
                  <a:gd name="T25" fmla="*/ 102 h 113"/>
                  <a:gd name="T26" fmla="*/ 12 w 114"/>
                  <a:gd name="T27" fmla="*/ 90 h 113"/>
                  <a:gd name="T28" fmla="*/ 4 w 114"/>
                  <a:gd name="T29" fmla="*/ 74 h 113"/>
                  <a:gd name="T30" fmla="*/ 0 w 114"/>
                  <a:gd name="T31" fmla="*/ 56 h 113"/>
                  <a:gd name="T32" fmla="*/ 4 w 114"/>
                  <a:gd name="T33" fmla="*/ 39 h 113"/>
                  <a:gd name="T34" fmla="*/ 12 w 114"/>
                  <a:gd name="T35" fmla="*/ 23 h 113"/>
                  <a:gd name="T36" fmla="*/ 24 w 114"/>
                  <a:gd name="T37" fmla="*/ 12 h 113"/>
                  <a:gd name="T38" fmla="*/ 39 w 114"/>
                  <a:gd name="T39" fmla="*/ 3 h 113"/>
                  <a:gd name="T40" fmla="*/ 57 w 114"/>
                  <a:gd name="T4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lnTo>
                      <a:pt x="75" y="3"/>
                    </a:lnTo>
                    <a:lnTo>
                      <a:pt x="91" y="12"/>
                    </a:lnTo>
                    <a:lnTo>
                      <a:pt x="103" y="23"/>
                    </a:lnTo>
                    <a:lnTo>
                      <a:pt x="111" y="39"/>
                    </a:lnTo>
                    <a:lnTo>
                      <a:pt x="114" y="56"/>
                    </a:lnTo>
                    <a:lnTo>
                      <a:pt x="111" y="74"/>
                    </a:lnTo>
                    <a:lnTo>
                      <a:pt x="103" y="90"/>
                    </a:lnTo>
                    <a:lnTo>
                      <a:pt x="91" y="102"/>
                    </a:lnTo>
                    <a:lnTo>
                      <a:pt x="75" y="110"/>
                    </a:lnTo>
                    <a:lnTo>
                      <a:pt x="57" y="113"/>
                    </a:lnTo>
                    <a:lnTo>
                      <a:pt x="39" y="110"/>
                    </a:lnTo>
                    <a:lnTo>
                      <a:pt x="24" y="102"/>
                    </a:lnTo>
                    <a:lnTo>
                      <a:pt x="12" y="90"/>
                    </a:lnTo>
                    <a:lnTo>
                      <a:pt x="4" y="74"/>
                    </a:lnTo>
                    <a:lnTo>
                      <a:pt x="0" y="56"/>
                    </a:lnTo>
                    <a:lnTo>
                      <a:pt x="4" y="39"/>
                    </a:lnTo>
                    <a:lnTo>
                      <a:pt x="12" y="23"/>
                    </a:lnTo>
                    <a:lnTo>
                      <a:pt x="24" y="12"/>
                    </a:lnTo>
                    <a:lnTo>
                      <a:pt x="39" y="3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57" name="Freeform 530"/>
              <p:cNvSpPr>
                <a:spLocks/>
              </p:cNvSpPr>
              <p:nvPr/>
            </p:nvSpPr>
            <p:spPr bwMode="auto">
              <a:xfrm>
                <a:off x="4164037" y="3962507"/>
                <a:ext cx="17463" cy="19050"/>
              </a:xfrm>
              <a:custGeom>
                <a:avLst/>
                <a:gdLst>
                  <a:gd name="T0" fmla="*/ 56 w 113"/>
                  <a:gd name="T1" fmla="*/ 0 h 113"/>
                  <a:gd name="T2" fmla="*/ 74 w 113"/>
                  <a:gd name="T3" fmla="*/ 3 h 113"/>
                  <a:gd name="T4" fmla="*/ 90 w 113"/>
                  <a:gd name="T5" fmla="*/ 12 h 113"/>
                  <a:gd name="T6" fmla="*/ 102 w 113"/>
                  <a:gd name="T7" fmla="*/ 23 h 113"/>
                  <a:gd name="T8" fmla="*/ 111 w 113"/>
                  <a:gd name="T9" fmla="*/ 39 h 113"/>
                  <a:gd name="T10" fmla="*/ 113 w 113"/>
                  <a:gd name="T11" fmla="*/ 56 h 113"/>
                  <a:gd name="T12" fmla="*/ 111 w 113"/>
                  <a:gd name="T13" fmla="*/ 74 h 113"/>
                  <a:gd name="T14" fmla="*/ 102 w 113"/>
                  <a:gd name="T15" fmla="*/ 90 h 113"/>
                  <a:gd name="T16" fmla="*/ 90 w 113"/>
                  <a:gd name="T17" fmla="*/ 102 h 113"/>
                  <a:gd name="T18" fmla="*/ 74 w 113"/>
                  <a:gd name="T19" fmla="*/ 110 h 113"/>
                  <a:gd name="T20" fmla="*/ 56 w 113"/>
                  <a:gd name="T21" fmla="*/ 113 h 113"/>
                  <a:gd name="T22" fmla="*/ 38 w 113"/>
                  <a:gd name="T23" fmla="*/ 110 h 113"/>
                  <a:gd name="T24" fmla="*/ 23 w 113"/>
                  <a:gd name="T25" fmla="*/ 102 h 113"/>
                  <a:gd name="T26" fmla="*/ 11 w 113"/>
                  <a:gd name="T27" fmla="*/ 90 h 113"/>
                  <a:gd name="T28" fmla="*/ 2 w 113"/>
                  <a:gd name="T29" fmla="*/ 74 h 113"/>
                  <a:gd name="T30" fmla="*/ 0 w 113"/>
                  <a:gd name="T31" fmla="*/ 56 h 113"/>
                  <a:gd name="T32" fmla="*/ 2 w 113"/>
                  <a:gd name="T33" fmla="*/ 39 h 113"/>
                  <a:gd name="T34" fmla="*/ 11 w 113"/>
                  <a:gd name="T35" fmla="*/ 23 h 113"/>
                  <a:gd name="T36" fmla="*/ 23 w 113"/>
                  <a:gd name="T37" fmla="*/ 12 h 113"/>
                  <a:gd name="T38" fmla="*/ 38 w 113"/>
                  <a:gd name="T39" fmla="*/ 3 h 113"/>
                  <a:gd name="T40" fmla="*/ 56 w 113"/>
                  <a:gd name="T4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3" h="113">
                    <a:moveTo>
                      <a:pt x="56" y="0"/>
                    </a:moveTo>
                    <a:lnTo>
                      <a:pt x="74" y="3"/>
                    </a:lnTo>
                    <a:lnTo>
                      <a:pt x="90" y="12"/>
                    </a:lnTo>
                    <a:lnTo>
                      <a:pt x="102" y="23"/>
                    </a:lnTo>
                    <a:lnTo>
                      <a:pt x="111" y="39"/>
                    </a:lnTo>
                    <a:lnTo>
                      <a:pt x="113" y="56"/>
                    </a:lnTo>
                    <a:lnTo>
                      <a:pt x="111" y="74"/>
                    </a:lnTo>
                    <a:lnTo>
                      <a:pt x="102" y="90"/>
                    </a:lnTo>
                    <a:lnTo>
                      <a:pt x="90" y="102"/>
                    </a:lnTo>
                    <a:lnTo>
                      <a:pt x="74" y="110"/>
                    </a:lnTo>
                    <a:lnTo>
                      <a:pt x="56" y="113"/>
                    </a:lnTo>
                    <a:lnTo>
                      <a:pt x="38" y="110"/>
                    </a:lnTo>
                    <a:lnTo>
                      <a:pt x="23" y="102"/>
                    </a:lnTo>
                    <a:lnTo>
                      <a:pt x="11" y="90"/>
                    </a:lnTo>
                    <a:lnTo>
                      <a:pt x="2" y="74"/>
                    </a:lnTo>
                    <a:lnTo>
                      <a:pt x="0" y="56"/>
                    </a:lnTo>
                    <a:lnTo>
                      <a:pt x="2" y="39"/>
                    </a:lnTo>
                    <a:lnTo>
                      <a:pt x="11" y="23"/>
                    </a:lnTo>
                    <a:lnTo>
                      <a:pt x="23" y="12"/>
                    </a:lnTo>
                    <a:lnTo>
                      <a:pt x="38" y="3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58" name="Freeform 531"/>
              <p:cNvSpPr>
                <a:spLocks/>
              </p:cNvSpPr>
              <p:nvPr/>
            </p:nvSpPr>
            <p:spPr bwMode="auto">
              <a:xfrm>
                <a:off x="4137049" y="3935520"/>
                <a:ext cx="17463" cy="19050"/>
              </a:xfrm>
              <a:custGeom>
                <a:avLst/>
                <a:gdLst>
                  <a:gd name="T0" fmla="*/ 57 w 113"/>
                  <a:gd name="T1" fmla="*/ 0 h 113"/>
                  <a:gd name="T2" fmla="*/ 74 w 113"/>
                  <a:gd name="T3" fmla="*/ 3 h 113"/>
                  <a:gd name="T4" fmla="*/ 90 w 113"/>
                  <a:gd name="T5" fmla="*/ 10 h 113"/>
                  <a:gd name="T6" fmla="*/ 102 w 113"/>
                  <a:gd name="T7" fmla="*/ 23 h 113"/>
                  <a:gd name="T8" fmla="*/ 110 w 113"/>
                  <a:gd name="T9" fmla="*/ 38 h 113"/>
                  <a:gd name="T10" fmla="*/ 113 w 113"/>
                  <a:gd name="T11" fmla="*/ 56 h 113"/>
                  <a:gd name="T12" fmla="*/ 110 w 113"/>
                  <a:gd name="T13" fmla="*/ 74 h 113"/>
                  <a:gd name="T14" fmla="*/ 102 w 113"/>
                  <a:gd name="T15" fmla="*/ 90 h 113"/>
                  <a:gd name="T16" fmla="*/ 90 w 113"/>
                  <a:gd name="T17" fmla="*/ 101 h 113"/>
                  <a:gd name="T18" fmla="*/ 74 w 113"/>
                  <a:gd name="T19" fmla="*/ 109 h 113"/>
                  <a:gd name="T20" fmla="*/ 57 w 113"/>
                  <a:gd name="T21" fmla="*/ 113 h 113"/>
                  <a:gd name="T22" fmla="*/ 39 w 113"/>
                  <a:gd name="T23" fmla="*/ 109 h 113"/>
                  <a:gd name="T24" fmla="*/ 23 w 113"/>
                  <a:gd name="T25" fmla="*/ 101 h 113"/>
                  <a:gd name="T26" fmla="*/ 10 w 113"/>
                  <a:gd name="T27" fmla="*/ 90 h 113"/>
                  <a:gd name="T28" fmla="*/ 3 w 113"/>
                  <a:gd name="T29" fmla="*/ 74 h 113"/>
                  <a:gd name="T30" fmla="*/ 0 w 113"/>
                  <a:gd name="T31" fmla="*/ 56 h 113"/>
                  <a:gd name="T32" fmla="*/ 3 w 113"/>
                  <a:gd name="T33" fmla="*/ 38 h 113"/>
                  <a:gd name="T34" fmla="*/ 10 w 113"/>
                  <a:gd name="T35" fmla="*/ 23 h 113"/>
                  <a:gd name="T36" fmla="*/ 23 w 113"/>
                  <a:gd name="T37" fmla="*/ 10 h 113"/>
                  <a:gd name="T38" fmla="*/ 39 w 113"/>
                  <a:gd name="T39" fmla="*/ 3 h 113"/>
                  <a:gd name="T40" fmla="*/ 57 w 113"/>
                  <a:gd name="T4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3" h="113">
                    <a:moveTo>
                      <a:pt x="57" y="0"/>
                    </a:moveTo>
                    <a:lnTo>
                      <a:pt x="74" y="3"/>
                    </a:lnTo>
                    <a:lnTo>
                      <a:pt x="90" y="10"/>
                    </a:lnTo>
                    <a:lnTo>
                      <a:pt x="102" y="23"/>
                    </a:lnTo>
                    <a:lnTo>
                      <a:pt x="110" y="38"/>
                    </a:lnTo>
                    <a:lnTo>
                      <a:pt x="113" y="56"/>
                    </a:lnTo>
                    <a:lnTo>
                      <a:pt x="110" y="74"/>
                    </a:lnTo>
                    <a:lnTo>
                      <a:pt x="102" y="90"/>
                    </a:lnTo>
                    <a:lnTo>
                      <a:pt x="90" y="101"/>
                    </a:lnTo>
                    <a:lnTo>
                      <a:pt x="74" y="109"/>
                    </a:lnTo>
                    <a:lnTo>
                      <a:pt x="57" y="113"/>
                    </a:lnTo>
                    <a:lnTo>
                      <a:pt x="39" y="109"/>
                    </a:lnTo>
                    <a:lnTo>
                      <a:pt x="23" y="101"/>
                    </a:lnTo>
                    <a:lnTo>
                      <a:pt x="10" y="90"/>
                    </a:lnTo>
                    <a:lnTo>
                      <a:pt x="3" y="74"/>
                    </a:lnTo>
                    <a:lnTo>
                      <a:pt x="0" y="56"/>
                    </a:lnTo>
                    <a:lnTo>
                      <a:pt x="3" y="38"/>
                    </a:lnTo>
                    <a:lnTo>
                      <a:pt x="10" y="23"/>
                    </a:lnTo>
                    <a:lnTo>
                      <a:pt x="23" y="10"/>
                    </a:lnTo>
                    <a:lnTo>
                      <a:pt x="39" y="3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59" name="Freeform 532"/>
              <p:cNvSpPr>
                <a:spLocks/>
              </p:cNvSpPr>
              <p:nvPr/>
            </p:nvSpPr>
            <p:spPr bwMode="auto">
              <a:xfrm>
                <a:off x="4137049" y="3989495"/>
                <a:ext cx="17463" cy="19050"/>
              </a:xfrm>
              <a:custGeom>
                <a:avLst/>
                <a:gdLst>
                  <a:gd name="T0" fmla="*/ 57 w 113"/>
                  <a:gd name="T1" fmla="*/ 0 h 113"/>
                  <a:gd name="T2" fmla="*/ 74 w 113"/>
                  <a:gd name="T3" fmla="*/ 4 h 113"/>
                  <a:gd name="T4" fmla="*/ 90 w 113"/>
                  <a:gd name="T5" fmla="*/ 11 h 113"/>
                  <a:gd name="T6" fmla="*/ 102 w 113"/>
                  <a:gd name="T7" fmla="*/ 23 h 113"/>
                  <a:gd name="T8" fmla="*/ 110 w 113"/>
                  <a:gd name="T9" fmla="*/ 39 h 113"/>
                  <a:gd name="T10" fmla="*/ 113 w 113"/>
                  <a:gd name="T11" fmla="*/ 57 h 113"/>
                  <a:gd name="T12" fmla="*/ 110 w 113"/>
                  <a:gd name="T13" fmla="*/ 75 h 113"/>
                  <a:gd name="T14" fmla="*/ 102 w 113"/>
                  <a:gd name="T15" fmla="*/ 90 h 113"/>
                  <a:gd name="T16" fmla="*/ 90 w 113"/>
                  <a:gd name="T17" fmla="*/ 102 h 113"/>
                  <a:gd name="T18" fmla="*/ 74 w 113"/>
                  <a:gd name="T19" fmla="*/ 110 h 113"/>
                  <a:gd name="T20" fmla="*/ 57 w 113"/>
                  <a:gd name="T21" fmla="*/ 113 h 113"/>
                  <a:gd name="T22" fmla="*/ 39 w 113"/>
                  <a:gd name="T23" fmla="*/ 110 h 113"/>
                  <a:gd name="T24" fmla="*/ 23 w 113"/>
                  <a:gd name="T25" fmla="*/ 102 h 113"/>
                  <a:gd name="T26" fmla="*/ 10 w 113"/>
                  <a:gd name="T27" fmla="*/ 90 h 113"/>
                  <a:gd name="T28" fmla="*/ 3 w 113"/>
                  <a:gd name="T29" fmla="*/ 75 h 113"/>
                  <a:gd name="T30" fmla="*/ 0 w 113"/>
                  <a:gd name="T31" fmla="*/ 57 h 113"/>
                  <a:gd name="T32" fmla="*/ 3 w 113"/>
                  <a:gd name="T33" fmla="*/ 39 h 113"/>
                  <a:gd name="T34" fmla="*/ 10 w 113"/>
                  <a:gd name="T35" fmla="*/ 23 h 113"/>
                  <a:gd name="T36" fmla="*/ 23 w 113"/>
                  <a:gd name="T37" fmla="*/ 11 h 113"/>
                  <a:gd name="T38" fmla="*/ 39 w 113"/>
                  <a:gd name="T39" fmla="*/ 4 h 113"/>
                  <a:gd name="T40" fmla="*/ 57 w 113"/>
                  <a:gd name="T4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3" h="113">
                    <a:moveTo>
                      <a:pt x="57" y="0"/>
                    </a:moveTo>
                    <a:lnTo>
                      <a:pt x="74" y="4"/>
                    </a:lnTo>
                    <a:lnTo>
                      <a:pt x="90" y="11"/>
                    </a:lnTo>
                    <a:lnTo>
                      <a:pt x="102" y="23"/>
                    </a:lnTo>
                    <a:lnTo>
                      <a:pt x="110" y="39"/>
                    </a:lnTo>
                    <a:lnTo>
                      <a:pt x="113" y="57"/>
                    </a:lnTo>
                    <a:lnTo>
                      <a:pt x="110" y="75"/>
                    </a:lnTo>
                    <a:lnTo>
                      <a:pt x="102" y="90"/>
                    </a:lnTo>
                    <a:lnTo>
                      <a:pt x="90" y="102"/>
                    </a:lnTo>
                    <a:lnTo>
                      <a:pt x="74" y="110"/>
                    </a:lnTo>
                    <a:lnTo>
                      <a:pt x="57" y="113"/>
                    </a:lnTo>
                    <a:lnTo>
                      <a:pt x="39" y="110"/>
                    </a:lnTo>
                    <a:lnTo>
                      <a:pt x="23" y="102"/>
                    </a:lnTo>
                    <a:lnTo>
                      <a:pt x="10" y="90"/>
                    </a:lnTo>
                    <a:lnTo>
                      <a:pt x="3" y="75"/>
                    </a:lnTo>
                    <a:lnTo>
                      <a:pt x="0" y="57"/>
                    </a:lnTo>
                    <a:lnTo>
                      <a:pt x="3" y="39"/>
                    </a:lnTo>
                    <a:lnTo>
                      <a:pt x="10" y="23"/>
                    </a:lnTo>
                    <a:lnTo>
                      <a:pt x="23" y="11"/>
                    </a:lnTo>
                    <a:lnTo>
                      <a:pt x="39" y="4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60" name="Freeform 533"/>
              <p:cNvSpPr>
                <a:spLocks/>
              </p:cNvSpPr>
              <p:nvPr/>
            </p:nvSpPr>
            <p:spPr bwMode="auto">
              <a:xfrm>
                <a:off x="4110062" y="4016482"/>
                <a:ext cx="17463" cy="17462"/>
              </a:xfrm>
              <a:custGeom>
                <a:avLst/>
                <a:gdLst>
                  <a:gd name="T0" fmla="*/ 57 w 114"/>
                  <a:gd name="T1" fmla="*/ 0 h 113"/>
                  <a:gd name="T2" fmla="*/ 75 w 114"/>
                  <a:gd name="T3" fmla="*/ 2 h 113"/>
                  <a:gd name="T4" fmla="*/ 91 w 114"/>
                  <a:gd name="T5" fmla="*/ 10 h 113"/>
                  <a:gd name="T6" fmla="*/ 103 w 114"/>
                  <a:gd name="T7" fmla="*/ 23 h 113"/>
                  <a:gd name="T8" fmla="*/ 111 w 114"/>
                  <a:gd name="T9" fmla="*/ 38 h 113"/>
                  <a:gd name="T10" fmla="*/ 114 w 114"/>
                  <a:gd name="T11" fmla="*/ 56 h 113"/>
                  <a:gd name="T12" fmla="*/ 111 w 114"/>
                  <a:gd name="T13" fmla="*/ 74 h 113"/>
                  <a:gd name="T14" fmla="*/ 103 w 114"/>
                  <a:gd name="T15" fmla="*/ 89 h 113"/>
                  <a:gd name="T16" fmla="*/ 91 w 114"/>
                  <a:gd name="T17" fmla="*/ 101 h 113"/>
                  <a:gd name="T18" fmla="*/ 75 w 114"/>
                  <a:gd name="T19" fmla="*/ 110 h 113"/>
                  <a:gd name="T20" fmla="*/ 57 w 114"/>
                  <a:gd name="T21" fmla="*/ 113 h 113"/>
                  <a:gd name="T22" fmla="*/ 39 w 114"/>
                  <a:gd name="T23" fmla="*/ 110 h 113"/>
                  <a:gd name="T24" fmla="*/ 24 w 114"/>
                  <a:gd name="T25" fmla="*/ 101 h 113"/>
                  <a:gd name="T26" fmla="*/ 12 w 114"/>
                  <a:gd name="T27" fmla="*/ 89 h 113"/>
                  <a:gd name="T28" fmla="*/ 4 w 114"/>
                  <a:gd name="T29" fmla="*/ 74 h 113"/>
                  <a:gd name="T30" fmla="*/ 0 w 114"/>
                  <a:gd name="T31" fmla="*/ 56 h 113"/>
                  <a:gd name="T32" fmla="*/ 4 w 114"/>
                  <a:gd name="T33" fmla="*/ 38 h 113"/>
                  <a:gd name="T34" fmla="*/ 12 w 114"/>
                  <a:gd name="T35" fmla="*/ 23 h 113"/>
                  <a:gd name="T36" fmla="*/ 24 w 114"/>
                  <a:gd name="T37" fmla="*/ 10 h 113"/>
                  <a:gd name="T38" fmla="*/ 39 w 114"/>
                  <a:gd name="T39" fmla="*/ 2 h 113"/>
                  <a:gd name="T40" fmla="*/ 57 w 114"/>
                  <a:gd name="T4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lnTo>
                      <a:pt x="75" y="2"/>
                    </a:lnTo>
                    <a:lnTo>
                      <a:pt x="91" y="10"/>
                    </a:lnTo>
                    <a:lnTo>
                      <a:pt x="103" y="23"/>
                    </a:lnTo>
                    <a:lnTo>
                      <a:pt x="111" y="38"/>
                    </a:lnTo>
                    <a:lnTo>
                      <a:pt x="114" y="56"/>
                    </a:lnTo>
                    <a:lnTo>
                      <a:pt x="111" y="74"/>
                    </a:lnTo>
                    <a:lnTo>
                      <a:pt x="103" y="89"/>
                    </a:lnTo>
                    <a:lnTo>
                      <a:pt x="91" y="101"/>
                    </a:lnTo>
                    <a:lnTo>
                      <a:pt x="75" y="110"/>
                    </a:lnTo>
                    <a:lnTo>
                      <a:pt x="57" y="113"/>
                    </a:lnTo>
                    <a:lnTo>
                      <a:pt x="39" y="110"/>
                    </a:lnTo>
                    <a:lnTo>
                      <a:pt x="24" y="101"/>
                    </a:lnTo>
                    <a:lnTo>
                      <a:pt x="12" y="89"/>
                    </a:lnTo>
                    <a:lnTo>
                      <a:pt x="4" y="74"/>
                    </a:lnTo>
                    <a:lnTo>
                      <a:pt x="0" y="56"/>
                    </a:lnTo>
                    <a:lnTo>
                      <a:pt x="4" y="38"/>
                    </a:lnTo>
                    <a:lnTo>
                      <a:pt x="12" y="23"/>
                    </a:lnTo>
                    <a:lnTo>
                      <a:pt x="24" y="10"/>
                    </a:lnTo>
                    <a:lnTo>
                      <a:pt x="39" y="2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61" name="Freeform 534"/>
              <p:cNvSpPr>
                <a:spLocks/>
              </p:cNvSpPr>
              <p:nvPr/>
            </p:nvSpPr>
            <p:spPr bwMode="auto">
              <a:xfrm>
                <a:off x="4164037" y="4016482"/>
                <a:ext cx="17463" cy="17462"/>
              </a:xfrm>
              <a:custGeom>
                <a:avLst/>
                <a:gdLst>
                  <a:gd name="T0" fmla="*/ 56 w 113"/>
                  <a:gd name="T1" fmla="*/ 0 h 113"/>
                  <a:gd name="T2" fmla="*/ 74 w 113"/>
                  <a:gd name="T3" fmla="*/ 2 h 113"/>
                  <a:gd name="T4" fmla="*/ 90 w 113"/>
                  <a:gd name="T5" fmla="*/ 10 h 113"/>
                  <a:gd name="T6" fmla="*/ 102 w 113"/>
                  <a:gd name="T7" fmla="*/ 23 h 113"/>
                  <a:gd name="T8" fmla="*/ 111 w 113"/>
                  <a:gd name="T9" fmla="*/ 38 h 113"/>
                  <a:gd name="T10" fmla="*/ 113 w 113"/>
                  <a:gd name="T11" fmla="*/ 56 h 113"/>
                  <a:gd name="T12" fmla="*/ 111 w 113"/>
                  <a:gd name="T13" fmla="*/ 74 h 113"/>
                  <a:gd name="T14" fmla="*/ 102 w 113"/>
                  <a:gd name="T15" fmla="*/ 89 h 113"/>
                  <a:gd name="T16" fmla="*/ 90 w 113"/>
                  <a:gd name="T17" fmla="*/ 101 h 113"/>
                  <a:gd name="T18" fmla="*/ 74 w 113"/>
                  <a:gd name="T19" fmla="*/ 110 h 113"/>
                  <a:gd name="T20" fmla="*/ 56 w 113"/>
                  <a:gd name="T21" fmla="*/ 113 h 113"/>
                  <a:gd name="T22" fmla="*/ 38 w 113"/>
                  <a:gd name="T23" fmla="*/ 110 h 113"/>
                  <a:gd name="T24" fmla="*/ 23 w 113"/>
                  <a:gd name="T25" fmla="*/ 101 h 113"/>
                  <a:gd name="T26" fmla="*/ 11 w 113"/>
                  <a:gd name="T27" fmla="*/ 89 h 113"/>
                  <a:gd name="T28" fmla="*/ 2 w 113"/>
                  <a:gd name="T29" fmla="*/ 74 h 113"/>
                  <a:gd name="T30" fmla="*/ 0 w 113"/>
                  <a:gd name="T31" fmla="*/ 56 h 113"/>
                  <a:gd name="T32" fmla="*/ 2 w 113"/>
                  <a:gd name="T33" fmla="*/ 38 h 113"/>
                  <a:gd name="T34" fmla="*/ 11 w 113"/>
                  <a:gd name="T35" fmla="*/ 23 h 113"/>
                  <a:gd name="T36" fmla="*/ 23 w 113"/>
                  <a:gd name="T37" fmla="*/ 10 h 113"/>
                  <a:gd name="T38" fmla="*/ 38 w 113"/>
                  <a:gd name="T39" fmla="*/ 2 h 113"/>
                  <a:gd name="T40" fmla="*/ 56 w 113"/>
                  <a:gd name="T4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3" h="113">
                    <a:moveTo>
                      <a:pt x="56" y="0"/>
                    </a:moveTo>
                    <a:lnTo>
                      <a:pt x="74" y="2"/>
                    </a:lnTo>
                    <a:lnTo>
                      <a:pt x="90" y="10"/>
                    </a:lnTo>
                    <a:lnTo>
                      <a:pt x="102" y="23"/>
                    </a:lnTo>
                    <a:lnTo>
                      <a:pt x="111" y="38"/>
                    </a:lnTo>
                    <a:lnTo>
                      <a:pt x="113" y="56"/>
                    </a:lnTo>
                    <a:lnTo>
                      <a:pt x="111" y="74"/>
                    </a:lnTo>
                    <a:lnTo>
                      <a:pt x="102" y="89"/>
                    </a:lnTo>
                    <a:lnTo>
                      <a:pt x="90" y="101"/>
                    </a:lnTo>
                    <a:lnTo>
                      <a:pt x="74" y="110"/>
                    </a:lnTo>
                    <a:lnTo>
                      <a:pt x="56" y="113"/>
                    </a:lnTo>
                    <a:lnTo>
                      <a:pt x="38" y="110"/>
                    </a:lnTo>
                    <a:lnTo>
                      <a:pt x="23" y="101"/>
                    </a:lnTo>
                    <a:lnTo>
                      <a:pt x="11" y="89"/>
                    </a:lnTo>
                    <a:lnTo>
                      <a:pt x="2" y="74"/>
                    </a:lnTo>
                    <a:lnTo>
                      <a:pt x="0" y="56"/>
                    </a:lnTo>
                    <a:lnTo>
                      <a:pt x="2" y="38"/>
                    </a:lnTo>
                    <a:lnTo>
                      <a:pt x="11" y="23"/>
                    </a:lnTo>
                    <a:lnTo>
                      <a:pt x="23" y="10"/>
                    </a:lnTo>
                    <a:lnTo>
                      <a:pt x="38" y="2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62" name="Freeform 535"/>
              <p:cNvSpPr>
                <a:spLocks/>
              </p:cNvSpPr>
              <p:nvPr/>
            </p:nvSpPr>
            <p:spPr bwMode="auto">
              <a:xfrm>
                <a:off x="4110062" y="4070457"/>
                <a:ext cx="17463" cy="17462"/>
              </a:xfrm>
              <a:custGeom>
                <a:avLst/>
                <a:gdLst>
                  <a:gd name="T0" fmla="*/ 57 w 114"/>
                  <a:gd name="T1" fmla="*/ 0 h 113"/>
                  <a:gd name="T2" fmla="*/ 75 w 114"/>
                  <a:gd name="T3" fmla="*/ 4 h 113"/>
                  <a:gd name="T4" fmla="*/ 91 w 114"/>
                  <a:gd name="T5" fmla="*/ 11 h 113"/>
                  <a:gd name="T6" fmla="*/ 103 w 114"/>
                  <a:gd name="T7" fmla="*/ 23 h 113"/>
                  <a:gd name="T8" fmla="*/ 111 w 114"/>
                  <a:gd name="T9" fmla="*/ 39 h 113"/>
                  <a:gd name="T10" fmla="*/ 114 w 114"/>
                  <a:gd name="T11" fmla="*/ 57 h 113"/>
                  <a:gd name="T12" fmla="*/ 111 w 114"/>
                  <a:gd name="T13" fmla="*/ 75 h 113"/>
                  <a:gd name="T14" fmla="*/ 103 w 114"/>
                  <a:gd name="T15" fmla="*/ 90 h 113"/>
                  <a:gd name="T16" fmla="*/ 91 w 114"/>
                  <a:gd name="T17" fmla="*/ 102 h 113"/>
                  <a:gd name="T18" fmla="*/ 75 w 114"/>
                  <a:gd name="T19" fmla="*/ 110 h 113"/>
                  <a:gd name="T20" fmla="*/ 57 w 114"/>
                  <a:gd name="T21" fmla="*/ 113 h 113"/>
                  <a:gd name="T22" fmla="*/ 39 w 114"/>
                  <a:gd name="T23" fmla="*/ 110 h 113"/>
                  <a:gd name="T24" fmla="*/ 24 w 114"/>
                  <a:gd name="T25" fmla="*/ 102 h 113"/>
                  <a:gd name="T26" fmla="*/ 12 w 114"/>
                  <a:gd name="T27" fmla="*/ 90 h 113"/>
                  <a:gd name="T28" fmla="*/ 4 w 114"/>
                  <a:gd name="T29" fmla="*/ 75 h 113"/>
                  <a:gd name="T30" fmla="*/ 0 w 114"/>
                  <a:gd name="T31" fmla="*/ 57 h 113"/>
                  <a:gd name="T32" fmla="*/ 4 w 114"/>
                  <a:gd name="T33" fmla="*/ 39 h 113"/>
                  <a:gd name="T34" fmla="*/ 12 w 114"/>
                  <a:gd name="T35" fmla="*/ 23 h 113"/>
                  <a:gd name="T36" fmla="*/ 24 w 114"/>
                  <a:gd name="T37" fmla="*/ 11 h 113"/>
                  <a:gd name="T38" fmla="*/ 39 w 114"/>
                  <a:gd name="T39" fmla="*/ 4 h 113"/>
                  <a:gd name="T40" fmla="*/ 57 w 114"/>
                  <a:gd name="T4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lnTo>
                      <a:pt x="75" y="4"/>
                    </a:lnTo>
                    <a:lnTo>
                      <a:pt x="91" y="11"/>
                    </a:lnTo>
                    <a:lnTo>
                      <a:pt x="103" y="23"/>
                    </a:lnTo>
                    <a:lnTo>
                      <a:pt x="111" y="39"/>
                    </a:lnTo>
                    <a:lnTo>
                      <a:pt x="114" y="57"/>
                    </a:lnTo>
                    <a:lnTo>
                      <a:pt x="111" y="75"/>
                    </a:lnTo>
                    <a:lnTo>
                      <a:pt x="103" y="90"/>
                    </a:lnTo>
                    <a:lnTo>
                      <a:pt x="91" y="102"/>
                    </a:lnTo>
                    <a:lnTo>
                      <a:pt x="75" y="110"/>
                    </a:lnTo>
                    <a:lnTo>
                      <a:pt x="57" y="113"/>
                    </a:lnTo>
                    <a:lnTo>
                      <a:pt x="39" y="110"/>
                    </a:lnTo>
                    <a:lnTo>
                      <a:pt x="24" y="102"/>
                    </a:lnTo>
                    <a:lnTo>
                      <a:pt x="12" y="90"/>
                    </a:lnTo>
                    <a:lnTo>
                      <a:pt x="4" y="75"/>
                    </a:lnTo>
                    <a:lnTo>
                      <a:pt x="0" y="57"/>
                    </a:lnTo>
                    <a:lnTo>
                      <a:pt x="4" y="39"/>
                    </a:lnTo>
                    <a:lnTo>
                      <a:pt x="12" y="23"/>
                    </a:lnTo>
                    <a:lnTo>
                      <a:pt x="24" y="11"/>
                    </a:lnTo>
                    <a:lnTo>
                      <a:pt x="39" y="4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63" name="Freeform 536"/>
              <p:cNvSpPr>
                <a:spLocks/>
              </p:cNvSpPr>
              <p:nvPr/>
            </p:nvSpPr>
            <p:spPr bwMode="auto">
              <a:xfrm>
                <a:off x="4164037" y="4070457"/>
                <a:ext cx="17463" cy="17462"/>
              </a:xfrm>
              <a:custGeom>
                <a:avLst/>
                <a:gdLst>
                  <a:gd name="T0" fmla="*/ 56 w 113"/>
                  <a:gd name="T1" fmla="*/ 0 h 113"/>
                  <a:gd name="T2" fmla="*/ 74 w 113"/>
                  <a:gd name="T3" fmla="*/ 4 h 113"/>
                  <a:gd name="T4" fmla="*/ 90 w 113"/>
                  <a:gd name="T5" fmla="*/ 11 h 113"/>
                  <a:gd name="T6" fmla="*/ 102 w 113"/>
                  <a:gd name="T7" fmla="*/ 23 h 113"/>
                  <a:gd name="T8" fmla="*/ 111 w 113"/>
                  <a:gd name="T9" fmla="*/ 39 h 113"/>
                  <a:gd name="T10" fmla="*/ 113 w 113"/>
                  <a:gd name="T11" fmla="*/ 57 h 113"/>
                  <a:gd name="T12" fmla="*/ 111 w 113"/>
                  <a:gd name="T13" fmla="*/ 75 h 113"/>
                  <a:gd name="T14" fmla="*/ 102 w 113"/>
                  <a:gd name="T15" fmla="*/ 90 h 113"/>
                  <a:gd name="T16" fmla="*/ 90 w 113"/>
                  <a:gd name="T17" fmla="*/ 102 h 113"/>
                  <a:gd name="T18" fmla="*/ 74 w 113"/>
                  <a:gd name="T19" fmla="*/ 110 h 113"/>
                  <a:gd name="T20" fmla="*/ 56 w 113"/>
                  <a:gd name="T21" fmla="*/ 113 h 113"/>
                  <a:gd name="T22" fmla="*/ 38 w 113"/>
                  <a:gd name="T23" fmla="*/ 110 h 113"/>
                  <a:gd name="T24" fmla="*/ 23 w 113"/>
                  <a:gd name="T25" fmla="*/ 102 h 113"/>
                  <a:gd name="T26" fmla="*/ 11 w 113"/>
                  <a:gd name="T27" fmla="*/ 90 h 113"/>
                  <a:gd name="T28" fmla="*/ 2 w 113"/>
                  <a:gd name="T29" fmla="*/ 75 h 113"/>
                  <a:gd name="T30" fmla="*/ 0 w 113"/>
                  <a:gd name="T31" fmla="*/ 57 h 113"/>
                  <a:gd name="T32" fmla="*/ 2 w 113"/>
                  <a:gd name="T33" fmla="*/ 39 h 113"/>
                  <a:gd name="T34" fmla="*/ 11 w 113"/>
                  <a:gd name="T35" fmla="*/ 23 h 113"/>
                  <a:gd name="T36" fmla="*/ 23 w 113"/>
                  <a:gd name="T37" fmla="*/ 11 h 113"/>
                  <a:gd name="T38" fmla="*/ 38 w 113"/>
                  <a:gd name="T39" fmla="*/ 4 h 113"/>
                  <a:gd name="T40" fmla="*/ 56 w 113"/>
                  <a:gd name="T4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3" h="113">
                    <a:moveTo>
                      <a:pt x="56" y="0"/>
                    </a:moveTo>
                    <a:lnTo>
                      <a:pt x="74" y="4"/>
                    </a:lnTo>
                    <a:lnTo>
                      <a:pt x="90" y="11"/>
                    </a:lnTo>
                    <a:lnTo>
                      <a:pt x="102" y="23"/>
                    </a:lnTo>
                    <a:lnTo>
                      <a:pt x="111" y="39"/>
                    </a:lnTo>
                    <a:lnTo>
                      <a:pt x="113" y="57"/>
                    </a:lnTo>
                    <a:lnTo>
                      <a:pt x="111" y="75"/>
                    </a:lnTo>
                    <a:lnTo>
                      <a:pt x="102" y="90"/>
                    </a:lnTo>
                    <a:lnTo>
                      <a:pt x="90" y="102"/>
                    </a:lnTo>
                    <a:lnTo>
                      <a:pt x="74" y="110"/>
                    </a:lnTo>
                    <a:lnTo>
                      <a:pt x="56" y="113"/>
                    </a:lnTo>
                    <a:lnTo>
                      <a:pt x="38" y="110"/>
                    </a:lnTo>
                    <a:lnTo>
                      <a:pt x="23" y="102"/>
                    </a:lnTo>
                    <a:lnTo>
                      <a:pt x="11" y="90"/>
                    </a:lnTo>
                    <a:lnTo>
                      <a:pt x="2" y="75"/>
                    </a:lnTo>
                    <a:lnTo>
                      <a:pt x="0" y="57"/>
                    </a:lnTo>
                    <a:lnTo>
                      <a:pt x="2" y="39"/>
                    </a:lnTo>
                    <a:lnTo>
                      <a:pt x="11" y="23"/>
                    </a:lnTo>
                    <a:lnTo>
                      <a:pt x="23" y="11"/>
                    </a:lnTo>
                    <a:lnTo>
                      <a:pt x="38" y="4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64" name="Freeform 537"/>
              <p:cNvSpPr>
                <a:spLocks/>
              </p:cNvSpPr>
              <p:nvPr/>
            </p:nvSpPr>
            <p:spPr bwMode="auto">
              <a:xfrm>
                <a:off x="4137049" y="4043470"/>
                <a:ext cx="17463" cy="17462"/>
              </a:xfrm>
              <a:custGeom>
                <a:avLst/>
                <a:gdLst>
                  <a:gd name="T0" fmla="*/ 57 w 113"/>
                  <a:gd name="T1" fmla="*/ 0 h 113"/>
                  <a:gd name="T2" fmla="*/ 74 w 113"/>
                  <a:gd name="T3" fmla="*/ 3 h 113"/>
                  <a:gd name="T4" fmla="*/ 90 w 113"/>
                  <a:gd name="T5" fmla="*/ 12 h 113"/>
                  <a:gd name="T6" fmla="*/ 102 w 113"/>
                  <a:gd name="T7" fmla="*/ 23 h 113"/>
                  <a:gd name="T8" fmla="*/ 110 w 113"/>
                  <a:gd name="T9" fmla="*/ 39 h 113"/>
                  <a:gd name="T10" fmla="*/ 113 w 113"/>
                  <a:gd name="T11" fmla="*/ 57 h 113"/>
                  <a:gd name="T12" fmla="*/ 110 w 113"/>
                  <a:gd name="T13" fmla="*/ 74 h 113"/>
                  <a:gd name="T14" fmla="*/ 102 w 113"/>
                  <a:gd name="T15" fmla="*/ 90 h 113"/>
                  <a:gd name="T16" fmla="*/ 90 w 113"/>
                  <a:gd name="T17" fmla="*/ 103 h 113"/>
                  <a:gd name="T18" fmla="*/ 74 w 113"/>
                  <a:gd name="T19" fmla="*/ 110 h 113"/>
                  <a:gd name="T20" fmla="*/ 57 w 113"/>
                  <a:gd name="T21" fmla="*/ 113 h 113"/>
                  <a:gd name="T22" fmla="*/ 39 w 113"/>
                  <a:gd name="T23" fmla="*/ 110 h 113"/>
                  <a:gd name="T24" fmla="*/ 23 w 113"/>
                  <a:gd name="T25" fmla="*/ 103 h 113"/>
                  <a:gd name="T26" fmla="*/ 10 w 113"/>
                  <a:gd name="T27" fmla="*/ 90 h 113"/>
                  <a:gd name="T28" fmla="*/ 3 w 113"/>
                  <a:gd name="T29" fmla="*/ 74 h 113"/>
                  <a:gd name="T30" fmla="*/ 0 w 113"/>
                  <a:gd name="T31" fmla="*/ 57 h 113"/>
                  <a:gd name="T32" fmla="*/ 3 w 113"/>
                  <a:gd name="T33" fmla="*/ 39 h 113"/>
                  <a:gd name="T34" fmla="*/ 10 w 113"/>
                  <a:gd name="T35" fmla="*/ 23 h 113"/>
                  <a:gd name="T36" fmla="*/ 23 w 113"/>
                  <a:gd name="T37" fmla="*/ 12 h 113"/>
                  <a:gd name="T38" fmla="*/ 39 w 113"/>
                  <a:gd name="T39" fmla="*/ 3 h 113"/>
                  <a:gd name="T40" fmla="*/ 57 w 113"/>
                  <a:gd name="T4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3" h="113">
                    <a:moveTo>
                      <a:pt x="57" y="0"/>
                    </a:moveTo>
                    <a:lnTo>
                      <a:pt x="74" y="3"/>
                    </a:lnTo>
                    <a:lnTo>
                      <a:pt x="90" y="12"/>
                    </a:lnTo>
                    <a:lnTo>
                      <a:pt x="102" y="23"/>
                    </a:lnTo>
                    <a:lnTo>
                      <a:pt x="110" y="39"/>
                    </a:lnTo>
                    <a:lnTo>
                      <a:pt x="113" y="57"/>
                    </a:lnTo>
                    <a:lnTo>
                      <a:pt x="110" y="74"/>
                    </a:lnTo>
                    <a:lnTo>
                      <a:pt x="102" y="90"/>
                    </a:lnTo>
                    <a:lnTo>
                      <a:pt x="90" y="103"/>
                    </a:lnTo>
                    <a:lnTo>
                      <a:pt x="74" y="110"/>
                    </a:lnTo>
                    <a:lnTo>
                      <a:pt x="57" y="113"/>
                    </a:lnTo>
                    <a:lnTo>
                      <a:pt x="39" y="110"/>
                    </a:lnTo>
                    <a:lnTo>
                      <a:pt x="23" y="103"/>
                    </a:lnTo>
                    <a:lnTo>
                      <a:pt x="10" y="90"/>
                    </a:lnTo>
                    <a:lnTo>
                      <a:pt x="3" y="74"/>
                    </a:lnTo>
                    <a:lnTo>
                      <a:pt x="0" y="57"/>
                    </a:lnTo>
                    <a:lnTo>
                      <a:pt x="3" y="39"/>
                    </a:lnTo>
                    <a:lnTo>
                      <a:pt x="10" y="23"/>
                    </a:lnTo>
                    <a:lnTo>
                      <a:pt x="23" y="12"/>
                    </a:lnTo>
                    <a:lnTo>
                      <a:pt x="39" y="3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65" name="Freeform 538"/>
              <p:cNvSpPr>
                <a:spLocks/>
              </p:cNvSpPr>
              <p:nvPr/>
            </p:nvSpPr>
            <p:spPr bwMode="auto">
              <a:xfrm>
                <a:off x="4137049" y="4097445"/>
                <a:ext cx="17463" cy="17462"/>
              </a:xfrm>
              <a:custGeom>
                <a:avLst/>
                <a:gdLst>
                  <a:gd name="T0" fmla="*/ 57 w 113"/>
                  <a:gd name="T1" fmla="*/ 0 h 113"/>
                  <a:gd name="T2" fmla="*/ 74 w 113"/>
                  <a:gd name="T3" fmla="*/ 3 h 113"/>
                  <a:gd name="T4" fmla="*/ 90 w 113"/>
                  <a:gd name="T5" fmla="*/ 11 h 113"/>
                  <a:gd name="T6" fmla="*/ 102 w 113"/>
                  <a:gd name="T7" fmla="*/ 24 h 113"/>
                  <a:gd name="T8" fmla="*/ 110 w 113"/>
                  <a:gd name="T9" fmla="*/ 38 h 113"/>
                  <a:gd name="T10" fmla="*/ 113 w 113"/>
                  <a:gd name="T11" fmla="*/ 56 h 113"/>
                  <a:gd name="T12" fmla="*/ 110 w 113"/>
                  <a:gd name="T13" fmla="*/ 74 h 113"/>
                  <a:gd name="T14" fmla="*/ 102 w 113"/>
                  <a:gd name="T15" fmla="*/ 90 h 113"/>
                  <a:gd name="T16" fmla="*/ 90 w 113"/>
                  <a:gd name="T17" fmla="*/ 102 h 113"/>
                  <a:gd name="T18" fmla="*/ 74 w 113"/>
                  <a:gd name="T19" fmla="*/ 111 h 113"/>
                  <a:gd name="T20" fmla="*/ 57 w 113"/>
                  <a:gd name="T21" fmla="*/ 113 h 113"/>
                  <a:gd name="T22" fmla="*/ 39 w 113"/>
                  <a:gd name="T23" fmla="*/ 111 h 113"/>
                  <a:gd name="T24" fmla="*/ 23 w 113"/>
                  <a:gd name="T25" fmla="*/ 102 h 113"/>
                  <a:gd name="T26" fmla="*/ 10 w 113"/>
                  <a:gd name="T27" fmla="*/ 90 h 113"/>
                  <a:gd name="T28" fmla="*/ 3 w 113"/>
                  <a:gd name="T29" fmla="*/ 74 h 113"/>
                  <a:gd name="T30" fmla="*/ 0 w 113"/>
                  <a:gd name="T31" fmla="*/ 56 h 113"/>
                  <a:gd name="T32" fmla="*/ 3 w 113"/>
                  <a:gd name="T33" fmla="*/ 38 h 113"/>
                  <a:gd name="T34" fmla="*/ 10 w 113"/>
                  <a:gd name="T35" fmla="*/ 24 h 113"/>
                  <a:gd name="T36" fmla="*/ 23 w 113"/>
                  <a:gd name="T37" fmla="*/ 11 h 113"/>
                  <a:gd name="T38" fmla="*/ 39 w 113"/>
                  <a:gd name="T39" fmla="*/ 3 h 113"/>
                  <a:gd name="T40" fmla="*/ 57 w 113"/>
                  <a:gd name="T4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3" h="113">
                    <a:moveTo>
                      <a:pt x="57" y="0"/>
                    </a:moveTo>
                    <a:lnTo>
                      <a:pt x="74" y="3"/>
                    </a:lnTo>
                    <a:lnTo>
                      <a:pt x="90" y="11"/>
                    </a:lnTo>
                    <a:lnTo>
                      <a:pt x="102" y="24"/>
                    </a:lnTo>
                    <a:lnTo>
                      <a:pt x="110" y="38"/>
                    </a:lnTo>
                    <a:lnTo>
                      <a:pt x="113" y="56"/>
                    </a:lnTo>
                    <a:lnTo>
                      <a:pt x="110" y="74"/>
                    </a:lnTo>
                    <a:lnTo>
                      <a:pt x="102" y="90"/>
                    </a:lnTo>
                    <a:lnTo>
                      <a:pt x="90" y="102"/>
                    </a:lnTo>
                    <a:lnTo>
                      <a:pt x="74" y="111"/>
                    </a:lnTo>
                    <a:lnTo>
                      <a:pt x="57" y="113"/>
                    </a:lnTo>
                    <a:lnTo>
                      <a:pt x="39" y="111"/>
                    </a:lnTo>
                    <a:lnTo>
                      <a:pt x="23" y="102"/>
                    </a:lnTo>
                    <a:lnTo>
                      <a:pt x="10" y="90"/>
                    </a:lnTo>
                    <a:lnTo>
                      <a:pt x="3" y="74"/>
                    </a:lnTo>
                    <a:lnTo>
                      <a:pt x="0" y="56"/>
                    </a:lnTo>
                    <a:lnTo>
                      <a:pt x="3" y="38"/>
                    </a:lnTo>
                    <a:lnTo>
                      <a:pt x="10" y="24"/>
                    </a:lnTo>
                    <a:lnTo>
                      <a:pt x="23" y="11"/>
                    </a:lnTo>
                    <a:lnTo>
                      <a:pt x="39" y="3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</p:grpSp>
      <p:grpSp>
        <p:nvGrpSpPr>
          <p:cNvPr id="14" name="Группа 13"/>
          <p:cNvGrpSpPr/>
          <p:nvPr/>
        </p:nvGrpSpPr>
        <p:grpSpPr>
          <a:xfrm>
            <a:off x="188640" y="3993343"/>
            <a:ext cx="720000" cy="720000"/>
            <a:chOff x="188640" y="3589655"/>
            <a:chExt cx="720000" cy="720000"/>
          </a:xfrm>
        </p:grpSpPr>
        <p:sp>
          <p:nvSpPr>
            <p:cNvPr id="199" name="Овал 198"/>
            <p:cNvSpPr/>
            <p:nvPr/>
          </p:nvSpPr>
          <p:spPr>
            <a:xfrm>
              <a:off x="188640" y="3589655"/>
              <a:ext cx="720000" cy="720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grpSp>
          <p:nvGrpSpPr>
            <p:cNvPr id="267" name="Group 2439"/>
            <p:cNvGrpSpPr/>
            <p:nvPr/>
          </p:nvGrpSpPr>
          <p:grpSpPr>
            <a:xfrm>
              <a:off x="338975" y="3719638"/>
              <a:ext cx="468000" cy="432000"/>
              <a:chOff x="5384800" y="5792788"/>
              <a:chExt cx="471488" cy="523875"/>
            </a:xfrm>
            <a:solidFill>
              <a:schemeClr val="accent5">
                <a:lumMod val="50000"/>
              </a:schemeClr>
            </a:solidFill>
          </p:grpSpPr>
          <p:sp>
            <p:nvSpPr>
              <p:cNvPr id="268" name="Freeform 1222"/>
              <p:cNvSpPr>
                <a:spLocks noEditPoints="1"/>
              </p:cNvSpPr>
              <p:nvPr/>
            </p:nvSpPr>
            <p:spPr bwMode="auto">
              <a:xfrm>
                <a:off x="5597525" y="5818188"/>
                <a:ext cx="63500" cy="63500"/>
              </a:xfrm>
              <a:custGeom>
                <a:avLst/>
                <a:gdLst>
                  <a:gd name="T0" fmla="*/ 197 w 392"/>
                  <a:gd name="T1" fmla="*/ 113 h 393"/>
                  <a:gd name="T2" fmla="*/ 174 w 392"/>
                  <a:gd name="T3" fmla="*/ 116 h 393"/>
                  <a:gd name="T4" fmla="*/ 154 w 392"/>
                  <a:gd name="T5" fmla="*/ 124 h 393"/>
                  <a:gd name="T6" fmla="*/ 138 w 392"/>
                  <a:gd name="T7" fmla="*/ 138 h 393"/>
                  <a:gd name="T8" fmla="*/ 124 w 392"/>
                  <a:gd name="T9" fmla="*/ 154 h 393"/>
                  <a:gd name="T10" fmla="*/ 116 w 392"/>
                  <a:gd name="T11" fmla="*/ 175 h 393"/>
                  <a:gd name="T12" fmla="*/ 113 w 392"/>
                  <a:gd name="T13" fmla="*/ 197 h 393"/>
                  <a:gd name="T14" fmla="*/ 116 w 392"/>
                  <a:gd name="T15" fmla="*/ 220 h 393"/>
                  <a:gd name="T16" fmla="*/ 124 w 392"/>
                  <a:gd name="T17" fmla="*/ 240 h 393"/>
                  <a:gd name="T18" fmla="*/ 138 w 392"/>
                  <a:gd name="T19" fmla="*/ 256 h 393"/>
                  <a:gd name="T20" fmla="*/ 154 w 392"/>
                  <a:gd name="T21" fmla="*/ 270 h 393"/>
                  <a:gd name="T22" fmla="*/ 174 w 392"/>
                  <a:gd name="T23" fmla="*/ 278 h 393"/>
                  <a:gd name="T24" fmla="*/ 197 w 392"/>
                  <a:gd name="T25" fmla="*/ 281 h 393"/>
                  <a:gd name="T26" fmla="*/ 219 w 392"/>
                  <a:gd name="T27" fmla="*/ 278 h 393"/>
                  <a:gd name="T28" fmla="*/ 238 w 392"/>
                  <a:gd name="T29" fmla="*/ 270 h 393"/>
                  <a:gd name="T30" fmla="*/ 256 w 392"/>
                  <a:gd name="T31" fmla="*/ 256 h 393"/>
                  <a:gd name="T32" fmla="*/ 269 w 392"/>
                  <a:gd name="T33" fmla="*/ 240 h 393"/>
                  <a:gd name="T34" fmla="*/ 278 w 392"/>
                  <a:gd name="T35" fmla="*/ 220 h 393"/>
                  <a:gd name="T36" fmla="*/ 280 w 392"/>
                  <a:gd name="T37" fmla="*/ 197 h 393"/>
                  <a:gd name="T38" fmla="*/ 278 w 392"/>
                  <a:gd name="T39" fmla="*/ 175 h 393"/>
                  <a:gd name="T40" fmla="*/ 269 w 392"/>
                  <a:gd name="T41" fmla="*/ 154 h 393"/>
                  <a:gd name="T42" fmla="*/ 256 w 392"/>
                  <a:gd name="T43" fmla="*/ 138 h 393"/>
                  <a:gd name="T44" fmla="*/ 238 w 392"/>
                  <a:gd name="T45" fmla="*/ 124 h 393"/>
                  <a:gd name="T46" fmla="*/ 219 w 392"/>
                  <a:gd name="T47" fmla="*/ 116 h 393"/>
                  <a:gd name="T48" fmla="*/ 197 w 392"/>
                  <a:gd name="T49" fmla="*/ 113 h 393"/>
                  <a:gd name="T50" fmla="*/ 197 w 392"/>
                  <a:gd name="T51" fmla="*/ 0 h 393"/>
                  <a:gd name="T52" fmla="*/ 232 w 392"/>
                  <a:gd name="T53" fmla="*/ 4 h 393"/>
                  <a:gd name="T54" fmla="*/ 264 w 392"/>
                  <a:gd name="T55" fmla="*/ 13 h 393"/>
                  <a:gd name="T56" fmla="*/ 296 w 392"/>
                  <a:gd name="T57" fmla="*/ 27 h 393"/>
                  <a:gd name="T58" fmla="*/ 323 w 392"/>
                  <a:gd name="T59" fmla="*/ 47 h 393"/>
                  <a:gd name="T60" fmla="*/ 347 w 392"/>
                  <a:gd name="T61" fmla="*/ 71 h 393"/>
                  <a:gd name="T62" fmla="*/ 365 w 392"/>
                  <a:gd name="T63" fmla="*/ 98 h 393"/>
                  <a:gd name="T64" fmla="*/ 380 w 392"/>
                  <a:gd name="T65" fmla="*/ 128 h 393"/>
                  <a:gd name="T66" fmla="*/ 389 w 392"/>
                  <a:gd name="T67" fmla="*/ 162 h 393"/>
                  <a:gd name="T68" fmla="*/ 392 w 392"/>
                  <a:gd name="T69" fmla="*/ 197 h 393"/>
                  <a:gd name="T70" fmla="*/ 389 w 392"/>
                  <a:gd name="T71" fmla="*/ 232 h 393"/>
                  <a:gd name="T72" fmla="*/ 380 w 392"/>
                  <a:gd name="T73" fmla="*/ 266 h 393"/>
                  <a:gd name="T74" fmla="*/ 365 w 392"/>
                  <a:gd name="T75" fmla="*/ 296 h 393"/>
                  <a:gd name="T76" fmla="*/ 347 w 392"/>
                  <a:gd name="T77" fmla="*/ 323 h 393"/>
                  <a:gd name="T78" fmla="*/ 323 w 392"/>
                  <a:gd name="T79" fmla="*/ 347 h 393"/>
                  <a:gd name="T80" fmla="*/ 296 w 392"/>
                  <a:gd name="T81" fmla="*/ 366 h 393"/>
                  <a:gd name="T82" fmla="*/ 264 w 392"/>
                  <a:gd name="T83" fmla="*/ 381 h 393"/>
                  <a:gd name="T84" fmla="*/ 232 w 392"/>
                  <a:gd name="T85" fmla="*/ 390 h 393"/>
                  <a:gd name="T86" fmla="*/ 197 w 392"/>
                  <a:gd name="T87" fmla="*/ 393 h 393"/>
                  <a:gd name="T88" fmla="*/ 160 w 392"/>
                  <a:gd name="T89" fmla="*/ 390 h 393"/>
                  <a:gd name="T90" fmla="*/ 128 w 392"/>
                  <a:gd name="T91" fmla="*/ 381 h 393"/>
                  <a:gd name="T92" fmla="*/ 98 w 392"/>
                  <a:gd name="T93" fmla="*/ 366 h 393"/>
                  <a:gd name="T94" fmla="*/ 70 w 392"/>
                  <a:gd name="T95" fmla="*/ 347 h 393"/>
                  <a:gd name="T96" fmla="*/ 46 w 392"/>
                  <a:gd name="T97" fmla="*/ 323 h 393"/>
                  <a:gd name="T98" fmla="*/ 27 w 392"/>
                  <a:gd name="T99" fmla="*/ 296 h 393"/>
                  <a:gd name="T100" fmla="*/ 13 w 392"/>
                  <a:gd name="T101" fmla="*/ 266 h 393"/>
                  <a:gd name="T102" fmla="*/ 3 w 392"/>
                  <a:gd name="T103" fmla="*/ 232 h 393"/>
                  <a:gd name="T104" fmla="*/ 0 w 392"/>
                  <a:gd name="T105" fmla="*/ 197 h 393"/>
                  <a:gd name="T106" fmla="*/ 3 w 392"/>
                  <a:gd name="T107" fmla="*/ 162 h 393"/>
                  <a:gd name="T108" fmla="*/ 13 w 392"/>
                  <a:gd name="T109" fmla="*/ 128 h 393"/>
                  <a:gd name="T110" fmla="*/ 27 w 392"/>
                  <a:gd name="T111" fmla="*/ 98 h 393"/>
                  <a:gd name="T112" fmla="*/ 46 w 392"/>
                  <a:gd name="T113" fmla="*/ 71 h 393"/>
                  <a:gd name="T114" fmla="*/ 70 w 392"/>
                  <a:gd name="T115" fmla="*/ 47 h 393"/>
                  <a:gd name="T116" fmla="*/ 98 w 392"/>
                  <a:gd name="T117" fmla="*/ 27 h 393"/>
                  <a:gd name="T118" fmla="*/ 128 w 392"/>
                  <a:gd name="T119" fmla="*/ 13 h 393"/>
                  <a:gd name="T120" fmla="*/ 160 w 392"/>
                  <a:gd name="T121" fmla="*/ 4 h 393"/>
                  <a:gd name="T122" fmla="*/ 197 w 392"/>
                  <a:gd name="T123" fmla="*/ 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92" h="393">
                    <a:moveTo>
                      <a:pt x="197" y="113"/>
                    </a:moveTo>
                    <a:lnTo>
                      <a:pt x="174" y="116"/>
                    </a:lnTo>
                    <a:lnTo>
                      <a:pt x="154" y="124"/>
                    </a:lnTo>
                    <a:lnTo>
                      <a:pt x="138" y="138"/>
                    </a:lnTo>
                    <a:lnTo>
                      <a:pt x="124" y="154"/>
                    </a:lnTo>
                    <a:lnTo>
                      <a:pt x="116" y="175"/>
                    </a:lnTo>
                    <a:lnTo>
                      <a:pt x="113" y="197"/>
                    </a:lnTo>
                    <a:lnTo>
                      <a:pt x="116" y="220"/>
                    </a:lnTo>
                    <a:lnTo>
                      <a:pt x="124" y="240"/>
                    </a:lnTo>
                    <a:lnTo>
                      <a:pt x="138" y="256"/>
                    </a:lnTo>
                    <a:lnTo>
                      <a:pt x="154" y="270"/>
                    </a:lnTo>
                    <a:lnTo>
                      <a:pt x="174" y="278"/>
                    </a:lnTo>
                    <a:lnTo>
                      <a:pt x="197" y="281"/>
                    </a:lnTo>
                    <a:lnTo>
                      <a:pt x="219" y="278"/>
                    </a:lnTo>
                    <a:lnTo>
                      <a:pt x="238" y="270"/>
                    </a:lnTo>
                    <a:lnTo>
                      <a:pt x="256" y="256"/>
                    </a:lnTo>
                    <a:lnTo>
                      <a:pt x="269" y="240"/>
                    </a:lnTo>
                    <a:lnTo>
                      <a:pt x="278" y="220"/>
                    </a:lnTo>
                    <a:lnTo>
                      <a:pt x="280" y="197"/>
                    </a:lnTo>
                    <a:lnTo>
                      <a:pt x="278" y="175"/>
                    </a:lnTo>
                    <a:lnTo>
                      <a:pt x="269" y="154"/>
                    </a:lnTo>
                    <a:lnTo>
                      <a:pt x="256" y="138"/>
                    </a:lnTo>
                    <a:lnTo>
                      <a:pt x="238" y="124"/>
                    </a:lnTo>
                    <a:lnTo>
                      <a:pt x="219" y="116"/>
                    </a:lnTo>
                    <a:lnTo>
                      <a:pt x="197" y="113"/>
                    </a:lnTo>
                    <a:close/>
                    <a:moveTo>
                      <a:pt x="197" y="0"/>
                    </a:moveTo>
                    <a:lnTo>
                      <a:pt x="232" y="4"/>
                    </a:lnTo>
                    <a:lnTo>
                      <a:pt x="264" y="13"/>
                    </a:lnTo>
                    <a:lnTo>
                      <a:pt x="296" y="27"/>
                    </a:lnTo>
                    <a:lnTo>
                      <a:pt x="323" y="47"/>
                    </a:lnTo>
                    <a:lnTo>
                      <a:pt x="347" y="71"/>
                    </a:lnTo>
                    <a:lnTo>
                      <a:pt x="365" y="98"/>
                    </a:lnTo>
                    <a:lnTo>
                      <a:pt x="380" y="128"/>
                    </a:lnTo>
                    <a:lnTo>
                      <a:pt x="389" y="162"/>
                    </a:lnTo>
                    <a:lnTo>
                      <a:pt x="392" y="197"/>
                    </a:lnTo>
                    <a:lnTo>
                      <a:pt x="389" y="232"/>
                    </a:lnTo>
                    <a:lnTo>
                      <a:pt x="380" y="266"/>
                    </a:lnTo>
                    <a:lnTo>
                      <a:pt x="365" y="296"/>
                    </a:lnTo>
                    <a:lnTo>
                      <a:pt x="347" y="323"/>
                    </a:lnTo>
                    <a:lnTo>
                      <a:pt x="323" y="347"/>
                    </a:lnTo>
                    <a:lnTo>
                      <a:pt x="296" y="366"/>
                    </a:lnTo>
                    <a:lnTo>
                      <a:pt x="264" y="381"/>
                    </a:lnTo>
                    <a:lnTo>
                      <a:pt x="232" y="390"/>
                    </a:lnTo>
                    <a:lnTo>
                      <a:pt x="197" y="393"/>
                    </a:lnTo>
                    <a:lnTo>
                      <a:pt x="160" y="390"/>
                    </a:lnTo>
                    <a:lnTo>
                      <a:pt x="128" y="381"/>
                    </a:lnTo>
                    <a:lnTo>
                      <a:pt x="98" y="366"/>
                    </a:lnTo>
                    <a:lnTo>
                      <a:pt x="70" y="347"/>
                    </a:lnTo>
                    <a:lnTo>
                      <a:pt x="46" y="323"/>
                    </a:lnTo>
                    <a:lnTo>
                      <a:pt x="27" y="296"/>
                    </a:lnTo>
                    <a:lnTo>
                      <a:pt x="13" y="266"/>
                    </a:lnTo>
                    <a:lnTo>
                      <a:pt x="3" y="232"/>
                    </a:lnTo>
                    <a:lnTo>
                      <a:pt x="0" y="197"/>
                    </a:lnTo>
                    <a:lnTo>
                      <a:pt x="3" y="162"/>
                    </a:lnTo>
                    <a:lnTo>
                      <a:pt x="13" y="128"/>
                    </a:lnTo>
                    <a:lnTo>
                      <a:pt x="27" y="98"/>
                    </a:lnTo>
                    <a:lnTo>
                      <a:pt x="46" y="71"/>
                    </a:lnTo>
                    <a:lnTo>
                      <a:pt x="70" y="47"/>
                    </a:lnTo>
                    <a:lnTo>
                      <a:pt x="98" y="27"/>
                    </a:lnTo>
                    <a:lnTo>
                      <a:pt x="128" y="13"/>
                    </a:lnTo>
                    <a:lnTo>
                      <a:pt x="160" y="4"/>
                    </a:lnTo>
                    <a:lnTo>
                      <a:pt x="19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69" name="Freeform 1223"/>
              <p:cNvSpPr>
                <a:spLocks noEditPoints="1"/>
              </p:cNvSpPr>
              <p:nvPr/>
            </p:nvSpPr>
            <p:spPr bwMode="auto">
              <a:xfrm>
                <a:off x="5411788" y="5818188"/>
                <a:ext cx="61913" cy="63500"/>
              </a:xfrm>
              <a:custGeom>
                <a:avLst/>
                <a:gdLst>
                  <a:gd name="T0" fmla="*/ 196 w 392"/>
                  <a:gd name="T1" fmla="*/ 113 h 393"/>
                  <a:gd name="T2" fmla="*/ 174 w 392"/>
                  <a:gd name="T3" fmla="*/ 116 h 393"/>
                  <a:gd name="T4" fmla="*/ 153 w 392"/>
                  <a:gd name="T5" fmla="*/ 124 h 393"/>
                  <a:gd name="T6" fmla="*/ 137 w 392"/>
                  <a:gd name="T7" fmla="*/ 138 h 393"/>
                  <a:gd name="T8" fmla="*/ 123 w 392"/>
                  <a:gd name="T9" fmla="*/ 154 h 393"/>
                  <a:gd name="T10" fmla="*/ 115 w 392"/>
                  <a:gd name="T11" fmla="*/ 175 h 393"/>
                  <a:gd name="T12" fmla="*/ 112 w 392"/>
                  <a:gd name="T13" fmla="*/ 197 h 393"/>
                  <a:gd name="T14" fmla="*/ 115 w 392"/>
                  <a:gd name="T15" fmla="*/ 220 h 393"/>
                  <a:gd name="T16" fmla="*/ 123 w 392"/>
                  <a:gd name="T17" fmla="*/ 240 h 393"/>
                  <a:gd name="T18" fmla="*/ 137 w 392"/>
                  <a:gd name="T19" fmla="*/ 256 h 393"/>
                  <a:gd name="T20" fmla="*/ 153 w 392"/>
                  <a:gd name="T21" fmla="*/ 270 h 393"/>
                  <a:gd name="T22" fmla="*/ 174 w 392"/>
                  <a:gd name="T23" fmla="*/ 278 h 393"/>
                  <a:gd name="T24" fmla="*/ 196 w 392"/>
                  <a:gd name="T25" fmla="*/ 281 h 393"/>
                  <a:gd name="T26" fmla="*/ 219 w 392"/>
                  <a:gd name="T27" fmla="*/ 278 h 393"/>
                  <a:gd name="T28" fmla="*/ 238 w 392"/>
                  <a:gd name="T29" fmla="*/ 270 h 393"/>
                  <a:gd name="T30" fmla="*/ 255 w 392"/>
                  <a:gd name="T31" fmla="*/ 256 h 393"/>
                  <a:gd name="T32" fmla="*/ 269 w 392"/>
                  <a:gd name="T33" fmla="*/ 240 h 393"/>
                  <a:gd name="T34" fmla="*/ 277 w 392"/>
                  <a:gd name="T35" fmla="*/ 220 h 393"/>
                  <a:gd name="T36" fmla="*/ 280 w 392"/>
                  <a:gd name="T37" fmla="*/ 197 h 393"/>
                  <a:gd name="T38" fmla="*/ 277 w 392"/>
                  <a:gd name="T39" fmla="*/ 175 h 393"/>
                  <a:gd name="T40" fmla="*/ 269 w 392"/>
                  <a:gd name="T41" fmla="*/ 154 h 393"/>
                  <a:gd name="T42" fmla="*/ 255 w 392"/>
                  <a:gd name="T43" fmla="*/ 138 h 393"/>
                  <a:gd name="T44" fmla="*/ 238 w 392"/>
                  <a:gd name="T45" fmla="*/ 124 h 393"/>
                  <a:gd name="T46" fmla="*/ 219 w 392"/>
                  <a:gd name="T47" fmla="*/ 116 h 393"/>
                  <a:gd name="T48" fmla="*/ 196 w 392"/>
                  <a:gd name="T49" fmla="*/ 113 h 393"/>
                  <a:gd name="T50" fmla="*/ 196 w 392"/>
                  <a:gd name="T51" fmla="*/ 0 h 393"/>
                  <a:gd name="T52" fmla="*/ 231 w 392"/>
                  <a:gd name="T53" fmla="*/ 4 h 393"/>
                  <a:gd name="T54" fmla="*/ 264 w 392"/>
                  <a:gd name="T55" fmla="*/ 13 h 393"/>
                  <a:gd name="T56" fmla="*/ 295 w 392"/>
                  <a:gd name="T57" fmla="*/ 27 h 393"/>
                  <a:gd name="T58" fmla="*/ 323 w 392"/>
                  <a:gd name="T59" fmla="*/ 47 h 393"/>
                  <a:gd name="T60" fmla="*/ 346 w 392"/>
                  <a:gd name="T61" fmla="*/ 71 h 393"/>
                  <a:gd name="T62" fmla="*/ 365 w 392"/>
                  <a:gd name="T63" fmla="*/ 98 h 393"/>
                  <a:gd name="T64" fmla="*/ 380 w 392"/>
                  <a:gd name="T65" fmla="*/ 128 h 393"/>
                  <a:gd name="T66" fmla="*/ 389 w 392"/>
                  <a:gd name="T67" fmla="*/ 162 h 393"/>
                  <a:gd name="T68" fmla="*/ 392 w 392"/>
                  <a:gd name="T69" fmla="*/ 197 h 393"/>
                  <a:gd name="T70" fmla="*/ 389 w 392"/>
                  <a:gd name="T71" fmla="*/ 232 h 393"/>
                  <a:gd name="T72" fmla="*/ 380 w 392"/>
                  <a:gd name="T73" fmla="*/ 266 h 393"/>
                  <a:gd name="T74" fmla="*/ 365 w 392"/>
                  <a:gd name="T75" fmla="*/ 296 h 393"/>
                  <a:gd name="T76" fmla="*/ 346 w 392"/>
                  <a:gd name="T77" fmla="*/ 323 h 393"/>
                  <a:gd name="T78" fmla="*/ 323 w 392"/>
                  <a:gd name="T79" fmla="*/ 347 h 393"/>
                  <a:gd name="T80" fmla="*/ 295 w 392"/>
                  <a:gd name="T81" fmla="*/ 366 h 393"/>
                  <a:gd name="T82" fmla="*/ 264 w 392"/>
                  <a:gd name="T83" fmla="*/ 381 h 393"/>
                  <a:gd name="T84" fmla="*/ 231 w 392"/>
                  <a:gd name="T85" fmla="*/ 390 h 393"/>
                  <a:gd name="T86" fmla="*/ 196 w 392"/>
                  <a:gd name="T87" fmla="*/ 393 h 393"/>
                  <a:gd name="T88" fmla="*/ 161 w 392"/>
                  <a:gd name="T89" fmla="*/ 390 h 393"/>
                  <a:gd name="T90" fmla="*/ 127 w 392"/>
                  <a:gd name="T91" fmla="*/ 381 h 393"/>
                  <a:gd name="T92" fmla="*/ 97 w 392"/>
                  <a:gd name="T93" fmla="*/ 366 h 393"/>
                  <a:gd name="T94" fmla="*/ 70 w 392"/>
                  <a:gd name="T95" fmla="*/ 347 h 393"/>
                  <a:gd name="T96" fmla="*/ 46 w 392"/>
                  <a:gd name="T97" fmla="*/ 323 h 393"/>
                  <a:gd name="T98" fmla="*/ 26 w 392"/>
                  <a:gd name="T99" fmla="*/ 296 h 393"/>
                  <a:gd name="T100" fmla="*/ 12 w 392"/>
                  <a:gd name="T101" fmla="*/ 266 h 393"/>
                  <a:gd name="T102" fmla="*/ 4 w 392"/>
                  <a:gd name="T103" fmla="*/ 232 h 393"/>
                  <a:gd name="T104" fmla="*/ 0 w 392"/>
                  <a:gd name="T105" fmla="*/ 197 h 393"/>
                  <a:gd name="T106" fmla="*/ 4 w 392"/>
                  <a:gd name="T107" fmla="*/ 162 h 393"/>
                  <a:gd name="T108" fmla="*/ 12 w 392"/>
                  <a:gd name="T109" fmla="*/ 128 h 393"/>
                  <a:gd name="T110" fmla="*/ 26 w 392"/>
                  <a:gd name="T111" fmla="*/ 98 h 393"/>
                  <a:gd name="T112" fmla="*/ 46 w 392"/>
                  <a:gd name="T113" fmla="*/ 71 h 393"/>
                  <a:gd name="T114" fmla="*/ 70 w 392"/>
                  <a:gd name="T115" fmla="*/ 47 h 393"/>
                  <a:gd name="T116" fmla="*/ 97 w 392"/>
                  <a:gd name="T117" fmla="*/ 27 h 393"/>
                  <a:gd name="T118" fmla="*/ 127 w 392"/>
                  <a:gd name="T119" fmla="*/ 13 h 393"/>
                  <a:gd name="T120" fmla="*/ 161 w 392"/>
                  <a:gd name="T121" fmla="*/ 4 h 393"/>
                  <a:gd name="T122" fmla="*/ 196 w 392"/>
                  <a:gd name="T123" fmla="*/ 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92" h="393">
                    <a:moveTo>
                      <a:pt x="196" y="113"/>
                    </a:moveTo>
                    <a:lnTo>
                      <a:pt x="174" y="116"/>
                    </a:lnTo>
                    <a:lnTo>
                      <a:pt x="153" y="124"/>
                    </a:lnTo>
                    <a:lnTo>
                      <a:pt x="137" y="138"/>
                    </a:lnTo>
                    <a:lnTo>
                      <a:pt x="123" y="154"/>
                    </a:lnTo>
                    <a:lnTo>
                      <a:pt x="115" y="175"/>
                    </a:lnTo>
                    <a:lnTo>
                      <a:pt x="112" y="197"/>
                    </a:lnTo>
                    <a:lnTo>
                      <a:pt x="115" y="220"/>
                    </a:lnTo>
                    <a:lnTo>
                      <a:pt x="123" y="240"/>
                    </a:lnTo>
                    <a:lnTo>
                      <a:pt x="137" y="256"/>
                    </a:lnTo>
                    <a:lnTo>
                      <a:pt x="153" y="270"/>
                    </a:lnTo>
                    <a:lnTo>
                      <a:pt x="174" y="278"/>
                    </a:lnTo>
                    <a:lnTo>
                      <a:pt x="196" y="281"/>
                    </a:lnTo>
                    <a:lnTo>
                      <a:pt x="219" y="278"/>
                    </a:lnTo>
                    <a:lnTo>
                      <a:pt x="238" y="270"/>
                    </a:lnTo>
                    <a:lnTo>
                      <a:pt x="255" y="256"/>
                    </a:lnTo>
                    <a:lnTo>
                      <a:pt x="269" y="240"/>
                    </a:lnTo>
                    <a:lnTo>
                      <a:pt x="277" y="220"/>
                    </a:lnTo>
                    <a:lnTo>
                      <a:pt x="280" y="197"/>
                    </a:lnTo>
                    <a:lnTo>
                      <a:pt x="277" y="175"/>
                    </a:lnTo>
                    <a:lnTo>
                      <a:pt x="269" y="154"/>
                    </a:lnTo>
                    <a:lnTo>
                      <a:pt x="255" y="138"/>
                    </a:lnTo>
                    <a:lnTo>
                      <a:pt x="238" y="124"/>
                    </a:lnTo>
                    <a:lnTo>
                      <a:pt x="219" y="116"/>
                    </a:lnTo>
                    <a:lnTo>
                      <a:pt x="196" y="113"/>
                    </a:lnTo>
                    <a:close/>
                    <a:moveTo>
                      <a:pt x="196" y="0"/>
                    </a:moveTo>
                    <a:lnTo>
                      <a:pt x="231" y="4"/>
                    </a:lnTo>
                    <a:lnTo>
                      <a:pt x="264" y="13"/>
                    </a:lnTo>
                    <a:lnTo>
                      <a:pt x="295" y="27"/>
                    </a:lnTo>
                    <a:lnTo>
                      <a:pt x="323" y="47"/>
                    </a:lnTo>
                    <a:lnTo>
                      <a:pt x="346" y="71"/>
                    </a:lnTo>
                    <a:lnTo>
                      <a:pt x="365" y="98"/>
                    </a:lnTo>
                    <a:lnTo>
                      <a:pt x="380" y="128"/>
                    </a:lnTo>
                    <a:lnTo>
                      <a:pt x="389" y="162"/>
                    </a:lnTo>
                    <a:lnTo>
                      <a:pt x="392" y="197"/>
                    </a:lnTo>
                    <a:lnTo>
                      <a:pt x="389" y="232"/>
                    </a:lnTo>
                    <a:lnTo>
                      <a:pt x="380" y="266"/>
                    </a:lnTo>
                    <a:lnTo>
                      <a:pt x="365" y="296"/>
                    </a:lnTo>
                    <a:lnTo>
                      <a:pt x="346" y="323"/>
                    </a:lnTo>
                    <a:lnTo>
                      <a:pt x="323" y="347"/>
                    </a:lnTo>
                    <a:lnTo>
                      <a:pt x="295" y="366"/>
                    </a:lnTo>
                    <a:lnTo>
                      <a:pt x="264" y="381"/>
                    </a:lnTo>
                    <a:lnTo>
                      <a:pt x="231" y="390"/>
                    </a:lnTo>
                    <a:lnTo>
                      <a:pt x="196" y="393"/>
                    </a:lnTo>
                    <a:lnTo>
                      <a:pt x="161" y="390"/>
                    </a:lnTo>
                    <a:lnTo>
                      <a:pt x="127" y="381"/>
                    </a:lnTo>
                    <a:lnTo>
                      <a:pt x="97" y="366"/>
                    </a:lnTo>
                    <a:lnTo>
                      <a:pt x="70" y="347"/>
                    </a:lnTo>
                    <a:lnTo>
                      <a:pt x="46" y="323"/>
                    </a:lnTo>
                    <a:lnTo>
                      <a:pt x="26" y="296"/>
                    </a:lnTo>
                    <a:lnTo>
                      <a:pt x="12" y="266"/>
                    </a:lnTo>
                    <a:lnTo>
                      <a:pt x="4" y="232"/>
                    </a:lnTo>
                    <a:lnTo>
                      <a:pt x="0" y="197"/>
                    </a:lnTo>
                    <a:lnTo>
                      <a:pt x="4" y="162"/>
                    </a:lnTo>
                    <a:lnTo>
                      <a:pt x="12" y="128"/>
                    </a:lnTo>
                    <a:lnTo>
                      <a:pt x="26" y="98"/>
                    </a:lnTo>
                    <a:lnTo>
                      <a:pt x="46" y="71"/>
                    </a:lnTo>
                    <a:lnTo>
                      <a:pt x="70" y="47"/>
                    </a:lnTo>
                    <a:lnTo>
                      <a:pt x="97" y="27"/>
                    </a:lnTo>
                    <a:lnTo>
                      <a:pt x="127" y="13"/>
                    </a:lnTo>
                    <a:lnTo>
                      <a:pt x="161" y="4"/>
                    </a:lnTo>
                    <a:lnTo>
                      <a:pt x="19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70" name="Freeform 1224"/>
              <p:cNvSpPr>
                <a:spLocks noEditPoints="1"/>
              </p:cNvSpPr>
              <p:nvPr/>
            </p:nvSpPr>
            <p:spPr bwMode="auto">
              <a:xfrm>
                <a:off x="5411788" y="6218238"/>
                <a:ext cx="61913" cy="63500"/>
              </a:xfrm>
              <a:custGeom>
                <a:avLst/>
                <a:gdLst>
                  <a:gd name="T0" fmla="*/ 196 w 392"/>
                  <a:gd name="T1" fmla="*/ 112 h 392"/>
                  <a:gd name="T2" fmla="*/ 174 w 392"/>
                  <a:gd name="T3" fmla="*/ 115 h 392"/>
                  <a:gd name="T4" fmla="*/ 153 w 392"/>
                  <a:gd name="T5" fmla="*/ 124 h 392"/>
                  <a:gd name="T6" fmla="*/ 137 w 392"/>
                  <a:gd name="T7" fmla="*/ 136 h 392"/>
                  <a:gd name="T8" fmla="*/ 123 w 392"/>
                  <a:gd name="T9" fmla="*/ 154 h 392"/>
                  <a:gd name="T10" fmla="*/ 115 w 392"/>
                  <a:gd name="T11" fmla="*/ 174 h 392"/>
                  <a:gd name="T12" fmla="*/ 112 w 392"/>
                  <a:gd name="T13" fmla="*/ 196 h 392"/>
                  <a:gd name="T14" fmla="*/ 115 w 392"/>
                  <a:gd name="T15" fmla="*/ 218 h 392"/>
                  <a:gd name="T16" fmla="*/ 123 w 392"/>
                  <a:gd name="T17" fmla="*/ 238 h 392"/>
                  <a:gd name="T18" fmla="*/ 137 w 392"/>
                  <a:gd name="T19" fmla="*/ 256 h 392"/>
                  <a:gd name="T20" fmla="*/ 153 w 392"/>
                  <a:gd name="T21" fmla="*/ 268 h 392"/>
                  <a:gd name="T22" fmla="*/ 174 w 392"/>
                  <a:gd name="T23" fmla="*/ 276 h 392"/>
                  <a:gd name="T24" fmla="*/ 196 w 392"/>
                  <a:gd name="T25" fmla="*/ 280 h 392"/>
                  <a:gd name="T26" fmla="*/ 219 w 392"/>
                  <a:gd name="T27" fmla="*/ 276 h 392"/>
                  <a:gd name="T28" fmla="*/ 238 w 392"/>
                  <a:gd name="T29" fmla="*/ 268 h 392"/>
                  <a:gd name="T30" fmla="*/ 255 w 392"/>
                  <a:gd name="T31" fmla="*/ 256 h 392"/>
                  <a:gd name="T32" fmla="*/ 269 w 392"/>
                  <a:gd name="T33" fmla="*/ 238 h 392"/>
                  <a:gd name="T34" fmla="*/ 277 w 392"/>
                  <a:gd name="T35" fmla="*/ 218 h 392"/>
                  <a:gd name="T36" fmla="*/ 280 w 392"/>
                  <a:gd name="T37" fmla="*/ 196 h 392"/>
                  <a:gd name="T38" fmla="*/ 277 w 392"/>
                  <a:gd name="T39" fmla="*/ 174 h 392"/>
                  <a:gd name="T40" fmla="*/ 269 w 392"/>
                  <a:gd name="T41" fmla="*/ 154 h 392"/>
                  <a:gd name="T42" fmla="*/ 255 w 392"/>
                  <a:gd name="T43" fmla="*/ 136 h 392"/>
                  <a:gd name="T44" fmla="*/ 238 w 392"/>
                  <a:gd name="T45" fmla="*/ 124 h 392"/>
                  <a:gd name="T46" fmla="*/ 219 w 392"/>
                  <a:gd name="T47" fmla="*/ 115 h 392"/>
                  <a:gd name="T48" fmla="*/ 196 w 392"/>
                  <a:gd name="T49" fmla="*/ 112 h 392"/>
                  <a:gd name="T50" fmla="*/ 196 w 392"/>
                  <a:gd name="T51" fmla="*/ 0 h 392"/>
                  <a:gd name="T52" fmla="*/ 231 w 392"/>
                  <a:gd name="T53" fmla="*/ 3 h 392"/>
                  <a:gd name="T54" fmla="*/ 264 w 392"/>
                  <a:gd name="T55" fmla="*/ 12 h 392"/>
                  <a:gd name="T56" fmla="*/ 295 w 392"/>
                  <a:gd name="T57" fmla="*/ 27 h 392"/>
                  <a:gd name="T58" fmla="*/ 323 w 392"/>
                  <a:gd name="T59" fmla="*/ 46 h 392"/>
                  <a:gd name="T60" fmla="*/ 346 w 392"/>
                  <a:gd name="T61" fmla="*/ 70 h 392"/>
                  <a:gd name="T62" fmla="*/ 365 w 392"/>
                  <a:gd name="T63" fmla="*/ 97 h 392"/>
                  <a:gd name="T64" fmla="*/ 380 w 392"/>
                  <a:gd name="T65" fmla="*/ 128 h 392"/>
                  <a:gd name="T66" fmla="*/ 389 w 392"/>
                  <a:gd name="T67" fmla="*/ 161 h 392"/>
                  <a:gd name="T68" fmla="*/ 392 w 392"/>
                  <a:gd name="T69" fmla="*/ 196 h 392"/>
                  <a:gd name="T70" fmla="*/ 389 w 392"/>
                  <a:gd name="T71" fmla="*/ 231 h 392"/>
                  <a:gd name="T72" fmla="*/ 380 w 392"/>
                  <a:gd name="T73" fmla="*/ 264 h 392"/>
                  <a:gd name="T74" fmla="*/ 365 w 392"/>
                  <a:gd name="T75" fmla="*/ 295 h 392"/>
                  <a:gd name="T76" fmla="*/ 346 w 392"/>
                  <a:gd name="T77" fmla="*/ 322 h 392"/>
                  <a:gd name="T78" fmla="*/ 323 w 392"/>
                  <a:gd name="T79" fmla="*/ 346 h 392"/>
                  <a:gd name="T80" fmla="*/ 295 w 392"/>
                  <a:gd name="T81" fmla="*/ 365 h 392"/>
                  <a:gd name="T82" fmla="*/ 264 w 392"/>
                  <a:gd name="T83" fmla="*/ 379 h 392"/>
                  <a:gd name="T84" fmla="*/ 231 w 392"/>
                  <a:gd name="T85" fmla="*/ 389 h 392"/>
                  <a:gd name="T86" fmla="*/ 196 w 392"/>
                  <a:gd name="T87" fmla="*/ 392 h 392"/>
                  <a:gd name="T88" fmla="*/ 161 w 392"/>
                  <a:gd name="T89" fmla="*/ 389 h 392"/>
                  <a:gd name="T90" fmla="*/ 127 w 392"/>
                  <a:gd name="T91" fmla="*/ 379 h 392"/>
                  <a:gd name="T92" fmla="*/ 97 w 392"/>
                  <a:gd name="T93" fmla="*/ 365 h 392"/>
                  <a:gd name="T94" fmla="*/ 70 w 392"/>
                  <a:gd name="T95" fmla="*/ 346 h 392"/>
                  <a:gd name="T96" fmla="*/ 46 w 392"/>
                  <a:gd name="T97" fmla="*/ 322 h 392"/>
                  <a:gd name="T98" fmla="*/ 26 w 392"/>
                  <a:gd name="T99" fmla="*/ 295 h 392"/>
                  <a:gd name="T100" fmla="*/ 12 w 392"/>
                  <a:gd name="T101" fmla="*/ 264 h 392"/>
                  <a:gd name="T102" fmla="*/ 4 w 392"/>
                  <a:gd name="T103" fmla="*/ 231 h 392"/>
                  <a:gd name="T104" fmla="*/ 0 w 392"/>
                  <a:gd name="T105" fmla="*/ 196 h 392"/>
                  <a:gd name="T106" fmla="*/ 4 w 392"/>
                  <a:gd name="T107" fmla="*/ 161 h 392"/>
                  <a:gd name="T108" fmla="*/ 12 w 392"/>
                  <a:gd name="T109" fmla="*/ 128 h 392"/>
                  <a:gd name="T110" fmla="*/ 26 w 392"/>
                  <a:gd name="T111" fmla="*/ 97 h 392"/>
                  <a:gd name="T112" fmla="*/ 46 w 392"/>
                  <a:gd name="T113" fmla="*/ 70 h 392"/>
                  <a:gd name="T114" fmla="*/ 70 w 392"/>
                  <a:gd name="T115" fmla="*/ 46 h 392"/>
                  <a:gd name="T116" fmla="*/ 97 w 392"/>
                  <a:gd name="T117" fmla="*/ 27 h 392"/>
                  <a:gd name="T118" fmla="*/ 127 w 392"/>
                  <a:gd name="T119" fmla="*/ 12 h 392"/>
                  <a:gd name="T120" fmla="*/ 161 w 392"/>
                  <a:gd name="T121" fmla="*/ 3 h 392"/>
                  <a:gd name="T122" fmla="*/ 196 w 392"/>
                  <a:gd name="T123" fmla="*/ 0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92" h="392">
                    <a:moveTo>
                      <a:pt x="196" y="112"/>
                    </a:moveTo>
                    <a:lnTo>
                      <a:pt x="174" y="115"/>
                    </a:lnTo>
                    <a:lnTo>
                      <a:pt x="153" y="124"/>
                    </a:lnTo>
                    <a:lnTo>
                      <a:pt x="137" y="136"/>
                    </a:lnTo>
                    <a:lnTo>
                      <a:pt x="123" y="154"/>
                    </a:lnTo>
                    <a:lnTo>
                      <a:pt x="115" y="174"/>
                    </a:lnTo>
                    <a:lnTo>
                      <a:pt x="112" y="196"/>
                    </a:lnTo>
                    <a:lnTo>
                      <a:pt x="115" y="218"/>
                    </a:lnTo>
                    <a:lnTo>
                      <a:pt x="123" y="238"/>
                    </a:lnTo>
                    <a:lnTo>
                      <a:pt x="137" y="256"/>
                    </a:lnTo>
                    <a:lnTo>
                      <a:pt x="153" y="268"/>
                    </a:lnTo>
                    <a:lnTo>
                      <a:pt x="174" y="276"/>
                    </a:lnTo>
                    <a:lnTo>
                      <a:pt x="196" y="280"/>
                    </a:lnTo>
                    <a:lnTo>
                      <a:pt x="219" y="276"/>
                    </a:lnTo>
                    <a:lnTo>
                      <a:pt x="238" y="268"/>
                    </a:lnTo>
                    <a:lnTo>
                      <a:pt x="255" y="256"/>
                    </a:lnTo>
                    <a:lnTo>
                      <a:pt x="269" y="238"/>
                    </a:lnTo>
                    <a:lnTo>
                      <a:pt x="277" y="218"/>
                    </a:lnTo>
                    <a:lnTo>
                      <a:pt x="280" y="196"/>
                    </a:lnTo>
                    <a:lnTo>
                      <a:pt x="277" y="174"/>
                    </a:lnTo>
                    <a:lnTo>
                      <a:pt x="269" y="154"/>
                    </a:lnTo>
                    <a:lnTo>
                      <a:pt x="255" y="136"/>
                    </a:lnTo>
                    <a:lnTo>
                      <a:pt x="238" y="124"/>
                    </a:lnTo>
                    <a:lnTo>
                      <a:pt x="219" y="115"/>
                    </a:lnTo>
                    <a:lnTo>
                      <a:pt x="196" y="112"/>
                    </a:lnTo>
                    <a:close/>
                    <a:moveTo>
                      <a:pt x="196" y="0"/>
                    </a:moveTo>
                    <a:lnTo>
                      <a:pt x="231" y="3"/>
                    </a:lnTo>
                    <a:lnTo>
                      <a:pt x="264" y="12"/>
                    </a:lnTo>
                    <a:lnTo>
                      <a:pt x="295" y="27"/>
                    </a:lnTo>
                    <a:lnTo>
                      <a:pt x="323" y="46"/>
                    </a:lnTo>
                    <a:lnTo>
                      <a:pt x="346" y="70"/>
                    </a:lnTo>
                    <a:lnTo>
                      <a:pt x="365" y="97"/>
                    </a:lnTo>
                    <a:lnTo>
                      <a:pt x="380" y="128"/>
                    </a:lnTo>
                    <a:lnTo>
                      <a:pt x="389" y="161"/>
                    </a:lnTo>
                    <a:lnTo>
                      <a:pt x="392" y="196"/>
                    </a:lnTo>
                    <a:lnTo>
                      <a:pt x="389" y="231"/>
                    </a:lnTo>
                    <a:lnTo>
                      <a:pt x="380" y="264"/>
                    </a:lnTo>
                    <a:lnTo>
                      <a:pt x="365" y="295"/>
                    </a:lnTo>
                    <a:lnTo>
                      <a:pt x="346" y="322"/>
                    </a:lnTo>
                    <a:lnTo>
                      <a:pt x="323" y="346"/>
                    </a:lnTo>
                    <a:lnTo>
                      <a:pt x="295" y="365"/>
                    </a:lnTo>
                    <a:lnTo>
                      <a:pt x="264" y="379"/>
                    </a:lnTo>
                    <a:lnTo>
                      <a:pt x="231" y="389"/>
                    </a:lnTo>
                    <a:lnTo>
                      <a:pt x="196" y="392"/>
                    </a:lnTo>
                    <a:lnTo>
                      <a:pt x="161" y="389"/>
                    </a:lnTo>
                    <a:lnTo>
                      <a:pt x="127" y="379"/>
                    </a:lnTo>
                    <a:lnTo>
                      <a:pt x="97" y="365"/>
                    </a:lnTo>
                    <a:lnTo>
                      <a:pt x="70" y="346"/>
                    </a:lnTo>
                    <a:lnTo>
                      <a:pt x="46" y="322"/>
                    </a:lnTo>
                    <a:lnTo>
                      <a:pt x="26" y="295"/>
                    </a:lnTo>
                    <a:lnTo>
                      <a:pt x="12" y="264"/>
                    </a:lnTo>
                    <a:lnTo>
                      <a:pt x="4" y="231"/>
                    </a:lnTo>
                    <a:lnTo>
                      <a:pt x="0" y="196"/>
                    </a:lnTo>
                    <a:lnTo>
                      <a:pt x="4" y="161"/>
                    </a:lnTo>
                    <a:lnTo>
                      <a:pt x="12" y="128"/>
                    </a:lnTo>
                    <a:lnTo>
                      <a:pt x="26" y="97"/>
                    </a:lnTo>
                    <a:lnTo>
                      <a:pt x="46" y="70"/>
                    </a:lnTo>
                    <a:lnTo>
                      <a:pt x="70" y="46"/>
                    </a:lnTo>
                    <a:lnTo>
                      <a:pt x="97" y="27"/>
                    </a:lnTo>
                    <a:lnTo>
                      <a:pt x="127" y="12"/>
                    </a:lnTo>
                    <a:lnTo>
                      <a:pt x="161" y="3"/>
                    </a:lnTo>
                    <a:lnTo>
                      <a:pt x="19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71" name="Freeform 1225"/>
              <p:cNvSpPr>
                <a:spLocks noEditPoints="1"/>
              </p:cNvSpPr>
              <p:nvPr/>
            </p:nvSpPr>
            <p:spPr bwMode="auto">
              <a:xfrm>
                <a:off x="5384800" y="5792788"/>
                <a:ext cx="471488" cy="523875"/>
              </a:xfrm>
              <a:custGeom>
                <a:avLst/>
                <a:gdLst>
                  <a:gd name="T0" fmla="*/ 1470 w 2968"/>
                  <a:gd name="T1" fmla="*/ 3169 h 3304"/>
                  <a:gd name="T2" fmla="*/ 2078 w 2968"/>
                  <a:gd name="T3" fmla="*/ 2960 h 3304"/>
                  <a:gd name="T4" fmla="*/ 1321 w 2968"/>
                  <a:gd name="T5" fmla="*/ 3014 h 3304"/>
                  <a:gd name="T6" fmla="*/ 2449 w 2968"/>
                  <a:gd name="T7" fmla="*/ 3078 h 3304"/>
                  <a:gd name="T8" fmla="*/ 2838 w 2968"/>
                  <a:gd name="T9" fmla="*/ 2987 h 3304"/>
                  <a:gd name="T10" fmla="*/ 2252 w 2968"/>
                  <a:gd name="T11" fmla="*/ 2846 h 3304"/>
                  <a:gd name="T12" fmla="*/ 2713 w 2968"/>
                  <a:gd name="T13" fmla="*/ 2887 h 3304"/>
                  <a:gd name="T14" fmla="*/ 2852 w 2968"/>
                  <a:gd name="T15" fmla="*/ 2727 h 3304"/>
                  <a:gd name="T16" fmla="*/ 1256 w 2968"/>
                  <a:gd name="T17" fmla="*/ 2840 h 3304"/>
                  <a:gd name="T18" fmla="*/ 1707 w 2968"/>
                  <a:gd name="T19" fmla="*/ 2966 h 3304"/>
                  <a:gd name="T20" fmla="*/ 2077 w 2968"/>
                  <a:gd name="T21" fmla="*/ 2812 h 3304"/>
                  <a:gd name="T22" fmla="*/ 1984 w 2968"/>
                  <a:gd name="T23" fmla="*/ 2790 h 3304"/>
                  <a:gd name="T24" fmla="*/ 1272 w 2968"/>
                  <a:gd name="T25" fmla="*/ 2765 h 3304"/>
                  <a:gd name="T26" fmla="*/ 2415 w 2968"/>
                  <a:gd name="T27" fmla="*/ 2632 h 3304"/>
                  <a:gd name="T28" fmla="*/ 2695 w 2968"/>
                  <a:gd name="T29" fmla="*/ 2672 h 3304"/>
                  <a:gd name="T30" fmla="*/ 2850 w 2968"/>
                  <a:gd name="T31" fmla="*/ 2510 h 3304"/>
                  <a:gd name="T32" fmla="*/ 1250 w 2968"/>
                  <a:gd name="T33" fmla="*/ 2611 h 3304"/>
                  <a:gd name="T34" fmla="*/ 1707 w 2968"/>
                  <a:gd name="T35" fmla="*/ 2742 h 3304"/>
                  <a:gd name="T36" fmla="*/ 2083 w 2968"/>
                  <a:gd name="T37" fmla="*/ 2581 h 3304"/>
                  <a:gd name="T38" fmla="*/ 1983 w 2968"/>
                  <a:gd name="T39" fmla="*/ 2566 h 3304"/>
                  <a:gd name="T40" fmla="*/ 1257 w 2968"/>
                  <a:gd name="T41" fmla="*/ 2532 h 3304"/>
                  <a:gd name="T42" fmla="*/ 2381 w 2968"/>
                  <a:gd name="T43" fmla="*/ 2407 h 3304"/>
                  <a:gd name="T44" fmla="*/ 2720 w 2968"/>
                  <a:gd name="T45" fmla="*/ 2434 h 3304"/>
                  <a:gd name="T46" fmla="*/ 2855 w 2968"/>
                  <a:gd name="T47" fmla="*/ 2259 h 3304"/>
                  <a:gd name="T48" fmla="*/ 1283 w 2968"/>
                  <a:gd name="T49" fmla="*/ 2414 h 3304"/>
                  <a:gd name="T50" fmla="*/ 1790 w 2968"/>
                  <a:gd name="T51" fmla="*/ 2507 h 3304"/>
                  <a:gd name="T52" fmla="*/ 2096 w 2968"/>
                  <a:gd name="T53" fmla="*/ 2339 h 3304"/>
                  <a:gd name="T54" fmla="*/ 1911 w 2968"/>
                  <a:gd name="T55" fmla="*/ 2369 h 3304"/>
                  <a:gd name="T56" fmla="*/ 1185 w 2968"/>
                  <a:gd name="T57" fmla="*/ 2256 h 3304"/>
                  <a:gd name="T58" fmla="*/ 873 w 2968"/>
                  <a:gd name="T59" fmla="*/ 2404 h 3304"/>
                  <a:gd name="T60" fmla="*/ 2761 w 2968"/>
                  <a:gd name="T61" fmla="*/ 2092 h 3304"/>
                  <a:gd name="T62" fmla="*/ 2519 w 2968"/>
                  <a:gd name="T63" fmla="*/ 2284 h 3304"/>
                  <a:gd name="T64" fmla="*/ 2821 w 2968"/>
                  <a:gd name="T65" fmla="*/ 2120 h 3304"/>
                  <a:gd name="T66" fmla="*/ 631 w 2968"/>
                  <a:gd name="T67" fmla="*/ 2214 h 3304"/>
                  <a:gd name="T68" fmla="*/ 757 w 2968"/>
                  <a:gd name="T69" fmla="*/ 1886 h 3304"/>
                  <a:gd name="T70" fmla="*/ 2415 w 2968"/>
                  <a:gd name="T71" fmla="*/ 1959 h 3304"/>
                  <a:gd name="T72" fmla="*/ 2660 w 2968"/>
                  <a:gd name="T73" fmla="*/ 2018 h 3304"/>
                  <a:gd name="T74" fmla="*/ 2848 w 2968"/>
                  <a:gd name="T75" fmla="*/ 1845 h 3304"/>
                  <a:gd name="T76" fmla="*/ 1226 w 2968"/>
                  <a:gd name="T77" fmla="*/ 2138 h 3304"/>
                  <a:gd name="T78" fmla="*/ 2117 w 2968"/>
                  <a:gd name="T79" fmla="*/ 1957 h 3304"/>
                  <a:gd name="T80" fmla="*/ 1993 w 2968"/>
                  <a:gd name="T81" fmla="*/ 1695 h 3304"/>
                  <a:gd name="T82" fmla="*/ 2727 w 2968"/>
                  <a:gd name="T83" fmla="*/ 1758 h 3304"/>
                  <a:gd name="T84" fmla="*/ 2855 w 2968"/>
                  <a:gd name="T85" fmla="*/ 1587 h 3304"/>
                  <a:gd name="T86" fmla="*/ 2162 w 2968"/>
                  <a:gd name="T87" fmla="*/ 1709 h 3304"/>
                  <a:gd name="T88" fmla="*/ 293 w 2968"/>
                  <a:gd name="T89" fmla="*/ 1491 h 3304"/>
                  <a:gd name="T90" fmla="*/ 631 w 2968"/>
                  <a:gd name="T91" fmla="*/ 1748 h 3304"/>
                  <a:gd name="T92" fmla="*/ 1070 w 2968"/>
                  <a:gd name="T93" fmla="*/ 1902 h 3304"/>
                  <a:gd name="T94" fmla="*/ 1213 w 2968"/>
                  <a:gd name="T95" fmla="*/ 1405 h 3304"/>
                  <a:gd name="T96" fmla="*/ 573 w 2968"/>
                  <a:gd name="T97" fmla="*/ 1467 h 3304"/>
                  <a:gd name="T98" fmla="*/ 1937 w 2968"/>
                  <a:gd name="T99" fmla="*/ 1245 h 3304"/>
                  <a:gd name="T100" fmla="*/ 2588 w 2968"/>
                  <a:gd name="T101" fmla="*/ 1595 h 3304"/>
                  <a:gd name="T102" fmla="*/ 849 w 2968"/>
                  <a:gd name="T103" fmla="*/ 961 h 3304"/>
                  <a:gd name="T104" fmla="*/ 750 w 2968"/>
                  <a:gd name="T105" fmla="*/ 1358 h 3304"/>
                  <a:gd name="T106" fmla="*/ 1365 w 2968"/>
                  <a:gd name="T107" fmla="*/ 1387 h 3304"/>
                  <a:gd name="T108" fmla="*/ 1455 w 2968"/>
                  <a:gd name="T109" fmla="*/ 1179 h 3304"/>
                  <a:gd name="T110" fmla="*/ 486 w 2968"/>
                  <a:gd name="T111" fmla="*/ 707 h 3304"/>
                  <a:gd name="T112" fmla="*/ 1223 w 2968"/>
                  <a:gd name="T113" fmla="*/ 888 h 3304"/>
                  <a:gd name="T114" fmla="*/ 2241 w 2968"/>
                  <a:gd name="T115" fmla="*/ 112 h 3304"/>
                  <a:gd name="T116" fmla="*/ 613 w 2968"/>
                  <a:gd name="T117" fmla="*/ 2847 h 3304"/>
                  <a:gd name="T118" fmla="*/ 172 w 2968"/>
                  <a:gd name="T119" fmla="*/ 1550 h 3304"/>
                  <a:gd name="T120" fmla="*/ 1289 w 2968"/>
                  <a:gd name="T121" fmla="*/ 341 h 3304"/>
                  <a:gd name="T122" fmla="*/ 0 w 2968"/>
                  <a:gd name="T123" fmla="*/ 0 h 3304"/>
                  <a:gd name="T124" fmla="*/ 2679 w 2968"/>
                  <a:gd name="T125" fmla="*/ 3251 h 3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968" h="3304">
                    <a:moveTo>
                      <a:pt x="1178" y="2922"/>
                    </a:moveTo>
                    <a:lnTo>
                      <a:pt x="1179" y="2938"/>
                    </a:lnTo>
                    <a:lnTo>
                      <a:pt x="1180" y="2943"/>
                    </a:lnTo>
                    <a:lnTo>
                      <a:pt x="1180" y="2947"/>
                    </a:lnTo>
                    <a:lnTo>
                      <a:pt x="1184" y="2961"/>
                    </a:lnTo>
                    <a:lnTo>
                      <a:pt x="1189" y="2977"/>
                    </a:lnTo>
                    <a:lnTo>
                      <a:pt x="1191" y="2980"/>
                    </a:lnTo>
                    <a:lnTo>
                      <a:pt x="1194" y="2984"/>
                    </a:lnTo>
                    <a:lnTo>
                      <a:pt x="1205" y="3005"/>
                    </a:lnTo>
                    <a:lnTo>
                      <a:pt x="1209" y="3011"/>
                    </a:lnTo>
                    <a:lnTo>
                      <a:pt x="1213" y="3016"/>
                    </a:lnTo>
                    <a:lnTo>
                      <a:pt x="1219" y="3025"/>
                    </a:lnTo>
                    <a:lnTo>
                      <a:pt x="1225" y="3032"/>
                    </a:lnTo>
                    <a:lnTo>
                      <a:pt x="1231" y="3039"/>
                    </a:lnTo>
                    <a:lnTo>
                      <a:pt x="1236" y="3046"/>
                    </a:lnTo>
                    <a:lnTo>
                      <a:pt x="1242" y="3052"/>
                    </a:lnTo>
                    <a:lnTo>
                      <a:pt x="1250" y="3058"/>
                    </a:lnTo>
                    <a:lnTo>
                      <a:pt x="1263" y="3072"/>
                    </a:lnTo>
                    <a:lnTo>
                      <a:pt x="1276" y="3080"/>
                    </a:lnTo>
                    <a:lnTo>
                      <a:pt x="1293" y="3093"/>
                    </a:lnTo>
                    <a:lnTo>
                      <a:pt x="1312" y="3106"/>
                    </a:lnTo>
                    <a:lnTo>
                      <a:pt x="1319" y="3110"/>
                    </a:lnTo>
                    <a:lnTo>
                      <a:pt x="1327" y="3113"/>
                    </a:lnTo>
                    <a:lnTo>
                      <a:pt x="1350" y="3126"/>
                    </a:lnTo>
                    <a:lnTo>
                      <a:pt x="1357" y="3130"/>
                    </a:lnTo>
                    <a:lnTo>
                      <a:pt x="1365" y="3133"/>
                    </a:lnTo>
                    <a:lnTo>
                      <a:pt x="1416" y="3154"/>
                    </a:lnTo>
                    <a:lnTo>
                      <a:pt x="1470" y="3169"/>
                    </a:lnTo>
                    <a:lnTo>
                      <a:pt x="1528" y="3182"/>
                    </a:lnTo>
                    <a:lnTo>
                      <a:pt x="1590" y="3190"/>
                    </a:lnTo>
                    <a:lnTo>
                      <a:pt x="1653" y="3192"/>
                    </a:lnTo>
                    <a:lnTo>
                      <a:pt x="1714" y="3190"/>
                    </a:lnTo>
                    <a:lnTo>
                      <a:pt x="1775" y="3183"/>
                    </a:lnTo>
                    <a:lnTo>
                      <a:pt x="1832" y="3170"/>
                    </a:lnTo>
                    <a:lnTo>
                      <a:pt x="1886" y="3155"/>
                    </a:lnTo>
                    <a:lnTo>
                      <a:pt x="1936" y="3135"/>
                    </a:lnTo>
                    <a:lnTo>
                      <a:pt x="1982" y="3112"/>
                    </a:lnTo>
                    <a:lnTo>
                      <a:pt x="1983" y="3111"/>
                    </a:lnTo>
                    <a:lnTo>
                      <a:pt x="1991" y="3107"/>
                    </a:lnTo>
                    <a:lnTo>
                      <a:pt x="2011" y="3093"/>
                    </a:lnTo>
                    <a:lnTo>
                      <a:pt x="2030" y="3080"/>
                    </a:lnTo>
                    <a:lnTo>
                      <a:pt x="2033" y="3078"/>
                    </a:lnTo>
                    <a:lnTo>
                      <a:pt x="2060" y="3054"/>
                    </a:lnTo>
                    <a:lnTo>
                      <a:pt x="2084" y="3029"/>
                    </a:lnTo>
                    <a:lnTo>
                      <a:pt x="2101" y="3002"/>
                    </a:lnTo>
                    <a:lnTo>
                      <a:pt x="2116" y="2975"/>
                    </a:lnTo>
                    <a:lnTo>
                      <a:pt x="2116" y="2975"/>
                    </a:lnTo>
                    <a:lnTo>
                      <a:pt x="2121" y="2959"/>
                    </a:lnTo>
                    <a:lnTo>
                      <a:pt x="2125" y="2944"/>
                    </a:lnTo>
                    <a:lnTo>
                      <a:pt x="2125" y="2942"/>
                    </a:lnTo>
                    <a:lnTo>
                      <a:pt x="2126" y="2940"/>
                    </a:lnTo>
                    <a:lnTo>
                      <a:pt x="2128" y="2922"/>
                    </a:lnTo>
                    <a:lnTo>
                      <a:pt x="2120" y="2928"/>
                    </a:lnTo>
                    <a:lnTo>
                      <a:pt x="2094" y="2949"/>
                    </a:lnTo>
                    <a:lnTo>
                      <a:pt x="2087" y="2955"/>
                    </a:lnTo>
                    <a:lnTo>
                      <a:pt x="2078" y="2960"/>
                    </a:lnTo>
                    <a:lnTo>
                      <a:pt x="2048" y="2980"/>
                    </a:lnTo>
                    <a:lnTo>
                      <a:pt x="2041" y="2984"/>
                    </a:lnTo>
                    <a:lnTo>
                      <a:pt x="2033" y="2989"/>
                    </a:lnTo>
                    <a:lnTo>
                      <a:pt x="1984" y="3014"/>
                    </a:lnTo>
                    <a:lnTo>
                      <a:pt x="1983" y="3014"/>
                    </a:lnTo>
                    <a:lnTo>
                      <a:pt x="1982" y="3014"/>
                    </a:lnTo>
                    <a:lnTo>
                      <a:pt x="1956" y="3026"/>
                    </a:lnTo>
                    <a:lnTo>
                      <a:pt x="1930" y="3035"/>
                    </a:lnTo>
                    <a:lnTo>
                      <a:pt x="1911" y="3041"/>
                    </a:lnTo>
                    <a:lnTo>
                      <a:pt x="1871" y="3053"/>
                    </a:lnTo>
                    <a:lnTo>
                      <a:pt x="1849" y="3058"/>
                    </a:lnTo>
                    <a:lnTo>
                      <a:pt x="1809" y="3066"/>
                    </a:lnTo>
                    <a:lnTo>
                      <a:pt x="1785" y="3070"/>
                    </a:lnTo>
                    <a:lnTo>
                      <a:pt x="1741" y="3076"/>
                    </a:lnTo>
                    <a:lnTo>
                      <a:pt x="1720" y="3078"/>
                    </a:lnTo>
                    <a:lnTo>
                      <a:pt x="1686" y="3079"/>
                    </a:lnTo>
                    <a:lnTo>
                      <a:pt x="1653" y="3080"/>
                    </a:lnTo>
                    <a:lnTo>
                      <a:pt x="1619" y="3079"/>
                    </a:lnTo>
                    <a:lnTo>
                      <a:pt x="1586" y="3078"/>
                    </a:lnTo>
                    <a:lnTo>
                      <a:pt x="1564" y="3075"/>
                    </a:lnTo>
                    <a:lnTo>
                      <a:pt x="1520" y="3069"/>
                    </a:lnTo>
                    <a:lnTo>
                      <a:pt x="1496" y="3066"/>
                    </a:lnTo>
                    <a:lnTo>
                      <a:pt x="1457" y="3058"/>
                    </a:lnTo>
                    <a:lnTo>
                      <a:pt x="1434" y="3053"/>
                    </a:lnTo>
                    <a:lnTo>
                      <a:pt x="1394" y="3040"/>
                    </a:lnTo>
                    <a:lnTo>
                      <a:pt x="1376" y="3035"/>
                    </a:lnTo>
                    <a:lnTo>
                      <a:pt x="1324" y="3014"/>
                    </a:lnTo>
                    <a:lnTo>
                      <a:pt x="1321" y="3014"/>
                    </a:lnTo>
                    <a:lnTo>
                      <a:pt x="1272" y="2989"/>
                    </a:lnTo>
                    <a:lnTo>
                      <a:pt x="1257" y="2980"/>
                    </a:lnTo>
                    <a:lnTo>
                      <a:pt x="1226" y="2960"/>
                    </a:lnTo>
                    <a:lnTo>
                      <a:pt x="1219" y="2954"/>
                    </a:lnTo>
                    <a:lnTo>
                      <a:pt x="1211" y="2949"/>
                    </a:lnTo>
                    <a:lnTo>
                      <a:pt x="1185" y="2928"/>
                    </a:lnTo>
                    <a:lnTo>
                      <a:pt x="1181" y="2925"/>
                    </a:lnTo>
                    <a:lnTo>
                      <a:pt x="1178" y="2922"/>
                    </a:lnTo>
                    <a:close/>
                    <a:moveTo>
                      <a:pt x="2857" y="2921"/>
                    </a:moveTo>
                    <a:lnTo>
                      <a:pt x="2853" y="2925"/>
                    </a:lnTo>
                    <a:lnTo>
                      <a:pt x="2848" y="2928"/>
                    </a:lnTo>
                    <a:lnTo>
                      <a:pt x="2823" y="2949"/>
                    </a:lnTo>
                    <a:lnTo>
                      <a:pt x="2814" y="2955"/>
                    </a:lnTo>
                    <a:lnTo>
                      <a:pt x="2807" y="2960"/>
                    </a:lnTo>
                    <a:lnTo>
                      <a:pt x="2776" y="2980"/>
                    </a:lnTo>
                    <a:lnTo>
                      <a:pt x="2761" y="2989"/>
                    </a:lnTo>
                    <a:lnTo>
                      <a:pt x="2712" y="3014"/>
                    </a:lnTo>
                    <a:lnTo>
                      <a:pt x="2711" y="3014"/>
                    </a:lnTo>
                    <a:lnTo>
                      <a:pt x="2709" y="3014"/>
                    </a:lnTo>
                    <a:lnTo>
                      <a:pt x="2685" y="3026"/>
                    </a:lnTo>
                    <a:lnTo>
                      <a:pt x="2657" y="3035"/>
                    </a:lnTo>
                    <a:lnTo>
                      <a:pt x="2639" y="3041"/>
                    </a:lnTo>
                    <a:lnTo>
                      <a:pt x="2599" y="3053"/>
                    </a:lnTo>
                    <a:lnTo>
                      <a:pt x="2576" y="3058"/>
                    </a:lnTo>
                    <a:lnTo>
                      <a:pt x="2537" y="3066"/>
                    </a:lnTo>
                    <a:lnTo>
                      <a:pt x="2514" y="3070"/>
                    </a:lnTo>
                    <a:lnTo>
                      <a:pt x="2469" y="3076"/>
                    </a:lnTo>
                    <a:lnTo>
                      <a:pt x="2449" y="3078"/>
                    </a:lnTo>
                    <a:lnTo>
                      <a:pt x="2415" y="3079"/>
                    </a:lnTo>
                    <a:lnTo>
                      <a:pt x="2381" y="3080"/>
                    </a:lnTo>
                    <a:lnTo>
                      <a:pt x="2339" y="3079"/>
                    </a:lnTo>
                    <a:lnTo>
                      <a:pt x="2298" y="3076"/>
                    </a:lnTo>
                    <a:lnTo>
                      <a:pt x="2280" y="3074"/>
                    </a:lnTo>
                    <a:lnTo>
                      <a:pt x="2241" y="3068"/>
                    </a:lnTo>
                    <a:lnTo>
                      <a:pt x="2201" y="3061"/>
                    </a:lnTo>
                    <a:lnTo>
                      <a:pt x="2199" y="3061"/>
                    </a:lnTo>
                    <a:lnTo>
                      <a:pt x="2198" y="3061"/>
                    </a:lnTo>
                    <a:lnTo>
                      <a:pt x="2177" y="3091"/>
                    </a:lnTo>
                    <a:lnTo>
                      <a:pt x="2153" y="3119"/>
                    </a:lnTo>
                    <a:lnTo>
                      <a:pt x="2125" y="3147"/>
                    </a:lnTo>
                    <a:lnTo>
                      <a:pt x="2173" y="3163"/>
                    </a:lnTo>
                    <a:lnTo>
                      <a:pt x="2222" y="3175"/>
                    </a:lnTo>
                    <a:lnTo>
                      <a:pt x="2274" y="3185"/>
                    </a:lnTo>
                    <a:lnTo>
                      <a:pt x="2327" y="3190"/>
                    </a:lnTo>
                    <a:lnTo>
                      <a:pt x="2381" y="3192"/>
                    </a:lnTo>
                    <a:lnTo>
                      <a:pt x="2438" y="3190"/>
                    </a:lnTo>
                    <a:lnTo>
                      <a:pt x="2494" y="3184"/>
                    </a:lnTo>
                    <a:lnTo>
                      <a:pt x="2547" y="3173"/>
                    </a:lnTo>
                    <a:lnTo>
                      <a:pt x="2598" y="3160"/>
                    </a:lnTo>
                    <a:lnTo>
                      <a:pt x="2646" y="3143"/>
                    </a:lnTo>
                    <a:lnTo>
                      <a:pt x="2690" y="3124"/>
                    </a:lnTo>
                    <a:lnTo>
                      <a:pt x="2730" y="3101"/>
                    </a:lnTo>
                    <a:lnTo>
                      <a:pt x="2765" y="3075"/>
                    </a:lnTo>
                    <a:lnTo>
                      <a:pt x="2795" y="3048"/>
                    </a:lnTo>
                    <a:lnTo>
                      <a:pt x="2820" y="3019"/>
                    </a:lnTo>
                    <a:lnTo>
                      <a:pt x="2838" y="2987"/>
                    </a:lnTo>
                    <a:lnTo>
                      <a:pt x="2851" y="2955"/>
                    </a:lnTo>
                    <a:lnTo>
                      <a:pt x="2857" y="2921"/>
                    </a:lnTo>
                    <a:close/>
                    <a:moveTo>
                      <a:pt x="2856" y="2697"/>
                    </a:moveTo>
                    <a:lnTo>
                      <a:pt x="2852" y="2700"/>
                    </a:lnTo>
                    <a:lnTo>
                      <a:pt x="2848" y="2704"/>
                    </a:lnTo>
                    <a:lnTo>
                      <a:pt x="2823" y="2725"/>
                    </a:lnTo>
                    <a:lnTo>
                      <a:pt x="2814" y="2731"/>
                    </a:lnTo>
                    <a:lnTo>
                      <a:pt x="2807" y="2736"/>
                    </a:lnTo>
                    <a:lnTo>
                      <a:pt x="2776" y="2756"/>
                    </a:lnTo>
                    <a:lnTo>
                      <a:pt x="2761" y="2765"/>
                    </a:lnTo>
                    <a:lnTo>
                      <a:pt x="2738" y="2777"/>
                    </a:lnTo>
                    <a:lnTo>
                      <a:pt x="2712" y="2790"/>
                    </a:lnTo>
                    <a:lnTo>
                      <a:pt x="2709" y="2791"/>
                    </a:lnTo>
                    <a:lnTo>
                      <a:pt x="2685" y="2801"/>
                    </a:lnTo>
                    <a:lnTo>
                      <a:pt x="2657" y="2812"/>
                    </a:lnTo>
                    <a:lnTo>
                      <a:pt x="2639" y="2817"/>
                    </a:lnTo>
                    <a:lnTo>
                      <a:pt x="2599" y="2828"/>
                    </a:lnTo>
                    <a:lnTo>
                      <a:pt x="2576" y="2835"/>
                    </a:lnTo>
                    <a:lnTo>
                      <a:pt x="2537" y="2842"/>
                    </a:lnTo>
                    <a:lnTo>
                      <a:pt x="2514" y="2846"/>
                    </a:lnTo>
                    <a:lnTo>
                      <a:pt x="2469" y="2851"/>
                    </a:lnTo>
                    <a:lnTo>
                      <a:pt x="2449" y="2853"/>
                    </a:lnTo>
                    <a:lnTo>
                      <a:pt x="2415" y="2855"/>
                    </a:lnTo>
                    <a:lnTo>
                      <a:pt x="2381" y="2856"/>
                    </a:lnTo>
                    <a:lnTo>
                      <a:pt x="2349" y="2855"/>
                    </a:lnTo>
                    <a:lnTo>
                      <a:pt x="2318" y="2853"/>
                    </a:lnTo>
                    <a:lnTo>
                      <a:pt x="2298" y="2851"/>
                    </a:lnTo>
                    <a:lnTo>
                      <a:pt x="2252" y="2846"/>
                    </a:lnTo>
                    <a:lnTo>
                      <a:pt x="2247" y="2846"/>
                    </a:lnTo>
                    <a:lnTo>
                      <a:pt x="2241" y="2845"/>
                    </a:lnTo>
                    <a:lnTo>
                      <a:pt x="2241" y="2913"/>
                    </a:lnTo>
                    <a:lnTo>
                      <a:pt x="2240" y="2933"/>
                    </a:lnTo>
                    <a:lnTo>
                      <a:pt x="2237" y="2954"/>
                    </a:lnTo>
                    <a:lnTo>
                      <a:pt x="2242" y="2955"/>
                    </a:lnTo>
                    <a:lnTo>
                      <a:pt x="2245" y="2955"/>
                    </a:lnTo>
                    <a:lnTo>
                      <a:pt x="2272" y="2960"/>
                    </a:lnTo>
                    <a:lnTo>
                      <a:pt x="2299" y="2963"/>
                    </a:lnTo>
                    <a:lnTo>
                      <a:pt x="2315" y="2964"/>
                    </a:lnTo>
                    <a:lnTo>
                      <a:pt x="2381" y="2968"/>
                    </a:lnTo>
                    <a:lnTo>
                      <a:pt x="2428" y="2967"/>
                    </a:lnTo>
                    <a:lnTo>
                      <a:pt x="2436" y="2966"/>
                    </a:lnTo>
                    <a:lnTo>
                      <a:pt x="2443" y="2966"/>
                    </a:lnTo>
                    <a:lnTo>
                      <a:pt x="2475" y="2962"/>
                    </a:lnTo>
                    <a:lnTo>
                      <a:pt x="2492" y="2959"/>
                    </a:lnTo>
                    <a:lnTo>
                      <a:pt x="2519" y="2955"/>
                    </a:lnTo>
                    <a:lnTo>
                      <a:pt x="2538" y="2951"/>
                    </a:lnTo>
                    <a:lnTo>
                      <a:pt x="2562" y="2946"/>
                    </a:lnTo>
                    <a:lnTo>
                      <a:pt x="2581" y="2941"/>
                    </a:lnTo>
                    <a:lnTo>
                      <a:pt x="2603" y="2934"/>
                    </a:lnTo>
                    <a:lnTo>
                      <a:pt x="2621" y="2928"/>
                    </a:lnTo>
                    <a:lnTo>
                      <a:pt x="2643" y="2921"/>
                    </a:lnTo>
                    <a:lnTo>
                      <a:pt x="2660" y="2913"/>
                    </a:lnTo>
                    <a:lnTo>
                      <a:pt x="2679" y="2904"/>
                    </a:lnTo>
                    <a:lnTo>
                      <a:pt x="2687" y="2900"/>
                    </a:lnTo>
                    <a:lnTo>
                      <a:pt x="2695" y="2896"/>
                    </a:lnTo>
                    <a:lnTo>
                      <a:pt x="2713" y="2887"/>
                    </a:lnTo>
                    <a:lnTo>
                      <a:pt x="2720" y="2882"/>
                    </a:lnTo>
                    <a:lnTo>
                      <a:pt x="2727" y="2877"/>
                    </a:lnTo>
                    <a:lnTo>
                      <a:pt x="2735" y="2872"/>
                    </a:lnTo>
                    <a:lnTo>
                      <a:pt x="2744" y="2867"/>
                    </a:lnTo>
                    <a:lnTo>
                      <a:pt x="2750" y="2862"/>
                    </a:lnTo>
                    <a:lnTo>
                      <a:pt x="2757" y="2856"/>
                    </a:lnTo>
                    <a:lnTo>
                      <a:pt x="2761" y="2853"/>
                    </a:lnTo>
                    <a:lnTo>
                      <a:pt x="2767" y="2849"/>
                    </a:lnTo>
                    <a:lnTo>
                      <a:pt x="2771" y="2845"/>
                    </a:lnTo>
                    <a:lnTo>
                      <a:pt x="2777" y="2840"/>
                    </a:lnTo>
                    <a:lnTo>
                      <a:pt x="2783" y="2835"/>
                    </a:lnTo>
                    <a:lnTo>
                      <a:pt x="2790" y="2828"/>
                    </a:lnTo>
                    <a:lnTo>
                      <a:pt x="2796" y="2823"/>
                    </a:lnTo>
                    <a:lnTo>
                      <a:pt x="2801" y="2817"/>
                    </a:lnTo>
                    <a:lnTo>
                      <a:pt x="2806" y="2812"/>
                    </a:lnTo>
                    <a:lnTo>
                      <a:pt x="2811" y="2805"/>
                    </a:lnTo>
                    <a:lnTo>
                      <a:pt x="2817" y="2798"/>
                    </a:lnTo>
                    <a:lnTo>
                      <a:pt x="2821" y="2793"/>
                    </a:lnTo>
                    <a:lnTo>
                      <a:pt x="2825" y="2787"/>
                    </a:lnTo>
                    <a:lnTo>
                      <a:pt x="2829" y="2781"/>
                    </a:lnTo>
                    <a:lnTo>
                      <a:pt x="2833" y="2774"/>
                    </a:lnTo>
                    <a:lnTo>
                      <a:pt x="2836" y="2767"/>
                    </a:lnTo>
                    <a:lnTo>
                      <a:pt x="2839" y="2761"/>
                    </a:lnTo>
                    <a:lnTo>
                      <a:pt x="2843" y="2755"/>
                    </a:lnTo>
                    <a:lnTo>
                      <a:pt x="2846" y="2747"/>
                    </a:lnTo>
                    <a:lnTo>
                      <a:pt x="2848" y="2741"/>
                    </a:lnTo>
                    <a:lnTo>
                      <a:pt x="2850" y="2735"/>
                    </a:lnTo>
                    <a:lnTo>
                      <a:pt x="2852" y="2727"/>
                    </a:lnTo>
                    <a:lnTo>
                      <a:pt x="2853" y="2720"/>
                    </a:lnTo>
                    <a:lnTo>
                      <a:pt x="2854" y="2714"/>
                    </a:lnTo>
                    <a:lnTo>
                      <a:pt x="2855" y="2707"/>
                    </a:lnTo>
                    <a:lnTo>
                      <a:pt x="2856" y="2697"/>
                    </a:lnTo>
                    <a:close/>
                    <a:moveTo>
                      <a:pt x="1177" y="2697"/>
                    </a:moveTo>
                    <a:lnTo>
                      <a:pt x="1177" y="2703"/>
                    </a:lnTo>
                    <a:lnTo>
                      <a:pt x="1178" y="2707"/>
                    </a:lnTo>
                    <a:lnTo>
                      <a:pt x="1179" y="2714"/>
                    </a:lnTo>
                    <a:lnTo>
                      <a:pt x="1180" y="2720"/>
                    </a:lnTo>
                    <a:lnTo>
                      <a:pt x="1182" y="2727"/>
                    </a:lnTo>
                    <a:lnTo>
                      <a:pt x="1184" y="2735"/>
                    </a:lnTo>
                    <a:lnTo>
                      <a:pt x="1185" y="2741"/>
                    </a:lnTo>
                    <a:lnTo>
                      <a:pt x="1188" y="2747"/>
                    </a:lnTo>
                    <a:lnTo>
                      <a:pt x="1190" y="2755"/>
                    </a:lnTo>
                    <a:lnTo>
                      <a:pt x="1194" y="2761"/>
                    </a:lnTo>
                    <a:lnTo>
                      <a:pt x="1197" y="2767"/>
                    </a:lnTo>
                    <a:lnTo>
                      <a:pt x="1200" y="2774"/>
                    </a:lnTo>
                    <a:lnTo>
                      <a:pt x="1204" y="2781"/>
                    </a:lnTo>
                    <a:lnTo>
                      <a:pt x="1209" y="2787"/>
                    </a:lnTo>
                    <a:lnTo>
                      <a:pt x="1212" y="2793"/>
                    </a:lnTo>
                    <a:lnTo>
                      <a:pt x="1216" y="2798"/>
                    </a:lnTo>
                    <a:lnTo>
                      <a:pt x="1222" y="2805"/>
                    </a:lnTo>
                    <a:lnTo>
                      <a:pt x="1228" y="2812"/>
                    </a:lnTo>
                    <a:lnTo>
                      <a:pt x="1232" y="2817"/>
                    </a:lnTo>
                    <a:lnTo>
                      <a:pt x="1237" y="2823"/>
                    </a:lnTo>
                    <a:lnTo>
                      <a:pt x="1243" y="2828"/>
                    </a:lnTo>
                    <a:lnTo>
                      <a:pt x="1250" y="2835"/>
                    </a:lnTo>
                    <a:lnTo>
                      <a:pt x="1256" y="2840"/>
                    </a:lnTo>
                    <a:lnTo>
                      <a:pt x="1262" y="2845"/>
                    </a:lnTo>
                    <a:lnTo>
                      <a:pt x="1268" y="2851"/>
                    </a:lnTo>
                    <a:lnTo>
                      <a:pt x="1277" y="2856"/>
                    </a:lnTo>
                    <a:lnTo>
                      <a:pt x="1283" y="2862"/>
                    </a:lnTo>
                    <a:lnTo>
                      <a:pt x="1289" y="2867"/>
                    </a:lnTo>
                    <a:lnTo>
                      <a:pt x="1298" y="2872"/>
                    </a:lnTo>
                    <a:lnTo>
                      <a:pt x="1306" y="2877"/>
                    </a:lnTo>
                    <a:lnTo>
                      <a:pt x="1313" y="2882"/>
                    </a:lnTo>
                    <a:lnTo>
                      <a:pt x="1320" y="2887"/>
                    </a:lnTo>
                    <a:lnTo>
                      <a:pt x="1338" y="2896"/>
                    </a:lnTo>
                    <a:lnTo>
                      <a:pt x="1346" y="2900"/>
                    </a:lnTo>
                    <a:lnTo>
                      <a:pt x="1355" y="2904"/>
                    </a:lnTo>
                    <a:lnTo>
                      <a:pt x="1373" y="2913"/>
                    </a:lnTo>
                    <a:lnTo>
                      <a:pt x="1391" y="2921"/>
                    </a:lnTo>
                    <a:lnTo>
                      <a:pt x="1412" y="2928"/>
                    </a:lnTo>
                    <a:lnTo>
                      <a:pt x="1430" y="2934"/>
                    </a:lnTo>
                    <a:lnTo>
                      <a:pt x="1452" y="2941"/>
                    </a:lnTo>
                    <a:lnTo>
                      <a:pt x="1471" y="2946"/>
                    </a:lnTo>
                    <a:lnTo>
                      <a:pt x="1496" y="2951"/>
                    </a:lnTo>
                    <a:lnTo>
                      <a:pt x="1514" y="2955"/>
                    </a:lnTo>
                    <a:lnTo>
                      <a:pt x="1541" y="2959"/>
                    </a:lnTo>
                    <a:lnTo>
                      <a:pt x="1559" y="2962"/>
                    </a:lnTo>
                    <a:lnTo>
                      <a:pt x="1590" y="2966"/>
                    </a:lnTo>
                    <a:lnTo>
                      <a:pt x="1597" y="2966"/>
                    </a:lnTo>
                    <a:lnTo>
                      <a:pt x="1605" y="2967"/>
                    </a:lnTo>
                    <a:lnTo>
                      <a:pt x="1653" y="2968"/>
                    </a:lnTo>
                    <a:lnTo>
                      <a:pt x="1700" y="2967"/>
                    </a:lnTo>
                    <a:lnTo>
                      <a:pt x="1707" y="2966"/>
                    </a:lnTo>
                    <a:lnTo>
                      <a:pt x="1716" y="2966"/>
                    </a:lnTo>
                    <a:lnTo>
                      <a:pt x="1747" y="2962"/>
                    </a:lnTo>
                    <a:lnTo>
                      <a:pt x="1763" y="2959"/>
                    </a:lnTo>
                    <a:lnTo>
                      <a:pt x="1790" y="2955"/>
                    </a:lnTo>
                    <a:lnTo>
                      <a:pt x="1809" y="2951"/>
                    </a:lnTo>
                    <a:lnTo>
                      <a:pt x="1834" y="2946"/>
                    </a:lnTo>
                    <a:lnTo>
                      <a:pt x="1853" y="2941"/>
                    </a:lnTo>
                    <a:lnTo>
                      <a:pt x="1876" y="2934"/>
                    </a:lnTo>
                    <a:lnTo>
                      <a:pt x="1892" y="2928"/>
                    </a:lnTo>
                    <a:lnTo>
                      <a:pt x="1914" y="2921"/>
                    </a:lnTo>
                    <a:lnTo>
                      <a:pt x="1931" y="2913"/>
                    </a:lnTo>
                    <a:lnTo>
                      <a:pt x="1950" y="2904"/>
                    </a:lnTo>
                    <a:lnTo>
                      <a:pt x="1959" y="2900"/>
                    </a:lnTo>
                    <a:lnTo>
                      <a:pt x="1967" y="2896"/>
                    </a:lnTo>
                    <a:lnTo>
                      <a:pt x="1985" y="2887"/>
                    </a:lnTo>
                    <a:lnTo>
                      <a:pt x="1992" y="2882"/>
                    </a:lnTo>
                    <a:lnTo>
                      <a:pt x="1999" y="2877"/>
                    </a:lnTo>
                    <a:lnTo>
                      <a:pt x="2008" y="2872"/>
                    </a:lnTo>
                    <a:lnTo>
                      <a:pt x="2016" y="2867"/>
                    </a:lnTo>
                    <a:lnTo>
                      <a:pt x="2028" y="2856"/>
                    </a:lnTo>
                    <a:lnTo>
                      <a:pt x="2036" y="2851"/>
                    </a:lnTo>
                    <a:lnTo>
                      <a:pt x="2043" y="2845"/>
                    </a:lnTo>
                    <a:lnTo>
                      <a:pt x="2049" y="2840"/>
                    </a:lnTo>
                    <a:lnTo>
                      <a:pt x="2054" y="2835"/>
                    </a:lnTo>
                    <a:lnTo>
                      <a:pt x="2062" y="2828"/>
                    </a:lnTo>
                    <a:lnTo>
                      <a:pt x="2068" y="2823"/>
                    </a:lnTo>
                    <a:lnTo>
                      <a:pt x="2072" y="2817"/>
                    </a:lnTo>
                    <a:lnTo>
                      <a:pt x="2077" y="2812"/>
                    </a:lnTo>
                    <a:lnTo>
                      <a:pt x="2083" y="2805"/>
                    </a:lnTo>
                    <a:lnTo>
                      <a:pt x="2088" y="2798"/>
                    </a:lnTo>
                    <a:lnTo>
                      <a:pt x="2092" y="2793"/>
                    </a:lnTo>
                    <a:lnTo>
                      <a:pt x="2096" y="2787"/>
                    </a:lnTo>
                    <a:lnTo>
                      <a:pt x="2100" y="2781"/>
                    </a:lnTo>
                    <a:lnTo>
                      <a:pt x="2104" y="2774"/>
                    </a:lnTo>
                    <a:lnTo>
                      <a:pt x="2107" y="2767"/>
                    </a:lnTo>
                    <a:lnTo>
                      <a:pt x="2111" y="2761"/>
                    </a:lnTo>
                    <a:lnTo>
                      <a:pt x="2115" y="2755"/>
                    </a:lnTo>
                    <a:lnTo>
                      <a:pt x="2117" y="2747"/>
                    </a:lnTo>
                    <a:lnTo>
                      <a:pt x="2119" y="2741"/>
                    </a:lnTo>
                    <a:lnTo>
                      <a:pt x="2121" y="2735"/>
                    </a:lnTo>
                    <a:lnTo>
                      <a:pt x="2123" y="2727"/>
                    </a:lnTo>
                    <a:lnTo>
                      <a:pt x="2125" y="2720"/>
                    </a:lnTo>
                    <a:lnTo>
                      <a:pt x="2126" y="2714"/>
                    </a:lnTo>
                    <a:lnTo>
                      <a:pt x="2127" y="2707"/>
                    </a:lnTo>
                    <a:lnTo>
                      <a:pt x="2127" y="2703"/>
                    </a:lnTo>
                    <a:lnTo>
                      <a:pt x="2128" y="2697"/>
                    </a:lnTo>
                    <a:lnTo>
                      <a:pt x="2124" y="2700"/>
                    </a:lnTo>
                    <a:lnTo>
                      <a:pt x="2120" y="2704"/>
                    </a:lnTo>
                    <a:lnTo>
                      <a:pt x="2094" y="2725"/>
                    </a:lnTo>
                    <a:lnTo>
                      <a:pt x="2087" y="2731"/>
                    </a:lnTo>
                    <a:lnTo>
                      <a:pt x="2078" y="2736"/>
                    </a:lnTo>
                    <a:lnTo>
                      <a:pt x="2048" y="2756"/>
                    </a:lnTo>
                    <a:lnTo>
                      <a:pt x="2041" y="2761"/>
                    </a:lnTo>
                    <a:lnTo>
                      <a:pt x="2033" y="2765"/>
                    </a:lnTo>
                    <a:lnTo>
                      <a:pt x="2009" y="2777"/>
                    </a:lnTo>
                    <a:lnTo>
                      <a:pt x="1984" y="2790"/>
                    </a:lnTo>
                    <a:lnTo>
                      <a:pt x="1982" y="2791"/>
                    </a:lnTo>
                    <a:lnTo>
                      <a:pt x="1956" y="2801"/>
                    </a:lnTo>
                    <a:lnTo>
                      <a:pt x="1930" y="2812"/>
                    </a:lnTo>
                    <a:lnTo>
                      <a:pt x="1911" y="2817"/>
                    </a:lnTo>
                    <a:lnTo>
                      <a:pt x="1871" y="2828"/>
                    </a:lnTo>
                    <a:lnTo>
                      <a:pt x="1849" y="2835"/>
                    </a:lnTo>
                    <a:lnTo>
                      <a:pt x="1809" y="2842"/>
                    </a:lnTo>
                    <a:lnTo>
                      <a:pt x="1785" y="2846"/>
                    </a:lnTo>
                    <a:lnTo>
                      <a:pt x="1741" y="2851"/>
                    </a:lnTo>
                    <a:lnTo>
                      <a:pt x="1720" y="2853"/>
                    </a:lnTo>
                    <a:lnTo>
                      <a:pt x="1686" y="2855"/>
                    </a:lnTo>
                    <a:lnTo>
                      <a:pt x="1653" y="2856"/>
                    </a:lnTo>
                    <a:lnTo>
                      <a:pt x="1619" y="2855"/>
                    </a:lnTo>
                    <a:lnTo>
                      <a:pt x="1584" y="2853"/>
                    </a:lnTo>
                    <a:lnTo>
                      <a:pt x="1564" y="2851"/>
                    </a:lnTo>
                    <a:lnTo>
                      <a:pt x="1519" y="2846"/>
                    </a:lnTo>
                    <a:lnTo>
                      <a:pt x="1496" y="2842"/>
                    </a:lnTo>
                    <a:lnTo>
                      <a:pt x="1457" y="2834"/>
                    </a:lnTo>
                    <a:lnTo>
                      <a:pt x="1434" y="2828"/>
                    </a:lnTo>
                    <a:lnTo>
                      <a:pt x="1414" y="2823"/>
                    </a:lnTo>
                    <a:lnTo>
                      <a:pt x="1394" y="2817"/>
                    </a:lnTo>
                    <a:lnTo>
                      <a:pt x="1376" y="2812"/>
                    </a:lnTo>
                    <a:lnTo>
                      <a:pt x="1348" y="2801"/>
                    </a:lnTo>
                    <a:lnTo>
                      <a:pt x="1324" y="2791"/>
                    </a:lnTo>
                    <a:lnTo>
                      <a:pt x="1322" y="2790"/>
                    </a:lnTo>
                    <a:lnTo>
                      <a:pt x="1321" y="2790"/>
                    </a:lnTo>
                    <a:lnTo>
                      <a:pt x="1296" y="2777"/>
                    </a:lnTo>
                    <a:lnTo>
                      <a:pt x="1272" y="2765"/>
                    </a:lnTo>
                    <a:lnTo>
                      <a:pt x="1264" y="2761"/>
                    </a:lnTo>
                    <a:lnTo>
                      <a:pt x="1257" y="2756"/>
                    </a:lnTo>
                    <a:lnTo>
                      <a:pt x="1226" y="2736"/>
                    </a:lnTo>
                    <a:lnTo>
                      <a:pt x="1219" y="2731"/>
                    </a:lnTo>
                    <a:lnTo>
                      <a:pt x="1211" y="2724"/>
                    </a:lnTo>
                    <a:lnTo>
                      <a:pt x="1185" y="2704"/>
                    </a:lnTo>
                    <a:lnTo>
                      <a:pt x="1181" y="2700"/>
                    </a:lnTo>
                    <a:lnTo>
                      <a:pt x="1177" y="2697"/>
                    </a:lnTo>
                    <a:close/>
                    <a:moveTo>
                      <a:pt x="2856" y="2474"/>
                    </a:moveTo>
                    <a:lnTo>
                      <a:pt x="2852" y="2477"/>
                    </a:lnTo>
                    <a:lnTo>
                      <a:pt x="2848" y="2480"/>
                    </a:lnTo>
                    <a:lnTo>
                      <a:pt x="2823" y="2501"/>
                    </a:lnTo>
                    <a:lnTo>
                      <a:pt x="2814" y="2506"/>
                    </a:lnTo>
                    <a:lnTo>
                      <a:pt x="2807" y="2512"/>
                    </a:lnTo>
                    <a:lnTo>
                      <a:pt x="2776" y="2532"/>
                    </a:lnTo>
                    <a:lnTo>
                      <a:pt x="2761" y="2540"/>
                    </a:lnTo>
                    <a:lnTo>
                      <a:pt x="2738" y="2554"/>
                    </a:lnTo>
                    <a:lnTo>
                      <a:pt x="2712" y="2566"/>
                    </a:lnTo>
                    <a:lnTo>
                      <a:pt x="2709" y="2566"/>
                    </a:lnTo>
                    <a:lnTo>
                      <a:pt x="2657" y="2587"/>
                    </a:lnTo>
                    <a:lnTo>
                      <a:pt x="2639" y="2593"/>
                    </a:lnTo>
                    <a:lnTo>
                      <a:pt x="2599" y="2605"/>
                    </a:lnTo>
                    <a:lnTo>
                      <a:pt x="2576" y="2610"/>
                    </a:lnTo>
                    <a:lnTo>
                      <a:pt x="2537" y="2618"/>
                    </a:lnTo>
                    <a:lnTo>
                      <a:pt x="2514" y="2621"/>
                    </a:lnTo>
                    <a:lnTo>
                      <a:pt x="2469" y="2627"/>
                    </a:lnTo>
                    <a:lnTo>
                      <a:pt x="2449" y="2630"/>
                    </a:lnTo>
                    <a:lnTo>
                      <a:pt x="2415" y="2632"/>
                    </a:lnTo>
                    <a:lnTo>
                      <a:pt x="2381" y="2632"/>
                    </a:lnTo>
                    <a:lnTo>
                      <a:pt x="2349" y="2632"/>
                    </a:lnTo>
                    <a:lnTo>
                      <a:pt x="2318" y="2630"/>
                    </a:lnTo>
                    <a:lnTo>
                      <a:pt x="2298" y="2628"/>
                    </a:lnTo>
                    <a:lnTo>
                      <a:pt x="2252" y="2623"/>
                    </a:lnTo>
                    <a:lnTo>
                      <a:pt x="2241" y="2620"/>
                    </a:lnTo>
                    <a:lnTo>
                      <a:pt x="2241" y="2730"/>
                    </a:lnTo>
                    <a:lnTo>
                      <a:pt x="2256" y="2733"/>
                    </a:lnTo>
                    <a:lnTo>
                      <a:pt x="2273" y="2736"/>
                    </a:lnTo>
                    <a:lnTo>
                      <a:pt x="2297" y="2739"/>
                    </a:lnTo>
                    <a:lnTo>
                      <a:pt x="2338" y="2743"/>
                    </a:lnTo>
                    <a:lnTo>
                      <a:pt x="2381" y="2744"/>
                    </a:lnTo>
                    <a:lnTo>
                      <a:pt x="2428" y="2743"/>
                    </a:lnTo>
                    <a:lnTo>
                      <a:pt x="2436" y="2742"/>
                    </a:lnTo>
                    <a:lnTo>
                      <a:pt x="2443" y="2741"/>
                    </a:lnTo>
                    <a:lnTo>
                      <a:pt x="2475" y="2738"/>
                    </a:lnTo>
                    <a:lnTo>
                      <a:pt x="2492" y="2736"/>
                    </a:lnTo>
                    <a:lnTo>
                      <a:pt x="2519" y="2732"/>
                    </a:lnTo>
                    <a:lnTo>
                      <a:pt x="2538" y="2727"/>
                    </a:lnTo>
                    <a:lnTo>
                      <a:pt x="2562" y="2722"/>
                    </a:lnTo>
                    <a:lnTo>
                      <a:pt x="2581" y="2717"/>
                    </a:lnTo>
                    <a:lnTo>
                      <a:pt x="2603" y="2710"/>
                    </a:lnTo>
                    <a:lnTo>
                      <a:pt x="2621" y="2704"/>
                    </a:lnTo>
                    <a:lnTo>
                      <a:pt x="2643" y="2696"/>
                    </a:lnTo>
                    <a:lnTo>
                      <a:pt x="2660" y="2689"/>
                    </a:lnTo>
                    <a:lnTo>
                      <a:pt x="2679" y="2681"/>
                    </a:lnTo>
                    <a:lnTo>
                      <a:pt x="2687" y="2677"/>
                    </a:lnTo>
                    <a:lnTo>
                      <a:pt x="2695" y="2672"/>
                    </a:lnTo>
                    <a:lnTo>
                      <a:pt x="2713" y="2662"/>
                    </a:lnTo>
                    <a:lnTo>
                      <a:pt x="2720" y="2658"/>
                    </a:lnTo>
                    <a:lnTo>
                      <a:pt x="2727" y="2654"/>
                    </a:lnTo>
                    <a:lnTo>
                      <a:pt x="2735" y="2649"/>
                    </a:lnTo>
                    <a:lnTo>
                      <a:pt x="2744" y="2642"/>
                    </a:lnTo>
                    <a:lnTo>
                      <a:pt x="2750" y="2638"/>
                    </a:lnTo>
                    <a:lnTo>
                      <a:pt x="2757" y="2633"/>
                    </a:lnTo>
                    <a:lnTo>
                      <a:pt x="2761" y="2629"/>
                    </a:lnTo>
                    <a:lnTo>
                      <a:pt x="2767" y="2626"/>
                    </a:lnTo>
                    <a:lnTo>
                      <a:pt x="2771" y="2621"/>
                    </a:lnTo>
                    <a:lnTo>
                      <a:pt x="2777" y="2616"/>
                    </a:lnTo>
                    <a:lnTo>
                      <a:pt x="2783" y="2611"/>
                    </a:lnTo>
                    <a:lnTo>
                      <a:pt x="2790" y="2605"/>
                    </a:lnTo>
                    <a:lnTo>
                      <a:pt x="2796" y="2599"/>
                    </a:lnTo>
                    <a:lnTo>
                      <a:pt x="2801" y="2593"/>
                    </a:lnTo>
                    <a:lnTo>
                      <a:pt x="2806" y="2587"/>
                    </a:lnTo>
                    <a:lnTo>
                      <a:pt x="2811" y="2581"/>
                    </a:lnTo>
                    <a:lnTo>
                      <a:pt x="2817" y="2575"/>
                    </a:lnTo>
                    <a:lnTo>
                      <a:pt x="2821" y="2568"/>
                    </a:lnTo>
                    <a:lnTo>
                      <a:pt x="2825" y="2562"/>
                    </a:lnTo>
                    <a:lnTo>
                      <a:pt x="2829" y="2556"/>
                    </a:lnTo>
                    <a:lnTo>
                      <a:pt x="2833" y="2550"/>
                    </a:lnTo>
                    <a:lnTo>
                      <a:pt x="2836" y="2544"/>
                    </a:lnTo>
                    <a:lnTo>
                      <a:pt x="2839" y="2537"/>
                    </a:lnTo>
                    <a:lnTo>
                      <a:pt x="2843" y="2530"/>
                    </a:lnTo>
                    <a:lnTo>
                      <a:pt x="2846" y="2524"/>
                    </a:lnTo>
                    <a:lnTo>
                      <a:pt x="2848" y="2517"/>
                    </a:lnTo>
                    <a:lnTo>
                      <a:pt x="2850" y="2510"/>
                    </a:lnTo>
                    <a:lnTo>
                      <a:pt x="2852" y="2503"/>
                    </a:lnTo>
                    <a:lnTo>
                      <a:pt x="2853" y="2497"/>
                    </a:lnTo>
                    <a:lnTo>
                      <a:pt x="2854" y="2489"/>
                    </a:lnTo>
                    <a:lnTo>
                      <a:pt x="2855" y="2483"/>
                    </a:lnTo>
                    <a:lnTo>
                      <a:pt x="2856" y="2474"/>
                    </a:lnTo>
                    <a:close/>
                    <a:moveTo>
                      <a:pt x="1177" y="2474"/>
                    </a:moveTo>
                    <a:lnTo>
                      <a:pt x="1177" y="2478"/>
                    </a:lnTo>
                    <a:lnTo>
                      <a:pt x="1178" y="2483"/>
                    </a:lnTo>
                    <a:lnTo>
                      <a:pt x="1179" y="2489"/>
                    </a:lnTo>
                    <a:lnTo>
                      <a:pt x="1180" y="2497"/>
                    </a:lnTo>
                    <a:lnTo>
                      <a:pt x="1182" y="2503"/>
                    </a:lnTo>
                    <a:lnTo>
                      <a:pt x="1184" y="2510"/>
                    </a:lnTo>
                    <a:lnTo>
                      <a:pt x="1185" y="2517"/>
                    </a:lnTo>
                    <a:lnTo>
                      <a:pt x="1188" y="2524"/>
                    </a:lnTo>
                    <a:lnTo>
                      <a:pt x="1190" y="2530"/>
                    </a:lnTo>
                    <a:lnTo>
                      <a:pt x="1194" y="2537"/>
                    </a:lnTo>
                    <a:lnTo>
                      <a:pt x="1197" y="2544"/>
                    </a:lnTo>
                    <a:lnTo>
                      <a:pt x="1200" y="2550"/>
                    </a:lnTo>
                    <a:lnTo>
                      <a:pt x="1204" y="2556"/>
                    </a:lnTo>
                    <a:lnTo>
                      <a:pt x="1209" y="2562"/>
                    </a:lnTo>
                    <a:lnTo>
                      <a:pt x="1212" y="2568"/>
                    </a:lnTo>
                    <a:lnTo>
                      <a:pt x="1216" y="2575"/>
                    </a:lnTo>
                    <a:lnTo>
                      <a:pt x="1222" y="2581"/>
                    </a:lnTo>
                    <a:lnTo>
                      <a:pt x="1228" y="2587"/>
                    </a:lnTo>
                    <a:lnTo>
                      <a:pt x="1232" y="2593"/>
                    </a:lnTo>
                    <a:lnTo>
                      <a:pt x="1237" y="2599"/>
                    </a:lnTo>
                    <a:lnTo>
                      <a:pt x="1243" y="2605"/>
                    </a:lnTo>
                    <a:lnTo>
                      <a:pt x="1250" y="2611"/>
                    </a:lnTo>
                    <a:lnTo>
                      <a:pt x="1256" y="2616"/>
                    </a:lnTo>
                    <a:lnTo>
                      <a:pt x="1262" y="2621"/>
                    </a:lnTo>
                    <a:lnTo>
                      <a:pt x="1277" y="2633"/>
                    </a:lnTo>
                    <a:lnTo>
                      <a:pt x="1283" y="2638"/>
                    </a:lnTo>
                    <a:lnTo>
                      <a:pt x="1289" y="2642"/>
                    </a:lnTo>
                    <a:lnTo>
                      <a:pt x="1298" y="2649"/>
                    </a:lnTo>
                    <a:lnTo>
                      <a:pt x="1306" y="2653"/>
                    </a:lnTo>
                    <a:lnTo>
                      <a:pt x="1313" y="2658"/>
                    </a:lnTo>
                    <a:lnTo>
                      <a:pt x="1320" y="2662"/>
                    </a:lnTo>
                    <a:lnTo>
                      <a:pt x="1338" y="2672"/>
                    </a:lnTo>
                    <a:lnTo>
                      <a:pt x="1346" y="2677"/>
                    </a:lnTo>
                    <a:lnTo>
                      <a:pt x="1355" y="2681"/>
                    </a:lnTo>
                    <a:lnTo>
                      <a:pt x="1373" y="2689"/>
                    </a:lnTo>
                    <a:lnTo>
                      <a:pt x="1391" y="2696"/>
                    </a:lnTo>
                    <a:lnTo>
                      <a:pt x="1412" y="2704"/>
                    </a:lnTo>
                    <a:lnTo>
                      <a:pt x="1430" y="2710"/>
                    </a:lnTo>
                    <a:lnTo>
                      <a:pt x="1452" y="2717"/>
                    </a:lnTo>
                    <a:lnTo>
                      <a:pt x="1471" y="2722"/>
                    </a:lnTo>
                    <a:lnTo>
                      <a:pt x="1496" y="2727"/>
                    </a:lnTo>
                    <a:lnTo>
                      <a:pt x="1514" y="2732"/>
                    </a:lnTo>
                    <a:lnTo>
                      <a:pt x="1541" y="2736"/>
                    </a:lnTo>
                    <a:lnTo>
                      <a:pt x="1559" y="2738"/>
                    </a:lnTo>
                    <a:lnTo>
                      <a:pt x="1590" y="2741"/>
                    </a:lnTo>
                    <a:lnTo>
                      <a:pt x="1597" y="2742"/>
                    </a:lnTo>
                    <a:lnTo>
                      <a:pt x="1605" y="2743"/>
                    </a:lnTo>
                    <a:lnTo>
                      <a:pt x="1653" y="2744"/>
                    </a:lnTo>
                    <a:lnTo>
                      <a:pt x="1700" y="2743"/>
                    </a:lnTo>
                    <a:lnTo>
                      <a:pt x="1707" y="2742"/>
                    </a:lnTo>
                    <a:lnTo>
                      <a:pt x="1716" y="2741"/>
                    </a:lnTo>
                    <a:lnTo>
                      <a:pt x="1747" y="2738"/>
                    </a:lnTo>
                    <a:lnTo>
                      <a:pt x="1763" y="2736"/>
                    </a:lnTo>
                    <a:lnTo>
                      <a:pt x="1790" y="2732"/>
                    </a:lnTo>
                    <a:lnTo>
                      <a:pt x="1809" y="2727"/>
                    </a:lnTo>
                    <a:lnTo>
                      <a:pt x="1834" y="2722"/>
                    </a:lnTo>
                    <a:lnTo>
                      <a:pt x="1853" y="2717"/>
                    </a:lnTo>
                    <a:lnTo>
                      <a:pt x="1876" y="2710"/>
                    </a:lnTo>
                    <a:lnTo>
                      <a:pt x="1892" y="2704"/>
                    </a:lnTo>
                    <a:lnTo>
                      <a:pt x="1914" y="2696"/>
                    </a:lnTo>
                    <a:lnTo>
                      <a:pt x="1931" y="2689"/>
                    </a:lnTo>
                    <a:lnTo>
                      <a:pt x="1950" y="2681"/>
                    </a:lnTo>
                    <a:lnTo>
                      <a:pt x="1959" y="2677"/>
                    </a:lnTo>
                    <a:lnTo>
                      <a:pt x="1967" y="2672"/>
                    </a:lnTo>
                    <a:lnTo>
                      <a:pt x="1985" y="2662"/>
                    </a:lnTo>
                    <a:lnTo>
                      <a:pt x="1992" y="2658"/>
                    </a:lnTo>
                    <a:lnTo>
                      <a:pt x="1999" y="2653"/>
                    </a:lnTo>
                    <a:lnTo>
                      <a:pt x="2008" y="2649"/>
                    </a:lnTo>
                    <a:lnTo>
                      <a:pt x="2016" y="2642"/>
                    </a:lnTo>
                    <a:lnTo>
                      <a:pt x="2028" y="2633"/>
                    </a:lnTo>
                    <a:lnTo>
                      <a:pt x="2043" y="2621"/>
                    </a:lnTo>
                    <a:lnTo>
                      <a:pt x="2049" y="2616"/>
                    </a:lnTo>
                    <a:lnTo>
                      <a:pt x="2054" y="2611"/>
                    </a:lnTo>
                    <a:lnTo>
                      <a:pt x="2062" y="2605"/>
                    </a:lnTo>
                    <a:lnTo>
                      <a:pt x="2068" y="2599"/>
                    </a:lnTo>
                    <a:lnTo>
                      <a:pt x="2072" y="2593"/>
                    </a:lnTo>
                    <a:lnTo>
                      <a:pt x="2077" y="2587"/>
                    </a:lnTo>
                    <a:lnTo>
                      <a:pt x="2083" y="2581"/>
                    </a:lnTo>
                    <a:lnTo>
                      <a:pt x="2088" y="2575"/>
                    </a:lnTo>
                    <a:lnTo>
                      <a:pt x="2092" y="2568"/>
                    </a:lnTo>
                    <a:lnTo>
                      <a:pt x="2096" y="2562"/>
                    </a:lnTo>
                    <a:lnTo>
                      <a:pt x="2100" y="2556"/>
                    </a:lnTo>
                    <a:lnTo>
                      <a:pt x="2104" y="2550"/>
                    </a:lnTo>
                    <a:lnTo>
                      <a:pt x="2107" y="2544"/>
                    </a:lnTo>
                    <a:lnTo>
                      <a:pt x="2111" y="2537"/>
                    </a:lnTo>
                    <a:lnTo>
                      <a:pt x="2115" y="2530"/>
                    </a:lnTo>
                    <a:lnTo>
                      <a:pt x="2117" y="2524"/>
                    </a:lnTo>
                    <a:lnTo>
                      <a:pt x="2119" y="2517"/>
                    </a:lnTo>
                    <a:lnTo>
                      <a:pt x="2121" y="2510"/>
                    </a:lnTo>
                    <a:lnTo>
                      <a:pt x="2123" y="2503"/>
                    </a:lnTo>
                    <a:lnTo>
                      <a:pt x="2125" y="2497"/>
                    </a:lnTo>
                    <a:lnTo>
                      <a:pt x="2126" y="2489"/>
                    </a:lnTo>
                    <a:lnTo>
                      <a:pt x="2127" y="2483"/>
                    </a:lnTo>
                    <a:lnTo>
                      <a:pt x="2127" y="2478"/>
                    </a:lnTo>
                    <a:lnTo>
                      <a:pt x="2128" y="2474"/>
                    </a:lnTo>
                    <a:lnTo>
                      <a:pt x="2124" y="2477"/>
                    </a:lnTo>
                    <a:lnTo>
                      <a:pt x="2120" y="2480"/>
                    </a:lnTo>
                    <a:lnTo>
                      <a:pt x="2094" y="2501"/>
                    </a:lnTo>
                    <a:lnTo>
                      <a:pt x="2087" y="2506"/>
                    </a:lnTo>
                    <a:lnTo>
                      <a:pt x="2078" y="2512"/>
                    </a:lnTo>
                    <a:lnTo>
                      <a:pt x="2048" y="2532"/>
                    </a:lnTo>
                    <a:lnTo>
                      <a:pt x="2041" y="2536"/>
                    </a:lnTo>
                    <a:lnTo>
                      <a:pt x="2033" y="2540"/>
                    </a:lnTo>
                    <a:lnTo>
                      <a:pt x="2009" y="2554"/>
                    </a:lnTo>
                    <a:lnTo>
                      <a:pt x="1984" y="2566"/>
                    </a:lnTo>
                    <a:lnTo>
                      <a:pt x="1983" y="2566"/>
                    </a:lnTo>
                    <a:lnTo>
                      <a:pt x="1982" y="2566"/>
                    </a:lnTo>
                    <a:lnTo>
                      <a:pt x="1930" y="2587"/>
                    </a:lnTo>
                    <a:lnTo>
                      <a:pt x="1911" y="2593"/>
                    </a:lnTo>
                    <a:lnTo>
                      <a:pt x="1871" y="2605"/>
                    </a:lnTo>
                    <a:lnTo>
                      <a:pt x="1849" y="2610"/>
                    </a:lnTo>
                    <a:lnTo>
                      <a:pt x="1809" y="2618"/>
                    </a:lnTo>
                    <a:lnTo>
                      <a:pt x="1785" y="2621"/>
                    </a:lnTo>
                    <a:lnTo>
                      <a:pt x="1741" y="2627"/>
                    </a:lnTo>
                    <a:lnTo>
                      <a:pt x="1720" y="2630"/>
                    </a:lnTo>
                    <a:lnTo>
                      <a:pt x="1686" y="2632"/>
                    </a:lnTo>
                    <a:lnTo>
                      <a:pt x="1653" y="2632"/>
                    </a:lnTo>
                    <a:lnTo>
                      <a:pt x="1619" y="2632"/>
                    </a:lnTo>
                    <a:lnTo>
                      <a:pt x="1584" y="2630"/>
                    </a:lnTo>
                    <a:lnTo>
                      <a:pt x="1564" y="2627"/>
                    </a:lnTo>
                    <a:lnTo>
                      <a:pt x="1519" y="2621"/>
                    </a:lnTo>
                    <a:lnTo>
                      <a:pt x="1496" y="2618"/>
                    </a:lnTo>
                    <a:lnTo>
                      <a:pt x="1457" y="2610"/>
                    </a:lnTo>
                    <a:lnTo>
                      <a:pt x="1434" y="2605"/>
                    </a:lnTo>
                    <a:lnTo>
                      <a:pt x="1394" y="2593"/>
                    </a:lnTo>
                    <a:lnTo>
                      <a:pt x="1376" y="2587"/>
                    </a:lnTo>
                    <a:lnTo>
                      <a:pt x="1348" y="2578"/>
                    </a:lnTo>
                    <a:lnTo>
                      <a:pt x="1324" y="2566"/>
                    </a:lnTo>
                    <a:lnTo>
                      <a:pt x="1322" y="2566"/>
                    </a:lnTo>
                    <a:lnTo>
                      <a:pt x="1321" y="2566"/>
                    </a:lnTo>
                    <a:lnTo>
                      <a:pt x="1296" y="2554"/>
                    </a:lnTo>
                    <a:lnTo>
                      <a:pt x="1272" y="2540"/>
                    </a:lnTo>
                    <a:lnTo>
                      <a:pt x="1264" y="2536"/>
                    </a:lnTo>
                    <a:lnTo>
                      <a:pt x="1257" y="2532"/>
                    </a:lnTo>
                    <a:lnTo>
                      <a:pt x="1241" y="2523"/>
                    </a:lnTo>
                    <a:lnTo>
                      <a:pt x="1226" y="2512"/>
                    </a:lnTo>
                    <a:lnTo>
                      <a:pt x="1219" y="2506"/>
                    </a:lnTo>
                    <a:lnTo>
                      <a:pt x="1211" y="2501"/>
                    </a:lnTo>
                    <a:lnTo>
                      <a:pt x="1185" y="2480"/>
                    </a:lnTo>
                    <a:lnTo>
                      <a:pt x="1181" y="2477"/>
                    </a:lnTo>
                    <a:lnTo>
                      <a:pt x="1177" y="2474"/>
                    </a:lnTo>
                    <a:close/>
                    <a:moveTo>
                      <a:pt x="2856" y="2249"/>
                    </a:moveTo>
                    <a:lnTo>
                      <a:pt x="2852" y="2252"/>
                    </a:lnTo>
                    <a:lnTo>
                      <a:pt x="2848" y="2256"/>
                    </a:lnTo>
                    <a:lnTo>
                      <a:pt x="2823" y="2276"/>
                    </a:lnTo>
                    <a:lnTo>
                      <a:pt x="2814" y="2283"/>
                    </a:lnTo>
                    <a:lnTo>
                      <a:pt x="2807" y="2288"/>
                    </a:lnTo>
                    <a:lnTo>
                      <a:pt x="2776" y="2309"/>
                    </a:lnTo>
                    <a:lnTo>
                      <a:pt x="2761" y="2317"/>
                    </a:lnTo>
                    <a:lnTo>
                      <a:pt x="2738" y="2330"/>
                    </a:lnTo>
                    <a:lnTo>
                      <a:pt x="2712" y="2342"/>
                    </a:lnTo>
                    <a:lnTo>
                      <a:pt x="2709" y="2343"/>
                    </a:lnTo>
                    <a:lnTo>
                      <a:pt x="2685" y="2353"/>
                    </a:lnTo>
                    <a:lnTo>
                      <a:pt x="2657" y="2363"/>
                    </a:lnTo>
                    <a:lnTo>
                      <a:pt x="2639" y="2369"/>
                    </a:lnTo>
                    <a:lnTo>
                      <a:pt x="2599" y="2380"/>
                    </a:lnTo>
                    <a:lnTo>
                      <a:pt x="2576" y="2386"/>
                    </a:lnTo>
                    <a:lnTo>
                      <a:pt x="2537" y="2394"/>
                    </a:lnTo>
                    <a:lnTo>
                      <a:pt x="2514" y="2398"/>
                    </a:lnTo>
                    <a:lnTo>
                      <a:pt x="2469" y="2403"/>
                    </a:lnTo>
                    <a:lnTo>
                      <a:pt x="2449" y="2405"/>
                    </a:lnTo>
                    <a:lnTo>
                      <a:pt x="2381" y="2407"/>
                    </a:lnTo>
                    <a:lnTo>
                      <a:pt x="2318" y="2405"/>
                    </a:lnTo>
                    <a:lnTo>
                      <a:pt x="2298" y="2404"/>
                    </a:lnTo>
                    <a:lnTo>
                      <a:pt x="2252" y="2398"/>
                    </a:lnTo>
                    <a:lnTo>
                      <a:pt x="2247" y="2398"/>
                    </a:lnTo>
                    <a:lnTo>
                      <a:pt x="2241" y="2397"/>
                    </a:lnTo>
                    <a:lnTo>
                      <a:pt x="2241" y="2506"/>
                    </a:lnTo>
                    <a:lnTo>
                      <a:pt x="2273" y="2511"/>
                    </a:lnTo>
                    <a:lnTo>
                      <a:pt x="2297" y="2515"/>
                    </a:lnTo>
                    <a:lnTo>
                      <a:pt x="2338" y="2519"/>
                    </a:lnTo>
                    <a:lnTo>
                      <a:pt x="2381" y="2520"/>
                    </a:lnTo>
                    <a:lnTo>
                      <a:pt x="2428" y="2519"/>
                    </a:lnTo>
                    <a:lnTo>
                      <a:pt x="2436" y="2518"/>
                    </a:lnTo>
                    <a:lnTo>
                      <a:pt x="2443" y="2518"/>
                    </a:lnTo>
                    <a:lnTo>
                      <a:pt x="2475" y="2514"/>
                    </a:lnTo>
                    <a:lnTo>
                      <a:pt x="2492" y="2511"/>
                    </a:lnTo>
                    <a:lnTo>
                      <a:pt x="2519" y="2507"/>
                    </a:lnTo>
                    <a:lnTo>
                      <a:pt x="2538" y="2503"/>
                    </a:lnTo>
                    <a:lnTo>
                      <a:pt x="2562" y="2498"/>
                    </a:lnTo>
                    <a:lnTo>
                      <a:pt x="2581" y="2493"/>
                    </a:lnTo>
                    <a:lnTo>
                      <a:pt x="2603" y="2486"/>
                    </a:lnTo>
                    <a:lnTo>
                      <a:pt x="2621" y="2480"/>
                    </a:lnTo>
                    <a:lnTo>
                      <a:pt x="2643" y="2473"/>
                    </a:lnTo>
                    <a:lnTo>
                      <a:pt x="2660" y="2466"/>
                    </a:lnTo>
                    <a:lnTo>
                      <a:pt x="2679" y="2456"/>
                    </a:lnTo>
                    <a:lnTo>
                      <a:pt x="2687" y="2452"/>
                    </a:lnTo>
                    <a:lnTo>
                      <a:pt x="2695" y="2448"/>
                    </a:lnTo>
                    <a:lnTo>
                      <a:pt x="2713" y="2439"/>
                    </a:lnTo>
                    <a:lnTo>
                      <a:pt x="2720" y="2434"/>
                    </a:lnTo>
                    <a:lnTo>
                      <a:pt x="2727" y="2429"/>
                    </a:lnTo>
                    <a:lnTo>
                      <a:pt x="2735" y="2424"/>
                    </a:lnTo>
                    <a:lnTo>
                      <a:pt x="2744" y="2419"/>
                    </a:lnTo>
                    <a:lnTo>
                      <a:pt x="2750" y="2414"/>
                    </a:lnTo>
                    <a:lnTo>
                      <a:pt x="2757" y="2409"/>
                    </a:lnTo>
                    <a:lnTo>
                      <a:pt x="2765" y="2403"/>
                    </a:lnTo>
                    <a:lnTo>
                      <a:pt x="2771" y="2398"/>
                    </a:lnTo>
                    <a:lnTo>
                      <a:pt x="2777" y="2392"/>
                    </a:lnTo>
                    <a:lnTo>
                      <a:pt x="2783" y="2387"/>
                    </a:lnTo>
                    <a:lnTo>
                      <a:pt x="2790" y="2381"/>
                    </a:lnTo>
                    <a:lnTo>
                      <a:pt x="2796" y="2375"/>
                    </a:lnTo>
                    <a:lnTo>
                      <a:pt x="2801" y="2369"/>
                    </a:lnTo>
                    <a:lnTo>
                      <a:pt x="2806" y="2364"/>
                    </a:lnTo>
                    <a:lnTo>
                      <a:pt x="2811" y="2357"/>
                    </a:lnTo>
                    <a:lnTo>
                      <a:pt x="2817" y="2351"/>
                    </a:lnTo>
                    <a:lnTo>
                      <a:pt x="2821" y="2345"/>
                    </a:lnTo>
                    <a:lnTo>
                      <a:pt x="2825" y="2339"/>
                    </a:lnTo>
                    <a:lnTo>
                      <a:pt x="2829" y="2333"/>
                    </a:lnTo>
                    <a:lnTo>
                      <a:pt x="2833" y="2325"/>
                    </a:lnTo>
                    <a:lnTo>
                      <a:pt x="2836" y="2319"/>
                    </a:lnTo>
                    <a:lnTo>
                      <a:pt x="2839" y="2313"/>
                    </a:lnTo>
                    <a:lnTo>
                      <a:pt x="2846" y="2299"/>
                    </a:lnTo>
                    <a:lnTo>
                      <a:pt x="2848" y="2293"/>
                    </a:lnTo>
                    <a:lnTo>
                      <a:pt x="2850" y="2287"/>
                    </a:lnTo>
                    <a:lnTo>
                      <a:pt x="2852" y="2280"/>
                    </a:lnTo>
                    <a:lnTo>
                      <a:pt x="2853" y="2272"/>
                    </a:lnTo>
                    <a:lnTo>
                      <a:pt x="2854" y="2266"/>
                    </a:lnTo>
                    <a:lnTo>
                      <a:pt x="2855" y="2259"/>
                    </a:lnTo>
                    <a:lnTo>
                      <a:pt x="2856" y="2249"/>
                    </a:lnTo>
                    <a:close/>
                    <a:moveTo>
                      <a:pt x="1177" y="2249"/>
                    </a:moveTo>
                    <a:lnTo>
                      <a:pt x="1177" y="2255"/>
                    </a:lnTo>
                    <a:lnTo>
                      <a:pt x="1178" y="2259"/>
                    </a:lnTo>
                    <a:lnTo>
                      <a:pt x="1179" y="2266"/>
                    </a:lnTo>
                    <a:lnTo>
                      <a:pt x="1180" y="2272"/>
                    </a:lnTo>
                    <a:lnTo>
                      <a:pt x="1182" y="2280"/>
                    </a:lnTo>
                    <a:lnTo>
                      <a:pt x="1184" y="2287"/>
                    </a:lnTo>
                    <a:lnTo>
                      <a:pt x="1185" y="2293"/>
                    </a:lnTo>
                    <a:lnTo>
                      <a:pt x="1188" y="2299"/>
                    </a:lnTo>
                    <a:lnTo>
                      <a:pt x="1190" y="2307"/>
                    </a:lnTo>
                    <a:lnTo>
                      <a:pt x="1194" y="2313"/>
                    </a:lnTo>
                    <a:lnTo>
                      <a:pt x="1197" y="2319"/>
                    </a:lnTo>
                    <a:lnTo>
                      <a:pt x="1200" y="2325"/>
                    </a:lnTo>
                    <a:lnTo>
                      <a:pt x="1204" y="2333"/>
                    </a:lnTo>
                    <a:lnTo>
                      <a:pt x="1209" y="2339"/>
                    </a:lnTo>
                    <a:lnTo>
                      <a:pt x="1212" y="2345"/>
                    </a:lnTo>
                    <a:lnTo>
                      <a:pt x="1216" y="2351"/>
                    </a:lnTo>
                    <a:lnTo>
                      <a:pt x="1222" y="2357"/>
                    </a:lnTo>
                    <a:lnTo>
                      <a:pt x="1228" y="2364"/>
                    </a:lnTo>
                    <a:lnTo>
                      <a:pt x="1232" y="2369"/>
                    </a:lnTo>
                    <a:lnTo>
                      <a:pt x="1237" y="2375"/>
                    </a:lnTo>
                    <a:lnTo>
                      <a:pt x="1243" y="2380"/>
                    </a:lnTo>
                    <a:lnTo>
                      <a:pt x="1250" y="2387"/>
                    </a:lnTo>
                    <a:lnTo>
                      <a:pt x="1262" y="2398"/>
                    </a:lnTo>
                    <a:lnTo>
                      <a:pt x="1268" y="2403"/>
                    </a:lnTo>
                    <a:lnTo>
                      <a:pt x="1277" y="2408"/>
                    </a:lnTo>
                    <a:lnTo>
                      <a:pt x="1283" y="2414"/>
                    </a:lnTo>
                    <a:lnTo>
                      <a:pt x="1289" y="2419"/>
                    </a:lnTo>
                    <a:lnTo>
                      <a:pt x="1298" y="2424"/>
                    </a:lnTo>
                    <a:lnTo>
                      <a:pt x="1306" y="2429"/>
                    </a:lnTo>
                    <a:lnTo>
                      <a:pt x="1313" y="2433"/>
                    </a:lnTo>
                    <a:lnTo>
                      <a:pt x="1320" y="2439"/>
                    </a:lnTo>
                    <a:lnTo>
                      <a:pt x="1338" y="2448"/>
                    </a:lnTo>
                    <a:lnTo>
                      <a:pt x="1346" y="2452"/>
                    </a:lnTo>
                    <a:lnTo>
                      <a:pt x="1355" y="2456"/>
                    </a:lnTo>
                    <a:lnTo>
                      <a:pt x="1373" y="2466"/>
                    </a:lnTo>
                    <a:lnTo>
                      <a:pt x="1391" y="2473"/>
                    </a:lnTo>
                    <a:lnTo>
                      <a:pt x="1412" y="2480"/>
                    </a:lnTo>
                    <a:lnTo>
                      <a:pt x="1430" y="2486"/>
                    </a:lnTo>
                    <a:lnTo>
                      <a:pt x="1452" y="2493"/>
                    </a:lnTo>
                    <a:lnTo>
                      <a:pt x="1471" y="2498"/>
                    </a:lnTo>
                    <a:lnTo>
                      <a:pt x="1496" y="2503"/>
                    </a:lnTo>
                    <a:lnTo>
                      <a:pt x="1514" y="2507"/>
                    </a:lnTo>
                    <a:lnTo>
                      <a:pt x="1541" y="2511"/>
                    </a:lnTo>
                    <a:lnTo>
                      <a:pt x="1559" y="2514"/>
                    </a:lnTo>
                    <a:lnTo>
                      <a:pt x="1590" y="2518"/>
                    </a:lnTo>
                    <a:lnTo>
                      <a:pt x="1597" y="2518"/>
                    </a:lnTo>
                    <a:lnTo>
                      <a:pt x="1605" y="2519"/>
                    </a:lnTo>
                    <a:lnTo>
                      <a:pt x="1653" y="2520"/>
                    </a:lnTo>
                    <a:lnTo>
                      <a:pt x="1700" y="2519"/>
                    </a:lnTo>
                    <a:lnTo>
                      <a:pt x="1707" y="2518"/>
                    </a:lnTo>
                    <a:lnTo>
                      <a:pt x="1716" y="2518"/>
                    </a:lnTo>
                    <a:lnTo>
                      <a:pt x="1747" y="2514"/>
                    </a:lnTo>
                    <a:lnTo>
                      <a:pt x="1763" y="2511"/>
                    </a:lnTo>
                    <a:lnTo>
                      <a:pt x="1790" y="2507"/>
                    </a:lnTo>
                    <a:lnTo>
                      <a:pt x="1809" y="2504"/>
                    </a:lnTo>
                    <a:lnTo>
                      <a:pt x="1834" y="2498"/>
                    </a:lnTo>
                    <a:lnTo>
                      <a:pt x="1853" y="2493"/>
                    </a:lnTo>
                    <a:lnTo>
                      <a:pt x="1876" y="2486"/>
                    </a:lnTo>
                    <a:lnTo>
                      <a:pt x="1892" y="2480"/>
                    </a:lnTo>
                    <a:lnTo>
                      <a:pt x="1914" y="2473"/>
                    </a:lnTo>
                    <a:lnTo>
                      <a:pt x="1931" y="2466"/>
                    </a:lnTo>
                    <a:lnTo>
                      <a:pt x="1950" y="2456"/>
                    </a:lnTo>
                    <a:lnTo>
                      <a:pt x="1959" y="2452"/>
                    </a:lnTo>
                    <a:lnTo>
                      <a:pt x="1967" y="2448"/>
                    </a:lnTo>
                    <a:lnTo>
                      <a:pt x="1985" y="2439"/>
                    </a:lnTo>
                    <a:lnTo>
                      <a:pt x="1992" y="2434"/>
                    </a:lnTo>
                    <a:lnTo>
                      <a:pt x="1999" y="2429"/>
                    </a:lnTo>
                    <a:lnTo>
                      <a:pt x="2008" y="2424"/>
                    </a:lnTo>
                    <a:lnTo>
                      <a:pt x="2016" y="2419"/>
                    </a:lnTo>
                    <a:lnTo>
                      <a:pt x="2028" y="2409"/>
                    </a:lnTo>
                    <a:lnTo>
                      <a:pt x="2036" y="2403"/>
                    </a:lnTo>
                    <a:lnTo>
                      <a:pt x="2043" y="2398"/>
                    </a:lnTo>
                    <a:lnTo>
                      <a:pt x="2049" y="2393"/>
                    </a:lnTo>
                    <a:lnTo>
                      <a:pt x="2054" y="2387"/>
                    </a:lnTo>
                    <a:lnTo>
                      <a:pt x="2062" y="2381"/>
                    </a:lnTo>
                    <a:lnTo>
                      <a:pt x="2068" y="2375"/>
                    </a:lnTo>
                    <a:lnTo>
                      <a:pt x="2072" y="2369"/>
                    </a:lnTo>
                    <a:lnTo>
                      <a:pt x="2077" y="2364"/>
                    </a:lnTo>
                    <a:lnTo>
                      <a:pt x="2083" y="2357"/>
                    </a:lnTo>
                    <a:lnTo>
                      <a:pt x="2088" y="2351"/>
                    </a:lnTo>
                    <a:lnTo>
                      <a:pt x="2092" y="2345"/>
                    </a:lnTo>
                    <a:lnTo>
                      <a:pt x="2096" y="2339"/>
                    </a:lnTo>
                    <a:lnTo>
                      <a:pt x="2100" y="2333"/>
                    </a:lnTo>
                    <a:lnTo>
                      <a:pt x="2104" y="2326"/>
                    </a:lnTo>
                    <a:lnTo>
                      <a:pt x="2107" y="2319"/>
                    </a:lnTo>
                    <a:lnTo>
                      <a:pt x="2111" y="2313"/>
                    </a:lnTo>
                    <a:lnTo>
                      <a:pt x="2115" y="2307"/>
                    </a:lnTo>
                    <a:lnTo>
                      <a:pt x="2117" y="2299"/>
                    </a:lnTo>
                    <a:lnTo>
                      <a:pt x="2119" y="2293"/>
                    </a:lnTo>
                    <a:lnTo>
                      <a:pt x="2121" y="2287"/>
                    </a:lnTo>
                    <a:lnTo>
                      <a:pt x="2123" y="2280"/>
                    </a:lnTo>
                    <a:lnTo>
                      <a:pt x="2125" y="2272"/>
                    </a:lnTo>
                    <a:lnTo>
                      <a:pt x="2126" y="2266"/>
                    </a:lnTo>
                    <a:lnTo>
                      <a:pt x="2127" y="2259"/>
                    </a:lnTo>
                    <a:lnTo>
                      <a:pt x="2127" y="2255"/>
                    </a:lnTo>
                    <a:lnTo>
                      <a:pt x="2128" y="2249"/>
                    </a:lnTo>
                    <a:lnTo>
                      <a:pt x="2124" y="2252"/>
                    </a:lnTo>
                    <a:lnTo>
                      <a:pt x="2120" y="2256"/>
                    </a:lnTo>
                    <a:lnTo>
                      <a:pt x="2094" y="2276"/>
                    </a:lnTo>
                    <a:lnTo>
                      <a:pt x="2078" y="2289"/>
                    </a:lnTo>
                    <a:lnTo>
                      <a:pt x="2048" y="2309"/>
                    </a:lnTo>
                    <a:lnTo>
                      <a:pt x="2041" y="2313"/>
                    </a:lnTo>
                    <a:lnTo>
                      <a:pt x="2033" y="2317"/>
                    </a:lnTo>
                    <a:lnTo>
                      <a:pt x="2009" y="2330"/>
                    </a:lnTo>
                    <a:lnTo>
                      <a:pt x="1984" y="2342"/>
                    </a:lnTo>
                    <a:lnTo>
                      <a:pt x="1983" y="2343"/>
                    </a:lnTo>
                    <a:lnTo>
                      <a:pt x="1982" y="2343"/>
                    </a:lnTo>
                    <a:lnTo>
                      <a:pt x="1956" y="2353"/>
                    </a:lnTo>
                    <a:lnTo>
                      <a:pt x="1930" y="2363"/>
                    </a:lnTo>
                    <a:lnTo>
                      <a:pt x="1911" y="2369"/>
                    </a:lnTo>
                    <a:lnTo>
                      <a:pt x="1871" y="2380"/>
                    </a:lnTo>
                    <a:lnTo>
                      <a:pt x="1849" y="2386"/>
                    </a:lnTo>
                    <a:lnTo>
                      <a:pt x="1809" y="2394"/>
                    </a:lnTo>
                    <a:lnTo>
                      <a:pt x="1785" y="2398"/>
                    </a:lnTo>
                    <a:lnTo>
                      <a:pt x="1741" y="2403"/>
                    </a:lnTo>
                    <a:lnTo>
                      <a:pt x="1720" y="2405"/>
                    </a:lnTo>
                    <a:lnTo>
                      <a:pt x="1653" y="2407"/>
                    </a:lnTo>
                    <a:lnTo>
                      <a:pt x="1619" y="2407"/>
                    </a:lnTo>
                    <a:lnTo>
                      <a:pt x="1586" y="2405"/>
                    </a:lnTo>
                    <a:lnTo>
                      <a:pt x="1564" y="2403"/>
                    </a:lnTo>
                    <a:lnTo>
                      <a:pt x="1520" y="2398"/>
                    </a:lnTo>
                    <a:lnTo>
                      <a:pt x="1496" y="2394"/>
                    </a:lnTo>
                    <a:lnTo>
                      <a:pt x="1457" y="2386"/>
                    </a:lnTo>
                    <a:lnTo>
                      <a:pt x="1434" y="2380"/>
                    </a:lnTo>
                    <a:lnTo>
                      <a:pt x="1394" y="2369"/>
                    </a:lnTo>
                    <a:lnTo>
                      <a:pt x="1376" y="2363"/>
                    </a:lnTo>
                    <a:lnTo>
                      <a:pt x="1350" y="2353"/>
                    </a:lnTo>
                    <a:lnTo>
                      <a:pt x="1324" y="2343"/>
                    </a:lnTo>
                    <a:lnTo>
                      <a:pt x="1322" y="2342"/>
                    </a:lnTo>
                    <a:lnTo>
                      <a:pt x="1321" y="2342"/>
                    </a:lnTo>
                    <a:lnTo>
                      <a:pt x="1296" y="2329"/>
                    </a:lnTo>
                    <a:lnTo>
                      <a:pt x="1272" y="2317"/>
                    </a:lnTo>
                    <a:lnTo>
                      <a:pt x="1264" y="2313"/>
                    </a:lnTo>
                    <a:lnTo>
                      <a:pt x="1257" y="2308"/>
                    </a:lnTo>
                    <a:lnTo>
                      <a:pt x="1226" y="2288"/>
                    </a:lnTo>
                    <a:lnTo>
                      <a:pt x="1219" y="2283"/>
                    </a:lnTo>
                    <a:lnTo>
                      <a:pt x="1211" y="2276"/>
                    </a:lnTo>
                    <a:lnTo>
                      <a:pt x="1185" y="2256"/>
                    </a:lnTo>
                    <a:lnTo>
                      <a:pt x="1181" y="2252"/>
                    </a:lnTo>
                    <a:lnTo>
                      <a:pt x="1177" y="2249"/>
                    </a:lnTo>
                    <a:close/>
                    <a:moveTo>
                      <a:pt x="392" y="2172"/>
                    </a:moveTo>
                    <a:lnTo>
                      <a:pt x="392" y="2521"/>
                    </a:lnTo>
                    <a:lnTo>
                      <a:pt x="440" y="2528"/>
                    </a:lnTo>
                    <a:lnTo>
                      <a:pt x="486" y="2540"/>
                    </a:lnTo>
                    <a:lnTo>
                      <a:pt x="528" y="2559"/>
                    </a:lnTo>
                    <a:lnTo>
                      <a:pt x="569" y="2583"/>
                    </a:lnTo>
                    <a:lnTo>
                      <a:pt x="605" y="2611"/>
                    </a:lnTo>
                    <a:lnTo>
                      <a:pt x="637" y="2643"/>
                    </a:lnTo>
                    <a:lnTo>
                      <a:pt x="665" y="2680"/>
                    </a:lnTo>
                    <a:lnTo>
                      <a:pt x="689" y="2720"/>
                    </a:lnTo>
                    <a:lnTo>
                      <a:pt x="708" y="2763"/>
                    </a:lnTo>
                    <a:lnTo>
                      <a:pt x="720" y="2809"/>
                    </a:lnTo>
                    <a:lnTo>
                      <a:pt x="728" y="2856"/>
                    </a:lnTo>
                    <a:lnTo>
                      <a:pt x="1065" y="2856"/>
                    </a:lnTo>
                    <a:lnTo>
                      <a:pt x="1065" y="2400"/>
                    </a:lnTo>
                    <a:lnTo>
                      <a:pt x="1057" y="2400"/>
                    </a:lnTo>
                    <a:lnTo>
                      <a:pt x="1051" y="2401"/>
                    </a:lnTo>
                    <a:lnTo>
                      <a:pt x="1029" y="2403"/>
                    </a:lnTo>
                    <a:lnTo>
                      <a:pt x="1007" y="2404"/>
                    </a:lnTo>
                    <a:lnTo>
                      <a:pt x="984" y="2406"/>
                    </a:lnTo>
                    <a:lnTo>
                      <a:pt x="961" y="2407"/>
                    </a:lnTo>
                    <a:lnTo>
                      <a:pt x="957" y="2407"/>
                    </a:lnTo>
                    <a:lnTo>
                      <a:pt x="952" y="2407"/>
                    </a:lnTo>
                    <a:lnTo>
                      <a:pt x="926" y="2407"/>
                    </a:lnTo>
                    <a:lnTo>
                      <a:pt x="901" y="2405"/>
                    </a:lnTo>
                    <a:lnTo>
                      <a:pt x="873" y="2404"/>
                    </a:lnTo>
                    <a:lnTo>
                      <a:pt x="832" y="2399"/>
                    </a:lnTo>
                    <a:lnTo>
                      <a:pt x="791" y="2391"/>
                    </a:lnTo>
                    <a:lnTo>
                      <a:pt x="776" y="2388"/>
                    </a:lnTo>
                    <a:lnTo>
                      <a:pt x="760" y="2383"/>
                    </a:lnTo>
                    <a:lnTo>
                      <a:pt x="734" y="2376"/>
                    </a:lnTo>
                    <a:lnTo>
                      <a:pt x="709" y="2369"/>
                    </a:lnTo>
                    <a:lnTo>
                      <a:pt x="675" y="2356"/>
                    </a:lnTo>
                    <a:lnTo>
                      <a:pt x="631" y="2338"/>
                    </a:lnTo>
                    <a:lnTo>
                      <a:pt x="597" y="2322"/>
                    </a:lnTo>
                    <a:lnTo>
                      <a:pt x="555" y="2299"/>
                    </a:lnTo>
                    <a:lnTo>
                      <a:pt x="524" y="2280"/>
                    </a:lnTo>
                    <a:lnTo>
                      <a:pt x="501" y="2264"/>
                    </a:lnTo>
                    <a:lnTo>
                      <a:pt x="480" y="2248"/>
                    </a:lnTo>
                    <a:lnTo>
                      <a:pt x="468" y="2240"/>
                    </a:lnTo>
                    <a:lnTo>
                      <a:pt x="456" y="2231"/>
                    </a:lnTo>
                    <a:lnTo>
                      <a:pt x="424" y="2204"/>
                    </a:lnTo>
                    <a:lnTo>
                      <a:pt x="394" y="2175"/>
                    </a:lnTo>
                    <a:lnTo>
                      <a:pt x="393" y="2174"/>
                    </a:lnTo>
                    <a:lnTo>
                      <a:pt x="392" y="2172"/>
                    </a:lnTo>
                    <a:close/>
                    <a:moveTo>
                      <a:pt x="2856" y="2026"/>
                    </a:moveTo>
                    <a:lnTo>
                      <a:pt x="2852" y="2029"/>
                    </a:lnTo>
                    <a:lnTo>
                      <a:pt x="2848" y="2032"/>
                    </a:lnTo>
                    <a:lnTo>
                      <a:pt x="2823" y="2053"/>
                    </a:lnTo>
                    <a:lnTo>
                      <a:pt x="2814" y="2059"/>
                    </a:lnTo>
                    <a:lnTo>
                      <a:pt x="2807" y="2064"/>
                    </a:lnTo>
                    <a:lnTo>
                      <a:pt x="2776" y="2084"/>
                    </a:lnTo>
                    <a:lnTo>
                      <a:pt x="2769" y="2088"/>
                    </a:lnTo>
                    <a:lnTo>
                      <a:pt x="2761" y="2092"/>
                    </a:lnTo>
                    <a:lnTo>
                      <a:pt x="2738" y="2106"/>
                    </a:lnTo>
                    <a:lnTo>
                      <a:pt x="2712" y="2118"/>
                    </a:lnTo>
                    <a:lnTo>
                      <a:pt x="2709" y="2118"/>
                    </a:lnTo>
                    <a:lnTo>
                      <a:pt x="2685" y="2130"/>
                    </a:lnTo>
                    <a:lnTo>
                      <a:pt x="2657" y="2139"/>
                    </a:lnTo>
                    <a:lnTo>
                      <a:pt x="2639" y="2145"/>
                    </a:lnTo>
                    <a:lnTo>
                      <a:pt x="2599" y="2157"/>
                    </a:lnTo>
                    <a:lnTo>
                      <a:pt x="2576" y="2162"/>
                    </a:lnTo>
                    <a:lnTo>
                      <a:pt x="2537" y="2170"/>
                    </a:lnTo>
                    <a:lnTo>
                      <a:pt x="2514" y="2175"/>
                    </a:lnTo>
                    <a:lnTo>
                      <a:pt x="2469" y="2180"/>
                    </a:lnTo>
                    <a:lnTo>
                      <a:pt x="2449" y="2182"/>
                    </a:lnTo>
                    <a:lnTo>
                      <a:pt x="2415" y="2183"/>
                    </a:lnTo>
                    <a:lnTo>
                      <a:pt x="2381" y="2184"/>
                    </a:lnTo>
                    <a:lnTo>
                      <a:pt x="2318" y="2182"/>
                    </a:lnTo>
                    <a:lnTo>
                      <a:pt x="2298" y="2180"/>
                    </a:lnTo>
                    <a:lnTo>
                      <a:pt x="2252" y="2175"/>
                    </a:lnTo>
                    <a:lnTo>
                      <a:pt x="2241" y="2172"/>
                    </a:lnTo>
                    <a:lnTo>
                      <a:pt x="2241" y="2282"/>
                    </a:lnTo>
                    <a:lnTo>
                      <a:pt x="2273" y="2288"/>
                    </a:lnTo>
                    <a:lnTo>
                      <a:pt x="2297" y="2291"/>
                    </a:lnTo>
                    <a:lnTo>
                      <a:pt x="2338" y="2295"/>
                    </a:lnTo>
                    <a:lnTo>
                      <a:pt x="2381" y="2296"/>
                    </a:lnTo>
                    <a:lnTo>
                      <a:pt x="2428" y="2294"/>
                    </a:lnTo>
                    <a:lnTo>
                      <a:pt x="2443" y="2293"/>
                    </a:lnTo>
                    <a:lnTo>
                      <a:pt x="2475" y="2290"/>
                    </a:lnTo>
                    <a:lnTo>
                      <a:pt x="2492" y="2288"/>
                    </a:lnTo>
                    <a:lnTo>
                      <a:pt x="2519" y="2284"/>
                    </a:lnTo>
                    <a:lnTo>
                      <a:pt x="2538" y="2280"/>
                    </a:lnTo>
                    <a:lnTo>
                      <a:pt x="2562" y="2274"/>
                    </a:lnTo>
                    <a:lnTo>
                      <a:pt x="2581" y="2269"/>
                    </a:lnTo>
                    <a:lnTo>
                      <a:pt x="2603" y="2263"/>
                    </a:lnTo>
                    <a:lnTo>
                      <a:pt x="2621" y="2256"/>
                    </a:lnTo>
                    <a:lnTo>
                      <a:pt x="2643" y="2248"/>
                    </a:lnTo>
                    <a:lnTo>
                      <a:pt x="2660" y="2241"/>
                    </a:lnTo>
                    <a:lnTo>
                      <a:pt x="2679" y="2233"/>
                    </a:lnTo>
                    <a:lnTo>
                      <a:pt x="2687" y="2229"/>
                    </a:lnTo>
                    <a:lnTo>
                      <a:pt x="2695" y="2224"/>
                    </a:lnTo>
                    <a:lnTo>
                      <a:pt x="2713" y="2215"/>
                    </a:lnTo>
                    <a:lnTo>
                      <a:pt x="2720" y="2210"/>
                    </a:lnTo>
                    <a:lnTo>
                      <a:pt x="2727" y="2206"/>
                    </a:lnTo>
                    <a:lnTo>
                      <a:pt x="2735" y="2201"/>
                    </a:lnTo>
                    <a:lnTo>
                      <a:pt x="2744" y="2195"/>
                    </a:lnTo>
                    <a:lnTo>
                      <a:pt x="2750" y="2190"/>
                    </a:lnTo>
                    <a:lnTo>
                      <a:pt x="2757" y="2185"/>
                    </a:lnTo>
                    <a:lnTo>
                      <a:pt x="2765" y="2180"/>
                    </a:lnTo>
                    <a:lnTo>
                      <a:pt x="2771" y="2174"/>
                    </a:lnTo>
                    <a:lnTo>
                      <a:pt x="2777" y="2168"/>
                    </a:lnTo>
                    <a:lnTo>
                      <a:pt x="2783" y="2163"/>
                    </a:lnTo>
                    <a:lnTo>
                      <a:pt x="2790" y="2157"/>
                    </a:lnTo>
                    <a:lnTo>
                      <a:pt x="2796" y="2151"/>
                    </a:lnTo>
                    <a:lnTo>
                      <a:pt x="2801" y="2145"/>
                    </a:lnTo>
                    <a:lnTo>
                      <a:pt x="2806" y="2139"/>
                    </a:lnTo>
                    <a:lnTo>
                      <a:pt x="2811" y="2133"/>
                    </a:lnTo>
                    <a:lnTo>
                      <a:pt x="2817" y="2127"/>
                    </a:lnTo>
                    <a:lnTo>
                      <a:pt x="2821" y="2120"/>
                    </a:lnTo>
                    <a:lnTo>
                      <a:pt x="2825" y="2114"/>
                    </a:lnTo>
                    <a:lnTo>
                      <a:pt x="2829" y="2108"/>
                    </a:lnTo>
                    <a:lnTo>
                      <a:pt x="2833" y="2102"/>
                    </a:lnTo>
                    <a:lnTo>
                      <a:pt x="2836" y="2096"/>
                    </a:lnTo>
                    <a:lnTo>
                      <a:pt x="2839" y="2089"/>
                    </a:lnTo>
                    <a:lnTo>
                      <a:pt x="2846" y="2076"/>
                    </a:lnTo>
                    <a:lnTo>
                      <a:pt x="2848" y="2070"/>
                    </a:lnTo>
                    <a:lnTo>
                      <a:pt x="2850" y="2062"/>
                    </a:lnTo>
                    <a:lnTo>
                      <a:pt x="2852" y="2055"/>
                    </a:lnTo>
                    <a:lnTo>
                      <a:pt x="2853" y="2049"/>
                    </a:lnTo>
                    <a:lnTo>
                      <a:pt x="2854" y="2041"/>
                    </a:lnTo>
                    <a:lnTo>
                      <a:pt x="2855" y="2035"/>
                    </a:lnTo>
                    <a:lnTo>
                      <a:pt x="2856" y="2026"/>
                    </a:lnTo>
                    <a:close/>
                    <a:moveTo>
                      <a:pt x="693" y="1848"/>
                    </a:moveTo>
                    <a:lnTo>
                      <a:pt x="677" y="1851"/>
                    </a:lnTo>
                    <a:lnTo>
                      <a:pt x="659" y="1859"/>
                    </a:lnTo>
                    <a:lnTo>
                      <a:pt x="643" y="1869"/>
                    </a:lnTo>
                    <a:lnTo>
                      <a:pt x="628" y="1884"/>
                    </a:lnTo>
                    <a:lnTo>
                      <a:pt x="455" y="2073"/>
                    </a:lnTo>
                    <a:lnTo>
                      <a:pt x="471" y="2091"/>
                    </a:lnTo>
                    <a:lnTo>
                      <a:pt x="488" y="2108"/>
                    </a:lnTo>
                    <a:lnTo>
                      <a:pt x="503" y="2123"/>
                    </a:lnTo>
                    <a:lnTo>
                      <a:pt x="523" y="2140"/>
                    </a:lnTo>
                    <a:lnTo>
                      <a:pt x="545" y="2157"/>
                    </a:lnTo>
                    <a:lnTo>
                      <a:pt x="567" y="2174"/>
                    </a:lnTo>
                    <a:lnTo>
                      <a:pt x="589" y="2188"/>
                    </a:lnTo>
                    <a:lnTo>
                      <a:pt x="612" y="2203"/>
                    </a:lnTo>
                    <a:lnTo>
                      <a:pt x="631" y="2214"/>
                    </a:lnTo>
                    <a:lnTo>
                      <a:pt x="663" y="2231"/>
                    </a:lnTo>
                    <a:lnTo>
                      <a:pt x="697" y="2245"/>
                    </a:lnTo>
                    <a:lnTo>
                      <a:pt x="722" y="2255"/>
                    </a:lnTo>
                    <a:lnTo>
                      <a:pt x="769" y="2270"/>
                    </a:lnTo>
                    <a:lnTo>
                      <a:pt x="797" y="2277"/>
                    </a:lnTo>
                    <a:lnTo>
                      <a:pt x="849" y="2288"/>
                    </a:lnTo>
                    <a:lnTo>
                      <a:pt x="874" y="2291"/>
                    </a:lnTo>
                    <a:lnTo>
                      <a:pt x="913" y="2295"/>
                    </a:lnTo>
                    <a:lnTo>
                      <a:pt x="952" y="2296"/>
                    </a:lnTo>
                    <a:lnTo>
                      <a:pt x="986" y="2295"/>
                    </a:lnTo>
                    <a:lnTo>
                      <a:pt x="1019" y="2292"/>
                    </a:lnTo>
                    <a:lnTo>
                      <a:pt x="1046" y="2289"/>
                    </a:lnTo>
                    <a:lnTo>
                      <a:pt x="1065" y="2285"/>
                    </a:lnTo>
                    <a:lnTo>
                      <a:pt x="1065" y="2028"/>
                    </a:lnTo>
                    <a:lnTo>
                      <a:pt x="1028" y="2038"/>
                    </a:lnTo>
                    <a:lnTo>
                      <a:pt x="995" y="2044"/>
                    </a:lnTo>
                    <a:lnTo>
                      <a:pt x="963" y="2043"/>
                    </a:lnTo>
                    <a:lnTo>
                      <a:pt x="933" y="2037"/>
                    </a:lnTo>
                    <a:lnTo>
                      <a:pt x="915" y="2031"/>
                    </a:lnTo>
                    <a:lnTo>
                      <a:pt x="897" y="2022"/>
                    </a:lnTo>
                    <a:lnTo>
                      <a:pt x="877" y="2009"/>
                    </a:lnTo>
                    <a:lnTo>
                      <a:pt x="859" y="1993"/>
                    </a:lnTo>
                    <a:lnTo>
                      <a:pt x="841" y="1970"/>
                    </a:lnTo>
                    <a:lnTo>
                      <a:pt x="824" y="1943"/>
                    </a:lnTo>
                    <a:lnTo>
                      <a:pt x="811" y="1933"/>
                    </a:lnTo>
                    <a:lnTo>
                      <a:pt x="796" y="1921"/>
                    </a:lnTo>
                    <a:lnTo>
                      <a:pt x="779" y="1905"/>
                    </a:lnTo>
                    <a:lnTo>
                      <a:pt x="757" y="1886"/>
                    </a:lnTo>
                    <a:lnTo>
                      <a:pt x="748" y="1876"/>
                    </a:lnTo>
                    <a:lnTo>
                      <a:pt x="736" y="1867"/>
                    </a:lnTo>
                    <a:lnTo>
                      <a:pt x="727" y="1858"/>
                    </a:lnTo>
                    <a:lnTo>
                      <a:pt x="718" y="1851"/>
                    </a:lnTo>
                    <a:lnTo>
                      <a:pt x="714" y="1850"/>
                    </a:lnTo>
                    <a:lnTo>
                      <a:pt x="710" y="1849"/>
                    </a:lnTo>
                    <a:lnTo>
                      <a:pt x="693" y="1848"/>
                    </a:lnTo>
                    <a:close/>
                    <a:moveTo>
                      <a:pt x="2856" y="1801"/>
                    </a:moveTo>
                    <a:lnTo>
                      <a:pt x="2852" y="1805"/>
                    </a:lnTo>
                    <a:lnTo>
                      <a:pt x="2848" y="1808"/>
                    </a:lnTo>
                    <a:lnTo>
                      <a:pt x="2823" y="1829"/>
                    </a:lnTo>
                    <a:lnTo>
                      <a:pt x="2814" y="1835"/>
                    </a:lnTo>
                    <a:lnTo>
                      <a:pt x="2807" y="1840"/>
                    </a:lnTo>
                    <a:lnTo>
                      <a:pt x="2776" y="1860"/>
                    </a:lnTo>
                    <a:lnTo>
                      <a:pt x="2761" y="1869"/>
                    </a:lnTo>
                    <a:lnTo>
                      <a:pt x="2712" y="1894"/>
                    </a:lnTo>
                    <a:lnTo>
                      <a:pt x="2711" y="1894"/>
                    </a:lnTo>
                    <a:lnTo>
                      <a:pt x="2709" y="1895"/>
                    </a:lnTo>
                    <a:lnTo>
                      <a:pt x="2685" y="1905"/>
                    </a:lnTo>
                    <a:lnTo>
                      <a:pt x="2657" y="1915"/>
                    </a:lnTo>
                    <a:lnTo>
                      <a:pt x="2639" y="1921"/>
                    </a:lnTo>
                    <a:lnTo>
                      <a:pt x="2599" y="1932"/>
                    </a:lnTo>
                    <a:lnTo>
                      <a:pt x="2576" y="1939"/>
                    </a:lnTo>
                    <a:lnTo>
                      <a:pt x="2537" y="1946"/>
                    </a:lnTo>
                    <a:lnTo>
                      <a:pt x="2514" y="1950"/>
                    </a:lnTo>
                    <a:lnTo>
                      <a:pt x="2469" y="1955"/>
                    </a:lnTo>
                    <a:lnTo>
                      <a:pt x="2449" y="1957"/>
                    </a:lnTo>
                    <a:lnTo>
                      <a:pt x="2415" y="1959"/>
                    </a:lnTo>
                    <a:lnTo>
                      <a:pt x="2381" y="1960"/>
                    </a:lnTo>
                    <a:lnTo>
                      <a:pt x="2343" y="1959"/>
                    </a:lnTo>
                    <a:lnTo>
                      <a:pt x="2307" y="1957"/>
                    </a:lnTo>
                    <a:lnTo>
                      <a:pt x="2283" y="1954"/>
                    </a:lnTo>
                    <a:lnTo>
                      <a:pt x="2235" y="1948"/>
                    </a:lnTo>
                    <a:lnTo>
                      <a:pt x="2233" y="1948"/>
                    </a:lnTo>
                    <a:lnTo>
                      <a:pt x="2231" y="1947"/>
                    </a:lnTo>
                    <a:lnTo>
                      <a:pt x="2232" y="1952"/>
                    </a:lnTo>
                    <a:lnTo>
                      <a:pt x="2233" y="1956"/>
                    </a:lnTo>
                    <a:lnTo>
                      <a:pt x="2238" y="1979"/>
                    </a:lnTo>
                    <a:lnTo>
                      <a:pt x="2241" y="2017"/>
                    </a:lnTo>
                    <a:lnTo>
                      <a:pt x="2241" y="2058"/>
                    </a:lnTo>
                    <a:lnTo>
                      <a:pt x="2273" y="2063"/>
                    </a:lnTo>
                    <a:lnTo>
                      <a:pt x="2297" y="2066"/>
                    </a:lnTo>
                    <a:lnTo>
                      <a:pt x="2338" y="2071"/>
                    </a:lnTo>
                    <a:lnTo>
                      <a:pt x="2381" y="2072"/>
                    </a:lnTo>
                    <a:lnTo>
                      <a:pt x="2428" y="2071"/>
                    </a:lnTo>
                    <a:lnTo>
                      <a:pt x="2443" y="2070"/>
                    </a:lnTo>
                    <a:lnTo>
                      <a:pt x="2475" y="2066"/>
                    </a:lnTo>
                    <a:lnTo>
                      <a:pt x="2492" y="2063"/>
                    </a:lnTo>
                    <a:lnTo>
                      <a:pt x="2519" y="2059"/>
                    </a:lnTo>
                    <a:lnTo>
                      <a:pt x="2538" y="2055"/>
                    </a:lnTo>
                    <a:lnTo>
                      <a:pt x="2562" y="2050"/>
                    </a:lnTo>
                    <a:lnTo>
                      <a:pt x="2581" y="2045"/>
                    </a:lnTo>
                    <a:lnTo>
                      <a:pt x="2603" y="2038"/>
                    </a:lnTo>
                    <a:lnTo>
                      <a:pt x="2621" y="2032"/>
                    </a:lnTo>
                    <a:lnTo>
                      <a:pt x="2643" y="2024"/>
                    </a:lnTo>
                    <a:lnTo>
                      <a:pt x="2660" y="2018"/>
                    </a:lnTo>
                    <a:lnTo>
                      <a:pt x="2679" y="2008"/>
                    </a:lnTo>
                    <a:lnTo>
                      <a:pt x="2695" y="2000"/>
                    </a:lnTo>
                    <a:lnTo>
                      <a:pt x="2713" y="1991"/>
                    </a:lnTo>
                    <a:lnTo>
                      <a:pt x="2720" y="1986"/>
                    </a:lnTo>
                    <a:lnTo>
                      <a:pt x="2727" y="1981"/>
                    </a:lnTo>
                    <a:lnTo>
                      <a:pt x="2735" y="1976"/>
                    </a:lnTo>
                    <a:lnTo>
                      <a:pt x="2744" y="1971"/>
                    </a:lnTo>
                    <a:lnTo>
                      <a:pt x="2750" y="1966"/>
                    </a:lnTo>
                    <a:lnTo>
                      <a:pt x="2757" y="1960"/>
                    </a:lnTo>
                    <a:lnTo>
                      <a:pt x="2765" y="1955"/>
                    </a:lnTo>
                    <a:lnTo>
                      <a:pt x="2771" y="1950"/>
                    </a:lnTo>
                    <a:lnTo>
                      <a:pt x="2777" y="1944"/>
                    </a:lnTo>
                    <a:lnTo>
                      <a:pt x="2783" y="1939"/>
                    </a:lnTo>
                    <a:lnTo>
                      <a:pt x="2790" y="1933"/>
                    </a:lnTo>
                    <a:lnTo>
                      <a:pt x="2796" y="1927"/>
                    </a:lnTo>
                    <a:lnTo>
                      <a:pt x="2801" y="1921"/>
                    </a:lnTo>
                    <a:lnTo>
                      <a:pt x="2806" y="1916"/>
                    </a:lnTo>
                    <a:lnTo>
                      <a:pt x="2811" y="1909"/>
                    </a:lnTo>
                    <a:lnTo>
                      <a:pt x="2817" y="1903"/>
                    </a:lnTo>
                    <a:lnTo>
                      <a:pt x="2821" y="1897"/>
                    </a:lnTo>
                    <a:lnTo>
                      <a:pt x="2825" y="1891"/>
                    </a:lnTo>
                    <a:lnTo>
                      <a:pt x="2829" y="1885"/>
                    </a:lnTo>
                    <a:lnTo>
                      <a:pt x="2833" y="1877"/>
                    </a:lnTo>
                    <a:lnTo>
                      <a:pt x="2836" y="1871"/>
                    </a:lnTo>
                    <a:lnTo>
                      <a:pt x="2839" y="1865"/>
                    </a:lnTo>
                    <a:lnTo>
                      <a:pt x="2843" y="1859"/>
                    </a:lnTo>
                    <a:lnTo>
                      <a:pt x="2846" y="1851"/>
                    </a:lnTo>
                    <a:lnTo>
                      <a:pt x="2848" y="1845"/>
                    </a:lnTo>
                    <a:lnTo>
                      <a:pt x="2850" y="1839"/>
                    </a:lnTo>
                    <a:lnTo>
                      <a:pt x="2852" y="1832"/>
                    </a:lnTo>
                    <a:lnTo>
                      <a:pt x="2853" y="1824"/>
                    </a:lnTo>
                    <a:lnTo>
                      <a:pt x="2854" y="1818"/>
                    </a:lnTo>
                    <a:lnTo>
                      <a:pt x="2855" y="1811"/>
                    </a:lnTo>
                    <a:lnTo>
                      <a:pt x="2856" y="1801"/>
                    </a:lnTo>
                    <a:close/>
                    <a:moveTo>
                      <a:pt x="1653" y="1736"/>
                    </a:moveTo>
                    <a:lnTo>
                      <a:pt x="1596" y="1738"/>
                    </a:lnTo>
                    <a:lnTo>
                      <a:pt x="1541" y="1744"/>
                    </a:lnTo>
                    <a:lnTo>
                      <a:pt x="1488" y="1754"/>
                    </a:lnTo>
                    <a:lnTo>
                      <a:pt x="1438" y="1767"/>
                    </a:lnTo>
                    <a:lnTo>
                      <a:pt x="1391" y="1784"/>
                    </a:lnTo>
                    <a:lnTo>
                      <a:pt x="1347" y="1803"/>
                    </a:lnTo>
                    <a:lnTo>
                      <a:pt x="1308" y="1825"/>
                    </a:lnTo>
                    <a:lnTo>
                      <a:pt x="1277" y="1847"/>
                    </a:lnTo>
                    <a:lnTo>
                      <a:pt x="1273" y="1849"/>
                    </a:lnTo>
                    <a:lnTo>
                      <a:pt x="1269" y="1852"/>
                    </a:lnTo>
                    <a:lnTo>
                      <a:pt x="1246" y="1874"/>
                    </a:lnTo>
                    <a:lnTo>
                      <a:pt x="1224" y="1897"/>
                    </a:lnTo>
                    <a:lnTo>
                      <a:pt x="1207" y="1921"/>
                    </a:lnTo>
                    <a:lnTo>
                      <a:pt x="1194" y="1945"/>
                    </a:lnTo>
                    <a:lnTo>
                      <a:pt x="1184" y="1969"/>
                    </a:lnTo>
                    <a:lnTo>
                      <a:pt x="1178" y="1992"/>
                    </a:lnTo>
                    <a:lnTo>
                      <a:pt x="1177" y="2017"/>
                    </a:lnTo>
                    <a:lnTo>
                      <a:pt x="1180" y="2048"/>
                    </a:lnTo>
                    <a:lnTo>
                      <a:pt x="1189" y="2079"/>
                    </a:lnTo>
                    <a:lnTo>
                      <a:pt x="1205" y="2109"/>
                    </a:lnTo>
                    <a:lnTo>
                      <a:pt x="1226" y="2138"/>
                    </a:lnTo>
                    <a:lnTo>
                      <a:pt x="1252" y="2165"/>
                    </a:lnTo>
                    <a:lnTo>
                      <a:pt x="1283" y="2190"/>
                    </a:lnTo>
                    <a:lnTo>
                      <a:pt x="1317" y="2213"/>
                    </a:lnTo>
                    <a:lnTo>
                      <a:pt x="1357" y="2234"/>
                    </a:lnTo>
                    <a:lnTo>
                      <a:pt x="1399" y="2251"/>
                    </a:lnTo>
                    <a:lnTo>
                      <a:pt x="1445" y="2267"/>
                    </a:lnTo>
                    <a:lnTo>
                      <a:pt x="1494" y="2280"/>
                    </a:lnTo>
                    <a:lnTo>
                      <a:pt x="1545" y="2289"/>
                    </a:lnTo>
                    <a:lnTo>
                      <a:pt x="1598" y="2294"/>
                    </a:lnTo>
                    <a:lnTo>
                      <a:pt x="1653" y="2296"/>
                    </a:lnTo>
                    <a:lnTo>
                      <a:pt x="1707" y="2294"/>
                    </a:lnTo>
                    <a:lnTo>
                      <a:pt x="1760" y="2289"/>
                    </a:lnTo>
                    <a:lnTo>
                      <a:pt x="1811" y="2280"/>
                    </a:lnTo>
                    <a:lnTo>
                      <a:pt x="1860" y="2267"/>
                    </a:lnTo>
                    <a:lnTo>
                      <a:pt x="1906" y="2251"/>
                    </a:lnTo>
                    <a:lnTo>
                      <a:pt x="1948" y="2234"/>
                    </a:lnTo>
                    <a:lnTo>
                      <a:pt x="1987" y="2213"/>
                    </a:lnTo>
                    <a:lnTo>
                      <a:pt x="2022" y="2190"/>
                    </a:lnTo>
                    <a:lnTo>
                      <a:pt x="2053" y="2165"/>
                    </a:lnTo>
                    <a:lnTo>
                      <a:pt x="2079" y="2138"/>
                    </a:lnTo>
                    <a:lnTo>
                      <a:pt x="2100" y="2109"/>
                    </a:lnTo>
                    <a:lnTo>
                      <a:pt x="2116" y="2079"/>
                    </a:lnTo>
                    <a:lnTo>
                      <a:pt x="2125" y="2048"/>
                    </a:lnTo>
                    <a:lnTo>
                      <a:pt x="2128" y="2017"/>
                    </a:lnTo>
                    <a:lnTo>
                      <a:pt x="2126" y="1986"/>
                    </a:lnTo>
                    <a:lnTo>
                      <a:pt x="2125" y="1983"/>
                    </a:lnTo>
                    <a:lnTo>
                      <a:pt x="2124" y="1980"/>
                    </a:lnTo>
                    <a:lnTo>
                      <a:pt x="2117" y="1957"/>
                    </a:lnTo>
                    <a:lnTo>
                      <a:pt x="2115" y="1952"/>
                    </a:lnTo>
                    <a:lnTo>
                      <a:pt x="2103" y="1928"/>
                    </a:lnTo>
                    <a:lnTo>
                      <a:pt x="2102" y="1926"/>
                    </a:lnTo>
                    <a:lnTo>
                      <a:pt x="2101" y="1925"/>
                    </a:lnTo>
                    <a:lnTo>
                      <a:pt x="2084" y="1899"/>
                    </a:lnTo>
                    <a:lnTo>
                      <a:pt x="2083" y="1898"/>
                    </a:lnTo>
                    <a:lnTo>
                      <a:pt x="2081" y="1897"/>
                    </a:lnTo>
                    <a:lnTo>
                      <a:pt x="2060" y="1874"/>
                    </a:lnTo>
                    <a:lnTo>
                      <a:pt x="2034" y="1851"/>
                    </a:lnTo>
                    <a:lnTo>
                      <a:pt x="2006" y="1831"/>
                    </a:lnTo>
                    <a:lnTo>
                      <a:pt x="2000" y="1827"/>
                    </a:lnTo>
                    <a:lnTo>
                      <a:pt x="1996" y="1824"/>
                    </a:lnTo>
                    <a:lnTo>
                      <a:pt x="1974" y="1812"/>
                    </a:lnTo>
                    <a:lnTo>
                      <a:pt x="1953" y="1800"/>
                    </a:lnTo>
                    <a:lnTo>
                      <a:pt x="1935" y="1793"/>
                    </a:lnTo>
                    <a:lnTo>
                      <a:pt x="1904" y="1780"/>
                    </a:lnTo>
                    <a:lnTo>
                      <a:pt x="1868" y="1768"/>
                    </a:lnTo>
                    <a:lnTo>
                      <a:pt x="1833" y="1758"/>
                    </a:lnTo>
                    <a:lnTo>
                      <a:pt x="1789" y="1748"/>
                    </a:lnTo>
                    <a:lnTo>
                      <a:pt x="1746" y="1741"/>
                    </a:lnTo>
                    <a:lnTo>
                      <a:pt x="1744" y="1741"/>
                    </a:lnTo>
                    <a:lnTo>
                      <a:pt x="1698" y="1737"/>
                    </a:lnTo>
                    <a:lnTo>
                      <a:pt x="1653" y="1736"/>
                    </a:lnTo>
                    <a:close/>
                    <a:moveTo>
                      <a:pt x="1905" y="1577"/>
                    </a:moveTo>
                    <a:lnTo>
                      <a:pt x="1910" y="1610"/>
                    </a:lnTo>
                    <a:lnTo>
                      <a:pt x="1922" y="1641"/>
                    </a:lnTo>
                    <a:lnTo>
                      <a:pt x="1941" y="1674"/>
                    </a:lnTo>
                    <a:lnTo>
                      <a:pt x="1993" y="1695"/>
                    </a:lnTo>
                    <a:lnTo>
                      <a:pt x="2042" y="1720"/>
                    </a:lnTo>
                    <a:lnTo>
                      <a:pt x="2086" y="1748"/>
                    </a:lnTo>
                    <a:lnTo>
                      <a:pt x="2125" y="1781"/>
                    </a:lnTo>
                    <a:lnTo>
                      <a:pt x="2158" y="1814"/>
                    </a:lnTo>
                    <a:lnTo>
                      <a:pt x="2183" y="1821"/>
                    </a:lnTo>
                    <a:lnTo>
                      <a:pt x="2205" y="1827"/>
                    </a:lnTo>
                    <a:lnTo>
                      <a:pt x="2241" y="1835"/>
                    </a:lnTo>
                    <a:lnTo>
                      <a:pt x="2262" y="1839"/>
                    </a:lnTo>
                    <a:lnTo>
                      <a:pt x="2302" y="1844"/>
                    </a:lnTo>
                    <a:lnTo>
                      <a:pt x="2321" y="1846"/>
                    </a:lnTo>
                    <a:lnTo>
                      <a:pt x="2381" y="1848"/>
                    </a:lnTo>
                    <a:lnTo>
                      <a:pt x="2428" y="1846"/>
                    </a:lnTo>
                    <a:lnTo>
                      <a:pt x="2443" y="1845"/>
                    </a:lnTo>
                    <a:lnTo>
                      <a:pt x="2475" y="1842"/>
                    </a:lnTo>
                    <a:lnTo>
                      <a:pt x="2492" y="1840"/>
                    </a:lnTo>
                    <a:lnTo>
                      <a:pt x="2519" y="1836"/>
                    </a:lnTo>
                    <a:lnTo>
                      <a:pt x="2538" y="1832"/>
                    </a:lnTo>
                    <a:lnTo>
                      <a:pt x="2562" y="1826"/>
                    </a:lnTo>
                    <a:lnTo>
                      <a:pt x="2581" y="1821"/>
                    </a:lnTo>
                    <a:lnTo>
                      <a:pt x="2603" y="1814"/>
                    </a:lnTo>
                    <a:lnTo>
                      <a:pt x="2621" y="1809"/>
                    </a:lnTo>
                    <a:lnTo>
                      <a:pt x="2643" y="1800"/>
                    </a:lnTo>
                    <a:lnTo>
                      <a:pt x="2660" y="1793"/>
                    </a:lnTo>
                    <a:lnTo>
                      <a:pt x="2679" y="1785"/>
                    </a:lnTo>
                    <a:lnTo>
                      <a:pt x="2695" y="1776"/>
                    </a:lnTo>
                    <a:lnTo>
                      <a:pt x="2713" y="1766"/>
                    </a:lnTo>
                    <a:lnTo>
                      <a:pt x="2720" y="1762"/>
                    </a:lnTo>
                    <a:lnTo>
                      <a:pt x="2727" y="1758"/>
                    </a:lnTo>
                    <a:lnTo>
                      <a:pt x="2735" y="1753"/>
                    </a:lnTo>
                    <a:lnTo>
                      <a:pt x="2744" y="1747"/>
                    </a:lnTo>
                    <a:lnTo>
                      <a:pt x="2750" y="1742"/>
                    </a:lnTo>
                    <a:lnTo>
                      <a:pt x="2757" y="1737"/>
                    </a:lnTo>
                    <a:lnTo>
                      <a:pt x="2765" y="1732"/>
                    </a:lnTo>
                    <a:lnTo>
                      <a:pt x="2771" y="1726"/>
                    </a:lnTo>
                    <a:lnTo>
                      <a:pt x="2777" y="1720"/>
                    </a:lnTo>
                    <a:lnTo>
                      <a:pt x="2783" y="1715"/>
                    </a:lnTo>
                    <a:lnTo>
                      <a:pt x="2790" y="1709"/>
                    </a:lnTo>
                    <a:lnTo>
                      <a:pt x="2796" y="1703"/>
                    </a:lnTo>
                    <a:lnTo>
                      <a:pt x="2801" y="1697"/>
                    </a:lnTo>
                    <a:lnTo>
                      <a:pt x="2806" y="1691"/>
                    </a:lnTo>
                    <a:lnTo>
                      <a:pt x="2811" y="1685"/>
                    </a:lnTo>
                    <a:lnTo>
                      <a:pt x="2817" y="1679"/>
                    </a:lnTo>
                    <a:lnTo>
                      <a:pt x="2821" y="1673"/>
                    </a:lnTo>
                    <a:lnTo>
                      <a:pt x="2825" y="1667"/>
                    </a:lnTo>
                    <a:lnTo>
                      <a:pt x="2829" y="1660"/>
                    </a:lnTo>
                    <a:lnTo>
                      <a:pt x="2833" y="1654"/>
                    </a:lnTo>
                    <a:lnTo>
                      <a:pt x="2836" y="1648"/>
                    </a:lnTo>
                    <a:lnTo>
                      <a:pt x="2839" y="1641"/>
                    </a:lnTo>
                    <a:lnTo>
                      <a:pt x="2843" y="1634"/>
                    </a:lnTo>
                    <a:lnTo>
                      <a:pt x="2846" y="1628"/>
                    </a:lnTo>
                    <a:lnTo>
                      <a:pt x="2848" y="1622"/>
                    </a:lnTo>
                    <a:lnTo>
                      <a:pt x="2850" y="1614"/>
                    </a:lnTo>
                    <a:lnTo>
                      <a:pt x="2852" y="1607"/>
                    </a:lnTo>
                    <a:lnTo>
                      <a:pt x="2853" y="1601"/>
                    </a:lnTo>
                    <a:lnTo>
                      <a:pt x="2854" y="1594"/>
                    </a:lnTo>
                    <a:lnTo>
                      <a:pt x="2855" y="1587"/>
                    </a:lnTo>
                    <a:lnTo>
                      <a:pt x="2856" y="1578"/>
                    </a:lnTo>
                    <a:lnTo>
                      <a:pt x="2848" y="1584"/>
                    </a:lnTo>
                    <a:lnTo>
                      <a:pt x="2823" y="1605"/>
                    </a:lnTo>
                    <a:lnTo>
                      <a:pt x="2814" y="1610"/>
                    </a:lnTo>
                    <a:lnTo>
                      <a:pt x="2807" y="1616"/>
                    </a:lnTo>
                    <a:lnTo>
                      <a:pt x="2776" y="1636"/>
                    </a:lnTo>
                    <a:lnTo>
                      <a:pt x="2761" y="1645"/>
                    </a:lnTo>
                    <a:lnTo>
                      <a:pt x="2738" y="1658"/>
                    </a:lnTo>
                    <a:lnTo>
                      <a:pt x="2712" y="1669"/>
                    </a:lnTo>
                    <a:lnTo>
                      <a:pt x="2709" y="1670"/>
                    </a:lnTo>
                    <a:lnTo>
                      <a:pt x="2685" y="1682"/>
                    </a:lnTo>
                    <a:lnTo>
                      <a:pt x="2657" y="1691"/>
                    </a:lnTo>
                    <a:lnTo>
                      <a:pt x="2639" y="1697"/>
                    </a:lnTo>
                    <a:lnTo>
                      <a:pt x="2599" y="1709"/>
                    </a:lnTo>
                    <a:lnTo>
                      <a:pt x="2576" y="1714"/>
                    </a:lnTo>
                    <a:lnTo>
                      <a:pt x="2537" y="1722"/>
                    </a:lnTo>
                    <a:lnTo>
                      <a:pt x="2514" y="1726"/>
                    </a:lnTo>
                    <a:lnTo>
                      <a:pt x="2469" y="1732"/>
                    </a:lnTo>
                    <a:lnTo>
                      <a:pt x="2449" y="1734"/>
                    </a:lnTo>
                    <a:lnTo>
                      <a:pt x="2415" y="1735"/>
                    </a:lnTo>
                    <a:lnTo>
                      <a:pt x="2381" y="1736"/>
                    </a:lnTo>
                    <a:lnTo>
                      <a:pt x="2347" y="1735"/>
                    </a:lnTo>
                    <a:lnTo>
                      <a:pt x="2313" y="1734"/>
                    </a:lnTo>
                    <a:lnTo>
                      <a:pt x="2293" y="1731"/>
                    </a:lnTo>
                    <a:lnTo>
                      <a:pt x="2248" y="1726"/>
                    </a:lnTo>
                    <a:lnTo>
                      <a:pt x="2224" y="1722"/>
                    </a:lnTo>
                    <a:lnTo>
                      <a:pt x="2184" y="1714"/>
                    </a:lnTo>
                    <a:lnTo>
                      <a:pt x="2162" y="1709"/>
                    </a:lnTo>
                    <a:lnTo>
                      <a:pt x="2122" y="1697"/>
                    </a:lnTo>
                    <a:lnTo>
                      <a:pt x="2104" y="1691"/>
                    </a:lnTo>
                    <a:lnTo>
                      <a:pt x="2077" y="1682"/>
                    </a:lnTo>
                    <a:lnTo>
                      <a:pt x="2051" y="1670"/>
                    </a:lnTo>
                    <a:lnTo>
                      <a:pt x="2049" y="1669"/>
                    </a:lnTo>
                    <a:lnTo>
                      <a:pt x="2024" y="1658"/>
                    </a:lnTo>
                    <a:lnTo>
                      <a:pt x="2000" y="1644"/>
                    </a:lnTo>
                    <a:lnTo>
                      <a:pt x="1993" y="1640"/>
                    </a:lnTo>
                    <a:lnTo>
                      <a:pt x="1986" y="1636"/>
                    </a:lnTo>
                    <a:lnTo>
                      <a:pt x="1955" y="1616"/>
                    </a:lnTo>
                    <a:lnTo>
                      <a:pt x="1946" y="1610"/>
                    </a:lnTo>
                    <a:lnTo>
                      <a:pt x="1939" y="1605"/>
                    </a:lnTo>
                    <a:lnTo>
                      <a:pt x="1913" y="1584"/>
                    </a:lnTo>
                    <a:lnTo>
                      <a:pt x="1909" y="1581"/>
                    </a:lnTo>
                    <a:lnTo>
                      <a:pt x="1905" y="1577"/>
                    </a:lnTo>
                    <a:close/>
                    <a:moveTo>
                      <a:pt x="386" y="1265"/>
                    </a:moveTo>
                    <a:lnTo>
                      <a:pt x="385" y="1265"/>
                    </a:lnTo>
                    <a:lnTo>
                      <a:pt x="385" y="1265"/>
                    </a:lnTo>
                    <a:lnTo>
                      <a:pt x="370" y="1289"/>
                    </a:lnTo>
                    <a:lnTo>
                      <a:pt x="358" y="1312"/>
                    </a:lnTo>
                    <a:lnTo>
                      <a:pt x="336" y="1357"/>
                    </a:lnTo>
                    <a:lnTo>
                      <a:pt x="333" y="1364"/>
                    </a:lnTo>
                    <a:lnTo>
                      <a:pt x="330" y="1372"/>
                    </a:lnTo>
                    <a:lnTo>
                      <a:pt x="313" y="1416"/>
                    </a:lnTo>
                    <a:lnTo>
                      <a:pt x="311" y="1422"/>
                    </a:lnTo>
                    <a:lnTo>
                      <a:pt x="310" y="1428"/>
                    </a:lnTo>
                    <a:lnTo>
                      <a:pt x="294" y="1486"/>
                    </a:lnTo>
                    <a:lnTo>
                      <a:pt x="293" y="1491"/>
                    </a:lnTo>
                    <a:lnTo>
                      <a:pt x="293" y="1495"/>
                    </a:lnTo>
                    <a:lnTo>
                      <a:pt x="288" y="1521"/>
                    </a:lnTo>
                    <a:lnTo>
                      <a:pt x="285" y="1547"/>
                    </a:lnTo>
                    <a:lnTo>
                      <a:pt x="284" y="1555"/>
                    </a:lnTo>
                    <a:lnTo>
                      <a:pt x="283" y="1562"/>
                    </a:lnTo>
                    <a:lnTo>
                      <a:pt x="281" y="1592"/>
                    </a:lnTo>
                    <a:lnTo>
                      <a:pt x="280" y="1624"/>
                    </a:lnTo>
                    <a:lnTo>
                      <a:pt x="281" y="1655"/>
                    </a:lnTo>
                    <a:lnTo>
                      <a:pt x="283" y="1685"/>
                    </a:lnTo>
                    <a:lnTo>
                      <a:pt x="284" y="1693"/>
                    </a:lnTo>
                    <a:lnTo>
                      <a:pt x="285" y="1701"/>
                    </a:lnTo>
                    <a:lnTo>
                      <a:pt x="288" y="1728"/>
                    </a:lnTo>
                    <a:lnTo>
                      <a:pt x="293" y="1754"/>
                    </a:lnTo>
                    <a:lnTo>
                      <a:pt x="293" y="1758"/>
                    </a:lnTo>
                    <a:lnTo>
                      <a:pt x="294" y="1761"/>
                    </a:lnTo>
                    <a:lnTo>
                      <a:pt x="310" y="1820"/>
                    </a:lnTo>
                    <a:lnTo>
                      <a:pt x="314" y="1832"/>
                    </a:lnTo>
                    <a:lnTo>
                      <a:pt x="330" y="1875"/>
                    </a:lnTo>
                    <a:lnTo>
                      <a:pt x="336" y="1892"/>
                    </a:lnTo>
                    <a:lnTo>
                      <a:pt x="357" y="1935"/>
                    </a:lnTo>
                    <a:lnTo>
                      <a:pt x="371" y="1960"/>
                    </a:lnTo>
                    <a:lnTo>
                      <a:pt x="385" y="1982"/>
                    </a:lnTo>
                    <a:lnTo>
                      <a:pt x="385" y="1983"/>
                    </a:lnTo>
                    <a:lnTo>
                      <a:pt x="386" y="1983"/>
                    </a:lnTo>
                    <a:lnTo>
                      <a:pt x="545" y="1808"/>
                    </a:lnTo>
                    <a:lnTo>
                      <a:pt x="572" y="1783"/>
                    </a:lnTo>
                    <a:lnTo>
                      <a:pt x="600" y="1763"/>
                    </a:lnTo>
                    <a:lnTo>
                      <a:pt x="631" y="1748"/>
                    </a:lnTo>
                    <a:lnTo>
                      <a:pt x="663" y="1739"/>
                    </a:lnTo>
                    <a:lnTo>
                      <a:pt x="697" y="1736"/>
                    </a:lnTo>
                    <a:lnTo>
                      <a:pt x="730" y="1739"/>
                    </a:lnTo>
                    <a:lnTo>
                      <a:pt x="759" y="1746"/>
                    </a:lnTo>
                    <a:lnTo>
                      <a:pt x="768" y="1750"/>
                    </a:lnTo>
                    <a:lnTo>
                      <a:pt x="778" y="1756"/>
                    </a:lnTo>
                    <a:lnTo>
                      <a:pt x="788" y="1764"/>
                    </a:lnTo>
                    <a:lnTo>
                      <a:pt x="801" y="1774"/>
                    </a:lnTo>
                    <a:lnTo>
                      <a:pt x="815" y="1787"/>
                    </a:lnTo>
                    <a:lnTo>
                      <a:pt x="834" y="1803"/>
                    </a:lnTo>
                    <a:lnTo>
                      <a:pt x="843" y="1812"/>
                    </a:lnTo>
                    <a:lnTo>
                      <a:pt x="854" y="1822"/>
                    </a:lnTo>
                    <a:lnTo>
                      <a:pt x="865" y="1832"/>
                    </a:lnTo>
                    <a:lnTo>
                      <a:pt x="874" y="1841"/>
                    </a:lnTo>
                    <a:lnTo>
                      <a:pt x="883" y="1847"/>
                    </a:lnTo>
                    <a:lnTo>
                      <a:pt x="906" y="1849"/>
                    </a:lnTo>
                    <a:lnTo>
                      <a:pt x="918" y="1879"/>
                    </a:lnTo>
                    <a:lnTo>
                      <a:pt x="927" y="1898"/>
                    </a:lnTo>
                    <a:lnTo>
                      <a:pt x="937" y="1911"/>
                    </a:lnTo>
                    <a:lnTo>
                      <a:pt x="945" y="1920"/>
                    </a:lnTo>
                    <a:lnTo>
                      <a:pt x="952" y="1925"/>
                    </a:lnTo>
                    <a:lnTo>
                      <a:pt x="959" y="1928"/>
                    </a:lnTo>
                    <a:lnTo>
                      <a:pt x="964" y="1929"/>
                    </a:lnTo>
                    <a:lnTo>
                      <a:pt x="979" y="1931"/>
                    </a:lnTo>
                    <a:lnTo>
                      <a:pt x="999" y="1930"/>
                    </a:lnTo>
                    <a:lnTo>
                      <a:pt x="1020" y="1924"/>
                    </a:lnTo>
                    <a:lnTo>
                      <a:pt x="1044" y="1915"/>
                    </a:lnTo>
                    <a:lnTo>
                      <a:pt x="1070" y="1902"/>
                    </a:lnTo>
                    <a:lnTo>
                      <a:pt x="1097" y="1886"/>
                    </a:lnTo>
                    <a:lnTo>
                      <a:pt x="1098" y="1885"/>
                    </a:lnTo>
                    <a:lnTo>
                      <a:pt x="1109" y="1864"/>
                    </a:lnTo>
                    <a:lnTo>
                      <a:pt x="1114" y="1856"/>
                    </a:lnTo>
                    <a:lnTo>
                      <a:pt x="1120" y="1849"/>
                    </a:lnTo>
                    <a:lnTo>
                      <a:pt x="1132" y="1831"/>
                    </a:lnTo>
                    <a:lnTo>
                      <a:pt x="1136" y="1825"/>
                    </a:lnTo>
                    <a:lnTo>
                      <a:pt x="1142" y="1820"/>
                    </a:lnTo>
                    <a:lnTo>
                      <a:pt x="1146" y="1815"/>
                    </a:lnTo>
                    <a:lnTo>
                      <a:pt x="1161" y="1798"/>
                    </a:lnTo>
                    <a:lnTo>
                      <a:pt x="1169" y="1791"/>
                    </a:lnTo>
                    <a:lnTo>
                      <a:pt x="1176" y="1784"/>
                    </a:lnTo>
                    <a:lnTo>
                      <a:pt x="1194" y="1768"/>
                    </a:lnTo>
                    <a:lnTo>
                      <a:pt x="1210" y="1756"/>
                    </a:lnTo>
                    <a:lnTo>
                      <a:pt x="1231" y="1741"/>
                    </a:lnTo>
                    <a:lnTo>
                      <a:pt x="1242" y="1733"/>
                    </a:lnTo>
                    <a:lnTo>
                      <a:pt x="1259" y="1692"/>
                    </a:lnTo>
                    <a:lnTo>
                      <a:pt x="1272" y="1652"/>
                    </a:lnTo>
                    <a:lnTo>
                      <a:pt x="1278" y="1612"/>
                    </a:lnTo>
                    <a:lnTo>
                      <a:pt x="1281" y="1573"/>
                    </a:lnTo>
                    <a:lnTo>
                      <a:pt x="1280" y="1536"/>
                    </a:lnTo>
                    <a:lnTo>
                      <a:pt x="1277" y="1502"/>
                    </a:lnTo>
                    <a:lnTo>
                      <a:pt x="1272" y="1470"/>
                    </a:lnTo>
                    <a:lnTo>
                      <a:pt x="1264" y="1442"/>
                    </a:lnTo>
                    <a:lnTo>
                      <a:pt x="1257" y="1418"/>
                    </a:lnTo>
                    <a:lnTo>
                      <a:pt x="1251" y="1397"/>
                    </a:lnTo>
                    <a:lnTo>
                      <a:pt x="1232" y="1400"/>
                    </a:lnTo>
                    <a:lnTo>
                      <a:pt x="1213" y="1405"/>
                    </a:lnTo>
                    <a:lnTo>
                      <a:pt x="1193" y="1412"/>
                    </a:lnTo>
                    <a:lnTo>
                      <a:pt x="1174" y="1418"/>
                    </a:lnTo>
                    <a:lnTo>
                      <a:pt x="1157" y="1425"/>
                    </a:lnTo>
                    <a:lnTo>
                      <a:pt x="1144" y="1433"/>
                    </a:lnTo>
                    <a:lnTo>
                      <a:pt x="1135" y="1441"/>
                    </a:lnTo>
                    <a:lnTo>
                      <a:pt x="1107" y="1521"/>
                    </a:lnTo>
                    <a:lnTo>
                      <a:pt x="1047" y="1458"/>
                    </a:lnTo>
                    <a:lnTo>
                      <a:pt x="1021" y="1438"/>
                    </a:lnTo>
                    <a:lnTo>
                      <a:pt x="992" y="1422"/>
                    </a:lnTo>
                    <a:lnTo>
                      <a:pt x="962" y="1410"/>
                    </a:lnTo>
                    <a:lnTo>
                      <a:pt x="929" y="1402"/>
                    </a:lnTo>
                    <a:lnTo>
                      <a:pt x="896" y="1400"/>
                    </a:lnTo>
                    <a:lnTo>
                      <a:pt x="881" y="1402"/>
                    </a:lnTo>
                    <a:lnTo>
                      <a:pt x="866" y="1407"/>
                    </a:lnTo>
                    <a:lnTo>
                      <a:pt x="853" y="1416"/>
                    </a:lnTo>
                    <a:lnTo>
                      <a:pt x="839" y="1427"/>
                    </a:lnTo>
                    <a:lnTo>
                      <a:pt x="827" y="1441"/>
                    </a:lnTo>
                    <a:lnTo>
                      <a:pt x="813" y="1455"/>
                    </a:lnTo>
                    <a:lnTo>
                      <a:pt x="801" y="1470"/>
                    </a:lnTo>
                    <a:lnTo>
                      <a:pt x="788" y="1483"/>
                    </a:lnTo>
                    <a:lnTo>
                      <a:pt x="774" y="1494"/>
                    </a:lnTo>
                    <a:lnTo>
                      <a:pt x="757" y="1502"/>
                    </a:lnTo>
                    <a:lnTo>
                      <a:pt x="729" y="1509"/>
                    </a:lnTo>
                    <a:lnTo>
                      <a:pt x="698" y="1511"/>
                    </a:lnTo>
                    <a:lnTo>
                      <a:pt x="665" y="1509"/>
                    </a:lnTo>
                    <a:lnTo>
                      <a:pt x="633" y="1500"/>
                    </a:lnTo>
                    <a:lnTo>
                      <a:pt x="602" y="1486"/>
                    </a:lnTo>
                    <a:lnTo>
                      <a:pt x="573" y="1467"/>
                    </a:lnTo>
                    <a:lnTo>
                      <a:pt x="547" y="1442"/>
                    </a:lnTo>
                    <a:lnTo>
                      <a:pt x="386" y="1265"/>
                    </a:lnTo>
                    <a:close/>
                    <a:moveTo>
                      <a:pt x="2381" y="1063"/>
                    </a:moveTo>
                    <a:lnTo>
                      <a:pt x="2355" y="1066"/>
                    </a:lnTo>
                    <a:lnTo>
                      <a:pt x="2314" y="1068"/>
                    </a:lnTo>
                    <a:lnTo>
                      <a:pt x="2276" y="1072"/>
                    </a:lnTo>
                    <a:lnTo>
                      <a:pt x="2274" y="1072"/>
                    </a:lnTo>
                    <a:lnTo>
                      <a:pt x="2273" y="1072"/>
                    </a:lnTo>
                    <a:lnTo>
                      <a:pt x="2236" y="1078"/>
                    </a:lnTo>
                    <a:lnTo>
                      <a:pt x="2201" y="1086"/>
                    </a:lnTo>
                    <a:lnTo>
                      <a:pt x="2199" y="1086"/>
                    </a:lnTo>
                    <a:lnTo>
                      <a:pt x="2198" y="1086"/>
                    </a:lnTo>
                    <a:lnTo>
                      <a:pt x="2158" y="1098"/>
                    </a:lnTo>
                    <a:lnTo>
                      <a:pt x="2120" y="1111"/>
                    </a:lnTo>
                    <a:lnTo>
                      <a:pt x="2118" y="1112"/>
                    </a:lnTo>
                    <a:lnTo>
                      <a:pt x="2116" y="1113"/>
                    </a:lnTo>
                    <a:lnTo>
                      <a:pt x="2079" y="1129"/>
                    </a:lnTo>
                    <a:lnTo>
                      <a:pt x="2045" y="1148"/>
                    </a:lnTo>
                    <a:lnTo>
                      <a:pt x="2014" y="1168"/>
                    </a:lnTo>
                    <a:lnTo>
                      <a:pt x="1986" y="1190"/>
                    </a:lnTo>
                    <a:lnTo>
                      <a:pt x="1983" y="1193"/>
                    </a:lnTo>
                    <a:lnTo>
                      <a:pt x="1980" y="1195"/>
                    </a:lnTo>
                    <a:lnTo>
                      <a:pt x="1962" y="1213"/>
                    </a:lnTo>
                    <a:lnTo>
                      <a:pt x="1957" y="1219"/>
                    </a:lnTo>
                    <a:lnTo>
                      <a:pt x="1953" y="1225"/>
                    </a:lnTo>
                    <a:lnTo>
                      <a:pt x="1947" y="1231"/>
                    </a:lnTo>
                    <a:lnTo>
                      <a:pt x="1942" y="1237"/>
                    </a:lnTo>
                    <a:lnTo>
                      <a:pt x="1937" y="1245"/>
                    </a:lnTo>
                    <a:lnTo>
                      <a:pt x="1932" y="1254"/>
                    </a:lnTo>
                    <a:lnTo>
                      <a:pt x="1929" y="1258"/>
                    </a:lnTo>
                    <a:lnTo>
                      <a:pt x="1927" y="1263"/>
                    </a:lnTo>
                    <a:lnTo>
                      <a:pt x="1918" y="1281"/>
                    </a:lnTo>
                    <a:lnTo>
                      <a:pt x="1916" y="1285"/>
                    </a:lnTo>
                    <a:lnTo>
                      <a:pt x="1914" y="1289"/>
                    </a:lnTo>
                    <a:lnTo>
                      <a:pt x="1909" y="1309"/>
                    </a:lnTo>
                    <a:lnTo>
                      <a:pt x="1908" y="1312"/>
                    </a:lnTo>
                    <a:lnTo>
                      <a:pt x="1907" y="1316"/>
                    </a:lnTo>
                    <a:lnTo>
                      <a:pt x="1905" y="1344"/>
                    </a:lnTo>
                    <a:lnTo>
                      <a:pt x="1908" y="1376"/>
                    </a:lnTo>
                    <a:lnTo>
                      <a:pt x="1917" y="1407"/>
                    </a:lnTo>
                    <a:lnTo>
                      <a:pt x="1933" y="1438"/>
                    </a:lnTo>
                    <a:lnTo>
                      <a:pt x="1954" y="1466"/>
                    </a:lnTo>
                    <a:lnTo>
                      <a:pt x="1980" y="1493"/>
                    </a:lnTo>
                    <a:lnTo>
                      <a:pt x="2011" y="1518"/>
                    </a:lnTo>
                    <a:lnTo>
                      <a:pt x="2046" y="1541"/>
                    </a:lnTo>
                    <a:lnTo>
                      <a:pt x="2085" y="1561"/>
                    </a:lnTo>
                    <a:lnTo>
                      <a:pt x="2127" y="1580"/>
                    </a:lnTo>
                    <a:lnTo>
                      <a:pt x="2173" y="1595"/>
                    </a:lnTo>
                    <a:lnTo>
                      <a:pt x="2222" y="1607"/>
                    </a:lnTo>
                    <a:lnTo>
                      <a:pt x="2273" y="1616"/>
                    </a:lnTo>
                    <a:lnTo>
                      <a:pt x="2326" y="1622"/>
                    </a:lnTo>
                    <a:lnTo>
                      <a:pt x="2381" y="1624"/>
                    </a:lnTo>
                    <a:lnTo>
                      <a:pt x="2435" y="1622"/>
                    </a:lnTo>
                    <a:lnTo>
                      <a:pt x="2488" y="1616"/>
                    </a:lnTo>
                    <a:lnTo>
                      <a:pt x="2539" y="1607"/>
                    </a:lnTo>
                    <a:lnTo>
                      <a:pt x="2588" y="1595"/>
                    </a:lnTo>
                    <a:lnTo>
                      <a:pt x="2634" y="1580"/>
                    </a:lnTo>
                    <a:lnTo>
                      <a:pt x="2676" y="1561"/>
                    </a:lnTo>
                    <a:lnTo>
                      <a:pt x="2716" y="1541"/>
                    </a:lnTo>
                    <a:lnTo>
                      <a:pt x="2751" y="1518"/>
                    </a:lnTo>
                    <a:lnTo>
                      <a:pt x="2781" y="1493"/>
                    </a:lnTo>
                    <a:lnTo>
                      <a:pt x="2808" y="1466"/>
                    </a:lnTo>
                    <a:lnTo>
                      <a:pt x="2829" y="1438"/>
                    </a:lnTo>
                    <a:lnTo>
                      <a:pt x="2845" y="1407"/>
                    </a:lnTo>
                    <a:lnTo>
                      <a:pt x="2854" y="1376"/>
                    </a:lnTo>
                    <a:lnTo>
                      <a:pt x="2857" y="1344"/>
                    </a:lnTo>
                    <a:lnTo>
                      <a:pt x="2854" y="1312"/>
                    </a:lnTo>
                    <a:lnTo>
                      <a:pt x="2845" y="1281"/>
                    </a:lnTo>
                    <a:lnTo>
                      <a:pt x="2829" y="1251"/>
                    </a:lnTo>
                    <a:lnTo>
                      <a:pt x="2808" y="1222"/>
                    </a:lnTo>
                    <a:lnTo>
                      <a:pt x="2781" y="1195"/>
                    </a:lnTo>
                    <a:lnTo>
                      <a:pt x="2751" y="1170"/>
                    </a:lnTo>
                    <a:lnTo>
                      <a:pt x="2716" y="1148"/>
                    </a:lnTo>
                    <a:lnTo>
                      <a:pt x="2676" y="1127"/>
                    </a:lnTo>
                    <a:lnTo>
                      <a:pt x="2634" y="1108"/>
                    </a:lnTo>
                    <a:lnTo>
                      <a:pt x="2588" y="1093"/>
                    </a:lnTo>
                    <a:lnTo>
                      <a:pt x="2540" y="1081"/>
                    </a:lnTo>
                    <a:lnTo>
                      <a:pt x="2489" y="1072"/>
                    </a:lnTo>
                    <a:lnTo>
                      <a:pt x="2436" y="1066"/>
                    </a:lnTo>
                    <a:lnTo>
                      <a:pt x="2381" y="1063"/>
                    </a:lnTo>
                    <a:close/>
                    <a:moveTo>
                      <a:pt x="952" y="952"/>
                    </a:moveTo>
                    <a:lnTo>
                      <a:pt x="913" y="953"/>
                    </a:lnTo>
                    <a:lnTo>
                      <a:pt x="874" y="957"/>
                    </a:lnTo>
                    <a:lnTo>
                      <a:pt x="849" y="961"/>
                    </a:lnTo>
                    <a:lnTo>
                      <a:pt x="797" y="971"/>
                    </a:lnTo>
                    <a:lnTo>
                      <a:pt x="769" y="978"/>
                    </a:lnTo>
                    <a:lnTo>
                      <a:pt x="722" y="994"/>
                    </a:lnTo>
                    <a:lnTo>
                      <a:pt x="697" y="1003"/>
                    </a:lnTo>
                    <a:lnTo>
                      <a:pt x="663" y="1018"/>
                    </a:lnTo>
                    <a:lnTo>
                      <a:pt x="631" y="1034"/>
                    </a:lnTo>
                    <a:lnTo>
                      <a:pt x="612" y="1046"/>
                    </a:lnTo>
                    <a:lnTo>
                      <a:pt x="589" y="1059"/>
                    </a:lnTo>
                    <a:lnTo>
                      <a:pt x="567" y="1075"/>
                    </a:lnTo>
                    <a:lnTo>
                      <a:pt x="545" y="1091"/>
                    </a:lnTo>
                    <a:lnTo>
                      <a:pt x="523" y="1108"/>
                    </a:lnTo>
                    <a:lnTo>
                      <a:pt x="503" y="1126"/>
                    </a:lnTo>
                    <a:lnTo>
                      <a:pt x="495" y="1133"/>
                    </a:lnTo>
                    <a:lnTo>
                      <a:pt x="488" y="1140"/>
                    </a:lnTo>
                    <a:lnTo>
                      <a:pt x="471" y="1157"/>
                    </a:lnTo>
                    <a:lnTo>
                      <a:pt x="455" y="1175"/>
                    </a:lnTo>
                    <a:lnTo>
                      <a:pt x="630" y="1367"/>
                    </a:lnTo>
                    <a:lnTo>
                      <a:pt x="645" y="1380"/>
                    </a:lnTo>
                    <a:lnTo>
                      <a:pt x="661" y="1391"/>
                    </a:lnTo>
                    <a:lnTo>
                      <a:pt x="679" y="1397"/>
                    </a:lnTo>
                    <a:lnTo>
                      <a:pt x="697" y="1400"/>
                    </a:lnTo>
                    <a:lnTo>
                      <a:pt x="706" y="1399"/>
                    </a:lnTo>
                    <a:lnTo>
                      <a:pt x="715" y="1397"/>
                    </a:lnTo>
                    <a:lnTo>
                      <a:pt x="718" y="1393"/>
                    </a:lnTo>
                    <a:lnTo>
                      <a:pt x="723" y="1389"/>
                    </a:lnTo>
                    <a:lnTo>
                      <a:pt x="728" y="1384"/>
                    </a:lnTo>
                    <a:lnTo>
                      <a:pt x="737" y="1371"/>
                    </a:lnTo>
                    <a:lnTo>
                      <a:pt x="750" y="1358"/>
                    </a:lnTo>
                    <a:lnTo>
                      <a:pt x="764" y="1344"/>
                    </a:lnTo>
                    <a:lnTo>
                      <a:pt x="781" y="1330"/>
                    </a:lnTo>
                    <a:lnTo>
                      <a:pt x="798" y="1317"/>
                    </a:lnTo>
                    <a:lnTo>
                      <a:pt x="819" y="1306"/>
                    </a:lnTo>
                    <a:lnTo>
                      <a:pt x="843" y="1296"/>
                    </a:lnTo>
                    <a:lnTo>
                      <a:pt x="868" y="1290"/>
                    </a:lnTo>
                    <a:lnTo>
                      <a:pt x="896" y="1288"/>
                    </a:lnTo>
                    <a:lnTo>
                      <a:pt x="936" y="1290"/>
                    </a:lnTo>
                    <a:lnTo>
                      <a:pt x="973" y="1297"/>
                    </a:lnTo>
                    <a:lnTo>
                      <a:pt x="1011" y="1308"/>
                    </a:lnTo>
                    <a:lnTo>
                      <a:pt x="1046" y="1323"/>
                    </a:lnTo>
                    <a:lnTo>
                      <a:pt x="1079" y="1343"/>
                    </a:lnTo>
                    <a:lnTo>
                      <a:pt x="1103" y="1328"/>
                    </a:lnTo>
                    <a:lnTo>
                      <a:pt x="1129" y="1316"/>
                    </a:lnTo>
                    <a:lnTo>
                      <a:pt x="1156" y="1306"/>
                    </a:lnTo>
                    <a:lnTo>
                      <a:pt x="1184" y="1297"/>
                    </a:lnTo>
                    <a:lnTo>
                      <a:pt x="1212" y="1291"/>
                    </a:lnTo>
                    <a:lnTo>
                      <a:pt x="1239" y="1287"/>
                    </a:lnTo>
                    <a:lnTo>
                      <a:pt x="1264" y="1286"/>
                    </a:lnTo>
                    <a:lnTo>
                      <a:pt x="1286" y="1287"/>
                    </a:lnTo>
                    <a:lnTo>
                      <a:pt x="1304" y="1290"/>
                    </a:lnTo>
                    <a:lnTo>
                      <a:pt x="1327" y="1297"/>
                    </a:lnTo>
                    <a:lnTo>
                      <a:pt x="1338" y="1318"/>
                    </a:lnTo>
                    <a:lnTo>
                      <a:pt x="1340" y="1323"/>
                    </a:lnTo>
                    <a:lnTo>
                      <a:pt x="1344" y="1333"/>
                    </a:lnTo>
                    <a:lnTo>
                      <a:pt x="1351" y="1346"/>
                    </a:lnTo>
                    <a:lnTo>
                      <a:pt x="1358" y="1365"/>
                    </a:lnTo>
                    <a:lnTo>
                      <a:pt x="1365" y="1387"/>
                    </a:lnTo>
                    <a:lnTo>
                      <a:pt x="1372" y="1413"/>
                    </a:lnTo>
                    <a:lnTo>
                      <a:pt x="1380" y="1442"/>
                    </a:lnTo>
                    <a:lnTo>
                      <a:pt x="1386" y="1474"/>
                    </a:lnTo>
                    <a:lnTo>
                      <a:pt x="1390" y="1508"/>
                    </a:lnTo>
                    <a:lnTo>
                      <a:pt x="1393" y="1546"/>
                    </a:lnTo>
                    <a:lnTo>
                      <a:pt x="1393" y="1584"/>
                    </a:lnTo>
                    <a:lnTo>
                      <a:pt x="1390" y="1625"/>
                    </a:lnTo>
                    <a:lnTo>
                      <a:pt x="1383" y="1666"/>
                    </a:lnTo>
                    <a:lnTo>
                      <a:pt x="1385" y="1666"/>
                    </a:lnTo>
                    <a:lnTo>
                      <a:pt x="1386" y="1665"/>
                    </a:lnTo>
                    <a:lnTo>
                      <a:pt x="1413" y="1657"/>
                    </a:lnTo>
                    <a:lnTo>
                      <a:pt x="1438" y="1651"/>
                    </a:lnTo>
                    <a:lnTo>
                      <a:pt x="1466" y="1643"/>
                    </a:lnTo>
                    <a:lnTo>
                      <a:pt x="1492" y="1638"/>
                    </a:lnTo>
                    <a:lnTo>
                      <a:pt x="1521" y="1633"/>
                    </a:lnTo>
                    <a:lnTo>
                      <a:pt x="1548" y="1630"/>
                    </a:lnTo>
                    <a:lnTo>
                      <a:pt x="1579" y="1627"/>
                    </a:lnTo>
                    <a:lnTo>
                      <a:pt x="1607" y="1626"/>
                    </a:lnTo>
                    <a:lnTo>
                      <a:pt x="1624" y="1625"/>
                    </a:lnTo>
                    <a:lnTo>
                      <a:pt x="1624" y="1624"/>
                    </a:lnTo>
                    <a:lnTo>
                      <a:pt x="1621" y="1559"/>
                    </a:lnTo>
                    <a:lnTo>
                      <a:pt x="1612" y="1496"/>
                    </a:lnTo>
                    <a:lnTo>
                      <a:pt x="1597" y="1434"/>
                    </a:lnTo>
                    <a:lnTo>
                      <a:pt x="1576" y="1375"/>
                    </a:lnTo>
                    <a:lnTo>
                      <a:pt x="1550" y="1319"/>
                    </a:lnTo>
                    <a:lnTo>
                      <a:pt x="1520" y="1265"/>
                    </a:lnTo>
                    <a:lnTo>
                      <a:pt x="1489" y="1220"/>
                    </a:lnTo>
                    <a:lnTo>
                      <a:pt x="1455" y="1179"/>
                    </a:lnTo>
                    <a:lnTo>
                      <a:pt x="1417" y="1140"/>
                    </a:lnTo>
                    <a:lnTo>
                      <a:pt x="1410" y="1133"/>
                    </a:lnTo>
                    <a:lnTo>
                      <a:pt x="1403" y="1126"/>
                    </a:lnTo>
                    <a:lnTo>
                      <a:pt x="1382" y="1108"/>
                    </a:lnTo>
                    <a:lnTo>
                      <a:pt x="1360" y="1091"/>
                    </a:lnTo>
                    <a:lnTo>
                      <a:pt x="1338" y="1075"/>
                    </a:lnTo>
                    <a:lnTo>
                      <a:pt x="1292" y="1046"/>
                    </a:lnTo>
                    <a:lnTo>
                      <a:pt x="1274" y="1034"/>
                    </a:lnTo>
                    <a:lnTo>
                      <a:pt x="1241" y="1018"/>
                    </a:lnTo>
                    <a:lnTo>
                      <a:pt x="1208" y="1003"/>
                    </a:lnTo>
                    <a:lnTo>
                      <a:pt x="1196" y="998"/>
                    </a:lnTo>
                    <a:lnTo>
                      <a:pt x="1183" y="994"/>
                    </a:lnTo>
                    <a:lnTo>
                      <a:pt x="1135" y="978"/>
                    </a:lnTo>
                    <a:lnTo>
                      <a:pt x="1107" y="971"/>
                    </a:lnTo>
                    <a:lnTo>
                      <a:pt x="1055" y="961"/>
                    </a:lnTo>
                    <a:lnTo>
                      <a:pt x="1030" y="957"/>
                    </a:lnTo>
                    <a:lnTo>
                      <a:pt x="992" y="953"/>
                    </a:lnTo>
                    <a:lnTo>
                      <a:pt x="952" y="952"/>
                    </a:lnTo>
                    <a:close/>
                    <a:moveTo>
                      <a:pt x="728" y="392"/>
                    </a:moveTo>
                    <a:lnTo>
                      <a:pt x="720" y="440"/>
                    </a:lnTo>
                    <a:lnTo>
                      <a:pt x="708" y="486"/>
                    </a:lnTo>
                    <a:lnTo>
                      <a:pt x="689" y="528"/>
                    </a:lnTo>
                    <a:lnTo>
                      <a:pt x="665" y="568"/>
                    </a:lnTo>
                    <a:lnTo>
                      <a:pt x="637" y="604"/>
                    </a:lnTo>
                    <a:lnTo>
                      <a:pt x="605" y="637"/>
                    </a:lnTo>
                    <a:lnTo>
                      <a:pt x="569" y="665"/>
                    </a:lnTo>
                    <a:lnTo>
                      <a:pt x="528" y="689"/>
                    </a:lnTo>
                    <a:lnTo>
                      <a:pt x="486" y="707"/>
                    </a:lnTo>
                    <a:lnTo>
                      <a:pt x="440" y="720"/>
                    </a:lnTo>
                    <a:lnTo>
                      <a:pt x="392" y="727"/>
                    </a:lnTo>
                    <a:lnTo>
                      <a:pt x="392" y="1076"/>
                    </a:lnTo>
                    <a:lnTo>
                      <a:pt x="395" y="1074"/>
                    </a:lnTo>
                    <a:lnTo>
                      <a:pt x="410" y="1059"/>
                    </a:lnTo>
                    <a:lnTo>
                      <a:pt x="424" y="1046"/>
                    </a:lnTo>
                    <a:lnTo>
                      <a:pt x="439" y="1033"/>
                    </a:lnTo>
                    <a:lnTo>
                      <a:pt x="453" y="1020"/>
                    </a:lnTo>
                    <a:lnTo>
                      <a:pt x="458" y="1016"/>
                    </a:lnTo>
                    <a:lnTo>
                      <a:pt x="464" y="1011"/>
                    </a:lnTo>
                    <a:lnTo>
                      <a:pt x="515" y="974"/>
                    </a:lnTo>
                    <a:lnTo>
                      <a:pt x="569" y="941"/>
                    </a:lnTo>
                    <a:lnTo>
                      <a:pt x="624" y="913"/>
                    </a:lnTo>
                    <a:lnTo>
                      <a:pt x="682" y="888"/>
                    </a:lnTo>
                    <a:lnTo>
                      <a:pt x="742" y="869"/>
                    </a:lnTo>
                    <a:lnTo>
                      <a:pt x="804" y="855"/>
                    </a:lnTo>
                    <a:lnTo>
                      <a:pt x="867" y="845"/>
                    </a:lnTo>
                    <a:lnTo>
                      <a:pt x="869" y="844"/>
                    </a:lnTo>
                    <a:lnTo>
                      <a:pt x="872" y="844"/>
                    </a:lnTo>
                    <a:lnTo>
                      <a:pt x="912" y="841"/>
                    </a:lnTo>
                    <a:lnTo>
                      <a:pt x="952" y="840"/>
                    </a:lnTo>
                    <a:lnTo>
                      <a:pt x="993" y="841"/>
                    </a:lnTo>
                    <a:lnTo>
                      <a:pt x="1032" y="844"/>
                    </a:lnTo>
                    <a:lnTo>
                      <a:pt x="1036" y="844"/>
                    </a:lnTo>
                    <a:lnTo>
                      <a:pt x="1038" y="845"/>
                    </a:lnTo>
                    <a:lnTo>
                      <a:pt x="1101" y="855"/>
                    </a:lnTo>
                    <a:lnTo>
                      <a:pt x="1162" y="869"/>
                    </a:lnTo>
                    <a:lnTo>
                      <a:pt x="1223" y="888"/>
                    </a:lnTo>
                    <a:lnTo>
                      <a:pt x="1281" y="913"/>
                    </a:lnTo>
                    <a:lnTo>
                      <a:pt x="1336" y="941"/>
                    </a:lnTo>
                    <a:lnTo>
                      <a:pt x="1390" y="974"/>
                    </a:lnTo>
                    <a:lnTo>
                      <a:pt x="1440" y="1011"/>
                    </a:lnTo>
                    <a:lnTo>
                      <a:pt x="1446" y="1016"/>
                    </a:lnTo>
                    <a:lnTo>
                      <a:pt x="1451" y="1020"/>
                    </a:lnTo>
                    <a:lnTo>
                      <a:pt x="1481" y="1046"/>
                    </a:lnTo>
                    <a:lnTo>
                      <a:pt x="1495" y="1059"/>
                    </a:lnTo>
                    <a:lnTo>
                      <a:pt x="1510" y="1074"/>
                    </a:lnTo>
                    <a:lnTo>
                      <a:pt x="1513" y="1076"/>
                    </a:lnTo>
                    <a:lnTo>
                      <a:pt x="1513" y="727"/>
                    </a:lnTo>
                    <a:lnTo>
                      <a:pt x="1465" y="720"/>
                    </a:lnTo>
                    <a:lnTo>
                      <a:pt x="1419" y="707"/>
                    </a:lnTo>
                    <a:lnTo>
                      <a:pt x="1377" y="689"/>
                    </a:lnTo>
                    <a:lnTo>
                      <a:pt x="1336" y="665"/>
                    </a:lnTo>
                    <a:lnTo>
                      <a:pt x="1300" y="637"/>
                    </a:lnTo>
                    <a:lnTo>
                      <a:pt x="1267" y="604"/>
                    </a:lnTo>
                    <a:lnTo>
                      <a:pt x="1239" y="568"/>
                    </a:lnTo>
                    <a:lnTo>
                      <a:pt x="1215" y="528"/>
                    </a:lnTo>
                    <a:lnTo>
                      <a:pt x="1197" y="486"/>
                    </a:lnTo>
                    <a:lnTo>
                      <a:pt x="1184" y="440"/>
                    </a:lnTo>
                    <a:lnTo>
                      <a:pt x="1177" y="392"/>
                    </a:lnTo>
                    <a:lnTo>
                      <a:pt x="728" y="392"/>
                    </a:lnTo>
                    <a:close/>
                    <a:moveTo>
                      <a:pt x="2241" y="112"/>
                    </a:moveTo>
                    <a:lnTo>
                      <a:pt x="2241" y="964"/>
                    </a:lnTo>
                    <a:lnTo>
                      <a:pt x="2297" y="956"/>
                    </a:lnTo>
                    <a:lnTo>
                      <a:pt x="2297" y="112"/>
                    </a:lnTo>
                    <a:lnTo>
                      <a:pt x="2241" y="112"/>
                    </a:lnTo>
                    <a:close/>
                    <a:moveTo>
                      <a:pt x="2073" y="112"/>
                    </a:moveTo>
                    <a:lnTo>
                      <a:pt x="2073" y="1009"/>
                    </a:lnTo>
                    <a:lnTo>
                      <a:pt x="2100" y="999"/>
                    </a:lnTo>
                    <a:lnTo>
                      <a:pt x="2128" y="989"/>
                    </a:lnTo>
                    <a:lnTo>
                      <a:pt x="2128" y="112"/>
                    </a:lnTo>
                    <a:lnTo>
                      <a:pt x="2073" y="112"/>
                    </a:lnTo>
                    <a:close/>
                    <a:moveTo>
                      <a:pt x="1905" y="112"/>
                    </a:moveTo>
                    <a:lnTo>
                      <a:pt x="1905" y="1112"/>
                    </a:lnTo>
                    <a:lnTo>
                      <a:pt x="1932" y="1088"/>
                    </a:lnTo>
                    <a:lnTo>
                      <a:pt x="1961" y="1068"/>
                    </a:lnTo>
                    <a:lnTo>
                      <a:pt x="1961" y="112"/>
                    </a:lnTo>
                    <a:lnTo>
                      <a:pt x="1905" y="112"/>
                    </a:lnTo>
                    <a:close/>
                    <a:moveTo>
                      <a:pt x="112" y="112"/>
                    </a:moveTo>
                    <a:lnTo>
                      <a:pt x="112" y="3136"/>
                    </a:lnTo>
                    <a:lnTo>
                      <a:pt x="1168" y="3136"/>
                    </a:lnTo>
                    <a:lnTo>
                      <a:pt x="1141" y="3108"/>
                    </a:lnTo>
                    <a:lnTo>
                      <a:pt x="1118" y="3077"/>
                    </a:lnTo>
                    <a:lnTo>
                      <a:pt x="1099" y="3046"/>
                    </a:lnTo>
                    <a:lnTo>
                      <a:pt x="1083" y="3012"/>
                    </a:lnTo>
                    <a:lnTo>
                      <a:pt x="1081" y="3006"/>
                    </a:lnTo>
                    <a:lnTo>
                      <a:pt x="1079" y="2999"/>
                    </a:lnTo>
                    <a:lnTo>
                      <a:pt x="1074" y="2982"/>
                    </a:lnTo>
                    <a:lnTo>
                      <a:pt x="1072" y="2975"/>
                    </a:lnTo>
                    <a:lnTo>
                      <a:pt x="1070" y="2968"/>
                    </a:lnTo>
                    <a:lnTo>
                      <a:pt x="609" y="2968"/>
                    </a:lnTo>
                    <a:lnTo>
                      <a:pt x="614" y="2907"/>
                    </a:lnTo>
                    <a:lnTo>
                      <a:pt x="617" y="2884"/>
                    </a:lnTo>
                    <a:lnTo>
                      <a:pt x="613" y="2847"/>
                    </a:lnTo>
                    <a:lnTo>
                      <a:pt x="605" y="2812"/>
                    </a:lnTo>
                    <a:lnTo>
                      <a:pt x="593" y="2777"/>
                    </a:lnTo>
                    <a:lnTo>
                      <a:pt x="576" y="2747"/>
                    </a:lnTo>
                    <a:lnTo>
                      <a:pt x="554" y="2719"/>
                    </a:lnTo>
                    <a:lnTo>
                      <a:pt x="529" y="2694"/>
                    </a:lnTo>
                    <a:lnTo>
                      <a:pt x="501" y="2672"/>
                    </a:lnTo>
                    <a:lnTo>
                      <a:pt x="470" y="2656"/>
                    </a:lnTo>
                    <a:lnTo>
                      <a:pt x="437" y="2643"/>
                    </a:lnTo>
                    <a:lnTo>
                      <a:pt x="401" y="2635"/>
                    </a:lnTo>
                    <a:lnTo>
                      <a:pt x="364" y="2632"/>
                    </a:lnTo>
                    <a:lnTo>
                      <a:pt x="341" y="2633"/>
                    </a:lnTo>
                    <a:lnTo>
                      <a:pt x="280" y="2639"/>
                    </a:lnTo>
                    <a:lnTo>
                      <a:pt x="280" y="2026"/>
                    </a:lnTo>
                    <a:lnTo>
                      <a:pt x="279" y="2024"/>
                    </a:lnTo>
                    <a:lnTo>
                      <a:pt x="278" y="2022"/>
                    </a:lnTo>
                    <a:lnTo>
                      <a:pt x="257" y="1983"/>
                    </a:lnTo>
                    <a:lnTo>
                      <a:pt x="232" y="1933"/>
                    </a:lnTo>
                    <a:lnTo>
                      <a:pt x="225" y="1915"/>
                    </a:lnTo>
                    <a:lnTo>
                      <a:pt x="206" y="1865"/>
                    </a:lnTo>
                    <a:lnTo>
                      <a:pt x="200" y="1844"/>
                    </a:lnTo>
                    <a:lnTo>
                      <a:pt x="187" y="1794"/>
                    </a:lnTo>
                    <a:lnTo>
                      <a:pt x="182" y="1771"/>
                    </a:lnTo>
                    <a:lnTo>
                      <a:pt x="175" y="1719"/>
                    </a:lnTo>
                    <a:lnTo>
                      <a:pt x="172" y="1698"/>
                    </a:lnTo>
                    <a:lnTo>
                      <a:pt x="169" y="1661"/>
                    </a:lnTo>
                    <a:lnTo>
                      <a:pt x="168" y="1624"/>
                    </a:lnTo>
                    <a:lnTo>
                      <a:pt x="169" y="1587"/>
                    </a:lnTo>
                    <a:lnTo>
                      <a:pt x="172" y="1550"/>
                    </a:lnTo>
                    <a:lnTo>
                      <a:pt x="175" y="1529"/>
                    </a:lnTo>
                    <a:lnTo>
                      <a:pt x="182" y="1476"/>
                    </a:lnTo>
                    <a:lnTo>
                      <a:pt x="187" y="1454"/>
                    </a:lnTo>
                    <a:lnTo>
                      <a:pt x="200" y="1404"/>
                    </a:lnTo>
                    <a:lnTo>
                      <a:pt x="206" y="1384"/>
                    </a:lnTo>
                    <a:lnTo>
                      <a:pt x="225" y="1334"/>
                    </a:lnTo>
                    <a:lnTo>
                      <a:pt x="232" y="1314"/>
                    </a:lnTo>
                    <a:lnTo>
                      <a:pt x="257" y="1264"/>
                    </a:lnTo>
                    <a:lnTo>
                      <a:pt x="278" y="1227"/>
                    </a:lnTo>
                    <a:lnTo>
                      <a:pt x="280" y="1222"/>
                    </a:lnTo>
                    <a:lnTo>
                      <a:pt x="280" y="609"/>
                    </a:lnTo>
                    <a:lnTo>
                      <a:pt x="341" y="614"/>
                    </a:lnTo>
                    <a:lnTo>
                      <a:pt x="364" y="616"/>
                    </a:lnTo>
                    <a:lnTo>
                      <a:pt x="401" y="613"/>
                    </a:lnTo>
                    <a:lnTo>
                      <a:pt x="437" y="605"/>
                    </a:lnTo>
                    <a:lnTo>
                      <a:pt x="470" y="593"/>
                    </a:lnTo>
                    <a:lnTo>
                      <a:pt x="501" y="575"/>
                    </a:lnTo>
                    <a:lnTo>
                      <a:pt x="529" y="554"/>
                    </a:lnTo>
                    <a:lnTo>
                      <a:pt x="554" y="529"/>
                    </a:lnTo>
                    <a:lnTo>
                      <a:pt x="576" y="501"/>
                    </a:lnTo>
                    <a:lnTo>
                      <a:pt x="593" y="470"/>
                    </a:lnTo>
                    <a:lnTo>
                      <a:pt x="605" y="437"/>
                    </a:lnTo>
                    <a:lnTo>
                      <a:pt x="613" y="401"/>
                    </a:lnTo>
                    <a:lnTo>
                      <a:pt x="617" y="364"/>
                    </a:lnTo>
                    <a:lnTo>
                      <a:pt x="614" y="341"/>
                    </a:lnTo>
                    <a:lnTo>
                      <a:pt x="609" y="280"/>
                    </a:lnTo>
                    <a:lnTo>
                      <a:pt x="1295" y="280"/>
                    </a:lnTo>
                    <a:lnTo>
                      <a:pt x="1289" y="341"/>
                    </a:lnTo>
                    <a:lnTo>
                      <a:pt x="1288" y="364"/>
                    </a:lnTo>
                    <a:lnTo>
                      <a:pt x="1291" y="401"/>
                    </a:lnTo>
                    <a:lnTo>
                      <a:pt x="1299" y="437"/>
                    </a:lnTo>
                    <a:lnTo>
                      <a:pt x="1312" y="470"/>
                    </a:lnTo>
                    <a:lnTo>
                      <a:pt x="1329" y="501"/>
                    </a:lnTo>
                    <a:lnTo>
                      <a:pt x="1351" y="529"/>
                    </a:lnTo>
                    <a:lnTo>
                      <a:pt x="1376" y="554"/>
                    </a:lnTo>
                    <a:lnTo>
                      <a:pt x="1404" y="575"/>
                    </a:lnTo>
                    <a:lnTo>
                      <a:pt x="1435" y="593"/>
                    </a:lnTo>
                    <a:lnTo>
                      <a:pt x="1468" y="605"/>
                    </a:lnTo>
                    <a:lnTo>
                      <a:pt x="1503" y="613"/>
                    </a:lnTo>
                    <a:lnTo>
                      <a:pt x="1541" y="616"/>
                    </a:lnTo>
                    <a:lnTo>
                      <a:pt x="1564" y="614"/>
                    </a:lnTo>
                    <a:lnTo>
                      <a:pt x="1624" y="609"/>
                    </a:lnTo>
                    <a:lnTo>
                      <a:pt x="1624" y="1222"/>
                    </a:lnTo>
                    <a:lnTo>
                      <a:pt x="1653" y="1273"/>
                    </a:lnTo>
                    <a:lnTo>
                      <a:pt x="1677" y="1327"/>
                    </a:lnTo>
                    <a:lnTo>
                      <a:pt x="1698" y="1384"/>
                    </a:lnTo>
                    <a:lnTo>
                      <a:pt x="1714" y="1441"/>
                    </a:lnTo>
                    <a:lnTo>
                      <a:pt x="1727" y="1501"/>
                    </a:lnTo>
                    <a:lnTo>
                      <a:pt x="1734" y="1561"/>
                    </a:lnTo>
                    <a:lnTo>
                      <a:pt x="1736" y="1624"/>
                    </a:lnTo>
                    <a:lnTo>
                      <a:pt x="1736" y="1629"/>
                    </a:lnTo>
                    <a:lnTo>
                      <a:pt x="1792" y="1635"/>
                    </a:lnTo>
                    <a:lnTo>
                      <a:pt x="1792" y="1635"/>
                    </a:lnTo>
                    <a:lnTo>
                      <a:pt x="1792" y="112"/>
                    </a:lnTo>
                    <a:lnTo>
                      <a:pt x="112" y="112"/>
                    </a:lnTo>
                    <a:close/>
                    <a:moveTo>
                      <a:pt x="0" y="0"/>
                    </a:moveTo>
                    <a:lnTo>
                      <a:pt x="2409" y="0"/>
                    </a:lnTo>
                    <a:lnTo>
                      <a:pt x="2409" y="953"/>
                    </a:lnTo>
                    <a:lnTo>
                      <a:pt x="2470" y="957"/>
                    </a:lnTo>
                    <a:lnTo>
                      <a:pt x="2531" y="965"/>
                    </a:lnTo>
                    <a:lnTo>
                      <a:pt x="2588" y="977"/>
                    </a:lnTo>
                    <a:lnTo>
                      <a:pt x="2643" y="992"/>
                    </a:lnTo>
                    <a:lnTo>
                      <a:pt x="2694" y="1011"/>
                    </a:lnTo>
                    <a:lnTo>
                      <a:pt x="2743" y="1033"/>
                    </a:lnTo>
                    <a:lnTo>
                      <a:pt x="2786" y="1058"/>
                    </a:lnTo>
                    <a:lnTo>
                      <a:pt x="2827" y="1086"/>
                    </a:lnTo>
                    <a:lnTo>
                      <a:pt x="2862" y="1116"/>
                    </a:lnTo>
                    <a:lnTo>
                      <a:pt x="2894" y="1150"/>
                    </a:lnTo>
                    <a:lnTo>
                      <a:pt x="2920" y="1185"/>
                    </a:lnTo>
                    <a:lnTo>
                      <a:pt x="2941" y="1222"/>
                    </a:lnTo>
                    <a:lnTo>
                      <a:pt x="2956" y="1261"/>
                    </a:lnTo>
                    <a:lnTo>
                      <a:pt x="2965" y="1301"/>
                    </a:lnTo>
                    <a:lnTo>
                      <a:pt x="2968" y="1344"/>
                    </a:lnTo>
                    <a:lnTo>
                      <a:pt x="2968" y="2913"/>
                    </a:lnTo>
                    <a:lnTo>
                      <a:pt x="2965" y="2955"/>
                    </a:lnTo>
                    <a:lnTo>
                      <a:pt x="2956" y="2997"/>
                    </a:lnTo>
                    <a:lnTo>
                      <a:pt x="2939" y="3037"/>
                    </a:lnTo>
                    <a:lnTo>
                      <a:pt x="2917" y="3076"/>
                    </a:lnTo>
                    <a:lnTo>
                      <a:pt x="2889" y="3111"/>
                    </a:lnTo>
                    <a:lnTo>
                      <a:pt x="2857" y="3145"/>
                    </a:lnTo>
                    <a:lnTo>
                      <a:pt x="2819" y="3175"/>
                    </a:lnTo>
                    <a:lnTo>
                      <a:pt x="2777" y="3205"/>
                    </a:lnTo>
                    <a:lnTo>
                      <a:pt x="2730" y="3230"/>
                    </a:lnTo>
                    <a:lnTo>
                      <a:pt x="2679" y="3251"/>
                    </a:lnTo>
                    <a:lnTo>
                      <a:pt x="2626" y="3270"/>
                    </a:lnTo>
                    <a:lnTo>
                      <a:pt x="2568" y="3285"/>
                    </a:lnTo>
                    <a:lnTo>
                      <a:pt x="2509" y="3295"/>
                    </a:lnTo>
                    <a:lnTo>
                      <a:pt x="2445" y="3301"/>
                    </a:lnTo>
                    <a:lnTo>
                      <a:pt x="2381" y="3304"/>
                    </a:lnTo>
                    <a:lnTo>
                      <a:pt x="2315" y="3301"/>
                    </a:lnTo>
                    <a:lnTo>
                      <a:pt x="2251" y="3294"/>
                    </a:lnTo>
                    <a:lnTo>
                      <a:pt x="2189" y="3283"/>
                    </a:lnTo>
                    <a:lnTo>
                      <a:pt x="2128" y="3266"/>
                    </a:lnTo>
                    <a:lnTo>
                      <a:pt x="2071" y="3245"/>
                    </a:lnTo>
                    <a:lnTo>
                      <a:pt x="2018" y="3221"/>
                    </a:lnTo>
                    <a:lnTo>
                      <a:pt x="1966" y="3245"/>
                    </a:lnTo>
                    <a:lnTo>
                      <a:pt x="1910" y="3266"/>
                    </a:lnTo>
                    <a:lnTo>
                      <a:pt x="1850" y="3281"/>
                    </a:lnTo>
                    <a:lnTo>
                      <a:pt x="1787" y="3294"/>
                    </a:lnTo>
                    <a:lnTo>
                      <a:pt x="1721" y="3301"/>
                    </a:lnTo>
                    <a:lnTo>
                      <a:pt x="1653" y="3304"/>
                    </a:lnTo>
                    <a:lnTo>
                      <a:pt x="1586" y="3301"/>
                    </a:lnTo>
                    <a:lnTo>
                      <a:pt x="1522" y="3294"/>
                    </a:lnTo>
                    <a:lnTo>
                      <a:pt x="1460" y="3283"/>
                    </a:lnTo>
                    <a:lnTo>
                      <a:pt x="1402" y="3267"/>
                    </a:lnTo>
                    <a:lnTo>
                      <a:pt x="1346" y="3248"/>
                    </a:lnTo>
                    <a:lnTo>
                      <a:pt x="0" y="324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</p:grpSp>
      <p:sp>
        <p:nvSpPr>
          <p:cNvPr id="195" name="TextBox 194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cxnSp>
        <p:nvCxnSpPr>
          <p:cNvPr id="2054" name="Прямая соединительная линия 2053"/>
          <p:cNvCxnSpPr/>
          <p:nvPr/>
        </p:nvCxnSpPr>
        <p:spPr>
          <a:xfrm flipV="1">
            <a:off x="548640" y="2513574"/>
            <a:ext cx="5976704" cy="42202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Прямая соединительная линия 209"/>
          <p:cNvCxnSpPr/>
          <p:nvPr/>
        </p:nvCxnSpPr>
        <p:spPr>
          <a:xfrm flipV="1">
            <a:off x="529243" y="3593694"/>
            <a:ext cx="5976704" cy="42202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1" name="Группа 210"/>
          <p:cNvGrpSpPr/>
          <p:nvPr/>
        </p:nvGrpSpPr>
        <p:grpSpPr>
          <a:xfrm>
            <a:off x="2877729" y="2987576"/>
            <a:ext cx="3741275" cy="633341"/>
            <a:chOff x="2860327" y="1276521"/>
            <a:chExt cx="3741275" cy="633341"/>
          </a:xfrm>
        </p:grpSpPr>
        <p:grpSp>
          <p:nvGrpSpPr>
            <p:cNvPr id="266" name="Группа 265"/>
            <p:cNvGrpSpPr/>
            <p:nvPr/>
          </p:nvGrpSpPr>
          <p:grpSpPr>
            <a:xfrm>
              <a:off x="2860327" y="1276521"/>
              <a:ext cx="3665017" cy="370324"/>
              <a:chOff x="2860327" y="1276521"/>
              <a:chExt cx="3665017" cy="370324"/>
            </a:xfrm>
          </p:grpSpPr>
          <p:grpSp>
            <p:nvGrpSpPr>
              <p:cNvPr id="275" name="Группа 274"/>
              <p:cNvGrpSpPr/>
              <p:nvPr/>
            </p:nvGrpSpPr>
            <p:grpSpPr>
              <a:xfrm>
                <a:off x="2860327" y="1276521"/>
                <a:ext cx="3665017" cy="370324"/>
                <a:chOff x="-5255625" y="1277253"/>
                <a:chExt cx="3665017" cy="370324"/>
              </a:xfrm>
            </p:grpSpPr>
            <p:sp>
              <p:nvSpPr>
                <p:cNvPr id="279" name="Скругленный прямоугольник 278"/>
                <p:cNvSpPr/>
                <p:nvPr/>
              </p:nvSpPr>
              <p:spPr>
                <a:xfrm>
                  <a:off x="-5255625" y="1277253"/>
                  <a:ext cx="1070929" cy="370324"/>
                </a:xfrm>
                <a:prstGeom prst="round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280" name="Скругленный прямоугольник 279"/>
                <p:cNvSpPr/>
                <p:nvPr/>
              </p:nvSpPr>
              <p:spPr>
                <a:xfrm>
                  <a:off x="-2661537" y="1277253"/>
                  <a:ext cx="1070929" cy="370324"/>
                </a:xfrm>
                <a:prstGeom prst="round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281" name="Скругленный прямоугольник 280"/>
                <p:cNvSpPr/>
                <p:nvPr/>
              </p:nvSpPr>
              <p:spPr>
                <a:xfrm>
                  <a:off x="-3958581" y="1277253"/>
                  <a:ext cx="1070929" cy="370324"/>
                </a:xfrm>
                <a:prstGeom prst="round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  <p:sp>
            <p:nvSpPr>
              <p:cNvPr id="276" name="TextBox 275"/>
              <p:cNvSpPr txBox="1"/>
              <p:nvPr/>
            </p:nvSpPr>
            <p:spPr>
              <a:xfrm>
                <a:off x="2870020" y="1298757"/>
                <a:ext cx="10546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100,0</a:t>
                </a:r>
                <a:endParaRPr lang="ru-RU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77" name="TextBox 276"/>
              <p:cNvSpPr txBox="1"/>
              <p:nvPr/>
            </p:nvSpPr>
            <p:spPr>
              <a:xfrm>
                <a:off x="4150787" y="1298757"/>
                <a:ext cx="10669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55,0</a:t>
                </a:r>
                <a:endParaRPr lang="ru-RU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78" name="TextBox 277"/>
              <p:cNvSpPr txBox="1"/>
              <p:nvPr/>
            </p:nvSpPr>
            <p:spPr>
              <a:xfrm>
                <a:off x="5437257" y="1298757"/>
                <a:ext cx="108808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55,0</a:t>
                </a:r>
                <a:endParaRPr lang="ru-RU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272" name="TextBox 271"/>
            <p:cNvSpPr txBox="1"/>
            <p:nvPr/>
          </p:nvSpPr>
          <p:spPr>
            <a:xfrm>
              <a:off x="3238871" y="1617474"/>
              <a:ext cx="77798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00" b="1" i="1" dirty="0" smtClean="0">
                  <a:solidFill>
                    <a:schemeClr val="accent1">
                      <a:lumMod val="50000"/>
                    </a:schemeClr>
                  </a:solidFill>
                  <a:ea typeface="Cambria" panose="02040503050406030204" pitchFamily="18" charset="0"/>
                  <a:cs typeface="Segoe UI" panose="020B0502040204020203" pitchFamily="34" charset="0"/>
                </a:rPr>
                <a:t>17,1%</a:t>
              </a:r>
              <a:endParaRPr lang="ru-RU" sz="1300" b="1" i="1" dirty="0">
                <a:solidFill>
                  <a:schemeClr val="accent1">
                    <a:lumMod val="50000"/>
                  </a:schemeClr>
                </a:solidFill>
                <a:ea typeface="Cambria" panose="02040503050406030204" pitchFamily="18" charset="0"/>
                <a:cs typeface="Segoe UI" panose="020B0502040204020203" pitchFamily="34" charset="0"/>
              </a:endParaRPr>
            </a:p>
          </p:txBody>
        </p:sp>
        <p:sp>
          <p:nvSpPr>
            <p:cNvPr id="273" name="TextBox 272"/>
            <p:cNvSpPr txBox="1"/>
            <p:nvPr/>
          </p:nvSpPr>
          <p:spPr>
            <a:xfrm>
              <a:off x="4516825" y="1602921"/>
              <a:ext cx="79010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00" b="1" i="1" dirty="0" smtClean="0">
                  <a:solidFill>
                    <a:schemeClr val="accent1">
                      <a:lumMod val="50000"/>
                    </a:schemeClr>
                  </a:solidFill>
                  <a:ea typeface="Cambria" panose="02040503050406030204" pitchFamily="18" charset="0"/>
                  <a:cs typeface="Segoe UI" panose="020B0502040204020203" pitchFamily="34" charset="0"/>
                </a:rPr>
                <a:t>10,6%</a:t>
              </a:r>
              <a:endParaRPr lang="ru-RU" sz="1300" b="1" i="1" dirty="0">
                <a:solidFill>
                  <a:schemeClr val="accent1">
                    <a:lumMod val="50000"/>
                  </a:schemeClr>
                </a:solidFill>
                <a:ea typeface="Cambria" panose="02040503050406030204" pitchFamily="18" charset="0"/>
                <a:cs typeface="Segoe UI" panose="020B0502040204020203" pitchFamily="34" charset="0"/>
              </a:endParaRPr>
            </a:p>
          </p:txBody>
        </p:sp>
        <p:sp>
          <p:nvSpPr>
            <p:cNvPr id="274" name="TextBox 273"/>
            <p:cNvSpPr txBox="1"/>
            <p:nvPr/>
          </p:nvSpPr>
          <p:spPr>
            <a:xfrm>
              <a:off x="5806907" y="1594801"/>
              <a:ext cx="794695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00" b="1" i="1" dirty="0" smtClean="0">
                  <a:solidFill>
                    <a:schemeClr val="accent1">
                      <a:lumMod val="50000"/>
                    </a:schemeClr>
                  </a:solidFill>
                  <a:ea typeface="Cambria" panose="02040503050406030204" pitchFamily="18" charset="0"/>
                  <a:cs typeface="Segoe UI" panose="020B0502040204020203" pitchFamily="34" charset="0"/>
                </a:rPr>
                <a:t>10,8%</a:t>
              </a:r>
              <a:endParaRPr lang="ru-RU" sz="1300" b="1" i="1" dirty="0">
                <a:solidFill>
                  <a:schemeClr val="accent1">
                    <a:lumMod val="50000"/>
                  </a:schemeClr>
                </a:solidFill>
                <a:ea typeface="Cambria" panose="02040503050406030204" pitchFamily="18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82" name="Группа 281"/>
          <p:cNvGrpSpPr/>
          <p:nvPr/>
        </p:nvGrpSpPr>
        <p:grpSpPr>
          <a:xfrm>
            <a:off x="2857400" y="4074028"/>
            <a:ext cx="3750921" cy="626482"/>
            <a:chOff x="2860327" y="1276521"/>
            <a:chExt cx="3750921" cy="626482"/>
          </a:xfrm>
        </p:grpSpPr>
        <p:grpSp>
          <p:nvGrpSpPr>
            <p:cNvPr id="283" name="Группа 282"/>
            <p:cNvGrpSpPr/>
            <p:nvPr/>
          </p:nvGrpSpPr>
          <p:grpSpPr>
            <a:xfrm>
              <a:off x="2860327" y="1276521"/>
              <a:ext cx="3665017" cy="370324"/>
              <a:chOff x="2860327" y="1276521"/>
              <a:chExt cx="3665017" cy="370324"/>
            </a:xfrm>
          </p:grpSpPr>
          <p:grpSp>
            <p:nvGrpSpPr>
              <p:cNvPr id="287" name="Группа 286"/>
              <p:cNvGrpSpPr/>
              <p:nvPr/>
            </p:nvGrpSpPr>
            <p:grpSpPr>
              <a:xfrm>
                <a:off x="2860327" y="1276521"/>
                <a:ext cx="3665017" cy="370324"/>
                <a:chOff x="-5255625" y="1277253"/>
                <a:chExt cx="3665017" cy="370324"/>
              </a:xfrm>
            </p:grpSpPr>
            <p:sp>
              <p:nvSpPr>
                <p:cNvPr id="291" name="Скругленный прямоугольник 290"/>
                <p:cNvSpPr/>
                <p:nvPr/>
              </p:nvSpPr>
              <p:spPr>
                <a:xfrm>
                  <a:off x="-5255625" y="1277253"/>
                  <a:ext cx="1070929" cy="370324"/>
                </a:xfrm>
                <a:prstGeom prst="round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292" name="Скругленный прямоугольник 291"/>
                <p:cNvSpPr/>
                <p:nvPr/>
              </p:nvSpPr>
              <p:spPr>
                <a:xfrm>
                  <a:off x="-2661537" y="1277253"/>
                  <a:ext cx="1070929" cy="370324"/>
                </a:xfrm>
                <a:prstGeom prst="round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293" name="Скругленный прямоугольник 292"/>
                <p:cNvSpPr/>
                <p:nvPr/>
              </p:nvSpPr>
              <p:spPr>
                <a:xfrm>
                  <a:off x="-3958581" y="1277253"/>
                  <a:ext cx="1070929" cy="370324"/>
                </a:xfrm>
                <a:prstGeom prst="round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  <p:sp>
            <p:nvSpPr>
              <p:cNvPr id="288" name="TextBox 287"/>
              <p:cNvSpPr txBox="1"/>
              <p:nvPr/>
            </p:nvSpPr>
            <p:spPr>
              <a:xfrm>
                <a:off x="2870020" y="1298757"/>
                <a:ext cx="10546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75,7</a:t>
                </a:r>
                <a:endParaRPr lang="ru-RU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89" name="TextBox 288"/>
              <p:cNvSpPr txBox="1"/>
              <p:nvPr/>
            </p:nvSpPr>
            <p:spPr>
              <a:xfrm>
                <a:off x="4150787" y="1298757"/>
                <a:ext cx="10669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75,6</a:t>
                </a:r>
                <a:endParaRPr lang="ru-RU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90" name="TextBox 289"/>
              <p:cNvSpPr txBox="1"/>
              <p:nvPr/>
            </p:nvSpPr>
            <p:spPr>
              <a:xfrm>
                <a:off x="5437257" y="1298757"/>
                <a:ext cx="108808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76,5</a:t>
                </a:r>
                <a:endParaRPr lang="ru-RU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284" name="TextBox 283"/>
            <p:cNvSpPr txBox="1"/>
            <p:nvPr/>
          </p:nvSpPr>
          <p:spPr>
            <a:xfrm>
              <a:off x="3248593" y="1606798"/>
              <a:ext cx="85684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b="1" i="1" dirty="0" smtClean="0">
                  <a:solidFill>
                    <a:schemeClr val="accent1">
                      <a:lumMod val="50000"/>
                    </a:schemeClr>
                  </a:solidFill>
                  <a:ea typeface="Cambria" panose="02040503050406030204" pitchFamily="18" charset="0"/>
                  <a:cs typeface="Segoe UI" panose="020B0502040204020203" pitchFamily="34" charset="0"/>
                </a:rPr>
                <a:t>13,0%</a:t>
              </a:r>
              <a:endParaRPr lang="ru-RU" sz="1300" b="1" i="1" dirty="0">
                <a:solidFill>
                  <a:schemeClr val="accent1">
                    <a:lumMod val="50000"/>
                  </a:schemeClr>
                </a:solidFill>
                <a:ea typeface="Cambria" panose="02040503050406030204" pitchFamily="18" charset="0"/>
                <a:cs typeface="Segoe UI" panose="020B0502040204020203" pitchFamily="34" charset="0"/>
              </a:endParaRPr>
            </a:p>
          </p:txBody>
        </p:sp>
        <p:sp>
          <p:nvSpPr>
            <p:cNvPr id="285" name="TextBox 284"/>
            <p:cNvSpPr txBox="1"/>
            <p:nvPr/>
          </p:nvSpPr>
          <p:spPr>
            <a:xfrm>
              <a:off x="4594275" y="1610615"/>
              <a:ext cx="80583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300" b="1" i="1">
                  <a:solidFill>
                    <a:schemeClr val="accent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 algn="ctr"/>
              <a:r>
                <a:rPr lang="en-US" dirty="0" smtClean="0">
                  <a:latin typeface="+mn-lt"/>
                  <a:ea typeface="Cambria" panose="02040503050406030204" pitchFamily="18" charset="0"/>
                </a:rPr>
                <a:t>14,6%</a:t>
              </a:r>
              <a:endParaRPr lang="ru-RU" dirty="0">
                <a:latin typeface="+mn-lt"/>
                <a:ea typeface="Cambria" panose="02040503050406030204" pitchFamily="18" charset="0"/>
              </a:endParaRPr>
            </a:p>
          </p:txBody>
        </p:sp>
        <p:sp>
          <p:nvSpPr>
            <p:cNvPr id="286" name="TextBox 285"/>
            <p:cNvSpPr txBox="1"/>
            <p:nvPr/>
          </p:nvSpPr>
          <p:spPr>
            <a:xfrm>
              <a:off x="5738742" y="1606798"/>
              <a:ext cx="87250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00" b="1" i="1" dirty="0" smtClean="0">
                  <a:solidFill>
                    <a:schemeClr val="accent1">
                      <a:lumMod val="50000"/>
                    </a:schemeClr>
                  </a:solidFill>
                  <a:ea typeface="Cambria" panose="02040503050406030204" pitchFamily="18" charset="0"/>
                  <a:cs typeface="Segoe UI" panose="020B0502040204020203" pitchFamily="34" charset="0"/>
                </a:rPr>
                <a:t>15,1%</a:t>
              </a:r>
              <a:endParaRPr lang="ru-RU" sz="1300" b="1" i="1" dirty="0">
                <a:solidFill>
                  <a:schemeClr val="accent1">
                    <a:lumMod val="50000"/>
                  </a:schemeClr>
                </a:solidFill>
                <a:ea typeface="Cambria" panose="02040503050406030204" pitchFamily="18" charset="0"/>
                <a:cs typeface="Segoe UI" panose="020B0502040204020203" pitchFamily="34" charset="0"/>
              </a:endParaRPr>
            </a:p>
          </p:txBody>
        </p:sp>
      </p:grpSp>
      <p:cxnSp>
        <p:nvCxnSpPr>
          <p:cNvPr id="294" name="Прямая соединительная линия 293"/>
          <p:cNvCxnSpPr/>
          <p:nvPr/>
        </p:nvCxnSpPr>
        <p:spPr>
          <a:xfrm flipV="1">
            <a:off x="545713" y="4673814"/>
            <a:ext cx="5976704" cy="42202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5" name="Группа 294"/>
          <p:cNvGrpSpPr/>
          <p:nvPr/>
        </p:nvGrpSpPr>
        <p:grpSpPr>
          <a:xfrm>
            <a:off x="2928099" y="5226156"/>
            <a:ext cx="3751490" cy="628117"/>
            <a:chOff x="2860327" y="1276521"/>
            <a:chExt cx="3751490" cy="628117"/>
          </a:xfrm>
        </p:grpSpPr>
        <p:grpSp>
          <p:nvGrpSpPr>
            <p:cNvPr id="296" name="Группа 295"/>
            <p:cNvGrpSpPr/>
            <p:nvPr/>
          </p:nvGrpSpPr>
          <p:grpSpPr>
            <a:xfrm>
              <a:off x="2860327" y="1276521"/>
              <a:ext cx="3665017" cy="370324"/>
              <a:chOff x="2860327" y="1276521"/>
              <a:chExt cx="3665017" cy="370324"/>
            </a:xfrm>
          </p:grpSpPr>
          <p:grpSp>
            <p:nvGrpSpPr>
              <p:cNvPr id="300" name="Группа 299"/>
              <p:cNvGrpSpPr/>
              <p:nvPr/>
            </p:nvGrpSpPr>
            <p:grpSpPr>
              <a:xfrm>
                <a:off x="2860327" y="1276521"/>
                <a:ext cx="3665017" cy="370324"/>
                <a:chOff x="-5255625" y="1277253"/>
                <a:chExt cx="3665017" cy="370324"/>
              </a:xfrm>
            </p:grpSpPr>
            <p:sp>
              <p:nvSpPr>
                <p:cNvPr id="304" name="Скругленный прямоугольник 303"/>
                <p:cNvSpPr/>
                <p:nvPr/>
              </p:nvSpPr>
              <p:spPr>
                <a:xfrm>
                  <a:off x="-5255625" y="1277253"/>
                  <a:ext cx="1070929" cy="370324"/>
                </a:xfrm>
                <a:prstGeom prst="round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305" name="Скругленный прямоугольник 304"/>
                <p:cNvSpPr/>
                <p:nvPr/>
              </p:nvSpPr>
              <p:spPr>
                <a:xfrm>
                  <a:off x="-2661537" y="1277253"/>
                  <a:ext cx="1070929" cy="370324"/>
                </a:xfrm>
                <a:prstGeom prst="round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306" name="Скругленный прямоугольник 305"/>
                <p:cNvSpPr/>
                <p:nvPr/>
              </p:nvSpPr>
              <p:spPr>
                <a:xfrm>
                  <a:off x="-3958581" y="1277253"/>
                  <a:ext cx="1070929" cy="370324"/>
                </a:xfrm>
                <a:prstGeom prst="round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  <p:sp>
            <p:nvSpPr>
              <p:cNvPr id="301" name="TextBox 300"/>
              <p:cNvSpPr txBox="1"/>
              <p:nvPr/>
            </p:nvSpPr>
            <p:spPr>
              <a:xfrm>
                <a:off x="2870020" y="1298757"/>
                <a:ext cx="10546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52,5</a:t>
                </a:r>
                <a:endParaRPr lang="ru-RU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02" name="TextBox 301"/>
              <p:cNvSpPr txBox="1"/>
              <p:nvPr/>
            </p:nvSpPr>
            <p:spPr>
              <a:xfrm>
                <a:off x="4150787" y="1298757"/>
                <a:ext cx="10669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52,5</a:t>
                </a:r>
                <a:endParaRPr lang="ru-RU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03" name="TextBox 302"/>
              <p:cNvSpPr txBox="1"/>
              <p:nvPr/>
            </p:nvSpPr>
            <p:spPr>
              <a:xfrm>
                <a:off x="5437257" y="1298757"/>
                <a:ext cx="108808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52,5</a:t>
                </a:r>
                <a:endParaRPr lang="ru-RU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297" name="TextBox 296"/>
            <p:cNvSpPr txBox="1"/>
            <p:nvPr/>
          </p:nvSpPr>
          <p:spPr>
            <a:xfrm>
              <a:off x="3128110" y="1612250"/>
              <a:ext cx="85684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00" b="1" i="1" dirty="0" smtClean="0">
                  <a:solidFill>
                    <a:schemeClr val="accent1">
                      <a:lumMod val="50000"/>
                    </a:schemeClr>
                  </a:solidFill>
                  <a:ea typeface="Cambria" panose="02040503050406030204" pitchFamily="18" charset="0"/>
                  <a:cs typeface="Segoe UI" panose="020B0502040204020203" pitchFamily="34" charset="0"/>
                </a:rPr>
                <a:t>9,0%</a:t>
              </a:r>
              <a:endParaRPr lang="ru-RU" sz="1300" b="1" i="1" dirty="0">
                <a:solidFill>
                  <a:schemeClr val="accent1">
                    <a:lumMod val="50000"/>
                  </a:schemeClr>
                </a:solidFill>
                <a:ea typeface="Cambria" panose="02040503050406030204" pitchFamily="18" charset="0"/>
                <a:cs typeface="Segoe UI" panose="020B0502040204020203" pitchFamily="34" charset="0"/>
              </a:endParaRPr>
            </a:p>
          </p:txBody>
        </p:sp>
        <p:sp>
          <p:nvSpPr>
            <p:cNvPr id="298" name="TextBox 297"/>
            <p:cNvSpPr txBox="1"/>
            <p:nvPr/>
          </p:nvSpPr>
          <p:spPr>
            <a:xfrm>
              <a:off x="4487415" y="1602864"/>
              <a:ext cx="80583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300" b="1" i="1">
                  <a:solidFill>
                    <a:schemeClr val="accent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 algn="r"/>
              <a:r>
                <a:rPr lang="en-US" dirty="0" smtClean="0">
                  <a:latin typeface="+mn-lt"/>
                  <a:ea typeface="Cambria" panose="02040503050406030204" pitchFamily="18" charset="0"/>
                </a:rPr>
                <a:t>10,1%</a:t>
              </a:r>
              <a:endParaRPr lang="ru-RU" dirty="0">
                <a:latin typeface="+mn-lt"/>
                <a:ea typeface="Cambria" panose="02040503050406030204" pitchFamily="18" charset="0"/>
              </a:endParaRPr>
            </a:p>
          </p:txBody>
        </p:sp>
        <p:sp>
          <p:nvSpPr>
            <p:cNvPr id="299" name="TextBox 298"/>
            <p:cNvSpPr txBox="1"/>
            <p:nvPr/>
          </p:nvSpPr>
          <p:spPr>
            <a:xfrm>
              <a:off x="5739311" y="1597885"/>
              <a:ext cx="87250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00" b="1" i="1" dirty="0" smtClean="0">
                  <a:solidFill>
                    <a:schemeClr val="accent1">
                      <a:lumMod val="50000"/>
                    </a:schemeClr>
                  </a:solidFill>
                  <a:ea typeface="Cambria" panose="02040503050406030204" pitchFamily="18" charset="0"/>
                  <a:cs typeface="Segoe UI" panose="020B0502040204020203" pitchFamily="34" charset="0"/>
                </a:rPr>
                <a:t>10,4%</a:t>
              </a:r>
              <a:endParaRPr lang="ru-RU" sz="1300" b="1" i="1" dirty="0">
                <a:solidFill>
                  <a:schemeClr val="accent1">
                    <a:lumMod val="50000"/>
                  </a:schemeClr>
                </a:solidFill>
                <a:ea typeface="Cambria" panose="02040503050406030204" pitchFamily="18" charset="0"/>
                <a:cs typeface="Segoe UI" panose="020B0502040204020203" pitchFamily="34" charset="0"/>
              </a:endParaRPr>
            </a:p>
          </p:txBody>
        </p:sp>
      </p:grpSp>
      <p:cxnSp>
        <p:nvCxnSpPr>
          <p:cNvPr id="307" name="Прямая соединительная линия 306"/>
          <p:cNvCxnSpPr/>
          <p:nvPr/>
        </p:nvCxnSpPr>
        <p:spPr>
          <a:xfrm flipV="1">
            <a:off x="616412" y="5825942"/>
            <a:ext cx="5976704" cy="42202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8" name="Группа 307"/>
          <p:cNvGrpSpPr/>
          <p:nvPr/>
        </p:nvGrpSpPr>
        <p:grpSpPr>
          <a:xfrm>
            <a:off x="2921092" y="6378284"/>
            <a:ext cx="3755934" cy="621715"/>
            <a:chOff x="2860327" y="1276521"/>
            <a:chExt cx="3755934" cy="621715"/>
          </a:xfrm>
        </p:grpSpPr>
        <p:grpSp>
          <p:nvGrpSpPr>
            <p:cNvPr id="309" name="Группа 308"/>
            <p:cNvGrpSpPr/>
            <p:nvPr/>
          </p:nvGrpSpPr>
          <p:grpSpPr>
            <a:xfrm>
              <a:off x="2860327" y="1276521"/>
              <a:ext cx="3665017" cy="370324"/>
              <a:chOff x="2860327" y="1276521"/>
              <a:chExt cx="3665017" cy="370324"/>
            </a:xfrm>
          </p:grpSpPr>
          <p:grpSp>
            <p:nvGrpSpPr>
              <p:cNvPr id="313" name="Группа 312"/>
              <p:cNvGrpSpPr/>
              <p:nvPr/>
            </p:nvGrpSpPr>
            <p:grpSpPr>
              <a:xfrm>
                <a:off x="2860327" y="1276521"/>
                <a:ext cx="3665017" cy="370324"/>
                <a:chOff x="-5255625" y="1277253"/>
                <a:chExt cx="3665017" cy="370324"/>
              </a:xfrm>
            </p:grpSpPr>
            <p:sp>
              <p:nvSpPr>
                <p:cNvPr id="317" name="Скругленный прямоугольник 316"/>
                <p:cNvSpPr/>
                <p:nvPr/>
              </p:nvSpPr>
              <p:spPr>
                <a:xfrm>
                  <a:off x="-5255625" y="1277253"/>
                  <a:ext cx="1070929" cy="370324"/>
                </a:xfrm>
                <a:prstGeom prst="round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318" name="Скругленный прямоугольник 317"/>
                <p:cNvSpPr/>
                <p:nvPr/>
              </p:nvSpPr>
              <p:spPr>
                <a:xfrm>
                  <a:off x="-2661537" y="1277253"/>
                  <a:ext cx="1070929" cy="370324"/>
                </a:xfrm>
                <a:prstGeom prst="round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319" name="Скругленный прямоугольник 318"/>
                <p:cNvSpPr/>
                <p:nvPr/>
              </p:nvSpPr>
              <p:spPr>
                <a:xfrm>
                  <a:off x="-3958581" y="1277253"/>
                  <a:ext cx="1070929" cy="370324"/>
                </a:xfrm>
                <a:prstGeom prst="round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  <p:sp>
            <p:nvSpPr>
              <p:cNvPr id="314" name="TextBox 313"/>
              <p:cNvSpPr txBox="1"/>
              <p:nvPr/>
            </p:nvSpPr>
            <p:spPr>
              <a:xfrm>
                <a:off x="2870020" y="1298757"/>
                <a:ext cx="10546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52,0</a:t>
                </a:r>
                <a:endParaRPr lang="ru-RU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15" name="TextBox 314"/>
              <p:cNvSpPr txBox="1"/>
              <p:nvPr/>
            </p:nvSpPr>
            <p:spPr>
              <a:xfrm>
                <a:off x="4150787" y="1298757"/>
                <a:ext cx="10669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51,7</a:t>
                </a:r>
                <a:endParaRPr lang="ru-RU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16" name="TextBox 315"/>
              <p:cNvSpPr txBox="1"/>
              <p:nvPr/>
            </p:nvSpPr>
            <p:spPr>
              <a:xfrm>
                <a:off x="5437257" y="1298757"/>
                <a:ext cx="108808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51,7</a:t>
                </a:r>
                <a:endParaRPr lang="ru-RU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310" name="TextBox 309"/>
            <p:cNvSpPr txBox="1"/>
            <p:nvPr/>
          </p:nvSpPr>
          <p:spPr>
            <a:xfrm>
              <a:off x="3167983" y="1605848"/>
              <a:ext cx="85684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00" b="1" i="1" dirty="0" smtClean="0">
                  <a:solidFill>
                    <a:schemeClr val="accent1">
                      <a:lumMod val="50000"/>
                    </a:schemeClr>
                  </a:solidFill>
                  <a:ea typeface="Cambria" panose="02040503050406030204" pitchFamily="18" charset="0"/>
                  <a:cs typeface="Segoe UI" panose="020B0502040204020203" pitchFamily="34" charset="0"/>
                </a:rPr>
                <a:t>8,9%</a:t>
              </a:r>
              <a:endParaRPr lang="ru-RU" sz="1300" b="1" i="1" dirty="0">
                <a:solidFill>
                  <a:schemeClr val="accent1">
                    <a:lumMod val="50000"/>
                  </a:schemeClr>
                </a:solidFill>
                <a:ea typeface="Cambria" panose="02040503050406030204" pitchFamily="18" charset="0"/>
                <a:cs typeface="Segoe UI" panose="020B0502040204020203" pitchFamily="34" charset="0"/>
              </a:endParaRPr>
            </a:p>
          </p:txBody>
        </p:sp>
        <p:sp>
          <p:nvSpPr>
            <p:cNvPr id="311" name="TextBox 310"/>
            <p:cNvSpPr txBox="1"/>
            <p:nvPr/>
          </p:nvSpPr>
          <p:spPr>
            <a:xfrm>
              <a:off x="4501103" y="1602921"/>
              <a:ext cx="80583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300" b="1" i="1">
                  <a:solidFill>
                    <a:schemeClr val="accent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 algn="r"/>
              <a:r>
                <a:rPr lang="en-US" dirty="0" smtClean="0">
                  <a:latin typeface="+mn-lt"/>
                  <a:ea typeface="Cambria" panose="02040503050406030204" pitchFamily="18" charset="0"/>
                </a:rPr>
                <a:t>10,0%</a:t>
              </a:r>
              <a:endParaRPr lang="ru-RU" dirty="0">
                <a:latin typeface="+mn-lt"/>
                <a:ea typeface="Cambria" panose="02040503050406030204" pitchFamily="18" charset="0"/>
              </a:endParaRPr>
            </a:p>
          </p:txBody>
        </p:sp>
        <p:sp>
          <p:nvSpPr>
            <p:cNvPr id="312" name="TextBox 311"/>
            <p:cNvSpPr txBox="1"/>
            <p:nvPr/>
          </p:nvSpPr>
          <p:spPr>
            <a:xfrm>
              <a:off x="5743755" y="1597264"/>
              <a:ext cx="87250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00" b="1" i="1" dirty="0" smtClean="0">
                  <a:solidFill>
                    <a:schemeClr val="accent1">
                      <a:lumMod val="50000"/>
                    </a:schemeClr>
                  </a:solidFill>
                  <a:ea typeface="Cambria" panose="02040503050406030204" pitchFamily="18" charset="0"/>
                  <a:cs typeface="Segoe UI" panose="020B0502040204020203" pitchFamily="34" charset="0"/>
                </a:rPr>
                <a:t>10,2%</a:t>
              </a:r>
              <a:endParaRPr lang="ru-RU" sz="1300" b="1" i="1" dirty="0">
                <a:solidFill>
                  <a:schemeClr val="accent1">
                    <a:lumMod val="50000"/>
                  </a:schemeClr>
                </a:solidFill>
                <a:ea typeface="Cambria" panose="02040503050406030204" pitchFamily="18" charset="0"/>
                <a:cs typeface="Segoe UI" panose="020B0502040204020203" pitchFamily="34" charset="0"/>
              </a:endParaRPr>
            </a:p>
          </p:txBody>
        </p:sp>
      </p:grpSp>
      <p:cxnSp>
        <p:nvCxnSpPr>
          <p:cNvPr id="320" name="Прямая соединительная линия 319"/>
          <p:cNvCxnSpPr/>
          <p:nvPr/>
        </p:nvCxnSpPr>
        <p:spPr>
          <a:xfrm flipV="1">
            <a:off x="609405" y="6978070"/>
            <a:ext cx="5976704" cy="42202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1" name="Группа 320"/>
          <p:cNvGrpSpPr/>
          <p:nvPr/>
        </p:nvGrpSpPr>
        <p:grpSpPr>
          <a:xfrm>
            <a:off x="2945948" y="7418669"/>
            <a:ext cx="3750867" cy="637150"/>
            <a:chOff x="2860327" y="1276521"/>
            <a:chExt cx="3750867" cy="637150"/>
          </a:xfrm>
        </p:grpSpPr>
        <p:grpSp>
          <p:nvGrpSpPr>
            <p:cNvPr id="322" name="Группа 321"/>
            <p:cNvGrpSpPr/>
            <p:nvPr/>
          </p:nvGrpSpPr>
          <p:grpSpPr>
            <a:xfrm>
              <a:off x="2860327" y="1276521"/>
              <a:ext cx="3665017" cy="370324"/>
              <a:chOff x="2860327" y="1276521"/>
              <a:chExt cx="3665017" cy="370324"/>
            </a:xfrm>
          </p:grpSpPr>
          <p:grpSp>
            <p:nvGrpSpPr>
              <p:cNvPr id="326" name="Группа 325"/>
              <p:cNvGrpSpPr/>
              <p:nvPr/>
            </p:nvGrpSpPr>
            <p:grpSpPr>
              <a:xfrm>
                <a:off x="2860327" y="1276521"/>
                <a:ext cx="3665017" cy="370324"/>
                <a:chOff x="-5255625" y="1277253"/>
                <a:chExt cx="3665017" cy="370324"/>
              </a:xfrm>
            </p:grpSpPr>
            <p:sp>
              <p:nvSpPr>
                <p:cNvPr id="330" name="Скругленный прямоугольник 329"/>
                <p:cNvSpPr/>
                <p:nvPr/>
              </p:nvSpPr>
              <p:spPr>
                <a:xfrm>
                  <a:off x="-5255625" y="1277253"/>
                  <a:ext cx="1070929" cy="370324"/>
                </a:xfrm>
                <a:prstGeom prst="round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331" name="Скругленный прямоугольник 330"/>
                <p:cNvSpPr/>
                <p:nvPr/>
              </p:nvSpPr>
              <p:spPr>
                <a:xfrm>
                  <a:off x="-2661537" y="1277253"/>
                  <a:ext cx="1070929" cy="370324"/>
                </a:xfrm>
                <a:prstGeom prst="round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332" name="Скругленный прямоугольник 331"/>
                <p:cNvSpPr/>
                <p:nvPr/>
              </p:nvSpPr>
              <p:spPr>
                <a:xfrm>
                  <a:off x="-3958581" y="1277253"/>
                  <a:ext cx="1070929" cy="370324"/>
                </a:xfrm>
                <a:prstGeom prst="round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  <p:sp>
            <p:nvSpPr>
              <p:cNvPr id="327" name="TextBox 326"/>
              <p:cNvSpPr txBox="1"/>
              <p:nvPr/>
            </p:nvSpPr>
            <p:spPr>
              <a:xfrm>
                <a:off x="2870020" y="1298757"/>
                <a:ext cx="10546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57,3</a:t>
                </a:r>
                <a:endParaRPr lang="ru-RU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28" name="TextBox 327"/>
              <p:cNvSpPr txBox="1"/>
              <p:nvPr/>
            </p:nvSpPr>
            <p:spPr>
              <a:xfrm>
                <a:off x="4150787" y="1298757"/>
                <a:ext cx="10669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53,1</a:t>
                </a:r>
                <a:endParaRPr lang="ru-RU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29" name="TextBox 328"/>
              <p:cNvSpPr txBox="1"/>
              <p:nvPr/>
            </p:nvSpPr>
            <p:spPr>
              <a:xfrm>
                <a:off x="5437257" y="1298757"/>
                <a:ext cx="108808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54,0</a:t>
                </a:r>
                <a:endParaRPr lang="ru-RU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323" name="TextBox 322"/>
            <p:cNvSpPr txBox="1"/>
            <p:nvPr/>
          </p:nvSpPr>
          <p:spPr>
            <a:xfrm>
              <a:off x="3140437" y="1621283"/>
              <a:ext cx="856848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00" b="1" i="1" dirty="0" smtClean="0">
                  <a:solidFill>
                    <a:schemeClr val="accent1">
                      <a:lumMod val="50000"/>
                    </a:schemeClr>
                  </a:solidFill>
                  <a:ea typeface="Cambria" panose="02040503050406030204" pitchFamily="18" charset="0"/>
                  <a:cs typeface="Segoe UI" panose="020B0502040204020203" pitchFamily="34" charset="0"/>
                </a:rPr>
                <a:t>9,8%</a:t>
              </a:r>
              <a:endParaRPr lang="ru-RU" sz="1300" b="1" i="1" dirty="0">
                <a:solidFill>
                  <a:schemeClr val="accent1">
                    <a:lumMod val="50000"/>
                  </a:schemeClr>
                </a:solidFill>
                <a:ea typeface="Cambria" panose="02040503050406030204" pitchFamily="18" charset="0"/>
                <a:cs typeface="Segoe UI" panose="020B0502040204020203" pitchFamily="34" charset="0"/>
              </a:endParaRPr>
            </a:p>
          </p:txBody>
        </p:sp>
        <p:sp>
          <p:nvSpPr>
            <p:cNvPr id="324" name="TextBox 323"/>
            <p:cNvSpPr txBox="1"/>
            <p:nvPr/>
          </p:nvSpPr>
          <p:spPr>
            <a:xfrm>
              <a:off x="4486256" y="1604643"/>
              <a:ext cx="80583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300" b="1" i="1">
                  <a:solidFill>
                    <a:schemeClr val="accent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 algn="r"/>
              <a:r>
                <a:rPr lang="en-US" dirty="0" smtClean="0">
                  <a:latin typeface="+mn-lt"/>
                  <a:ea typeface="Cambria" panose="02040503050406030204" pitchFamily="18" charset="0"/>
                </a:rPr>
                <a:t>10,3%</a:t>
              </a:r>
              <a:endParaRPr lang="ru-RU" dirty="0">
                <a:latin typeface="+mn-lt"/>
                <a:ea typeface="Cambria" panose="02040503050406030204" pitchFamily="18" charset="0"/>
              </a:endParaRPr>
            </a:p>
          </p:txBody>
        </p:sp>
        <p:sp>
          <p:nvSpPr>
            <p:cNvPr id="325" name="TextBox 324"/>
            <p:cNvSpPr txBox="1"/>
            <p:nvPr/>
          </p:nvSpPr>
          <p:spPr>
            <a:xfrm>
              <a:off x="5738688" y="1618083"/>
              <a:ext cx="87250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00" b="1" i="1" dirty="0" smtClean="0">
                  <a:solidFill>
                    <a:schemeClr val="accent1">
                      <a:lumMod val="50000"/>
                    </a:schemeClr>
                  </a:solidFill>
                  <a:ea typeface="Cambria" panose="02040503050406030204" pitchFamily="18" charset="0"/>
                  <a:cs typeface="Segoe UI" panose="020B0502040204020203" pitchFamily="34" charset="0"/>
                </a:rPr>
                <a:t>10,6%</a:t>
              </a:r>
              <a:endParaRPr lang="ru-RU" sz="1300" b="1" i="1" dirty="0">
                <a:solidFill>
                  <a:schemeClr val="accent1">
                    <a:lumMod val="50000"/>
                  </a:schemeClr>
                </a:solidFill>
                <a:ea typeface="Cambria" panose="02040503050406030204" pitchFamily="18" charset="0"/>
                <a:cs typeface="Segoe UI" panose="020B0502040204020203" pitchFamily="34" charset="0"/>
              </a:endParaRPr>
            </a:p>
          </p:txBody>
        </p:sp>
      </p:grpSp>
      <p:cxnSp>
        <p:nvCxnSpPr>
          <p:cNvPr id="333" name="Прямая соединительная линия 332"/>
          <p:cNvCxnSpPr/>
          <p:nvPr/>
        </p:nvCxnSpPr>
        <p:spPr>
          <a:xfrm flipV="1">
            <a:off x="634261" y="8018455"/>
            <a:ext cx="5976704" cy="42202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7" name="Группа 346"/>
          <p:cNvGrpSpPr/>
          <p:nvPr/>
        </p:nvGrpSpPr>
        <p:grpSpPr>
          <a:xfrm>
            <a:off x="2923612" y="8340377"/>
            <a:ext cx="3828156" cy="715641"/>
            <a:chOff x="2826636" y="1180183"/>
            <a:chExt cx="3828156" cy="715641"/>
          </a:xfrm>
        </p:grpSpPr>
        <p:grpSp>
          <p:nvGrpSpPr>
            <p:cNvPr id="348" name="Группа 347"/>
            <p:cNvGrpSpPr/>
            <p:nvPr/>
          </p:nvGrpSpPr>
          <p:grpSpPr>
            <a:xfrm>
              <a:off x="2826636" y="1180183"/>
              <a:ext cx="3746088" cy="461665"/>
              <a:chOff x="2826636" y="1180183"/>
              <a:chExt cx="3746088" cy="461665"/>
            </a:xfrm>
          </p:grpSpPr>
          <p:grpSp>
            <p:nvGrpSpPr>
              <p:cNvPr id="352" name="Группа 351"/>
              <p:cNvGrpSpPr/>
              <p:nvPr/>
            </p:nvGrpSpPr>
            <p:grpSpPr>
              <a:xfrm>
                <a:off x="2826636" y="1204539"/>
                <a:ext cx="3746088" cy="432000"/>
                <a:chOff x="-5289316" y="1205271"/>
                <a:chExt cx="3746088" cy="432000"/>
              </a:xfrm>
            </p:grpSpPr>
            <p:sp>
              <p:nvSpPr>
                <p:cNvPr id="356" name="Скругленный прямоугольник 355"/>
                <p:cNvSpPr/>
                <p:nvPr/>
              </p:nvSpPr>
              <p:spPr>
                <a:xfrm>
                  <a:off x="-5289316" y="1205271"/>
                  <a:ext cx="1152000" cy="432000"/>
                </a:xfrm>
                <a:prstGeom prst="roundRect">
                  <a:avLst/>
                </a:prstGeom>
                <a:solidFill>
                  <a:srgbClr val="17375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357" name="Скругленный прямоугольник 356"/>
                <p:cNvSpPr/>
                <p:nvPr/>
              </p:nvSpPr>
              <p:spPr>
                <a:xfrm>
                  <a:off x="-2695228" y="1205271"/>
                  <a:ext cx="1152000" cy="432000"/>
                </a:xfrm>
                <a:prstGeom prst="roundRect">
                  <a:avLst/>
                </a:prstGeom>
                <a:solidFill>
                  <a:srgbClr val="17375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358" name="Скругленный прямоугольник 357"/>
                <p:cNvSpPr/>
                <p:nvPr/>
              </p:nvSpPr>
              <p:spPr>
                <a:xfrm>
                  <a:off x="-3992272" y="1205271"/>
                  <a:ext cx="1152000" cy="432000"/>
                </a:xfrm>
                <a:prstGeom prst="roundRect">
                  <a:avLst/>
                </a:prstGeom>
                <a:solidFill>
                  <a:srgbClr val="17375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  <p:sp>
            <p:nvSpPr>
              <p:cNvPr id="353" name="TextBox 352"/>
              <p:cNvSpPr txBox="1"/>
              <p:nvPr/>
            </p:nvSpPr>
            <p:spPr>
              <a:xfrm>
                <a:off x="2866143" y="1180183"/>
                <a:ext cx="10546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chemeClr val="bg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584,4</a:t>
                </a:r>
                <a:endParaRPr lang="ru-RU" sz="24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54" name="TextBox 353"/>
              <p:cNvSpPr txBox="1"/>
              <p:nvPr/>
            </p:nvSpPr>
            <p:spPr>
              <a:xfrm>
                <a:off x="4146910" y="1180183"/>
                <a:ext cx="106693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chemeClr val="bg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517,9</a:t>
                </a:r>
                <a:endParaRPr lang="ru-RU" sz="24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55" name="TextBox 354"/>
              <p:cNvSpPr txBox="1"/>
              <p:nvPr/>
            </p:nvSpPr>
            <p:spPr>
              <a:xfrm>
                <a:off x="5433380" y="1180183"/>
                <a:ext cx="108808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chemeClr val="bg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507,2</a:t>
                </a:r>
                <a:endParaRPr lang="ru-RU" sz="24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349" name="TextBox 348"/>
            <p:cNvSpPr txBox="1"/>
            <p:nvPr/>
          </p:nvSpPr>
          <p:spPr>
            <a:xfrm>
              <a:off x="3009875" y="1603436"/>
              <a:ext cx="102727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00" b="1" i="1" dirty="0" smtClean="0">
                  <a:solidFill>
                    <a:schemeClr val="accent1">
                      <a:lumMod val="50000"/>
                    </a:schemeClr>
                  </a:solidFill>
                  <a:ea typeface="Cambria" panose="02040503050406030204" pitchFamily="18" charset="0"/>
                  <a:cs typeface="Segoe UI" panose="020B0502040204020203" pitchFamily="34" charset="0"/>
                </a:rPr>
                <a:t>100%</a:t>
              </a:r>
              <a:endParaRPr lang="ru-RU" sz="1300" b="1" i="1" dirty="0">
                <a:solidFill>
                  <a:schemeClr val="accent1">
                    <a:lumMod val="50000"/>
                  </a:schemeClr>
                </a:solidFill>
                <a:ea typeface="Cambria" panose="02040503050406030204" pitchFamily="18" charset="0"/>
                <a:cs typeface="Segoe UI" panose="020B0502040204020203" pitchFamily="34" charset="0"/>
              </a:endParaRPr>
            </a:p>
          </p:txBody>
        </p:sp>
        <p:sp>
          <p:nvSpPr>
            <p:cNvPr id="350" name="TextBox 349"/>
            <p:cNvSpPr txBox="1"/>
            <p:nvPr/>
          </p:nvSpPr>
          <p:spPr>
            <a:xfrm>
              <a:off x="4536042" y="1603436"/>
              <a:ext cx="805832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300" b="1" i="1">
                  <a:solidFill>
                    <a:schemeClr val="accent1">
                      <a:lumMod val="50000"/>
                    </a:schemeClr>
                  </a:solidFill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pPr algn="r"/>
              <a:r>
                <a:rPr lang="en-US" dirty="0" smtClean="0">
                  <a:latin typeface="+mn-lt"/>
                  <a:ea typeface="Cambria" panose="02040503050406030204" pitchFamily="18" charset="0"/>
                </a:rPr>
                <a:t>100%</a:t>
              </a:r>
              <a:endParaRPr lang="ru-RU" dirty="0">
                <a:latin typeface="+mn-lt"/>
                <a:ea typeface="Cambria" panose="02040503050406030204" pitchFamily="18" charset="0"/>
              </a:endParaRPr>
            </a:p>
          </p:txBody>
        </p:sp>
        <p:sp>
          <p:nvSpPr>
            <p:cNvPr id="351" name="TextBox 350"/>
            <p:cNvSpPr txBox="1"/>
            <p:nvPr/>
          </p:nvSpPr>
          <p:spPr>
            <a:xfrm>
              <a:off x="5782286" y="1603436"/>
              <a:ext cx="872506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00" b="1" i="1" dirty="0" smtClean="0">
                  <a:solidFill>
                    <a:schemeClr val="accent1">
                      <a:lumMod val="50000"/>
                    </a:schemeClr>
                  </a:solidFill>
                  <a:ea typeface="Cambria" panose="02040503050406030204" pitchFamily="18" charset="0"/>
                  <a:cs typeface="Segoe UI" panose="020B0502040204020203" pitchFamily="34" charset="0"/>
                </a:rPr>
                <a:t>100%</a:t>
              </a:r>
              <a:endParaRPr lang="ru-RU" sz="1300" b="1" i="1" dirty="0">
                <a:solidFill>
                  <a:schemeClr val="accent1">
                    <a:lumMod val="50000"/>
                  </a:schemeClr>
                </a:solidFill>
                <a:ea typeface="Cambria" panose="02040503050406030204" pitchFamily="18" charset="0"/>
                <a:cs typeface="Segoe UI" panose="020B0502040204020203" pitchFamily="34" charset="0"/>
              </a:endParaRPr>
            </a:p>
          </p:txBody>
        </p:sp>
      </p:grpSp>
      <p:sp>
        <p:nvSpPr>
          <p:cNvPr id="359" name="TextBox 358"/>
          <p:cNvSpPr txBox="1"/>
          <p:nvPr/>
        </p:nvSpPr>
        <p:spPr>
          <a:xfrm>
            <a:off x="5445224" y="1115616"/>
            <a:ext cx="12955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b="1" i="1" cap="all" dirty="0" smtClean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млн. руб.</a:t>
            </a:r>
            <a:endParaRPr lang="ru-RU" sz="1100" b="1" i="1" cap="all" dirty="0">
              <a:solidFill>
                <a:schemeClr val="tx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88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00" y="7436695"/>
            <a:ext cx="1212076" cy="123523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-9994" y="418183"/>
            <a:ext cx="6877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 cap="all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en-US" dirty="0" err="1"/>
              <a:t>Структура</a:t>
            </a:r>
            <a:r>
              <a:rPr lang="en-US" dirty="0"/>
              <a:t> </a:t>
            </a:r>
            <a:r>
              <a:rPr lang="en-US" dirty="0" err="1"/>
              <a:t>безвоздмездных</a:t>
            </a:r>
            <a:r>
              <a:rPr lang="en-US" dirty="0"/>
              <a:t> </a:t>
            </a:r>
            <a:r>
              <a:rPr lang="en-US" dirty="0" err="1"/>
              <a:t>поступлений</a:t>
            </a:r>
            <a:r>
              <a:rPr lang="en-US" dirty="0"/>
              <a:t> в </a:t>
            </a:r>
            <a:r>
              <a:rPr lang="en-US" dirty="0" err="1"/>
              <a:t>городской</a:t>
            </a:r>
            <a:r>
              <a:rPr lang="en-US" dirty="0"/>
              <a:t> </a:t>
            </a:r>
            <a:r>
              <a:rPr lang="en-US" dirty="0" err="1"/>
              <a:t>бюджет</a:t>
            </a:r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2895887" y="1865786"/>
            <a:ext cx="3665161" cy="370324"/>
            <a:chOff x="2513495" y="3973290"/>
            <a:chExt cx="3665161" cy="370324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2513639" y="3973290"/>
              <a:ext cx="3665017" cy="370324"/>
              <a:chOff x="1564183" y="7092280"/>
              <a:chExt cx="3665017" cy="288032"/>
            </a:xfrm>
            <a:solidFill>
              <a:schemeClr val="tx2">
                <a:lumMod val="40000"/>
                <a:lumOff val="60000"/>
              </a:schemeClr>
            </a:solidFill>
          </p:grpSpPr>
          <p:sp>
            <p:nvSpPr>
              <p:cNvPr id="21" name="Скругленный прямоугольник 20"/>
              <p:cNvSpPr/>
              <p:nvPr/>
            </p:nvSpPr>
            <p:spPr>
              <a:xfrm>
                <a:off x="1564183" y="7092280"/>
                <a:ext cx="1070929" cy="288032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2" name="Скругленный прямоугольник 21"/>
              <p:cNvSpPr/>
              <p:nvPr/>
            </p:nvSpPr>
            <p:spPr>
              <a:xfrm>
                <a:off x="4158271" y="7092280"/>
                <a:ext cx="1070929" cy="288032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3" name="Скругленный прямоугольник 22"/>
              <p:cNvSpPr/>
              <p:nvPr/>
            </p:nvSpPr>
            <p:spPr>
              <a:xfrm>
                <a:off x="2861227" y="7092280"/>
                <a:ext cx="1070929" cy="288032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2513495" y="3973290"/>
              <a:ext cx="10710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4 726,5</a:t>
              </a:r>
              <a:endParaRPr lang="ru-RU" sz="16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" panose="020B0502040204020203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810684" y="3987682"/>
              <a:ext cx="10707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4 776,2</a:t>
              </a:r>
              <a:endParaRPr lang="ru-RU" sz="16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" panose="020B0502040204020203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107727" y="3977398"/>
              <a:ext cx="10709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4 797,3</a:t>
              </a:r>
              <a:endParaRPr lang="ru-RU" sz="16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" panose="020B0502040204020203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16632" y="3693079"/>
            <a:ext cx="18618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200" b="1" i="1" cap="all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l"/>
            <a:r>
              <a:rPr lang="en-US" dirty="0" err="1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Субсидии</a:t>
            </a:r>
            <a:endParaRPr lang="ru-RU" dirty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6632" y="1763688"/>
            <a:ext cx="20802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i="1" cap="all" dirty="0" err="1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" panose="020B0502040204020203" pitchFamily="34" charset="0"/>
              </a:rPr>
              <a:t>Субвенции</a:t>
            </a:r>
            <a:endParaRPr lang="ru-RU" sz="2200" b="1" i="1" cap="all" dirty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Segoe UI" panose="020B0502040204020203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896031" y="3798632"/>
            <a:ext cx="3773329" cy="370324"/>
            <a:chOff x="2859509" y="1818756"/>
            <a:chExt cx="3773329" cy="370324"/>
          </a:xfrm>
        </p:grpSpPr>
        <p:grpSp>
          <p:nvGrpSpPr>
            <p:cNvPr id="3" name="Группа 2"/>
            <p:cNvGrpSpPr/>
            <p:nvPr/>
          </p:nvGrpSpPr>
          <p:grpSpPr>
            <a:xfrm>
              <a:off x="2859509" y="1818756"/>
              <a:ext cx="3665017" cy="370324"/>
              <a:chOff x="7317432" y="2139617"/>
              <a:chExt cx="3665017" cy="370324"/>
            </a:xfrm>
          </p:grpSpPr>
          <p:sp>
            <p:nvSpPr>
              <p:cNvPr id="35" name="Скругленный прямоугольник 34"/>
              <p:cNvSpPr/>
              <p:nvPr/>
            </p:nvSpPr>
            <p:spPr>
              <a:xfrm>
                <a:off x="7317432" y="2139617"/>
                <a:ext cx="1070929" cy="370324"/>
              </a:xfrm>
              <a:prstGeom prst="round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6" name="Скругленный прямоугольник 35"/>
              <p:cNvSpPr/>
              <p:nvPr/>
            </p:nvSpPr>
            <p:spPr>
              <a:xfrm>
                <a:off x="9911520" y="2139617"/>
                <a:ext cx="1070929" cy="370324"/>
              </a:xfrm>
              <a:prstGeom prst="round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7" name="Скругленный прямоугольник 36"/>
              <p:cNvSpPr/>
              <p:nvPr/>
            </p:nvSpPr>
            <p:spPr>
              <a:xfrm>
                <a:off x="8614476" y="2139617"/>
                <a:ext cx="1070929" cy="370324"/>
              </a:xfrm>
              <a:prstGeom prst="round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4" name="Группа 3"/>
            <p:cNvGrpSpPr/>
            <p:nvPr/>
          </p:nvGrpSpPr>
          <p:grpSpPr>
            <a:xfrm>
              <a:off x="2892007" y="1833923"/>
              <a:ext cx="3740831" cy="354020"/>
              <a:chOff x="7207427" y="2122090"/>
              <a:chExt cx="3740831" cy="354020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7207427" y="2122090"/>
                <a:ext cx="102491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1 307,6</a:t>
                </a:r>
                <a:endParaRPr lang="ru-RU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8431210" y="2128275"/>
                <a:ext cx="114806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1 470,1</a:t>
                </a:r>
                <a:endParaRPr lang="ru-RU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9687736" y="2137556"/>
                <a:ext cx="12605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1 134,1</a:t>
                </a:r>
                <a:endParaRPr lang="ru-RU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26" name="TextBox 25"/>
          <p:cNvSpPr txBox="1"/>
          <p:nvPr/>
        </p:nvSpPr>
        <p:spPr>
          <a:xfrm>
            <a:off x="116632" y="5580112"/>
            <a:ext cx="24705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200" b="1" i="1" cap="all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algn="l"/>
            <a:r>
              <a:rPr lang="en-US" dirty="0" err="1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Дотации</a:t>
            </a:r>
            <a:endParaRPr lang="ru-RU" dirty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2876327" y="5610744"/>
            <a:ext cx="3665017" cy="370324"/>
            <a:chOff x="6978487" y="6084878"/>
            <a:chExt cx="3665017" cy="370324"/>
          </a:xfrm>
        </p:grpSpPr>
        <p:grpSp>
          <p:nvGrpSpPr>
            <p:cNvPr id="49" name="Группа 48"/>
            <p:cNvGrpSpPr/>
            <p:nvPr/>
          </p:nvGrpSpPr>
          <p:grpSpPr>
            <a:xfrm>
              <a:off x="6978487" y="6084878"/>
              <a:ext cx="3665017" cy="370324"/>
              <a:chOff x="412055" y="6766728"/>
              <a:chExt cx="3665017" cy="370324"/>
            </a:xfrm>
          </p:grpSpPr>
          <p:sp>
            <p:nvSpPr>
              <p:cNvPr id="46" name="Скругленный прямоугольник 45"/>
              <p:cNvSpPr/>
              <p:nvPr/>
            </p:nvSpPr>
            <p:spPr>
              <a:xfrm>
                <a:off x="412055" y="6766728"/>
                <a:ext cx="1070929" cy="370324"/>
              </a:xfrm>
              <a:prstGeom prst="round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7" name="Скругленный прямоугольник 46"/>
              <p:cNvSpPr/>
              <p:nvPr/>
            </p:nvSpPr>
            <p:spPr>
              <a:xfrm>
                <a:off x="3006143" y="6766728"/>
                <a:ext cx="1070929" cy="370324"/>
              </a:xfrm>
              <a:prstGeom prst="round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8" name="Скругленный прямоугольник 47"/>
              <p:cNvSpPr/>
              <p:nvPr/>
            </p:nvSpPr>
            <p:spPr>
              <a:xfrm>
                <a:off x="1709099" y="6766728"/>
                <a:ext cx="1070929" cy="370324"/>
              </a:xfrm>
              <a:prstGeom prst="round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</p:grpSp>
        <p:grpSp>
          <p:nvGrpSpPr>
            <p:cNvPr id="7" name="Группа 6"/>
            <p:cNvGrpSpPr/>
            <p:nvPr/>
          </p:nvGrpSpPr>
          <p:grpSpPr>
            <a:xfrm>
              <a:off x="7029400" y="6084878"/>
              <a:ext cx="3614104" cy="342662"/>
              <a:chOff x="6673155" y="6084878"/>
              <a:chExt cx="3614104" cy="342662"/>
            </a:xfrm>
          </p:grpSpPr>
          <p:sp>
            <p:nvSpPr>
              <p:cNvPr id="43" name="TextBox 42"/>
              <p:cNvSpPr txBox="1"/>
              <p:nvPr/>
            </p:nvSpPr>
            <p:spPr>
              <a:xfrm>
                <a:off x="6673155" y="6084878"/>
                <a:ext cx="102001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190,7</a:t>
                </a:r>
                <a:endParaRPr lang="ru-RU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7919286" y="6084878"/>
                <a:ext cx="109450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-</a:t>
                </a:r>
                <a:endParaRPr lang="ru-RU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9239909" y="6088986"/>
                <a:ext cx="10473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Segoe UI" panose="020B0502040204020203" pitchFamily="34" charset="0"/>
                  </a:rPr>
                  <a:t>-</a:t>
                </a:r>
                <a:endParaRPr lang="ru-RU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62" name="TextBox 61"/>
          <p:cNvSpPr txBox="1"/>
          <p:nvPr/>
        </p:nvSpPr>
        <p:spPr>
          <a:xfrm>
            <a:off x="1012537" y="7886843"/>
            <a:ext cx="1861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tx2">
                    <a:lumMod val="75000"/>
                  </a:schemeClr>
                </a:solidFill>
                <a:ea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ВСЕГО</a:t>
            </a:r>
            <a:endParaRPr lang="ru-RU" dirty="0"/>
          </a:p>
        </p:txBody>
      </p:sp>
      <p:grpSp>
        <p:nvGrpSpPr>
          <p:cNvPr id="63" name="Группа 62"/>
          <p:cNvGrpSpPr/>
          <p:nvPr/>
        </p:nvGrpSpPr>
        <p:grpSpPr>
          <a:xfrm>
            <a:off x="2622910" y="7808111"/>
            <a:ext cx="4200772" cy="512425"/>
            <a:chOff x="1514260" y="7092280"/>
            <a:chExt cx="3774682" cy="370324"/>
          </a:xfrm>
        </p:grpSpPr>
        <p:grpSp>
          <p:nvGrpSpPr>
            <p:cNvPr id="64" name="Группа 63"/>
            <p:cNvGrpSpPr/>
            <p:nvPr/>
          </p:nvGrpSpPr>
          <p:grpSpPr>
            <a:xfrm>
              <a:off x="1564183" y="7092280"/>
              <a:ext cx="3665017" cy="370324"/>
              <a:chOff x="1564183" y="7092280"/>
              <a:chExt cx="3665017" cy="288032"/>
            </a:xfrm>
          </p:grpSpPr>
          <p:sp>
            <p:nvSpPr>
              <p:cNvPr id="71" name="Скругленный прямоугольник 70"/>
              <p:cNvSpPr/>
              <p:nvPr/>
            </p:nvSpPr>
            <p:spPr>
              <a:xfrm>
                <a:off x="1564183" y="7092280"/>
                <a:ext cx="1070929" cy="288032"/>
              </a:xfrm>
              <a:prstGeom prst="roundRect">
                <a:avLst/>
              </a:prstGeom>
              <a:solidFill>
                <a:srgbClr val="1737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72" name="Скругленный прямоугольник 71"/>
              <p:cNvSpPr/>
              <p:nvPr/>
            </p:nvSpPr>
            <p:spPr>
              <a:xfrm>
                <a:off x="4158271" y="7092280"/>
                <a:ext cx="1070929" cy="288032"/>
              </a:xfrm>
              <a:prstGeom prst="roundRect">
                <a:avLst/>
              </a:prstGeom>
              <a:solidFill>
                <a:srgbClr val="1737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73" name="Скругленный прямоугольник 72"/>
              <p:cNvSpPr/>
              <p:nvPr/>
            </p:nvSpPr>
            <p:spPr>
              <a:xfrm>
                <a:off x="2861227" y="7092280"/>
                <a:ext cx="1070929" cy="288032"/>
              </a:xfrm>
              <a:prstGeom prst="roundRect">
                <a:avLst/>
              </a:prstGeom>
              <a:solidFill>
                <a:srgbClr val="1737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1514260" y="7106672"/>
              <a:ext cx="1144378" cy="333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6 224,8</a:t>
              </a:r>
              <a:endParaRPr lang="ru-RU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" panose="020B0502040204020203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840663" y="7106478"/>
              <a:ext cx="1123860" cy="333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6 246,3</a:t>
              </a:r>
              <a:endParaRPr lang="ru-RU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" panose="020B0502040204020203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114183" y="7113194"/>
              <a:ext cx="1174759" cy="333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5 93</a:t>
              </a:r>
              <a:r>
                <a:rPr lang="ru-RU" sz="2400" b="1" dirty="0" smtClean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1</a:t>
              </a:r>
              <a:r>
                <a:rPr lang="en-US" sz="2400" b="1" dirty="0" smtClean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,4</a:t>
              </a:r>
              <a:endParaRPr lang="ru-RU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" panose="020B0502040204020203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4624" y="2306176"/>
            <a:ext cx="66756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r>
              <a:rPr lang="ru-RU" sz="1400" i="1" dirty="0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Межбюджетные трансферты, предоставляемые в целях </a:t>
            </a:r>
            <a:r>
              <a:rPr lang="ru-RU" sz="1400" b="1" i="1" dirty="0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финансового обеспечения </a:t>
            </a:r>
            <a:r>
              <a:rPr lang="ru-RU" sz="1400" i="1" dirty="0">
                <a:solidFill>
                  <a:schemeClr val="tx2">
                    <a:lumMod val="75000"/>
                  </a:schemeClr>
                </a:solidFill>
                <a:cs typeface="Segoe UI" panose="020B0502040204020203" pitchFamily="34" charset="0"/>
              </a:rPr>
              <a:t>расходных обязательств, возникающих при выполнении государственных полномочий, переданных для осуществления органам местного самоуправления 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42204" y="4379398"/>
            <a:ext cx="65857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indent="450000" algn="just">
              <a:defRPr sz="1400" i="1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>
                <a:latin typeface="+mn-lt"/>
              </a:rPr>
              <a:t>Межбюджетные трансферты, предоставляемые в </a:t>
            </a:r>
            <a:r>
              <a:rPr lang="ru-RU" dirty="0" smtClean="0">
                <a:latin typeface="+mn-lt"/>
              </a:rPr>
              <a:t>целях </a:t>
            </a:r>
            <a:r>
              <a:rPr lang="ru-RU" b="1" dirty="0" err="1">
                <a:latin typeface="+mn-lt"/>
              </a:rPr>
              <a:t>софинансирования</a:t>
            </a:r>
            <a:r>
              <a:rPr lang="ru-RU" dirty="0" smtClean="0">
                <a:latin typeface="+mn-lt"/>
              </a:rPr>
              <a:t> </a:t>
            </a:r>
            <a:r>
              <a:rPr lang="ru-RU" dirty="0">
                <a:latin typeface="+mn-lt"/>
              </a:rPr>
              <a:t>расходных обязательств, возникающих при выполнении полномочий органов местного самоуправления по вопросам местного значения 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52452" y="6156176"/>
            <a:ext cx="64536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indent="450000" algn="just">
              <a:defRPr sz="1400" i="1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>
                <a:latin typeface="+mn-lt"/>
              </a:rPr>
              <a:t>Межбюджетные трансферты, предоставляемые</a:t>
            </a:r>
            <a:r>
              <a:rPr lang="en-US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на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 smtClean="0">
                <a:latin typeface="+mn-lt"/>
              </a:rPr>
              <a:t>безвозмез</a:t>
            </a:r>
            <a:r>
              <a:rPr lang="ru-RU" b="1" dirty="0" smtClean="0">
                <a:latin typeface="+mn-lt"/>
              </a:rPr>
              <a:t>д</a:t>
            </a:r>
            <a:r>
              <a:rPr lang="en-US" b="1" dirty="0" err="1" smtClean="0">
                <a:latin typeface="+mn-lt"/>
              </a:rPr>
              <a:t>ной</a:t>
            </a:r>
            <a:r>
              <a:rPr lang="en-US" b="1" dirty="0" smtClean="0">
                <a:latin typeface="+mn-lt"/>
              </a:rPr>
              <a:t> </a:t>
            </a:r>
            <a:r>
              <a:rPr lang="en-US" b="1" dirty="0">
                <a:latin typeface="+mn-lt"/>
              </a:rPr>
              <a:t>и </a:t>
            </a:r>
            <a:r>
              <a:rPr lang="en-US" b="1" dirty="0" err="1">
                <a:latin typeface="+mn-lt"/>
              </a:rPr>
              <a:t>безвозвратной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основе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без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установления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направлений</a:t>
            </a:r>
            <a:r>
              <a:rPr lang="en-US" dirty="0">
                <a:latin typeface="+mn-lt"/>
              </a:rPr>
              <a:t> и </a:t>
            </a:r>
            <a:r>
              <a:rPr lang="en-US" dirty="0" err="1">
                <a:latin typeface="+mn-lt"/>
              </a:rPr>
              <a:t>условий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их</a:t>
            </a:r>
            <a:r>
              <a:rPr lang="en-US" dirty="0">
                <a:latin typeface="+mn-lt"/>
              </a:rPr>
              <a:t> </a:t>
            </a:r>
            <a:r>
              <a:rPr lang="en-US" dirty="0" err="1" smtClean="0">
                <a:latin typeface="+mn-lt"/>
              </a:rPr>
              <a:t>использования</a:t>
            </a:r>
            <a:endParaRPr lang="ru-RU" dirty="0">
              <a:latin typeface="+mn-l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528118" y="1161071"/>
            <a:ext cx="12955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i="1" cap="all" dirty="0" smtClean="0">
                <a:solidFill>
                  <a:schemeClr val="tx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млн. руб.</a:t>
            </a:r>
            <a:endParaRPr lang="ru-RU" sz="1200" b="1" i="1" cap="all" dirty="0">
              <a:solidFill>
                <a:schemeClr val="tx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2765530" y="1403648"/>
            <a:ext cx="3867308" cy="430887"/>
            <a:chOff x="2765530" y="1403648"/>
            <a:chExt cx="3867308" cy="430887"/>
          </a:xfrm>
        </p:grpSpPr>
        <p:sp>
          <p:nvSpPr>
            <p:cNvPr id="86" name="TextBox 85"/>
            <p:cNvSpPr txBox="1"/>
            <p:nvPr/>
          </p:nvSpPr>
          <p:spPr>
            <a:xfrm>
              <a:off x="2765530" y="1403648"/>
              <a:ext cx="126052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spc="300" dirty="0" smtClean="0">
                  <a:latin typeface="Cambria" panose="02040503050406030204" pitchFamily="18" charset="0"/>
                  <a:ea typeface="Cambria" panose="02040503050406030204" pitchFamily="18" charset="0"/>
                  <a:cs typeface="Segoe UI" panose="020B0502040204020203" pitchFamily="34" charset="0"/>
                </a:rPr>
                <a:t>2021</a:t>
              </a:r>
              <a:endParaRPr lang="ru-RU" sz="2200" b="1" spc="300" dirty="0">
                <a:latin typeface="Cambria" panose="02040503050406030204" pitchFamily="18" charset="0"/>
                <a:ea typeface="Cambria" panose="02040503050406030204" pitchFamily="18" charset="0"/>
                <a:cs typeface="Segoe UI" panose="020B0502040204020203" pitchFamily="34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4130505" y="1403648"/>
              <a:ext cx="126052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2000" b="1" spc="3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r>
                <a:rPr lang="en-US" sz="2200" dirty="0">
                  <a:latin typeface="Cambria" panose="02040503050406030204" pitchFamily="18" charset="0"/>
                  <a:ea typeface="Cambria" panose="02040503050406030204" pitchFamily="18" charset="0"/>
                </a:rPr>
                <a:t>2022</a:t>
              </a:r>
              <a:endParaRPr lang="ru-RU" sz="22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372316" y="1403648"/>
              <a:ext cx="126052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2000" b="1" spc="300">
                  <a:latin typeface="Segoe UI" panose="020B0502040204020203" pitchFamily="34" charset="0"/>
                  <a:cs typeface="Segoe UI" panose="020B0502040204020203" pitchFamily="34" charset="0"/>
                </a:defRPr>
              </a:lvl1pPr>
            </a:lstStyle>
            <a:p>
              <a:r>
                <a:rPr lang="en-US" sz="2200" dirty="0">
                  <a:latin typeface="Cambria" panose="02040503050406030204" pitchFamily="18" charset="0"/>
                  <a:ea typeface="Cambria" panose="02040503050406030204" pitchFamily="18" charset="0"/>
                </a:rPr>
                <a:t>2023</a:t>
              </a:r>
              <a:endParaRPr lang="ru-RU" sz="22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938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-9994" y="418183"/>
            <a:ext cx="6877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 cap="all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Основные подходы к формированию </a:t>
            </a:r>
            <a:r>
              <a:rPr lang="ru-RU" dirty="0" smtClean="0"/>
              <a:t>РАСХОДНОЙ ЧАСТИ бюджета </a:t>
            </a:r>
            <a:r>
              <a:rPr lang="ru-RU" dirty="0"/>
              <a:t>города Липецка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1080221" y="1385471"/>
            <a:ext cx="5958809" cy="7848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500" b="1" i="1" dirty="0">
                <a:solidFill>
                  <a:srgbClr val="002060"/>
                </a:solidFill>
                <a:latin typeface="Cambria" panose="02040503050406030204" pitchFamily="18" charset="0"/>
              </a:rPr>
              <a:t>Обеспечение необходимыми ресурсами всех первоочередных расходных полномочий с одновременной их оптимизацией и концентрацией на приоритетных направлениях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68911" y="1346282"/>
            <a:ext cx="109889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all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Цель: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454024" y="6804248"/>
            <a:ext cx="6265018" cy="1725899"/>
            <a:chOff x="479303" y="6715522"/>
            <a:chExt cx="6265018" cy="1725899"/>
          </a:xfrm>
        </p:grpSpPr>
        <p:grpSp>
          <p:nvGrpSpPr>
            <p:cNvPr id="20" name="Группа 19"/>
            <p:cNvGrpSpPr/>
            <p:nvPr/>
          </p:nvGrpSpPr>
          <p:grpSpPr>
            <a:xfrm>
              <a:off x="479303" y="6715522"/>
              <a:ext cx="6265018" cy="1725899"/>
              <a:chOff x="260326" y="6226736"/>
              <a:chExt cx="6265018" cy="1725899"/>
            </a:xfrm>
          </p:grpSpPr>
          <p:grpSp>
            <p:nvGrpSpPr>
              <p:cNvPr id="61" name="Группа 60"/>
              <p:cNvGrpSpPr/>
              <p:nvPr/>
            </p:nvGrpSpPr>
            <p:grpSpPr>
              <a:xfrm>
                <a:off x="266405" y="6226736"/>
                <a:ext cx="6258939" cy="1034951"/>
                <a:chOff x="1503443" y="5150347"/>
                <a:chExt cx="6258939" cy="1034951"/>
              </a:xfrm>
            </p:grpSpPr>
            <p:grpSp>
              <p:nvGrpSpPr>
                <p:cNvPr id="67" name="Группа 66"/>
                <p:cNvGrpSpPr/>
                <p:nvPr/>
              </p:nvGrpSpPr>
              <p:grpSpPr>
                <a:xfrm>
                  <a:off x="1503443" y="5150347"/>
                  <a:ext cx="6258939" cy="1034951"/>
                  <a:chOff x="1503443" y="5150347"/>
                  <a:chExt cx="6258939" cy="1034951"/>
                </a:xfrm>
              </p:grpSpPr>
              <p:grpSp>
                <p:nvGrpSpPr>
                  <p:cNvPr id="69" name="Группа 68"/>
                  <p:cNvGrpSpPr/>
                  <p:nvPr/>
                </p:nvGrpSpPr>
                <p:grpSpPr>
                  <a:xfrm>
                    <a:off x="1708785" y="5150347"/>
                    <a:ext cx="6053597" cy="1034951"/>
                    <a:chOff x="1708785" y="5150347"/>
                    <a:chExt cx="6053597" cy="1034951"/>
                  </a:xfrm>
                </p:grpSpPr>
                <p:sp>
                  <p:nvSpPr>
                    <p:cNvPr id="72" name="Прямоугольник с одним вырезанным углом 71"/>
                    <p:cNvSpPr/>
                    <p:nvPr/>
                  </p:nvSpPr>
                  <p:spPr>
                    <a:xfrm>
                      <a:off x="1708785" y="5150347"/>
                      <a:ext cx="6053597" cy="380805"/>
                    </a:xfrm>
                    <a:prstGeom prst="snip1Rect">
                      <a:avLst>
                        <a:gd name="adj" fmla="val 29340"/>
                      </a:avLst>
                    </a:prstGeom>
                    <a:solidFill>
                      <a:srgbClr val="17375E">
                        <a:alpha val="72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265113" marR="0" lvl="0" indent="0" algn="l" defTabSz="8676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Times New Roman" panose="02020603050405020304" pitchFamily="18" charset="0"/>
                        </a:rPr>
                        <a:t>выплата </a:t>
                      </a:r>
                      <a:r>
                        <a:rPr kumimoji="0" lang="ru-RU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Times New Roman" panose="02020603050405020304" pitchFamily="18" charset="0"/>
                        </a:rPr>
                        <a:t>МРОТ с 01.01.2021 в размере 12 792 руб</a:t>
                      </a:r>
                      <a:r>
                        <a:rPr kumimoji="0" lang="ru-RU" sz="125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kumimoji="0" lang="ru-RU" sz="125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73" name="Прямоугольник с одним вырезанным углом 72"/>
                    <p:cNvSpPr/>
                    <p:nvPr/>
                  </p:nvSpPr>
                  <p:spPr>
                    <a:xfrm>
                      <a:off x="1709689" y="5610144"/>
                      <a:ext cx="6052693" cy="575154"/>
                    </a:xfrm>
                    <a:prstGeom prst="snip1Rect">
                      <a:avLst>
                        <a:gd name="adj" fmla="val 19317"/>
                      </a:avLst>
                    </a:prstGeom>
                    <a:solidFill>
                      <a:srgbClr val="17375E">
                        <a:alpha val="72000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265113" marR="0" lvl="0" indent="-173038" algn="l" defTabSz="8676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Times New Roman" panose="02020603050405020304" pitchFamily="18" charset="0"/>
                        </a:rPr>
                        <a:t>    поддержание </a:t>
                      </a:r>
                      <a:r>
                        <a:rPr kumimoji="0" lang="ru-RU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Times New Roman" panose="02020603050405020304" pitchFamily="18" charset="0"/>
                        </a:rPr>
                        <a:t>уровня средней заработной платы </a:t>
                      </a:r>
                      <a:r>
                        <a:rPr kumimoji="0" lang="ru-RU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Times New Roman" panose="02020603050405020304" pitchFamily="18" charset="0"/>
                        </a:rPr>
                        <a:t>педагогических работников учреждений дополнительного </a:t>
                      </a:r>
                      <a:r>
                        <a:rPr kumimoji="0" lang="ru-RU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Times New Roman" panose="02020603050405020304" pitchFamily="18" charset="0"/>
                        </a:rPr>
                        <a:t>образования и работников </a:t>
                      </a:r>
                      <a:r>
                        <a:rPr kumimoji="0" lang="ru-RU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Times New Roman" panose="02020603050405020304" pitchFamily="18" charset="0"/>
                        </a:rPr>
                        <a:t>культуры </a:t>
                      </a:r>
                      <a:r>
                        <a:rPr kumimoji="0" lang="ru-RU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Times New Roman" panose="02020603050405020304" pitchFamily="18" charset="0"/>
                        </a:rPr>
                        <a:t>на уровне средней по экономике </a:t>
                      </a:r>
                      <a:r>
                        <a:rPr kumimoji="0" lang="ru-RU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Times New Roman" panose="02020603050405020304" pitchFamily="18" charset="0"/>
                        </a:rPr>
                        <a:t>в регионе </a:t>
                      </a:r>
                      <a:endParaRPr kumimoji="0" lang="ru-RU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70" name="Скругленный прямоугольник 69"/>
                  <p:cNvSpPr/>
                  <p:nvPr/>
                </p:nvSpPr>
                <p:spPr>
                  <a:xfrm>
                    <a:off x="1503443" y="5222649"/>
                    <a:ext cx="412496" cy="250869"/>
                  </a:xfrm>
                  <a:prstGeom prst="roundRect">
                    <a:avLst>
                      <a:gd name="adj" fmla="val 10000"/>
                    </a:avLst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2">
                      <a:shade val="80000"/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rgbClr r="0" g="0" b="0"/>
                  </a:fillRef>
                  <a:effectRef idx="0">
                    <a:schemeClr val="accent2">
                      <a:tint val="4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71" name="Скругленный прямоугольник 70"/>
                  <p:cNvSpPr/>
                  <p:nvPr/>
                </p:nvSpPr>
                <p:spPr>
                  <a:xfrm>
                    <a:off x="1503443" y="5667177"/>
                    <a:ext cx="412496" cy="250869"/>
                  </a:xfrm>
                  <a:prstGeom prst="roundRect">
                    <a:avLst>
                      <a:gd name="adj" fmla="val 10000"/>
                    </a:avLst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2">
                      <a:shade val="80000"/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rgbClr r="0" g="0" b="0"/>
                  </a:fillRef>
                  <a:effectRef idx="0">
                    <a:schemeClr val="accent2">
                      <a:tint val="4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</p:grpSp>
            <p:sp>
              <p:nvSpPr>
                <p:cNvPr id="68" name="TextBox 67"/>
                <p:cNvSpPr txBox="1"/>
                <p:nvPr/>
              </p:nvSpPr>
              <p:spPr>
                <a:xfrm>
                  <a:off x="1536378" y="5161255"/>
                  <a:ext cx="783549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285750" marR="0" lvl="0" indent="-28575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1800"/>
                    </a:spcAft>
                    <a:buClr>
                      <a:schemeClr val="bg1"/>
                    </a:buClr>
                    <a:buSzTx/>
                    <a:buFont typeface="Wingdings" panose="05000000000000000000" pitchFamily="2" charset="2"/>
                    <a:buChar char="Ø"/>
                    <a:tabLst/>
                    <a:defRPr/>
                  </a:pPr>
                  <a:r>
                    <a:rPr kumimoji="0" lang="ru-RU" sz="1800" b="0" i="0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</a:t>
                  </a:r>
                  <a:endParaRPr kumimoji="0" lang="ru-RU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" name="Группа 18"/>
              <p:cNvGrpSpPr/>
              <p:nvPr/>
            </p:nvGrpSpPr>
            <p:grpSpPr>
              <a:xfrm>
                <a:off x="260326" y="7345123"/>
                <a:ext cx="6265018" cy="607512"/>
                <a:chOff x="266405" y="7235182"/>
                <a:chExt cx="6265018" cy="607512"/>
              </a:xfrm>
            </p:grpSpPr>
            <p:sp>
              <p:nvSpPr>
                <p:cNvPr id="62" name="Прямоугольник с одним вырезанным углом 61"/>
                <p:cNvSpPr/>
                <p:nvPr/>
              </p:nvSpPr>
              <p:spPr>
                <a:xfrm>
                  <a:off x="472651" y="7235182"/>
                  <a:ext cx="6058772" cy="607512"/>
                </a:xfrm>
                <a:prstGeom prst="snip1Rect">
                  <a:avLst>
                    <a:gd name="adj" fmla="val 17921"/>
                  </a:avLst>
                </a:prstGeom>
                <a:solidFill>
                  <a:srgbClr val="17375E">
                    <a:alpha val="7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265113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200" b="0" i="1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Times New Roman" panose="02020603050405020304" pitchFamily="18" charset="0"/>
                    </a:rPr>
                    <a:t>установление </a:t>
                  </a:r>
                  <a:r>
                    <a:rPr kumimoji="0" lang="ru-RU" sz="12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Times New Roman" panose="02020603050405020304" pitchFamily="18" charset="0"/>
                    </a:rPr>
                    <a:t>окладов работникам муниципальных учреждений на уровне окладов, установленных </a:t>
                  </a:r>
                  <a:r>
                    <a:rPr kumimoji="0" lang="ru-RU" sz="1200" b="0" i="1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Times New Roman" panose="02020603050405020304" pitchFamily="18" charset="0"/>
                    </a:rPr>
                    <a:t>в </a:t>
                  </a:r>
                  <a:r>
                    <a:rPr kumimoji="0" lang="ru-RU" sz="12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Times New Roman" panose="02020603050405020304" pitchFamily="18" charset="0"/>
                    </a:rPr>
                    <a:t>областных </a:t>
                  </a:r>
                  <a:r>
                    <a:rPr kumimoji="0" lang="ru-RU" sz="1200" b="0" i="1" u="none" strike="noStrike" kern="1200" cap="none" spc="0" normalizeH="0" baseline="0" noProof="0" dirty="0" smtClean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Times New Roman" panose="02020603050405020304" pitchFamily="18" charset="0"/>
                    </a:rPr>
                    <a:t>учреждениях по одноименным должностям и квалификационным уровням</a:t>
                  </a:r>
                  <a:endParaRPr kumimoji="0" lang="ru-RU" sz="12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64" name="Группа 63"/>
                <p:cNvGrpSpPr/>
                <p:nvPr/>
              </p:nvGrpSpPr>
              <p:grpSpPr>
                <a:xfrm>
                  <a:off x="266405" y="7270880"/>
                  <a:ext cx="727582" cy="369332"/>
                  <a:chOff x="1367690" y="6141516"/>
                  <a:chExt cx="727582" cy="369332"/>
                </a:xfrm>
              </p:grpSpPr>
              <p:sp>
                <p:nvSpPr>
                  <p:cNvPr id="65" name="Скругленный прямоугольник 64"/>
                  <p:cNvSpPr/>
                  <p:nvPr/>
                </p:nvSpPr>
                <p:spPr>
                  <a:xfrm>
                    <a:off x="1367690" y="6194520"/>
                    <a:ext cx="412496" cy="250869"/>
                  </a:xfrm>
                  <a:prstGeom prst="roundRect">
                    <a:avLst>
                      <a:gd name="adj" fmla="val 10000"/>
                    </a:avLst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2">
                      <a:shade val="80000"/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rgbClr r="0" g="0" b="0"/>
                  </a:fillRef>
                  <a:effectRef idx="0">
                    <a:schemeClr val="accent2">
                      <a:tint val="4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66" name="TextBox 65"/>
                  <p:cNvSpPr txBox="1"/>
                  <p:nvPr/>
                </p:nvSpPr>
                <p:spPr>
                  <a:xfrm>
                    <a:off x="1406704" y="6141516"/>
                    <a:ext cx="688568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marL="285750" marR="0" lvl="0" indent="-28575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1800"/>
                      </a:spcAft>
                      <a:buClr>
                        <a:schemeClr val="bg1"/>
                      </a:buClr>
                      <a:buSzTx/>
                      <a:buFont typeface="Wingdings" panose="05000000000000000000" pitchFamily="2" charset="2"/>
                      <a:buChar char="Ø"/>
                      <a:tabLst/>
                      <a:defRPr/>
                    </a:pPr>
                    <a:r>
                      <a: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 </a:t>
                    </a:r>
                    <a:endParaRPr kumimoji="0" lang="ru-RU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63" name="TextBox 62"/>
            <p:cNvSpPr txBox="1"/>
            <p:nvPr/>
          </p:nvSpPr>
          <p:spPr>
            <a:xfrm>
              <a:off x="518317" y="7164507"/>
              <a:ext cx="68856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800"/>
                </a:spcAft>
                <a:buClr>
                  <a:schemeClr val="bg1"/>
                </a:buClr>
                <a:buSzTx/>
                <a:buFont typeface="Wingdings" panose="05000000000000000000" pitchFamily="2" charset="2"/>
                <a:buChar char="Ø"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90797" y="2627784"/>
            <a:ext cx="6578539" cy="3805436"/>
            <a:chOff x="90797" y="2967198"/>
            <a:chExt cx="6578539" cy="3805436"/>
          </a:xfrm>
        </p:grpSpPr>
        <p:sp>
          <p:nvSpPr>
            <p:cNvPr id="170" name="Скругленный прямоугольник 169"/>
            <p:cNvSpPr/>
            <p:nvPr/>
          </p:nvSpPr>
          <p:spPr>
            <a:xfrm>
              <a:off x="333336" y="4542645"/>
              <a:ext cx="6336000" cy="6120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24000" tIns="0" rIns="72390" bIns="0" numCol="1" spcCol="1270" anchor="ctr" anchorCtr="0">
              <a:noAutofit/>
            </a:bodyPr>
            <a:lstStyle/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endParaRPr>
            </a:p>
          </p:txBody>
        </p:sp>
        <p:grpSp>
          <p:nvGrpSpPr>
            <p:cNvPr id="171" name="Группа 170"/>
            <p:cNvGrpSpPr/>
            <p:nvPr/>
          </p:nvGrpSpPr>
          <p:grpSpPr>
            <a:xfrm>
              <a:off x="90797" y="4597090"/>
              <a:ext cx="1008000" cy="401311"/>
              <a:chOff x="7602821" y="3373100"/>
              <a:chExt cx="1083600" cy="401311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172" name="Скругленный прямоугольник 171"/>
              <p:cNvSpPr/>
              <p:nvPr/>
            </p:nvSpPr>
            <p:spPr>
              <a:xfrm>
                <a:off x="7602821" y="3373100"/>
                <a:ext cx="1083600" cy="396000"/>
              </a:xfrm>
              <a:prstGeom prst="roundRect">
                <a:avLst>
                  <a:gd name="adj" fmla="val 10000"/>
                </a:avLst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2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2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74" name="TextBox 173"/>
              <p:cNvSpPr txBox="1"/>
              <p:nvPr/>
            </p:nvSpPr>
            <p:spPr>
              <a:xfrm>
                <a:off x="8012694" y="3374301"/>
                <a:ext cx="314510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sz="2000" b="1" dirty="0">
                    <a:solidFill>
                      <a:prstClr val="black"/>
                    </a:solidFill>
                    <a:latin typeface="Calibri" panose="020F0502020204030204"/>
                    <a:cs typeface="Times New Roman" panose="02020603050405020304" pitchFamily="18" charset="0"/>
                  </a:rPr>
                  <a:t>3</a:t>
                </a:r>
                <a:endPara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76" name="Скругленный прямоугольник 175"/>
            <p:cNvSpPr/>
            <p:nvPr/>
          </p:nvSpPr>
          <p:spPr>
            <a:xfrm>
              <a:off x="333336" y="5323453"/>
              <a:ext cx="6336000" cy="661597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24000" tIns="0" rIns="72390" bIns="0" numCol="1" spcCol="1270" anchor="ctr" anchorCtr="0">
              <a:noAutofit/>
            </a:bodyPr>
            <a:lstStyle/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endParaRPr>
            </a:p>
          </p:txBody>
        </p:sp>
        <p:grpSp>
          <p:nvGrpSpPr>
            <p:cNvPr id="177" name="Группа 176"/>
            <p:cNvGrpSpPr/>
            <p:nvPr/>
          </p:nvGrpSpPr>
          <p:grpSpPr>
            <a:xfrm>
              <a:off x="90797" y="5373086"/>
              <a:ext cx="1008000" cy="403161"/>
              <a:chOff x="7602821" y="4231392"/>
              <a:chExt cx="1083600" cy="403161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178" name="Скругленный прямоугольник 177"/>
              <p:cNvSpPr/>
              <p:nvPr/>
            </p:nvSpPr>
            <p:spPr>
              <a:xfrm>
                <a:off x="7602821" y="4231392"/>
                <a:ext cx="1083600" cy="396000"/>
              </a:xfrm>
              <a:prstGeom prst="roundRect">
                <a:avLst>
                  <a:gd name="adj" fmla="val 10000"/>
                </a:avLst>
              </a:prstGeom>
              <a:grp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2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2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79" name="TextBox 178"/>
              <p:cNvSpPr txBox="1"/>
              <p:nvPr/>
            </p:nvSpPr>
            <p:spPr>
              <a:xfrm>
                <a:off x="7986400" y="4234443"/>
                <a:ext cx="314510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Times New Roman" panose="02020603050405020304" pitchFamily="18" charset="0"/>
                  </a:rPr>
                  <a:t>4</a:t>
                </a:r>
                <a:endPara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80" name="Скругленный прямоугольник 179"/>
            <p:cNvSpPr/>
            <p:nvPr/>
          </p:nvSpPr>
          <p:spPr>
            <a:xfrm>
              <a:off x="333336" y="6160634"/>
              <a:ext cx="6336000" cy="6120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24000" tIns="0" rIns="72390" bIns="0" numCol="1" spcCol="1270" anchor="ctr" anchorCtr="0">
              <a:noAutofit/>
            </a:bodyPr>
            <a:lstStyle/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endParaRPr>
            </a:p>
          </p:txBody>
        </p:sp>
        <p:grpSp>
          <p:nvGrpSpPr>
            <p:cNvPr id="181" name="Группа 180"/>
            <p:cNvGrpSpPr/>
            <p:nvPr/>
          </p:nvGrpSpPr>
          <p:grpSpPr>
            <a:xfrm>
              <a:off x="90797" y="6208515"/>
              <a:ext cx="1008000" cy="435747"/>
              <a:chOff x="7602821" y="5112541"/>
              <a:chExt cx="1083600" cy="435747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182" name="Скругленный прямоугольник 181"/>
              <p:cNvSpPr/>
              <p:nvPr/>
            </p:nvSpPr>
            <p:spPr>
              <a:xfrm>
                <a:off x="7602821" y="5112541"/>
                <a:ext cx="1083600" cy="396000"/>
              </a:xfrm>
              <a:prstGeom prst="roundRect">
                <a:avLst>
                  <a:gd name="adj" fmla="val 10000"/>
                </a:avLst>
              </a:prstGeom>
              <a:grp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2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2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84" name="TextBox 183"/>
              <p:cNvSpPr txBox="1"/>
              <p:nvPr/>
            </p:nvSpPr>
            <p:spPr>
              <a:xfrm>
                <a:off x="7981322" y="5148179"/>
                <a:ext cx="304084" cy="400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Times New Roman" panose="02020603050405020304" pitchFamily="18" charset="0"/>
                  </a:rPr>
                  <a:t>5</a:t>
                </a:r>
                <a:endPara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86" name="Скругленный прямоугольник 185"/>
            <p:cNvSpPr/>
            <p:nvPr/>
          </p:nvSpPr>
          <p:spPr>
            <a:xfrm>
              <a:off x="333336" y="3786493"/>
              <a:ext cx="6336000" cy="6120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24000" tIns="0" rIns="72390" bIns="0" numCol="1" spcCol="1270" anchor="ctr" anchorCtr="0">
              <a:noAutofit/>
            </a:bodyPr>
            <a:lstStyle/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endParaRPr>
            </a:p>
          </p:txBody>
        </p:sp>
        <p:grpSp>
          <p:nvGrpSpPr>
            <p:cNvPr id="187" name="Группа 186"/>
            <p:cNvGrpSpPr/>
            <p:nvPr/>
          </p:nvGrpSpPr>
          <p:grpSpPr>
            <a:xfrm>
              <a:off x="90797" y="3870822"/>
              <a:ext cx="1008000" cy="394740"/>
              <a:chOff x="7601234" y="2544542"/>
              <a:chExt cx="1083370" cy="457900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188" name="Скругленный прямоугольник 187"/>
              <p:cNvSpPr/>
              <p:nvPr/>
            </p:nvSpPr>
            <p:spPr>
              <a:xfrm>
                <a:off x="7601234" y="2544542"/>
                <a:ext cx="1083370" cy="457900"/>
              </a:xfrm>
              <a:prstGeom prst="roundRect">
                <a:avLst>
                  <a:gd name="adj" fmla="val 10000"/>
                </a:avLst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2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2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89" name="TextBox 188"/>
              <p:cNvSpPr txBox="1"/>
              <p:nvPr/>
            </p:nvSpPr>
            <p:spPr>
              <a:xfrm>
                <a:off x="8011020" y="2550844"/>
                <a:ext cx="314510" cy="4001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sz="2000" b="1" dirty="0">
                    <a:solidFill>
                      <a:prstClr val="black"/>
                    </a:solidFill>
                    <a:latin typeface="Calibri" panose="020F0502020204030204"/>
                    <a:cs typeface="Times New Roman" panose="02020603050405020304" pitchFamily="18" charset="0"/>
                  </a:rPr>
                  <a:t>2</a:t>
                </a:r>
                <a:endPara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93" name="TextBox 192"/>
            <p:cNvSpPr txBox="1"/>
            <p:nvPr/>
          </p:nvSpPr>
          <p:spPr>
            <a:xfrm>
              <a:off x="1180823" y="3850473"/>
              <a:ext cx="5349470" cy="480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844550">
                <a:lnSpc>
                  <a:spcPct val="90000"/>
                </a:lnSpc>
                <a:defRPr/>
              </a:pPr>
              <a:r>
                <a:rPr lang="ru-RU" sz="14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cs typeface="Times New Roman" panose="02020603050405020304" pitchFamily="18" charset="0"/>
                </a:rPr>
                <a:t>Строительство объектов социально-культурной сферы (школа и ДОУ в 32-33 микрорайонах)</a:t>
              </a:r>
              <a:endParaRPr lang="ru-RU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1090610" y="4700272"/>
              <a:ext cx="5439683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844550">
                <a:lnSpc>
                  <a:spcPct val="90000"/>
                </a:lnSpc>
                <a:defRPr/>
              </a:pPr>
              <a:r>
                <a:rPr lang="ru-RU" sz="14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cs typeface="Times New Roman" panose="02020603050405020304" pitchFamily="18" charset="0"/>
                </a:rPr>
                <a:t>Содержание новой сети учреждений социально-культурной сферы</a:t>
              </a:r>
              <a:endParaRPr lang="ru-RU" sz="14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1180822" y="5344710"/>
              <a:ext cx="5488513" cy="674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844550">
                <a:lnSpc>
                  <a:spcPct val="90000"/>
                </a:lnSpc>
                <a:defRPr/>
              </a:pPr>
              <a:r>
                <a:rPr lang="ru-RU" sz="14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cs typeface="Times New Roman" panose="02020603050405020304" pitchFamily="18" charset="0"/>
                </a:rPr>
                <a:t>Реализация мероприятий по переселению из аварийного жилищного фонда </a:t>
              </a:r>
              <a:r>
                <a:rPr lang="ru-RU" sz="1400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cs typeface="Times New Roman" panose="02020603050405020304" pitchFamily="18" charset="0"/>
                </a:rPr>
                <a:t>(</a:t>
              </a:r>
              <a:r>
                <a:rPr lang="ru-RU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cs typeface="Times New Roman" panose="02020603050405020304" pitchFamily="18" charset="0"/>
                </a:rPr>
                <a:t>дополнительные средства городского бюджета сверх обязательного </a:t>
              </a:r>
              <a:r>
                <a:rPr lang="ru-RU" sz="1400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cs typeface="Times New Roman" panose="02020603050405020304" pitchFamily="18" charset="0"/>
                </a:rPr>
                <a:t>софинансирования</a:t>
              </a:r>
              <a:r>
                <a:rPr lang="ru-RU" sz="14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1195615" y="6250347"/>
              <a:ext cx="4459234" cy="452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844550">
                <a:lnSpc>
                  <a:spcPct val="90000"/>
                </a:lnSpc>
                <a:defRPr/>
              </a:pPr>
              <a:r>
                <a:rPr lang="ru-RU" sz="14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cs typeface="Times New Roman" panose="02020603050405020304" pitchFamily="18" charset="0"/>
                </a:rPr>
                <a:t>Полномочия в сфере оплаты труда,</a:t>
              </a:r>
              <a:br>
                <a:rPr lang="ru-RU" sz="14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cs typeface="Times New Roman" panose="02020603050405020304" pitchFamily="18" charset="0"/>
                </a:rPr>
              </a:br>
              <a:r>
                <a:rPr lang="ru-RU" sz="1200" i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cs typeface="Times New Roman" panose="02020603050405020304" pitchFamily="18" charset="0"/>
                </a:rPr>
                <a:t>в том числе</a:t>
              </a:r>
              <a:r>
                <a:rPr lang="ru-RU" sz="1200" i="1" dirty="0" smtClean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cs typeface="Times New Roman" panose="02020603050405020304" pitchFamily="18" charset="0"/>
                </a:rPr>
                <a:t>:</a:t>
              </a:r>
              <a:endParaRPr lang="ru-RU" sz="14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03" name="Скругленный прямоугольник 202"/>
            <p:cNvSpPr/>
            <p:nvPr/>
          </p:nvSpPr>
          <p:spPr>
            <a:xfrm>
              <a:off x="333336" y="2967198"/>
              <a:ext cx="6336000" cy="6120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24000" tIns="0" rIns="72390" bIns="0" numCol="1" spcCol="1270" anchor="ctr" anchorCtr="0">
              <a:noAutofit/>
            </a:bodyPr>
            <a:lstStyle/>
            <a:p>
              <a:pPr marL="0" marR="0" lvl="0" indent="0" algn="l" defTabSz="84455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endParaRPr>
            </a:p>
          </p:txBody>
        </p:sp>
        <p:grpSp>
          <p:nvGrpSpPr>
            <p:cNvPr id="204" name="Группа 203"/>
            <p:cNvGrpSpPr/>
            <p:nvPr/>
          </p:nvGrpSpPr>
          <p:grpSpPr>
            <a:xfrm>
              <a:off x="90797" y="3051529"/>
              <a:ext cx="1008000" cy="405543"/>
              <a:chOff x="7601234" y="2544542"/>
              <a:chExt cx="1083370" cy="470431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205" name="Скругленный прямоугольник 204"/>
              <p:cNvSpPr/>
              <p:nvPr/>
            </p:nvSpPr>
            <p:spPr>
              <a:xfrm>
                <a:off x="7601234" y="2544542"/>
                <a:ext cx="1083370" cy="457900"/>
              </a:xfrm>
              <a:prstGeom prst="roundRect">
                <a:avLst>
                  <a:gd name="adj" fmla="val 10000"/>
                </a:avLst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2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2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06" name="TextBox 205"/>
              <p:cNvSpPr txBox="1"/>
              <p:nvPr/>
            </p:nvSpPr>
            <p:spPr>
              <a:xfrm>
                <a:off x="8011020" y="2550844"/>
                <a:ext cx="338026" cy="4641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sz="2000" b="1" dirty="0" smtClean="0">
                    <a:solidFill>
                      <a:prstClr val="black"/>
                    </a:solidFill>
                    <a:latin typeface="Calibri" panose="020F0502020204030204"/>
                    <a:cs typeface="Times New Roman" panose="02020603050405020304" pitchFamily="18" charset="0"/>
                  </a:rPr>
                  <a:t>1</a:t>
                </a:r>
                <a:endPara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07" name="TextBox 206"/>
            <p:cNvSpPr txBox="1"/>
            <p:nvPr/>
          </p:nvSpPr>
          <p:spPr>
            <a:xfrm>
              <a:off x="1126967" y="3031178"/>
              <a:ext cx="51277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cs typeface="Times New Roman" panose="02020603050405020304" pitchFamily="18" charset="0"/>
                </a:rPr>
                <a:t>Софинансирование</a:t>
              </a:r>
              <a:r>
                <a:rPr lang="ru-RU" sz="14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cs typeface="Times New Roman" panose="02020603050405020304" pitchFamily="18" charset="0"/>
                </a:rPr>
                <a:t> мероприятий Национальных проектов и областных субсидий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890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-11644" y="366213"/>
            <a:ext cx="68696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200" b="1" i="1" cap="all" spc="300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ru-RU" sz="1800" spc="0" dirty="0"/>
              <a:t>Структура</a:t>
            </a:r>
            <a:r>
              <a:rPr lang="ru-RU" spc="0" dirty="0"/>
              <a:t> </a:t>
            </a:r>
            <a:r>
              <a:rPr lang="ru-RU" sz="1800" spc="0" dirty="0"/>
              <a:t>расходов города Липецка в разрезе разделов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061885"/>
              </p:ext>
            </p:extLst>
          </p:nvPr>
        </p:nvGraphicFramePr>
        <p:xfrm>
          <a:off x="25359" y="1033303"/>
          <a:ext cx="6807283" cy="8027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7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6926">
                  <a:extLst>
                    <a:ext uri="{9D8B030D-6E8A-4147-A177-3AD203B41FA5}">
                      <a16:colId xmlns:a16="http://schemas.microsoft.com/office/drawing/2014/main" val="2951002768"/>
                    </a:ext>
                  </a:extLst>
                </a:gridCol>
                <a:gridCol w="75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6926">
                  <a:extLst>
                    <a:ext uri="{9D8B030D-6E8A-4147-A177-3AD203B41FA5}">
                      <a16:colId xmlns:a16="http://schemas.microsoft.com/office/drawing/2014/main" val="1226774288"/>
                    </a:ext>
                  </a:extLst>
                </a:gridCol>
                <a:gridCol w="7486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6926">
                  <a:extLst>
                    <a:ext uri="{9D8B030D-6E8A-4147-A177-3AD203B41FA5}">
                      <a16:colId xmlns:a16="http://schemas.microsoft.com/office/drawing/2014/main" val="1206038919"/>
                    </a:ext>
                  </a:extLst>
                </a:gridCol>
              </a:tblGrid>
              <a:tr h="365234">
                <a:tc gridSpan="2">
                  <a:txBody>
                    <a:bodyPr/>
                    <a:lstStyle/>
                    <a:p>
                      <a:pPr algn="ctr"/>
                      <a:endParaRPr lang="ru-RU" sz="1200" b="1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2021</a:t>
                      </a:r>
                      <a:endParaRPr lang="ru-RU" sz="1800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2022</a:t>
                      </a:r>
                      <a:endParaRPr lang="ru-RU" sz="1800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2023</a:t>
                      </a:r>
                      <a:endParaRPr lang="ru-RU" sz="1800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538003"/>
                  </a:ext>
                </a:extLst>
              </a:tr>
              <a:tr h="818979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Наименование</a:t>
                      </a:r>
                      <a:endParaRPr lang="ru-RU" sz="1200" b="1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>
                    <a:lnT w="38100" cmpd="sng">
                      <a:noFill/>
                    </a:lnT>
                    <a:lnB w="12700" cmpd="sng">
                      <a:noFill/>
                    </a:lnB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Всего</a:t>
                      </a:r>
                      <a:endParaRPr lang="ru-RU" sz="1100" b="1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>
                    <a:lnT w="381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Удельный вес, %</a:t>
                      </a:r>
                    </a:p>
                  </a:txBody>
                  <a:tcPr marL="91309" marR="91309" marT="45654" marB="45654" anchor="ctr">
                    <a:lnT w="381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Всего</a:t>
                      </a:r>
                      <a:endParaRPr lang="ru-RU" sz="1100" b="1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>
                    <a:lnT w="381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Удельный вес, %</a:t>
                      </a:r>
                    </a:p>
                  </a:txBody>
                  <a:tcPr marL="91309" marR="91309" marT="45654" marB="45654" anchor="ctr">
                    <a:lnT w="381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Всего</a:t>
                      </a:r>
                    </a:p>
                  </a:txBody>
                  <a:tcPr marL="91309" marR="91309" marT="45654" marB="45654" anchor="ctr">
                    <a:lnT w="381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Удельный вес, %</a:t>
                      </a:r>
                    </a:p>
                  </a:txBody>
                  <a:tcPr marL="91309" marR="91309" marT="45654" marB="45654" anchor="ctr">
                    <a:lnT w="38100" cmpd="sng">
                      <a:noFill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1562916"/>
                  </a:ext>
                </a:extLst>
              </a:tr>
              <a:tr h="575171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РАСХОДЫ ВСЕГО, </a:t>
                      </a:r>
                      <a:r>
                        <a:rPr lang="ru-RU" sz="1200" b="1" dirty="0" err="1" smtClean="0"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млн.руб</a:t>
                      </a:r>
                      <a:r>
                        <a:rPr lang="ru-RU" sz="1200" b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.</a:t>
                      </a:r>
                      <a:endParaRPr lang="ru-RU" sz="1200" b="1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>
                    <a:lnT w="381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11 635,9 </a:t>
                      </a:r>
                      <a:endParaRPr lang="ru-RU" sz="1100" b="1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100,0</a:t>
                      </a:r>
                      <a:endParaRPr lang="ru-RU" sz="1200" b="1" i="1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11</a:t>
                      </a:r>
                      <a:r>
                        <a:rPr lang="ru-RU" sz="1100" b="1" baseline="0" dirty="0" smtClean="0"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 027,8</a:t>
                      </a:r>
                      <a:endParaRPr lang="ru-RU" sz="1100" b="1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100,0</a:t>
                      </a:r>
                      <a:endParaRPr lang="ru-RU" sz="1200" b="1" i="1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10 963,0</a:t>
                      </a:r>
                      <a:endParaRPr lang="ru-RU" sz="1100" b="1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 smtClean="0"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100,0</a:t>
                      </a:r>
                      <a:endParaRPr lang="ru-RU" sz="1200" b="1" i="1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>
                    <a:lnT w="381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926">
                <a:tc gridSpan="2"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в том</a:t>
                      </a:r>
                      <a:r>
                        <a:rPr lang="ru-RU" sz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 числе: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endParaRPr lang="ru-RU" sz="1200" i="1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endParaRPr lang="ru-RU" sz="120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endParaRPr lang="ru-RU" sz="1200" i="1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endParaRPr lang="ru-RU" sz="1200" i="1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/>
                </a:tc>
                <a:tc>
                  <a:txBody>
                    <a:bodyPr/>
                    <a:lstStyle/>
                    <a:p>
                      <a:r>
                        <a:rPr lang="ru-RU" sz="1100" b="1" cap="all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Образование</a:t>
                      </a:r>
                      <a:endParaRPr lang="ru-RU" sz="1100" cap="all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6 495,0</a:t>
                      </a:r>
                      <a:endParaRPr lang="ru-RU" sz="1200" b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55,8</a:t>
                      </a: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6 208,0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56,3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6 217,1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56,7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cap="all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Национальная экономика</a:t>
                      </a:r>
                      <a:endParaRPr lang="ru-RU" sz="1100" cap="all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1 480,4</a:t>
                      </a:r>
                      <a:endParaRPr lang="ru-RU" sz="1200" b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12,7</a:t>
                      </a: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1 240,4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11,2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1 398,7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12,7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cap="all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Жилищно-коммунальное хозяйство</a:t>
                      </a: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1 175,5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10,1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1 210,1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10,9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707,0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6,4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cap="all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Общегосударственные вопросы</a:t>
                      </a:r>
                      <a:endParaRPr lang="ru-RU" sz="1100" cap="all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682,7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5,9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591,9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5,4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591,6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5,4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cap="all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Физическая культура и спорт</a:t>
                      </a: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535,4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4,6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351,6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3,2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353,3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3,2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cap="all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Социальная политика</a:t>
                      </a: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485,6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4,2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532,8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4,8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555,1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5,1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/>
                </a:tc>
                <a:tc>
                  <a:txBody>
                    <a:bodyPr/>
                    <a:lstStyle/>
                    <a:p>
                      <a:pPr marL="0" indent="0" algn="l"/>
                      <a:r>
                        <a:rPr lang="ru-RU" sz="1100" b="1" kern="1200" cap="all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Культура, кинематография</a:t>
                      </a:r>
                      <a:endParaRPr lang="ru-RU" sz="1100" b="1" kern="1200" cap="all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435,5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3,7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426,8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3,9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430,2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4,0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cap="all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Обслуживание государственного и муниципального долга</a:t>
                      </a:r>
                      <a:endParaRPr lang="ru-RU" sz="1100" cap="all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210,0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1,8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185,0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1,7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156,0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1,4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cap="all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100" cap="all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83,4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0,7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73,9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0,7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73,4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0,7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cap="all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Охрана окружающей среды</a:t>
                      </a: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31,6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0,3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9,4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0,1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7,6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0,1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1" cap="all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Средства массовой информации</a:t>
                      </a:r>
                      <a:endParaRPr lang="ru-RU" sz="1100" b="1" cap="all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20,8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0,2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20,8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0,2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20,8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0,2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100" b="1" cap="all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Условно утвержденные расходы</a:t>
                      </a:r>
                      <a:endParaRPr lang="ru-RU" sz="1100" b="1" cap="all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 - 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177,1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1,6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452,2</a:t>
                      </a:r>
                      <a:endParaRPr lang="ru-RU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4,1</a:t>
                      </a:r>
                      <a:endParaRPr lang="ru-RU" sz="1200" b="1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Segoe UI" panose="020B0502040204020203" pitchFamily="34" charset="0"/>
                      </a:endParaRPr>
                    </a:p>
                  </a:txBody>
                  <a:tcPr marL="91309" marR="91309" marT="45654" marB="45654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69" name="Freeform 331"/>
          <p:cNvSpPr>
            <a:spLocks noEditPoints="1"/>
          </p:cNvSpPr>
          <p:nvPr/>
        </p:nvSpPr>
        <p:spPr bwMode="auto">
          <a:xfrm>
            <a:off x="93345" y="3165538"/>
            <a:ext cx="323156" cy="222382"/>
          </a:xfrm>
          <a:custGeom>
            <a:avLst/>
            <a:gdLst>
              <a:gd name="T0" fmla="*/ 1665 w 3265"/>
              <a:gd name="T1" fmla="*/ 1586 h 2317"/>
              <a:gd name="T2" fmla="*/ 2783 w 3265"/>
              <a:gd name="T3" fmla="*/ 1457 h 2317"/>
              <a:gd name="T4" fmla="*/ 2791 w 3265"/>
              <a:gd name="T5" fmla="*/ 1504 h 2317"/>
              <a:gd name="T6" fmla="*/ 2797 w 3265"/>
              <a:gd name="T7" fmla="*/ 1534 h 2317"/>
              <a:gd name="T8" fmla="*/ 2799 w 3265"/>
              <a:gd name="T9" fmla="*/ 1555 h 2317"/>
              <a:gd name="T10" fmla="*/ 2788 w 3265"/>
              <a:gd name="T11" fmla="*/ 1595 h 2317"/>
              <a:gd name="T12" fmla="*/ 2758 w 3265"/>
              <a:gd name="T13" fmla="*/ 1641 h 2317"/>
              <a:gd name="T14" fmla="*/ 2709 w 3265"/>
              <a:gd name="T15" fmla="*/ 1695 h 2317"/>
              <a:gd name="T16" fmla="*/ 2646 w 3265"/>
              <a:gd name="T17" fmla="*/ 1753 h 2317"/>
              <a:gd name="T18" fmla="*/ 2571 w 3265"/>
              <a:gd name="T19" fmla="*/ 1815 h 2317"/>
              <a:gd name="T20" fmla="*/ 2485 w 3265"/>
              <a:gd name="T21" fmla="*/ 1879 h 2317"/>
              <a:gd name="T22" fmla="*/ 2391 w 3265"/>
              <a:gd name="T23" fmla="*/ 1943 h 2317"/>
              <a:gd name="T24" fmla="*/ 2292 w 3265"/>
              <a:gd name="T25" fmla="*/ 2006 h 2317"/>
              <a:gd name="T26" fmla="*/ 2190 w 3265"/>
              <a:gd name="T27" fmla="*/ 2068 h 2317"/>
              <a:gd name="T28" fmla="*/ 2086 w 3265"/>
              <a:gd name="T29" fmla="*/ 2126 h 2317"/>
              <a:gd name="T30" fmla="*/ 1985 w 3265"/>
              <a:gd name="T31" fmla="*/ 2178 h 2317"/>
              <a:gd name="T32" fmla="*/ 1889 w 3265"/>
              <a:gd name="T33" fmla="*/ 2224 h 2317"/>
              <a:gd name="T34" fmla="*/ 1798 w 3265"/>
              <a:gd name="T35" fmla="*/ 2263 h 2317"/>
              <a:gd name="T36" fmla="*/ 1716 w 3265"/>
              <a:gd name="T37" fmla="*/ 2292 h 2317"/>
              <a:gd name="T38" fmla="*/ 1646 w 3265"/>
              <a:gd name="T39" fmla="*/ 2310 h 2317"/>
              <a:gd name="T40" fmla="*/ 1590 w 3265"/>
              <a:gd name="T41" fmla="*/ 2317 h 2317"/>
              <a:gd name="T42" fmla="*/ 1531 w 3265"/>
              <a:gd name="T43" fmla="*/ 2309 h 2317"/>
              <a:gd name="T44" fmla="*/ 1461 w 3265"/>
              <a:gd name="T45" fmla="*/ 2289 h 2317"/>
              <a:gd name="T46" fmla="*/ 1382 w 3265"/>
              <a:gd name="T47" fmla="*/ 2255 h 2317"/>
              <a:gd name="T48" fmla="*/ 1296 w 3265"/>
              <a:gd name="T49" fmla="*/ 2213 h 2317"/>
              <a:gd name="T50" fmla="*/ 1205 w 3265"/>
              <a:gd name="T51" fmla="*/ 2161 h 2317"/>
              <a:gd name="T52" fmla="*/ 1112 w 3265"/>
              <a:gd name="T53" fmla="*/ 2103 h 2317"/>
              <a:gd name="T54" fmla="*/ 1019 w 3265"/>
              <a:gd name="T55" fmla="*/ 2039 h 2317"/>
              <a:gd name="T56" fmla="*/ 928 w 3265"/>
              <a:gd name="T57" fmla="*/ 1972 h 2317"/>
              <a:gd name="T58" fmla="*/ 841 w 3265"/>
              <a:gd name="T59" fmla="*/ 1904 h 2317"/>
              <a:gd name="T60" fmla="*/ 762 w 3265"/>
              <a:gd name="T61" fmla="*/ 1835 h 2317"/>
              <a:gd name="T62" fmla="*/ 692 w 3265"/>
              <a:gd name="T63" fmla="*/ 1769 h 2317"/>
              <a:gd name="T64" fmla="*/ 633 w 3265"/>
              <a:gd name="T65" fmla="*/ 1706 h 2317"/>
              <a:gd name="T66" fmla="*/ 589 w 3265"/>
              <a:gd name="T67" fmla="*/ 1649 h 2317"/>
              <a:gd name="T68" fmla="*/ 560 w 3265"/>
              <a:gd name="T69" fmla="*/ 1598 h 2317"/>
              <a:gd name="T70" fmla="*/ 550 w 3265"/>
              <a:gd name="T71" fmla="*/ 1555 h 2317"/>
              <a:gd name="T72" fmla="*/ 559 w 3265"/>
              <a:gd name="T73" fmla="*/ 1514 h 2317"/>
              <a:gd name="T74" fmla="*/ 567 w 3265"/>
              <a:gd name="T75" fmla="*/ 1494 h 2317"/>
              <a:gd name="T76" fmla="*/ 651 w 3265"/>
              <a:gd name="T77" fmla="*/ 967 h 2317"/>
              <a:gd name="T78" fmla="*/ 184 w 3265"/>
              <a:gd name="T79" fmla="*/ 1655 h 2317"/>
              <a:gd name="T80" fmla="*/ 0 w 3265"/>
              <a:gd name="T81" fmla="*/ 1655 h 2317"/>
              <a:gd name="T82" fmla="*/ 95 w 3265"/>
              <a:gd name="T83" fmla="*/ 596 h 2317"/>
              <a:gd name="T84" fmla="*/ 3265 w 3265"/>
              <a:gd name="T85" fmla="*/ 503 h 2317"/>
              <a:gd name="T86" fmla="*/ 85 w 3265"/>
              <a:gd name="T87" fmla="*/ 511 h 2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265" h="2317">
                <a:moveTo>
                  <a:pt x="651" y="967"/>
                </a:moveTo>
                <a:lnTo>
                  <a:pt x="1665" y="1586"/>
                </a:lnTo>
                <a:lnTo>
                  <a:pt x="2698" y="967"/>
                </a:lnTo>
                <a:lnTo>
                  <a:pt x="2783" y="1457"/>
                </a:lnTo>
                <a:lnTo>
                  <a:pt x="2787" y="1483"/>
                </a:lnTo>
                <a:lnTo>
                  <a:pt x="2791" y="1504"/>
                </a:lnTo>
                <a:lnTo>
                  <a:pt x="2794" y="1521"/>
                </a:lnTo>
                <a:lnTo>
                  <a:pt x="2797" y="1534"/>
                </a:lnTo>
                <a:lnTo>
                  <a:pt x="2798" y="1545"/>
                </a:lnTo>
                <a:lnTo>
                  <a:pt x="2799" y="1555"/>
                </a:lnTo>
                <a:lnTo>
                  <a:pt x="2796" y="1574"/>
                </a:lnTo>
                <a:lnTo>
                  <a:pt x="2788" y="1595"/>
                </a:lnTo>
                <a:lnTo>
                  <a:pt x="2776" y="1617"/>
                </a:lnTo>
                <a:lnTo>
                  <a:pt x="2758" y="1641"/>
                </a:lnTo>
                <a:lnTo>
                  <a:pt x="2735" y="1667"/>
                </a:lnTo>
                <a:lnTo>
                  <a:pt x="2709" y="1695"/>
                </a:lnTo>
                <a:lnTo>
                  <a:pt x="2679" y="1723"/>
                </a:lnTo>
                <a:lnTo>
                  <a:pt x="2646" y="1753"/>
                </a:lnTo>
                <a:lnTo>
                  <a:pt x="2610" y="1783"/>
                </a:lnTo>
                <a:lnTo>
                  <a:pt x="2571" y="1815"/>
                </a:lnTo>
                <a:lnTo>
                  <a:pt x="2530" y="1847"/>
                </a:lnTo>
                <a:lnTo>
                  <a:pt x="2485" y="1879"/>
                </a:lnTo>
                <a:lnTo>
                  <a:pt x="2439" y="1911"/>
                </a:lnTo>
                <a:lnTo>
                  <a:pt x="2391" y="1943"/>
                </a:lnTo>
                <a:lnTo>
                  <a:pt x="2343" y="1974"/>
                </a:lnTo>
                <a:lnTo>
                  <a:pt x="2292" y="2006"/>
                </a:lnTo>
                <a:lnTo>
                  <a:pt x="2241" y="2038"/>
                </a:lnTo>
                <a:lnTo>
                  <a:pt x="2190" y="2068"/>
                </a:lnTo>
                <a:lnTo>
                  <a:pt x="2138" y="2097"/>
                </a:lnTo>
                <a:lnTo>
                  <a:pt x="2086" y="2126"/>
                </a:lnTo>
                <a:lnTo>
                  <a:pt x="2036" y="2153"/>
                </a:lnTo>
                <a:lnTo>
                  <a:pt x="1985" y="2178"/>
                </a:lnTo>
                <a:lnTo>
                  <a:pt x="1936" y="2201"/>
                </a:lnTo>
                <a:lnTo>
                  <a:pt x="1889" y="2224"/>
                </a:lnTo>
                <a:lnTo>
                  <a:pt x="1842" y="2244"/>
                </a:lnTo>
                <a:lnTo>
                  <a:pt x="1798" y="2263"/>
                </a:lnTo>
                <a:lnTo>
                  <a:pt x="1756" y="2278"/>
                </a:lnTo>
                <a:lnTo>
                  <a:pt x="1716" y="2292"/>
                </a:lnTo>
                <a:lnTo>
                  <a:pt x="1680" y="2302"/>
                </a:lnTo>
                <a:lnTo>
                  <a:pt x="1646" y="2310"/>
                </a:lnTo>
                <a:lnTo>
                  <a:pt x="1616" y="2316"/>
                </a:lnTo>
                <a:lnTo>
                  <a:pt x="1590" y="2317"/>
                </a:lnTo>
                <a:lnTo>
                  <a:pt x="1562" y="2315"/>
                </a:lnTo>
                <a:lnTo>
                  <a:pt x="1531" y="2309"/>
                </a:lnTo>
                <a:lnTo>
                  <a:pt x="1497" y="2301"/>
                </a:lnTo>
                <a:lnTo>
                  <a:pt x="1461" y="2289"/>
                </a:lnTo>
                <a:lnTo>
                  <a:pt x="1423" y="2273"/>
                </a:lnTo>
                <a:lnTo>
                  <a:pt x="1382" y="2255"/>
                </a:lnTo>
                <a:lnTo>
                  <a:pt x="1339" y="2235"/>
                </a:lnTo>
                <a:lnTo>
                  <a:pt x="1296" y="2213"/>
                </a:lnTo>
                <a:lnTo>
                  <a:pt x="1250" y="2188"/>
                </a:lnTo>
                <a:lnTo>
                  <a:pt x="1205" y="2161"/>
                </a:lnTo>
                <a:lnTo>
                  <a:pt x="1158" y="2132"/>
                </a:lnTo>
                <a:lnTo>
                  <a:pt x="1112" y="2103"/>
                </a:lnTo>
                <a:lnTo>
                  <a:pt x="1065" y="2072"/>
                </a:lnTo>
                <a:lnTo>
                  <a:pt x="1019" y="2039"/>
                </a:lnTo>
                <a:lnTo>
                  <a:pt x="972" y="2006"/>
                </a:lnTo>
                <a:lnTo>
                  <a:pt x="928" y="1972"/>
                </a:lnTo>
                <a:lnTo>
                  <a:pt x="884" y="1938"/>
                </a:lnTo>
                <a:lnTo>
                  <a:pt x="841" y="1904"/>
                </a:lnTo>
                <a:lnTo>
                  <a:pt x="801" y="1870"/>
                </a:lnTo>
                <a:lnTo>
                  <a:pt x="762" y="1835"/>
                </a:lnTo>
                <a:lnTo>
                  <a:pt x="725" y="1802"/>
                </a:lnTo>
                <a:lnTo>
                  <a:pt x="692" y="1769"/>
                </a:lnTo>
                <a:lnTo>
                  <a:pt x="661" y="1737"/>
                </a:lnTo>
                <a:lnTo>
                  <a:pt x="633" y="1706"/>
                </a:lnTo>
                <a:lnTo>
                  <a:pt x="610" y="1677"/>
                </a:lnTo>
                <a:lnTo>
                  <a:pt x="589" y="1649"/>
                </a:lnTo>
                <a:lnTo>
                  <a:pt x="572" y="1622"/>
                </a:lnTo>
                <a:lnTo>
                  <a:pt x="560" y="1598"/>
                </a:lnTo>
                <a:lnTo>
                  <a:pt x="553" y="1575"/>
                </a:lnTo>
                <a:lnTo>
                  <a:pt x="550" y="1555"/>
                </a:lnTo>
                <a:lnTo>
                  <a:pt x="552" y="1534"/>
                </a:lnTo>
                <a:lnTo>
                  <a:pt x="559" y="1514"/>
                </a:lnTo>
                <a:lnTo>
                  <a:pt x="568" y="1493"/>
                </a:lnTo>
                <a:lnTo>
                  <a:pt x="567" y="1494"/>
                </a:lnTo>
                <a:lnTo>
                  <a:pt x="567" y="1495"/>
                </a:lnTo>
                <a:lnTo>
                  <a:pt x="651" y="967"/>
                </a:lnTo>
                <a:close/>
                <a:moveTo>
                  <a:pt x="95" y="596"/>
                </a:moveTo>
                <a:lnTo>
                  <a:pt x="184" y="1655"/>
                </a:lnTo>
                <a:lnTo>
                  <a:pt x="95" y="1972"/>
                </a:lnTo>
                <a:lnTo>
                  <a:pt x="0" y="1655"/>
                </a:lnTo>
                <a:lnTo>
                  <a:pt x="0" y="1655"/>
                </a:lnTo>
                <a:lnTo>
                  <a:pt x="95" y="596"/>
                </a:lnTo>
                <a:close/>
                <a:moveTo>
                  <a:pt x="1677" y="0"/>
                </a:moveTo>
                <a:lnTo>
                  <a:pt x="3265" y="503"/>
                </a:lnTo>
                <a:lnTo>
                  <a:pt x="1673" y="1476"/>
                </a:lnTo>
                <a:lnTo>
                  <a:pt x="85" y="511"/>
                </a:lnTo>
                <a:lnTo>
                  <a:pt x="1677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6" name="Группа 95"/>
          <p:cNvGrpSpPr/>
          <p:nvPr/>
        </p:nvGrpSpPr>
        <p:grpSpPr>
          <a:xfrm>
            <a:off x="125195" y="5435286"/>
            <a:ext cx="382620" cy="309993"/>
            <a:chOff x="826284" y="2807879"/>
            <a:chExt cx="595666" cy="482599"/>
          </a:xfrm>
          <a:solidFill>
            <a:schemeClr val="accent1">
              <a:lumMod val="75000"/>
            </a:schemeClr>
          </a:solidFill>
        </p:grpSpPr>
        <p:sp>
          <p:nvSpPr>
            <p:cNvPr id="93" name="Freeform 477"/>
            <p:cNvSpPr>
              <a:spLocks/>
            </p:cNvSpPr>
            <p:nvPr/>
          </p:nvSpPr>
          <p:spPr bwMode="auto">
            <a:xfrm>
              <a:off x="1193149" y="2891314"/>
              <a:ext cx="228801" cy="321201"/>
            </a:xfrm>
            <a:custGeom>
              <a:avLst/>
              <a:gdLst>
                <a:gd name="T0" fmla="*/ 1244 w 2292"/>
                <a:gd name="T1" fmla="*/ 11 h 3213"/>
                <a:gd name="T2" fmla="*/ 1412 w 2292"/>
                <a:gd name="T3" fmla="*/ 94 h 3213"/>
                <a:gd name="T4" fmla="*/ 1529 w 2292"/>
                <a:gd name="T5" fmla="*/ 240 h 3213"/>
                <a:gd name="T6" fmla="*/ 1572 w 2292"/>
                <a:gd name="T7" fmla="*/ 430 h 3213"/>
                <a:gd name="T8" fmla="*/ 1529 w 2292"/>
                <a:gd name="T9" fmla="*/ 617 h 3213"/>
                <a:gd name="T10" fmla="*/ 1413 w 2292"/>
                <a:gd name="T11" fmla="*/ 763 h 3213"/>
                <a:gd name="T12" fmla="*/ 1352 w 2292"/>
                <a:gd name="T13" fmla="*/ 825 h 3213"/>
                <a:gd name="T14" fmla="*/ 1425 w 2292"/>
                <a:gd name="T15" fmla="*/ 887 h 3213"/>
                <a:gd name="T16" fmla="*/ 1538 w 2292"/>
                <a:gd name="T17" fmla="*/ 988 h 3213"/>
                <a:gd name="T18" fmla="*/ 1677 w 2292"/>
                <a:gd name="T19" fmla="*/ 1112 h 3213"/>
                <a:gd name="T20" fmla="*/ 1826 w 2292"/>
                <a:gd name="T21" fmla="*/ 1250 h 3213"/>
                <a:gd name="T22" fmla="*/ 1971 w 2292"/>
                <a:gd name="T23" fmla="*/ 1383 h 3213"/>
                <a:gd name="T24" fmla="*/ 2097 w 2292"/>
                <a:gd name="T25" fmla="*/ 1499 h 3213"/>
                <a:gd name="T26" fmla="*/ 2190 w 2292"/>
                <a:gd name="T27" fmla="*/ 1586 h 3213"/>
                <a:gd name="T28" fmla="*/ 2235 w 2292"/>
                <a:gd name="T29" fmla="*/ 1627 h 3213"/>
                <a:gd name="T30" fmla="*/ 2284 w 2292"/>
                <a:gd name="T31" fmla="*/ 1704 h 3213"/>
                <a:gd name="T32" fmla="*/ 2280 w 2292"/>
                <a:gd name="T33" fmla="*/ 1818 h 3213"/>
                <a:gd name="T34" fmla="*/ 2203 w 2292"/>
                <a:gd name="T35" fmla="*/ 1906 h 3213"/>
                <a:gd name="T36" fmla="*/ 2099 w 2292"/>
                <a:gd name="T37" fmla="*/ 1924 h 3213"/>
                <a:gd name="T38" fmla="*/ 2010 w 2292"/>
                <a:gd name="T39" fmla="*/ 1881 h 3213"/>
                <a:gd name="T40" fmla="*/ 1553 w 2292"/>
                <a:gd name="T41" fmla="*/ 1993 h 3213"/>
                <a:gd name="T42" fmla="*/ 1497 w 2292"/>
                <a:gd name="T43" fmla="*/ 3043 h 3213"/>
                <a:gd name="T44" fmla="*/ 1457 w 2292"/>
                <a:gd name="T45" fmla="*/ 3152 h 3213"/>
                <a:gd name="T46" fmla="*/ 1359 w 2292"/>
                <a:gd name="T47" fmla="*/ 3210 h 3213"/>
                <a:gd name="T48" fmla="*/ 1244 w 2292"/>
                <a:gd name="T49" fmla="*/ 3189 h 3213"/>
                <a:gd name="T50" fmla="*/ 1171 w 2292"/>
                <a:gd name="T51" fmla="*/ 3102 h 3213"/>
                <a:gd name="T52" fmla="*/ 1155 w 2292"/>
                <a:gd name="T53" fmla="*/ 2318 h 3213"/>
                <a:gd name="T54" fmla="*/ 1137 w 2292"/>
                <a:gd name="T55" fmla="*/ 2318 h 3213"/>
                <a:gd name="T56" fmla="*/ 1122 w 2292"/>
                <a:gd name="T57" fmla="*/ 3102 h 3213"/>
                <a:gd name="T58" fmla="*/ 1049 w 2292"/>
                <a:gd name="T59" fmla="*/ 3189 h 3213"/>
                <a:gd name="T60" fmla="*/ 933 w 2292"/>
                <a:gd name="T61" fmla="*/ 3210 h 3213"/>
                <a:gd name="T62" fmla="*/ 835 w 2292"/>
                <a:gd name="T63" fmla="*/ 3152 h 3213"/>
                <a:gd name="T64" fmla="*/ 795 w 2292"/>
                <a:gd name="T65" fmla="*/ 3043 h 3213"/>
                <a:gd name="T66" fmla="*/ 739 w 2292"/>
                <a:gd name="T67" fmla="*/ 1993 h 3213"/>
                <a:gd name="T68" fmla="*/ 282 w 2292"/>
                <a:gd name="T69" fmla="*/ 1881 h 3213"/>
                <a:gd name="T70" fmla="*/ 192 w 2292"/>
                <a:gd name="T71" fmla="*/ 1924 h 3213"/>
                <a:gd name="T72" fmla="*/ 88 w 2292"/>
                <a:gd name="T73" fmla="*/ 1906 h 3213"/>
                <a:gd name="T74" fmla="*/ 12 w 2292"/>
                <a:gd name="T75" fmla="*/ 1818 h 3213"/>
                <a:gd name="T76" fmla="*/ 7 w 2292"/>
                <a:gd name="T77" fmla="*/ 1704 h 3213"/>
                <a:gd name="T78" fmla="*/ 57 w 2292"/>
                <a:gd name="T79" fmla="*/ 1627 h 3213"/>
                <a:gd name="T80" fmla="*/ 102 w 2292"/>
                <a:gd name="T81" fmla="*/ 1586 h 3213"/>
                <a:gd name="T82" fmla="*/ 195 w 2292"/>
                <a:gd name="T83" fmla="*/ 1499 h 3213"/>
                <a:gd name="T84" fmla="*/ 322 w 2292"/>
                <a:gd name="T85" fmla="*/ 1383 h 3213"/>
                <a:gd name="T86" fmla="*/ 467 w 2292"/>
                <a:gd name="T87" fmla="*/ 1250 h 3213"/>
                <a:gd name="T88" fmla="*/ 616 w 2292"/>
                <a:gd name="T89" fmla="*/ 1112 h 3213"/>
                <a:gd name="T90" fmla="*/ 754 w 2292"/>
                <a:gd name="T91" fmla="*/ 988 h 3213"/>
                <a:gd name="T92" fmla="*/ 867 w 2292"/>
                <a:gd name="T93" fmla="*/ 887 h 3213"/>
                <a:gd name="T94" fmla="*/ 940 w 2292"/>
                <a:gd name="T95" fmla="*/ 825 h 3213"/>
                <a:gd name="T96" fmla="*/ 878 w 2292"/>
                <a:gd name="T97" fmla="*/ 763 h 3213"/>
                <a:gd name="T98" fmla="*/ 764 w 2292"/>
                <a:gd name="T99" fmla="*/ 617 h 3213"/>
                <a:gd name="T100" fmla="*/ 721 w 2292"/>
                <a:gd name="T101" fmla="*/ 430 h 3213"/>
                <a:gd name="T102" fmla="*/ 764 w 2292"/>
                <a:gd name="T103" fmla="*/ 240 h 3213"/>
                <a:gd name="T104" fmla="*/ 880 w 2292"/>
                <a:gd name="T105" fmla="*/ 94 h 3213"/>
                <a:gd name="T106" fmla="*/ 1049 w 2292"/>
                <a:gd name="T107" fmla="*/ 11 h 3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92" h="3213">
                  <a:moveTo>
                    <a:pt x="1146" y="0"/>
                  </a:moveTo>
                  <a:lnTo>
                    <a:pt x="1146" y="0"/>
                  </a:lnTo>
                  <a:lnTo>
                    <a:pt x="1196" y="2"/>
                  </a:lnTo>
                  <a:lnTo>
                    <a:pt x="1244" y="11"/>
                  </a:lnTo>
                  <a:lnTo>
                    <a:pt x="1289" y="24"/>
                  </a:lnTo>
                  <a:lnTo>
                    <a:pt x="1333" y="43"/>
                  </a:lnTo>
                  <a:lnTo>
                    <a:pt x="1374" y="66"/>
                  </a:lnTo>
                  <a:lnTo>
                    <a:pt x="1412" y="94"/>
                  </a:lnTo>
                  <a:lnTo>
                    <a:pt x="1447" y="125"/>
                  </a:lnTo>
                  <a:lnTo>
                    <a:pt x="1478" y="161"/>
                  </a:lnTo>
                  <a:lnTo>
                    <a:pt x="1506" y="199"/>
                  </a:lnTo>
                  <a:lnTo>
                    <a:pt x="1529" y="240"/>
                  </a:lnTo>
                  <a:lnTo>
                    <a:pt x="1547" y="284"/>
                  </a:lnTo>
                  <a:lnTo>
                    <a:pt x="1560" y="331"/>
                  </a:lnTo>
                  <a:lnTo>
                    <a:pt x="1569" y="379"/>
                  </a:lnTo>
                  <a:lnTo>
                    <a:pt x="1572" y="430"/>
                  </a:lnTo>
                  <a:lnTo>
                    <a:pt x="1569" y="480"/>
                  </a:lnTo>
                  <a:lnTo>
                    <a:pt x="1560" y="528"/>
                  </a:lnTo>
                  <a:lnTo>
                    <a:pt x="1547" y="574"/>
                  </a:lnTo>
                  <a:lnTo>
                    <a:pt x="1529" y="617"/>
                  </a:lnTo>
                  <a:lnTo>
                    <a:pt x="1506" y="659"/>
                  </a:lnTo>
                  <a:lnTo>
                    <a:pt x="1479" y="696"/>
                  </a:lnTo>
                  <a:lnTo>
                    <a:pt x="1447" y="732"/>
                  </a:lnTo>
                  <a:lnTo>
                    <a:pt x="1413" y="763"/>
                  </a:lnTo>
                  <a:lnTo>
                    <a:pt x="1375" y="790"/>
                  </a:lnTo>
                  <a:lnTo>
                    <a:pt x="1335" y="814"/>
                  </a:lnTo>
                  <a:lnTo>
                    <a:pt x="1342" y="818"/>
                  </a:lnTo>
                  <a:lnTo>
                    <a:pt x="1352" y="825"/>
                  </a:lnTo>
                  <a:lnTo>
                    <a:pt x="1366" y="837"/>
                  </a:lnTo>
                  <a:lnTo>
                    <a:pt x="1383" y="850"/>
                  </a:lnTo>
                  <a:lnTo>
                    <a:pt x="1402" y="868"/>
                  </a:lnTo>
                  <a:lnTo>
                    <a:pt x="1425" y="887"/>
                  </a:lnTo>
                  <a:lnTo>
                    <a:pt x="1450" y="910"/>
                  </a:lnTo>
                  <a:lnTo>
                    <a:pt x="1477" y="933"/>
                  </a:lnTo>
                  <a:lnTo>
                    <a:pt x="1507" y="959"/>
                  </a:lnTo>
                  <a:lnTo>
                    <a:pt x="1538" y="988"/>
                  </a:lnTo>
                  <a:lnTo>
                    <a:pt x="1571" y="1017"/>
                  </a:lnTo>
                  <a:lnTo>
                    <a:pt x="1605" y="1048"/>
                  </a:lnTo>
                  <a:lnTo>
                    <a:pt x="1640" y="1080"/>
                  </a:lnTo>
                  <a:lnTo>
                    <a:pt x="1677" y="1112"/>
                  </a:lnTo>
                  <a:lnTo>
                    <a:pt x="1713" y="1147"/>
                  </a:lnTo>
                  <a:lnTo>
                    <a:pt x="1751" y="1181"/>
                  </a:lnTo>
                  <a:lnTo>
                    <a:pt x="1788" y="1214"/>
                  </a:lnTo>
                  <a:lnTo>
                    <a:pt x="1826" y="1250"/>
                  </a:lnTo>
                  <a:lnTo>
                    <a:pt x="1863" y="1283"/>
                  </a:lnTo>
                  <a:lnTo>
                    <a:pt x="1900" y="1317"/>
                  </a:lnTo>
                  <a:lnTo>
                    <a:pt x="1936" y="1350"/>
                  </a:lnTo>
                  <a:lnTo>
                    <a:pt x="1971" y="1383"/>
                  </a:lnTo>
                  <a:lnTo>
                    <a:pt x="2005" y="1414"/>
                  </a:lnTo>
                  <a:lnTo>
                    <a:pt x="2036" y="1444"/>
                  </a:lnTo>
                  <a:lnTo>
                    <a:pt x="2067" y="1472"/>
                  </a:lnTo>
                  <a:lnTo>
                    <a:pt x="2097" y="1499"/>
                  </a:lnTo>
                  <a:lnTo>
                    <a:pt x="2124" y="1524"/>
                  </a:lnTo>
                  <a:lnTo>
                    <a:pt x="2149" y="1547"/>
                  </a:lnTo>
                  <a:lnTo>
                    <a:pt x="2170" y="1568"/>
                  </a:lnTo>
                  <a:lnTo>
                    <a:pt x="2190" y="1586"/>
                  </a:lnTo>
                  <a:lnTo>
                    <a:pt x="2206" y="1601"/>
                  </a:lnTo>
                  <a:lnTo>
                    <a:pt x="2219" y="1613"/>
                  </a:lnTo>
                  <a:lnTo>
                    <a:pt x="2229" y="1622"/>
                  </a:lnTo>
                  <a:lnTo>
                    <a:pt x="2235" y="1627"/>
                  </a:lnTo>
                  <a:lnTo>
                    <a:pt x="2237" y="1629"/>
                  </a:lnTo>
                  <a:lnTo>
                    <a:pt x="2257" y="1652"/>
                  </a:lnTo>
                  <a:lnTo>
                    <a:pt x="2274" y="1677"/>
                  </a:lnTo>
                  <a:lnTo>
                    <a:pt x="2284" y="1704"/>
                  </a:lnTo>
                  <a:lnTo>
                    <a:pt x="2290" y="1732"/>
                  </a:lnTo>
                  <a:lnTo>
                    <a:pt x="2292" y="1761"/>
                  </a:lnTo>
                  <a:lnTo>
                    <a:pt x="2288" y="1790"/>
                  </a:lnTo>
                  <a:lnTo>
                    <a:pt x="2280" y="1818"/>
                  </a:lnTo>
                  <a:lnTo>
                    <a:pt x="2267" y="1846"/>
                  </a:lnTo>
                  <a:lnTo>
                    <a:pt x="2248" y="1870"/>
                  </a:lnTo>
                  <a:lnTo>
                    <a:pt x="2227" y="1890"/>
                  </a:lnTo>
                  <a:lnTo>
                    <a:pt x="2203" y="1906"/>
                  </a:lnTo>
                  <a:lnTo>
                    <a:pt x="2177" y="1916"/>
                  </a:lnTo>
                  <a:lnTo>
                    <a:pt x="2151" y="1924"/>
                  </a:lnTo>
                  <a:lnTo>
                    <a:pt x="2124" y="1926"/>
                  </a:lnTo>
                  <a:lnTo>
                    <a:pt x="2099" y="1924"/>
                  </a:lnTo>
                  <a:lnTo>
                    <a:pt x="2076" y="1918"/>
                  </a:lnTo>
                  <a:lnTo>
                    <a:pt x="2053" y="1910"/>
                  </a:lnTo>
                  <a:lnTo>
                    <a:pt x="2030" y="1898"/>
                  </a:lnTo>
                  <a:lnTo>
                    <a:pt x="2010" y="1881"/>
                  </a:lnTo>
                  <a:lnTo>
                    <a:pt x="1565" y="1470"/>
                  </a:lnTo>
                  <a:lnTo>
                    <a:pt x="1565" y="1894"/>
                  </a:lnTo>
                  <a:lnTo>
                    <a:pt x="1562" y="1945"/>
                  </a:lnTo>
                  <a:lnTo>
                    <a:pt x="1553" y="1993"/>
                  </a:lnTo>
                  <a:lnTo>
                    <a:pt x="1539" y="2039"/>
                  </a:lnTo>
                  <a:lnTo>
                    <a:pt x="1520" y="2084"/>
                  </a:lnTo>
                  <a:lnTo>
                    <a:pt x="1497" y="2124"/>
                  </a:lnTo>
                  <a:lnTo>
                    <a:pt x="1497" y="3043"/>
                  </a:lnTo>
                  <a:lnTo>
                    <a:pt x="1494" y="3073"/>
                  </a:lnTo>
                  <a:lnTo>
                    <a:pt x="1486" y="3102"/>
                  </a:lnTo>
                  <a:lnTo>
                    <a:pt x="1474" y="3129"/>
                  </a:lnTo>
                  <a:lnTo>
                    <a:pt x="1457" y="3152"/>
                  </a:lnTo>
                  <a:lnTo>
                    <a:pt x="1437" y="3173"/>
                  </a:lnTo>
                  <a:lnTo>
                    <a:pt x="1413" y="3189"/>
                  </a:lnTo>
                  <a:lnTo>
                    <a:pt x="1387" y="3202"/>
                  </a:lnTo>
                  <a:lnTo>
                    <a:pt x="1359" y="3210"/>
                  </a:lnTo>
                  <a:lnTo>
                    <a:pt x="1328" y="3213"/>
                  </a:lnTo>
                  <a:lnTo>
                    <a:pt x="1298" y="3210"/>
                  </a:lnTo>
                  <a:lnTo>
                    <a:pt x="1270" y="3202"/>
                  </a:lnTo>
                  <a:lnTo>
                    <a:pt x="1244" y="3189"/>
                  </a:lnTo>
                  <a:lnTo>
                    <a:pt x="1220" y="3173"/>
                  </a:lnTo>
                  <a:lnTo>
                    <a:pt x="1200" y="3152"/>
                  </a:lnTo>
                  <a:lnTo>
                    <a:pt x="1183" y="3129"/>
                  </a:lnTo>
                  <a:lnTo>
                    <a:pt x="1171" y="3102"/>
                  </a:lnTo>
                  <a:lnTo>
                    <a:pt x="1163" y="3073"/>
                  </a:lnTo>
                  <a:lnTo>
                    <a:pt x="1160" y="3043"/>
                  </a:lnTo>
                  <a:lnTo>
                    <a:pt x="1160" y="2317"/>
                  </a:lnTo>
                  <a:lnTo>
                    <a:pt x="1155" y="2318"/>
                  </a:lnTo>
                  <a:lnTo>
                    <a:pt x="1150" y="2318"/>
                  </a:lnTo>
                  <a:lnTo>
                    <a:pt x="1146" y="2319"/>
                  </a:lnTo>
                  <a:lnTo>
                    <a:pt x="1141" y="2318"/>
                  </a:lnTo>
                  <a:lnTo>
                    <a:pt x="1137" y="2318"/>
                  </a:lnTo>
                  <a:lnTo>
                    <a:pt x="1132" y="2317"/>
                  </a:lnTo>
                  <a:lnTo>
                    <a:pt x="1132" y="3043"/>
                  </a:lnTo>
                  <a:lnTo>
                    <a:pt x="1129" y="3073"/>
                  </a:lnTo>
                  <a:lnTo>
                    <a:pt x="1122" y="3102"/>
                  </a:lnTo>
                  <a:lnTo>
                    <a:pt x="1109" y="3129"/>
                  </a:lnTo>
                  <a:lnTo>
                    <a:pt x="1092" y="3152"/>
                  </a:lnTo>
                  <a:lnTo>
                    <a:pt x="1072" y="3173"/>
                  </a:lnTo>
                  <a:lnTo>
                    <a:pt x="1049" y="3189"/>
                  </a:lnTo>
                  <a:lnTo>
                    <a:pt x="1022" y="3202"/>
                  </a:lnTo>
                  <a:lnTo>
                    <a:pt x="994" y="3210"/>
                  </a:lnTo>
                  <a:lnTo>
                    <a:pt x="963" y="3213"/>
                  </a:lnTo>
                  <a:lnTo>
                    <a:pt x="933" y="3210"/>
                  </a:lnTo>
                  <a:lnTo>
                    <a:pt x="905" y="3202"/>
                  </a:lnTo>
                  <a:lnTo>
                    <a:pt x="879" y="3189"/>
                  </a:lnTo>
                  <a:lnTo>
                    <a:pt x="855" y="3173"/>
                  </a:lnTo>
                  <a:lnTo>
                    <a:pt x="835" y="3152"/>
                  </a:lnTo>
                  <a:lnTo>
                    <a:pt x="818" y="3129"/>
                  </a:lnTo>
                  <a:lnTo>
                    <a:pt x="806" y="3102"/>
                  </a:lnTo>
                  <a:lnTo>
                    <a:pt x="798" y="3073"/>
                  </a:lnTo>
                  <a:lnTo>
                    <a:pt x="795" y="3043"/>
                  </a:lnTo>
                  <a:lnTo>
                    <a:pt x="795" y="2124"/>
                  </a:lnTo>
                  <a:lnTo>
                    <a:pt x="772" y="2084"/>
                  </a:lnTo>
                  <a:lnTo>
                    <a:pt x="754" y="2040"/>
                  </a:lnTo>
                  <a:lnTo>
                    <a:pt x="739" y="1993"/>
                  </a:lnTo>
                  <a:lnTo>
                    <a:pt x="731" y="1945"/>
                  </a:lnTo>
                  <a:lnTo>
                    <a:pt x="728" y="1894"/>
                  </a:lnTo>
                  <a:lnTo>
                    <a:pt x="728" y="1470"/>
                  </a:lnTo>
                  <a:lnTo>
                    <a:pt x="282" y="1881"/>
                  </a:lnTo>
                  <a:lnTo>
                    <a:pt x="261" y="1898"/>
                  </a:lnTo>
                  <a:lnTo>
                    <a:pt x="240" y="1910"/>
                  </a:lnTo>
                  <a:lnTo>
                    <a:pt x="217" y="1918"/>
                  </a:lnTo>
                  <a:lnTo>
                    <a:pt x="192" y="1924"/>
                  </a:lnTo>
                  <a:lnTo>
                    <a:pt x="169" y="1926"/>
                  </a:lnTo>
                  <a:lnTo>
                    <a:pt x="141" y="1924"/>
                  </a:lnTo>
                  <a:lnTo>
                    <a:pt x="114" y="1916"/>
                  </a:lnTo>
                  <a:lnTo>
                    <a:pt x="88" y="1906"/>
                  </a:lnTo>
                  <a:lnTo>
                    <a:pt x="65" y="1890"/>
                  </a:lnTo>
                  <a:lnTo>
                    <a:pt x="43" y="1870"/>
                  </a:lnTo>
                  <a:lnTo>
                    <a:pt x="26" y="1846"/>
                  </a:lnTo>
                  <a:lnTo>
                    <a:pt x="12" y="1818"/>
                  </a:lnTo>
                  <a:lnTo>
                    <a:pt x="3" y="1790"/>
                  </a:lnTo>
                  <a:lnTo>
                    <a:pt x="0" y="1761"/>
                  </a:lnTo>
                  <a:lnTo>
                    <a:pt x="1" y="1733"/>
                  </a:lnTo>
                  <a:lnTo>
                    <a:pt x="7" y="1704"/>
                  </a:lnTo>
                  <a:lnTo>
                    <a:pt x="19" y="1677"/>
                  </a:lnTo>
                  <a:lnTo>
                    <a:pt x="34" y="1652"/>
                  </a:lnTo>
                  <a:lnTo>
                    <a:pt x="54" y="1629"/>
                  </a:lnTo>
                  <a:lnTo>
                    <a:pt x="57" y="1627"/>
                  </a:lnTo>
                  <a:lnTo>
                    <a:pt x="63" y="1622"/>
                  </a:lnTo>
                  <a:lnTo>
                    <a:pt x="73" y="1613"/>
                  </a:lnTo>
                  <a:lnTo>
                    <a:pt x="85" y="1601"/>
                  </a:lnTo>
                  <a:lnTo>
                    <a:pt x="102" y="1586"/>
                  </a:lnTo>
                  <a:lnTo>
                    <a:pt x="121" y="1568"/>
                  </a:lnTo>
                  <a:lnTo>
                    <a:pt x="144" y="1547"/>
                  </a:lnTo>
                  <a:lnTo>
                    <a:pt x="169" y="1524"/>
                  </a:lnTo>
                  <a:lnTo>
                    <a:pt x="195" y="1499"/>
                  </a:lnTo>
                  <a:lnTo>
                    <a:pt x="224" y="1472"/>
                  </a:lnTo>
                  <a:lnTo>
                    <a:pt x="255" y="1444"/>
                  </a:lnTo>
                  <a:lnTo>
                    <a:pt x="288" y="1414"/>
                  </a:lnTo>
                  <a:lnTo>
                    <a:pt x="322" y="1383"/>
                  </a:lnTo>
                  <a:lnTo>
                    <a:pt x="357" y="1350"/>
                  </a:lnTo>
                  <a:lnTo>
                    <a:pt x="393" y="1317"/>
                  </a:lnTo>
                  <a:lnTo>
                    <a:pt x="430" y="1283"/>
                  </a:lnTo>
                  <a:lnTo>
                    <a:pt x="467" y="1250"/>
                  </a:lnTo>
                  <a:lnTo>
                    <a:pt x="504" y="1214"/>
                  </a:lnTo>
                  <a:lnTo>
                    <a:pt x="542" y="1181"/>
                  </a:lnTo>
                  <a:lnTo>
                    <a:pt x="579" y="1147"/>
                  </a:lnTo>
                  <a:lnTo>
                    <a:pt x="616" y="1112"/>
                  </a:lnTo>
                  <a:lnTo>
                    <a:pt x="652" y="1080"/>
                  </a:lnTo>
                  <a:lnTo>
                    <a:pt x="687" y="1048"/>
                  </a:lnTo>
                  <a:lnTo>
                    <a:pt x="721" y="1017"/>
                  </a:lnTo>
                  <a:lnTo>
                    <a:pt x="754" y="988"/>
                  </a:lnTo>
                  <a:lnTo>
                    <a:pt x="785" y="959"/>
                  </a:lnTo>
                  <a:lnTo>
                    <a:pt x="814" y="933"/>
                  </a:lnTo>
                  <a:lnTo>
                    <a:pt x="842" y="910"/>
                  </a:lnTo>
                  <a:lnTo>
                    <a:pt x="867" y="887"/>
                  </a:lnTo>
                  <a:lnTo>
                    <a:pt x="889" y="868"/>
                  </a:lnTo>
                  <a:lnTo>
                    <a:pt x="909" y="850"/>
                  </a:lnTo>
                  <a:lnTo>
                    <a:pt x="926" y="837"/>
                  </a:lnTo>
                  <a:lnTo>
                    <a:pt x="940" y="825"/>
                  </a:lnTo>
                  <a:lnTo>
                    <a:pt x="950" y="818"/>
                  </a:lnTo>
                  <a:lnTo>
                    <a:pt x="956" y="814"/>
                  </a:lnTo>
                  <a:lnTo>
                    <a:pt x="916" y="790"/>
                  </a:lnTo>
                  <a:lnTo>
                    <a:pt x="878" y="763"/>
                  </a:lnTo>
                  <a:lnTo>
                    <a:pt x="844" y="732"/>
                  </a:lnTo>
                  <a:lnTo>
                    <a:pt x="813" y="696"/>
                  </a:lnTo>
                  <a:lnTo>
                    <a:pt x="786" y="659"/>
                  </a:lnTo>
                  <a:lnTo>
                    <a:pt x="764" y="617"/>
                  </a:lnTo>
                  <a:lnTo>
                    <a:pt x="745" y="574"/>
                  </a:lnTo>
                  <a:lnTo>
                    <a:pt x="732" y="528"/>
                  </a:lnTo>
                  <a:lnTo>
                    <a:pt x="723" y="480"/>
                  </a:lnTo>
                  <a:lnTo>
                    <a:pt x="721" y="430"/>
                  </a:lnTo>
                  <a:lnTo>
                    <a:pt x="723" y="379"/>
                  </a:lnTo>
                  <a:lnTo>
                    <a:pt x="732" y="331"/>
                  </a:lnTo>
                  <a:lnTo>
                    <a:pt x="745" y="284"/>
                  </a:lnTo>
                  <a:lnTo>
                    <a:pt x="764" y="240"/>
                  </a:lnTo>
                  <a:lnTo>
                    <a:pt x="786" y="199"/>
                  </a:lnTo>
                  <a:lnTo>
                    <a:pt x="814" y="161"/>
                  </a:lnTo>
                  <a:lnTo>
                    <a:pt x="845" y="125"/>
                  </a:lnTo>
                  <a:lnTo>
                    <a:pt x="880" y="94"/>
                  </a:lnTo>
                  <a:lnTo>
                    <a:pt x="918" y="66"/>
                  </a:lnTo>
                  <a:lnTo>
                    <a:pt x="959" y="43"/>
                  </a:lnTo>
                  <a:lnTo>
                    <a:pt x="1002" y="24"/>
                  </a:lnTo>
                  <a:lnTo>
                    <a:pt x="1049" y="11"/>
                  </a:lnTo>
                  <a:lnTo>
                    <a:pt x="1096" y="2"/>
                  </a:lnTo>
                  <a:lnTo>
                    <a:pt x="114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73"/>
            <p:cNvSpPr>
              <a:spLocks/>
            </p:cNvSpPr>
            <p:nvPr/>
          </p:nvSpPr>
          <p:spPr bwMode="auto">
            <a:xfrm>
              <a:off x="826284" y="2807879"/>
              <a:ext cx="374651" cy="482599"/>
            </a:xfrm>
            <a:custGeom>
              <a:avLst/>
              <a:gdLst>
                <a:gd name="connsiteX0" fmla="*/ 54569 w 374650"/>
                <a:gd name="connsiteY0" fmla="*/ 90488 h 482600"/>
                <a:gd name="connsiteX1" fmla="*/ 60761 w 374650"/>
                <a:gd name="connsiteY1" fmla="*/ 90633 h 482600"/>
                <a:gd name="connsiteX2" fmla="*/ 120945 w 374650"/>
                <a:gd name="connsiteY2" fmla="*/ 90488 h 482600"/>
                <a:gd name="connsiteX3" fmla="*/ 127281 w 374650"/>
                <a:gd name="connsiteY3" fmla="*/ 90777 h 482600"/>
                <a:gd name="connsiteX4" fmla="*/ 133040 w 374650"/>
                <a:gd name="connsiteY4" fmla="*/ 91501 h 482600"/>
                <a:gd name="connsiteX5" fmla="*/ 138223 w 374650"/>
                <a:gd name="connsiteY5" fmla="*/ 92658 h 482600"/>
                <a:gd name="connsiteX6" fmla="*/ 142831 w 374650"/>
                <a:gd name="connsiteY6" fmla="*/ 94249 h 482600"/>
                <a:gd name="connsiteX7" fmla="*/ 146862 w 374650"/>
                <a:gd name="connsiteY7" fmla="*/ 96129 h 482600"/>
                <a:gd name="connsiteX8" fmla="*/ 150462 w 374650"/>
                <a:gd name="connsiteY8" fmla="*/ 98154 h 482600"/>
                <a:gd name="connsiteX9" fmla="*/ 153630 w 374650"/>
                <a:gd name="connsiteY9" fmla="*/ 100179 h 482600"/>
                <a:gd name="connsiteX10" fmla="*/ 156509 w 374650"/>
                <a:gd name="connsiteY10" fmla="*/ 102638 h 482600"/>
                <a:gd name="connsiteX11" fmla="*/ 158813 w 374650"/>
                <a:gd name="connsiteY11" fmla="*/ 104952 h 482600"/>
                <a:gd name="connsiteX12" fmla="*/ 160829 w 374650"/>
                <a:gd name="connsiteY12" fmla="*/ 107122 h 482600"/>
                <a:gd name="connsiteX13" fmla="*/ 162269 w 374650"/>
                <a:gd name="connsiteY13" fmla="*/ 109291 h 482600"/>
                <a:gd name="connsiteX14" fmla="*/ 163564 w 374650"/>
                <a:gd name="connsiteY14" fmla="*/ 111171 h 482600"/>
                <a:gd name="connsiteX15" fmla="*/ 164428 w 374650"/>
                <a:gd name="connsiteY15" fmla="*/ 112907 h 482600"/>
                <a:gd name="connsiteX16" fmla="*/ 165148 w 374650"/>
                <a:gd name="connsiteY16" fmla="*/ 114354 h 482600"/>
                <a:gd name="connsiteX17" fmla="*/ 165292 w 374650"/>
                <a:gd name="connsiteY17" fmla="*/ 114787 h 482600"/>
                <a:gd name="connsiteX18" fmla="*/ 165724 w 374650"/>
                <a:gd name="connsiteY18" fmla="*/ 116089 h 482600"/>
                <a:gd name="connsiteX19" fmla="*/ 166300 w 374650"/>
                <a:gd name="connsiteY19" fmla="*/ 118259 h 482600"/>
                <a:gd name="connsiteX20" fmla="*/ 167164 w 374650"/>
                <a:gd name="connsiteY20" fmla="*/ 121007 h 482600"/>
                <a:gd name="connsiteX21" fmla="*/ 168172 w 374650"/>
                <a:gd name="connsiteY21" fmla="*/ 124189 h 482600"/>
                <a:gd name="connsiteX22" fmla="*/ 169468 w 374650"/>
                <a:gd name="connsiteY22" fmla="*/ 128239 h 482600"/>
                <a:gd name="connsiteX23" fmla="*/ 170764 w 374650"/>
                <a:gd name="connsiteY23" fmla="*/ 132578 h 482600"/>
                <a:gd name="connsiteX24" fmla="*/ 172059 w 374650"/>
                <a:gd name="connsiteY24" fmla="*/ 137351 h 482600"/>
                <a:gd name="connsiteX25" fmla="*/ 173499 w 374650"/>
                <a:gd name="connsiteY25" fmla="*/ 142124 h 482600"/>
                <a:gd name="connsiteX26" fmla="*/ 174939 w 374650"/>
                <a:gd name="connsiteY26" fmla="*/ 147331 h 482600"/>
                <a:gd name="connsiteX27" fmla="*/ 176235 w 374650"/>
                <a:gd name="connsiteY27" fmla="*/ 152538 h 482600"/>
                <a:gd name="connsiteX28" fmla="*/ 177675 w 374650"/>
                <a:gd name="connsiteY28" fmla="*/ 157890 h 482600"/>
                <a:gd name="connsiteX29" fmla="*/ 178971 w 374650"/>
                <a:gd name="connsiteY29" fmla="*/ 163097 h 482600"/>
                <a:gd name="connsiteX30" fmla="*/ 180122 w 374650"/>
                <a:gd name="connsiteY30" fmla="*/ 168304 h 482600"/>
                <a:gd name="connsiteX31" fmla="*/ 180986 w 374650"/>
                <a:gd name="connsiteY31" fmla="*/ 173077 h 482600"/>
                <a:gd name="connsiteX32" fmla="*/ 181706 w 374650"/>
                <a:gd name="connsiteY32" fmla="*/ 177850 h 482600"/>
                <a:gd name="connsiteX33" fmla="*/ 182282 w 374650"/>
                <a:gd name="connsiteY33" fmla="*/ 181900 h 482600"/>
                <a:gd name="connsiteX34" fmla="*/ 182426 w 374650"/>
                <a:gd name="connsiteY34" fmla="*/ 185661 h 482600"/>
                <a:gd name="connsiteX35" fmla="*/ 182426 w 374650"/>
                <a:gd name="connsiteY35" fmla="*/ 188987 h 482600"/>
                <a:gd name="connsiteX36" fmla="*/ 182138 w 374650"/>
                <a:gd name="connsiteY36" fmla="*/ 191591 h 482600"/>
                <a:gd name="connsiteX37" fmla="*/ 180986 w 374650"/>
                <a:gd name="connsiteY37" fmla="*/ 194483 h 482600"/>
                <a:gd name="connsiteX38" fmla="*/ 179115 w 374650"/>
                <a:gd name="connsiteY38" fmla="*/ 197376 h 482600"/>
                <a:gd name="connsiteX39" fmla="*/ 176667 w 374650"/>
                <a:gd name="connsiteY39" fmla="*/ 200269 h 482600"/>
                <a:gd name="connsiteX40" fmla="*/ 173355 w 374650"/>
                <a:gd name="connsiteY40" fmla="*/ 203451 h 482600"/>
                <a:gd name="connsiteX41" fmla="*/ 169612 w 374650"/>
                <a:gd name="connsiteY41" fmla="*/ 206489 h 482600"/>
                <a:gd name="connsiteX42" fmla="*/ 165436 w 374650"/>
                <a:gd name="connsiteY42" fmla="*/ 209381 h 482600"/>
                <a:gd name="connsiteX43" fmla="*/ 160829 w 374650"/>
                <a:gd name="connsiteY43" fmla="*/ 212419 h 482600"/>
                <a:gd name="connsiteX44" fmla="*/ 155933 w 374650"/>
                <a:gd name="connsiteY44" fmla="*/ 215311 h 482600"/>
                <a:gd name="connsiteX45" fmla="*/ 150894 w 374650"/>
                <a:gd name="connsiteY45" fmla="*/ 217915 h 482600"/>
                <a:gd name="connsiteX46" fmla="*/ 185738 w 374650"/>
                <a:gd name="connsiteY46" fmla="*/ 331746 h 482600"/>
                <a:gd name="connsiteX47" fmla="*/ 128433 w 374650"/>
                <a:gd name="connsiteY47" fmla="*/ 331601 h 482600"/>
                <a:gd name="connsiteX48" fmla="*/ 128289 w 374650"/>
                <a:gd name="connsiteY48" fmla="*/ 466694 h 482600"/>
                <a:gd name="connsiteX49" fmla="*/ 127569 w 374650"/>
                <a:gd name="connsiteY49" fmla="*/ 470310 h 482600"/>
                <a:gd name="connsiteX50" fmla="*/ 126561 w 374650"/>
                <a:gd name="connsiteY50" fmla="*/ 473492 h 482600"/>
                <a:gd name="connsiteX51" fmla="*/ 124689 w 374650"/>
                <a:gd name="connsiteY51" fmla="*/ 475806 h 482600"/>
                <a:gd name="connsiteX52" fmla="*/ 122673 w 374650"/>
                <a:gd name="connsiteY52" fmla="*/ 477831 h 482600"/>
                <a:gd name="connsiteX53" fmla="*/ 120226 w 374650"/>
                <a:gd name="connsiteY53" fmla="*/ 479277 h 482600"/>
                <a:gd name="connsiteX54" fmla="*/ 117346 w 374650"/>
                <a:gd name="connsiteY54" fmla="*/ 480435 h 482600"/>
                <a:gd name="connsiteX55" fmla="*/ 114322 w 374650"/>
                <a:gd name="connsiteY55" fmla="*/ 480869 h 482600"/>
                <a:gd name="connsiteX56" fmla="*/ 111011 w 374650"/>
                <a:gd name="connsiteY56" fmla="*/ 481013 h 482600"/>
                <a:gd name="connsiteX57" fmla="*/ 107699 w 374650"/>
                <a:gd name="connsiteY57" fmla="*/ 480869 h 482600"/>
                <a:gd name="connsiteX58" fmla="*/ 104675 w 374650"/>
                <a:gd name="connsiteY58" fmla="*/ 480435 h 482600"/>
                <a:gd name="connsiteX59" fmla="*/ 101940 w 374650"/>
                <a:gd name="connsiteY59" fmla="*/ 479422 h 482600"/>
                <a:gd name="connsiteX60" fmla="*/ 99492 w 374650"/>
                <a:gd name="connsiteY60" fmla="*/ 477831 h 482600"/>
                <a:gd name="connsiteX61" fmla="*/ 97332 w 374650"/>
                <a:gd name="connsiteY61" fmla="*/ 475951 h 482600"/>
                <a:gd name="connsiteX62" fmla="*/ 95604 w 374650"/>
                <a:gd name="connsiteY62" fmla="*/ 473637 h 482600"/>
                <a:gd name="connsiteX63" fmla="*/ 94597 w 374650"/>
                <a:gd name="connsiteY63" fmla="*/ 470599 h 482600"/>
                <a:gd name="connsiteX64" fmla="*/ 93877 w 374650"/>
                <a:gd name="connsiteY64" fmla="*/ 467128 h 482600"/>
                <a:gd name="connsiteX65" fmla="*/ 88261 w 374650"/>
                <a:gd name="connsiteY65" fmla="*/ 467128 h 482600"/>
                <a:gd name="connsiteX66" fmla="*/ 87541 w 374650"/>
                <a:gd name="connsiteY66" fmla="*/ 470455 h 482600"/>
                <a:gd name="connsiteX67" fmla="*/ 86534 w 374650"/>
                <a:gd name="connsiteY67" fmla="*/ 473492 h 482600"/>
                <a:gd name="connsiteX68" fmla="*/ 84806 w 374650"/>
                <a:gd name="connsiteY68" fmla="*/ 475951 h 482600"/>
                <a:gd name="connsiteX69" fmla="*/ 82646 w 374650"/>
                <a:gd name="connsiteY69" fmla="*/ 477831 h 482600"/>
                <a:gd name="connsiteX70" fmla="*/ 80198 w 374650"/>
                <a:gd name="connsiteY70" fmla="*/ 479277 h 482600"/>
                <a:gd name="connsiteX71" fmla="*/ 77319 w 374650"/>
                <a:gd name="connsiteY71" fmla="*/ 480290 h 482600"/>
                <a:gd name="connsiteX72" fmla="*/ 74295 w 374650"/>
                <a:gd name="connsiteY72" fmla="*/ 480724 h 482600"/>
                <a:gd name="connsiteX73" fmla="*/ 71127 w 374650"/>
                <a:gd name="connsiteY73" fmla="*/ 480869 h 482600"/>
                <a:gd name="connsiteX74" fmla="*/ 67816 w 374650"/>
                <a:gd name="connsiteY74" fmla="*/ 480724 h 482600"/>
                <a:gd name="connsiteX75" fmla="*/ 64792 w 374650"/>
                <a:gd name="connsiteY75" fmla="*/ 480145 h 482600"/>
                <a:gd name="connsiteX76" fmla="*/ 61912 w 374650"/>
                <a:gd name="connsiteY76" fmla="*/ 479133 h 482600"/>
                <a:gd name="connsiteX77" fmla="*/ 59465 w 374650"/>
                <a:gd name="connsiteY77" fmla="*/ 477686 h 482600"/>
                <a:gd name="connsiteX78" fmla="*/ 57449 w 374650"/>
                <a:gd name="connsiteY78" fmla="*/ 475662 h 482600"/>
                <a:gd name="connsiteX79" fmla="*/ 55721 w 374650"/>
                <a:gd name="connsiteY79" fmla="*/ 473347 h 482600"/>
                <a:gd name="connsiteX80" fmla="*/ 54569 w 374650"/>
                <a:gd name="connsiteY80" fmla="*/ 470310 h 482600"/>
                <a:gd name="connsiteX81" fmla="*/ 53849 w 374650"/>
                <a:gd name="connsiteY81" fmla="*/ 466694 h 482600"/>
                <a:gd name="connsiteX82" fmla="*/ 53705 w 374650"/>
                <a:gd name="connsiteY82" fmla="*/ 331601 h 482600"/>
                <a:gd name="connsiteX83" fmla="*/ 0 w 374650"/>
                <a:gd name="connsiteY83" fmla="*/ 331746 h 482600"/>
                <a:gd name="connsiteX84" fmla="*/ 36715 w 374650"/>
                <a:gd name="connsiteY84" fmla="*/ 220518 h 482600"/>
                <a:gd name="connsiteX85" fmla="*/ 30812 w 374650"/>
                <a:gd name="connsiteY85" fmla="*/ 217626 h 482600"/>
                <a:gd name="connsiteX86" fmla="*/ 25341 w 374650"/>
                <a:gd name="connsiteY86" fmla="*/ 214444 h 482600"/>
                <a:gd name="connsiteX87" fmla="*/ 19869 w 374650"/>
                <a:gd name="connsiteY87" fmla="*/ 211262 h 482600"/>
                <a:gd name="connsiteX88" fmla="*/ 14974 w 374650"/>
                <a:gd name="connsiteY88" fmla="*/ 208080 h 482600"/>
                <a:gd name="connsiteX89" fmla="*/ 10654 w 374650"/>
                <a:gd name="connsiteY89" fmla="*/ 204753 h 482600"/>
                <a:gd name="connsiteX90" fmla="*/ 6767 w 374650"/>
                <a:gd name="connsiteY90" fmla="*/ 201282 h 482600"/>
                <a:gd name="connsiteX91" fmla="*/ 3743 w 374650"/>
                <a:gd name="connsiteY91" fmla="*/ 197955 h 482600"/>
                <a:gd name="connsiteX92" fmla="*/ 1584 w 374650"/>
                <a:gd name="connsiteY92" fmla="*/ 194628 h 482600"/>
                <a:gd name="connsiteX93" fmla="*/ 288 w 374650"/>
                <a:gd name="connsiteY93" fmla="*/ 191591 h 482600"/>
                <a:gd name="connsiteX94" fmla="*/ 0 w 374650"/>
                <a:gd name="connsiteY94" fmla="*/ 189132 h 482600"/>
                <a:gd name="connsiteX95" fmla="*/ 0 w 374650"/>
                <a:gd name="connsiteY95" fmla="*/ 186094 h 482600"/>
                <a:gd name="connsiteX96" fmla="*/ 288 w 374650"/>
                <a:gd name="connsiteY96" fmla="*/ 182478 h 482600"/>
                <a:gd name="connsiteX97" fmla="*/ 720 w 374650"/>
                <a:gd name="connsiteY97" fmla="*/ 178139 h 482600"/>
                <a:gd name="connsiteX98" fmla="*/ 1584 w 374650"/>
                <a:gd name="connsiteY98" fmla="*/ 173655 h 482600"/>
                <a:gd name="connsiteX99" fmla="*/ 2591 w 374650"/>
                <a:gd name="connsiteY99" fmla="*/ 168882 h 482600"/>
                <a:gd name="connsiteX100" fmla="*/ 3599 w 374650"/>
                <a:gd name="connsiteY100" fmla="*/ 163675 h 482600"/>
                <a:gd name="connsiteX101" fmla="*/ 4751 w 374650"/>
                <a:gd name="connsiteY101" fmla="*/ 158468 h 482600"/>
                <a:gd name="connsiteX102" fmla="*/ 6191 w 374650"/>
                <a:gd name="connsiteY102" fmla="*/ 153406 h 482600"/>
                <a:gd name="connsiteX103" fmla="*/ 7487 w 374650"/>
                <a:gd name="connsiteY103" fmla="*/ 148054 h 482600"/>
                <a:gd name="connsiteX104" fmla="*/ 8783 w 374650"/>
                <a:gd name="connsiteY104" fmla="*/ 142847 h 482600"/>
                <a:gd name="connsiteX105" fmla="*/ 10223 w 374650"/>
                <a:gd name="connsiteY105" fmla="*/ 137930 h 482600"/>
                <a:gd name="connsiteX106" fmla="*/ 11518 w 374650"/>
                <a:gd name="connsiteY106" fmla="*/ 133157 h 482600"/>
                <a:gd name="connsiteX107" fmla="*/ 12814 w 374650"/>
                <a:gd name="connsiteY107" fmla="*/ 128817 h 482600"/>
                <a:gd name="connsiteX108" fmla="*/ 14110 w 374650"/>
                <a:gd name="connsiteY108" fmla="*/ 125057 h 482600"/>
                <a:gd name="connsiteX109" fmla="*/ 14974 w 374650"/>
                <a:gd name="connsiteY109" fmla="*/ 121585 h 482600"/>
                <a:gd name="connsiteX110" fmla="*/ 15982 w 374650"/>
                <a:gd name="connsiteY110" fmla="*/ 118693 h 482600"/>
                <a:gd name="connsiteX111" fmla="*/ 16558 w 374650"/>
                <a:gd name="connsiteY111" fmla="*/ 116668 h 482600"/>
                <a:gd name="connsiteX112" fmla="*/ 16990 w 374650"/>
                <a:gd name="connsiteY112" fmla="*/ 115511 h 482600"/>
                <a:gd name="connsiteX113" fmla="*/ 17134 w 374650"/>
                <a:gd name="connsiteY113" fmla="*/ 114932 h 482600"/>
                <a:gd name="connsiteX114" fmla="*/ 17854 w 374650"/>
                <a:gd name="connsiteY114" fmla="*/ 112907 h 482600"/>
                <a:gd name="connsiteX115" fmla="*/ 18862 w 374650"/>
                <a:gd name="connsiteY115" fmla="*/ 110738 h 482600"/>
                <a:gd name="connsiteX116" fmla="*/ 20013 w 374650"/>
                <a:gd name="connsiteY116" fmla="*/ 108423 h 482600"/>
                <a:gd name="connsiteX117" fmla="*/ 21597 w 374650"/>
                <a:gd name="connsiteY117" fmla="*/ 105820 h 482600"/>
                <a:gd name="connsiteX118" fmla="*/ 23757 w 374650"/>
                <a:gd name="connsiteY118" fmla="*/ 103506 h 482600"/>
                <a:gd name="connsiteX119" fmla="*/ 25917 w 374650"/>
                <a:gd name="connsiteY119" fmla="*/ 101191 h 482600"/>
                <a:gd name="connsiteX120" fmla="*/ 28796 w 374650"/>
                <a:gd name="connsiteY120" fmla="*/ 98733 h 482600"/>
                <a:gd name="connsiteX121" fmla="*/ 31964 w 374650"/>
                <a:gd name="connsiteY121" fmla="*/ 96708 h 482600"/>
                <a:gd name="connsiteX122" fmla="*/ 35420 w 374650"/>
                <a:gd name="connsiteY122" fmla="*/ 94683 h 482600"/>
                <a:gd name="connsiteX123" fmla="*/ 39595 w 374650"/>
                <a:gd name="connsiteY123" fmla="*/ 93092 h 482600"/>
                <a:gd name="connsiteX124" fmla="*/ 43915 w 374650"/>
                <a:gd name="connsiteY124" fmla="*/ 91935 h 482600"/>
                <a:gd name="connsiteX125" fmla="*/ 48954 w 374650"/>
                <a:gd name="connsiteY125" fmla="*/ 90922 h 482600"/>
                <a:gd name="connsiteX126" fmla="*/ 243517 w 374650"/>
                <a:gd name="connsiteY126" fmla="*/ 88900 h 482600"/>
                <a:gd name="connsiteX127" fmla="*/ 327838 w 374650"/>
                <a:gd name="connsiteY127" fmla="*/ 88900 h 482600"/>
                <a:gd name="connsiteX128" fmla="*/ 334235 w 374650"/>
                <a:gd name="connsiteY128" fmla="*/ 89189 h 482600"/>
                <a:gd name="connsiteX129" fmla="*/ 339759 w 374650"/>
                <a:gd name="connsiteY129" fmla="*/ 90057 h 482600"/>
                <a:gd name="connsiteX130" fmla="*/ 344993 w 374650"/>
                <a:gd name="connsiteY130" fmla="*/ 91358 h 482600"/>
                <a:gd name="connsiteX131" fmla="*/ 349645 w 374650"/>
                <a:gd name="connsiteY131" fmla="*/ 92804 h 482600"/>
                <a:gd name="connsiteX132" fmla="*/ 353715 w 374650"/>
                <a:gd name="connsiteY132" fmla="*/ 94973 h 482600"/>
                <a:gd name="connsiteX133" fmla="*/ 357350 w 374650"/>
                <a:gd name="connsiteY133" fmla="*/ 97286 h 482600"/>
                <a:gd name="connsiteX134" fmla="*/ 360548 w 374650"/>
                <a:gd name="connsiteY134" fmla="*/ 99744 h 482600"/>
                <a:gd name="connsiteX135" fmla="*/ 363311 w 374650"/>
                <a:gd name="connsiteY135" fmla="*/ 102636 h 482600"/>
                <a:gd name="connsiteX136" fmla="*/ 365491 w 374650"/>
                <a:gd name="connsiteY136" fmla="*/ 105527 h 482600"/>
                <a:gd name="connsiteX137" fmla="*/ 367527 w 374650"/>
                <a:gd name="connsiteY137" fmla="*/ 108563 h 482600"/>
                <a:gd name="connsiteX138" fmla="*/ 369126 w 374650"/>
                <a:gd name="connsiteY138" fmla="*/ 111744 h 482600"/>
                <a:gd name="connsiteX139" fmla="*/ 370580 w 374650"/>
                <a:gd name="connsiteY139" fmla="*/ 114636 h 482600"/>
                <a:gd name="connsiteX140" fmla="*/ 371597 w 374650"/>
                <a:gd name="connsiteY140" fmla="*/ 117817 h 482600"/>
                <a:gd name="connsiteX141" fmla="*/ 372470 w 374650"/>
                <a:gd name="connsiteY141" fmla="*/ 120708 h 482600"/>
                <a:gd name="connsiteX142" fmla="*/ 373196 w 374650"/>
                <a:gd name="connsiteY142" fmla="*/ 123456 h 482600"/>
                <a:gd name="connsiteX143" fmla="*/ 373487 w 374650"/>
                <a:gd name="connsiteY143" fmla="*/ 126058 h 482600"/>
                <a:gd name="connsiteX144" fmla="*/ 373778 w 374650"/>
                <a:gd name="connsiteY144" fmla="*/ 128371 h 482600"/>
                <a:gd name="connsiteX145" fmla="*/ 373923 w 374650"/>
                <a:gd name="connsiteY145" fmla="*/ 130395 h 482600"/>
                <a:gd name="connsiteX146" fmla="*/ 374069 w 374650"/>
                <a:gd name="connsiteY146" fmla="*/ 131986 h 482600"/>
                <a:gd name="connsiteX147" fmla="*/ 374069 w 374650"/>
                <a:gd name="connsiteY147" fmla="*/ 133287 h 482600"/>
                <a:gd name="connsiteX148" fmla="*/ 374069 w 374650"/>
                <a:gd name="connsiteY148" fmla="*/ 134010 h 482600"/>
                <a:gd name="connsiteX149" fmla="*/ 374069 w 374650"/>
                <a:gd name="connsiteY149" fmla="*/ 134299 h 482600"/>
                <a:gd name="connsiteX150" fmla="*/ 374650 w 374650"/>
                <a:gd name="connsiteY150" fmla="*/ 262978 h 482600"/>
                <a:gd name="connsiteX151" fmla="*/ 373778 w 374650"/>
                <a:gd name="connsiteY151" fmla="*/ 266159 h 482600"/>
                <a:gd name="connsiteX152" fmla="*/ 372470 w 374650"/>
                <a:gd name="connsiteY152" fmla="*/ 269051 h 482600"/>
                <a:gd name="connsiteX153" fmla="*/ 370580 w 374650"/>
                <a:gd name="connsiteY153" fmla="*/ 271798 h 482600"/>
                <a:gd name="connsiteX154" fmla="*/ 368108 w 374650"/>
                <a:gd name="connsiteY154" fmla="*/ 274400 h 482600"/>
                <a:gd name="connsiteX155" fmla="*/ 365201 w 374650"/>
                <a:gd name="connsiteY155" fmla="*/ 276280 h 482600"/>
                <a:gd name="connsiteX156" fmla="*/ 361857 w 374650"/>
                <a:gd name="connsiteY156" fmla="*/ 277437 h 482600"/>
                <a:gd name="connsiteX157" fmla="*/ 358368 w 374650"/>
                <a:gd name="connsiteY157" fmla="*/ 278015 h 482600"/>
                <a:gd name="connsiteX158" fmla="*/ 354733 w 374650"/>
                <a:gd name="connsiteY158" fmla="*/ 277437 h 482600"/>
                <a:gd name="connsiteX159" fmla="*/ 351389 w 374650"/>
                <a:gd name="connsiteY159" fmla="*/ 276280 h 482600"/>
                <a:gd name="connsiteX160" fmla="*/ 348627 w 374650"/>
                <a:gd name="connsiteY160" fmla="*/ 274400 h 482600"/>
                <a:gd name="connsiteX161" fmla="*/ 346156 w 374650"/>
                <a:gd name="connsiteY161" fmla="*/ 271798 h 482600"/>
                <a:gd name="connsiteX162" fmla="*/ 344266 w 374650"/>
                <a:gd name="connsiteY162" fmla="*/ 269195 h 482600"/>
                <a:gd name="connsiteX163" fmla="*/ 343103 w 374650"/>
                <a:gd name="connsiteY163" fmla="*/ 266159 h 482600"/>
                <a:gd name="connsiteX164" fmla="*/ 342812 w 374650"/>
                <a:gd name="connsiteY164" fmla="*/ 263123 h 482600"/>
                <a:gd name="connsiteX165" fmla="*/ 327838 w 374650"/>
                <a:gd name="connsiteY165" fmla="*/ 468431 h 482600"/>
                <a:gd name="connsiteX166" fmla="*/ 326966 w 374650"/>
                <a:gd name="connsiteY166" fmla="*/ 472046 h 482600"/>
                <a:gd name="connsiteX167" fmla="*/ 325802 w 374650"/>
                <a:gd name="connsiteY167" fmla="*/ 474937 h 482600"/>
                <a:gd name="connsiteX168" fmla="*/ 324058 w 374650"/>
                <a:gd name="connsiteY168" fmla="*/ 477540 h 482600"/>
                <a:gd name="connsiteX169" fmla="*/ 321877 w 374650"/>
                <a:gd name="connsiteY169" fmla="*/ 479419 h 482600"/>
                <a:gd name="connsiteX170" fmla="*/ 319406 w 374650"/>
                <a:gd name="connsiteY170" fmla="*/ 480721 h 482600"/>
                <a:gd name="connsiteX171" fmla="*/ 316498 w 374650"/>
                <a:gd name="connsiteY171" fmla="*/ 481877 h 482600"/>
                <a:gd name="connsiteX172" fmla="*/ 313300 w 374650"/>
                <a:gd name="connsiteY172" fmla="*/ 482456 h 482600"/>
                <a:gd name="connsiteX173" fmla="*/ 309956 w 374650"/>
                <a:gd name="connsiteY173" fmla="*/ 482600 h 482600"/>
                <a:gd name="connsiteX174" fmla="*/ 306612 w 374650"/>
                <a:gd name="connsiteY174" fmla="*/ 482456 h 482600"/>
                <a:gd name="connsiteX175" fmla="*/ 303414 w 374650"/>
                <a:gd name="connsiteY175" fmla="*/ 481877 h 482600"/>
                <a:gd name="connsiteX176" fmla="*/ 300506 w 374650"/>
                <a:gd name="connsiteY176" fmla="*/ 480721 h 482600"/>
                <a:gd name="connsiteX177" fmla="*/ 298180 w 374650"/>
                <a:gd name="connsiteY177" fmla="*/ 479419 h 482600"/>
                <a:gd name="connsiteX178" fmla="*/ 295854 w 374650"/>
                <a:gd name="connsiteY178" fmla="*/ 477540 h 482600"/>
                <a:gd name="connsiteX179" fmla="*/ 294110 w 374650"/>
                <a:gd name="connsiteY179" fmla="*/ 474937 h 482600"/>
                <a:gd name="connsiteX180" fmla="*/ 292801 w 374650"/>
                <a:gd name="connsiteY180" fmla="*/ 472046 h 482600"/>
                <a:gd name="connsiteX181" fmla="*/ 292220 w 374650"/>
                <a:gd name="connsiteY181" fmla="*/ 468431 h 482600"/>
                <a:gd name="connsiteX182" fmla="*/ 279135 w 374650"/>
                <a:gd name="connsiteY182" fmla="*/ 468431 h 482600"/>
                <a:gd name="connsiteX183" fmla="*/ 278554 w 374650"/>
                <a:gd name="connsiteY183" fmla="*/ 472046 h 482600"/>
                <a:gd name="connsiteX184" fmla="*/ 277246 w 374650"/>
                <a:gd name="connsiteY184" fmla="*/ 474937 h 482600"/>
                <a:gd name="connsiteX185" fmla="*/ 275501 w 374650"/>
                <a:gd name="connsiteY185" fmla="*/ 477540 h 482600"/>
                <a:gd name="connsiteX186" fmla="*/ 273320 w 374650"/>
                <a:gd name="connsiteY186" fmla="*/ 479419 h 482600"/>
                <a:gd name="connsiteX187" fmla="*/ 270849 w 374650"/>
                <a:gd name="connsiteY187" fmla="*/ 480721 h 482600"/>
                <a:gd name="connsiteX188" fmla="*/ 267941 w 374650"/>
                <a:gd name="connsiteY188" fmla="*/ 481877 h 482600"/>
                <a:gd name="connsiteX189" fmla="*/ 264743 w 374650"/>
                <a:gd name="connsiteY189" fmla="*/ 482456 h 482600"/>
                <a:gd name="connsiteX190" fmla="*/ 261399 w 374650"/>
                <a:gd name="connsiteY190" fmla="*/ 482600 h 482600"/>
                <a:gd name="connsiteX191" fmla="*/ 258055 w 374650"/>
                <a:gd name="connsiteY191" fmla="*/ 482456 h 482600"/>
                <a:gd name="connsiteX192" fmla="*/ 254857 w 374650"/>
                <a:gd name="connsiteY192" fmla="*/ 481877 h 482600"/>
                <a:gd name="connsiteX193" fmla="*/ 251949 w 374650"/>
                <a:gd name="connsiteY193" fmla="*/ 480721 h 482600"/>
                <a:gd name="connsiteX194" fmla="*/ 249478 w 374650"/>
                <a:gd name="connsiteY194" fmla="*/ 479419 h 482600"/>
                <a:gd name="connsiteX195" fmla="*/ 247297 w 374650"/>
                <a:gd name="connsiteY195" fmla="*/ 477540 h 482600"/>
                <a:gd name="connsiteX196" fmla="*/ 245553 w 374650"/>
                <a:gd name="connsiteY196" fmla="*/ 474937 h 482600"/>
                <a:gd name="connsiteX197" fmla="*/ 244389 w 374650"/>
                <a:gd name="connsiteY197" fmla="*/ 472046 h 482600"/>
                <a:gd name="connsiteX198" fmla="*/ 243662 w 374650"/>
                <a:gd name="connsiteY198" fmla="*/ 468431 h 482600"/>
                <a:gd name="connsiteX199" fmla="*/ 228979 w 374650"/>
                <a:gd name="connsiteY199" fmla="*/ 263267 h 482600"/>
                <a:gd name="connsiteX200" fmla="*/ 228397 w 374650"/>
                <a:gd name="connsiteY200" fmla="*/ 266304 h 482600"/>
                <a:gd name="connsiteX201" fmla="*/ 227089 w 374650"/>
                <a:gd name="connsiteY201" fmla="*/ 269340 h 482600"/>
                <a:gd name="connsiteX202" fmla="*/ 225199 w 374650"/>
                <a:gd name="connsiteY202" fmla="*/ 271942 h 482600"/>
                <a:gd name="connsiteX203" fmla="*/ 222727 w 374650"/>
                <a:gd name="connsiteY203" fmla="*/ 274400 h 482600"/>
                <a:gd name="connsiteX204" fmla="*/ 220111 w 374650"/>
                <a:gd name="connsiteY204" fmla="*/ 276280 h 482600"/>
                <a:gd name="connsiteX205" fmla="*/ 216912 w 374650"/>
                <a:gd name="connsiteY205" fmla="*/ 277437 h 482600"/>
                <a:gd name="connsiteX206" fmla="*/ 213278 w 374650"/>
                <a:gd name="connsiteY206" fmla="*/ 278015 h 482600"/>
                <a:gd name="connsiteX207" fmla="*/ 209643 w 374650"/>
                <a:gd name="connsiteY207" fmla="*/ 277437 h 482600"/>
                <a:gd name="connsiteX208" fmla="*/ 206299 w 374650"/>
                <a:gd name="connsiteY208" fmla="*/ 276280 h 482600"/>
                <a:gd name="connsiteX209" fmla="*/ 203392 w 374650"/>
                <a:gd name="connsiteY209" fmla="*/ 274400 h 482600"/>
                <a:gd name="connsiteX210" fmla="*/ 200920 w 374650"/>
                <a:gd name="connsiteY210" fmla="*/ 271798 h 482600"/>
                <a:gd name="connsiteX211" fmla="*/ 199030 w 374650"/>
                <a:gd name="connsiteY211" fmla="*/ 269051 h 482600"/>
                <a:gd name="connsiteX212" fmla="*/ 197577 w 374650"/>
                <a:gd name="connsiteY212" fmla="*/ 266159 h 482600"/>
                <a:gd name="connsiteX213" fmla="*/ 196850 w 374650"/>
                <a:gd name="connsiteY213" fmla="*/ 262978 h 482600"/>
                <a:gd name="connsiteX214" fmla="*/ 196850 w 374650"/>
                <a:gd name="connsiteY214" fmla="*/ 134299 h 482600"/>
                <a:gd name="connsiteX215" fmla="*/ 196850 w 374650"/>
                <a:gd name="connsiteY215" fmla="*/ 133576 h 482600"/>
                <a:gd name="connsiteX216" fmla="*/ 196850 w 374650"/>
                <a:gd name="connsiteY216" fmla="*/ 132275 h 482600"/>
                <a:gd name="connsiteX217" fmla="*/ 196995 w 374650"/>
                <a:gd name="connsiteY217" fmla="*/ 130685 h 482600"/>
                <a:gd name="connsiteX218" fmla="*/ 197286 w 374650"/>
                <a:gd name="connsiteY218" fmla="*/ 128661 h 482600"/>
                <a:gd name="connsiteX219" fmla="*/ 197577 w 374650"/>
                <a:gd name="connsiteY219" fmla="*/ 126347 h 482600"/>
                <a:gd name="connsiteX220" fmla="*/ 198013 w 374650"/>
                <a:gd name="connsiteY220" fmla="*/ 123745 h 482600"/>
                <a:gd name="connsiteX221" fmla="*/ 198449 w 374650"/>
                <a:gd name="connsiteY221" fmla="*/ 120998 h 482600"/>
                <a:gd name="connsiteX222" fmla="*/ 199467 w 374650"/>
                <a:gd name="connsiteY222" fmla="*/ 117961 h 482600"/>
                <a:gd name="connsiteX223" fmla="*/ 200484 w 374650"/>
                <a:gd name="connsiteY223" fmla="*/ 115070 h 482600"/>
                <a:gd name="connsiteX224" fmla="*/ 201793 w 374650"/>
                <a:gd name="connsiteY224" fmla="*/ 111889 h 482600"/>
                <a:gd name="connsiteX225" fmla="*/ 203392 w 374650"/>
                <a:gd name="connsiteY225" fmla="*/ 108708 h 482600"/>
                <a:gd name="connsiteX226" fmla="*/ 205573 w 374650"/>
                <a:gd name="connsiteY226" fmla="*/ 105816 h 482600"/>
                <a:gd name="connsiteX227" fmla="*/ 207753 w 374650"/>
                <a:gd name="connsiteY227" fmla="*/ 102780 h 482600"/>
                <a:gd name="connsiteX228" fmla="*/ 210661 w 374650"/>
                <a:gd name="connsiteY228" fmla="*/ 99888 h 482600"/>
                <a:gd name="connsiteX229" fmla="*/ 213859 w 374650"/>
                <a:gd name="connsiteY229" fmla="*/ 97431 h 482600"/>
                <a:gd name="connsiteX230" fmla="*/ 217348 w 374650"/>
                <a:gd name="connsiteY230" fmla="*/ 95117 h 482600"/>
                <a:gd name="connsiteX231" fmla="*/ 221419 w 374650"/>
                <a:gd name="connsiteY231" fmla="*/ 92948 h 482600"/>
                <a:gd name="connsiteX232" fmla="*/ 226071 w 374650"/>
                <a:gd name="connsiteY232" fmla="*/ 91358 h 482600"/>
                <a:gd name="connsiteX233" fmla="*/ 231450 w 374650"/>
                <a:gd name="connsiteY233" fmla="*/ 90057 h 482600"/>
                <a:gd name="connsiteX234" fmla="*/ 237120 w 374650"/>
                <a:gd name="connsiteY234" fmla="*/ 89189 h 482600"/>
                <a:gd name="connsiteX235" fmla="*/ 285028 w 374650"/>
                <a:gd name="connsiteY235" fmla="*/ 0 h 482600"/>
                <a:gd name="connsiteX236" fmla="*/ 290862 w 374650"/>
                <a:gd name="connsiteY236" fmla="*/ 432 h 482600"/>
                <a:gd name="connsiteX237" fmla="*/ 296696 w 374650"/>
                <a:gd name="connsiteY237" fmla="*/ 1729 h 482600"/>
                <a:gd name="connsiteX238" fmla="*/ 301960 w 374650"/>
                <a:gd name="connsiteY238" fmla="*/ 3746 h 482600"/>
                <a:gd name="connsiteX239" fmla="*/ 307083 w 374650"/>
                <a:gd name="connsiteY239" fmla="*/ 6483 h 482600"/>
                <a:gd name="connsiteX240" fmla="*/ 311494 w 374650"/>
                <a:gd name="connsiteY240" fmla="*/ 9940 h 482600"/>
                <a:gd name="connsiteX241" fmla="*/ 315478 w 374650"/>
                <a:gd name="connsiteY241" fmla="*/ 13830 h 482600"/>
                <a:gd name="connsiteX242" fmla="*/ 318893 w 374650"/>
                <a:gd name="connsiteY242" fmla="*/ 18440 h 482600"/>
                <a:gd name="connsiteX243" fmla="*/ 321739 w 374650"/>
                <a:gd name="connsiteY243" fmla="*/ 23482 h 482600"/>
                <a:gd name="connsiteX244" fmla="*/ 323731 w 374650"/>
                <a:gd name="connsiteY244" fmla="*/ 28813 h 482600"/>
                <a:gd name="connsiteX245" fmla="*/ 325011 w 374650"/>
                <a:gd name="connsiteY245" fmla="*/ 34575 h 482600"/>
                <a:gd name="connsiteX246" fmla="*/ 325438 w 374650"/>
                <a:gd name="connsiteY246" fmla="*/ 40482 h 482600"/>
                <a:gd name="connsiteX247" fmla="*/ 325011 w 374650"/>
                <a:gd name="connsiteY247" fmla="*/ 46388 h 482600"/>
                <a:gd name="connsiteX248" fmla="*/ 323731 w 374650"/>
                <a:gd name="connsiteY248" fmla="*/ 52295 h 482600"/>
                <a:gd name="connsiteX249" fmla="*/ 321739 w 374650"/>
                <a:gd name="connsiteY249" fmla="*/ 57625 h 482600"/>
                <a:gd name="connsiteX250" fmla="*/ 318893 w 374650"/>
                <a:gd name="connsiteY250" fmla="*/ 62523 h 482600"/>
                <a:gd name="connsiteX251" fmla="*/ 315478 w 374650"/>
                <a:gd name="connsiteY251" fmla="*/ 66989 h 482600"/>
                <a:gd name="connsiteX252" fmla="*/ 311494 w 374650"/>
                <a:gd name="connsiteY252" fmla="*/ 71023 h 482600"/>
                <a:gd name="connsiteX253" fmla="*/ 307083 w 374650"/>
                <a:gd name="connsiteY253" fmla="*/ 74480 h 482600"/>
                <a:gd name="connsiteX254" fmla="*/ 301960 w 374650"/>
                <a:gd name="connsiteY254" fmla="*/ 77073 h 482600"/>
                <a:gd name="connsiteX255" fmla="*/ 296696 w 374650"/>
                <a:gd name="connsiteY255" fmla="*/ 79234 h 482600"/>
                <a:gd name="connsiteX256" fmla="*/ 290862 w 374650"/>
                <a:gd name="connsiteY256" fmla="*/ 80531 h 482600"/>
                <a:gd name="connsiteX257" fmla="*/ 285028 w 374650"/>
                <a:gd name="connsiteY257" fmla="*/ 80963 h 482600"/>
                <a:gd name="connsiteX258" fmla="*/ 279052 w 374650"/>
                <a:gd name="connsiteY258" fmla="*/ 80531 h 482600"/>
                <a:gd name="connsiteX259" fmla="*/ 273360 w 374650"/>
                <a:gd name="connsiteY259" fmla="*/ 79234 h 482600"/>
                <a:gd name="connsiteX260" fmla="*/ 267953 w 374650"/>
                <a:gd name="connsiteY260" fmla="*/ 77073 h 482600"/>
                <a:gd name="connsiteX261" fmla="*/ 262973 w 374650"/>
                <a:gd name="connsiteY261" fmla="*/ 74480 h 482600"/>
                <a:gd name="connsiteX262" fmla="*/ 258562 w 374650"/>
                <a:gd name="connsiteY262" fmla="*/ 71023 h 482600"/>
                <a:gd name="connsiteX263" fmla="*/ 254578 w 374650"/>
                <a:gd name="connsiteY263" fmla="*/ 66989 h 482600"/>
                <a:gd name="connsiteX264" fmla="*/ 251021 w 374650"/>
                <a:gd name="connsiteY264" fmla="*/ 62523 h 482600"/>
                <a:gd name="connsiteX265" fmla="*/ 248317 w 374650"/>
                <a:gd name="connsiteY265" fmla="*/ 57625 h 482600"/>
                <a:gd name="connsiteX266" fmla="*/ 246183 w 374650"/>
                <a:gd name="connsiteY266" fmla="*/ 52295 h 482600"/>
                <a:gd name="connsiteX267" fmla="*/ 245044 w 374650"/>
                <a:gd name="connsiteY267" fmla="*/ 46388 h 482600"/>
                <a:gd name="connsiteX268" fmla="*/ 244475 w 374650"/>
                <a:gd name="connsiteY268" fmla="*/ 40482 h 482600"/>
                <a:gd name="connsiteX269" fmla="*/ 245044 w 374650"/>
                <a:gd name="connsiteY269" fmla="*/ 34575 h 482600"/>
                <a:gd name="connsiteX270" fmla="*/ 246183 w 374650"/>
                <a:gd name="connsiteY270" fmla="*/ 28813 h 482600"/>
                <a:gd name="connsiteX271" fmla="*/ 248317 w 374650"/>
                <a:gd name="connsiteY271" fmla="*/ 23482 h 482600"/>
                <a:gd name="connsiteX272" fmla="*/ 251021 w 374650"/>
                <a:gd name="connsiteY272" fmla="*/ 18440 h 482600"/>
                <a:gd name="connsiteX273" fmla="*/ 254578 w 374650"/>
                <a:gd name="connsiteY273" fmla="*/ 13830 h 482600"/>
                <a:gd name="connsiteX274" fmla="*/ 258562 w 374650"/>
                <a:gd name="connsiteY274" fmla="*/ 9940 h 482600"/>
                <a:gd name="connsiteX275" fmla="*/ 262973 w 374650"/>
                <a:gd name="connsiteY275" fmla="*/ 6483 h 482600"/>
                <a:gd name="connsiteX276" fmla="*/ 267953 w 374650"/>
                <a:gd name="connsiteY276" fmla="*/ 3746 h 482600"/>
                <a:gd name="connsiteX277" fmla="*/ 273360 w 374650"/>
                <a:gd name="connsiteY277" fmla="*/ 1729 h 482600"/>
                <a:gd name="connsiteX278" fmla="*/ 279052 w 374650"/>
                <a:gd name="connsiteY278" fmla="*/ 432 h 482600"/>
                <a:gd name="connsiteX279" fmla="*/ 94602 w 374650"/>
                <a:gd name="connsiteY279" fmla="*/ 0 h 482600"/>
                <a:gd name="connsiteX280" fmla="*/ 100448 w 374650"/>
                <a:gd name="connsiteY280" fmla="*/ 578 h 482600"/>
                <a:gd name="connsiteX281" fmla="*/ 106294 w 374650"/>
                <a:gd name="connsiteY281" fmla="*/ 1735 h 482600"/>
                <a:gd name="connsiteX282" fmla="*/ 111555 w 374650"/>
                <a:gd name="connsiteY282" fmla="*/ 3904 h 482600"/>
                <a:gd name="connsiteX283" fmla="*/ 116524 w 374650"/>
                <a:gd name="connsiteY283" fmla="*/ 6506 h 482600"/>
                <a:gd name="connsiteX284" fmla="*/ 121054 w 374650"/>
                <a:gd name="connsiteY284" fmla="*/ 9976 h 482600"/>
                <a:gd name="connsiteX285" fmla="*/ 125000 w 374650"/>
                <a:gd name="connsiteY285" fmla="*/ 14024 h 482600"/>
                <a:gd name="connsiteX286" fmla="*/ 128361 w 374650"/>
                <a:gd name="connsiteY286" fmla="*/ 18506 h 482600"/>
                <a:gd name="connsiteX287" fmla="*/ 131284 w 374650"/>
                <a:gd name="connsiteY287" fmla="*/ 23422 h 482600"/>
                <a:gd name="connsiteX288" fmla="*/ 133184 w 374650"/>
                <a:gd name="connsiteY288" fmla="*/ 28771 h 482600"/>
                <a:gd name="connsiteX289" fmla="*/ 134499 w 374650"/>
                <a:gd name="connsiteY289" fmla="*/ 34699 h 482600"/>
                <a:gd name="connsiteX290" fmla="*/ 134938 w 374650"/>
                <a:gd name="connsiteY290" fmla="*/ 40626 h 482600"/>
                <a:gd name="connsiteX291" fmla="*/ 134499 w 374650"/>
                <a:gd name="connsiteY291" fmla="*/ 46554 h 482600"/>
                <a:gd name="connsiteX292" fmla="*/ 133184 w 374650"/>
                <a:gd name="connsiteY292" fmla="*/ 52192 h 482600"/>
                <a:gd name="connsiteX293" fmla="*/ 131284 w 374650"/>
                <a:gd name="connsiteY293" fmla="*/ 57542 h 482600"/>
                <a:gd name="connsiteX294" fmla="*/ 128361 w 374650"/>
                <a:gd name="connsiteY294" fmla="*/ 62602 h 482600"/>
                <a:gd name="connsiteX295" fmla="*/ 125000 w 374650"/>
                <a:gd name="connsiteY295" fmla="*/ 67228 h 482600"/>
                <a:gd name="connsiteX296" fmla="*/ 121054 w 374650"/>
                <a:gd name="connsiteY296" fmla="*/ 71132 h 482600"/>
                <a:gd name="connsiteX297" fmla="*/ 116524 w 374650"/>
                <a:gd name="connsiteY297" fmla="*/ 74602 h 482600"/>
                <a:gd name="connsiteX298" fmla="*/ 111555 w 374650"/>
                <a:gd name="connsiteY298" fmla="*/ 77204 h 482600"/>
                <a:gd name="connsiteX299" fmla="*/ 106294 w 374650"/>
                <a:gd name="connsiteY299" fmla="*/ 79228 h 482600"/>
                <a:gd name="connsiteX300" fmla="*/ 100448 w 374650"/>
                <a:gd name="connsiteY300" fmla="*/ 80529 h 482600"/>
                <a:gd name="connsiteX301" fmla="*/ 94602 w 374650"/>
                <a:gd name="connsiteY301" fmla="*/ 80963 h 482600"/>
                <a:gd name="connsiteX302" fmla="*/ 88464 w 374650"/>
                <a:gd name="connsiteY302" fmla="*/ 80529 h 482600"/>
                <a:gd name="connsiteX303" fmla="*/ 82619 w 374650"/>
                <a:gd name="connsiteY303" fmla="*/ 79228 h 482600"/>
                <a:gd name="connsiteX304" fmla="*/ 77358 w 374650"/>
                <a:gd name="connsiteY304" fmla="*/ 77204 h 482600"/>
                <a:gd name="connsiteX305" fmla="*/ 72389 w 374650"/>
                <a:gd name="connsiteY305" fmla="*/ 74602 h 482600"/>
                <a:gd name="connsiteX306" fmla="*/ 67858 w 374650"/>
                <a:gd name="connsiteY306" fmla="*/ 71132 h 482600"/>
                <a:gd name="connsiteX307" fmla="*/ 63912 w 374650"/>
                <a:gd name="connsiteY307" fmla="*/ 67228 h 482600"/>
                <a:gd name="connsiteX308" fmla="*/ 60405 w 374650"/>
                <a:gd name="connsiteY308" fmla="*/ 62602 h 482600"/>
                <a:gd name="connsiteX309" fmla="*/ 57628 w 374650"/>
                <a:gd name="connsiteY309" fmla="*/ 57542 h 482600"/>
                <a:gd name="connsiteX310" fmla="*/ 55582 w 374650"/>
                <a:gd name="connsiteY310" fmla="*/ 52192 h 482600"/>
                <a:gd name="connsiteX311" fmla="*/ 54267 w 374650"/>
                <a:gd name="connsiteY311" fmla="*/ 46554 h 482600"/>
                <a:gd name="connsiteX312" fmla="*/ 53975 w 374650"/>
                <a:gd name="connsiteY312" fmla="*/ 40626 h 482600"/>
                <a:gd name="connsiteX313" fmla="*/ 54267 w 374650"/>
                <a:gd name="connsiteY313" fmla="*/ 34699 h 482600"/>
                <a:gd name="connsiteX314" fmla="*/ 55582 w 374650"/>
                <a:gd name="connsiteY314" fmla="*/ 28771 h 482600"/>
                <a:gd name="connsiteX315" fmla="*/ 57628 w 374650"/>
                <a:gd name="connsiteY315" fmla="*/ 23422 h 482600"/>
                <a:gd name="connsiteX316" fmla="*/ 60405 w 374650"/>
                <a:gd name="connsiteY316" fmla="*/ 18506 h 482600"/>
                <a:gd name="connsiteX317" fmla="*/ 63912 w 374650"/>
                <a:gd name="connsiteY317" fmla="*/ 14024 h 482600"/>
                <a:gd name="connsiteX318" fmla="*/ 67858 w 374650"/>
                <a:gd name="connsiteY318" fmla="*/ 9976 h 482600"/>
                <a:gd name="connsiteX319" fmla="*/ 72389 w 374650"/>
                <a:gd name="connsiteY319" fmla="*/ 6506 h 482600"/>
                <a:gd name="connsiteX320" fmla="*/ 77358 w 374650"/>
                <a:gd name="connsiteY320" fmla="*/ 3904 h 482600"/>
                <a:gd name="connsiteX321" fmla="*/ 82619 w 374650"/>
                <a:gd name="connsiteY321" fmla="*/ 1735 h 482600"/>
                <a:gd name="connsiteX322" fmla="*/ 88464 w 374650"/>
                <a:gd name="connsiteY322" fmla="*/ 578 h 48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</a:cxnLst>
              <a:rect l="l" t="t" r="r" b="b"/>
              <a:pathLst>
                <a:path w="374650" h="482600">
                  <a:moveTo>
                    <a:pt x="54569" y="90488"/>
                  </a:moveTo>
                  <a:lnTo>
                    <a:pt x="60761" y="90633"/>
                  </a:lnTo>
                  <a:lnTo>
                    <a:pt x="120945" y="90488"/>
                  </a:lnTo>
                  <a:lnTo>
                    <a:pt x="127281" y="90777"/>
                  </a:lnTo>
                  <a:lnTo>
                    <a:pt x="133040" y="91501"/>
                  </a:lnTo>
                  <a:lnTo>
                    <a:pt x="138223" y="92658"/>
                  </a:lnTo>
                  <a:lnTo>
                    <a:pt x="142831" y="94249"/>
                  </a:lnTo>
                  <a:lnTo>
                    <a:pt x="146862" y="96129"/>
                  </a:lnTo>
                  <a:lnTo>
                    <a:pt x="150462" y="98154"/>
                  </a:lnTo>
                  <a:lnTo>
                    <a:pt x="153630" y="100179"/>
                  </a:lnTo>
                  <a:lnTo>
                    <a:pt x="156509" y="102638"/>
                  </a:lnTo>
                  <a:lnTo>
                    <a:pt x="158813" y="104952"/>
                  </a:lnTo>
                  <a:lnTo>
                    <a:pt x="160829" y="107122"/>
                  </a:lnTo>
                  <a:lnTo>
                    <a:pt x="162269" y="109291"/>
                  </a:lnTo>
                  <a:lnTo>
                    <a:pt x="163564" y="111171"/>
                  </a:lnTo>
                  <a:lnTo>
                    <a:pt x="164428" y="112907"/>
                  </a:lnTo>
                  <a:lnTo>
                    <a:pt x="165148" y="114354"/>
                  </a:lnTo>
                  <a:lnTo>
                    <a:pt x="165292" y="114787"/>
                  </a:lnTo>
                  <a:lnTo>
                    <a:pt x="165724" y="116089"/>
                  </a:lnTo>
                  <a:lnTo>
                    <a:pt x="166300" y="118259"/>
                  </a:lnTo>
                  <a:lnTo>
                    <a:pt x="167164" y="121007"/>
                  </a:lnTo>
                  <a:lnTo>
                    <a:pt x="168172" y="124189"/>
                  </a:lnTo>
                  <a:lnTo>
                    <a:pt x="169468" y="128239"/>
                  </a:lnTo>
                  <a:lnTo>
                    <a:pt x="170764" y="132578"/>
                  </a:lnTo>
                  <a:lnTo>
                    <a:pt x="172059" y="137351"/>
                  </a:lnTo>
                  <a:lnTo>
                    <a:pt x="173499" y="142124"/>
                  </a:lnTo>
                  <a:lnTo>
                    <a:pt x="174939" y="147331"/>
                  </a:lnTo>
                  <a:lnTo>
                    <a:pt x="176235" y="152538"/>
                  </a:lnTo>
                  <a:lnTo>
                    <a:pt x="177675" y="157890"/>
                  </a:lnTo>
                  <a:lnTo>
                    <a:pt x="178971" y="163097"/>
                  </a:lnTo>
                  <a:lnTo>
                    <a:pt x="180122" y="168304"/>
                  </a:lnTo>
                  <a:lnTo>
                    <a:pt x="180986" y="173077"/>
                  </a:lnTo>
                  <a:lnTo>
                    <a:pt x="181706" y="177850"/>
                  </a:lnTo>
                  <a:lnTo>
                    <a:pt x="182282" y="181900"/>
                  </a:lnTo>
                  <a:lnTo>
                    <a:pt x="182426" y="185661"/>
                  </a:lnTo>
                  <a:lnTo>
                    <a:pt x="182426" y="188987"/>
                  </a:lnTo>
                  <a:lnTo>
                    <a:pt x="182138" y="191591"/>
                  </a:lnTo>
                  <a:lnTo>
                    <a:pt x="180986" y="194483"/>
                  </a:lnTo>
                  <a:lnTo>
                    <a:pt x="179115" y="197376"/>
                  </a:lnTo>
                  <a:lnTo>
                    <a:pt x="176667" y="200269"/>
                  </a:lnTo>
                  <a:lnTo>
                    <a:pt x="173355" y="203451"/>
                  </a:lnTo>
                  <a:lnTo>
                    <a:pt x="169612" y="206489"/>
                  </a:lnTo>
                  <a:lnTo>
                    <a:pt x="165436" y="209381"/>
                  </a:lnTo>
                  <a:lnTo>
                    <a:pt x="160829" y="212419"/>
                  </a:lnTo>
                  <a:lnTo>
                    <a:pt x="155933" y="215311"/>
                  </a:lnTo>
                  <a:lnTo>
                    <a:pt x="150894" y="217915"/>
                  </a:lnTo>
                  <a:lnTo>
                    <a:pt x="185738" y="331746"/>
                  </a:lnTo>
                  <a:lnTo>
                    <a:pt x="128433" y="331601"/>
                  </a:lnTo>
                  <a:lnTo>
                    <a:pt x="128289" y="466694"/>
                  </a:lnTo>
                  <a:lnTo>
                    <a:pt x="127569" y="470310"/>
                  </a:lnTo>
                  <a:lnTo>
                    <a:pt x="126561" y="473492"/>
                  </a:lnTo>
                  <a:lnTo>
                    <a:pt x="124689" y="475806"/>
                  </a:lnTo>
                  <a:lnTo>
                    <a:pt x="122673" y="477831"/>
                  </a:lnTo>
                  <a:lnTo>
                    <a:pt x="120226" y="479277"/>
                  </a:lnTo>
                  <a:lnTo>
                    <a:pt x="117346" y="480435"/>
                  </a:lnTo>
                  <a:lnTo>
                    <a:pt x="114322" y="480869"/>
                  </a:lnTo>
                  <a:lnTo>
                    <a:pt x="111011" y="481013"/>
                  </a:lnTo>
                  <a:lnTo>
                    <a:pt x="107699" y="480869"/>
                  </a:lnTo>
                  <a:lnTo>
                    <a:pt x="104675" y="480435"/>
                  </a:lnTo>
                  <a:lnTo>
                    <a:pt x="101940" y="479422"/>
                  </a:lnTo>
                  <a:lnTo>
                    <a:pt x="99492" y="477831"/>
                  </a:lnTo>
                  <a:lnTo>
                    <a:pt x="97332" y="475951"/>
                  </a:lnTo>
                  <a:lnTo>
                    <a:pt x="95604" y="473637"/>
                  </a:lnTo>
                  <a:lnTo>
                    <a:pt x="94597" y="470599"/>
                  </a:lnTo>
                  <a:lnTo>
                    <a:pt x="93877" y="467128"/>
                  </a:lnTo>
                  <a:lnTo>
                    <a:pt x="88261" y="467128"/>
                  </a:lnTo>
                  <a:lnTo>
                    <a:pt x="87541" y="470455"/>
                  </a:lnTo>
                  <a:lnTo>
                    <a:pt x="86534" y="473492"/>
                  </a:lnTo>
                  <a:lnTo>
                    <a:pt x="84806" y="475951"/>
                  </a:lnTo>
                  <a:lnTo>
                    <a:pt x="82646" y="477831"/>
                  </a:lnTo>
                  <a:lnTo>
                    <a:pt x="80198" y="479277"/>
                  </a:lnTo>
                  <a:lnTo>
                    <a:pt x="77319" y="480290"/>
                  </a:lnTo>
                  <a:lnTo>
                    <a:pt x="74295" y="480724"/>
                  </a:lnTo>
                  <a:lnTo>
                    <a:pt x="71127" y="480869"/>
                  </a:lnTo>
                  <a:lnTo>
                    <a:pt x="67816" y="480724"/>
                  </a:lnTo>
                  <a:lnTo>
                    <a:pt x="64792" y="480145"/>
                  </a:lnTo>
                  <a:lnTo>
                    <a:pt x="61912" y="479133"/>
                  </a:lnTo>
                  <a:lnTo>
                    <a:pt x="59465" y="477686"/>
                  </a:lnTo>
                  <a:lnTo>
                    <a:pt x="57449" y="475662"/>
                  </a:lnTo>
                  <a:lnTo>
                    <a:pt x="55721" y="473347"/>
                  </a:lnTo>
                  <a:lnTo>
                    <a:pt x="54569" y="470310"/>
                  </a:lnTo>
                  <a:lnTo>
                    <a:pt x="53849" y="466694"/>
                  </a:lnTo>
                  <a:lnTo>
                    <a:pt x="53705" y="331601"/>
                  </a:lnTo>
                  <a:lnTo>
                    <a:pt x="0" y="331746"/>
                  </a:lnTo>
                  <a:lnTo>
                    <a:pt x="36715" y="220518"/>
                  </a:lnTo>
                  <a:lnTo>
                    <a:pt x="30812" y="217626"/>
                  </a:lnTo>
                  <a:lnTo>
                    <a:pt x="25341" y="214444"/>
                  </a:lnTo>
                  <a:lnTo>
                    <a:pt x="19869" y="211262"/>
                  </a:lnTo>
                  <a:lnTo>
                    <a:pt x="14974" y="208080"/>
                  </a:lnTo>
                  <a:lnTo>
                    <a:pt x="10654" y="204753"/>
                  </a:lnTo>
                  <a:lnTo>
                    <a:pt x="6767" y="201282"/>
                  </a:lnTo>
                  <a:lnTo>
                    <a:pt x="3743" y="197955"/>
                  </a:lnTo>
                  <a:lnTo>
                    <a:pt x="1584" y="194628"/>
                  </a:lnTo>
                  <a:lnTo>
                    <a:pt x="288" y="191591"/>
                  </a:lnTo>
                  <a:lnTo>
                    <a:pt x="0" y="189132"/>
                  </a:lnTo>
                  <a:lnTo>
                    <a:pt x="0" y="186094"/>
                  </a:lnTo>
                  <a:lnTo>
                    <a:pt x="288" y="182478"/>
                  </a:lnTo>
                  <a:lnTo>
                    <a:pt x="720" y="178139"/>
                  </a:lnTo>
                  <a:lnTo>
                    <a:pt x="1584" y="173655"/>
                  </a:lnTo>
                  <a:lnTo>
                    <a:pt x="2591" y="168882"/>
                  </a:lnTo>
                  <a:lnTo>
                    <a:pt x="3599" y="163675"/>
                  </a:lnTo>
                  <a:lnTo>
                    <a:pt x="4751" y="158468"/>
                  </a:lnTo>
                  <a:lnTo>
                    <a:pt x="6191" y="153406"/>
                  </a:lnTo>
                  <a:lnTo>
                    <a:pt x="7487" y="148054"/>
                  </a:lnTo>
                  <a:lnTo>
                    <a:pt x="8783" y="142847"/>
                  </a:lnTo>
                  <a:lnTo>
                    <a:pt x="10223" y="137930"/>
                  </a:lnTo>
                  <a:lnTo>
                    <a:pt x="11518" y="133157"/>
                  </a:lnTo>
                  <a:lnTo>
                    <a:pt x="12814" y="128817"/>
                  </a:lnTo>
                  <a:lnTo>
                    <a:pt x="14110" y="125057"/>
                  </a:lnTo>
                  <a:lnTo>
                    <a:pt x="14974" y="121585"/>
                  </a:lnTo>
                  <a:lnTo>
                    <a:pt x="15982" y="118693"/>
                  </a:lnTo>
                  <a:lnTo>
                    <a:pt x="16558" y="116668"/>
                  </a:lnTo>
                  <a:lnTo>
                    <a:pt x="16990" y="115511"/>
                  </a:lnTo>
                  <a:lnTo>
                    <a:pt x="17134" y="114932"/>
                  </a:lnTo>
                  <a:lnTo>
                    <a:pt x="17854" y="112907"/>
                  </a:lnTo>
                  <a:lnTo>
                    <a:pt x="18862" y="110738"/>
                  </a:lnTo>
                  <a:lnTo>
                    <a:pt x="20013" y="108423"/>
                  </a:lnTo>
                  <a:lnTo>
                    <a:pt x="21597" y="105820"/>
                  </a:lnTo>
                  <a:lnTo>
                    <a:pt x="23757" y="103506"/>
                  </a:lnTo>
                  <a:lnTo>
                    <a:pt x="25917" y="101191"/>
                  </a:lnTo>
                  <a:lnTo>
                    <a:pt x="28796" y="98733"/>
                  </a:lnTo>
                  <a:lnTo>
                    <a:pt x="31964" y="96708"/>
                  </a:lnTo>
                  <a:lnTo>
                    <a:pt x="35420" y="94683"/>
                  </a:lnTo>
                  <a:lnTo>
                    <a:pt x="39595" y="93092"/>
                  </a:lnTo>
                  <a:lnTo>
                    <a:pt x="43915" y="91935"/>
                  </a:lnTo>
                  <a:lnTo>
                    <a:pt x="48954" y="90922"/>
                  </a:lnTo>
                  <a:close/>
                  <a:moveTo>
                    <a:pt x="243517" y="88900"/>
                  </a:moveTo>
                  <a:lnTo>
                    <a:pt x="327838" y="88900"/>
                  </a:lnTo>
                  <a:lnTo>
                    <a:pt x="334235" y="89189"/>
                  </a:lnTo>
                  <a:lnTo>
                    <a:pt x="339759" y="90057"/>
                  </a:lnTo>
                  <a:lnTo>
                    <a:pt x="344993" y="91358"/>
                  </a:lnTo>
                  <a:lnTo>
                    <a:pt x="349645" y="92804"/>
                  </a:lnTo>
                  <a:lnTo>
                    <a:pt x="353715" y="94973"/>
                  </a:lnTo>
                  <a:lnTo>
                    <a:pt x="357350" y="97286"/>
                  </a:lnTo>
                  <a:lnTo>
                    <a:pt x="360548" y="99744"/>
                  </a:lnTo>
                  <a:lnTo>
                    <a:pt x="363311" y="102636"/>
                  </a:lnTo>
                  <a:lnTo>
                    <a:pt x="365491" y="105527"/>
                  </a:lnTo>
                  <a:lnTo>
                    <a:pt x="367527" y="108563"/>
                  </a:lnTo>
                  <a:lnTo>
                    <a:pt x="369126" y="111744"/>
                  </a:lnTo>
                  <a:lnTo>
                    <a:pt x="370580" y="114636"/>
                  </a:lnTo>
                  <a:lnTo>
                    <a:pt x="371597" y="117817"/>
                  </a:lnTo>
                  <a:lnTo>
                    <a:pt x="372470" y="120708"/>
                  </a:lnTo>
                  <a:lnTo>
                    <a:pt x="373196" y="123456"/>
                  </a:lnTo>
                  <a:lnTo>
                    <a:pt x="373487" y="126058"/>
                  </a:lnTo>
                  <a:lnTo>
                    <a:pt x="373778" y="128371"/>
                  </a:lnTo>
                  <a:lnTo>
                    <a:pt x="373923" y="130395"/>
                  </a:lnTo>
                  <a:lnTo>
                    <a:pt x="374069" y="131986"/>
                  </a:lnTo>
                  <a:lnTo>
                    <a:pt x="374069" y="133287"/>
                  </a:lnTo>
                  <a:lnTo>
                    <a:pt x="374069" y="134010"/>
                  </a:lnTo>
                  <a:lnTo>
                    <a:pt x="374069" y="134299"/>
                  </a:lnTo>
                  <a:lnTo>
                    <a:pt x="374650" y="262978"/>
                  </a:lnTo>
                  <a:lnTo>
                    <a:pt x="373778" y="266159"/>
                  </a:lnTo>
                  <a:lnTo>
                    <a:pt x="372470" y="269051"/>
                  </a:lnTo>
                  <a:lnTo>
                    <a:pt x="370580" y="271798"/>
                  </a:lnTo>
                  <a:lnTo>
                    <a:pt x="368108" y="274400"/>
                  </a:lnTo>
                  <a:lnTo>
                    <a:pt x="365201" y="276280"/>
                  </a:lnTo>
                  <a:lnTo>
                    <a:pt x="361857" y="277437"/>
                  </a:lnTo>
                  <a:lnTo>
                    <a:pt x="358368" y="278015"/>
                  </a:lnTo>
                  <a:lnTo>
                    <a:pt x="354733" y="277437"/>
                  </a:lnTo>
                  <a:lnTo>
                    <a:pt x="351389" y="276280"/>
                  </a:lnTo>
                  <a:lnTo>
                    <a:pt x="348627" y="274400"/>
                  </a:lnTo>
                  <a:lnTo>
                    <a:pt x="346156" y="271798"/>
                  </a:lnTo>
                  <a:lnTo>
                    <a:pt x="344266" y="269195"/>
                  </a:lnTo>
                  <a:lnTo>
                    <a:pt x="343103" y="266159"/>
                  </a:lnTo>
                  <a:lnTo>
                    <a:pt x="342812" y="263123"/>
                  </a:lnTo>
                  <a:lnTo>
                    <a:pt x="327838" y="468431"/>
                  </a:lnTo>
                  <a:lnTo>
                    <a:pt x="326966" y="472046"/>
                  </a:lnTo>
                  <a:lnTo>
                    <a:pt x="325802" y="474937"/>
                  </a:lnTo>
                  <a:lnTo>
                    <a:pt x="324058" y="477540"/>
                  </a:lnTo>
                  <a:lnTo>
                    <a:pt x="321877" y="479419"/>
                  </a:lnTo>
                  <a:lnTo>
                    <a:pt x="319406" y="480721"/>
                  </a:lnTo>
                  <a:lnTo>
                    <a:pt x="316498" y="481877"/>
                  </a:lnTo>
                  <a:lnTo>
                    <a:pt x="313300" y="482456"/>
                  </a:lnTo>
                  <a:lnTo>
                    <a:pt x="309956" y="482600"/>
                  </a:lnTo>
                  <a:lnTo>
                    <a:pt x="306612" y="482456"/>
                  </a:lnTo>
                  <a:lnTo>
                    <a:pt x="303414" y="481877"/>
                  </a:lnTo>
                  <a:lnTo>
                    <a:pt x="300506" y="480721"/>
                  </a:lnTo>
                  <a:lnTo>
                    <a:pt x="298180" y="479419"/>
                  </a:lnTo>
                  <a:lnTo>
                    <a:pt x="295854" y="477540"/>
                  </a:lnTo>
                  <a:lnTo>
                    <a:pt x="294110" y="474937"/>
                  </a:lnTo>
                  <a:lnTo>
                    <a:pt x="292801" y="472046"/>
                  </a:lnTo>
                  <a:lnTo>
                    <a:pt x="292220" y="468431"/>
                  </a:lnTo>
                  <a:lnTo>
                    <a:pt x="279135" y="468431"/>
                  </a:lnTo>
                  <a:lnTo>
                    <a:pt x="278554" y="472046"/>
                  </a:lnTo>
                  <a:lnTo>
                    <a:pt x="277246" y="474937"/>
                  </a:lnTo>
                  <a:lnTo>
                    <a:pt x="275501" y="477540"/>
                  </a:lnTo>
                  <a:lnTo>
                    <a:pt x="273320" y="479419"/>
                  </a:lnTo>
                  <a:lnTo>
                    <a:pt x="270849" y="480721"/>
                  </a:lnTo>
                  <a:lnTo>
                    <a:pt x="267941" y="481877"/>
                  </a:lnTo>
                  <a:lnTo>
                    <a:pt x="264743" y="482456"/>
                  </a:lnTo>
                  <a:lnTo>
                    <a:pt x="261399" y="482600"/>
                  </a:lnTo>
                  <a:lnTo>
                    <a:pt x="258055" y="482456"/>
                  </a:lnTo>
                  <a:lnTo>
                    <a:pt x="254857" y="481877"/>
                  </a:lnTo>
                  <a:lnTo>
                    <a:pt x="251949" y="480721"/>
                  </a:lnTo>
                  <a:lnTo>
                    <a:pt x="249478" y="479419"/>
                  </a:lnTo>
                  <a:lnTo>
                    <a:pt x="247297" y="477540"/>
                  </a:lnTo>
                  <a:lnTo>
                    <a:pt x="245553" y="474937"/>
                  </a:lnTo>
                  <a:lnTo>
                    <a:pt x="244389" y="472046"/>
                  </a:lnTo>
                  <a:lnTo>
                    <a:pt x="243662" y="468431"/>
                  </a:lnTo>
                  <a:lnTo>
                    <a:pt x="228979" y="263267"/>
                  </a:lnTo>
                  <a:lnTo>
                    <a:pt x="228397" y="266304"/>
                  </a:lnTo>
                  <a:lnTo>
                    <a:pt x="227089" y="269340"/>
                  </a:lnTo>
                  <a:lnTo>
                    <a:pt x="225199" y="271942"/>
                  </a:lnTo>
                  <a:lnTo>
                    <a:pt x="222727" y="274400"/>
                  </a:lnTo>
                  <a:lnTo>
                    <a:pt x="220111" y="276280"/>
                  </a:lnTo>
                  <a:lnTo>
                    <a:pt x="216912" y="277437"/>
                  </a:lnTo>
                  <a:lnTo>
                    <a:pt x="213278" y="278015"/>
                  </a:lnTo>
                  <a:lnTo>
                    <a:pt x="209643" y="277437"/>
                  </a:lnTo>
                  <a:lnTo>
                    <a:pt x="206299" y="276280"/>
                  </a:lnTo>
                  <a:lnTo>
                    <a:pt x="203392" y="274400"/>
                  </a:lnTo>
                  <a:lnTo>
                    <a:pt x="200920" y="271798"/>
                  </a:lnTo>
                  <a:lnTo>
                    <a:pt x="199030" y="269051"/>
                  </a:lnTo>
                  <a:lnTo>
                    <a:pt x="197577" y="266159"/>
                  </a:lnTo>
                  <a:lnTo>
                    <a:pt x="196850" y="262978"/>
                  </a:lnTo>
                  <a:lnTo>
                    <a:pt x="196850" y="134299"/>
                  </a:lnTo>
                  <a:lnTo>
                    <a:pt x="196850" y="133576"/>
                  </a:lnTo>
                  <a:lnTo>
                    <a:pt x="196850" y="132275"/>
                  </a:lnTo>
                  <a:lnTo>
                    <a:pt x="196995" y="130685"/>
                  </a:lnTo>
                  <a:lnTo>
                    <a:pt x="197286" y="128661"/>
                  </a:lnTo>
                  <a:lnTo>
                    <a:pt x="197577" y="126347"/>
                  </a:lnTo>
                  <a:lnTo>
                    <a:pt x="198013" y="123745"/>
                  </a:lnTo>
                  <a:lnTo>
                    <a:pt x="198449" y="120998"/>
                  </a:lnTo>
                  <a:lnTo>
                    <a:pt x="199467" y="117961"/>
                  </a:lnTo>
                  <a:lnTo>
                    <a:pt x="200484" y="115070"/>
                  </a:lnTo>
                  <a:lnTo>
                    <a:pt x="201793" y="111889"/>
                  </a:lnTo>
                  <a:lnTo>
                    <a:pt x="203392" y="108708"/>
                  </a:lnTo>
                  <a:lnTo>
                    <a:pt x="205573" y="105816"/>
                  </a:lnTo>
                  <a:lnTo>
                    <a:pt x="207753" y="102780"/>
                  </a:lnTo>
                  <a:lnTo>
                    <a:pt x="210661" y="99888"/>
                  </a:lnTo>
                  <a:lnTo>
                    <a:pt x="213859" y="97431"/>
                  </a:lnTo>
                  <a:lnTo>
                    <a:pt x="217348" y="95117"/>
                  </a:lnTo>
                  <a:lnTo>
                    <a:pt x="221419" y="92948"/>
                  </a:lnTo>
                  <a:lnTo>
                    <a:pt x="226071" y="91358"/>
                  </a:lnTo>
                  <a:lnTo>
                    <a:pt x="231450" y="90057"/>
                  </a:lnTo>
                  <a:lnTo>
                    <a:pt x="237120" y="89189"/>
                  </a:lnTo>
                  <a:close/>
                  <a:moveTo>
                    <a:pt x="285028" y="0"/>
                  </a:moveTo>
                  <a:lnTo>
                    <a:pt x="290862" y="432"/>
                  </a:lnTo>
                  <a:lnTo>
                    <a:pt x="296696" y="1729"/>
                  </a:lnTo>
                  <a:lnTo>
                    <a:pt x="301960" y="3746"/>
                  </a:lnTo>
                  <a:lnTo>
                    <a:pt x="307083" y="6483"/>
                  </a:lnTo>
                  <a:lnTo>
                    <a:pt x="311494" y="9940"/>
                  </a:lnTo>
                  <a:lnTo>
                    <a:pt x="315478" y="13830"/>
                  </a:lnTo>
                  <a:lnTo>
                    <a:pt x="318893" y="18440"/>
                  </a:lnTo>
                  <a:lnTo>
                    <a:pt x="321739" y="23482"/>
                  </a:lnTo>
                  <a:lnTo>
                    <a:pt x="323731" y="28813"/>
                  </a:lnTo>
                  <a:lnTo>
                    <a:pt x="325011" y="34575"/>
                  </a:lnTo>
                  <a:lnTo>
                    <a:pt x="325438" y="40482"/>
                  </a:lnTo>
                  <a:lnTo>
                    <a:pt x="325011" y="46388"/>
                  </a:lnTo>
                  <a:lnTo>
                    <a:pt x="323731" y="52295"/>
                  </a:lnTo>
                  <a:lnTo>
                    <a:pt x="321739" y="57625"/>
                  </a:lnTo>
                  <a:lnTo>
                    <a:pt x="318893" y="62523"/>
                  </a:lnTo>
                  <a:lnTo>
                    <a:pt x="315478" y="66989"/>
                  </a:lnTo>
                  <a:lnTo>
                    <a:pt x="311494" y="71023"/>
                  </a:lnTo>
                  <a:lnTo>
                    <a:pt x="307083" y="74480"/>
                  </a:lnTo>
                  <a:lnTo>
                    <a:pt x="301960" y="77073"/>
                  </a:lnTo>
                  <a:lnTo>
                    <a:pt x="296696" y="79234"/>
                  </a:lnTo>
                  <a:lnTo>
                    <a:pt x="290862" y="80531"/>
                  </a:lnTo>
                  <a:lnTo>
                    <a:pt x="285028" y="80963"/>
                  </a:lnTo>
                  <a:lnTo>
                    <a:pt x="279052" y="80531"/>
                  </a:lnTo>
                  <a:lnTo>
                    <a:pt x="273360" y="79234"/>
                  </a:lnTo>
                  <a:lnTo>
                    <a:pt x="267953" y="77073"/>
                  </a:lnTo>
                  <a:lnTo>
                    <a:pt x="262973" y="74480"/>
                  </a:lnTo>
                  <a:lnTo>
                    <a:pt x="258562" y="71023"/>
                  </a:lnTo>
                  <a:lnTo>
                    <a:pt x="254578" y="66989"/>
                  </a:lnTo>
                  <a:lnTo>
                    <a:pt x="251021" y="62523"/>
                  </a:lnTo>
                  <a:lnTo>
                    <a:pt x="248317" y="57625"/>
                  </a:lnTo>
                  <a:lnTo>
                    <a:pt x="246183" y="52295"/>
                  </a:lnTo>
                  <a:lnTo>
                    <a:pt x="245044" y="46388"/>
                  </a:lnTo>
                  <a:lnTo>
                    <a:pt x="244475" y="40482"/>
                  </a:lnTo>
                  <a:lnTo>
                    <a:pt x="245044" y="34575"/>
                  </a:lnTo>
                  <a:lnTo>
                    <a:pt x="246183" y="28813"/>
                  </a:lnTo>
                  <a:lnTo>
                    <a:pt x="248317" y="23482"/>
                  </a:lnTo>
                  <a:lnTo>
                    <a:pt x="251021" y="18440"/>
                  </a:lnTo>
                  <a:lnTo>
                    <a:pt x="254578" y="13830"/>
                  </a:lnTo>
                  <a:lnTo>
                    <a:pt x="258562" y="9940"/>
                  </a:lnTo>
                  <a:lnTo>
                    <a:pt x="262973" y="6483"/>
                  </a:lnTo>
                  <a:lnTo>
                    <a:pt x="267953" y="3746"/>
                  </a:lnTo>
                  <a:lnTo>
                    <a:pt x="273360" y="1729"/>
                  </a:lnTo>
                  <a:lnTo>
                    <a:pt x="279052" y="432"/>
                  </a:lnTo>
                  <a:close/>
                  <a:moveTo>
                    <a:pt x="94602" y="0"/>
                  </a:moveTo>
                  <a:lnTo>
                    <a:pt x="100448" y="578"/>
                  </a:lnTo>
                  <a:lnTo>
                    <a:pt x="106294" y="1735"/>
                  </a:lnTo>
                  <a:lnTo>
                    <a:pt x="111555" y="3904"/>
                  </a:lnTo>
                  <a:lnTo>
                    <a:pt x="116524" y="6506"/>
                  </a:lnTo>
                  <a:lnTo>
                    <a:pt x="121054" y="9976"/>
                  </a:lnTo>
                  <a:lnTo>
                    <a:pt x="125000" y="14024"/>
                  </a:lnTo>
                  <a:lnTo>
                    <a:pt x="128361" y="18506"/>
                  </a:lnTo>
                  <a:lnTo>
                    <a:pt x="131284" y="23422"/>
                  </a:lnTo>
                  <a:lnTo>
                    <a:pt x="133184" y="28771"/>
                  </a:lnTo>
                  <a:lnTo>
                    <a:pt x="134499" y="34699"/>
                  </a:lnTo>
                  <a:lnTo>
                    <a:pt x="134938" y="40626"/>
                  </a:lnTo>
                  <a:lnTo>
                    <a:pt x="134499" y="46554"/>
                  </a:lnTo>
                  <a:lnTo>
                    <a:pt x="133184" y="52192"/>
                  </a:lnTo>
                  <a:lnTo>
                    <a:pt x="131284" y="57542"/>
                  </a:lnTo>
                  <a:lnTo>
                    <a:pt x="128361" y="62602"/>
                  </a:lnTo>
                  <a:lnTo>
                    <a:pt x="125000" y="67228"/>
                  </a:lnTo>
                  <a:lnTo>
                    <a:pt x="121054" y="71132"/>
                  </a:lnTo>
                  <a:lnTo>
                    <a:pt x="116524" y="74602"/>
                  </a:lnTo>
                  <a:lnTo>
                    <a:pt x="111555" y="77204"/>
                  </a:lnTo>
                  <a:lnTo>
                    <a:pt x="106294" y="79228"/>
                  </a:lnTo>
                  <a:lnTo>
                    <a:pt x="100448" y="80529"/>
                  </a:lnTo>
                  <a:lnTo>
                    <a:pt x="94602" y="80963"/>
                  </a:lnTo>
                  <a:lnTo>
                    <a:pt x="88464" y="80529"/>
                  </a:lnTo>
                  <a:lnTo>
                    <a:pt x="82619" y="79228"/>
                  </a:lnTo>
                  <a:lnTo>
                    <a:pt x="77358" y="77204"/>
                  </a:lnTo>
                  <a:lnTo>
                    <a:pt x="72389" y="74602"/>
                  </a:lnTo>
                  <a:lnTo>
                    <a:pt x="67858" y="71132"/>
                  </a:lnTo>
                  <a:lnTo>
                    <a:pt x="63912" y="67228"/>
                  </a:lnTo>
                  <a:lnTo>
                    <a:pt x="60405" y="62602"/>
                  </a:lnTo>
                  <a:lnTo>
                    <a:pt x="57628" y="57542"/>
                  </a:lnTo>
                  <a:lnTo>
                    <a:pt x="55582" y="52192"/>
                  </a:lnTo>
                  <a:lnTo>
                    <a:pt x="54267" y="46554"/>
                  </a:lnTo>
                  <a:lnTo>
                    <a:pt x="53975" y="40626"/>
                  </a:lnTo>
                  <a:lnTo>
                    <a:pt x="54267" y="34699"/>
                  </a:lnTo>
                  <a:lnTo>
                    <a:pt x="55582" y="28771"/>
                  </a:lnTo>
                  <a:lnTo>
                    <a:pt x="57628" y="23422"/>
                  </a:lnTo>
                  <a:lnTo>
                    <a:pt x="60405" y="18506"/>
                  </a:lnTo>
                  <a:lnTo>
                    <a:pt x="63912" y="14024"/>
                  </a:lnTo>
                  <a:lnTo>
                    <a:pt x="67858" y="9976"/>
                  </a:lnTo>
                  <a:lnTo>
                    <a:pt x="72389" y="6506"/>
                  </a:lnTo>
                  <a:lnTo>
                    <a:pt x="77358" y="3904"/>
                  </a:lnTo>
                  <a:lnTo>
                    <a:pt x="82619" y="1735"/>
                  </a:lnTo>
                  <a:lnTo>
                    <a:pt x="88464" y="5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106" name="Group 2396"/>
          <p:cNvGrpSpPr/>
          <p:nvPr/>
        </p:nvGrpSpPr>
        <p:grpSpPr>
          <a:xfrm>
            <a:off x="154958" y="5857276"/>
            <a:ext cx="279197" cy="261929"/>
            <a:chOff x="6276975" y="2693988"/>
            <a:chExt cx="547688" cy="544512"/>
          </a:xfrm>
          <a:solidFill>
            <a:schemeClr val="accent1">
              <a:lumMod val="75000"/>
            </a:schemeClr>
          </a:solidFill>
        </p:grpSpPr>
        <p:sp>
          <p:nvSpPr>
            <p:cNvPr id="107" name="Freeform 367"/>
            <p:cNvSpPr>
              <a:spLocks/>
            </p:cNvSpPr>
            <p:nvPr/>
          </p:nvSpPr>
          <p:spPr bwMode="auto">
            <a:xfrm>
              <a:off x="6386513" y="2867025"/>
              <a:ext cx="17463" cy="17462"/>
            </a:xfrm>
            <a:custGeom>
              <a:avLst/>
              <a:gdLst>
                <a:gd name="T0" fmla="*/ 57 w 115"/>
                <a:gd name="T1" fmla="*/ 0 h 115"/>
                <a:gd name="T2" fmla="*/ 76 w 115"/>
                <a:gd name="T3" fmla="*/ 3 h 115"/>
                <a:gd name="T4" fmla="*/ 92 w 115"/>
                <a:gd name="T5" fmla="*/ 11 h 115"/>
                <a:gd name="T6" fmla="*/ 105 w 115"/>
                <a:gd name="T7" fmla="*/ 23 h 115"/>
                <a:gd name="T8" fmla="*/ 112 w 115"/>
                <a:gd name="T9" fmla="*/ 39 h 115"/>
                <a:gd name="T10" fmla="*/ 115 w 115"/>
                <a:gd name="T11" fmla="*/ 58 h 115"/>
                <a:gd name="T12" fmla="*/ 112 w 115"/>
                <a:gd name="T13" fmla="*/ 76 h 115"/>
                <a:gd name="T14" fmla="*/ 105 w 115"/>
                <a:gd name="T15" fmla="*/ 93 h 115"/>
                <a:gd name="T16" fmla="*/ 92 w 115"/>
                <a:gd name="T17" fmla="*/ 105 h 115"/>
                <a:gd name="T18" fmla="*/ 76 w 115"/>
                <a:gd name="T19" fmla="*/ 112 h 115"/>
                <a:gd name="T20" fmla="*/ 57 w 115"/>
                <a:gd name="T21" fmla="*/ 115 h 115"/>
                <a:gd name="T22" fmla="*/ 38 w 115"/>
                <a:gd name="T23" fmla="*/ 112 h 115"/>
                <a:gd name="T24" fmla="*/ 22 w 115"/>
                <a:gd name="T25" fmla="*/ 105 h 115"/>
                <a:gd name="T26" fmla="*/ 10 w 115"/>
                <a:gd name="T27" fmla="*/ 93 h 115"/>
                <a:gd name="T28" fmla="*/ 2 w 115"/>
                <a:gd name="T29" fmla="*/ 76 h 115"/>
                <a:gd name="T30" fmla="*/ 0 w 115"/>
                <a:gd name="T31" fmla="*/ 58 h 115"/>
                <a:gd name="T32" fmla="*/ 2 w 115"/>
                <a:gd name="T33" fmla="*/ 39 h 115"/>
                <a:gd name="T34" fmla="*/ 10 w 115"/>
                <a:gd name="T35" fmla="*/ 23 h 115"/>
                <a:gd name="T36" fmla="*/ 22 w 115"/>
                <a:gd name="T37" fmla="*/ 11 h 115"/>
                <a:gd name="T38" fmla="*/ 38 w 115"/>
                <a:gd name="T39" fmla="*/ 3 h 115"/>
                <a:gd name="T40" fmla="*/ 57 w 115"/>
                <a:gd name="T4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5" h="115">
                  <a:moveTo>
                    <a:pt x="57" y="0"/>
                  </a:moveTo>
                  <a:lnTo>
                    <a:pt x="76" y="3"/>
                  </a:lnTo>
                  <a:lnTo>
                    <a:pt x="92" y="11"/>
                  </a:lnTo>
                  <a:lnTo>
                    <a:pt x="105" y="23"/>
                  </a:lnTo>
                  <a:lnTo>
                    <a:pt x="112" y="39"/>
                  </a:lnTo>
                  <a:lnTo>
                    <a:pt x="115" y="58"/>
                  </a:lnTo>
                  <a:lnTo>
                    <a:pt x="112" y="76"/>
                  </a:lnTo>
                  <a:lnTo>
                    <a:pt x="105" y="93"/>
                  </a:lnTo>
                  <a:lnTo>
                    <a:pt x="92" y="105"/>
                  </a:lnTo>
                  <a:lnTo>
                    <a:pt x="76" y="112"/>
                  </a:lnTo>
                  <a:lnTo>
                    <a:pt x="57" y="115"/>
                  </a:lnTo>
                  <a:lnTo>
                    <a:pt x="38" y="112"/>
                  </a:lnTo>
                  <a:lnTo>
                    <a:pt x="22" y="105"/>
                  </a:lnTo>
                  <a:lnTo>
                    <a:pt x="10" y="93"/>
                  </a:lnTo>
                  <a:lnTo>
                    <a:pt x="2" y="76"/>
                  </a:lnTo>
                  <a:lnTo>
                    <a:pt x="0" y="58"/>
                  </a:lnTo>
                  <a:lnTo>
                    <a:pt x="2" y="39"/>
                  </a:lnTo>
                  <a:lnTo>
                    <a:pt x="10" y="23"/>
                  </a:lnTo>
                  <a:lnTo>
                    <a:pt x="22" y="11"/>
                  </a:lnTo>
                  <a:lnTo>
                    <a:pt x="38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368"/>
            <p:cNvSpPr>
              <a:spLocks/>
            </p:cNvSpPr>
            <p:nvPr/>
          </p:nvSpPr>
          <p:spPr bwMode="auto">
            <a:xfrm>
              <a:off x="6386513" y="2938463"/>
              <a:ext cx="17463" cy="19050"/>
            </a:xfrm>
            <a:custGeom>
              <a:avLst/>
              <a:gdLst>
                <a:gd name="T0" fmla="*/ 57 w 115"/>
                <a:gd name="T1" fmla="*/ 0 h 114"/>
                <a:gd name="T2" fmla="*/ 71 w 115"/>
                <a:gd name="T3" fmla="*/ 2 h 114"/>
                <a:gd name="T4" fmla="*/ 85 w 115"/>
                <a:gd name="T5" fmla="*/ 7 h 114"/>
                <a:gd name="T6" fmla="*/ 96 w 115"/>
                <a:gd name="T7" fmla="*/ 15 h 114"/>
                <a:gd name="T8" fmla="*/ 106 w 115"/>
                <a:gd name="T9" fmla="*/ 27 h 114"/>
                <a:gd name="T10" fmla="*/ 112 w 115"/>
                <a:gd name="T11" fmla="*/ 41 h 114"/>
                <a:gd name="T12" fmla="*/ 115 w 115"/>
                <a:gd name="T13" fmla="*/ 57 h 114"/>
                <a:gd name="T14" fmla="*/ 112 w 115"/>
                <a:gd name="T15" fmla="*/ 77 h 114"/>
                <a:gd name="T16" fmla="*/ 105 w 115"/>
                <a:gd name="T17" fmla="*/ 92 h 114"/>
                <a:gd name="T18" fmla="*/ 92 w 115"/>
                <a:gd name="T19" fmla="*/ 104 h 114"/>
                <a:gd name="T20" fmla="*/ 76 w 115"/>
                <a:gd name="T21" fmla="*/ 112 h 114"/>
                <a:gd name="T22" fmla="*/ 57 w 115"/>
                <a:gd name="T23" fmla="*/ 114 h 114"/>
                <a:gd name="T24" fmla="*/ 38 w 115"/>
                <a:gd name="T25" fmla="*/ 112 h 114"/>
                <a:gd name="T26" fmla="*/ 22 w 115"/>
                <a:gd name="T27" fmla="*/ 104 h 114"/>
                <a:gd name="T28" fmla="*/ 10 w 115"/>
                <a:gd name="T29" fmla="*/ 92 h 114"/>
                <a:gd name="T30" fmla="*/ 2 w 115"/>
                <a:gd name="T31" fmla="*/ 77 h 114"/>
                <a:gd name="T32" fmla="*/ 0 w 115"/>
                <a:gd name="T33" fmla="*/ 57 h 114"/>
                <a:gd name="T34" fmla="*/ 2 w 115"/>
                <a:gd name="T35" fmla="*/ 38 h 114"/>
                <a:gd name="T36" fmla="*/ 10 w 115"/>
                <a:gd name="T37" fmla="*/ 23 h 114"/>
                <a:gd name="T38" fmla="*/ 22 w 115"/>
                <a:gd name="T39" fmla="*/ 10 h 114"/>
                <a:gd name="T40" fmla="*/ 38 w 115"/>
                <a:gd name="T41" fmla="*/ 3 h 114"/>
                <a:gd name="T42" fmla="*/ 57 w 115"/>
                <a:gd name="T4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5" h="114">
                  <a:moveTo>
                    <a:pt x="57" y="0"/>
                  </a:moveTo>
                  <a:lnTo>
                    <a:pt x="71" y="2"/>
                  </a:lnTo>
                  <a:lnTo>
                    <a:pt x="85" y="7"/>
                  </a:lnTo>
                  <a:lnTo>
                    <a:pt x="96" y="15"/>
                  </a:lnTo>
                  <a:lnTo>
                    <a:pt x="106" y="27"/>
                  </a:lnTo>
                  <a:lnTo>
                    <a:pt x="112" y="41"/>
                  </a:lnTo>
                  <a:lnTo>
                    <a:pt x="115" y="57"/>
                  </a:lnTo>
                  <a:lnTo>
                    <a:pt x="112" y="77"/>
                  </a:lnTo>
                  <a:lnTo>
                    <a:pt x="105" y="92"/>
                  </a:lnTo>
                  <a:lnTo>
                    <a:pt x="92" y="104"/>
                  </a:lnTo>
                  <a:lnTo>
                    <a:pt x="76" y="112"/>
                  </a:lnTo>
                  <a:lnTo>
                    <a:pt x="57" y="114"/>
                  </a:lnTo>
                  <a:lnTo>
                    <a:pt x="38" y="112"/>
                  </a:lnTo>
                  <a:lnTo>
                    <a:pt x="22" y="104"/>
                  </a:lnTo>
                  <a:lnTo>
                    <a:pt x="10" y="92"/>
                  </a:lnTo>
                  <a:lnTo>
                    <a:pt x="2" y="77"/>
                  </a:lnTo>
                  <a:lnTo>
                    <a:pt x="0" y="57"/>
                  </a:lnTo>
                  <a:lnTo>
                    <a:pt x="2" y="38"/>
                  </a:lnTo>
                  <a:lnTo>
                    <a:pt x="10" y="23"/>
                  </a:lnTo>
                  <a:lnTo>
                    <a:pt x="22" y="10"/>
                  </a:lnTo>
                  <a:lnTo>
                    <a:pt x="38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369"/>
            <p:cNvSpPr>
              <a:spLocks noEditPoints="1"/>
            </p:cNvSpPr>
            <p:nvPr/>
          </p:nvSpPr>
          <p:spPr bwMode="auto">
            <a:xfrm>
              <a:off x="6296025" y="3011488"/>
              <a:ext cx="527050" cy="227012"/>
            </a:xfrm>
            <a:custGeom>
              <a:avLst/>
              <a:gdLst>
                <a:gd name="T0" fmla="*/ 115 w 3329"/>
                <a:gd name="T1" fmla="*/ 114 h 1430"/>
                <a:gd name="T2" fmla="*/ 115 w 3329"/>
                <a:gd name="T3" fmla="*/ 1315 h 1430"/>
                <a:gd name="T4" fmla="*/ 3214 w 3329"/>
                <a:gd name="T5" fmla="*/ 1315 h 1430"/>
                <a:gd name="T6" fmla="*/ 3214 w 3329"/>
                <a:gd name="T7" fmla="*/ 114 h 1430"/>
                <a:gd name="T8" fmla="*/ 115 w 3329"/>
                <a:gd name="T9" fmla="*/ 114 h 1430"/>
                <a:gd name="T10" fmla="*/ 58 w 3329"/>
                <a:gd name="T11" fmla="*/ 0 h 1430"/>
                <a:gd name="T12" fmla="*/ 3271 w 3329"/>
                <a:gd name="T13" fmla="*/ 0 h 1430"/>
                <a:gd name="T14" fmla="*/ 3290 w 3329"/>
                <a:gd name="T15" fmla="*/ 3 h 1430"/>
                <a:gd name="T16" fmla="*/ 3306 w 3329"/>
                <a:gd name="T17" fmla="*/ 10 h 1430"/>
                <a:gd name="T18" fmla="*/ 3318 w 3329"/>
                <a:gd name="T19" fmla="*/ 23 h 1430"/>
                <a:gd name="T20" fmla="*/ 3326 w 3329"/>
                <a:gd name="T21" fmla="*/ 38 h 1430"/>
                <a:gd name="T22" fmla="*/ 3329 w 3329"/>
                <a:gd name="T23" fmla="*/ 57 h 1430"/>
                <a:gd name="T24" fmla="*/ 3329 w 3329"/>
                <a:gd name="T25" fmla="*/ 1373 h 1430"/>
                <a:gd name="T26" fmla="*/ 3326 w 3329"/>
                <a:gd name="T27" fmla="*/ 1391 h 1430"/>
                <a:gd name="T28" fmla="*/ 3318 w 3329"/>
                <a:gd name="T29" fmla="*/ 1407 h 1430"/>
                <a:gd name="T30" fmla="*/ 3306 w 3329"/>
                <a:gd name="T31" fmla="*/ 1420 h 1430"/>
                <a:gd name="T32" fmla="*/ 3290 w 3329"/>
                <a:gd name="T33" fmla="*/ 1427 h 1430"/>
                <a:gd name="T34" fmla="*/ 3271 w 3329"/>
                <a:gd name="T35" fmla="*/ 1430 h 1430"/>
                <a:gd name="T36" fmla="*/ 58 w 3329"/>
                <a:gd name="T37" fmla="*/ 1430 h 1430"/>
                <a:gd name="T38" fmla="*/ 38 w 3329"/>
                <a:gd name="T39" fmla="*/ 1427 h 1430"/>
                <a:gd name="T40" fmla="*/ 22 w 3329"/>
                <a:gd name="T41" fmla="*/ 1420 h 1430"/>
                <a:gd name="T42" fmla="*/ 10 w 3329"/>
                <a:gd name="T43" fmla="*/ 1407 h 1430"/>
                <a:gd name="T44" fmla="*/ 2 w 3329"/>
                <a:gd name="T45" fmla="*/ 1391 h 1430"/>
                <a:gd name="T46" fmla="*/ 0 w 3329"/>
                <a:gd name="T47" fmla="*/ 1373 h 1430"/>
                <a:gd name="T48" fmla="*/ 0 w 3329"/>
                <a:gd name="T49" fmla="*/ 57 h 1430"/>
                <a:gd name="T50" fmla="*/ 2 w 3329"/>
                <a:gd name="T51" fmla="*/ 38 h 1430"/>
                <a:gd name="T52" fmla="*/ 10 w 3329"/>
                <a:gd name="T53" fmla="*/ 23 h 1430"/>
                <a:gd name="T54" fmla="*/ 22 w 3329"/>
                <a:gd name="T55" fmla="*/ 10 h 1430"/>
                <a:gd name="T56" fmla="*/ 38 w 3329"/>
                <a:gd name="T57" fmla="*/ 3 h 1430"/>
                <a:gd name="T58" fmla="*/ 58 w 3329"/>
                <a:gd name="T59" fmla="*/ 0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329" h="1430">
                  <a:moveTo>
                    <a:pt x="115" y="114"/>
                  </a:moveTo>
                  <a:lnTo>
                    <a:pt x="115" y="1315"/>
                  </a:lnTo>
                  <a:lnTo>
                    <a:pt x="3214" y="1315"/>
                  </a:lnTo>
                  <a:lnTo>
                    <a:pt x="3214" y="114"/>
                  </a:lnTo>
                  <a:lnTo>
                    <a:pt x="115" y="114"/>
                  </a:lnTo>
                  <a:close/>
                  <a:moveTo>
                    <a:pt x="58" y="0"/>
                  </a:moveTo>
                  <a:lnTo>
                    <a:pt x="3271" y="0"/>
                  </a:lnTo>
                  <a:lnTo>
                    <a:pt x="3290" y="3"/>
                  </a:lnTo>
                  <a:lnTo>
                    <a:pt x="3306" y="10"/>
                  </a:lnTo>
                  <a:lnTo>
                    <a:pt x="3318" y="23"/>
                  </a:lnTo>
                  <a:lnTo>
                    <a:pt x="3326" y="38"/>
                  </a:lnTo>
                  <a:lnTo>
                    <a:pt x="3329" y="57"/>
                  </a:lnTo>
                  <a:lnTo>
                    <a:pt x="3329" y="1373"/>
                  </a:lnTo>
                  <a:lnTo>
                    <a:pt x="3326" y="1391"/>
                  </a:lnTo>
                  <a:lnTo>
                    <a:pt x="3318" y="1407"/>
                  </a:lnTo>
                  <a:lnTo>
                    <a:pt x="3306" y="1420"/>
                  </a:lnTo>
                  <a:lnTo>
                    <a:pt x="3290" y="1427"/>
                  </a:lnTo>
                  <a:lnTo>
                    <a:pt x="3271" y="1430"/>
                  </a:lnTo>
                  <a:lnTo>
                    <a:pt x="58" y="1430"/>
                  </a:lnTo>
                  <a:lnTo>
                    <a:pt x="38" y="1427"/>
                  </a:lnTo>
                  <a:lnTo>
                    <a:pt x="22" y="1420"/>
                  </a:lnTo>
                  <a:lnTo>
                    <a:pt x="10" y="1407"/>
                  </a:lnTo>
                  <a:lnTo>
                    <a:pt x="2" y="1391"/>
                  </a:lnTo>
                  <a:lnTo>
                    <a:pt x="0" y="1373"/>
                  </a:lnTo>
                  <a:lnTo>
                    <a:pt x="0" y="57"/>
                  </a:lnTo>
                  <a:lnTo>
                    <a:pt x="2" y="38"/>
                  </a:lnTo>
                  <a:lnTo>
                    <a:pt x="10" y="23"/>
                  </a:lnTo>
                  <a:lnTo>
                    <a:pt x="22" y="10"/>
                  </a:lnTo>
                  <a:lnTo>
                    <a:pt x="38" y="3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370"/>
            <p:cNvSpPr>
              <a:spLocks/>
            </p:cNvSpPr>
            <p:nvPr/>
          </p:nvSpPr>
          <p:spPr bwMode="auto">
            <a:xfrm>
              <a:off x="6704013" y="2711450"/>
              <a:ext cx="119063" cy="119062"/>
            </a:xfrm>
            <a:custGeom>
              <a:avLst/>
              <a:gdLst>
                <a:gd name="T0" fmla="*/ 48 w 751"/>
                <a:gd name="T1" fmla="*/ 0 h 742"/>
                <a:gd name="T2" fmla="*/ 66 w 751"/>
                <a:gd name="T3" fmla="*/ 0 h 742"/>
                <a:gd name="T4" fmla="*/ 82 w 751"/>
                <a:gd name="T5" fmla="*/ 5 h 742"/>
                <a:gd name="T6" fmla="*/ 97 w 751"/>
                <a:gd name="T7" fmla="*/ 15 h 742"/>
                <a:gd name="T8" fmla="*/ 734 w 751"/>
                <a:gd name="T9" fmla="*/ 644 h 742"/>
                <a:gd name="T10" fmla="*/ 745 w 751"/>
                <a:gd name="T11" fmla="*/ 660 h 742"/>
                <a:gd name="T12" fmla="*/ 751 w 751"/>
                <a:gd name="T13" fmla="*/ 677 h 742"/>
                <a:gd name="T14" fmla="*/ 751 w 751"/>
                <a:gd name="T15" fmla="*/ 693 h 742"/>
                <a:gd name="T16" fmla="*/ 745 w 751"/>
                <a:gd name="T17" fmla="*/ 710 h 742"/>
                <a:gd name="T18" fmla="*/ 734 w 751"/>
                <a:gd name="T19" fmla="*/ 725 h 742"/>
                <a:gd name="T20" fmla="*/ 722 w 751"/>
                <a:gd name="T21" fmla="*/ 734 h 742"/>
                <a:gd name="T22" fmla="*/ 710 w 751"/>
                <a:gd name="T23" fmla="*/ 740 h 742"/>
                <a:gd name="T24" fmla="*/ 694 w 751"/>
                <a:gd name="T25" fmla="*/ 742 h 742"/>
                <a:gd name="T26" fmla="*/ 679 w 751"/>
                <a:gd name="T27" fmla="*/ 740 h 742"/>
                <a:gd name="T28" fmla="*/ 665 w 751"/>
                <a:gd name="T29" fmla="*/ 734 h 742"/>
                <a:gd name="T30" fmla="*/ 653 w 751"/>
                <a:gd name="T31" fmla="*/ 725 h 742"/>
                <a:gd name="T32" fmla="*/ 17 w 751"/>
                <a:gd name="T33" fmla="*/ 95 h 742"/>
                <a:gd name="T34" fmla="*/ 5 w 751"/>
                <a:gd name="T35" fmla="*/ 81 h 742"/>
                <a:gd name="T36" fmla="*/ 0 w 751"/>
                <a:gd name="T37" fmla="*/ 64 h 742"/>
                <a:gd name="T38" fmla="*/ 0 w 751"/>
                <a:gd name="T39" fmla="*/ 47 h 742"/>
                <a:gd name="T40" fmla="*/ 5 w 751"/>
                <a:gd name="T41" fmla="*/ 31 h 742"/>
                <a:gd name="T42" fmla="*/ 17 w 751"/>
                <a:gd name="T43" fmla="*/ 15 h 742"/>
                <a:gd name="T44" fmla="*/ 31 w 751"/>
                <a:gd name="T45" fmla="*/ 5 h 742"/>
                <a:gd name="T46" fmla="*/ 48 w 751"/>
                <a:gd name="T47" fmla="*/ 0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51" h="742">
                  <a:moveTo>
                    <a:pt x="48" y="0"/>
                  </a:moveTo>
                  <a:lnTo>
                    <a:pt x="66" y="0"/>
                  </a:lnTo>
                  <a:lnTo>
                    <a:pt x="82" y="5"/>
                  </a:lnTo>
                  <a:lnTo>
                    <a:pt x="97" y="15"/>
                  </a:lnTo>
                  <a:lnTo>
                    <a:pt x="734" y="644"/>
                  </a:lnTo>
                  <a:lnTo>
                    <a:pt x="745" y="660"/>
                  </a:lnTo>
                  <a:lnTo>
                    <a:pt x="751" y="677"/>
                  </a:lnTo>
                  <a:lnTo>
                    <a:pt x="751" y="693"/>
                  </a:lnTo>
                  <a:lnTo>
                    <a:pt x="745" y="710"/>
                  </a:lnTo>
                  <a:lnTo>
                    <a:pt x="734" y="725"/>
                  </a:lnTo>
                  <a:lnTo>
                    <a:pt x="722" y="734"/>
                  </a:lnTo>
                  <a:lnTo>
                    <a:pt x="710" y="740"/>
                  </a:lnTo>
                  <a:lnTo>
                    <a:pt x="694" y="742"/>
                  </a:lnTo>
                  <a:lnTo>
                    <a:pt x="679" y="740"/>
                  </a:lnTo>
                  <a:lnTo>
                    <a:pt x="665" y="734"/>
                  </a:lnTo>
                  <a:lnTo>
                    <a:pt x="653" y="725"/>
                  </a:lnTo>
                  <a:lnTo>
                    <a:pt x="17" y="95"/>
                  </a:lnTo>
                  <a:lnTo>
                    <a:pt x="5" y="81"/>
                  </a:lnTo>
                  <a:lnTo>
                    <a:pt x="0" y="64"/>
                  </a:lnTo>
                  <a:lnTo>
                    <a:pt x="0" y="47"/>
                  </a:lnTo>
                  <a:lnTo>
                    <a:pt x="5" y="31"/>
                  </a:lnTo>
                  <a:lnTo>
                    <a:pt x="17" y="15"/>
                  </a:lnTo>
                  <a:lnTo>
                    <a:pt x="31" y="5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371"/>
            <p:cNvSpPr>
              <a:spLocks/>
            </p:cNvSpPr>
            <p:nvPr/>
          </p:nvSpPr>
          <p:spPr bwMode="auto">
            <a:xfrm>
              <a:off x="6643688" y="2724150"/>
              <a:ext cx="120650" cy="119062"/>
            </a:xfrm>
            <a:custGeom>
              <a:avLst/>
              <a:gdLst>
                <a:gd name="T0" fmla="*/ 48 w 755"/>
                <a:gd name="T1" fmla="*/ 0 h 754"/>
                <a:gd name="T2" fmla="*/ 64 w 755"/>
                <a:gd name="T3" fmla="*/ 0 h 754"/>
                <a:gd name="T4" fmla="*/ 81 w 755"/>
                <a:gd name="T5" fmla="*/ 5 h 754"/>
                <a:gd name="T6" fmla="*/ 96 w 755"/>
                <a:gd name="T7" fmla="*/ 16 h 754"/>
                <a:gd name="T8" fmla="*/ 739 w 755"/>
                <a:gd name="T9" fmla="*/ 657 h 754"/>
                <a:gd name="T10" fmla="*/ 750 w 755"/>
                <a:gd name="T11" fmla="*/ 671 h 754"/>
                <a:gd name="T12" fmla="*/ 755 w 755"/>
                <a:gd name="T13" fmla="*/ 688 h 754"/>
                <a:gd name="T14" fmla="*/ 755 w 755"/>
                <a:gd name="T15" fmla="*/ 705 h 754"/>
                <a:gd name="T16" fmla="*/ 750 w 755"/>
                <a:gd name="T17" fmla="*/ 721 h 754"/>
                <a:gd name="T18" fmla="*/ 739 w 755"/>
                <a:gd name="T19" fmla="*/ 736 h 754"/>
                <a:gd name="T20" fmla="*/ 727 w 755"/>
                <a:gd name="T21" fmla="*/ 746 h 754"/>
                <a:gd name="T22" fmla="*/ 715 w 755"/>
                <a:gd name="T23" fmla="*/ 752 h 754"/>
                <a:gd name="T24" fmla="*/ 699 w 755"/>
                <a:gd name="T25" fmla="*/ 754 h 754"/>
                <a:gd name="T26" fmla="*/ 683 w 755"/>
                <a:gd name="T27" fmla="*/ 752 h 754"/>
                <a:gd name="T28" fmla="*/ 671 w 755"/>
                <a:gd name="T29" fmla="*/ 746 h 754"/>
                <a:gd name="T30" fmla="*/ 658 w 755"/>
                <a:gd name="T31" fmla="*/ 736 h 754"/>
                <a:gd name="T32" fmla="*/ 16 w 755"/>
                <a:gd name="T33" fmla="*/ 96 h 754"/>
                <a:gd name="T34" fmla="*/ 5 w 755"/>
                <a:gd name="T35" fmla="*/ 81 h 754"/>
                <a:gd name="T36" fmla="*/ 0 w 755"/>
                <a:gd name="T37" fmla="*/ 64 h 754"/>
                <a:gd name="T38" fmla="*/ 0 w 755"/>
                <a:gd name="T39" fmla="*/ 47 h 754"/>
                <a:gd name="T40" fmla="*/ 5 w 755"/>
                <a:gd name="T41" fmla="*/ 31 h 754"/>
                <a:gd name="T42" fmla="*/ 16 w 755"/>
                <a:gd name="T43" fmla="*/ 16 h 754"/>
                <a:gd name="T44" fmla="*/ 31 w 755"/>
                <a:gd name="T45" fmla="*/ 5 h 754"/>
                <a:gd name="T46" fmla="*/ 48 w 755"/>
                <a:gd name="T47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55" h="754">
                  <a:moveTo>
                    <a:pt x="48" y="0"/>
                  </a:moveTo>
                  <a:lnTo>
                    <a:pt x="64" y="0"/>
                  </a:lnTo>
                  <a:lnTo>
                    <a:pt x="81" y="5"/>
                  </a:lnTo>
                  <a:lnTo>
                    <a:pt x="96" y="16"/>
                  </a:lnTo>
                  <a:lnTo>
                    <a:pt x="739" y="657"/>
                  </a:lnTo>
                  <a:lnTo>
                    <a:pt x="750" y="671"/>
                  </a:lnTo>
                  <a:lnTo>
                    <a:pt x="755" y="688"/>
                  </a:lnTo>
                  <a:lnTo>
                    <a:pt x="755" y="705"/>
                  </a:lnTo>
                  <a:lnTo>
                    <a:pt x="750" y="721"/>
                  </a:lnTo>
                  <a:lnTo>
                    <a:pt x="739" y="736"/>
                  </a:lnTo>
                  <a:lnTo>
                    <a:pt x="727" y="746"/>
                  </a:lnTo>
                  <a:lnTo>
                    <a:pt x="715" y="752"/>
                  </a:lnTo>
                  <a:lnTo>
                    <a:pt x="699" y="754"/>
                  </a:lnTo>
                  <a:lnTo>
                    <a:pt x="683" y="752"/>
                  </a:lnTo>
                  <a:lnTo>
                    <a:pt x="671" y="746"/>
                  </a:lnTo>
                  <a:lnTo>
                    <a:pt x="658" y="736"/>
                  </a:lnTo>
                  <a:lnTo>
                    <a:pt x="16" y="96"/>
                  </a:lnTo>
                  <a:lnTo>
                    <a:pt x="5" y="81"/>
                  </a:lnTo>
                  <a:lnTo>
                    <a:pt x="0" y="64"/>
                  </a:lnTo>
                  <a:lnTo>
                    <a:pt x="0" y="47"/>
                  </a:lnTo>
                  <a:lnTo>
                    <a:pt x="5" y="31"/>
                  </a:lnTo>
                  <a:lnTo>
                    <a:pt x="16" y="16"/>
                  </a:lnTo>
                  <a:lnTo>
                    <a:pt x="31" y="5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372"/>
            <p:cNvSpPr>
              <a:spLocks/>
            </p:cNvSpPr>
            <p:nvPr/>
          </p:nvSpPr>
          <p:spPr bwMode="auto">
            <a:xfrm>
              <a:off x="6583363" y="2736850"/>
              <a:ext cx="119063" cy="119062"/>
            </a:xfrm>
            <a:custGeom>
              <a:avLst/>
              <a:gdLst>
                <a:gd name="T0" fmla="*/ 48 w 756"/>
                <a:gd name="T1" fmla="*/ 0 h 749"/>
                <a:gd name="T2" fmla="*/ 66 w 756"/>
                <a:gd name="T3" fmla="*/ 0 h 749"/>
                <a:gd name="T4" fmla="*/ 81 w 756"/>
                <a:gd name="T5" fmla="*/ 6 h 749"/>
                <a:gd name="T6" fmla="*/ 97 w 756"/>
                <a:gd name="T7" fmla="*/ 17 h 749"/>
                <a:gd name="T8" fmla="*/ 740 w 756"/>
                <a:gd name="T9" fmla="*/ 651 h 749"/>
                <a:gd name="T10" fmla="*/ 751 w 756"/>
                <a:gd name="T11" fmla="*/ 667 h 749"/>
                <a:gd name="T12" fmla="*/ 756 w 756"/>
                <a:gd name="T13" fmla="*/ 683 h 749"/>
                <a:gd name="T14" fmla="*/ 756 w 756"/>
                <a:gd name="T15" fmla="*/ 700 h 749"/>
                <a:gd name="T16" fmla="*/ 751 w 756"/>
                <a:gd name="T17" fmla="*/ 717 h 749"/>
                <a:gd name="T18" fmla="*/ 740 w 756"/>
                <a:gd name="T19" fmla="*/ 731 h 749"/>
                <a:gd name="T20" fmla="*/ 734 w 756"/>
                <a:gd name="T21" fmla="*/ 739 h 749"/>
                <a:gd name="T22" fmla="*/ 724 w 756"/>
                <a:gd name="T23" fmla="*/ 745 h 749"/>
                <a:gd name="T24" fmla="*/ 715 w 756"/>
                <a:gd name="T25" fmla="*/ 748 h 749"/>
                <a:gd name="T26" fmla="*/ 706 w 756"/>
                <a:gd name="T27" fmla="*/ 749 h 749"/>
                <a:gd name="T28" fmla="*/ 690 w 756"/>
                <a:gd name="T29" fmla="*/ 747 h 749"/>
                <a:gd name="T30" fmla="*/ 676 w 756"/>
                <a:gd name="T31" fmla="*/ 741 h 749"/>
                <a:gd name="T32" fmla="*/ 665 w 756"/>
                <a:gd name="T33" fmla="*/ 731 h 749"/>
                <a:gd name="T34" fmla="*/ 17 w 756"/>
                <a:gd name="T35" fmla="*/ 97 h 749"/>
                <a:gd name="T36" fmla="*/ 5 w 756"/>
                <a:gd name="T37" fmla="*/ 82 h 749"/>
                <a:gd name="T38" fmla="*/ 0 w 756"/>
                <a:gd name="T39" fmla="*/ 66 h 749"/>
                <a:gd name="T40" fmla="*/ 0 w 756"/>
                <a:gd name="T41" fmla="*/ 48 h 749"/>
                <a:gd name="T42" fmla="*/ 5 w 756"/>
                <a:gd name="T43" fmla="*/ 31 h 749"/>
                <a:gd name="T44" fmla="*/ 17 w 756"/>
                <a:gd name="T45" fmla="*/ 17 h 749"/>
                <a:gd name="T46" fmla="*/ 31 w 756"/>
                <a:gd name="T47" fmla="*/ 6 h 749"/>
                <a:gd name="T48" fmla="*/ 48 w 756"/>
                <a:gd name="T49" fmla="*/ 0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56" h="749">
                  <a:moveTo>
                    <a:pt x="48" y="0"/>
                  </a:moveTo>
                  <a:lnTo>
                    <a:pt x="66" y="0"/>
                  </a:lnTo>
                  <a:lnTo>
                    <a:pt x="81" y="6"/>
                  </a:lnTo>
                  <a:lnTo>
                    <a:pt x="97" y="17"/>
                  </a:lnTo>
                  <a:lnTo>
                    <a:pt x="740" y="651"/>
                  </a:lnTo>
                  <a:lnTo>
                    <a:pt x="751" y="667"/>
                  </a:lnTo>
                  <a:lnTo>
                    <a:pt x="756" y="683"/>
                  </a:lnTo>
                  <a:lnTo>
                    <a:pt x="756" y="700"/>
                  </a:lnTo>
                  <a:lnTo>
                    <a:pt x="751" y="717"/>
                  </a:lnTo>
                  <a:lnTo>
                    <a:pt x="740" y="731"/>
                  </a:lnTo>
                  <a:lnTo>
                    <a:pt x="734" y="739"/>
                  </a:lnTo>
                  <a:lnTo>
                    <a:pt x="724" y="745"/>
                  </a:lnTo>
                  <a:lnTo>
                    <a:pt x="715" y="748"/>
                  </a:lnTo>
                  <a:lnTo>
                    <a:pt x="706" y="749"/>
                  </a:lnTo>
                  <a:lnTo>
                    <a:pt x="690" y="747"/>
                  </a:lnTo>
                  <a:lnTo>
                    <a:pt x="676" y="741"/>
                  </a:lnTo>
                  <a:lnTo>
                    <a:pt x="665" y="731"/>
                  </a:lnTo>
                  <a:lnTo>
                    <a:pt x="17" y="97"/>
                  </a:lnTo>
                  <a:lnTo>
                    <a:pt x="5" y="82"/>
                  </a:lnTo>
                  <a:lnTo>
                    <a:pt x="0" y="66"/>
                  </a:lnTo>
                  <a:lnTo>
                    <a:pt x="0" y="48"/>
                  </a:lnTo>
                  <a:lnTo>
                    <a:pt x="5" y="31"/>
                  </a:lnTo>
                  <a:lnTo>
                    <a:pt x="17" y="17"/>
                  </a:lnTo>
                  <a:lnTo>
                    <a:pt x="31" y="6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373"/>
            <p:cNvSpPr>
              <a:spLocks/>
            </p:cNvSpPr>
            <p:nvPr/>
          </p:nvSpPr>
          <p:spPr bwMode="auto">
            <a:xfrm>
              <a:off x="6524625" y="2752725"/>
              <a:ext cx="119063" cy="115887"/>
            </a:xfrm>
            <a:custGeom>
              <a:avLst/>
              <a:gdLst>
                <a:gd name="T0" fmla="*/ 48 w 751"/>
                <a:gd name="T1" fmla="*/ 0 h 737"/>
                <a:gd name="T2" fmla="*/ 65 w 751"/>
                <a:gd name="T3" fmla="*/ 0 h 737"/>
                <a:gd name="T4" fmla="*/ 81 w 751"/>
                <a:gd name="T5" fmla="*/ 5 h 737"/>
                <a:gd name="T6" fmla="*/ 96 w 751"/>
                <a:gd name="T7" fmla="*/ 16 h 737"/>
                <a:gd name="T8" fmla="*/ 734 w 751"/>
                <a:gd name="T9" fmla="*/ 639 h 737"/>
                <a:gd name="T10" fmla="*/ 744 w 751"/>
                <a:gd name="T11" fmla="*/ 655 h 737"/>
                <a:gd name="T12" fmla="*/ 751 w 751"/>
                <a:gd name="T13" fmla="*/ 671 h 737"/>
                <a:gd name="T14" fmla="*/ 751 w 751"/>
                <a:gd name="T15" fmla="*/ 688 h 737"/>
                <a:gd name="T16" fmla="*/ 744 w 751"/>
                <a:gd name="T17" fmla="*/ 705 h 737"/>
                <a:gd name="T18" fmla="*/ 734 w 751"/>
                <a:gd name="T19" fmla="*/ 719 h 737"/>
                <a:gd name="T20" fmla="*/ 722 w 751"/>
                <a:gd name="T21" fmla="*/ 729 h 737"/>
                <a:gd name="T22" fmla="*/ 709 w 751"/>
                <a:gd name="T23" fmla="*/ 735 h 737"/>
                <a:gd name="T24" fmla="*/ 693 w 751"/>
                <a:gd name="T25" fmla="*/ 737 h 737"/>
                <a:gd name="T26" fmla="*/ 677 w 751"/>
                <a:gd name="T27" fmla="*/ 735 h 737"/>
                <a:gd name="T28" fmla="*/ 665 w 751"/>
                <a:gd name="T29" fmla="*/ 729 h 737"/>
                <a:gd name="T30" fmla="*/ 653 w 751"/>
                <a:gd name="T31" fmla="*/ 719 h 737"/>
                <a:gd name="T32" fmla="*/ 17 w 751"/>
                <a:gd name="T33" fmla="*/ 96 h 737"/>
                <a:gd name="T34" fmla="*/ 5 w 751"/>
                <a:gd name="T35" fmla="*/ 82 h 737"/>
                <a:gd name="T36" fmla="*/ 0 w 751"/>
                <a:gd name="T37" fmla="*/ 65 h 737"/>
                <a:gd name="T38" fmla="*/ 0 w 751"/>
                <a:gd name="T39" fmla="*/ 48 h 737"/>
                <a:gd name="T40" fmla="*/ 5 w 751"/>
                <a:gd name="T41" fmla="*/ 31 h 737"/>
                <a:gd name="T42" fmla="*/ 17 w 751"/>
                <a:gd name="T43" fmla="*/ 16 h 737"/>
                <a:gd name="T44" fmla="*/ 31 w 751"/>
                <a:gd name="T45" fmla="*/ 5 h 737"/>
                <a:gd name="T46" fmla="*/ 48 w 751"/>
                <a:gd name="T47" fmla="*/ 0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51" h="737">
                  <a:moveTo>
                    <a:pt x="48" y="0"/>
                  </a:moveTo>
                  <a:lnTo>
                    <a:pt x="65" y="0"/>
                  </a:lnTo>
                  <a:lnTo>
                    <a:pt x="81" y="5"/>
                  </a:lnTo>
                  <a:lnTo>
                    <a:pt x="96" y="16"/>
                  </a:lnTo>
                  <a:lnTo>
                    <a:pt x="734" y="639"/>
                  </a:lnTo>
                  <a:lnTo>
                    <a:pt x="744" y="655"/>
                  </a:lnTo>
                  <a:lnTo>
                    <a:pt x="751" y="671"/>
                  </a:lnTo>
                  <a:lnTo>
                    <a:pt x="751" y="688"/>
                  </a:lnTo>
                  <a:lnTo>
                    <a:pt x="744" y="705"/>
                  </a:lnTo>
                  <a:lnTo>
                    <a:pt x="734" y="719"/>
                  </a:lnTo>
                  <a:lnTo>
                    <a:pt x="722" y="729"/>
                  </a:lnTo>
                  <a:lnTo>
                    <a:pt x="709" y="735"/>
                  </a:lnTo>
                  <a:lnTo>
                    <a:pt x="693" y="737"/>
                  </a:lnTo>
                  <a:lnTo>
                    <a:pt x="677" y="735"/>
                  </a:lnTo>
                  <a:lnTo>
                    <a:pt x="665" y="729"/>
                  </a:lnTo>
                  <a:lnTo>
                    <a:pt x="653" y="719"/>
                  </a:lnTo>
                  <a:lnTo>
                    <a:pt x="17" y="96"/>
                  </a:lnTo>
                  <a:lnTo>
                    <a:pt x="5" y="82"/>
                  </a:lnTo>
                  <a:lnTo>
                    <a:pt x="0" y="65"/>
                  </a:lnTo>
                  <a:lnTo>
                    <a:pt x="0" y="48"/>
                  </a:lnTo>
                  <a:lnTo>
                    <a:pt x="5" y="31"/>
                  </a:lnTo>
                  <a:lnTo>
                    <a:pt x="17" y="16"/>
                  </a:lnTo>
                  <a:lnTo>
                    <a:pt x="31" y="5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374"/>
            <p:cNvSpPr>
              <a:spLocks/>
            </p:cNvSpPr>
            <p:nvPr/>
          </p:nvSpPr>
          <p:spPr bwMode="auto">
            <a:xfrm>
              <a:off x="6464300" y="2762250"/>
              <a:ext cx="119063" cy="119062"/>
            </a:xfrm>
            <a:custGeom>
              <a:avLst/>
              <a:gdLst>
                <a:gd name="T0" fmla="*/ 49 w 751"/>
                <a:gd name="T1" fmla="*/ 0 h 748"/>
                <a:gd name="T2" fmla="*/ 66 w 751"/>
                <a:gd name="T3" fmla="*/ 0 h 748"/>
                <a:gd name="T4" fmla="*/ 83 w 751"/>
                <a:gd name="T5" fmla="*/ 6 h 748"/>
                <a:gd name="T6" fmla="*/ 98 w 751"/>
                <a:gd name="T7" fmla="*/ 17 h 748"/>
                <a:gd name="T8" fmla="*/ 734 w 751"/>
                <a:gd name="T9" fmla="*/ 651 h 748"/>
                <a:gd name="T10" fmla="*/ 746 w 751"/>
                <a:gd name="T11" fmla="*/ 666 h 748"/>
                <a:gd name="T12" fmla="*/ 751 w 751"/>
                <a:gd name="T13" fmla="*/ 683 h 748"/>
                <a:gd name="T14" fmla="*/ 751 w 751"/>
                <a:gd name="T15" fmla="*/ 700 h 748"/>
                <a:gd name="T16" fmla="*/ 746 w 751"/>
                <a:gd name="T17" fmla="*/ 717 h 748"/>
                <a:gd name="T18" fmla="*/ 734 w 751"/>
                <a:gd name="T19" fmla="*/ 732 h 748"/>
                <a:gd name="T20" fmla="*/ 723 w 751"/>
                <a:gd name="T21" fmla="*/ 741 h 748"/>
                <a:gd name="T22" fmla="*/ 710 w 751"/>
                <a:gd name="T23" fmla="*/ 747 h 748"/>
                <a:gd name="T24" fmla="*/ 695 w 751"/>
                <a:gd name="T25" fmla="*/ 748 h 748"/>
                <a:gd name="T26" fmla="*/ 679 w 751"/>
                <a:gd name="T27" fmla="*/ 747 h 748"/>
                <a:gd name="T28" fmla="*/ 666 w 751"/>
                <a:gd name="T29" fmla="*/ 741 h 748"/>
                <a:gd name="T30" fmla="*/ 655 w 751"/>
                <a:gd name="T31" fmla="*/ 732 h 748"/>
                <a:gd name="T32" fmla="*/ 17 w 751"/>
                <a:gd name="T33" fmla="*/ 97 h 748"/>
                <a:gd name="T34" fmla="*/ 7 w 751"/>
                <a:gd name="T35" fmla="*/ 82 h 748"/>
                <a:gd name="T36" fmla="*/ 0 w 751"/>
                <a:gd name="T37" fmla="*/ 66 h 748"/>
                <a:gd name="T38" fmla="*/ 0 w 751"/>
                <a:gd name="T39" fmla="*/ 48 h 748"/>
                <a:gd name="T40" fmla="*/ 7 w 751"/>
                <a:gd name="T41" fmla="*/ 32 h 748"/>
                <a:gd name="T42" fmla="*/ 17 w 751"/>
                <a:gd name="T43" fmla="*/ 17 h 748"/>
                <a:gd name="T44" fmla="*/ 33 w 751"/>
                <a:gd name="T45" fmla="*/ 6 h 748"/>
                <a:gd name="T46" fmla="*/ 49 w 751"/>
                <a:gd name="T47" fmla="*/ 0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51" h="748">
                  <a:moveTo>
                    <a:pt x="49" y="0"/>
                  </a:moveTo>
                  <a:lnTo>
                    <a:pt x="66" y="0"/>
                  </a:lnTo>
                  <a:lnTo>
                    <a:pt x="83" y="6"/>
                  </a:lnTo>
                  <a:lnTo>
                    <a:pt x="98" y="17"/>
                  </a:lnTo>
                  <a:lnTo>
                    <a:pt x="734" y="651"/>
                  </a:lnTo>
                  <a:lnTo>
                    <a:pt x="746" y="666"/>
                  </a:lnTo>
                  <a:lnTo>
                    <a:pt x="751" y="683"/>
                  </a:lnTo>
                  <a:lnTo>
                    <a:pt x="751" y="700"/>
                  </a:lnTo>
                  <a:lnTo>
                    <a:pt x="746" y="717"/>
                  </a:lnTo>
                  <a:lnTo>
                    <a:pt x="734" y="732"/>
                  </a:lnTo>
                  <a:lnTo>
                    <a:pt x="723" y="741"/>
                  </a:lnTo>
                  <a:lnTo>
                    <a:pt x="710" y="747"/>
                  </a:lnTo>
                  <a:lnTo>
                    <a:pt x="695" y="748"/>
                  </a:lnTo>
                  <a:lnTo>
                    <a:pt x="679" y="747"/>
                  </a:lnTo>
                  <a:lnTo>
                    <a:pt x="666" y="741"/>
                  </a:lnTo>
                  <a:lnTo>
                    <a:pt x="655" y="732"/>
                  </a:lnTo>
                  <a:lnTo>
                    <a:pt x="17" y="97"/>
                  </a:lnTo>
                  <a:lnTo>
                    <a:pt x="7" y="82"/>
                  </a:lnTo>
                  <a:lnTo>
                    <a:pt x="0" y="66"/>
                  </a:lnTo>
                  <a:lnTo>
                    <a:pt x="0" y="48"/>
                  </a:lnTo>
                  <a:lnTo>
                    <a:pt x="7" y="32"/>
                  </a:lnTo>
                  <a:lnTo>
                    <a:pt x="17" y="17"/>
                  </a:lnTo>
                  <a:lnTo>
                    <a:pt x="33" y="6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375"/>
            <p:cNvSpPr>
              <a:spLocks/>
            </p:cNvSpPr>
            <p:nvPr/>
          </p:nvSpPr>
          <p:spPr bwMode="auto">
            <a:xfrm>
              <a:off x="6403975" y="2774950"/>
              <a:ext cx="119063" cy="120650"/>
            </a:xfrm>
            <a:custGeom>
              <a:avLst/>
              <a:gdLst>
                <a:gd name="T0" fmla="*/ 48 w 751"/>
                <a:gd name="T1" fmla="*/ 0 h 754"/>
                <a:gd name="T2" fmla="*/ 66 w 751"/>
                <a:gd name="T3" fmla="*/ 0 h 754"/>
                <a:gd name="T4" fmla="*/ 82 w 751"/>
                <a:gd name="T5" fmla="*/ 5 h 754"/>
                <a:gd name="T6" fmla="*/ 97 w 751"/>
                <a:gd name="T7" fmla="*/ 16 h 754"/>
                <a:gd name="T8" fmla="*/ 734 w 751"/>
                <a:gd name="T9" fmla="*/ 657 h 754"/>
                <a:gd name="T10" fmla="*/ 745 w 751"/>
                <a:gd name="T11" fmla="*/ 671 h 754"/>
                <a:gd name="T12" fmla="*/ 751 w 751"/>
                <a:gd name="T13" fmla="*/ 688 h 754"/>
                <a:gd name="T14" fmla="*/ 751 w 751"/>
                <a:gd name="T15" fmla="*/ 705 h 754"/>
                <a:gd name="T16" fmla="*/ 745 w 751"/>
                <a:gd name="T17" fmla="*/ 721 h 754"/>
                <a:gd name="T18" fmla="*/ 734 w 751"/>
                <a:gd name="T19" fmla="*/ 736 h 754"/>
                <a:gd name="T20" fmla="*/ 728 w 751"/>
                <a:gd name="T21" fmla="*/ 744 h 754"/>
                <a:gd name="T22" fmla="*/ 719 w 751"/>
                <a:gd name="T23" fmla="*/ 750 h 754"/>
                <a:gd name="T24" fmla="*/ 709 w 751"/>
                <a:gd name="T25" fmla="*/ 753 h 754"/>
                <a:gd name="T26" fmla="*/ 699 w 751"/>
                <a:gd name="T27" fmla="*/ 754 h 754"/>
                <a:gd name="T28" fmla="*/ 684 w 751"/>
                <a:gd name="T29" fmla="*/ 752 h 754"/>
                <a:gd name="T30" fmla="*/ 671 w 751"/>
                <a:gd name="T31" fmla="*/ 746 h 754"/>
                <a:gd name="T32" fmla="*/ 660 w 751"/>
                <a:gd name="T33" fmla="*/ 736 h 754"/>
                <a:gd name="T34" fmla="*/ 17 w 751"/>
                <a:gd name="T35" fmla="*/ 96 h 754"/>
                <a:gd name="T36" fmla="*/ 5 w 751"/>
                <a:gd name="T37" fmla="*/ 81 h 754"/>
                <a:gd name="T38" fmla="*/ 0 w 751"/>
                <a:gd name="T39" fmla="*/ 64 h 754"/>
                <a:gd name="T40" fmla="*/ 0 w 751"/>
                <a:gd name="T41" fmla="*/ 47 h 754"/>
                <a:gd name="T42" fmla="*/ 5 w 751"/>
                <a:gd name="T43" fmla="*/ 31 h 754"/>
                <a:gd name="T44" fmla="*/ 17 w 751"/>
                <a:gd name="T45" fmla="*/ 16 h 754"/>
                <a:gd name="T46" fmla="*/ 31 w 751"/>
                <a:gd name="T47" fmla="*/ 5 h 754"/>
                <a:gd name="T48" fmla="*/ 48 w 751"/>
                <a:gd name="T49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51" h="754">
                  <a:moveTo>
                    <a:pt x="48" y="0"/>
                  </a:moveTo>
                  <a:lnTo>
                    <a:pt x="66" y="0"/>
                  </a:lnTo>
                  <a:lnTo>
                    <a:pt x="82" y="5"/>
                  </a:lnTo>
                  <a:lnTo>
                    <a:pt x="97" y="16"/>
                  </a:lnTo>
                  <a:lnTo>
                    <a:pt x="734" y="657"/>
                  </a:lnTo>
                  <a:lnTo>
                    <a:pt x="745" y="671"/>
                  </a:lnTo>
                  <a:lnTo>
                    <a:pt x="751" y="688"/>
                  </a:lnTo>
                  <a:lnTo>
                    <a:pt x="751" y="705"/>
                  </a:lnTo>
                  <a:lnTo>
                    <a:pt x="745" y="721"/>
                  </a:lnTo>
                  <a:lnTo>
                    <a:pt x="734" y="736"/>
                  </a:lnTo>
                  <a:lnTo>
                    <a:pt x="728" y="744"/>
                  </a:lnTo>
                  <a:lnTo>
                    <a:pt x="719" y="750"/>
                  </a:lnTo>
                  <a:lnTo>
                    <a:pt x="709" y="753"/>
                  </a:lnTo>
                  <a:lnTo>
                    <a:pt x="699" y="754"/>
                  </a:lnTo>
                  <a:lnTo>
                    <a:pt x="684" y="752"/>
                  </a:lnTo>
                  <a:lnTo>
                    <a:pt x="671" y="746"/>
                  </a:lnTo>
                  <a:lnTo>
                    <a:pt x="660" y="736"/>
                  </a:lnTo>
                  <a:lnTo>
                    <a:pt x="17" y="96"/>
                  </a:lnTo>
                  <a:lnTo>
                    <a:pt x="5" y="81"/>
                  </a:lnTo>
                  <a:lnTo>
                    <a:pt x="0" y="64"/>
                  </a:lnTo>
                  <a:lnTo>
                    <a:pt x="0" y="47"/>
                  </a:lnTo>
                  <a:lnTo>
                    <a:pt x="5" y="31"/>
                  </a:lnTo>
                  <a:lnTo>
                    <a:pt x="17" y="16"/>
                  </a:lnTo>
                  <a:lnTo>
                    <a:pt x="31" y="5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376"/>
            <p:cNvSpPr>
              <a:spLocks/>
            </p:cNvSpPr>
            <p:nvPr/>
          </p:nvSpPr>
          <p:spPr bwMode="auto">
            <a:xfrm>
              <a:off x="6345238" y="2789238"/>
              <a:ext cx="58738" cy="58737"/>
            </a:xfrm>
            <a:custGeom>
              <a:avLst/>
              <a:gdLst>
                <a:gd name="T0" fmla="*/ 48 w 372"/>
                <a:gd name="T1" fmla="*/ 0 h 371"/>
                <a:gd name="T2" fmla="*/ 66 w 372"/>
                <a:gd name="T3" fmla="*/ 0 h 371"/>
                <a:gd name="T4" fmla="*/ 82 w 372"/>
                <a:gd name="T5" fmla="*/ 6 h 371"/>
                <a:gd name="T6" fmla="*/ 97 w 372"/>
                <a:gd name="T7" fmla="*/ 17 h 371"/>
                <a:gd name="T8" fmla="*/ 355 w 372"/>
                <a:gd name="T9" fmla="*/ 274 h 371"/>
                <a:gd name="T10" fmla="*/ 367 w 372"/>
                <a:gd name="T11" fmla="*/ 288 h 371"/>
                <a:gd name="T12" fmla="*/ 372 w 372"/>
                <a:gd name="T13" fmla="*/ 305 h 371"/>
                <a:gd name="T14" fmla="*/ 372 w 372"/>
                <a:gd name="T15" fmla="*/ 323 h 371"/>
                <a:gd name="T16" fmla="*/ 367 w 372"/>
                <a:gd name="T17" fmla="*/ 340 h 371"/>
                <a:gd name="T18" fmla="*/ 355 w 372"/>
                <a:gd name="T19" fmla="*/ 354 h 371"/>
                <a:gd name="T20" fmla="*/ 344 w 372"/>
                <a:gd name="T21" fmla="*/ 363 h 371"/>
                <a:gd name="T22" fmla="*/ 330 w 372"/>
                <a:gd name="T23" fmla="*/ 370 h 371"/>
                <a:gd name="T24" fmla="*/ 315 w 372"/>
                <a:gd name="T25" fmla="*/ 371 h 371"/>
                <a:gd name="T26" fmla="*/ 300 w 372"/>
                <a:gd name="T27" fmla="*/ 370 h 371"/>
                <a:gd name="T28" fmla="*/ 286 w 372"/>
                <a:gd name="T29" fmla="*/ 363 h 371"/>
                <a:gd name="T30" fmla="*/ 275 w 372"/>
                <a:gd name="T31" fmla="*/ 354 h 371"/>
                <a:gd name="T32" fmla="*/ 16 w 372"/>
                <a:gd name="T33" fmla="*/ 97 h 371"/>
                <a:gd name="T34" fmla="*/ 6 w 372"/>
                <a:gd name="T35" fmla="*/ 82 h 371"/>
                <a:gd name="T36" fmla="*/ 0 w 372"/>
                <a:gd name="T37" fmla="*/ 66 h 371"/>
                <a:gd name="T38" fmla="*/ 0 w 372"/>
                <a:gd name="T39" fmla="*/ 48 h 371"/>
                <a:gd name="T40" fmla="*/ 6 w 372"/>
                <a:gd name="T41" fmla="*/ 31 h 371"/>
                <a:gd name="T42" fmla="*/ 16 w 372"/>
                <a:gd name="T43" fmla="*/ 17 h 371"/>
                <a:gd name="T44" fmla="*/ 31 w 372"/>
                <a:gd name="T45" fmla="*/ 6 h 371"/>
                <a:gd name="T46" fmla="*/ 48 w 372"/>
                <a:gd name="T47" fmla="*/ 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72" h="371">
                  <a:moveTo>
                    <a:pt x="48" y="0"/>
                  </a:moveTo>
                  <a:lnTo>
                    <a:pt x="66" y="0"/>
                  </a:lnTo>
                  <a:lnTo>
                    <a:pt x="82" y="6"/>
                  </a:lnTo>
                  <a:lnTo>
                    <a:pt x="97" y="17"/>
                  </a:lnTo>
                  <a:lnTo>
                    <a:pt x="355" y="274"/>
                  </a:lnTo>
                  <a:lnTo>
                    <a:pt x="367" y="288"/>
                  </a:lnTo>
                  <a:lnTo>
                    <a:pt x="372" y="305"/>
                  </a:lnTo>
                  <a:lnTo>
                    <a:pt x="372" y="323"/>
                  </a:lnTo>
                  <a:lnTo>
                    <a:pt x="367" y="340"/>
                  </a:lnTo>
                  <a:lnTo>
                    <a:pt x="355" y="354"/>
                  </a:lnTo>
                  <a:lnTo>
                    <a:pt x="344" y="363"/>
                  </a:lnTo>
                  <a:lnTo>
                    <a:pt x="330" y="370"/>
                  </a:lnTo>
                  <a:lnTo>
                    <a:pt x="315" y="371"/>
                  </a:lnTo>
                  <a:lnTo>
                    <a:pt x="300" y="370"/>
                  </a:lnTo>
                  <a:lnTo>
                    <a:pt x="286" y="363"/>
                  </a:lnTo>
                  <a:lnTo>
                    <a:pt x="275" y="354"/>
                  </a:lnTo>
                  <a:lnTo>
                    <a:pt x="16" y="97"/>
                  </a:lnTo>
                  <a:lnTo>
                    <a:pt x="6" y="82"/>
                  </a:lnTo>
                  <a:lnTo>
                    <a:pt x="0" y="66"/>
                  </a:lnTo>
                  <a:lnTo>
                    <a:pt x="0" y="48"/>
                  </a:lnTo>
                  <a:lnTo>
                    <a:pt x="6" y="31"/>
                  </a:lnTo>
                  <a:lnTo>
                    <a:pt x="16" y="17"/>
                  </a:lnTo>
                  <a:lnTo>
                    <a:pt x="31" y="6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377"/>
            <p:cNvSpPr>
              <a:spLocks/>
            </p:cNvSpPr>
            <p:nvPr/>
          </p:nvSpPr>
          <p:spPr bwMode="auto">
            <a:xfrm>
              <a:off x="6284913" y="2805113"/>
              <a:ext cx="82550" cy="79375"/>
            </a:xfrm>
            <a:custGeom>
              <a:avLst/>
              <a:gdLst>
                <a:gd name="T0" fmla="*/ 48 w 516"/>
                <a:gd name="T1" fmla="*/ 0 h 502"/>
                <a:gd name="T2" fmla="*/ 66 w 516"/>
                <a:gd name="T3" fmla="*/ 0 h 502"/>
                <a:gd name="T4" fmla="*/ 82 w 516"/>
                <a:gd name="T5" fmla="*/ 5 h 502"/>
                <a:gd name="T6" fmla="*/ 98 w 516"/>
                <a:gd name="T7" fmla="*/ 15 h 502"/>
                <a:gd name="T8" fmla="*/ 499 w 516"/>
                <a:gd name="T9" fmla="*/ 405 h 502"/>
                <a:gd name="T10" fmla="*/ 510 w 516"/>
                <a:gd name="T11" fmla="*/ 420 h 502"/>
                <a:gd name="T12" fmla="*/ 516 w 516"/>
                <a:gd name="T13" fmla="*/ 436 h 502"/>
                <a:gd name="T14" fmla="*/ 516 w 516"/>
                <a:gd name="T15" fmla="*/ 453 h 502"/>
                <a:gd name="T16" fmla="*/ 510 w 516"/>
                <a:gd name="T17" fmla="*/ 470 h 502"/>
                <a:gd name="T18" fmla="*/ 499 w 516"/>
                <a:gd name="T19" fmla="*/ 484 h 502"/>
                <a:gd name="T20" fmla="*/ 492 w 516"/>
                <a:gd name="T21" fmla="*/ 495 h 502"/>
                <a:gd name="T22" fmla="*/ 480 w 516"/>
                <a:gd name="T23" fmla="*/ 500 h 502"/>
                <a:gd name="T24" fmla="*/ 464 w 516"/>
                <a:gd name="T25" fmla="*/ 502 h 502"/>
                <a:gd name="T26" fmla="*/ 449 w 516"/>
                <a:gd name="T27" fmla="*/ 500 h 502"/>
                <a:gd name="T28" fmla="*/ 436 w 516"/>
                <a:gd name="T29" fmla="*/ 495 h 502"/>
                <a:gd name="T30" fmla="*/ 425 w 516"/>
                <a:gd name="T31" fmla="*/ 484 h 502"/>
                <a:gd name="T32" fmla="*/ 17 w 516"/>
                <a:gd name="T33" fmla="*/ 96 h 502"/>
                <a:gd name="T34" fmla="*/ 6 w 516"/>
                <a:gd name="T35" fmla="*/ 81 h 502"/>
                <a:gd name="T36" fmla="*/ 0 w 516"/>
                <a:gd name="T37" fmla="*/ 64 h 502"/>
                <a:gd name="T38" fmla="*/ 0 w 516"/>
                <a:gd name="T39" fmla="*/ 48 h 502"/>
                <a:gd name="T40" fmla="*/ 6 w 516"/>
                <a:gd name="T41" fmla="*/ 31 h 502"/>
                <a:gd name="T42" fmla="*/ 17 w 516"/>
                <a:gd name="T43" fmla="*/ 15 h 502"/>
                <a:gd name="T44" fmla="*/ 32 w 516"/>
                <a:gd name="T45" fmla="*/ 5 h 502"/>
                <a:gd name="T46" fmla="*/ 48 w 516"/>
                <a:gd name="T47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16" h="502">
                  <a:moveTo>
                    <a:pt x="48" y="0"/>
                  </a:moveTo>
                  <a:lnTo>
                    <a:pt x="66" y="0"/>
                  </a:lnTo>
                  <a:lnTo>
                    <a:pt x="82" y="5"/>
                  </a:lnTo>
                  <a:lnTo>
                    <a:pt x="98" y="15"/>
                  </a:lnTo>
                  <a:lnTo>
                    <a:pt x="499" y="405"/>
                  </a:lnTo>
                  <a:lnTo>
                    <a:pt x="510" y="420"/>
                  </a:lnTo>
                  <a:lnTo>
                    <a:pt x="516" y="436"/>
                  </a:lnTo>
                  <a:lnTo>
                    <a:pt x="516" y="453"/>
                  </a:lnTo>
                  <a:lnTo>
                    <a:pt x="510" y="470"/>
                  </a:lnTo>
                  <a:lnTo>
                    <a:pt x="499" y="484"/>
                  </a:lnTo>
                  <a:lnTo>
                    <a:pt x="492" y="495"/>
                  </a:lnTo>
                  <a:lnTo>
                    <a:pt x="480" y="500"/>
                  </a:lnTo>
                  <a:lnTo>
                    <a:pt x="464" y="502"/>
                  </a:lnTo>
                  <a:lnTo>
                    <a:pt x="449" y="500"/>
                  </a:lnTo>
                  <a:lnTo>
                    <a:pt x="436" y="495"/>
                  </a:lnTo>
                  <a:lnTo>
                    <a:pt x="425" y="484"/>
                  </a:lnTo>
                  <a:lnTo>
                    <a:pt x="17" y="96"/>
                  </a:lnTo>
                  <a:lnTo>
                    <a:pt x="6" y="81"/>
                  </a:lnTo>
                  <a:lnTo>
                    <a:pt x="0" y="64"/>
                  </a:lnTo>
                  <a:lnTo>
                    <a:pt x="0" y="48"/>
                  </a:lnTo>
                  <a:lnTo>
                    <a:pt x="6" y="31"/>
                  </a:lnTo>
                  <a:lnTo>
                    <a:pt x="17" y="15"/>
                  </a:lnTo>
                  <a:lnTo>
                    <a:pt x="32" y="5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378"/>
            <p:cNvSpPr>
              <a:spLocks/>
            </p:cNvSpPr>
            <p:nvPr/>
          </p:nvSpPr>
          <p:spPr bwMode="auto">
            <a:xfrm>
              <a:off x="6715125" y="2921000"/>
              <a:ext cx="107950" cy="107950"/>
            </a:xfrm>
            <a:custGeom>
              <a:avLst/>
              <a:gdLst>
                <a:gd name="T0" fmla="*/ 48 w 687"/>
                <a:gd name="T1" fmla="*/ 0 h 685"/>
                <a:gd name="T2" fmla="*/ 65 w 687"/>
                <a:gd name="T3" fmla="*/ 0 h 685"/>
                <a:gd name="T4" fmla="*/ 81 w 687"/>
                <a:gd name="T5" fmla="*/ 5 h 685"/>
                <a:gd name="T6" fmla="*/ 96 w 687"/>
                <a:gd name="T7" fmla="*/ 17 h 685"/>
                <a:gd name="T8" fmla="*/ 670 w 687"/>
                <a:gd name="T9" fmla="*/ 589 h 685"/>
                <a:gd name="T10" fmla="*/ 681 w 687"/>
                <a:gd name="T11" fmla="*/ 603 h 685"/>
                <a:gd name="T12" fmla="*/ 687 w 687"/>
                <a:gd name="T13" fmla="*/ 620 h 685"/>
                <a:gd name="T14" fmla="*/ 687 w 687"/>
                <a:gd name="T15" fmla="*/ 638 h 685"/>
                <a:gd name="T16" fmla="*/ 681 w 687"/>
                <a:gd name="T17" fmla="*/ 653 h 685"/>
                <a:gd name="T18" fmla="*/ 670 w 687"/>
                <a:gd name="T19" fmla="*/ 669 h 685"/>
                <a:gd name="T20" fmla="*/ 658 w 687"/>
                <a:gd name="T21" fmla="*/ 678 h 685"/>
                <a:gd name="T22" fmla="*/ 646 w 687"/>
                <a:gd name="T23" fmla="*/ 683 h 685"/>
                <a:gd name="T24" fmla="*/ 630 w 687"/>
                <a:gd name="T25" fmla="*/ 685 h 685"/>
                <a:gd name="T26" fmla="*/ 615 w 687"/>
                <a:gd name="T27" fmla="*/ 683 h 685"/>
                <a:gd name="T28" fmla="*/ 601 w 687"/>
                <a:gd name="T29" fmla="*/ 678 h 685"/>
                <a:gd name="T30" fmla="*/ 589 w 687"/>
                <a:gd name="T31" fmla="*/ 669 h 685"/>
                <a:gd name="T32" fmla="*/ 16 w 687"/>
                <a:gd name="T33" fmla="*/ 97 h 685"/>
                <a:gd name="T34" fmla="*/ 5 w 687"/>
                <a:gd name="T35" fmla="*/ 82 h 685"/>
                <a:gd name="T36" fmla="*/ 0 w 687"/>
                <a:gd name="T37" fmla="*/ 66 h 685"/>
                <a:gd name="T38" fmla="*/ 0 w 687"/>
                <a:gd name="T39" fmla="*/ 48 h 685"/>
                <a:gd name="T40" fmla="*/ 5 w 687"/>
                <a:gd name="T41" fmla="*/ 31 h 685"/>
                <a:gd name="T42" fmla="*/ 16 w 687"/>
                <a:gd name="T43" fmla="*/ 17 h 685"/>
                <a:gd name="T44" fmla="*/ 31 w 687"/>
                <a:gd name="T45" fmla="*/ 5 h 685"/>
                <a:gd name="T46" fmla="*/ 48 w 687"/>
                <a:gd name="T47" fmla="*/ 0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87" h="685">
                  <a:moveTo>
                    <a:pt x="48" y="0"/>
                  </a:moveTo>
                  <a:lnTo>
                    <a:pt x="65" y="0"/>
                  </a:lnTo>
                  <a:lnTo>
                    <a:pt x="81" y="5"/>
                  </a:lnTo>
                  <a:lnTo>
                    <a:pt x="96" y="17"/>
                  </a:lnTo>
                  <a:lnTo>
                    <a:pt x="670" y="589"/>
                  </a:lnTo>
                  <a:lnTo>
                    <a:pt x="681" y="603"/>
                  </a:lnTo>
                  <a:lnTo>
                    <a:pt x="687" y="620"/>
                  </a:lnTo>
                  <a:lnTo>
                    <a:pt x="687" y="638"/>
                  </a:lnTo>
                  <a:lnTo>
                    <a:pt x="681" y="653"/>
                  </a:lnTo>
                  <a:lnTo>
                    <a:pt x="670" y="669"/>
                  </a:lnTo>
                  <a:lnTo>
                    <a:pt x="658" y="678"/>
                  </a:lnTo>
                  <a:lnTo>
                    <a:pt x="646" y="683"/>
                  </a:lnTo>
                  <a:lnTo>
                    <a:pt x="630" y="685"/>
                  </a:lnTo>
                  <a:lnTo>
                    <a:pt x="615" y="683"/>
                  </a:lnTo>
                  <a:lnTo>
                    <a:pt x="601" y="678"/>
                  </a:lnTo>
                  <a:lnTo>
                    <a:pt x="589" y="669"/>
                  </a:lnTo>
                  <a:lnTo>
                    <a:pt x="16" y="97"/>
                  </a:lnTo>
                  <a:lnTo>
                    <a:pt x="5" y="82"/>
                  </a:lnTo>
                  <a:lnTo>
                    <a:pt x="0" y="66"/>
                  </a:lnTo>
                  <a:lnTo>
                    <a:pt x="0" y="48"/>
                  </a:lnTo>
                  <a:lnTo>
                    <a:pt x="5" y="31"/>
                  </a:lnTo>
                  <a:lnTo>
                    <a:pt x="16" y="17"/>
                  </a:lnTo>
                  <a:lnTo>
                    <a:pt x="31" y="5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379"/>
            <p:cNvSpPr>
              <a:spLocks/>
            </p:cNvSpPr>
            <p:nvPr/>
          </p:nvSpPr>
          <p:spPr bwMode="auto">
            <a:xfrm>
              <a:off x="6650038" y="2921000"/>
              <a:ext cx="109538" cy="107950"/>
            </a:xfrm>
            <a:custGeom>
              <a:avLst/>
              <a:gdLst>
                <a:gd name="T0" fmla="*/ 48 w 688"/>
                <a:gd name="T1" fmla="*/ 0 h 685"/>
                <a:gd name="T2" fmla="*/ 66 w 688"/>
                <a:gd name="T3" fmla="*/ 0 h 685"/>
                <a:gd name="T4" fmla="*/ 83 w 688"/>
                <a:gd name="T5" fmla="*/ 5 h 685"/>
                <a:gd name="T6" fmla="*/ 98 w 688"/>
                <a:gd name="T7" fmla="*/ 17 h 685"/>
                <a:gd name="T8" fmla="*/ 672 w 688"/>
                <a:gd name="T9" fmla="*/ 589 h 685"/>
                <a:gd name="T10" fmla="*/ 682 w 688"/>
                <a:gd name="T11" fmla="*/ 603 h 685"/>
                <a:gd name="T12" fmla="*/ 688 w 688"/>
                <a:gd name="T13" fmla="*/ 620 h 685"/>
                <a:gd name="T14" fmla="*/ 688 w 688"/>
                <a:gd name="T15" fmla="*/ 638 h 685"/>
                <a:gd name="T16" fmla="*/ 682 w 688"/>
                <a:gd name="T17" fmla="*/ 653 h 685"/>
                <a:gd name="T18" fmla="*/ 672 w 688"/>
                <a:gd name="T19" fmla="*/ 669 h 685"/>
                <a:gd name="T20" fmla="*/ 660 w 688"/>
                <a:gd name="T21" fmla="*/ 678 h 685"/>
                <a:gd name="T22" fmla="*/ 646 w 688"/>
                <a:gd name="T23" fmla="*/ 683 h 685"/>
                <a:gd name="T24" fmla="*/ 631 w 688"/>
                <a:gd name="T25" fmla="*/ 685 h 685"/>
                <a:gd name="T26" fmla="*/ 616 w 688"/>
                <a:gd name="T27" fmla="*/ 683 h 685"/>
                <a:gd name="T28" fmla="*/ 603 w 688"/>
                <a:gd name="T29" fmla="*/ 678 h 685"/>
                <a:gd name="T30" fmla="*/ 591 w 688"/>
                <a:gd name="T31" fmla="*/ 669 h 685"/>
                <a:gd name="T32" fmla="*/ 17 w 688"/>
                <a:gd name="T33" fmla="*/ 97 h 685"/>
                <a:gd name="T34" fmla="*/ 7 w 688"/>
                <a:gd name="T35" fmla="*/ 82 h 685"/>
                <a:gd name="T36" fmla="*/ 0 w 688"/>
                <a:gd name="T37" fmla="*/ 66 h 685"/>
                <a:gd name="T38" fmla="*/ 0 w 688"/>
                <a:gd name="T39" fmla="*/ 48 h 685"/>
                <a:gd name="T40" fmla="*/ 7 w 688"/>
                <a:gd name="T41" fmla="*/ 31 h 685"/>
                <a:gd name="T42" fmla="*/ 17 w 688"/>
                <a:gd name="T43" fmla="*/ 17 h 685"/>
                <a:gd name="T44" fmla="*/ 32 w 688"/>
                <a:gd name="T45" fmla="*/ 5 h 685"/>
                <a:gd name="T46" fmla="*/ 48 w 688"/>
                <a:gd name="T47" fmla="*/ 0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88" h="685">
                  <a:moveTo>
                    <a:pt x="48" y="0"/>
                  </a:moveTo>
                  <a:lnTo>
                    <a:pt x="66" y="0"/>
                  </a:lnTo>
                  <a:lnTo>
                    <a:pt x="83" y="5"/>
                  </a:lnTo>
                  <a:lnTo>
                    <a:pt x="98" y="17"/>
                  </a:lnTo>
                  <a:lnTo>
                    <a:pt x="672" y="589"/>
                  </a:lnTo>
                  <a:lnTo>
                    <a:pt x="682" y="603"/>
                  </a:lnTo>
                  <a:lnTo>
                    <a:pt x="688" y="620"/>
                  </a:lnTo>
                  <a:lnTo>
                    <a:pt x="688" y="638"/>
                  </a:lnTo>
                  <a:lnTo>
                    <a:pt x="682" y="653"/>
                  </a:lnTo>
                  <a:lnTo>
                    <a:pt x="672" y="669"/>
                  </a:lnTo>
                  <a:lnTo>
                    <a:pt x="660" y="678"/>
                  </a:lnTo>
                  <a:lnTo>
                    <a:pt x="646" y="683"/>
                  </a:lnTo>
                  <a:lnTo>
                    <a:pt x="631" y="685"/>
                  </a:lnTo>
                  <a:lnTo>
                    <a:pt x="616" y="683"/>
                  </a:lnTo>
                  <a:lnTo>
                    <a:pt x="603" y="678"/>
                  </a:lnTo>
                  <a:lnTo>
                    <a:pt x="591" y="669"/>
                  </a:lnTo>
                  <a:lnTo>
                    <a:pt x="17" y="97"/>
                  </a:lnTo>
                  <a:lnTo>
                    <a:pt x="7" y="82"/>
                  </a:lnTo>
                  <a:lnTo>
                    <a:pt x="0" y="66"/>
                  </a:lnTo>
                  <a:lnTo>
                    <a:pt x="0" y="48"/>
                  </a:lnTo>
                  <a:lnTo>
                    <a:pt x="7" y="31"/>
                  </a:lnTo>
                  <a:lnTo>
                    <a:pt x="17" y="17"/>
                  </a:lnTo>
                  <a:lnTo>
                    <a:pt x="32" y="5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380"/>
            <p:cNvSpPr>
              <a:spLocks/>
            </p:cNvSpPr>
            <p:nvPr/>
          </p:nvSpPr>
          <p:spPr bwMode="auto">
            <a:xfrm>
              <a:off x="6586538" y="2921000"/>
              <a:ext cx="109538" cy="107950"/>
            </a:xfrm>
            <a:custGeom>
              <a:avLst/>
              <a:gdLst>
                <a:gd name="T0" fmla="*/ 48 w 687"/>
                <a:gd name="T1" fmla="*/ 0 h 685"/>
                <a:gd name="T2" fmla="*/ 65 w 687"/>
                <a:gd name="T3" fmla="*/ 0 h 685"/>
                <a:gd name="T4" fmla="*/ 81 w 687"/>
                <a:gd name="T5" fmla="*/ 5 h 685"/>
                <a:gd name="T6" fmla="*/ 97 w 687"/>
                <a:gd name="T7" fmla="*/ 17 h 685"/>
                <a:gd name="T8" fmla="*/ 671 w 687"/>
                <a:gd name="T9" fmla="*/ 589 h 685"/>
                <a:gd name="T10" fmla="*/ 682 w 687"/>
                <a:gd name="T11" fmla="*/ 603 h 685"/>
                <a:gd name="T12" fmla="*/ 687 w 687"/>
                <a:gd name="T13" fmla="*/ 620 h 685"/>
                <a:gd name="T14" fmla="*/ 687 w 687"/>
                <a:gd name="T15" fmla="*/ 638 h 685"/>
                <a:gd name="T16" fmla="*/ 682 w 687"/>
                <a:gd name="T17" fmla="*/ 653 h 685"/>
                <a:gd name="T18" fmla="*/ 671 w 687"/>
                <a:gd name="T19" fmla="*/ 669 h 685"/>
                <a:gd name="T20" fmla="*/ 659 w 687"/>
                <a:gd name="T21" fmla="*/ 678 h 685"/>
                <a:gd name="T22" fmla="*/ 646 w 687"/>
                <a:gd name="T23" fmla="*/ 683 h 685"/>
                <a:gd name="T24" fmla="*/ 630 w 687"/>
                <a:gd name="T25" fmla="*/ 685 h 685"/>
                <a:gd name="T26" fmla="*/ 615 w 687"/>
                <a:gd name="T27" fmla="*/ 683 h 685"/>
                <a:gd name="T28" fmla="*/ 602 w 687"/>
                <a:gd name="T29" fmla="*/ 678 h 685"/>
                <a:gd name="T30" fmla="*/ 591 w 687"/>
                <a:gd name="T31" fmla="*/ 669 h 685"/>
                <a:gd name="T32" fmla="*/ 17 w 687"/>
                <a:gd name="T33" fmla="*/ 97 h 685"/>
                <a:gd name="T34" fmla="*/ 5 w 687"/>
                <a:gd name="T35" fmla="*/ 82 h 685"/>
                <a:gd name="T36" fmla="*/ 0 w 687"/>
                <a:gd name="T37" fmla="*/ 66 h 685"/>
                <a:gd name="T38" fmla="*/ 0 w 687"/>
                <a:gd name="T39" fmla="*/ 48 h 685"/>
                <a:gd name="T40" fmla="*/ 5 w 687"/>
                <a:gd name="T41" fmla="*/ 31 h 685"/>
                <a:gd name="T42" fmla="*/ 17 w 687"/>
                <a:gd name="T43" fmla="*/ 17 h 685"/>
                <a:gd name="T44" fmla="*/ 31 w 687"/>
                <a:gd name="T45" fmla="*/ 5 h 685"/>
                <a:gd name="T46" fmla="*/ 48 w 687"/>
                <a:gd name="T47" fmla="*/ 0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87" h="685">
                  <a:moveTo>
                    <a:pt x="48" y="0"/>
                  </a:moveTo>
                  <a:lnTo>
                    <a:pt x="65" y="0"/>
                  </a:lnTo>
                  <a:lnTo>
                    <a:pt x="81" y="5"/>
                  </a:lnTo>
                  <a:lnTo>
                    <a:pt x="97" y="17"/>
                  </a:lnTo>
                  <a:lnTo>
                    <a:pt x="671" y="589"/>
                  </a:lnTo>
                  <a:lnTo>
                    <a:pt x="682" y="603"/>
                  </a:lnTo>
                  <a:lnTo>
                    <a:pt x="687" y="620"/>
                  </a:lnTo>
                  <a:lnTo>
                    <a:pt x="687" y="638"/>
                  </a:lnTo>
                  <a:lnTo>
                    <a:pt x="682" y="653"/>
                  </a:lnTo>
                  <a:lnTo>
                    <a:pt x="671" y="669"/>
                  </a:lnTo>
                  <a:lnTo>
                    <a:pt x="659" y="678"/>
                  </a:lnTo>
                  <a:lnTo>
                    <a:pt x="646" y="683"/>
                  </a:lnTo>
                  <a:lnTo>
                    <a:pt x="630" y="685"/>
                  </a:lnTo>
                  <a:lnTo>
                    <a:pt x="615" y="683"/>
                  </a:lnTo>
                  <a:lnTo>
                    <a:pt x="602" y="678"/>
                  </a:lnTo>
                  <a:lnTo>
                    <a:pt x="591" y="669"/>
                  </a:lnTo>
                  <a:lnTo>
                    <a:pt x="17" y="97"/>
                  </a:lnTo>
                  <a:lnTo>
                    <a:pt x="5" y="82"/>
                  </a:lnTo>
                  <a:lnTo>
                    <a:pt x="0" y="66"/>
                  </a:lnTo>
                  <a:lnTo>
                    <a:pt x="0" y="48"/>
                  </a:lnTo>
                  <a:lnTo>
                    <a:pt x="5" y="31"/>
                  </a:lnTo>
                  <a:lnTo>
                    <a:pt x="17" y="17"/>
                  </a:lnTo>
                  <a:lnTo>
                    <a:pt x="31" y="5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381"/>
            <p:cNvSpPr>
              <a:spLocks/>
            </p:cNvSpPr>
            <p:nvPr/>
          </p:nvSpPr>
          <p:spPr bwMode="auto">
            <a:xfrm>
              <a:off x="6523038" y="2921000"/>
              <a:ext cx="109538" cy="107950"/>
            </a:xfrm>
            <a:custGeom>
              <a:avLst/>
              <a:gdLst>
                <a:gd name="T0" fmla="*/ 49 w 687"/>
                <a:gd name="T1" fmla="*/ 0 h 685"/>
                <a:gd name="T2" fmla="*/ 65 w 687"/>
                <a:gd name="T3" fmla="*/ 0 h 685"/>
                <a:gd name="T4" fmla="*/ 82 w 687"/>
                <a:gd name="T5" fmla="*/ 5 h 685"/>
                <a:gd name="T6" fmla="*/ 97 w 687"/>
                <a:gd name="T7" fmla="*/ 17 h 685"/>
                <a:gd name="T8" fmla="*/ 671 w 687"/>
                <a:gd name="T9" fmla="*/ 589 h 685"/>
                <a:gd name="T10" fmla="*/ 682 w 687"/>
                <a:gd name="T11" fmla="*/ 603 h 685"/>
                <a:gd name="T12" fmla="*/ 687 w 687"/>
                <a:gd name="T13" fmla="*/ 620 h 685"/>
                <a:gd name="T14" fmla="*/ 687 w 687"/>
                <a:gd name="T15" fmla="*/ 638 h 685"/>
                <a:gd name="T16" fmla="*/ 682 w 687"/>
                <a:gd name="T17" fmla="*/ 653 h 685"/>
                <a:gd name="T18" fmla="*/ 671 w 687"/>
                <a:gd name="T19" fmla="*/ 669 h 685"/>
                <a:gd name="T20" fmla="*/ 659 w 687"/>
                <a:gd name="T21" fmla="*/ 678 h 685"/>
                <a:gd name="T22" fmla="*/ 647 w 687"/>
                <a:gd name="T23" fmla="*/ 683 h 685"/>
                <a:gd name="T24" fmla="*/ 631 w 687"/>
                <a:gd name="T25" fmla="*/ 685 h 685"/>
                <a:gd name="T26" fmla="*/ 615 w 687"/>
                <a:gd name="T27" fmla="*/ 683 h 685"/>
                <a:gd name="T28" fmla="*/ 603 w 687"/>
                <a:gd name="T29" fmla="*/ 678 h 685"/>
                <a:gd name="T30" fmla="*/ 590 w 687"/>
                <a:gd name="T31" fmla="*/ 669 h 685"/>
                <a:gd name="T32" fmla="*/ 17 w 687"/>
                <a:gd name="T33" fmla="*/ 97 h 685"/>
                <a:gd name="T34" fmla="*/ 6 w 687"/>
                <a:gd name="T35" fmla="*/ 82 h 685"/>
                <a:gd name="T36" fmla="*/ 0 w 687"/>
                <a:gd name="T37" fmla="*/ 66 h 685"/>
                <a:gd name="T38" fmla="*/ 0 w 687"/>
                <a:gd name="T39" fmla="*/ 48 h 685"/>
                <a:gd name="T40" fmla="*/ 6 w 687"/>
                <a:gd name="T41" fmla="*/ 31 h 685"/>
                <a:gd name="T42" fmla="*/ 17 w 687"/>
                <a:gd name="T43" fmla="*/ 17 h 685"/>
                <a:gd name="T44" fmla="*/ 32 w 687"/>
                <a:gd name="T45" fmla="*/ 5 h 685"/>
                <a:gd name="T46" fmla="*/ 49 w 687"/>
                <a:gd name="T47" fmla="*/ 0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87" h="685">
                  <a:moveTo>
                    <a:pt x="49" y="0"/>
                  </a:moveTo>
                  <a:lnTo>
                    <a:pt x="65" y="0"/>
                  </a:lnTo>
                  <a:lnTo>
                    <a:pt x="82" y="5"/>
                  </a:lnTo>
                  <a:lnTo>
                    <a:pt x="97" y="17"/>
                  </a:lnTo>
                  <a:lnTo>
                    <a:pt x="671" y="589"/>
                  </a:lnTo>
                  <a:lnTo>
                    <a:pt x="682" y="603"/>
                  </a:lnTo>
                  <a:lnTo>
                    <a:pt x="687" y="620"/>
                  </a:lnTo>
                  <a:lnTo>
                    <a:pt x="687" y="638"/>
                  </a:lnTo>
                  <a:lnTo>
                    <a:pt x="682" y="653"/>
                  </a:lnTo>
                  <a:lnTo>
                    <a:pt x="671" y="669"/>
                  </a:lnTo>
                  <a:lnTo>
                    <a:pt x="659" y="678"/>
                  </a:lnTo>
                  <a:lnTo>
                    <a:pt x="647" y="683"/>
                  </a:lnTo>
                  <a:lnTo>
                    <a:pt x="631" y="685"/>
                  </a:lnTo>
                  <a:lnTo>
                    <a:pt x="615" y="683"/>
                  </a:lnTo>
                  <a:lnTo>
                    <a:pt x="603" y="678"/>
                  </a:lnTo>
                  <a:lnTo>
                    <a:pt x="590" y="669"/>
                  </a:lnTo>
                  <a:lnTo>
                    <a:pt x="17" y="97"/>
                  </a:lnTo>
                  <a:lnTo>
                    <a:pt x="6" y="82"/>
                  </a:lnTo>
                  <a:lnTo>
                    <a:pt x="0" y="66"/>
                  </a:lnTo>
                  <a:lnTo>
                    <a:pt x="0" y="48"/>
                  </a:lnTo>
                  <a:lnTo>
                    <a:pt x="6" y="31"/>
                  </a:lnTo>
                  <a:lnTo>
                    <a:pt x="17" y="17"/>
                  </a:lnTo>
                  <a:lnTo>
                    <a:pt x="32" y="5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382"/>
            <p:cNvSpPr>
              <a:spLocks/>
            </p:cNvSpPr>
            <p:nvPr/>
          </p:nvSpPr>
          <p:spPr bwMode="auto">
            <a:xfrm>
              <a:off x="6459538" y="2921000"/>
              <a:ext cx="109538" cy="107950"/>
            </a:xfrm>
            <a:custGeom>
              <a:avLst/>
              <a:gdLst>
                <a:gd name="T0" fmla="*/ 48 w 687"/>
                <a:gd name="T1" fmla="*/ 0 h 685"/>
                <a:gd name="T2" fmla="*/ 65 w 687"/>
                <a:gd name="T3" fmla="*/ 0 h 685"/>
                <a:gd name="T4" fmla="*/ 82 w 687"/>
                <a:gd name="T5" fmla="*/ 5 h 685"/>
                <a:gd name="T6" fmla="*/ 96 w 687"/>
                <a:gd name="T7" fmla="*/ 17 h 685"/>
                <a:gd name="T8" fmla="*/ 670 w 687"/>
                <a:gd name="T9" fmla="*/ 589 h 685"/>
                <a:gd name="T10" fmla="*/ 682 w 687"/>
                <a:gd name="T11" fmla="*/ 603 h 685"/>
                <a:gd name="T12" fmla="*/ 687 w 687"/>
                <a:gd name="T13" fmla="*/ 620 h 685"/>
                <a:gd name="T14" fmla="*/ 687 w 687"/>
                <a:gd name="T15" fmla="*/ 638 h 685"/>
                <a:gd name="T16" fmla="*/ 682 w 687"/>
                <a:gd name="T17" fmla="*/ 653 h 685"/>
                <a:gd name="T18" fmla="*/ 670 w 687"/>
                <a:gd name="T19" fmla="*/ 669 h 685"/>
                <a:gd name="T20" fmla="*/ 659 w 687"/>
                <a:gd name="T21" fmla="*/ 678 h 685"/>
                <a:gd name="T22" fmla="*/ 646 w 687"/>
                <a:gd name="T23" fmla="*/ 683 h 685"/>
                <a:gd name="T24" fmla="*/ 630 w 687"/>
                <a:gd name="T25" fmla="*/ 685 h 685"/>
                <a:gd name="T26" fmla="*/ 615 w 687"/>
                <a:gd name="T27" fmla="*/ 683 h 685"/>
                <a:gd name="T28" fmla="*/ 601 w 687"/>
                <a:gd name="T29" fmla="*/ 678 h 685"/>
                <a:gd name="T30" fmla="*/ 590 w 687"/>
                <a:gd name="T31" fmla="*/ 669 h 685"/>
                <a:gd name="T32" fmla="*/ 16 w 687"/>
                <a:gd name="T33" fmla="*/ 97 h 685"/>
                <a:gd name="T34" fmla="*/ 5 w 687"/>
                <a:gd name="T35" fmla="*/ 82 h 685"/>
                <a:gd name="T36" fmla="*/ 0 w 687"/>
                <a:gd name="T37" fmla="*/ 66 h 685"/>
                <a:gd name="T38" fmla="*/ 0 w 687"/>
                <a:gd name="T39" fmla="*/ 48 h 685"/>
                <a:gd name="T40" fmla="*/ 5 w 687"/>
                <a:gd name="T41" fmla="*/ 31 h 685"/>
                <a:gd name="T42" fmla="*/ 16 w 687"/>
                <a:gd name="T43" fmla="*/ 17 h 685"/>
                <a:gd name="T44" fmla="*/ 31 w 687"/>
                <a:gd name="T45" fmla="*/ 5 h 685"/>
                <a:gd name="T46" fmla="*/ 48 w 687"/>
                <a:gd name="T47" fmla="*/ 0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87" h="685">
                  <a:moveTo>
                    <a:pt x="48" y="0"/>
                  </a:moveTo>
                  <a:lnTo>
                    <a:pt x="65" y="0"/>
                  </a:lnTo>
                  <a:lnTo>
                    <a:pt x="82" y="5"/>
                  </a:lnTo>
                  <a:lnTo>
                    <a:pt x="96" y="17"/>
                  </a:lnTo>
                  <a:lnTo>
                    <a:pt x="670" y="589"/>
                  </a:lnTo>
                  <a:lnTo>
                    <a:pt x="682" y="603"/>
                  </a:lnTo>
                  <a:lnTo>
                    <a:pt x="687" y="620"/>
                  </a:lnTo>
                  <a:lnTo>
                    <a:pt x="687" y="638"/>
                  </a:lnTo>
                  <a:lnTo>
                    <a:pt x="682" y="653"/>
                  </a:lnTo>
                  <a:lnTo>
                    <a:pt x="670" y="669"/>
                  </a:lnTo>
                  <a:lnTo>
                    <a:pt x="659" y="678"/>
                  </a:lnTo>
                  <a:lnTo>
                    <a:pt x="646" y="683"/>
                  </a:lnTo>
                  <a:lnTo>
                    <a:pt x="630" y="685"/>
                  </a:lnTo>
                  <a:lnTo>
                    <a:pt x="615" y="683"/>
                  </a:lnTo>
                  <a:lnTo>
                    <a:pt x="601" y="678"/>
                  </a:lnTo>
                  <a:lnTo>
                    <a:pt x="590" y="669"/>
                  </a:lnTo>
                  <a:lnTo>
                    <a:pt x="16" y="97"/>
                  </a:lnTo>
                  <a:lnTo>
                    <a:pt x="5" y="82"/>
                  </a:lnTo>
                  <a:lnTo>
                    <a:pt x="0" y="66"/>
                  </a:lnTo>
                  <a:lnTo>
                    <a:pt x="0" y="48"/>
                  </a:lnTo>
                  <a:lnTo>
                    <a:pt x="5" y="31"/>
                  </a:lnTo>
                  <a:lnTo>
                    <a:pt x="16" y="17"/>
                  </a:lnTo>
                  <a:lnTo>
                    <a:pt x="31" y="5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383"/>
            <p:cNvSpPr>
              <a:spLocks/>
            </p:cNvSpPr>
            <p:nvPr/>
          </p:nvSpPr>
          <p:spPr bwMode="auto">
            <a:xfrm>
              <a:off x="6424613" y="2949575"/>
              <a:ext cx="80963" cy="79375"/>
            </a:xfrm>
            <a:custGeom>
              <a:avLst/>
              <a:gdLst>
                <a:gd name="T0" fmla="*/ 49 w 510"/>
                <a:gd name="T1" fmla="*/ 0 h 508"/>
                <a:gd name="T2" fmla="*/ 65 w 510"/>
                <a:gd name="T3" fmla="*/ 0 h 508"/>
                <a:gd name="T4" fmla="*/ 82 w 510"/>
                <a:gd name="T5" fmla="*/ 6 h 508"/>
                <a:gd name="T6" fmla="*/ 98 w 510"/>
                <a:gd name="T7" fmla="*/ 17 h 508"/>
                <a:gd name="T8" fmla="*/ 493 w 510"/>
                <a:gd name="T9" fmla="*/ 405 h 508"/>
                <a:gd name="T10" fmla="*/ 504 w 510"/>
                <a:gd name="T11" fmla="*/ 421 h 508"/>
                <a:gd name="T12" fmla="*/ 510 w 510"/>
                <a:gd name="T13" fmla="*/ 438 h 508"/>
                <a:gd name="T14" fmla="*/ 510 w 510"/>
                <a:gd name="T15" fmla="*/ 454 h 508"/>
                <a:gd name="T16" fmla="*/ 504 w 510"/>
                <a:gd name="T17" fmla="*/ 471 h 508"/>
                <a:gd name="T18" fmla="*/ 493 w 510"/>
                <a:gd name="T19" fmla="*/ 486 h 508"/>
                <a:gd name="T20" fmla="*/ 481 w 510"/>
                <a:gd name="T21" fmla="*/ 497 h 508"/>
                <a:gd name="T22" fmla="*/ 470 w 510"/>
                <a:gd name="T23" fmla="*/ 503 h 508"/>
                <a:gd name="T24" fmla="*/ 459 w 510"/>
                <a:gd name="T25" fmla="*/ 507 h 508"/>
                <a:gd name="T26" fmla="*/ 447 w 510"/>
                <a:gd name="T27" fmla="*/ 508 h 508"/>
                <a:gd name="T28" fmla="*/ 432 w 510"/>
                <a:gd name="T29" fmla="*/ 506 h 508"/>
                <a:gd name="T30" fmla="*/ 419 w 510"/>
                <a:gd name="T31" fmla="*/ 501 h 508"/>
                <a:gd name="T32" fmla="*/ 407 w 510"/>
                <a:gd name="T33" fmla="*/ 492 h 508"/>
                <a:gd name="T34" fmla="*/ 17 w 510"/>
                <a:gd name="T35" fmla="*/ 97 h 508"/>
                <a:gd name="T36" fmla="*/ 6 w 510"/>
                <a:gd name="T37" fmla="*/ 82 h 508"/>
                <a:gd name="T38" fmla="*/ 0 w 510"/>
                <a:gd name="T39" fmla="*/ 66 h 508"/>
                <a:gd name="T40" fmla="*/ 0 w 510"/>
                <a:gd name="T41" fmla="*/ 48 h 508"/>
                <a:gd name="T42" fmla="*/ 6 w 510"/>
                <a:gd name="T43" fmla="*/ 31 h 508"/>
                <a:gd name="T44" fmla="*/ 17 w 510"/>
                <a:gd name="T45" fmla="*/ 17 h 508"/>
                <a:gd name="T46" fmla="*/ 32 w 510"/>
                <a:gd name="T47" fmla="*/ 6 h 508"/>
                <a:gd name="T48" fmla="*/ 49 w 510"/>
                <a:gd name="T49" fmla="*/ 0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10" h="508">
                  <a:moveTo>
                    <a:pt x="49" y="0"/>
                  </a:moveTo>
                  <a:lnTo>
                    <a:pt x="65" y="0"/>
                  </a:lnTo>
                  <a:lnTo>
                    <a:pt x="82" y="6"/>
                  </a:lnTo>
                  <a:lnTo>
                    <a:pt x="98" y="17"/>
                  </a:lnTo>
                  <a:lnTo>
                    <a:pt x="493" y="405"/>
                  </a:lnTo>
                  <a:lnTo>
                    <a:pt x="504" y="421"/>
                  </a:lnTo>
                  <a:lnTo>
                    <a:pt x="510" y="438"/>
                  </a:lnTo>
                  <a:lnTo>
                    <a:pt x="510" y="454"/>
                  </a:lnTo>
                  <a:lnTo>
                    <a:pt x="504" y="471"/>
                  </a:lnTo>
                  <a:lnTo>
                    <a:pt x="493" y="486"/>
                  </a:lnTo>
                  <a:lnTo>
                    <a:pt x="481" y="497"/>
                  </a:lnTo>
                  <a:lnTo>
                    <a:pt x="470" y="503"/>
                  </a:lnTo>
                  <a:lnTo>
                    <a:pt x="459" y="507"/>
                  </a:lnTo>
                  <a:lnTo>
                    <a:pt x="447" y="508"/>
                  </a:lnTo>
                  <a:lnTo>
                    <a:pt x="432" y="506"/>
                  </a:lnTo>
                  <a:lnTo>
                    <a:pt x="419" y="501"/>
                  </a:lnTo>
                  <a:lnTo>
                    <a:pt x="407" y="492"/>
                  </a:lnTo>
                  <a:lnTo>
                    <a:pt x="17" y="97"/>
                  </a:lnTo>
                  <a:lnTo>
                    <a:pt x="6" y="82"/>
                  </a:lnTo>
                  <a:lnTo>
                    <a:pt x="0" y="66"/>
                  </a:lnTo>
                  <a:lnTo>
                    <a:pt x="0" y="48"/>
                  </a:lnTo>
                  <a:lnTo>
                    <a:pt x="6" y="31"/>
                  </a:lnTo>
                  <a:lnTo>
                    <a:pt x="17" y="17"/>
                  </a:lnTo>
                  <a:lnTo>
                    <a:pt x="32" y="6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384"/>
            <p:cNvSpPr>
              <a:spLocks/>
            </p:cNvSpPr>
            <p:nvPr/>
          </p:nvSpPr>
          <p:spPr bwMode="auto">
            <a:xfrm>
              <a:off x="6386513" y="2974975"/>
              <a:ext cx="53975" cy="53975"/>
            </a:xfrm>
            <a:custGeom>
              <a:avLst/>
              <a:gdLst>
                <a:gd name="T0" fmla="*/ 48 w 343"/>
                <a:gd name="T1" fmla="*/ 0 h 341"/>
                <a:gd name="T2" fmla="*/ 66 w 343"/>
                <a:gd name="T3" fmla="*/ 0 h 341"/>
                <a:gd name="T4" fmla="*/ 83 w 343"/>
                <a:gd name="T5" fmla="*/ 5 h 341"/>
                <a:gd name="T6" fmla="*/ 97 w 343"/>
                <a:gd name="T7" fmla="*/ 15 h 341"/>
                <a:gd name="T8" fmla="*/ 327 w 343"/>
                <a:gd name="T9" fmla="*/ 245 h 341"/>
                <a:gd name="T10" fmla="*/ 338 w 343"/>
                <a:gd name="T11" fmla="*/ 259 h 341"/>
                <a:gd name="T12" fmla="*/ 343 w 343"/>
                <a:gd name="T13" fmla="*/ 276 h 341"/>
                <a:gd name="T14" fmla="*/ 343 w 343"/>
                <a:gd name="T15" fmla="*/ 294 h 341"/>
                <a:gd name="T16" fmla="*/ 338 w 343"/>
                <a:gd name="T17" fmla="*/ 309 h 341"/>
                <a:gd name="T18" fmla="*/ 327 w 343"/>
                <a:gd name="T19" fmla="*/ 325 h 341"/>
                <a:gd name="T20" fmla="*/ 315 w 343"/>
                <a:gd name="T21" fmla="*/ 334 h 341"/>
                <a:gd name="T22" fmla="*/ 302 w 343"/>
                <a:gd name="T23" fmla="*/ 339 h 341"/>
                <a:gd name="T24" fmla="*/ 286 w 343"/>
                <a:gd name="T25" fmla="*/ 341 h 341"/>
                <a:gd name="T26" fmla="*/ 271 w 343"/>
                <a:gd name="T27" fmla="*/ 339 h 341"/>
                <a:gd name="T28" fmla="*/ 258 w 343"/>
                <a:gd name="T29" fmla="*/ 334 h 341"/>
                <a:gd name="T30" fmla="*/ 247 w 343"/>
                <a:gd name="T31" fmla="*/ 325 h 341"/>
                <a:gd name="T32" fmla="*/ 17 w 343"/>
                <a:gd name="T33" fmla="*/ 96 h 341"/>
                <a:gd name="T34" fmla="*/ 6 w 343"/>
                <a:gd name="T35" fmla="*/ 81 h 341"/>
                <a:gd name="T36" fmla="*/ 0 w 343"/>
                <a:gd name="T37" fmla="*/ 64 h 341"/>
                <a:gd name="T38" fmla="*/ 0 w 343"/>
                <a:gd name="T39" fmla="*/ 48 h 341"/>
                <a:gd name="T40" fmla="*/ 6 w 343"/>
                <a:gd name="T41" fmla="*/ 31 h 341"/>
                <a:gd name="T42" fmla="*/ 17 w 343"/>
                <a:gd name="T43" fmla="*/ 15 h 341"/>
                <a:gd name="T44" fmla="*/ 31 w 343"/>
                <a:gd name="T45" fmla="*/ 5 h 341"/>
                <a:gd name="T46" fmla="*/ 48 w 343"/>
                <a:gd name="T47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3" h="341">
                  <a:moveTo>
                    <a:pt x="48" y="0"/>
                  </a:moveTo>
                  <a:lnTo>
                    <a:pt x="66" y="0"/>
                  </a:lnTo>
                  <a:lnTo>
                    <a:pt x="83" y="5"/>
                  </a:lnTo>
                  <a:lnTo>
                    <a:pt x="97" y="15"/>
                  </a:lnTo>
                  <a:lnTo>
                    <a:pt x="327" y="245"/>
                  </a:lnTo>
                  <a:lnTo>
                    <a:pt x="338" y="259"/>
                  </a:lnTo>
                  <a:lnTo>
                    <a:pt x="343" y="276"/>
                  </a:lnTo>
                  <a:lnTo>
                    <a:pt x="343" y="294"/>
                  </a:lnTo>
                  <a:lnTo>
                    <a:pt x="338" y="309"/>
                  </a:lnTo>
                  <a:lnTo>
                    <a:pt x="327" y="325"/>
                  </a:lnTo>
                  <a:lnTo>
                    <a:pt x="315" y="334"/>
                  </a:lnTo>
                  <a:lnTo>
                    <a:pt x="302" y="339"/>
                  </a:lnTo>
                  <a:lnTo>
                    <a:pt x="286" y="341"/>
                  </a:lnTo>
                  <a:lnTo>
                    <a:pt x="271" y="339"/>
                  </a:lnTo>
                  <a:lnTo>
                    <a:pt x="258" y="334"/>
                  </a:lnTo>
                  <a:lnTo>
                    <a:pt x="247" y="325"/>
                  </a:lnTo>
                  <a:lnTo>
                    <a:pt x="17" y="96"/>
                  </a:lnTo>
                  <a:lnTo>
                    <a:pt x="6" y="81"/>
                  </a:lnTo>
                  <a:lnTo>
                    <a:pt x="0" y="64"/>
                  </a:lnTo>
                  <a:lnTo>
                    <a:pt x="0" y="48"/>
                  </a:lnTo>
                  <a:lnTo>
                    <a:pt x="6" y="31"/>
                  </a:lnTo>
                  <a:lnTo>
                    <a:pt x="17" y="15"/>
                  </a:lnTo>
                  <a:lnTo>
                    <a:pt x="31" y="5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385"/>
            <p:cNvSpPr>
              <a:spLocks/>
            </p:cNvSpPr>
            <p:nvPr/>
          </p:nvSpPr>
          <p:spPr bwMode="auto">
            <a:xfrm>
              <a:off x="6296025" y="2947988"/>
              <a:ext cx="80963" cy="80962"/>
            </a:xfrm>
            <a:custGeom>
              <a:avLst/>
              <a:gdLst>
                <a:gd name="T0" fmla="*/ 48 w 515"/>
                <a:gd name="T1" fmla="*/ 0 h 513"/>
                <a:gd name="T2" fmla="*/ 66 w 515"/>
                <a:gd name="T3" fmla="*/ 0 h 513"/>
                <a:gd name="T4" fmla="*/ 83 w 515"/>
                <a:gd name="T5" fmla="*/ 5 h 513"/>
                <a:gd name="T6" fmla="*/ 97 w 515"/>
                <a:gd name="T7" fmla="*/ 17 h 513"/>
                <a:gd name="T8" fmla="*/ 499 w 515"/>
                <a:gd name="T9" fmla="*/ 417 h 513"/>
                <a:gd name="T10" fmla="*/ 510 w 515"/>
                <a:gd name="T11" fmla="*/ 431 h 513"/>
                <a:gd name="T12" fmla="*/ 515 w 515"/>
                <a:gd name="T13" fmla="*/ 448 h 513"/>
                <a:gd name="T14" fmla="*/ 515 w 515"/>
                <a:gd name="T15" fmla="*/ 466 h 513"/>
                <a:gd name="T16" fmla="*/ 510 w 515"/>
                <a:gd name="T17" fmla="*/ 481 h 513"/>
                <a:gd name="T18" fmla="*/ 499 w 515"/>
                <a:gd name="T19" fmla="*/ 497 h 513"/>
                <a:gd name="T20" fmla="*/ 487 w 515"/>
                <a:gd name="T21" fmla="*/ 506 h 513"/>
                <a:gd name="T22" fmla="*/ 475 w 515"/>
                <a:gd name="T23" fmla="*/ 511 h 513"/>
                <a:gd name="T24" fmla="*/ 459 w 515"/>
                <a:gd name="T25" fmla="*/ 513 h 513"/>
                <a:gd name="T26" fmla="*/ 443 w 515"/>
                <a:gd name="T27" fmla="*/ 511 h 513"/>
                <a:gd name="T28" fmla="*/ 431 w 515"/>
                <a:gd name="T29" fmla="*/ 506 h 513"/>
                <a:gd name="T30" fmla="*/ 419 w 515"/>
                <a:gd name="T31" fmla="*/ 497 h 513"/>
                <a:gd name="T32" fmla="*/ 17 w 515"/>
                <a:gd name="T33" fmla="*/ 97 h 513"/>
                <a:gd name="T34" fmla="*/ 6 w 515"/>
                <a:gd name="T35" fmla="*/ 81 h 513"/>
                <a:gd name="T36" fmla="*/ 0 w 515"/>
                <a:gd name="T37" fmla="*/ 65 h 513"/>
                <a:gd name="T38" fmla="*/ 0 w 515"/>
                <a:gd name="T39" fmla="*/ 48 h 513"/>
                <a:gd name="T40" fmla="*/ 6 w 515"/>
                <a:gd name="T41" fmla="*/ 31 h 513"/>
                <a:gd name="T42" fmla="*/ 17 w 515"/>
                <a:gd name="T43" fmla="*/ 17 h 513"/>
                <a:gd name="T44" fmla="*/ 32 w 515"/>
                <a:gd name="T45" fmla="*/ 5 h 513"/>
                <a:gd name="T46" fmla="*/ 48 w 515"/>
                <a:gd name="T47" fmla="*/ 0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15" h="513">
                  <a:moveTo>
                    <a:pt x="48" y="0"/>
                  </a:moveTo>
                  <a:lnTo>
                    <a:pt x="66" y="0"/>
                  </a:lnTo>
                  <a:lnTo>
                    <a:pt x="83" y="5"/>
                  </a:lnTo>
                  <a:lnTo>
                    <a:pt x="97" y="17"/>
                  </a:lnTo>
                  <a:lnTo>
                    <a:pt x="499" y="417"/>
                  </a:lnTo>
                  <a:lnTo>
                    <a:pt x="510" y="431"/>
                  </a:lnTo>
                  <a:lnTo>
                    <a:pt x="515" y="448"/>
                  </a:lnTo>
                  <a:lnTo>
                    <a:pt x="515" y="466"/>
                  </a:lnTo>
                  <a:lnTo>
                    <a:pt x="510" y="481"/>
                  </a:lnTo>
                  <a:lnTo>
                    <a:pt x="499" y="497"/>
                  </a:lnTo>
                  <a:lnTo>
                    <a:pt x="487" y="506"/>
                  </a:lnTo>
                  <a:lnTo>
                    <a:pt x="475" y="511"/>
                  </a:lnTo>
                  <a:lnTo>
                    <a:pt x="459" y="513"/>
                  </a:lnTo>
                  <a:lnTo>
                    <a:pt x="443" y="511"/>
                  </a:lnTo>
                  <a:lnTo>
                    <a:pt x="431" y="506"/>
                  </a:lnTo>
                  <a:lnTo>
                    <a:pt x="419" y="497"/>
                  </a:lnTo>
                  <a:lnTo>
                    <a:pt x="17" y="97"/>
                  </a:lnTo>
                  <a:lnTo>
                    <a:pt x="6" y="81"/>
                  </a:lnTo>
                  <a:lnTo>
                    <a:pt x="0" y="65"/>
                  </a:lnTo>
                  <a:lnTo>
                    <a:pt x="0" y="48"/>
                  </a:lnTo>
                  <a:lnTo>
                    <a:pt x="6" y="31"/>
                  </a:lnTo>
                  <a:lnTo>
                    <a:pt x="17" y="17"/>
                  </a:lnTo>
                  <a:lnTo>
                    <a:pt x="32" y="5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386"/>
            <p:cNvSpPr>
              <a:spLocks/>
            </p:cNvSpPr>
            <p:nvPr/>
          </p:nvSpPr>
          <p:spPr bwMode="auto">
            <a:xfrm>
              <a:off x="6340475" y="3048000"/>
              <a:ext cx="19050" cy="117475"/>
            </a:xfrm>
            <a:custGeom>
              <a:avLst/>
              <a:gdLst>
                <a:gd name="T0" fmla="*/ 58 w 115"/>
                <a:gd name="T1" fmla="*/ 0 h 744"/>
                <a:gd name="T2" fmla="*/ 77 w 115"/>
                <a:gd name="T3" fmla="*/ 3 h 744"/>
                <a:gd name="T4" fmla="*/ 94 w 115"/>
                <a:gd name="T5" fmla="*/ 10 h 744"/>
                <a:gd name="T6" fmla="*/ 105 w 115"/>
                <a:gd name="T7" fmla="*/ 22 h 744"/>
                <a:gd name="T8" fmla="*/ 112 w 115"/>
                <a:gd name="T9" fmla="*/ 39 h 744"/>
                <a:gd name="T10" fmla="*/ 115 w 115"/>
                <a:gd name="T11" fmla="*/ 57 h 744"/>
                <a:gd name="T12" fmla="*/ 115 w 115"/>
                <a:gd name="T13" fmla="*/ 686 h 744"/>
                <a:gd name="T14" fmla="*/ 112 w 115"/>
                <a:gd name="T15" fmla="*/ 705 h 744"/>
                <a:gd name="T16" fmla="*/ 105 w 115"/>
                <a:gd name="T17" fmla="*/ 721 h 744"/>
                <a:gd name="T18" fmla="*/ 94 w 115"/>
                <a:gd name="T19" fmla="*/ 733 h 744"/>
                <a:gd name="T20" fmla="*/ 77 w 115"/>
                <a:gd name="T21" fmla="*/ 741 h 744"/>
                <a:gd name="T22" fmla="*/ 58 w 115"/>
                <a:gd name="T23" fmla="*/ 744 h 744"/>
                <a:gd name="T24" fmla="*/ 39 w 115"/>
                <a:gd name="T25" fmla="*/ 741 h 744"/>
                <a:gd name="T26" fmla="*/ 23 w 115"/>
                <a:gd name="T27" fmla="*/ 733 h 744"/>
                <a:gd name="T28" fmla="*/ 11 w 115"/>
                <a:gd name="T29" fmla="*/ 721 h 744"/>
                <a:gd name="T30" fmla="*/ 4 w 115"/>
                <a:gd name="T31" fmla="*/ 705 h 744"/>
                <a:gd name="T32" fmla="*/ 0 w 115"/>
                <a:gd name="T33" fmla="*/ 686 h 744"/>
                <a:gd name="T34" fmla="*/ 0 w 115"/>
                <a:gd name="T35" fmla="*/ 57 h 744"/>
                <a:gd name="T36" fmla="*/ 4 w 115"/>
                <a:gd name="T37" fmla="*/ 39 h 744"/>
                <a:gd name="T38" fmla="*/ 11 w 115"/>
                <a:gd name="T39" fmla="*/ 22 h 744"/>
                <a:gd name="T40" fmla="*/ 23 w 115"/>
                <a:gd name="T41" fmla="*/ 10 h 744"/>
                <a:gd name="T42" fmla="*/ 39 w 115"/>
                <a:gd name="T43" fmla="*/ 3 h 744"/>
                <a:gd name="T44" fmla="*/ 58 w 115"/>
                <a:gd name="T45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5" h="744">
                  <a:moveTo>
                    <a:pt x="58" y="0"/>
                  </a:moveTo>
                  <a:lnTo>
                    <a:pt x="77" y="3"/>
                  </a:lnTo>
                  <a:lnTo>
                    <a:pt x="94" y="10"/>
                  </a:lnTo>
                  <a:lnTo>
                    <a:pt x="105" y="22"/>
                  </a:lnTo>
                  <a:lnTo>
                    <a:pt x="112" y="39"/>
                  </a:lnTo>
                  <a:lnTo>
                    <a:pt x="115" y="57"/>
                  </a:lnTo>
                  <a:lnTo>
                    <a:pt x="115" y="686"/>
                  </a:lnTo>
                  <a:lnTo>
                    <a:pt x="112" y="705"/>
                  </a:lnTo>
                  <a:lnTo>
                    <a:pt x="105" y="721"/>
                  </a:lnTo>
                  <a:lnTo>
                    <a:pt x="94" y="733"/>
                  </a:lnTo>
                  <a:lnTo>
                    <a:pt x="77" y="741"/>
                  </a:lnTo>
                  <a:lnTo>
                    <a:pt x="58" y="744"/>
                  </a:lnTo>
                  <a:lnTo>
                    <a:pt x="39" y="741"/>
                  </a:lnTo>
                  <a:lnTo>
                    <a:pt x="23" y="733"/>
                  </a:lnTo>
                  <a:lnTo>
                    <a:pt x="11" y="721"/>
                  </a:lnTo>
                  <a:lnTo>
                    <a:pt x="4" y="705"/>
                  </a:lnTo>
                  <a:lnTo>
                    <a:pt x="0" y="686"/>
                  </a:lnTo>
                  <a:lnTo>
                    <a:pt x="0" y="57"/>
                  </a:lnTo>
                  <a:lnTo>
                    <a:pt x="4" y="39"/>
                  </a:lnTo>
                  <a:lnTo>
                    <a:pt x="11" y="22"/>
                  </a:lnTo>
                  <a:lnTo>
                    <a:pt x="23" y="10"/>
                  </a:lnTo>
                  <a:lnTo>
                    <a:pt x="39" y="3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387"/>
            <p:cNvSpPr>
              <a:spLocks/>
            </p:cNvSpPr>
            <p:nvPr/>
          </p:nvSpPr>
          <p:spPr bwMode="auto">
            <a:xfrm>
              <a:off x="6550025" y="3048000"/>
              <a:ext cx="19050" cy="153987"/>
            </a:xfrm>
            <a:custGeom>
              <a:avLst/>
              <a:gdLst>
                <a:gd name="T0" fmla="*/ 57 w 115"/>
                <a:gd name="T1" fmla="*/ 0 h 972"/>
                <a:gd name="T2" fmla="*/ 76 w 115"/>
                <a:gd name="T3" fmla="*/ 3 h 972"/>
                <a:gd name="T4" fmla="*/ 92 w 115"/>
                <a:gd name="T5" fmla="*/ 10 h 972"/>
                <a:gd name="T6" fmla="*/ 104 w 115"/>
                <a:gd name="T7" fmla="*/ 22 h 972"/>
                <a:gd name="T8" fmla="*/ 112 w 115"/>
                <a:gd name="T9" fmla="*/ 39 h 972"/>
                <a:gd name="T10" fmla="*/ 115 w 115"/>
                <a:gd name="T11" fmla="*/ 57 h 972"/>
                <a:gd name="T12" fmla="*/ 115 w 115"/>
                <a:gd name="T13" fmla="*/ 915 h 972"/>
                <a:gd name="T14" fmla="*/ 112 w 115"/>
                <a:gd name="T15" fmla="*/ 934 h 972"/>
                <a:gd name="T16" fmla="*/ 104 w 115"/>
                <a:gd name="T17" fmla="*/ 950 h 972"/>
                <a:gd name="T18" fmla="*/ 92 w 115"/>
                <a:gd name="T19" fmla="*/ 961 h 972"/>
                <a:gd name="T20" fmla="*/ 76 w 115"/>
                <a:gd name="T21" fmla="*/ 970 h 972"/>
                <a:gd name="T22" fmla="*/ 57 w 115"/>
                <a:gd name="T23" fmla="*/ 972 h 972"/>
                <a:gd name="T24" fmla="*/ 38 w 115"/>
                <a:gd name="T25" fmla="*/ 970 h 972"/>
                <a:gd name="T26" fmla="*/ 22 w 115"/>
                <a:gd name="T27" fmla="*/ 961 h 972"/>
                <a:gd name="T28" fmla="*/ 10 w 115"/>
                <a:gd name="T29" fmla="*/ 950 h 972"/>
                <a:gd name="T30" fmla="*/ 2 w 115"/>
                <a:gd name="T31" fmla="*/ 934 h 972"/>
                <a:gd name="T32" fmla="*/ 0 w 115"/>
                <a:gd name="T33" fmla="*/ 915 h 972"/>
                <a:gd name="T34" fmla="*/ 0 w 115"/>
                <a:gd name="T35" fmla="*/ 57 h 972"/>
                <a:gd name="T36" fmla="*/ 2 w 115"/>
                <a:gd name="T37" fmla="*/ 39 h 972"/>
                <a:gd name="T38" fmla="*/ 10 w 115"/>
                <a:gd name="T39" fmla="*/ 22 h 972"/>
                <a:gd name="T40" fmla="*/ 22 w 115"/>
                <a:gd name="T41" fmla="*/ 10 h 972"/>
                <a:gd name="T42" fmla="*/ 38 w 115"/>
                <a:gd name="T43" fmla="*/ 3 h 972"/>
                <a:gd name="T44" fmla="*/ 57 w 115"/>
                <a:gd name="T45" fmla="*/ 0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5" h="972">
                  <a:moveTo>
                    <a:pt x="57" y="0"/>
                  </a:moveTo>
                  <a:lnTo>
                    <a:pt x="76" y="3"/>
                  </a:lnTo>
                  <a:lnTo>
                    <a:pt x="92" y="10"/>
                  </a:lnTo>
                  <a:lnTo>
                    <a:pt x="104" y="22"/>
                  </a:lnTo>
                  <a:lnTo>
                    <a:pt x="112" y="39"/>
                  </a:lnTo>
                  <a:lnTo>
                    <a:pt x="115" y="57"/>
                  </a:lnTo>
                  <a:lnTo>
                    <a:pt x="115" y="915"/>
                  </a:lnTo>
                  <a:lnTo>
                    <a:pt x="112" y="934"/>
                  </a:lnTo>
                  <a:lnTo>
                    <a:pt x="104" y="950"/>
                  </a:lnTo>
                  <a:lnTo>
                    <a:pt x="92" y="961"/>
                  </a:lnTo>
                  <a:lnTo>
                    <a:pt x="76" y="970"/>
                  </a:lnTo>
                  <a:lnTo>
                    <a:pt x="57" y="972"/>
                  </a:lnTo>
                  <a:lnTo>
                    <a:pt x="38" y="970"/>
                  </a:lnTo>
                  <a:lnTo>
                    <a:pt x="22" y="961"/>
                  </a:lnTo>
                  <a:lnTo>
                    <a:pt x="10" y="950"/>
                  </a:lnTo>
                  <a:lnTo>
                    <a:pt x="2" y="934"/>
                  </a:lnTo>
                  <a:lnTo>
                    <a:pt x="0" y="915"/>
                  </a:lnTo>
                  <a:lnTo>
                    <a:pt x="0" y="57"/>
                  </a:lnTo>
                  <a:lnTo>
                    <a:pt x="2" y="39"/>
                  </a:lnTo>
                  <a:lnTo>
                    <a:pt x="10" y="22"/>
                  </a:lnTo>
                  <a:lnTo>
                    <a:pt x="22" y="10"/>
                  </a:lnTo>
                  <a:lnTo>
                    <a:pt x="38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388"/>
            <p:cNvSpPr>
              <a:spLocks/>
            </p:cNvSpPr>
            <p:nvPr/>
          </p:nvSpPr>
          <p:spPr bwMode="auto">
            <a:xfrm>
              <a:off x="6759575" y="3048000"/>
              <a:ext cx="19050" cy="117475"/>
            </a:xfrm>
            <a:custGeom>
              <a:avLst/>
              <a:gdLst>
                <a:gd name="T0" fmla="*/ 58 w 115"/>
                <a:gd name="T1" fmla="*/ 0 h 744"/>
                <a:gd name="T2" fmla="*/ 78 w 115"/>
                <a:gd name="T3" fmla="*/ 3 h 744"/>
                <a:gd name="T4" fmla="*/ 93 w 115"/>
                <a:gd name="T5" fmla="*/ 10 h 744"/>
                <a:gd name="T6" fmla="*/ 105 w 115"/>
                <a:gd name="T7" fmla="*/ 22 h 744"/>
                <a:gd name="T8" fmla="*/ 113 w 115"/>
                <a:gd name="T9" fmla="*/ 39 h 744"/>
                <a:gd name="T10" fmla="*/ 115 w 115"/>
                <a:gd name="T11" fmla="*/ 57 h 744"/>
                <a:gd name="T12" fmla="*/ 115 w 115"/>
                <a:gd name="T13" fmla="*/ 686 h 744"/>
                <a:gd name="T14" fmla="*/ 113 w 115"/>
                <a:gd name="T15" fmla="*/ 705 h 744"/>
                <a:gd name="T16" fmla="*/ 105 w 115"/>
                <a:gd name="T17" fmla="*/ 721 h 744"/>
                <a:gd name="T18" fmla="*/ 93 w 115"/>
                <a:gd name="T19" fmla="*/ 733 h 744"/>
                <a:gd name="T20" fmla="*/ 78 w 115"/>
                <a:gd name="T21" fmla="*/ 741 h 744"/>
                <a:gd name="T22" fmla="*/ 58 w 115"/>
                <a:gd name="T23" fmla="*/ 744 h 744"/>
                <a:gd name="T24" fmla="*/ 39 w 115"/>
                <a:gd name="T25" fmla="*/ 741 h 744"/>
                <a:gd name="T26" fmla="*/ 23 w 115"/>
                <a:gd name="T27" fmla="*/ 733 h 744"/>
                <a:gd name="T28" fmla="*/ 11 w 115"/>
                <a:gd name="T29" fmla="*/ 721 h 744"/>
                <a:gd name="T30" fmla="*/ 3 w 115"/>
                <a:gd name="T31" fmla="*/ 705 h 744"/>
                <a:gd name="T32" fmla="*/ 0 w 115"/>
                <a:gd name="T33" fmla="*/ 686 h 744"/>
                <a:gd name="T34" fmla="*/ 0 w 115"/>
                <a:gd name="T35" fmla="*/ 57 h 744"/>
                <a:gd name="T36" fmla="*/ 3 w 115"/>
                <a:gd name="T37" fmla="*/ 39 h 744"/>
                <a:gd name="T38" fmla="*/ 11 w 115"/>
                <a:gd name="T39" fmla="*/ 22 h 744"/>
                <a:gd name="T40" fmla="*/ 23 w 115"/>
                <a:gd name="T41" fmla="*/ 10 h 744"/>
                <a:gd name="T42" fmla="*/ 39 w 115"/>
                <a:gd name="T43" fmla="*/ 3 h 744"/>
                <a:gd name="T44" fmla="*/ 58 w 115"/>
                <a:gd name="T45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5" h="744">
                  <a:moveTo>
                    <a:pt x="58" y="0"/>
                  </a:moveTo>
                  <a:lnTo>
                    <a:pt x="78" y="3"/>
                  </a:lnTo>
                  <a:lnTo>
                    <a:pt x="93" y="10"/>
                  </a:lnTo>
                  <a:lnTo>
                    <a:pt x="105" y="22"/>
                  </a:lnTo>
                  <a:lnTo>
                    <a:pt x="113" y="39"/>
                  </a:lnTo>
                  <a:lnTo>
                    <a:pt x="115" y="57"/>
                  </a:lnTo>
                  <a:lnTo>
                    <a:pt x="115" y="686"/>
                  </a:lnTo>
                  <a:lnTo>
                    <a:pt x="113" y="705"/>
                  </a:lnTo>
                  <a:lnTo>
                    <a:pt x="105" y="721"/>
                  </a:lnTo>
                  <a:lnTo>
                    <a:pt x="93" y="733"/>
                  </a:lnTo>
                  <a:lnTo>
                    <a:pt x="78" y="741"/>
                  </a:lnTo>
                  <a:lnTo>
                    <a:pt x="58" y="744"/>
                  </a:lnTo>
                  <a:lnTo>
                    <a:pt x="39" y="741"/>
                  </a:lnTo>
                  <a:lnTo>
                    <a:pt x="23" y="733"/>
                  </a:lnTo>
                  <a:lnTo>
                    <a:pt x="11" y="721"/>
                  </a:lnTo>
                  <a:lnTo>
                    <a:pt x="3" y="705"/>
                  </a:lnTo>
                  <a:lnTo>
                    <a:pt x="0" y="686"/>
                  </a:lnTo>
                  <a:lnTo>
                    <a:pt x="0" y="57"/>
                  </a:lnTo>
                  <a:lnTo>
                    <a:pt x="3" y="39"/>
                  </a:lnTo>
                  <a:lnTo>
                    <a:pt x="11" y="22"/>
                  </a:lnTo>
                  <a:lnTo>
                    <a:pt x="23" y="10"/>
                  </a:lnTo>
                  <a:lnTo>
                    <a:pt x="39" y="3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389"/>
            <p:cNvSpPr>
              <a:spLocks/>
            </p:cNvSpPr>
            <p:nvPr/>
          </p:nvSpPr>
          <p:spPr bwMode="auto">
            <a:xfrm>
              <a:off x="6340475" y="3148013"/>
              <a:ext cx="438150" cy="17462"/>
            </a:xfrm>
            <a:custGeom>
              <a:avLst/>
              <a:gdLst>
                <a:gd name="T0" fmla="*/ 58 w 2755"/>
                <a:gd name="T1" fmla="*/ 0 h 115"/>
                <a:gd name="T2" fmla="*/ 2698 w 2755"/>
                <a:gd name="T3" fmla="*/ 0 h 115"/>
                <a:gd name="T4" fmla="*/ 2718 w 2755"/>
                <a:gd name="T5" fmla="*/ 2 h 115"/>
                <a:gd name="T6" fmla="*/ 2733 w 2755"/>
                <a:gd name="T7" fmla="*/ 11 h 115"/>
                <a:gd name="T8" fmla="*/ 2745 w 2755"/>
                <a:gd name="T9" fmla="*/ 22 h 115"/>
                <a:gd name="T10" fmla="*/ 2753 w 2755"/>
                <a:gd name="T11" fmla="*/ 38 h 115"/>
                <a:gd name="T12" fmla="*/ 2755 w 2755"/>
                <a:gd name="T13" fmla="*/ 57 h 115"/>
                <a:gd name="T14" fmla="*/ 2753 w 2755"/>
                <a:gd name="T15" fmla="*/ 76 h 115"/>
                <a:gd name="T16" fmla="*/ 2745 w 2755"/>
                <a:gd name="T17" fmla="*/ 92 h 115"/>
                <a:gd name="T18" fmla="*/ 2733 w 2755"/>
                <a:gd name="T19" fmla="*/ 104 h 115"/>
                <a:gd name="T20" fmla="*/ 2718 w 2755"/>
                <a:gd name="T21" fmla="*/ 112 h 115"/>
                <a:gd name="T22" fmla="*/ 2698 w 2755"/>
                <a:gd name="T23" fmla="*/ 115 h 115"/>
                <a:gd name="T24" fmla="*/ 58 w 2755"/>
                <a:gd name="T25" fmla="*/ 115 h 115"/>
                <a:gd name="T26" fmla="*/ 39 w 2755"/>
                <a:gd name="T27" fmla="*/ 112 h 115"/>
                <a:gd name="T28" fmla="*/ 23 w 2755"/>
                <a:gd name="T29" fmla="*/ 104 h 115"/>
                <a:gd name="T30" fmla="*/ 11 w 2755"/>
                <a:gd name="T31" fmla="*/ 92 h 115"/>
                <a:gd name="T32" fmla="*/ 4 w 2755"/>
                <a:gd name="T33" fmla="*/ 76 h 115"/>
                <a:gd name="T34" fmla="*/ 0 w 2755"/>
                <a:gd name="T35" fmla="*/ 57 h 115"/>
                <a:gd name="T36" fmla="*/ 4 w 2755"/>
                <a:gd name="T37" fmla="*/ 38 h 115"/>
                <a:gd name="T38" fmla="*/ 11 w 2755"/>
                <a:gd name="T39" fmla="*/ 22 h 115"/>
                <a:gd name="T40" fmla="*/ 23 w 2755"/>
                <a:gd name="T41" fmla="*/ 11 h 115"/>
                <a:gd name="T42" fmla="*/ 39 w 2755"/>
                <a:gd name="T43" fmla="*/ 2 h 115"/>
                <a:gd name="T44" fmla="*/ 58 w 2755"/>
                <a:gd name="T4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55" h="115">
                  <a:moveTo>
                    <a:pt x="58" y="0"/>
                  </a:moveTo>
                  <a:lnTo>
                    <a:pt x="2698" y="0"/>
                  </a:lnTo>
                  <a:lnTo>
                    <a:pt x="2718" y="2"/>
                  </a:lnTo>
                  <a:lnTo>
                    <a:pt x="2733" y="11"/>
                  </a:lnTo>
                  <a:lnTo>
                    <a:pt x="2745" y="22"/>
                  </a:lnTo>
                  <a:lnTo>
                    <a:pt x="2753" y="38"/>
                  </a:lnTo>
                  <a:lnTo>
                    <a:pt x="2755" y="57"/>
                  </a:lnTo>
                  <a:lnTo>
                    <a:pt x="2753" y="76"/>
                  </a:lnTo>
                  <a:lnTo>
                    <a:pt x="2745" y="92"/>
                  </a:lnTo>
                  <a:lnTo>
                    <a:pt x="2733" y="104"/>
                  </a:lnTo>
                  <a:lnTo>
                    <a:pt x="2718" y="112"/>
                  </a:lnTo>
                  <a:lnTo>
                    <a:pt x="2698" y="115"/>
                  </a:lnTo>
                  <a:lnTo>
                    <a:pt x="58" y="115"/>
                  </a:lnTo>
                  <a:lnTo>
                    <a:pt x="39" y="112"/>
                  </a:lnTo>
                  <a:lnTo>
                    <a:pt x="23" y="104"/>
                  </a:lnTo>
                  <a:lnTo>
                    <a:pt x="11" y="92"/>
                  </a:lnTo>
                  <a:lnTo>
                    <a:pt x="4" y="76"/>
                  </a:lnTo>
                  <a:lnTo>
                    <a:pt x="0" y="57"/>
                  </a:lnTo>
                  <a:lnTo>
                    <a:pt x="4" y="38"/>
                  </a:lnTo>
                  <a:lnTo>
                    <a:pt x="11" y="22"/>
                  </a:lnTo>
                  <a:lnTo>
                    <a:pt x="23" y="11"/>
                  </a:lnTo>
                  <a:lnTo>
                    <a:pt x="39" y="2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390"/>
            <p:cNvSpPr>
              <a:spLocks/>
            </p:cNvSpPr>
            <p:nvPr/>
          </p:nvSpPr>
          <p:spPr bwMode="auto">
            <a:xfrm>
              <a:off x="6340475" y="3221037"/>
              <a:ext cx="438150" cy="17463"/>
            </a:xfrm>
            <a:custGeom>
              <a:avLst/>
              <a:gdLst>
                <a:gd name="T0" fmla="*/ 58 w 2755"/>
                <a:gd name="T1" fmla="*/ 0 h 115"/>
                <a:gd name="T2" fmla="*/ 2698 w 2755"/>
                <a:gd name="T3" fmla="*/ 0 h 115"/>
                <a:gd name="T4" fmla="*/ 2718 w 2755"/>
                <a:gd name="T5" fmla="*/ 3 h 115"/>
                <a:gd name="T6" fmla="*/ 2733 w 2755"/>
                <a:gd name="T7" fmla="*/ 11 h 115"/>
                <a:gd name="T8" fmla="*/ 2745 w 2755"/>
                <a:gd name="T9" fmla="*/ 23 h 115"/>
                <a:gd name="T10" fmla="*/ 2753 w 2755"/>
                <a:gd name="T11" fmla="*/ 39 h 115"/>
                <a:gd name="T12" fmla="*/ 2755 w 2755"/>
                <a:gd name="T13" fmla="*/ 58 h 115"/>
                <a:gd name="T14" fmla="*/ 2753 w 2755"/>
                <a:gd name="T15" fmla="*/ 77 h 115"/>
                <a:gd name="T16" fmla="*/ 2745 w 2755"/>
                <a:gd name="T17" fmla="*/ 93 h 115"/>
                <a:gd name="T18" fmla="*/ 2733 w 2755"/>
                <a:gd name="T19" fmla="*/ 104 h 115"/>
                <a:gd name="T20" fmla="*/ 2718 w 2755"/>
                <a:gd name="T21" fmla="*/ 113 h 115"/>
                <a:gd name="T22" fmla="*/ 2698 w 2755"/>
                <a:gd name="T23" fmla="*/ 115 h 115"/>
                <a:gd name="T24" fmla="*/ 58 w 2755"/>
                <a:gd name="T25" fmla="*/ 115 h 115"/>
                <a:gd name="T26" fmla="*/ 39 w 2755"/>
                <a:gd name="T27" fmla="*/ 113 h 115"/>
                <a:gd name="T28" fmla="*/ 23 w 2755"/>
                <a:gd name="T29" fmla="*/ 104 h 115"/>
                <a:gd name="T30" fmla="*/ 11 w 2755"/>
                <a:gd name="T31" fmla="*/ 93 h 115"/>
                <a:gd name="T32" fmla="*/ 4 w 2755"/>
                <a:gd name="T33" fmla="*/ 77 h 115"/>
                <a:gd name="T34" fmla="*/ 0 w 2755"/>
                <a:gd name="T35" fmla="*/ 58 h 115"/>
                <a:gd name="T36" fmla="*/ 4 w 2755"/>
                <a:gd name="T37" fmla="*/ 39 h 115"/>
                <a:gd name="T38" fmla="*/ 11 w 2755"/>
                <a:gd name="T39" fmla="*/ 23 h 115"/>
                <a:gd name="T40" fmla="*/ 23 w 2755"/>
                <a:gd name="T41" fmla="*/ 11 h 115"/>
                <a:gd name="T42" fmla="*/ 39 w 2755"/>
                <a:gd name="T43" fmla="*/ 3 h 115"/>
                <a:gd name="T44" fmla="*/ 58 w 2755"/>
                <a:gd name="T4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55" h="115">
                  <a:moveTo>
                    <a:pt x="58" y="0"/>
                  </a:moveTo>
                  <a:lnTo>
                    <a:pt x="2698" y="0"/>
                  </a:lnTo>
                  <a:lnTo>
                    <a:pt x="2718" y="3"/>
                  </a:lnTo>
                  <a:lnTo>
                    <a:pt x="2733" y="11"/>
                  </a:lnTo>
                  <a:lnTo>
                    <a:pt x="2745" y="23"/>
                  </a:lnTo>
                  <a:lnTo>
                    <a:pt x="2753" y="39"/>
                  </a:lnTo>
                  <a:lnTo>
                    <a:pt x="2755" y="58"/>
                  </a:lnTo>
                  <a:lnTo>
                    <a:pt x="2753" y="77"/>
                  </a:lnTo>
                  <a:lnTo>
                    <a:pt x="2745" y="93"/>
                  </a:lnTo>
                  <a:lnTo>
                    <a:pt x="2733" y="104"/>
                  </a:lnTo>
                  <a:lnTo>
                    <a:pt x="2718" y="113"/>
                  </a:lnTo>
                  <a:lnTo>
                    <a:pt x="2698" y="115"/>
                  </a:lnTo>
                  <a:lnTo>
                    <a:pt x="58" y="115"/>
                  </a:lnTo>
                  <a:lnTo>
                    <a:pt x="39" y="113"/>
                  </a:lnTo>
                  <a:lnTo>
                    <a:pt x="23" y="104"/>
                  </a:lnTo>
                  <a:lnTo>
                    <a:pt x="11" y="93"/>
                  </a:lnTo>
                  <a:lnTo>
                    <a:pt x="4" y="77"/>
                  </a:lnTo>
                  <a:lnTo>
                    <a:pt x="0" y="58"/>
                  </a:lnTo>
                  <a:lnTo>
                    <a:pt x="4" y="39"/>
                  </a:lnTo>
                  <a:lnTo>
                    <a:pt x="11" y="23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391"/>
            <p:cNvSpPr>
              <a:spLocks noEditPoints="1"/>
            </p:cNvSpPr>
            <p:nvPr/>
          </p:nvSpPr>
          <p:spPr bwMode="auto">
            <a:xfrm>
              <a:off x="6350000" y="2830513"/>
              <a:ext cx="90488" cy="163512"/>
            </a:xfrm>
            <a:custGeom>
              <a:avLst/>
              <a:gdLst>
                <a:gd name="T0" fmla="*/ 284 w 574"/>
                <a:gd name="T1" fmla="*/ 114 h 1029"/>
                <a:gd name="T2" fmla="*/ 283 w 574"/>
                <a:gd name="T3" fmla="*/ 114 h 1029"/>
                <a:gd name="T4" fmla="*/ 254 w 574"/>
                <a:gd name="T5" fmla="*/ 116 h 1029"/>
                <a:gd name="T6" fmla="*/ 206 w 574"/>
                <a:gd name="T7" fmla="*/ 133 h 1029"/>
                <a:gd name="T8" fmla="*/ 166 w 574"/>
                <a:gd name="T9" fmla="*/ 166 h 1029"/>
                <a:gd name="T10" fmla="*/ 134 w 574"/>
                <a:gd name="T11" fmla="*/ 208 h 1029"/>
                <a:gd name="T12" fmla="*/ 117 w 574"/>
                <a:gd name="T13" fmla="*/ 259 h 1029"/>
                <a:gd name="T14" fmla="*/ 115 w 574"/>
                <a:gd name="T15" fmla="*/ 743 h 1029"/>
                <a:gd name="T16" fmla="*/ 123 w 574"/>
                <a:gd name="T17" fmla="*/ 795 h 1029"/>
                <a:gd name="T18" fmla="*/ 148 w 574"/>
                <a:gd name="T19" fmla="*/ 842 h 1029"/>
                <a:gd name="T20" fmla="*/ 188 w 574"/>
                <a:gd name="T21" fmla="*/ 881 h 1029"/>
                <a:gd name="T22" fmla="*/ 236 w 574"/>
                <a:gd name="T23" fmla="*/ 906 h 1029"/>
                <a:gd name="T24" fmla="*/ 293 w 574"/>
                <a:gd name="T25" fmla="*/ 915 h 1029"/>
                <a:gd name="T26" fmla="*/ 328 w 574"/>
                <a:gd name="T27" fmla="*/ 912 h 1029"/>
                <a:gd name="T28" fmla="*/ 383 w 574"/>
                <a:gd name="T29" fmla="*/ 892 h 1029"/>
                <a:gd name="T30" fmla="*/ 425 w 574"/>
                <a:gd name="T31" fmla="*/ 854 h 1029"/>
                <a:gd name="T32" fmla="*/ 455 w 574"/>
                <a:gd name="T33" fmla="*/ 804 h 1029"/>
                <a:gd name="T34" fmla="*/ 465 w 574"/>
                <a:gd name="T35" fmla="*/ 743 h 1029"/>
                <a:gd name="T36" fmla="*/ 463 w 574"/>
                <a:gd name="T37" fmla="*/ 259 h 1029"/>
                <a:gd name="T38" fmla="*/ 446 w 574"/>
                <a:gd name="T39" fmla="*/ 210 h 1029"/>
                <a:gd name="T40" fmla="*/ 413 w 574"/>
                <a:gd name="T41" fmla="*/ 166 h 1029"/>
                <a:gd name="T42" fmla="*/ 367 w 574"/>
                <a:gd name="T43" fmla="*/ 133 h 1029"/>
                <a:gd name="T44" fmla="*/ 312 w 574"/>
                <a:gd name="T45" fmla="*/ 116 h 1029"/>
                <a:gd name="T46" fmla="*/ 287 w 574"/>
                <a:gd name="T47" fmla="*/ 0 h 1029"/>
                <a:gd name="T48" fmla="*/ 350 w 574"/>
                <a:gd name="T49" fmla="*/ 6 h 1029"/>
                <a:gd name="T50" fmla="*/ 411 w 574"/>
                <a:gd name="T51" fmla="*/ 27 h 1029"/>
                <a:gd name="T52" fmla="*/ 464 w 574"/>
                <a:gd name="T53" fmla="*/ 63 h 1029"/>
                <a:gd name="T54" fmla="*/ 511 w 574"/>
                <a:gd name="T55" fmla="*/ 109 h 1029"/>
                <a:gd name="T56" fmla="*/ 546 w 574"/>
                <a:gd name="T57" fmla="*/ 163 h 1029"/>
                <a:gd name="T58" fmla="*/ 567 w 574"/>
                <a:gd name="T59" fmla="*/ 222 h 1029"/>
                <a:gd name="T60" fmla="*/ 574 w 574"/>
                <a:gd name="T61" fmla="*/ 286 h 1029"/>
                <a:gd name="T62" fmla="*/ 571 w 574"/>
                <a:gd name="T63" fmla="*/ 786 h 1029"/>
                <a:gd name="T64" fmla="*/ 547 w 574"/>
                <a:gd name="T65" fmla="*/ 865 h 1029"/>
                <a:gd name="T66" fmla="*/ 503 w 574"/>
                <a:gd name="T67" fmla="*/ 931 h 1029"/>
                <a:gd name="T68" fmla="*/ 443 w 574"/>
                <a:gd name="T69" fmla="*/ 984 h 1029"/>
                <a:gd name="T70" fmla="*/ 372 w 574"/>
                <a:gd name="T71" fmla="*/ 1017 h 1029"/>
                <a:gd name="T72" fmla="*/ 293 w 574"/>
                <a:gd name="T73" fmla="*/ 1029 h 1029"/>
                <a:gd name="T74" fmla="*/ 226 w 574"/>
                <a:gd name="T75" fmla="*/ 1022 h 1029"/>
                <a:gd name="T76" fmla="*/ 164 w 574"/>
                <a:gd name="T77" fmla="*/ 1001 h 1029"/>
                <a:gd name="T78" fmla="*/ 110 w 574"/>
                <a:gd name="T79" fmla="*/ 966 h 1029"/>
                <a:gd name="T80" fmla="*/ 64 w 574"/>
                <a:gd name="T81" fmla="*/ 920 h 1029"/>
                <a:gd name="T82" fmla="*/ 28 w 574"/>
                <a:gd name="T83" fmla="*/ 866 h 1029"/>
                <a:gd name="T84" fmla="*/ 7 w 574"/>
                <a:gd name="T85" fmla="*/ 806 h 1029"/>
                <a:gd name="T86" fmla="*/ 0 w 574"/>
                <a:gd name="T87" fmla="*/ 743 h 1029"/>
                <a:gd name="T88" fmla="*/ 2 w 574"/>
                <a:gd name="T89" fmla="*/ 247 h 1029"/>
                <a:gd name="T90" fmla="*/ 22 w 574"/>
                <a:gd name="T91" fmla="*/ 175 h 1029"/>
                <a:gd name="T92" fmla="*/ 60 w 574"/>
                <a:gd name="T93" fmla="*/ 113 h 1029"/>
                <a:gd name="T94" fmla="*/ 110 w 574"/>
                <a:gd name="T95" fmla="*/ 63 h 1029"/>
                <a:gd name="T96" fmla="*/ 163 w 574"/>
                <a:gd name="T97" fmla="*/ 27 h 1029"/>
                <a:gd name="T98" fmla="*/ 224 w 574"/>
                <a:gd name="T99" fmla="*/ 6 h 1029"/>
                <a:gd name="T100" fmla="*/ 287 w 574"/>
                <a:gd name="T101" fmla="*/ 0 h 1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74" h="1029">
                  <a:moveTo>
                    <a:pt x="283" y="114"/>
                  </a:moveTo>
                  <a:lnTo>
                    <a:pt x="284" y="114"/>
                  </a:lnTo>
                  <a:lnTo>
                    <a:pt x="283" y="114"/>
                  </a:lnTo>
                  <a:lnTo>
                    <a:pt x="283" y="114"/>
                  </a:lnTo>
                  <a:close/>
                  <a:moveTo>
                    <a:pt x="281" y="114"/>
                  </a:moveTo>
                  <a:lnTo>
                    <a:pt x="254" y="116"/>
                  </a:lnTo>
                  <a:lnTo>
                    <a:pt x="229" y="122"/>
                  </a:lnTo>
                  <a:lnTo>
                    <a:pt x="206" y="133"/>
                  </a:lnTo>
                  <a:lnTo>
                    <a:pt x="185" y="147"/>
                  </a:lnTo>
                  <a:lnTo>
                    <a:pt x="166" y="166"/>
                  </a:lnTo>
                  <a:lnTo>
                    <a:pt x="148" y="185"/>
                  </a:lnTo>
                  <a:lnTo>
                    <a:pt x="134" y="208"/>
                  </a:lnTo>
                  <a:lnTo>
                    <a:pt x="123" y="231"/>
                  </a:lnTo>
                  <a:lnTo>
                    <a:pt x="117" y="259"/>
                  </a:lnTo>
                  <a:lnTo>
                    <a:pt x="115" y="286"/>
                  </a:lnTo>
                  <a:lnTo>
                    <a:pt x="115" y="743"/>
                  </a:lnTo>
                  <a:lnTo>
                    <a:pt x="117" y="770"/>
                  </a:lnTo>
                  <a:lnTo>
                    <a:pt x="123" y="795"/>
                  </a:lnTo>
                  <a:lnTo>
                    <a:pt x="134" y="819"/>
                  </a:lnTo>
                  <a:lnTo>
                    <a:pt x="148" y="842"/>
                  </a:lnTo>
                  <a:lnTo>
                    <a:pt x="166" y="863"/>
                  </a:lnTo>
                  <a:lnTo>
                    <a:pt x="188" y="881"/>
                  </a:lnTo>
                  <a:lnTo>
                    <a:pt x="211" y="896"/>
                  </a:lnTo>
                  <a:lnTo>
                    <a:pt x="236" y="906"/>
                  </a:lnTo>
                  <a:lnTo>
                    <a:pt x="263" y="913"/>
                  </a:lnTo>
                  <a:lnTo>
                    <a:pt x="293" y="915"/>
                  </a:lnTo>
                  <a:lnTo>
                    <a:pt x="299" y="915"/>
                  </a:lnTo>
                  <a:lnTo>
                    <a:pt x="328" y="912"/>
                  </a:lnTo>
                  <a:lnTo>
                    <a:pt x="356" y="904"/>
                  </a:lnTo>
                  <a:lnTo>
                    <a:pt x="383" y="892"/>
                  </a:lnTo>
                  <a:lnTo>
                    <a:pt x="406" y="875"/>
                  </a:lnTo>
                  <a:lnTo>
                    <a:pt x="425" y="854"/>
                  </a:lnTo>
                  <a:lnTo>
                    <a:pt x="442" y="830"/>
                  </a:lnTo>
                  <a:lnTo>
                    <a:pt x="455" y="804"/>
                  </a:lnTo>
                  <a:lnTo>
                    <a:pt x="462" y="774"/>
                  </a:lnTo>
                  <a:lnTo>
                    <a:pt x="465" y="743"/>
                  </a:lnTo>
                  <a:lnTo>
                    <a:pt x="465" y="286"/>
                  </a:lnTo>
                  <a:lnTo>
                    <a:pt x="463" y="259"/>
                  </a:lnTo>
                  <a:lnTo>
                    <a:pt x="457" y="234"/>
                  </a:lnTo>
                  <a:lnTo>
                    <a:pt x="446" y="210"/>
                  </a:lnTo>
                  <a:lnTo>
                    <a:pt x="432" y="187"/>
                  </a:lnTo>
                  <a:lnTo>
                    <a:pt x="413" y="166"/>
                  </a:lnTo>
                  <a:lnTo>
                    <a:pt x="391" y="147"/>
                  </a:lnTo>
                  <a:lnTo>
                    <a:pt x="367" y="133"/>
                  </a:lnTo>
                  <a:lnTo>
                    <a:pt x="340" y="122"/>
                  </a:lnTo>
                  <a:lnTo>
                    <a:pt x="312" y="116"/>
                  </a:lnTo>
                  <a:lnTo>
                    <a:pt x="281" y="114"/>
                  </a:lnTo>
                  <a:close/>
                  <a:moveTo>
                    <a:pt x="287" y="0"/>
                  </a:moveTo>
                  <a:lnTo>
                    <a:pt x="319" y="1"/>
                  </a:lnTo>
                  <a:lnTo>
                    <a:pt x="350" y="6"/>
                  </a:lnTo>
                  <a:lnTo>
                    <a:pt x="382" y="16"/>
                  </a:lnTo>
                  <a:lnTo>
                    <a:pt x="411" y="27"/>
                  </a:lnTo>
                  <a:lnTo>
                    <a:pt x="439" y="44"/>
                  </a:lnTo>
                  <a:lnTo>
                    <a:pt x="464" y="63"/>
                  </a:lnTo>
                  <a:lnTo>
                    <a:pt x="488" y="86"/>
                  </a:lnTo>
                  <a:lnTo>
                    <a:pt x="511" y="109"/>
                  </a:lnTo>
                  <a:lnTo>
                    <a:pt x="530" y="135"/>
                  </a:lnTo>
                  <a:lnTo>
                    <a:pt x="546" y="163"/>
                  </a:lnTo>
                  <a:lnTo>
                    <a:pt x="558" y="192"/>
                  </a:lnTo>
                  <a:lnTo>
                    <a:pt x="567" y="222"/>
                  </a:lnTo>
                  <a:lnTo>
                    <a:pt x="572" y="254"/>
                  </a:lnTo>
                  <a:lnTo>
                    <a:pt x="574" y="286"/>
                  </a:lnTo>
                  <a:lnTo>
                    <a:pt x="574" y="743"/>
                  </a:lnTo>
                  <a:lnTo>
                    <a:pt x="571" y="786"/>
                  </a:lnTo>
                  <a:lnTo>
                    <a:pt x="561" y="826"/>
                  </a:lnTo>
                  <a:lnTo>
                    <a:pt x="547" y="865"/>
                  </a:lnTo>
                  <a:lnTo>
                    <a:pt x="527" y="900"/>
                  </a:lnTo>
                  <a:lnTo>
                    <a:pt x="503" y="931"/>
                  </a:lnTo>
                  <a:lnTo>
                    <a:pt x="475" y="960"/>
                  </a:lnTo>
                  <a:lnTo>
                    <a:pt x="443" y="984"/>
                  </a:lnTo>
                  <a:lnTo>
                    <a:pt x="409" y="1003"/>
                  </a:lnTo>
                  <a:lnTo>
                    <a:pt x="372" y="1017"/>
                  </a:lnTo>
                  <a:lnTo>
                    <a:pt x="333" y="1026"/>
                  </a:lnTo>
                  <a:lnTo>
                    <a:pt x="293" y="1029"/>
                  </a:lnTo>
                  <a:lnTo>
                    <a:pt x="259" y="1027"/>
                  </a:lnTo>
                  <a:lnTo>
                    <a:pt x="226" y="1022"/>
                  </a:lnTo>
                  <a:lnTo>
                    <a:pt x="194" y="1014"/>
                  </a:lnTo>
                  <a:lnTo>
                    <a:pt x="164" y="1001"/>
                  </a:lnTo>
                  <a:lnTo>
                    <a:pt x="136" y="986"/>
                  </a:lnTo>
                  <a:lnTo>
                    <a:pt x="110" y="966"/>
                  </a:lnTo>
                  <a:lnTo>
                    <a:pt x="86" y="943"/>
                  </a:lnTo>
                  <a:lnTo>
                    <a:pt x="64" y="920"/>
                  </a:lnTo>
                  <a:lnTo>
                    <a:pt x="44" y="894"/>
                  </a:lnTo>
                  <a:lnTo>
                    <a:pt x="28" y="866"/>
                  </a:lnTo>
                  <a:lnTo>
                    <a:pt x="16" y="837"/>
                  </a:lnTo>
                  <a:lnTo>
                    <a:pt x="7" y="806"/>
                  </a:lnTo>
                  <a:lnTo>
                    <a:pt x="2" y="775"/>
                  </a:lnTo>
                  <a:lnTo>
                    <a:pt x="0" y="743"/>
                  </a:lnTo>
                  <a:lnTo>
                    <a:pt x="0" y="286"/>
                  </a:lnTo>
                  <a:lnTo>
                    <a:pt x="2" y="247"/>
                  </a:lnTo>
                  <a:lnTo>
                    <a:pt x="9" y="210"/>
                  </a:lnTo>
                  <a:lnTo>
                    <a:pt x="22" y="175"/>
                  </a:lnTo>
                  <a:lnTo>
                    <a:pt x="39" y="143"/>
                  </a:lnTo>
                  <a:lnTo>
                    <a:pt x="60" y="113"/>
                  </a:lnTo>
                  <a:lnTo>
                    <a:pt x="86" y="86"/>
                  </a:lnTo>
                  <a:lnTo>
                    <a:pt x="110" y="63"/>
                  </a:lnTo>
                  <a:lnTo>
                    <a:pt x="136" y="44"/>
                  </a:lnTo>
                  <a:lnTo>
                    <a:pt x="163" y="27"/>
                  </a:lnTo>
                  <a:lnTo>
                    <a:pt x="193" y="16"/>
                  </a:lnTo>
                  <a:lnTo>
                    <a:pt x="224" y="6"/>
                  </a:lnTo>
                  <a:lnTo>
                    <a:pt x="255" y="1"/>
                  </a:lnTo>
                  <a:lnTo>
                    <a:pt x="287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392"/>
            <p:cNvSpPr>
              <a:spLocks noEditPoints="1"/>
            </p:cNvSpPr>
            <p:nvPr/>
          </p:nvSpPr>
          <p:spPr bwMode="auto">
            <a:xfrm>
              <a:off x="6276975" y="2693988"/>
              <a:ext cx="547688" cy="244475"/>
            </a:xfrm>
            <a:custGeom>
              <a:avLst/>
              <a:gdLst>
                <a:gd name="T0" fmla="*/ 127 w 3446"/>
                <a:gd name="T1" fmla="*/ 784 h 1539"/>
                <a:gd name="T2" fmla="*/ 459 w 3446"/>
                <a:gd name="T3" fmla="*/ 1425 h 1539"/>
                <a:gd name="T4" fmla="*/ 461 w 3446"/>
                <a:gd name="T5" fmla="*/ 1107 h 1539"/>
                <a:gd name="T6" fmla="*/ 475 w 3446"/>
                <a:gd name="T7" fmla="*/ 1045 h 1539"/>
                <a:gd name="T8" fmla="*/ 503 w 3446"/>
                <a:gd name="T9" fmla="*/ 988 h 1539"/>
                <a:gd name="T10" fmla="*/ 545 w 3446"/>
                <a:gd name="T11" fmla="*/ 939 h 1539"/>
                <a:gd name="T12" fmla="*/ 595 w 3446"/>
                <a:gd name="T13" fmla="*/ 897 h 1539"/>
                <a:gd name="T14" fmla="*/ 652 w 3446"/>
                <a:gd name="T15" fmla="*/ 869 h 1539"/>
                <a:gd name="T16" fmla="*/ 714 w 3446"/>
                <a:gd name="T17" fmla="*/ 854 h 1539"/>
                <a:gd name="T18" fmla="*/ 789 w 3446"/>
                <a:gd name="T19" fmla="*/ 856 h 1539"/>
                <a:gd name="T20" fmla="*/ 868 w 3446"/>
                <a:gd name="T21" fmla="*/ 880 h 1539"/>
                <a:gd name="T22" fmla="*/ 936 w 3446"/>
                <a:gd name="T23" fmla="*/ 924 h 1539"/>
                <a:gd name="T24" fmla="*/ 987 w 3446"/>
                <a:gd name="T25" fmla="*/ 984 h 1539"/>
                <a:gd name="T26" fmla="*/ 1021 w 3446"/>
                <a:gd name="T27" fmla="*/ 1057 h 1539"/>
                <a:gd name="T28" fmla="*/ 1033 w 3446"/>
                <a:gd name="T29" fmla="*/ 1139 h 1539"/>
                <a:gd name="T30" fmla="*/ 3317 w 3446"/>
                <a:gd name="T31" fmla="*/ 750 h 1539"/>
                <a:gd name="T32" fmla="*/ 3217 w 3446"/>
                <a:gd name="T33" fmla="*/ 0 h 1539"/>
                <a:gd name="T34" fmla="*/ 3245 w 3446"/>
                <a:gd name="T35" fmla="*/ 8 h 1539"/>
                <a:gd name="T36" fmla="*/ 3266 w 3446"/>
                <a:gd name="T37" fmla="*/ 31 h 1539"/>
                <a:gd name="T38" fmla="*/ 3444 w 3446"/>
                <a:gd name="T39" fmla="*/ 790 h 1539"/>
                <a:gd name="T40" fmla="*/ 3445 w 3446"/>
                <a:gd name="T41" fmla="*/ 813 h 1539"/>
                <a:gd name="T42" fmla="*/ 3437 w 3446"/>
                <a:gd name="T43" fmla="*/ 836 h 1539"/>
                <a:gd name="T44" fmla="*/ 3423 w 3446"/>
                <a:gd name="T45" fmla="*/ 851 h 1539"/>
                <a:gd name="T46" fmla="*/ 3403 w 3446"/>
                <a:gd name="T47" fmla="*/ 858 h 1539"/>
                <a:gd name="T48" fmla="*/ 975 w 3446"/>
                <a:gd name="T49" fmla="*/ 1387 h 1539"/>
                <a:gd name="T50" fmla="*/ 947 w 3446"/>
                <a:gd name="T51" fmla="*/ 1373 h 1539"/>
                <a:gd name="T52" fmla="*/ 927 w 3446"/>
                <a:gd name="T53" fmla="*/ 1344 h 1539"/>
                <a:gd name="T54" fmla="*/ 924 w 3446"/>
                <a:gd name="T55" fmla="*/ 1139 h 1539"/>
                <a:gd name="T56" fmla="*/ 914 w 3446"/>
                <a:gd name="T57" fmla="*/ 1080 h 1539"/>
                <a:gd name="T58" fmla="*/ 884 w 3446"/>
                <a:gd name="T59" fmla="*/ 1029 h 1539"/>
                <a:gd name="T60" fmla="*/ 840 w 3446"/>
                <a:gd name="T61" fmla="*/ 992 h 1539"/>
                <a:gd name="T62" fmla="*/ 783 w 3446"/>
                <a:gd name="T63" fmla="*/ 970 h 1539"/>
                <a:gd name="T64" fmla="*/ 725 w 3446"/>
                <a:gd name="T65" fmla="*/ 969 h 1539"/>
                <a:gd name="T66" fmla="*/ 675 w 3446"/>
                <a:gd name="T67" fmla="*/ 986 h 1539"/>
                <a:gd name="T68" fmla="*/ 631 w 3446"/>
                <a:gd name="T69" fmla="*/ 1019 h 1539"/>
                <a:gd name="T70" fmla="*/ 599 w 3446"/>
                <a:gd name="T71" fmla="*/ 1052 h 1539"/>
                <a:gd name="T72" fmla="*/ 580 w 3446"/>
                <a:gd name="T73" fmla="*/ 1094 h 1539"/>
                <a:gd name="T74" fmla="*/ 574 w 3446"/>
                <a:gd name="T75" fmla="*/ 1139 h 1539"/>
                <a:gd name="T76" fmla="*/ 571 w 3446"/>
                <a:gd name="T77" fmla="*/ 1501 h 1539"/>
                <a:gd name="T78" fmla="*/ 552 w 3446"/>
                <a:gd name="T79" fmla="*/ 1528 h 1539"/>
                <a:gd name="T80" fmla="*/ 516 w 3446"/>
                <a:gd name="T81" fmla="*/ 1539 h 1539"/>
                <a:gd name="T82" fmla="*/ 213 w 3446"/>
                <a:gd name="T83" fmla="*/ 1537 h 1539"/>
                <a:gd name="T84" fmla="*/ 186 w 3446"/>
                <a:gd name="T85" fmla="*/ 1522 h 1539"/>
                <a:gd name="T86" fmla="*/ 173 w 3446"/>
                <a:gd name="T87" fmla="*/ 1493 h 1539"/>
                <a:gd name="T88" fmla="*/ 0 w 3446"/>
                <a:gd name="T89" fmla="*/ 741 h 1539"/>
                <a:gd name="T90" fmla="*/ 5 w 3446"/>
                <a:gd name="T91" fmla="*/ 719 h 1539"/>
                <a:gd name="T92" fmla="*/ 18 w 3446"/>
                <a:gd name="T93" fmla="*/ 701 h 1539"/>
                <a:gd name="T94" fmla="*/ 37 w 3446"/>
                <a:gd name="T95" fmla="*/ 689 h 1539"/>
                <a:gd name="T96" fmla="*/ 3202 w 3446"/>
                <a:gd name="T97" fmla="*/ 1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46" h="1539">
                  <a:moveTo>
                    <a:pt x="3168" y="121"/>
                  </a:moveTo>
                  <a:lnTo>
                    <a:pt x="127" y="784"/>
                  </a:lnTo>
                  <a:lnTo>
                    <a:pt x="275" y="1425"/>
                  </a:lnTo>
                  <a:lnTo>
                    <a:pt x="459" y="1425"/>
                  </a:lnTo>
                  <a:lnTo>
                    <a:pt x="459" y="1139"/>
                  </a:lnTo>
                  <a:lnTo>
                    <a:pt x="461" y="1107"/>
                  </a:lnTo>
                  <a:lnTo>
                    <a:pt x="466" y="1075"/>
                  </a:lnTo>
                  <a:lnTo>
                    <a:pt x="475" y="1045"/>
                  </a:lnTo>
                  <a:lnTo>
                    <a:pt x="487" y="1016"/>
                  </a:lnTo>
                  <a:lnTo>
                    <a:pt x="503" y="988"/>
                  </a:lnTo>
                  <a:lnTo>
                    <a:pt x="523" y="962"/>
                  </a:lnTo>
                  <a:lnTo>
                    <a:pt x="545" y="939"/>
                  </a:lnTo>
                  <a:lnTo>
                    <a:pt x="569" y="916"/>
                  </a:lnTo>
                  <a:lnTo>
                    <a:pt x="595" y="897"/>
                  </a:lnTo>
                  <a:lnTo>
                    <a:pt x="622" y="880"/>
                  </a:lnTo>
                  <a:lnTo>
                    <a:pt x="652" y="869"/>
                  </a:lnTo>
                  <a:lnTo>
                    <a:pt x="683" y="859"/>
                  </a:lnTo>
                  <a:lnTo>
                    <a:pt x="714" y="854"/>
                  </a:lnTo>
                  <a:lnTo>
                    <a:pt x="746" y="853"/>
                  </a:lnTo>
                  <a:lnTo>
                    <a:pt x="789" y="856"/>
                  </a:lnTo>
                  <a:lnTo>
                    <a:pt x="830" y="866"/>
                  </a:lnTo>
                  <a:lnTo>
                    <a:pt x="868" y="880"/>
                  </a:lnTo>
                  <a:lnTo>
                    <a:pt x="903" y="900"/>
                  </a:lnTo>
                  <a:lnTo>
                    <a:pt x="936" y="924"/>
                  </a:lnTo>
                  <a:lnTo>
                    <a:pt x="963" y="952"/>
                  </a:lnTo>
                  <a:lnTo>
                    <a:pt x="987" y="984"/>
                  </a:lnTo>
                  <a:lnTo>
                    <a:pt x="1007" y="1020"/>
                  </a:lnTo>
                  <a:lnTo>
                    <a:pt x="1021" y="1057"/>
                  </a:lnTo>
                  <a:lnTo>
                    <a:pt x="1030" y="1097"/>
                  </a:lnTo>
                  <a:lnTo>
                    <a:pt x="1033" y="1139"/>
                  </a:lnTo>
                  <a:lnTo>
                    <a:pt x="1033" y="1247"/>
                  </a:lnTo>
                  <a:lnTo>
                    <a:pt x="3317" y="750"/>
                  </a:lnTo>
                  <a:lnTo>
                    <a:pt x="3168" y="121"/>
                  </a:lnTo>
                  <a:close/>
                  <a:moveTo>
                    <a:pt x="3217" y="0"/>
                  </a:moveTo>
                  <a:lnTo>
                    <a:pt x="3232" y="2"/>
                  </a:lnTo>
                  <a:lnTo>
                    <a:pt x="3245" y="8"/>
                  </a:lnTo>
                  <a:lnTo>
                    <a:pt x="3257" y="18"/>
                  </a:lnTo>
                  <a:lnTo>
                    <a:pt x="3266" y="31"/>
                  </a:lnTo>
                  <a:lnTo>
                    <a:pt x="3271" y="47"/>
                  </a:lnTo>
                  <a:lnTo>
                    <a:pt x="3444" y="790"/>
                  </a:lnTo>
                  <a:lnTo>
                    <a:pt x="3446" y="802"/>
                  </a:lnTo>
                  <a:lnTo>
                    <a:pt x="3445" y="813"/>
                  </a:lnTo>
                  <a:lnTo>
                    <a:pt x="3442" y="824"/>
                  </a:lnTo>
                  <a:lnTo>
                    <a:pt x="3437" y="836"/>
                  </a:lnTo>
                  <a:lnTo>
                    <a:pt x="3431" y="844"/>
                  </a:lnTo>
                  <a:lnTo>
                    <a:pt x="3423" y="851"/>
                  </a:lnTo>
                  <a:lnTo>
                    <a:pt x="3412" y="856"/>
                  </a:lnTo>
                  <a:lnTo>
                    <a:pt x="3403" y="858"/>
                  </a:lnTo>
                  <a:lnTo>
                    <a:pt x="993" y="1384"/>
                  </a:lnTo>
                  <a:lnTo>
                    <a:pt x="975" y="1387"/>
                  </a:lnTo>
                  <a:lnTo>
                    <a:pt x="960" y="1382"/>
                  </a:lnTo>
                  <a:lnTo>
                    <a:pt x="947" y="1373"/>
                  </a:lnTo>
                  <a:lnTo>
                    <a:pt x="936" y="1361"/>
                  </a:lnTo>
                  <a:lnTo>
                    <a:pt x="927" y="1344"/>
                  </a:lnTo>
                  <a:lnTo>
                    <a:pt x="924" y="1327"/>
                  </a:lnTo>
                  <a:lnTo>
                    <a:pt x="924" y="1139"/>
                  </a:lnTo>
                  <a:lnTo>
                    <a:pt x="921" y="1108"/>
                  </a:lnTo>
                  <a:lnTo>
                    <a:pt x="914" y="1080"/>
                  </a:lnTo>
                  <a:lnTo>
                    <a:pt x="901" y="1053"/>
                  </a:lnTo>
                  <a:lnTo>
                    <a:pt x="884" y="1029"/>
                  </a:lnTo>
                  <a:lnTo>
                    <a:pt x="864" y="1008"/>
                  </a:lnTo>
                  <a:lnTo>
                    <a:pt x="840" y="992"/>
                  </a:lnTo>
                  <a:lnTo>
                    <a:pt x="813" y="978"/>
                  </a:lnTo>
                  <a:lnTo>
                    <a:pt x="783" y="970"/>
                  </a:lnTo>
                  <a:lnTo>
                    <a:pt x="752" y="967"/>
                  </a:lnTo>
                  <a:lnTo>
                    <a:pt x="725" y="969"/>
                  </a:lnTo>
                  <a:lnTo>
                    <a:pt x="699" y="975"/>
                  </a:lnTo>
                  <a:lnTo>
                    <a:pt x="675" y="986"/>
                  </a:lnTo>
                  <a:lnTo>
                    <a:pt x="652" y="1000"/>
                  </a:lnTo>
                  <a:lnTo>
                    <a:pt x="631" y="1019"/>
                  </a:lnTo>
                  <a:lnTo>
                    <a:pt x="613" y="1034"/>
                  </a:lnTo>
                  <a:lnTo>
                    <a:pt x="599" y="1052"/>
                  </a:lnTo>
                  <a:lnTo>
                    <a:pt x="588" y="1072"/>
                  </a:lnTo>
                  <a:lnTo>
                    <a:pt x="580" y="1094"/>
                  </a:lnTo>
                  <a:lnTo>
                    <a:pt x="575" y="1116"/>
                  </a:lnTo>
                  <a:lnTo>
                    <a:pt x="574" y="1139"/>
                  </a:lnTo>
                  <a:lnTo>
                    <a:pt x="574" y="1481"/>
                  </a:lnTo>
                  <a:lnTo>
                    <a:pt x="571" y="1501"/>
                  </a:lnTo>
                  <a:lnTo>
                    <a:pt x="564" y="1517"/>
                  </a:lnTo>
                  <a:lnTo>
                    <a:pt x="552" y="1528"/>
                  </a:lnTo>
                  <a:lnTo>
                    <a:pt x="535" y="1537"/>
                  </a:lnTo>
                  <a:lnTo>
                    <a:pt x="516" y="1539"/>
                  </a:lnTo>
                  <a:lnTo>
                    <a:pt x="230" y="1539"/>
                  </a:lnTo>
                  <a:lnTo>
                    <a:pt x="213" y="1537"/>
                  </a:lnTo>
                  <a:lnTo>
                    <a:pt x="199" y="1531"/>
                  </a:lnTo>
                  <a:lnTo>
                    <a:pt x="186" y="1522"/>
                  </a:lnTo>
                  <a:lnTo>
                    <a:pt x="178" y="1509"/>
                  </a:lnTo>
                  <a:lnTo>
                    <a:pt x="173" y="1493"/>
                  </a:lnTo>
                  <a:lnTo>
                    <a:pt x="0" y="750"/>
                  </a:lnTo>
                  <a:lnTo>
                    <a:pt x="0" y="741"/>
                  </a:lnTo>
                  <a:lnTo>
                    <a:pt x="1" y="730"/>
                  </a:lnTo>
                  <a:lnTo>
                    <a:pt x="5" y="719"/>
                  </a:lnTo>
                  <a:lnTo>
                    <a:pt x="12" y="709"/>
                  </a:lnTo>
                  <a:lnTo>
                    <a:pt x="18" y="701"/>
                  </a:lnTo>
                  <a:lnTo>
                    <a:pt x="26" y="694"/>
                  </a:lnTo>
                  <a:lnTo>
                    <a:pt x="37" y="689"/>
                  </a:lnTo>
                  <a:lnTo>
                    <a:pt x="46" y="687"/>
                  </a:lnTo>
                  <a:lnTo>
                    <a:pt x="3202" y="1"/>
                  </a:lnTo>
                  <a:lnTo>
                    <a:pt x="3217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393"/>
            <p:cNvSpPr>
              <a:spLocks noEditPoints="1"/>
            </p:cNvSpPr>
            <p:nvPr/>
          </p:nvSpPr>
          <p:spPr bwMode="auto">
            <a:xfrm>
              <a:off x="6296025" y="2921000"/>
              <a:ext cx="528638" cy="107950"/>
            </a:xfrm>
            <a:custGeom>
              <a:avLst/>
              <a:gdLst>
                <a:gd name="T0" fmla="*/ 115 w 3334"/>
                <a:gd name="T1" fmla="*/ 571 h 685"/>
                <a:gd name="T2" fmla="*/ 3214 w 3334"/>
                <a:gd name="T3" fmla="*/ 114 h 685"/>
                <a:gd name="T4" fmla="*/ 918 w 3334"/>
                <a:gd name="T5" fmla="*/ 171 h 685"/>
                <a:gd name="T6" fmla="*/ 905 w 3334"/>
                <a:gd name="T7" fmla="*/ 254 h 685"/>
                <a:gd name="T8" fmla="*/ 871 w 3334"/>
                <a:gd name="T9" fmla="*/ 328 h 685"/>
                <a:gd name="T10" fmla="*/ 818 w 3334"/>
                <a:gd name="T11" fmla="*/ 388 h 685"/>
                <a:gd name="T12" fmla="*/ 751 w 3334"/>
                <a:gd name="T13" fmla="*/ 431 h 685"/>
                <a:gd name="T14" fmla="*/ 672 w 3334"/>
                <a:gd name="T15" fmla="*/ 454 h 685"/>
                <a:gd name="T16" fmla="*/ 599 w 3334"/>
                <a:gd name="T17" fmla="*/ 455 h 685"/>
                <a:gd name="T18" fmla="*/ 537 w 3334"/>
                <a:gd name="T19" fmla="*/ 442 h 685"/>
                <a:gd name="T20" fmla="*/ 480 w 3334"/>
                <a:gd name="T21" fmla="*/ 414 h 685"/>
                <a:gd name="T22" fmla="*/ 430 w 3334"/>
                <a:gd name="T23" fmla="*/ 371 h 685"/>
                <a:gd name="T24" fmla="*/ 388 w 3334"/>
                <a:gd name="T25" fmla="*/ 322 h 685"/>
                <a:gd name="T26" fmla="*/ 360 w 3334"/>
                <a:gd name="T27" fmla="*/ 265 h 685"/>
                <a:gd name="T28" fmla="*/ 346 w 3334"/>
                <a:gd name="T29" fmla="*/ 203 h 685"/>
                <a:gd name="T30" fmla="*/ 344 w 3334"/>
                <a:gd name="T31" fmla="*/ 114 h 685"/>
                <a:gd name="T32" fmla="*/ 58 w 3334"/>
                <a:gd name="T33" fmla="*/ 0 h 685"/>
                <a:gd name="T34" fmla="*/ 420 w 3334"/>
                <a:gd name="T35" fmla="*/ 2 h 685"/>
                <a:gd name="T36" fmla="*/ 449 w 3334"/>
                <a:gd name="T37" fmla="*/ 22 h 685"/>
                <a:gd name="T38" fmla="*/ 459 w 3334"/>
                <a:gd name="T39" fmla="*/ 56 h 685"/>
                <a:gd name="T40" fmla="*/ 461 w 3334"/>
                <a:gd name="T41" fmla="*/ 198 h 685"/>
                <a:gd name="T42" fmla="*/ 478 w 3334"/>
                <a:gd name="T43" fmla="*/ 247 h 685"/>
                <a:gd name="T44" fmla="*/ 510 w 3334"/>
                <a:gd name="T45" fmla="*/ 291 h 685"/>
                <a:gd name="T46" fmla="*/ 555 w 3334"/>
                <a:gd name="T47" fmla="*/ 324 h 685"/>
                <a:gd name="T48" fmla="*/ 607 w 3334"/>
                <a:gd name="T49" fmla="*/ 341 h 685"/>
                <a:gd name="T50" fmla="*/ 643 w 3334"/>
                <a:gd name="T51" fmla="*/ 343 h 685"/>
                <a:gd name="T52" fmla="*/ 700 w 3334"/>
                <a:gd name="T53" fmla="*/ 332 h 685"/>
                <a:gd name="T54" fmla="*/ 750 w 3334"/>
                <a:gd name="T55" fmla="*/ 303 h 685"/>
                <a:gd name="T56" fmla="*/ 786 w 3334"/>
                <a:gd name="T57" fmla="*/ 258 h 685"/>
                <a:gd name="T58" fmla="*/ 806 w 3334"/>
                <a:gd name="T59" fmla="*/ 202 h 685"/>
                <a:gd name="T60" fmla="*/ 809 w 3334"/>
                <a:gd name="T61" fmla="*/ 56 h 685"/>
                <a:gd name="T62" fmla="*/ 820 w 3334"/>
                <a:gd name="T63" fmla="*/ 22 h 685"/>
                <a:gd name="T64" fmla="*/ 847 w 3334"/>
                <a:gd name="T65" fmla="*/ 2 h 685"/>
                <a:gd name="T66" fmla="*/ 3276 w 3334"/>
                <a:gd name="T67" fmla="*/ 0 h 685"/>
                <a:gd name="T68" fmla="*/ 3312 w 3334"/>
                <a:gd name="T69" fmla="*/ 9 h 685"/>
                <a:gd name="T70" fmla="*/ 3332 w 3334"/>
                <a:gd name="T71" fmla="*/ 38 h 685"/>
                <a:gd name="T72" fmla="*/ 3334 w 3334"/>
                <a:gd name="T73" fmla="*/ 628 h 685"/>
                <a:gd name="T74" fmla="*/ 3319 w 3334"/>
                <a:gd name="T75" fmla="*/ 664 h 685"/>
                <a:gd name="T76" fmla="*/ 3290 w 3334"/>
                <a:gd name="T77" fmla="*/ 683 h 685"/>
                <a:gd name="T78" fmla="*/ 58 w 3334"/>
                <a:gd name="T79" fmla="*/ 685 h 685"/>
                <a:gd name="T80" fmla="*/ 22 w 3334"/>
                <a:gd name="T81" fmla="*/ 675 h 685"/>
                <a:gd name="T82" fmla="*/ 2 w 3334"/>
                <a:gd name="T83" fmla="*/ 648 h 685"/>
                <a:gd name="T84" fmla="*/ 0 w 3334"/>
                <a:gd name="T85" fmla="*/ 56 h 685"/>
                <a:gd name="T86" fmla="*/ 10 w 3334"/>
                <a:gd name="T87" fmla="*/ 22 h 685"/>
                <a:gd name="T88" fmla="*/ 38 w 3334"/>
                <a:gd name="T89" fmla="*/ 2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334" h="685">
                  <a:moveTo>
                    <a:pt x="115" y="114"/>
                  </a:moveTo>
                  <a:lnTo>
                    <a:pt x="115" y="571"/>
                  </a:lnTo>
                  <a:lnTo>
                    <a:pt x="3214" y="571"/>
                  </a:lnTo>
                  <a:lnTo>
                    <a:pt x="3214" y="114"/>
                  </a:lnTo>
                  <a:lnTo>
                    <a:pt x="918" y="114"/>
                  </a:lnTo>
                  <a:lnTo>
                    <a:pt x="918" y="171"/>
                  </a:lnTo>
                  <a:lnTo>
                    <a:pt x="915" y="214"/>
                  </a:lnTo>
                  <a:lnTo>
                    <a:pt x="905" y="254"/>
                  </a:lnTo>
                  <a:lnTo>
                    <a:pt x="891" y="293"/>
                  </a:lnTo>
                  <a:lnTo>
                    <a:pt x="871" y="328"/>
                  </a:lnTo>
                  <a:lnTo>
                    <a:pt x="847" y="359"/>
                  </a:lnTo>
                  <a:lnTo>
                    <a:pt x="818" y="388"/>
                  </a:lnTo>
                  <a:lnTo>
                    <a:pt x="786" y="412"/>
                  </a:lnTo>
                  <a:lnTo>
                    <a:pt x="751" y="431"/>
                  </a:lnTo>
                  <a:lnTo>
                    <a:pt x="713" y="445"/>
                  </a:lnTo>
                  <a:lnTo>
                    <a:pt x="672" y="454"/>
                  </a:lnTo>
                  <a:lnTo>
                    <a:pt x="631" y="457"/>
                  </a:lnTo>
                  <a:lnTo>
                    <a:pt x="599" y="455"/>
                  </a:lnTo>
                  <a:lnTo>
                    <a:pt x="568" y="450"/>
                  </a:lnTo>
                  <a:lnTo>
                    <a:pt x="537" y="442"/>
                  </a:lnTo>
                  <a:lnTo>
                    <a:pt x="507" y="429"/>
                  </a:lnTo>
                  <a:lnTo>
                    <a:pt x="480" y="414"/>
                  </a:lnTo>
                  <a:lnTo>
                    <a:pt x="454" y="394"/>
                  </a:lnTo>
                  <a:lnTo>
                    <a:pt x="430" y="371"/>
                  </a:lnTo>
                  <a:lnTo>
                    <a:pt x="408" y="348"/>
                  </a:lnTo>
                  <a:lnTo>
                    <a:pt x="388" y="322"/>
                  </a:lnTo>
                  <a:lnTo>
                    <a:pt x="372" y="294"/>
                  </a:lnTo>
                  <a:lnTo>
                    <a:pt x="360" y="265"/>
                  </a:lnTo>
                  <a:lnTo>
                    <a:pt x="351" y="234"/>
                  </a:lnTo>
                  <a:lnTo>
                    <a:pt x="346" y="203"/>
                  </a:lnTo>
                  <a:lnTo>
                    <a:pt x="344" y="171"/>
                  </a:lnTo>
                  <a:lnTo>
                    <a:pt x="344" y="114"/>
                  </a:lnTo>
                  <a:lnTo>
                    <a:pt x="115" y="114"/>
                  </a:lnTo>
                  <a:close/>
                  <a:moveTo>
                    <a:pt x="58" y="0"/>
                  </a:moveTo>
                  <a:lnTo>
                    <a:pt x="401" y="0"/>
                  </a:lnTo>
                  <a:lnTo>
                    <a:pt x="420" y="2"/>
                  </a:lnTo>
                  <a:lnTo>
                    <a:pt x="437" y="9"/>
                  </a:lnTo>
                  <a:lnTo>
                    <a:pt x="449" y="22"/>
                  </a:lnTo>
                  <a:lnTo>
                    <a:pt x="456" y="38"/>
                  </a:lnTo>
                  <a:lnTo>
                    <a:pt x="459" y="56"/>
                  </a:lnTo>
                  <a:lnTo>
                    <a:pt x="459" y="171"/>
                  </a:lnTo>
                  <a:lnTo>
                    <a:pt x="461" y="198"/>
                  </a:lnTo>
                  <a:lnTo>
                    <a:pt x="467" y="223"/>
                  </a:lnTo>
                  <a:lnTo>
                    <a:pt x="478" y="247"/>
                  </a:lnTo>
                  <a:lnTo>
                    <a:pt x="492" y="270"/>
                  </a:lnTo>
                  <a:lnTo>
                    <a:pt x="510" y="291"/>
                  </a:lnTo>
                  <a:lnTo>
                    <a:pt x="532" y="309"/>
                  </a:lnTo>
                  <a:lnTo>
                    <a:pt x="555" y="324"/>
                  </a:lnTo>
                  <a:lnTo>
                    <a:pt x="580" y="334"/>
                  </a:lnTo>
                  <a:lnTo>
                    <a:pt x="607" y="341"/>
                  </a:lnTo>
                  <a:lnTo>
                    <a:pt x="637" y="343"/>
                  </a:lnTo>
                  <a:lnTo>
                    <a:pt x="643" y="343"/>
                  </a:lnTo>
                  <a:lnTo>
                    <a:pt x="672" y="340"/>
                  </a:lnTo>
                  <a:lnTo>
                    <a:pt x="700" y="332"/>
                  </a:lnTo>
                  <a:lnTo>
                    <a:pt x="727" y="320"/>
                  </a:lnTo>
                  <a:lnTo>
                    <a:pt x="750" y="303"/>
                  </a:lnTo>
                  <a:lnTo>
                    <a:pt x="769" y="282"/>
                  </a:lnTo>
                  <a:lnTo>
                    <a:pt x="786" y="258"/>
                  </a:lnTo>
                  <a:lnTo>
                    <a:pt x="799" y="232"/>
                  </a:lnTo>
                  <a:lnTo>
                    <a:pt x="806" y="202"/>
                  </a:lnTo>
                  <a:lnTo>
                    <a:pt x="809" y="171"/>
                  </a:lnTo>
                  <a:lnTo>
                    <a:pt x="809" y="56"/>
                  </a:lnTo>
                  <a:lnTo>
                    <a:pt x="811" y="38"/>
                  </a:lnTo>
                  <a:lnTo>
                    <a:pt x="820" y="22"/>
                  </a:lnTo>
                  <a:lnTo>
                    <a:pt x="831" y="9"/>
                  </a:lnTo>
                  <a:lnTo>
                    <a:pt x="847" y="2"/>
                  </a:lnTo>
                  <a:lnTo>
                    <a:pt x="867" y="0"/>
                  </a:lnTo>
                  <a:lnTo>
                    <a:pt x="3276" y="0"/>
                  </a:lnTo>
                  <a:lnTo>
                    <a:pt x="3296" y="2"/>
                  </a:lnTo>
                  <a:lnTo>
                    <a:pt x="3312" y="9"/>
                  </a:lnTo>
                  <a:lnTo>
                    <a:pt x="3324" y="22"/>
                  </a:lnTo>
                  <a:lnTo>
                    <a:pt x="3332" y="38"/>
                  </a:lnTo>
                  <a:lnTo>
                    <a:pt x="3334" y="56"/>
                  </a:lnTo>
                  <a:lnTo>
                    <a:pt x="3334" y="628"/>
                  </a:lnTo>
                  <a:lnTo>
                    <a:pt x="3329" y="648"/>
                  </a:lnTo>
                  <a:lnTo>
                    <a:pt x="3319" y="664"/>
                  </a:lnTo>
                  <a:lnTo>
                    <a:pt x="3307" y="675"/>
                  </a:lnTo>
                  <a:lnTo>
                    <a:pt x="3290" y="683"/>
                  </a:lnTo>
                  <a:lnTo>
                    <a:pt x="3271" y="685"/>
                  </a:lnTo>
                  <a:lnTo>
                    <a:pt x="58" y="685"/>
                  </a:lnTo>
                  <a:lnTo>
                    <a:pt x="38" y="683"/>
                  </a:lnTo>
                  <a:lnTo>
                    <a:pt x="22" y="675"/>
                  </a:lnTo>
                  <a:lnTo>
                    <a:pt x="10" y="664"/>
                  </a:lnTo>
                  <a:lnTo>
                    <a:pt x="2" y="648"/>
                  </a:lnTo>
                  <a:lnTo>
                    <a:pt x="0" y="628"/>
                  </a:lnTo>
                  <a:lnTo>
                    <a:pt x="0" y="56"/>
                  </a:lnTo>
                  <a:lnTo>
                    <a:pt x="2" y="38"/>
                  </a:lnTo>
                  <a:lnTo>
                    <a:pt x="10" y="22"/>
                  </a:lnTo>
                  <a:lnTo>
                    <a:pt x="22" y="9"/>
                  </a:lnTo>
                  <a:lnTo>
                    <a:pt x="38" y="2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394"/>
            <p:cNvSpPr>
              <a:spLocks/>
            </p:cNvSpPr>
            <p:nvPr/>
          </p:nvSpPr>
          <p:spPr bwMode="auto">
            <a:xfrm>
              <a:off x="6686550" y="3048000"/>
              <a:ext cx="36513" cy="80962"/>
            </a:xfrm>
            <a:custGeom>
              <a:avLst/>
              <a:gdLst>
                <a:gd name="T0" fmla="*/ 177 w 229"/>
                <a:gd name="T1" fmla="*/ 0 h 515"/>
                <a:gd name="T2" fmla="*/ 195 w 229"/>
                <a:gd name="T3" fmla="*/ 6 h 515"/>
                <a:gd name="T4" fmla="*/ 209 w 229"/>
                <a:gd name="T5" fmla="*/ 16 h 515"/>
                <a:gd name="T6" fmla="*/ 221 w 229"/>
                <a:gd name="T7" fmla="*/ 27 h 515"/>
                <a:gd name="T8" fmla="*/ 227 w 229"/>
                <a:gd name="T9" fmla="*/ 41 h 515"/>
                <a:gd name="T10" fmla="*/ 229 w 229"/>
                <a:gd name="T11" fmla="*/ 57 h 515"/>
                <a:gd name="T12" fmla="*/ 229 w 229"/>
                <a:gd name="T13" fmla="*/ 457 h 515"/>
                <a:gd name="T14" fmla="*/ 226 w 229"/>
                <a:gd name="T15" fmla="*/ 477 h 515"/>
                <a:gd name="T16" fmla="*/ 219 w 229"/>
                <a:gd name="T17" fmla="*/ 493 h 515"/>
                <a:gd name="T18" fmla="*/ 206 w 229"/>
                <a:gd name="T19" fmla="*/ 504 h 515"/>
                <a:gd name="T20" fmla="*/ 191 w 229"/>
                <a:gd name="T21" fmla="*/ 513 h 515"/>
                <a:gd name="T22" fmla="*/ 172 w 229"/>
                <a:gd name="T23" fmla="*/ 515 h 515"/>
                <a:gd name="T24" fmla="*/ 152 w 229"/>
                <a:gd name="T25" fmla="*/ 513 h 515"/>
                <a:gd name="T26" fmla="*/ 136 w 229"/>
                <a:gd name="T27" fmla="*/ 504 h 515"/>
                <a:gd name="T28" fmla="*/ 125 w 229"/>
                <a:gd name="T29" fmla="*/ 493 h 515"/>
                <a:gd name="T30" fmla="*/ 117 w 229"/>
                <a:gd name="T31" fmla="*/ 477 h 515"/>
                <a:gd name="T32" fmla="*/ 114 w 229"/>
                <a:gd name="T33" fmla="*/ 457 h 515"/>
                <a:gd name="T34" fmla="*/ 114 w 229"/>
                <a:gd name="T35" fmla="*/ 195 h 515"/>
                <a:gd name="T36" fmla="*/ 97 w 229"/>
                <a:gd name="T37" fmla="*/ 211 h 515"/>
                <a:gd name="T38" fmla="*/ 82 w 229"/>
                <a:gd name="T39" fmla="*/ 223 h 515"/>
                <a:gd name="T40" fmla="*/ 65 w 229"/>
                <a:gd name="T41" fmla="*/ 228 h 515"/>
                <a:gd name="T42" fmla="*/ 48 w 229"/>
                <a:gd name="T43" fmla="*/ 228 h 515"/>
                <a:gd name="T44" fmla="*/ 32 w 229"/>
                <a:gd name="T45" fmla="*/ 223 h 515"/>
                <a:gd name="T46" fmla="*/ 17 w 229"/>
                <a:gd name="T47" fmla="*/ 211 h 515"/>
                <a:gd name="T48" fmla="*/ 6 w 229"/>
                <a:gd name="T49" fmla="*/ 197 h 515"/>
                <a:gd name="T50" fmla="*/ 0 w 229"/>
                <a:gd name="T51" fmla="*/ 180 h 515"/>
                <a:gd name="T52" fmla="*/ 0 w 229"/>
                <a:gd name="T53" fmla="*/ 164 h 515"/>
                <a:gd name="T54" fmla="*/ 6 w 229"/>
                <a:gd name="T55" fmla="*/ 147 h 515"/>
                <a:gd name="T56" fmla="*/ 17 w 229"/>
                <a:gd name="T57" fmla="*/ 131 h 515"/>
                <a:gd name="T58" fmla="*/ 131 w 229"/>
                <a:gd name="T59" fmla="*/ 18 h 515"/>
                <a:gd name="T60" fmla="*/ 146 w 229"/>
                <a:gd name="T61" fmla="*/ 6 h 515"/>
                <a:gd name="T62" fmla="*/ 161 w 229"/>
                <a:gd name="T63" fmla="*/ 1 h 515"/>
                <a:gd name="T64" fmla="*/ 177 w 229"/>
                <a:gd name="T65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9" h="515">
                  <a:moveTo>
                    <a:pt x="177" y="0"/>
                  </a:moveTo>
                  <a:lnTo>
                    <a:pt x="195" y="6"/>
                  </a:lnTo>
                  <a:lnTo>
                    <a:pt x="209" y="16"/>
                  </a:lnTo>
                  <a:lnTo>
                    <a:pt x="221" y="27"/>
                  </a:lnTo>
                  <a:lnTo>
                    <a:pt x="227" y="41"/>
                  </a:lnTo>
                  <a:lnTo>
                    <a:pt x="229" y="57"/>
                  </a:lnTo>
                  <a:lnTo>
                    <a:pt x="229" y="457"/>
                  </a:lnTo>
                  <a:lnTo>
                    <a:pt x="226" y="477"/>
                  </a:lnTo>
                  <a:lnTo>
                    <a:pt x="219" y="493"/>
                  </a:lnTo>
                  <a:lnTo>
                    <a:pt x="206" y="504"/>
                  </a:lnTo>
                  <a:lnTo>
                    <a:pt x="191" y="513"/>
                  </a:lnTo>
                  <a:lnTo>
                    <a:pt x="172" y="515"/>
                  </a:lnTo>
                  <a:lnTo>
                    <a:pt x="152" y="513"/>
                  </a:lnTo>
                  <a:lnTo>
                    <a:pt x="136" y="504"/>
                  </a:lnTo>
                  <a:lnTo>
                    <a:pt x="125" y="493"/>
                  </a:lnTo>
                  <a:lnTo>
                    <a:pt x="117" y="477"/>
                  </a:lnTo>
                  <a:lnTo>
                    <a:pt x="114" y="457"/>
                  </a:lnTo>
                  <a:lnTo>
                    <a:pt x="114" y="195"/>
                  </a:lnTo>
                  <a:lnTo>
                    <a:pt x="97" y="211"/>
                  </a:lnTo>
                  <a:lnTo>
                    <a:pt x="82" y="223"/>
                  </a:lnTo>
                  <a:lnTo>
                    <a:pt x="65" y="228"/>
                  </a:lnTo>
                  <a:lnTo>
                    <a:pt x="48" y="228"/>
                  </a:lnTo>
                  <a:lnTo>
                    <a:pt x="32" y="223"/>
                  </a:lnTo>
                  <a:lnTo>
                    <a:pt x="17" y="211"/>
                  </a:lnTo>
                  <a:lnTo>
                    <a:pt x="6" y="197"/>
                  </a:lnTo>
                  <a:lnTo>
                    <a:pt x="0" y="180"/>
                  </a:lnTo>
                  <a:lnTo>
                    <a:pt x="0" y="164"/>
                  </a:lnTo>
                  <a:lnTo>
                    <a:pt x="6" y="147"/>
                  </a:lnTo>
                  <a:lnTo>
                    <a:pt x="17" y="131"/>
                  </a:lnTo>
                  <a:lnTo>
                    <a:pt x="131" y="18"/>
                  </a:lnTo>
                  <a:lnTo>
                    <a:pt x="146" y="6"/>
                  </a:lnTo>
                  <a:lnTo>
                    <a:pt x="161" y="1"/>
                  </a:lnTo>
                  <a:lnTo>
                    <a:pt x="177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395"/>
            <p:cNvSpPr>
              <a:spLocks noEditPoints="1"/>
            </p:cNvSpPr>
            <p:nvPr/>
          </p:nvSpPr>
          <p:spPr bwMode="auto">
            <a:xfrm>
              <a:off x="6605588" y="3046413"/>
              <a:ext cx="55563" cy="82550"/>
            </a:xfrm>
            <a:custGeom>
              <a:avLst/>
              <a:gdLst>
                <a:gd name="T0" fmla="*/ 132 w 350"/>
                <a:gd name="T1" fmla="*/ 120 h 520"/>
                <a:gd name="T2" fmla="*/ 127 w 350"/>
                <a:gd name="T3" fmla="*/ 121 h 520"/>
                <a:gd name="T4" fmla="*/ 121 w 350"/>
                <a:gd name="T5" fmla="*/ 124 h 520"/>
                <a:gd name="T6" fmla="*/ 117 w 350"/>
                <a:gd name="T7" fmla="*/ 129 h 520"/>
                <a:gd name="T8" fmla="*/ 115 w 350"/>
                <a:gd name="T9" fmla="*/ 136 h 520"/>
                <a:gd name="T10" fmla="*/ 115 w 350"/>
                <a:gd name="T11" fmla="*/ 394 h 520"/>
                <a:gd name="T12" fmla="*/ 116 w 350"/>
                <a:gd name="T13" fmla="*/ 399 h 520"/>
                <a:gd name="T14" fmla="*/ 119 w 350"/>
                <a:gd name="T15" fmla="*/ 405 h 520"/>
                <a:gd name="T16" fmla="*/ 124 w 350"/>
                <a:gd name="T17" fmla="*/ 409 h 520"/>
                <a:gd name="T18" fmla="*/ 132 w 350"/>
                <a:gd name="T19" fmla="*/ 411 h 520"/>
                <a:gd name="T20" fmla="*/ 218 w 350"/>
                <a:gd name="T21" fmla="*/ 411 h 520"/>
                <a:gd name="T22" fmla="*/ 224 w 350"/>
                <a:gd name="T23" fmla="*/ 410 h 520"/>
                <a:gd name="T24" fmla="*/ 229 w 350"/>
                <a:gd name="T25" fmla="*/ 407 h 520"/>
                <a:gd name="T26" fmla="*/ 233 w 350"/>
                <a:gd name="T27" fmla="*/ 402 h 520"/>
                <a:gd name="T28" fmla="*/ 235 w 350"/>
                <a:gd name="T29" fmla="*/ 394 h 520"/>
                <a:gd name="T30" fmla="*/ 235 w 350"/>
                <a:gd name="T31" fmla="*/ 136 h 520"/>
                <a:gd name="T32" fmla="*/ 234 w 350"/>
                <a:gd name="T33" fmla="*/ 131 h 520"/>
                <a:gd name="T34" fmla="*/ 231 w 350"/>
                <a:gd name="T35" fmla="*/ 126 h 520"/>
                <a:gd name="T36" fmla="*/ 226 w 350"/>
                <a:gd name="T37" fmla="*/ 122 h 520"/>
                <a:gd name="T38" fmla="*/ 218 w 350"/>
                <a:gd name="T39" fmla="*/ 120 h 520"/>
                <a:gd name="T40" fmla="*/ 132 w 350"/>
                <a:gd name="T41" fmla="*/ 120 h 520"/>
                <a:gd name="T42" fmla="*/ 132 w 350"/>
                <a:gd name="T43" fmla="*/ 0 h 520"/>
                <a:gd name="T44" fmla="*/ 218 w 350"/>
                <a:gd name="T45" fmla="*/ 0 h 520"/>
                <a:gd name="T46" fmla="*/ 246 w 350"/>
                <a:gd name="T47" fmla="*/ 2 h 520"/>
                <a:gd name="T48" fmla="*/ 271 w 350"/>
                <a:gd name="T49" fmla="*/ 9 h 520"/>
                <a:gd name="T50" fmla="*/ 293 w 350"/>
                <a:gd name="T51" fmla="*/ 22 h 520"/>
                <a:gd name="T52" fmla="*/ 312 w 350"/>
                <a:gd name="T53" fmla="*/ 37 h 520"/>
                <a:gd name="T54" fmla="*/ 328 w 350"/>
                <a:gd name="T55" fmla="*/ 56 h 520"/>
                <a:gd name="T56" fmla="*/ 340 w 350"/>
                <a:gd name="T57" fmla="*/ 79 h 520"/>
                <a:gd name="T58" fmla="*/ 347 w 350"/>
                <a:gd name="T59" fmla="*/ 104 h 520"/>
                <a:gd name="T60" fmla="*/ 350 w 350"/>
                <a:gd name="T61" fmla="*/ 131 h 520"/>
                <a:gd name="T62" fmla="*/ 350 w 350"/>
                <a:gd name="T63" fmla="*/ 388 h 520"/>
                <a:gd name="T64" fmla="*/ 346 w 350"/>
                <a:gd name="T65" fmla="*/ 415 h 520"/>
                <a:gd name="T66" fmla="*/ 336 w 350"/>
                <a:gd name="T67" fmla="*/ 440 h 520"/>
                <a:gd name="T68" fmla="*/ 324 w 350"/>
                <a:gd name="T69" fmla="*/ 462 h 520"/>
                <a:gd name="T70" fmla="*/ 307 w 350"/>
                <a:gd name="T71" fmla="*/ 482 h 520"/>
                <a:gd name="T72" fmla="*/ 287 w 350"/>
                <a:gd name="T73" fmla="*/ 498 h 520"/>
                <a:gd name="T74" fmla="*/ 264 w 350"/>
                <a:gd name="T75" fmla="*/ 509 h 520"/>
                <a:gd name="T76" fmla="*/ 239 w 350"/>
                <a:gd name="T77" fmla="*/ 518 h 520"/>
                <a:gd name="T78" fmla="*/ 212 w 350"/>
                <a:gd name="T79" fmla="*/ 520 h 520"/>
                <a:gd name="T80" fmla="*/ 126 w 350"/>
                <a:gd name="T81" fmla="*/ 520 h 520"/>
                <a:gd name="T82" fmla="*/ 101 w 350"/>
                <a:gd name="T83" fmla="*/ 518 h 520"/>
                <a:gd name="T84" fmla="*/ 77 w 350"/>
                <a:gd name="T85" fmla="*/ 509 h 520"/>
                <a:gd name="T86" fmla="*/ 56 w 350"/>
                <a:gd name="T87" fmla="*/ 498 h 520"/>
                <a:gd name="T88" fmla="*/ 37 w 350"/>
                <a:gd name="T89" fmla="*/ 482 h 520"/>
                <a:gd name="T90" fmla="*/ 22 w 350"/>
                <a:gd name="T91" fmla="*/ 462 h 520"/>
                <a:gd name="T92" fmla="*/ 10 w 350"/>
                <a:gd name="T93" fmla="*/ 440 h 520"/>
                <a:gd name="T94" fmla="*/ 3 w 350"/>
                <a:gd name="T95" fmla="*/ 415 h 520"/>
                <a:gd name="T96" fmla="*/ 0 w 350"/>
                <a:gd name="T97" fmla="*/ 388 h 520"/>
                <a:gd name="T98" fmla="*/ 0 w 350"/>
                <a:gd name="T99" fmla="*/ 131 h 520"/>
                <a:gd name="T100" fmla="*/ 3 w 350"/>
                <a:gd name="T101" fmla="*/ 104 h 520"/>
                <a:gd name="T102" fmla="*/ 10 w 350"/>
                <a:gd name="T103" fmla="*/ 79 h 520"/>
                <a:gd name="T104" fmla="*/ 22 w 350"/>
                <a:gd name="T105" fmla="*/ 56 h 520"/>
                <a:gd name="T106" fmla="*/ 39 w 350"/>
                <a:gd name="T107" fmla="*/ 37 h 520"/>
                <a:gd name="T108" fmla="*/ 57 w 350"/>
                <a:gd name="T109" fmla="*/ 22 h 520"/>
                <a:gd name="T110" fmla="*/ 80 w 350"/>
                <a:gd name="T111" fmla="*/ 9 h 520"/>
                <a:gd name="T112" fmla="*/ 104 w 350"/>
                <a:gd name="T113" fmla="*/ 2 h 520"/>
                <a:gd name="T114" fmla="*/ 132 w 350"/>
                <a:gd name="T115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50" h="520">
                  <a:moveTo>
                    <a:pt x="132" y="120"/>
                  </a:moveTo>
                  <a:lnTo>
                    <a:pt x="127" y="121"/>
                  </a:lnTo>
                  <a:lnTo>
                    <a:pt x="121" y="124"/>
                  </a:lnTo>
                  <a:lnTo>
                    <a:pt x="117" y="129"/>
                  </a:lnTo>
                  <a:lnTo>
                    <a:pt x="115" y="136"/>
                  </a:lnTo>
                  <a:lnTo>
                    <a:pt x="115" y="394"/>
                  </a:lnTo>
                  <a:lnTo>
                    <a:pt x="116" y="399"/>
                  </a:lnTo>
                  <a:lnTo>
                    <a:pt x="119" y="405"/>
                  </a:lnTo>
                  <a:lnTo>
                    <a:pt x="124" y="409"/>
                  </a:lnTo>
                  <a:lnTo>
                    <a:pt x="132" y="411"/>
                  </a:lnTo>
                  <a:lnTo>
                    <a:pt x="218" y="411"/>
                  </a:lnTo>
                  <a:lnTo>
                    <a:pt x="224" y="410"/>
                  </a:lnTo>
                  <a:lnTo>
                    <a:pt x="229" y="407"/>
                  </a:lnTo>
                  <a:lnTo>
                    <a:pt x="233" y="402"/>
                  </a:lnTo>
                  <a:lnTo>
                    <a:pt x="235" y="394"/>
                  </a:lnTo>
                  <a:lnTo>
                    <a:pt x="235" y="136"/>
                  </a:lnTo>
                  <a:lnTo>
                    <a:pt x="234" y="131"/>
                  </a:lnTo>
                  <a:lnTo>
                    <a:pt x="231" y="126"/>
                  </a:lnTo>
                  <a:lnTo>
                    <a:pt x="226" y="122"/>
                  </a:lnTo>
                  <a:lnTo>
                    <a:pt x="218" y="120"/>
                  </a:lnTo>
                  <a:lnTo>
                    <a:pt x="132" y="120"/>
                  </a:lnTo>
                  <a:close/>
                  <a:moveTo>
                    <a:pt x="132" y="0"/>
                  </a:moveTo>
                  <a:lnTo>
                    <a:pt x="218" y="0"/>
                  </a:lnTo>
                  <a:lnTo>
                    <a:pt x="246" y="2"/>
                  </a:lnTo>
                  <a:lnTo>
                    <a:pt x="271" y="9"/>
                  </a:lnTo>
                  <a:lnTo>
                    <a:pt x="293" y="22"/>
                  </a:lnTo>
                  <a:lnTo>
                    <a:pt x="312" y="37"/>
                  </a:lnTo>
                  <a:lnTo>
                    <a:pt x="328" y="56"/>
                  </a:lnTo>
                  <a:lnTo>
                    <a:pt x="340" y="79"/>
                  </a:lnTo>
                  <a:lnTo>
                    <a:pt x="347" y="104"/>
                  </a:lnTo>
                  <a:lnTo>
                    <a:pt x="350" y="131"/>
                  </a:lnTo>
                  <a:lnTo>
                    <a:pt x="350" y="388"/>
                  </a:lnTo>
                  <a:lnTo>
                    <a:pt x="346" y="415"/>
                  </a:lnTo>
                  <a:lnTo>
                    <a:pt x="336" y="440"/>
                  </a:lnTo>
                  <a:lnTo>
                    <a:pt x="324" y="462"/>
                  </a:lnTo>
                  <a:lnTo>
                    <a:pt x="307" y="482"/>
                  </a:lnTo>
                  <a:lnTo>
                    <a:pt x="287" y="498"/>
                  </a:lnTo>
                  <a:lnTo>
                    <a:pt x="264" y="509"/>
                  </a:lnTo>
                  <a:lnTo>
                    <a:pt x="239" y="518"/>
                  </a:lnTo>
                  <a:lnTo>
                    <a:pt x="212" y="520"/>
                  </a:lnTo>
                  <a:lnTo>
                    <a:pt x="126" y="520"/>
                  </a:lnTo>
                  <a:lnTo>
                    <a:pt x="101" y="518"/>
                  </a:lnTo>
                  <a:lnTo>
                    <a:pt x="77" y="509"/>
                  </a:lnTo>
                  <a:lnTo>
                    <a:pt x="56" y="498"/>
                  </a:lnTo>
                  <a:lnTo>
                    <a:pt x="37" y="482"/>
                  </a:lnTo>
                  <a:lnTo>
                    <a:pt x="22" y="462"/>
                  </a:lnTo>
                  <a:lnTo>
                    <a:pt x="10" y="440"/>
                  </a:lnTo>
                  <a:lnTo>
                    <a:pt x="3" y="415"/>
                  </a:lnTo>
                  <a:lnTo>
                    <a:pt x="0" y="388"/>
                  </a:lnTo>
                  <a:lnTo>
                    <a:pt x="0" y="131"/>
                  </a:lnTo>
                  <a:lnTo>
                    <a:pt x="3" y="104"/>
                  </a:lnTo>
                  <a:lnTo>
                    <a:pt x="10" y="79"/>
                  </a:lnTo>
                  <a:lnTo>
                    <a:pt x="22" y="56"/>
                  </a:lnTo>
                  <a:lnTo>
                    <a:pt x="39" y="37"/>
                  </a:lnTo>
                  <a:lnTo>
                    <a:pt x="57" y="22"/>
                  </a:lnTo>
                  <a:lnTo>
                    <a:pt x="80" y="9"/>
                  </a:lnTo>
                  <a:lnTo>
                    <a:pt x="104" y="2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0">
              <a:solidFill>
                <a:schemeClr val="accent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93312" y="7682069"/>
            <a:ext cx="382100" cy="271614"/>
            <a:chOff x="3769950" y="3970222"/>
            <a:chExt cx="513414" cy="364958"/>
          </a:xfrm>
          <a:solidFill>
            <a:schemeClr val="accent1">
              <a:lumMod val="75000"/>
            </a:schemeClr>
          </a:solidFill>
        </p:grpSpPr>
        <p:sp>
          <p:nvSpPr>
            <p:cNvPr id="91" name="object 30"/>
            <p:cNvSpPr/>
            <p:nvPr/>
          </p:nvSpPr>
          <p:spPr>
            <a:xfrm>
              <a:off x="3858639" y="4202641"/>
              <a:ext cx="424725" cy="132539"/>
            </a:xfrm>
            <a:custGeom>
              <a:avLst/>
              <a:gdLst/>
              <a:ahLst/>
              <a:cxnLst/>
              <a:rect l="l" t="t" r="r" b="b"/>
              <a:pathLst>
                <a:path w="358140" h="111760">
                  <a:moveTo>
                    <a:pt x="358127" y="111506"/>
                  </a:moveTo>
                  <a:lnTo>
                    <a:pt x="345109" y="96901"/>
                  </a:lnTo>
                  <a:lnTo>
                    <a:pt x="334314" y="85471"/>
                  </a:lnTo>
                  <a:lnTo>
                    <a:pt x="325577" y="75692"/>
                  </a:lnTo>
                  <a:lnTo>
                    <a:pt x="299326" y="43561"/>
                  </a:lnTo>
                  <a:lnTo>
                    <a:pt x="270446" y="18669"/>
                  </a:lnTo>
                  <a:lnTo>
                    <a:pt x="227380" y="0"/>
                  </a:lnTo>
                  <a:lnTo>
                    <a:pt x="213258" y="1778"/>
                  </a:lnTo>
                  <a:lnTo>
                    <a:pt x="190881" y="8890"/>
                  </a:lnTo>
                  <a:lnTo>
                    <a:pt x="182537" y="10033"/>
                  </a:lnTo>
                  <a:lnTo>
                    <a:pt x="174269" y="9779"/>
                  </a:lnTo>
                  <a:lnTo>
                    <a:pt x="155270" y="5461"/>
                  </a:lnTo>
                  <a:lnTo>
                    <a:pt x="144373" y="3937"/>
                  </a:lnTo>
                  <a:lnTo>
                    <a:pt x="133426" y="3302"/>
                  </a:lnTo>
                  <a:lnTo>
                    <a:pt x="116090" y="3175"/>
                  </a:lnTo>
                  <a:lnTo>
                    <a:pt x="110883" y="5334"/>
                  </a:lnTo>
                  <a:lnTo>
                    <a:pt x="107124" y="10287"/>
                  </a:lnTo>
                  <a:lnTo>
                    <a:pt x="108826" y="13716"/>
                  </a:lnTo>
                  <a:lnTo>
                    <a:pt x="115722" y="18542"/>
                  </a:lnTo>
                  <a:lnTo>
                    <a:pt x="125780" y="22733"/>
                  </a:lnTo>
                  <a:lnTo>
                    <a:pt x="136969" y="24638"/>
                  </a:lnTo>
                  <a:lnTo>
                    <a:pt x="127838" y="25908"/>
                  </a:lnTo>
                  <a:lnTo>
                    <a:pt x="109931" y="23622"/>
                  </a:lnTo>
                  <a:lnTo>
                    <a:pt x="91351" y="20447"/>
                  </a:lnTo>
                  <a:lnTo>
                    <a:pt x="55905" y="15875"/>
                  </a:lnTo>
                  <a:lnTo>
                    <a:pt x="44119" y="14351"/>
                  </a:lnTo>
                  <a:lnTo>
                    <a:pt x="36525" y="13081"/>
                  </a:lnTo>
                  <a:lnTo>
                    <a:pt x="31356" y="11938"/>
                  </a:lnTo>
                  <a:lnTo>
                    <a:pt x="26225" y="12192"/>
                  </a:lnTo>
                  <a:lnTo>
                    <a:pt x="18300" y="15875"/>
                  </a:lnTo>
                  <a:lnTo>
                    <a:pt x="17170" y="15875"/>
                  </a:lnTo>
                  <a:lnTo>
                    <a:pt x="10134" y="15367"/>
                  </a:lnTo>
                  <a:lnTo>
                    <a:pt x="6172" y="17653"/>
                  </a:lnTo>
                  <a:lnTo>
                    <a:pt x="0" y="24892"/>
                  </a:lnTo>
                  <a:lnTo>
                    <a:pt x="228" y="28321"/>
                  </a:lnTo>
                  <a:lnTo>
                    <a:pt x="2679" y="34671"/>
                  </a:lnTo>
                  <a:lnTo>
                    <a:pt x="5905" y="33782"/>
                  </a:lnTo>
                  <a:lnTo>
                    <a:pt x="27965" y="42672"/>
                  </a:lnTo>
                  <a:lnTo>
                    <a:pt x="38023" y="46101"/>
                  </a:lnTo>
                  <a:lnTo>
                    <a:pt x="97942" y="61849"/>
                  </a:lnTo>
                  <a:lnTo>
                    <a:pt x="104394" y="63246"/>
                  </a:lnTo>
                  <a:lnTo>
                    <a:pt x="110934" y="64389"/>
                  </a:lnTo>
                  <a:lnTo>
                    <a:pt x="116725" y="67564"/>
                  </a:lnTo>
                  <a:lnTo>
                    <a:pt x="126098" y="71882"/>
                  </a:lnTo>
                  <a:lnTo>
                    <a:pt x="135775" y="74676"/>
                  </a:lnTo>
                  <a:lnTo>
                    <a:pt x="145770" y="75946"/>
                  </a:lnTo>
                  <a:lnTo>
                    <a:pt x="168122" y="75692"/>
                  </a:lnTo>
                  <a:lnTo>
                    <a:pt x="180111" y="75692"/>
                  </a:lnTo>
                  <a:lnTo>
                    <a:pt x="223850" y="77851"/>
                  </a:lnTo>
                  <a:lnTo>
                    <a:pt x="267855" y="111633"/>
                  </a:lnTo>
                  <a:lnTo>
                    <a:pt x="358127" y="111506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>
                <a:solidFill>
                  <a:schemeClr val="bg1"/>
                </a:solidFill>
              </a:endParaRPr>
            </a:p>
          </p:txBody>
        </p:sp>
        <p:grpSp>
          <p:nvGrpSpPr>
            <p:cNvPr id="136" name="Группа 135"/>
            <p:cNvGrpSpPr/>
            <p:nvPr/>
          </p:nvGrpSpPr>
          <p:grpSpPr>
            <a:xfrm>
              <a:off x="3769950" y="3970222"/>
              <a:ext cx="423863" cy="171449"/>
              <a:chOff x="5780441" y="-671496"/>
              <a:chExt cx="423863" cy="171449"/>
            </a:xfrm>
            <a:grpFill/>
          </p:grpSpPr>
          <p:sp>
            <p:nvSpPr>
              <p:cNvPr id="137" name="Freeform 194"/>
              <p:cNvSpPr>
                <a:spLocks/>
              </p:cNvSpPr>
              <p:nvPr/>
            </p:nvSpPr>
            <p:spPr bwMode="auto">
              <a:xfrm>
                <a:off x="5780441" y="-633400"/>
                <a:ext cx="215900" cy="133351"/>
              </a:xfrm>
              <a:custGeom>
                <a:avLst/>
                <a:gdLst>
                  <a:gd name="T0" fmla="*/ 508 w 1357"/>
                  <a:gd name="T1" fmla="*/ 0 h 840"/>
                  <a:gd name="T2" fmla="*/ 575 w 1357"/>
                  <a:gd name="T3" fmla="*/ 3 h 840"/>
                  <a:gd name="T4" fmla="*/ 640 w 1357"/>
                  <a:gd name="T5" fmla="*/ 11 h 840"/>
                  <a:gd name="T6" fmla="*/ 704 w 1357"/>
                  <a:gd name="T7" fmla="*/ 24 h 840"/>
                  <a:gd name="T8" fmla="*/ 766 w 1357"/>
                  <a:gd name="T9" fmla="*/ 43 h 840"/>
                  <a:gd name="T10" fmla="*/ 826 w 1357"/>
                  <a:gd name="T11" fmla="*/ 66 h 840"/>
                  <a:gd name="T12" fmla="*/ 884 w 1357"/>
                  <a:gd name="T13" fmla="*/ 94 h 840"/>
                  <a:gd name="T14" fmla="*/ 940 w 1357"/>
                  <a:gd name="T15" fmla="*/ 127 h 840"/>
                  <a:gd name="T16" fmla="*/ 992 w 1357"/>
                  <a:gd name="T17" fmla="*/ 164 h 840"/>
                  <a:gd name="T18" fmla="*/ 1042 w 1357"/>
                  <a:gd name="T19" fmla="*/ 205 h 840"/>
                  <a:gd name="T20" fmla="*/ 1088 w 1357"/>
                  <a:gd name="T21" fmla="*/ 250 h 840"/>
                  <a:gd name="T22" fmla="*/ 1130 w 1357"/>
                  <a:gd name="T23" fmla="*/ 300 h 840"/>
                  <a:gd name="T24" fmla="*/ 1169 w 1357"/>
                  <a:gd name="T25" fmla="*/ 353 h 840"/>
                  <a:gd name="T26" fmla="*/ 1203 w 1357"/>
                  <a:gd name="T27" fmla="*/ 409 h 840"/>
                  <a:gd name="T28" fmla="*/ 1349 w 1357"/>
                  <a:gd name="T29" fmla="*/ 675 h 840"/>
                  <a:gd name="T30" fmla="*/ 1356 w 1357"/>
                  <a:gd name="T31" fmla="*/ 693 h 840"/>
                  <a:gd name="T32" fmla="*/ 1357 w 1357"/>
                  <a:gd name="T33" fmla="*/ 710 h 840"/>
                  <a:gd name="T34" fmla="*/ 1352 w 1357"/>
                  <a:gd name="T35" fmla="*/ 728 h 840"/>
                  <a:gd name="T36" fmla="*/ 1342 w 1357"/>
                  <a:gd name="T37" fmla="*/ 743 h 840"/>
                  <a:gd name="T38" fmla="*/ 1327 w 1357"/>
                  <a:gd name="T39" fmla="*/ 755 h 840"/>
                  <a:gd name="T40" fmla="*/ 1309 w 1357"/>
                  <a:gd name="T41" fmla="*/ 762 h 840"/>
                  <a:gd name="T42" fmla="*/ 1011 w 1357"/>
                  <a:gd name="T43" fmla="*/ 824 h 840"/>
                  <a:gd name="T44" fmla="*/ 958 w 1357"/>
                  <a:gd name="T45" fmla="*/ 833 h 840"/>
                  <a:gd name="T46" fmla="*/ 903 w 1357"/>
                  <a:gd name="T47" fmla="*/ 838 h 840"/>
                  <a:gd name="T48" fmla="*/ 848 w 1357"/>
                  <a:gd name="T49" fmla="*/ 840 h 840"/>
                  <a:gd name="T50" fmla="*/ 782 w 1357"/>
                  <a:gd name="T51" fmla="*/ 837 h 840"/>
                  <a:gd name="T52" fmla="*/ 717 w 1357"/>
                  <a:gd name="T53" fmla="*/ 829 h 840"/>
                  <a:gd name="T54" fmla="*/ 654 w 1357"/>
                  <a:gd name="T55" fmla="*/ 816 h 840"/>
                  <a:gd name="T56" fmla="*/ 591 w 1357"/>
                  <a:gd name="T57" fmla="*/ 797 h 840"/>
                  <a:gd name="T58" fmla="*/ 530 w 1357"/>
                  <a:gd name="T59" fmla="*/ 774 h 840"/>
                  <a:gd name="T60" fmla="*/ 473 w 1357"/>
                  <a:gd name="T61" fmla="*/ 747 h 840"/>
                  <a:gd name="T62" fmla="*/ 417 w 1357"/>
                  <a:gd name="T63" fmla="*/ 714 h 840"/>
                  <a:gd name="T64" fmla="*/ 365 w 1357"/>
                  <a:gd name="T65" fmla="*/ 677 h 840"/>
                  <a:gd name="T66" fmla="*/ 315 w 1357"/>
                  <a:gd name="T67" fmla="*/ 635 h 840"/>
                  <a:gd name="T68" fmla="*/ 270 w 1357"/>
                  <a:gd name="T69" fmla="*/ 590 h 840"/>
                  <a:gd name="T70" fmla="*/ 226 w 1357"/>
                  <a:gd name="T71" fmla="*/ 541 h 840"/>
                  <a:gd name="T72" fmla="*/ 189 w 1357"/>
                  <a:gd name="T73" fmla="*/ 489 h 840"/>
                  <a:gd name="T74" fmla="*/ 154 w 1357"/>
                  <a:gd name="T75" fmla="*/ 432 h 840"/>
                  <a:gd name="T76" fmla="*/ 7 w 1357"/>
                  <a:gd name="T77" fmla="*/ 165 h 840"/>
                  <a:gd name="T78" fmla="*/ 1 w 1357"/>
                  <a:gd name="T79" fmla="*/ 149 h 840"/>
                  <a:gd name="T80" fmla="*/ 0 w 1357"/>
                  <a:gd name="T81" fmla="*/ 130 h 840"/>
                  <a:gd name="T82" fmla="*/ 6 w 1357"/>
                  <a:gd name="T83" fmla="*/ 112 h 840"/>
                  <a:gd name="T84" fmla="*/ 16 w 1357"/>
                  <a:gd name="T85" fmla="*/ 97 h 840"/>
                  <a:gd name="T86" fmla="*/ 30 w 1357"/>
                  <a:gd name="T87" fmla="*/ 86 h 840"/>
                  <a:gd name="T88" fmla="*/ 48 w 1357"/>
                  <a:gd name="T89" fmla="*/ 79 h 840"/>
                  <a:gd name="T90" fmla="*/ 346 w 1357"/>
                  <a:gd name="T91" fmla="*/ 16 h 840"/>
                  <a:gd name="T92" fmla="*/ 400 w 1357"/>
                  <a:gd name="T93" fmla="*/ 8 h 840"/>
                  <a:gd name="T94" fmla="*/ 454 w 1357"/>
                  <a:gd name="T95" fmla="*/ 2 h 840"/>
                  <a:gd name="T96" fmla="*/ 508 w 1357"/>
                  <a:gd name="T97" fmla="*/ 0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357" h="840">
                    <a:moveTo>
                      <a:pt x="508" y="0"/>
                    </a:moveTo>
                    <a:lnTo>
                      <a:pt x="575" y="3"/>
                    </a:lnTo>
                    <a:lnTo>
                      <a:pt x="640" y="11"/>
                    </a:lnTo>
                    <a:lnTo>
                      <a:pt x="704" y="24"/>
                    </a:lnTo>
                    <a:lnTo>
                      <a:pt x="766" y="43"/>
                    </a:lnTo>
                    <a:lnTo>
                      <a:pt x="826" y="66"/>
                    </a:lnTo>
                    <a:lnTo>
                      <a:pt x="884" y="94"/>
                    </a:lnTo>
                    <a:lnTo>
                      <a:pt x="940" y="127"/>
                    </a:lnTo>
                    <a:lnTo>
                      <a:pt x="992" y="164"/>
                    </a:lnTo>
                    <a:lnTo>
                      <a:pt x="1042" y="205"/>
                    </a:lnTo>
                    <a:lnTo>
                      <a:pt x="1088" y="250"/>
                    </a:lnTo>
                    <a:lnTo>
                      <a:pt x="1130" y="300"/>
                    </a:lnTo>
                    <a:lnTo>
                      <a:pt x="1169" y="353"/>
                    </a:lnTo>
                    <a:lnTo>
                      <a:pt x="1203" y="409"/>
                    </a:lnTo>
                    <a:lnTo>
                      <a:pt x="1349" y="675"/>
                    </a:lnTo>
                    <a:lnTo>
                      <a:pt x="1356" y="693"/>
                    </a:lnTo>
                    <a:lnTo>
                      <a:pt x="1357" y="710"/>
                    </a:lnTo>
                    <a:lnTo>
                      <a:pt x="1352" y="728"/>
                    </a:lnTo>
                    <a:lnTo>
                      <a:pt x="1342" y="743"/>
                    </a:lnTo>
                    <a:lnTo>
                      <a:pt x="1327" y="755"/>
                    </a:lnTo>
                    <a:lnTo>
                      <a:pt x="1309" y="762"/>
                    </a:lnTo>
                    <a:lnTo>
                      <a:pt x="1011" y="824"/>
                    </a:lnTo>
                    <a:lnTo>
                      <a:pt x="958" y="833"/>
                    </a:lnTo>
                    <a:lnTo>
                      <a:pt x="903" y="838"/>
                    </a:lnTo>
                    <a:lnTo>
                      <a:pt x="848" y="840"/>
                    </a:lnTo>
                    <a:lnTo>
                      <a:pt x="782" y="837"/>
                    </a:lnTo>
                    <a:lnTo>
                      <a:pt x="717" y="829"/>
                    </a:lnTo>
                    <a:lnTo>
                      <a:pt x="654" y="816"/>
                    </a:lnTo>
                    <a:lnTo>
                      <a:pt x="591" y="797"/>
                    </a:lnTo>
                    <a:lnTo>
                      <a:pt x="530" y="774"/>
                    </a:lnTo>
                    <a:lnTo>
                      <a:pt x="473" y="747"/>
                    </a:lnTo>
                    <a:lnTo>
                      <a:pt x="417" y="714"/>
                    </a:lnTo>
                    <a:lnTo>
                      <a:pt x="365" y="677"/>
                    </a:lnTo>
                    <a:lnTo>
                      <a:pt x="315" y="635"/>
                    </a:lnTo>
                    <a:lnTo>
                      <a:pt x="270" y="590"/>
                    </a:lnTo>
                    <a:lnTo>
                      <a:pt x="226" y="541"/>
                    </a:lnTo>
                    <a:lnTo>
                      <a:pt x="189" y="489"/>
                    </a:lnTo>
                    <a:lnTo>
                      <a:pt x="154" y="432"/>
                    </a:lnTo>
                    <a:lnTo>
                      <a:pt x="7" y="165"/>
                    </a:lnTo>
                    <a:lnTo>
                      <a:pt x="1" y="149"/>
                    </a:lnTo>
                    <a:lnTo>
                      <a:pt x="0" y="130"/>
                    </a:lnTo>
                    <a:lnTo>
                      <a:pt x="6" y="112"/>
                    </a:lnTo>
                    <a:lnTo>
                      <a:pt x="16" y="97"/>
                    </a:lnTo>
                    <a:lnTo>
                      <a:pt x="30" y="86"/>
                    </a:lnTo>
                    <a:lnTo>
                      <a:pt x="48" y="79"/>
                    </a:lnTo>
                    <a:lnTo>
                      <a:pt x="346" y="16"/>
                    </a:lnTo>
                    <a:lnTo>
                      <a:pt x="400" y="8"/>
                    </a:lnTo>
                    <a:lnTo>
                      <a:pt x="454" y="2"/>
                    </a:lnTo>
                    <a:lnTo>
                      <a:pt x="50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Freeform 195"/>
              <p:cNvSpPr>
                <a:spLocks/>
              </p:cNvSpPr>
              <p:nvPr/>
            </p:nvSpPr>
            <p:spPr bwMode="auto">
              <a:xfrm>
                <a:off x="6032854" y="-671496"/>
                <a:ext cx="171450" cy="171449"/>
              </a:xfrm>
              <a:custGeom>
                <a:avLst/>
                <a:gdLst>
                  <a:gd name="T0" fmla="*/ 1015 w 1082"/>
                  <a:gd name="T1" fmla="*/ 0 h 1076"/>
                  <a:gd name="T2" fmla="*/ 1032 w 1082"/>
                  <a:gd name="T3" fmla="*/ 1 h 1076"/>
                  <a:gd name="T4" fmla="*/ 1050 w 1082"/>
                  <a:gd name="T5" fmla="*/ 6 h 1076"/>
                  <a:gd name="T6" fmla="*/ 1066 w 1082"/>
                  <a:gd name="T7" fmla="*/ 17 h 1076"/>
                  <a:gd name="T8" fmla="*/ 1077 w 1082"/>
                  <a:gd name="T9" fmla="*/ 32 h 1076"/>
                  <a:gd name="T10" fmla="*/ 1082 w 1082"/>
                  <a:gd name="T11" fmla="*/ 49 h 1076"/>
                  <a:gd name="T12" fmla="*/ 1082 w 1082"/>
                  <a:gd name="T13" fmla="*/ 68 h 1076"/>
                  <a:gd name="T14" fmla="*/ 1037 w 1082"/>
                  <a:gd name="T15" fmla="*/ 368 h 1076"/>
                  <a:gd name="T16" fmla="*/ 1023 w 1082"/>
                  <a:gd name="T17" fmla="*/ 435 h 1076"/>
                  <a:gd name="T18" fmla="*/ 1006 w 1082"/>
                  <a:gd name="T19" fmla="*/ 501 h 1076"/>
                  <a:gd name="T20" fmla="*/ 981 w 1082"/>
                  <a:gd name="T21" fmla="*/ 564 h 1076"/>
                  <a:gd name="T22" fmla="*/ 952 w 1082"/>
                  <a:gd name="T23" fmla="*/ 625 h 1076"/>
                  <a:gd name="T24" fmla="*/ 918 w 1082"/>
                  <a:gd name="T25" fmla="*/ 681 h 1076"/>
                  <a:gd name="T26" fmla="*/ 880 w 1082"/>
                  <a:gd name="T27" fmla="*/ 735 h 1076"/>
                  <a:gd name="T28" fmla="*/ 837 w 1082"/>
                  <a:gd name="T29" fmla="*/ 786 h 1076"/>
                  <a:gd name="T30" fmla="*/ 790 w 1082"/>
                  <a:gd name="T31" fmla="*/ 832 h 1076"/>
                  <a:gd name="T32" fmla="*/ 740 w 1082"/>
                  <a:gd name="T33" fmla="*/ 874 h 1076"/>
                  <a:gd name="T34" fmla="*/ 686 w 1082"/>
                  <a:gd name="T35" fmla="*/ 913 h 1076"/>
                  <a:gd name="T36" fmla="*/ 628 w 1082"/>
                  <a:gd name="T37" fmla="*/ 946 h 1076"/>
                  <a:gd name="T38" fmla="*/ 567 w 1082"/>
                  <a:gd name="T39" fmla="*/ 975 h 1076"/>
                  <a:gd name="T40" fmla="*/ 504 w 1082"/>
                  <a:gd name="T41" fmla="*/ 999 h 1076"/>
                  <a:gd name="T42" fmla="*/ 439 w 1082"/>
                  <a:gd name="T43" fmla="*/ 1018 h 1076"/>
                  <a:gd name="T44" fmla="*/ 370 w 1082"/>
                  <a:gd name="T45" fmla="*/ 1031 h 1076"/>
                  <a:gd name="T46" fmla="*/ 68 w 1082"/>
                  <a:gd name="T47" fmla="*/ 1075 h 1076"/>
                  <a:gd name="T48" fmla="*/ 64 w 1082"/>
                  <a:gd name="T49" fmla="*/ 1076 h 1076"/>
                  <a:gd name="T50" fmla="*/ 59 w 1082"/>
                  <a:gd name="T51" fmla="*/ 1076 h 1076"/>
                  <a:gd name="T52" fmla="*/ 44 w 1082"/>
                  <a:gd name="T53" fmla="*/ 1074 h 1076"/>
                  <a:gd name="T54" fmla="*/ 29 w 1082"/>
                  <a:gd name="T55" fmla="*/ 1068 h 1076"/>
                  <a:gd name="T56" fmla="*/ 17 w 1082"/>
                  <a:gd name="T57" fmla="*/ 1058 h 1076"/>
                  <a:gd name="T58" fmla="*/ 6 w 1082"/>
                  <a:gd name="T59" fmla="*/ 1044 h 1076"/>
                  <a:gd name="T60" fmla="*/ 0 w 1082"/>
                  <a:gd name="T61" fmla="*/ 1026 h 1076"/>
                  <a:gd name="T62" fmla="*/ 0 w 1082"/>
                  <a:gd name="T63" fmla="*/ 1008 h 1076"/>
                  <a:gd name="T64" fmla="*/ 46 w 1082"/>
                  <a:gd name="T65" fmla="*/ 708 h 1076"/>
                  <a:gd name="T66" fmla="*/ 58 w 1082"/>
                  <a:gd name="T67" fmla="*/ 639 h 1076"/>
                  <a:gd name="T68" fmla="*/ 77 w 1082"/>
                  <a:gd name="T69" fmla="*/ 574 h 1076"/>
                  <a:gd name="T70" fmla="*/ 101 w 1082"/>
                  <a:gd name="T71" fmla="*/ 511 h 1076"/>
                  <a:gd name="T72" fmla="*/ 130 w 1082"/>
                  <a:gd name="T73" fmla="*/ 451 h 1076"/>
                  <a:gd name="T74" fmla="*/ 163 w 1082"/>
                  <a:gd name="T75" fmla="*/ 394 h 1076"/>
                  <a:gd name="T76" fmla="*/ 202 w 1082"/>
                  <a:gd name="T77" fmla="*/ 340 h 1076"/>
                  <a:gd name="T78" fmla="*/ 246 w 1082"/>
                  <a:gd name="T79" fmla="*/ 290 h 1076"/>
                  <a:gd name="T80" fmla="*/ 292 w 1082"/>
                  <a:gd name="T81" fmla="*/ 243 h 1076"/>
                  <a:gd name="T82" fmla="*/ 342 w 1082"/>
                  <a:gd name="T83" fmla="*/ 201 h 1076"/>
                  <a:gd name="T84" fmla="*/ 396 w 1082"/>
                  <a:gd name="T85" fmla="*/ 163 h 1076"/>
                  <a:gd name="T86" fmla="*/ 454 w 1082"/>
                  <a:gd name="T87" fmla="*/ 130 h 1076"/>
                  <a:gd name="T88" fmla="*/ 514 w 1082"/>
                  <a:gd name="T89" fmla="*/ 100 h 1076"/>
                  <a:gd name="T90" fmla="*/ 578 w 1082"/>
                  <a:gd name="T91" fmla="*/ 77 h 1076"/>
                  <a:gd name="T92" fmla="*/ 644 w 1082"/>
                  <a:gd name="T93" fmla="*/ 58 h 1076"/>
                  <a:gd name="T94" fmla="*/ 713 w 1082"/>
                  <a:gd name="T95" fmla="*/ 45 h 1076"/>
                  <a:gd name="T96" fmla="*/ 1015 w 1082"/>
                  <a:gd name="T97" fmla="*/ 0 h 10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82" h="1076">
                    <a:moveTo>
                      <a:pt x="1015" y="0"/>
                    </a:moveTo>
                    <a:lnTo>
                      <a:pt x="1032" y="1"/>
                    </a:lnTo>
                    <a:lnTo>
                      <a:pt x="1050" y="6"/>
                    </a:lnTo>
                    <a:lnTo>
                      <a:pt x="1066" y="17"/>
                    </a:lnTo>
                    <a:lnTo>
                      <a:pt x="1077" y="32"/>
                    </a:lnTo>
                    <a:lnTo>
                      <a:pt x="1082" y="49"/>
                    </a:lnTo>
                    <a:lnTo>
                      <a:pt x="1082" y="68"/>
                    </a:lnTo>
                    <a:lnTo>
                      <a:pt x="1037" y="368"/>
                    </a:lnTo>
                    <a:lnTo>
                      <a:pt x="1023" y="435"/>
                    </a:lnTo>
                    <a:lnTo>
                      <a:pt x="1006" y="501"/>
                    </a:lnTo>
                    <a:lnTo>
                      <a:pt x="981" y="564"/>
                    </a:lnTo>
                    <a:lnTo>
                      <a:pt x="952" y="625"/>
                    </a:lnTo>
                    <a:lnTo>
                      <a:pt x="918" y="681"/>
                    </a:lnTo>
                    <a:lnTo>
                      <a:pt x="880" y="735"/>
                    </a:lnTo>
                    <a:lnTo>
                      <a:pt x="837" y="786"/>
                    </a:lnTo>
                    <a:lnTo>
                      <a:pt x="790" y="832"/>
                    </a:lnTo>
                    <a:lnTo>
                      <a:pt x="740" y="874"/>
                    </a:lnTo>
                    <a:lnTo>
                      <a:pt x="686" y="913"/>
                    </a:lnTo>
                    <a:lnTo>
                      <a:pt x="628" y="946"/>
                    </a:lnTo>
                    <a:lnTo>
                      <a:pt x="567" y="975"/>
                    </a:lnTo>
                    <a:lnTo>
                      <a:pt x="504" y="999"/>
                    </a:lnTo>
                    <a:lnTo>
                      <a:pt x="439" y="1018"/>
                    </a:lnTo>
                    <a:lnTo>
                      <a:pt x="370" y="1031"/>
                    </a:lnTo>
                    <a:lnTo>
                      <a:pt x="68" y="1075"/>
                    </a:lnTo>
                    <a:lnTo>
                      <a:pt x="64" y="1076"/>
                    </a:lnTo>
                    <a:lnTo>
                      <a:pt x="59" y="1076"/>
                    </a:lnTo>
                    <a:lnTo>
                      <a:pt x="44" y="1074"/>
                    </a:lnTo>
                    <a:lnTo>
                      <a:pt x="29" y="1068"/>
                    </a:lnTo>
                    <a:lnTo>
                      <a:pt x="17" y="1058"/>
                    </a:lnTo>
                    <a:lnTo>
                      <a:pt x="6" y="1044"/>
                    </a:lnTo>
                    <a:lnTo>
                      <a:pt x="0" y="1026"/>
                    </a:lnTo>
                    <a:lnTo>
                      <a:pt x="0" y="1008"/>
                    </a:lnTo>
                    <a:lnTo>
                      <a:pt x="46" y="708"/>
                    </a:lnTo>
                    <a:lnTo>
                      <a:pt x="58" y="639"/>
                    </a:lnTo>
                    <a:lnTo>
                      <a:pt x="77" y="574"/>
                    </a:lnTo>
                    <a:lnTo>
                      <a:pt x="101" y="511"/>
                    </a:lnTo>
                    <a:lnTo>
                      <a:pt x="130" y="451"/>
                    </a:lnTo>
                    <a:lnTo>
                      <a:pt x="163" y="394"/>
                    </a:lnTo>
                    <a:lnTo>
                      <a:pt x="202" y="340"/>
                    </a:lnTo>
                    <a:lnTo>
                      <a:pt x="246" y="290"/>
                    </a:lnTo>
                    <a:lnTo>
                      <a:pt x="292" y="243"/>
                    </a:lnTo>
                    <a:lnTo>
                      <a:pt x="342" y="201"/>
                    </a:lnTo>
                    <a:lnTo>
                      <a:pt x="396" y="163"/>
                    </a:lnTo>
                    <a:lnTo>
                      <a:pt x="454" y="130"/>
                    </a:lnTo>
                    <a:lnTo>
                      <a:pt x="514" y="100"/>
                    </a:lnTo>
                    <a:lnTo>
                      <a:pt x="578" y="77"/>
                    </a:lnTo>
                    <a:lnTo>
                      <a:pt x="644" y="58"/>
                    </a:lnTo>
                    <a:lnTo>
                      <a:pt x="713" y="45"/>
                    </a:lnTo>
                    <a:lnTo>
                      <a:pt x="10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39" name="Freeform 172"/>
          <p:cNvSpPr>
            <a:spLocks noEditPoints="1"/>
          </p:cNvSpPr>
          <p:nvPr/>
        </p:nvSpPr>
        <p:spPr bwMode="auto">
          <a:xfrm>
            <a:off x="167754" y="8175268"/>
            <a:ext cx="241940" cy="267979"/>
          </a:xfrm>
          <a:custGeom>
            <a:avLst/>
            <a:gdLst>
              <a:gd name="T0" fmla="*/ 1876 w 2897"/>
              <a:gd name="T1" fmla="*/ 2760 h 3206"/>
              <a:gd name="T2" fmla="*/ 1751 w 2897"/>
              <a:gd name="T3" fmla="*/ 2833 h 3206"/>
              <a:gd name="T4" fmla="*/ 1625 w 2897"/>
              <a:gd name="T5" fmla="*/ 2891 h 3206"/>
              <a:gd name="T6" fmla="*/ 1570 w 2897"/>
              <a:gd name="T7" fmla="*/ 2945 h 3206"/>
              <a:gd name="T8" fmla="*/ 1524 w 2897"/>
              <a:gd name="T9" fmla="*/ 2881 h 3206"/>
              <a:gd name="T10" fmla="*/ 1618 w 2897"/>
              <a:gd name="T11" fmla="*/ 2804 h 3206"/>
              <a:gd name="T12" fmla="*/ 1783 w 2897"/>
              <a:gd name="T13" fmla="*/ 2754 h 3206"/>
              <a:gd name="T14" fmla="*/ 1543 w 2897"/>
              <a:gd name="T15" fmla="*/ 2527 h 3206"/>
              <a:gd name="T16" fmla="*/ 1550 w 2897"/>
              <a:gd name="T17" fmla="*/ 2570 h 3206"/>
              <a:gd name="T18" fmla="*/ 1591 w 2897"/>
              <a:gd name="T19" fmla="*/ 2641 h 3206"/>
              <a:gd name="T20" fmla="*/ 1654 w 2897"/>
              <a:gd name="T21" fmla="*/ 2594 h 3206"/>
              <a:gd name="T22" fmla="*/ 1608 w 2897"/>
              <a:gd name="T23" fmla="*/ 2541 h 3206"/>
              <a:gd name="T24" fmla="*/ 1246 w 2897"/>
              <a:gd name="T25" fmla="*/ 2393 h 3206"/>
              <a:gd name="T26" fmla="*/ 1328 w 2897"/>
              <a:gd name="T27" fmla="*/ 2415 h 3206"/>
              <a:gd name="T28" fmla="*/ 1358 w 2897"/>
              <a:gd name="T29" fmla="*/ 2490 h 3206"/>
              <a:gd name="T30" fmla="*/ 1330 w 2897"/>
              <a:gd name="T31" fmla="*/ 2563 h 3206"/>
              <a:gd name="T32" fmla="*/ 1333 w 2897"/>
              <a:gd name="T33" fmla="*/ 2599 h 3206"/>
              <a:gd name="T34" fmla="*/ 1403 w 2897"/>
              <a:gd name="T35" fmla="*/ 2627 h 3206"/>
              <a:gd name="T36" fmla="*/ 1500 w 2897"/>
              <a:gd name="T37" fmla="*/ 2636 h 3206"/>
              <a:gd name="T38" fmla="*/ 1466 w 2897"/>
              <a:gd name="T39" fmla="*/ 2539 h 3206"/>
              <a:gd name="T40" fmla="*/ 1498 w 2897"/>
              <a:gd name="T41" fmla="*/ 2467 h 3206"/>
              <a:gd name="T42" fmla="*/ 1608 w 2897"/>
              <a:gd name="T43" fmla="*/ 2456 h 3206"/>
              <a:gd name="T44" fmla="*/ 1713 w 2897"/>
              <a:gd name="T45" fmla="*/ 2542 h 3206"/>
              <a:gd name="T46" fmla="*/ 1726 w 2897"/>
              <a:gd name="T47" fmla="*/ 2642 h 3206"/>
              <a:gd name="T48" fmla="*/ 1687 w 2897"/>
              <a:gd name="T49" fmla="*/ 2707 h 3206"/>
              <a:gd name="T50" fmla="*/ 1533 w 2897"/>
              <a:gd name="T51" fmla="*/ 2790 h 3206"/>
              <a:gd name="T52" fmla="*/ 1456 w 2897"/>
              <a:gd name="T53" fmla="*/ 2830 h 3206"/>
              <a:gd name="T54" fmla="*/ 1419 w 2897"/>
              <a:gd name="T55" fmla="*/ 2809 h 3206"/>
              <a:gd name="T56" fmla="*/ 1418 w 2897"/>
              <a:gd name="T57" fmla="*/ 2766 h 3206"/>
              <a:gd name="T58" fmla="*/ 1368 w 2897"/>
              <a:gd name="T59" fmla="*/ 2697 h 3206"/>
              <a:gd name="T60" fmla="*/ 1261 w 2897"/>
              <a:gd name="T61" fmla="*/ 2629 h 3206"/>
              <a:gd name="T62" fmla="*/ 1264 w 2897"/>
              <a:gd name="T63" fmla="*/ 2523 h 3206"/>
              <a:gd name="T64" fmla="*/ 1284 w 2897"/>
              <a:gd name="T65" fmla="*/ 2474 h 3206"/>
              <a:gd name="T66" fmla="*/ 1227 w 2897"/>
              <a:gd name="T67" fmla="*/ 2468 h 3206"/>
              <a:gd name="T68" fmla="*/ 1179 w 2897"/>
              <a:gd name="T69" fmla="*/ 2495 h 3206"/>
              <a:gd name="T70" fmla="*/ 1200 w 2897"/>
              <a:gd name="T71" fmla="*/ 2598 h 3206"/>
              <a:gd name="T72" fmla="*/ 1262 w 2897"/>
              <a:gd name="T73" fmla="*/ 2718 h 3206"/>
              <a:gd name="T74" fmla="*/ 1187 w 2897"/>
              <a:gd name="T75" fmla="*/ 2741 h 3206"/>
              <a:gd name="T76" fmla="*/ 1128 w 2897"/>
              <a:gd name="T77" fmla="*/ 2622 h 3206"/>
              <a:gd name="T78" fmla="*/ 1104 w 2897"/>
              <a:gd name="T79" fmla="*/ 2489 h 3206"/>
              <a:gd name="T80" fmla="*/ 1145 w 2897"/>
              <a:gd name="T81" fmla="*/ 2415 h 3206"/>
              <a:gd name="T82" fmla="*/ 1746 w 2897"/>
              <a:gd name="T83" fmla="*/ 2009 h 3206"/>
              <a:gd name="T84" fmla="*/ 1746 w 2897"/>
              <a:gd name="T85" fmla="*/ 2009 h 3206"/>
              <a:gd name="T86" fmla="*/ 386 w 2897"/>
              <a:gd name="T87" fmla="*/ 1553 h 3206"/>
              <a:gd name="T88" fmla="*/ 2446 w 2897"/>
              <a:gd name="T89" fmla="*/ 1310 h 3206"/>
              <a:gd name="T90" fmla="*/ 386 w 2897"/>
              <a:gd name="T91" fmla="*/ 1287 h 3206"/>
              <a:gd name="T92" fmla="*/ 2611 w 2897"/>
              <a:gd name="T93" fmla="*/ 1145 h 3206"/>
              <a:gd name="T94" fmla="*/ 386 w 2897"/>
              <a:gd name="T95" fmla="*/ 1025 h 3206"/>
              <a:gd name="T96" fmla="*/ 386 w 2897"/>
              <a:gd name="T97" fmla="*/ 769 h 3206"/>
              <a:gd name="T98" fmla="*/ 695 w 2897"/>
              <a:gd name="T99" fmla="*/ 379 h 3206"/>
              <a:gd name="T100" fmla="*/ 2248 w 2897"/>
              <a:gd name="T101" fmla="*/ 151 h 3206"/>
              <a:gd name="T102" fmla="*/ 2283 w 2897"/>
              <a:gd name="T103" fmla="*/ 2257 h 3206"/>
              <a:gd name="T104" fmla="*/ 0 w 2897"/>
              <a:gd name="T105" fmla="*/ 3206 h 3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897" h="3206">
                <a:moveTo>
                  <a:pt x="1876" y="2760"/>
                </a:moveTo>
                <a:lnTo>
                  <a:pt x="1951" y="2769"/>
                </a:lnTo>
                <a:lnTo>
                  <a:pt x="1942" y="2846"/>
                </a:lnTo>
                <a:lnTo>
                  <a:pt x="1867" y="2836"/>
                </a:lnTo>
                <a:lnTo>
                  <a:pt x="1876" y="2760"/>
                </a:lnTo>
                <a:close/>
                <a:moveTo>
                  <a:pt x="1783" y="2754"/>
                </a:moveTo>
                <a:lnTo>
                  <a:pt x="1824" y="2755"/>
                </a:lnTo>
                <a:lnTo>
                  <a:pt x="1818" y="2830"/>
                </a:lnTo>
                <a:lnTo>
                  <a:pt x="1783" y="2830"/>
                </a:lnTo>
                <a:lnTo>
                  <a:pt x="1751" y="2833"/>
                </a:lnTo>
                <a:lnTo>
                  <a:pt x="1721" y="2841"/>
                </a:lnTo>
                <a:lnTo>
                  <a:pt x="1692" y="2851"/>
                </a:lnTo>
                <a:lnTo>
                  <a:pt x="1667" y="2863"/>
                </a:lnTo>
                <a:lnTo>
                  <a:pt x="1645" y="2876"/>
                </a:lnTo>
                <a:lnTo>
                  <a:pt x="1625" y="2891"/>
                </a:lnTo>
                <a:lnTo>
                  <a:pt x="1609" y="2904"/>
                </a:lnTo>
                <a:lnTo>
                  <a:pt x="1594" y="2918"/>
                </a:lnTo>
                <a:lnTo>
                  <a:pt x="1583" y="2929"/>
                </a:lnTo>
                <a:lnTo>
                  <a:pt x="1575" y="2939"/>
                </a:lnTo>
                <a:lnTo>
                  <a:pt x="1570" y="2945"/>
                </a:lnTo>
                <a:lnTo>
                  <a:pt x="1568" y="2947"/>
                </a:lnTo>
                <a:lnTo>
                  <a:pt x="1506" y="2903"/>
                </a:lnTo>
                <a:lnTo>
                  <a:pt x="1508" y="2900"/>
                </a:lnTo>
                <a:lnTo>
                  <a:pt x="1515" y="2892"/>
                </a:lnTo>
                <a:lnTo>
                  <a:pt x="1524" y="2881"/>
                </a:lnTo>
                <a:lnTo>
                  <a:pt x="1537" y="2868"/>
                </a:lnTo>
                <a:lnTo>
                  <a:pt x="1552" y="2853"/>
                </a:lnTo>
                <a:lnTo>
                  <a:pt x="1571" y="2836"/>
                </a:lnTo>
                <a:lnTo>
                  <a:pt x="1593" y="2820"/>
                </a:lnTo>
                <a:lnTo>
                  <a:pt x="1618" y="2804"/>
                </a:lnTo>
                <a:lnTo>
                  <a:pt x="1645" y="2788"/>
                </a:lnTo>
                <a:lnTo>
                  <a:pt x="1676" y="2776"/>
                </a:lnTo>
                <a:lnTo>
                  <a:pt x="1709" y="2764"/>
                </a:lnTo>
                <a:lnTo>
                  <a:pt x="1745" y="2757"/>
                </a:lnTo>
                <a:lnTo>
                  <a:pt x="1783" y="2754"/>
                </a:lnTo>
                <a:close/>
                <a:moveTo>
                  <a:pt x="1563" y="2524"/>
                </a:moveTo>
                <a:lnTo>
                  <a:pt x="1561" y="2524"/>
                </a:lnTo>
                <a:lnTo>
                  <a:pt x="1559" y="2524"/>
                </a:lnTo>
                <a:lnTo>
                  <a:pt x="1548" y="2526"/>
                </a:lnTo>
                <a:lnTo>
                  <a:pt x="1543" y="2527"/>
                </a:lnTo>
                <a:lnTo>
                  <a:pt x="1542" y="2528"/>
                </a:lnTo>
                <a:lnTo>
                  <a:pt x="1541" y="2535"/>
                </a:lnTo>
                <a:lnTo>
                  <a:pt x="1542" y="2544"/>
                </a:lnTo>
                <a:lnTo>
                  <a:pt x="1545" y="2556"/>
                </a:lnTo>
                <a:lnTo>
                  <a:pt x="1550" y="2570"/>
                </a:lnTo>
                <a:lnTo>
                  <a:pt x="1558" y="2585"/>
                </a:lnTo>
                <a:lnTo>
                  <a:pt x="1567" y="2600"/>
                </a:lnTo>
                <a:lnTo>
                  <a:pt x="1577" y="2615"/>
                </a:lnTo>
                <a:lnTo>
                  <a:pt x="1594" y="2638"/>
                </a:lnTo>
                <a:lnTo>
                  <a:pt x="1591" y="2641"/>
                </a:lnTo>
                <a:lnTo>
                  <a:pt x="1596" y="2641"/>
                </a:lnTo>
                <a:lnTo>
                  <a:pt x="1600" y="2640"/>
                </a:lnTo>
                <a:lnTo>
                  <a:pt x="1651" y="2600"/>
                </a:lnTo>
                <a:lnTo>
                  <a:pt x="1656" y="2604"/>
                </a:lnTo>
                <a:lnTo>
                  <a:pt x="1654" y="2594"/>
                </a:lnTo>
                <a:lnTo>
                  <a:pt x="1651" y="2587"/>
                </a:lnTo>
                <a:lnTo>
                  <a:pt x="1647" y="2581"/>
                </a:lnTo>
                <a:lnTo>
                  <a:pt x="1637" y="2565"/>
                </a:lnTo>
                <a:lnTo>
                  <a:pt x="1623" y="2552"/>
                </a:lnTo>
                <a:lnTo>
                  <a:pt x="1608" y="2541"/>
                </a:lnTo>
                <a:lnTo>
                  <a:pt x="1592" y="2532"/>
                </a:lnTo>
                <a:lnTo>
                  <a:pt x="1576" y="2525"/>
                </a:lnTo>
                <a:lnTo>
                  <a:pt x="1563" y="2524"/>
                </a:lnTo>
                <a:close/>
                <a:moveTo>
                  <a:pt x="1219" y="2392"/>
                </a:moveTo>
                <a:lnTo>
                  <a:pt x="1246" y="2393"/>
                </a:lnTo>
                <a:lnTo>
                  <a:pt x="1263" y="2394"/>
                </a:lnTo>
                <a:lnTo>
                  <a:pt x="1281" y="2397"/>
                </a:lnTo>
                <a:lnTo>
                  <a:pt x="1297" y="2401"/>
                </a:lnTo>
                <a:lnTo>
                  <a:pt x="1313" y="2406"/>
                </a:lnTo>
                <a:lnTo>
                  <a:pt x="1328" y="2415"/>
                </a:lnTo>
                <a:lnTo>
                  <a:pt x="1340" y="2425"/>
                </a:lnTo>
                <a:lnTo>
                  <a:pt x="1351" y="2438"/>
                </a:lnTo>
                <a:lnTo>
                  <a:pt x="1358" y="2455"/>
                </a:lnTo>
                <a:lnTo>
                  <a:pt x="1360" y="2472"/>
                </a:lnTo>
                <a:lnTo>
                  <a:pt x="1358" y="2490"/>
                </a:lnTo>
                <a:lnTo>
                  <a:pt x="1354" y="2507"/>
                </a:lnTo>
                <a:lnTo>
                  <a:pt x="1348" y="2522"/>
                </a:lnTo>
                <a:lnTo>
                  <a:pt x="1340" y="2538"/>
                </a:lnTo>
                <a:lnTo>
                  <a:pt x="1335" y="2550"/>
                </a:lnTo>
                <a:lnTo>
                  <a:pt x="1330" y="2563"/>
                </a:lnTo>
                <a:lnTo>
                  <a:pt x="1327" y="2574"/>
                </a:lnTo>
                <a:lnTo>
                  <a:pt x="1325" y="2585"/>
                </a:lnTo>
                <a:lnTo>
                  <a:pt x="1327" y="2592"/>
                </a:lnTo>
                <a:lnTo>
                  <a:pt x="1329" y="2595"/>
                </a:lnTo>
                <a:lnTo>
                  <a:pt x="1333" y="2599"/>
                </a:lnTo>
                <a:lnTo>
                  <a:pt x="1339" y="2604"/>
                </a:lnTo>
                <a:lnTo>
                  <a:pt x="1350" y="2610"/>
                </a:lnTo>
                <a:lnTo>
                  <a:pt x="1362" y="2615"/>
                </a:lnTo>
                <a:lnTo>
                  <a:pt x="1380" y="2621"/>
                </a:lnTo>
                <a:lnTo>
                  <a:pt x="1403" y="2627"/>
                </a:lnTo>
                <a:lnTo>
                  <a:pt x="1431" y="2633"/>
                </a:lnTo>
                <a:lnTo>
                  <a:pt x="1466" y="2638"/>
                </a:lnTo>
                <a:lnTo>
                  <a:pt x="1496" y="2641"/>
                </a:lnTo>
                <a:lnTo>
                  <a:pt x="1498" y="2638"/>
                </a:lnTo>
                <a:lnTo>
                  <a:pt x="1500" y="2636"/>
                </a:lnTo>
                <a:lnTo>
                  <a:pt x="1492" y="2620"/>
                </a:lnTo>
                <a:lnTo>
                  <a:pt x="1482" y="2602"/>
                </a:lnTo>
                <a:lnTo>
                  <a:pt x="1474" y="2582"/>
                </a:lnTo>
                <a:lnTo>
                  <a:pt x="1469" y="2561"/>
                </a:lnTo>
                <a:lnTo>
                  <a:pt x="1466" y="2539"/>
                </a:lnTo>
                <a:lnTo>
                  <a:pt x="1467" y="2518"/>
                </a:lnTo>
                <a:lnTo>
                  <a:pt x="1473" y="2497"/>
                </a:lnTo>
                <a:lnTo>
                  <a:pt x="1478" y="2487"/>
                </a:lnTo>
                <a:lnTo>
                  <a:pt x="1487" y="2476"/>
                </a:lnTo>
                <a:lnTo>
                  <a:pt x="1498" y="2467"/>
                </a:lnTo>
                <a:lnTo>
                  <a:pt x="1512" y="2459"/>
                </a:lnTo>
                <a:lnTo>
                  <a:pt x="1530" y="2452"/>
                </a:lnTo>
                <a:lnTo>
                  <a:pt x="1552" y="2448"/>
                </a:lnTo>
                <a:lnTo>
                  <a:pt x="1581" y="2449"/>
                </a:lnTo>
                <a:lnTo>
                  <a:pt x="1608" y="2456"/>
                </a:lnTo>
                <a:lnTo>
                  <a:pt x="1634" y="2467"/>
                </a:lnTo>
                <a:lnTo>
                  <a:pt x="1658" y="2483"/>
                </a:lnTo>
                <a:lnTo>
                  <a:pt x="1680" y="2500"/>
                </a:lnTo>
                <a:lnTo>
                  <a:pt x="1699" y="2521"/>
                </a:lnTo>
                <a:lnTo>
                  <a:pt x="1713" y="2542"/>
                </a:lnTo>
                <a:lnTo>
                  <a:pt x="1723" y="2562"/>
                </a:lnTo>
                <a:lnTo>
                  <a:pt x="1730" y="2583"/>
                </a:lnTo>
                <a:lnTo>
                  <a:pt x="1732" y="2604"/>
                </a:lnTo>
                <a:lnTo>
                  <a:pt x="1731" y="2623"/>
                </a:lnTo>
                <a:lnTo>
                  <a:pt x="1726" y="2642"/>
                </a:lnTo>
                <a:lnTo>
                  <a:pt x="1727" y="2643"/>
                </a:lnTo>
                <a:lnTo>
                  <a:pt x="1729" y="2644"/>
                </a:lnTo>
                <a:lnTo>
                  <a:pt x="1757" y="2663"/>
                </a:lnTo>
                <a:lnTo>
                  <a:pt x="1715" y="2726"/>
                </a:lnTo>
                <a:lnTo>
                  <a:pt x="1687" y="2707"/>
                </a:lnTo>
                <a:lnTo>
                  <a:pt x="1679" y="2702"/>
                </a:lnTo>
                <a:lnTo>
                  <a:pt x="1671" y="2698"/>
                </a:lnTo>
                <a:lnTo>
                  <a:pt x="1654" y="2705"/>
                </a:lnTo>
                <a:lnTo>
                  <a:pt x="1634" y="2710"/>
                </a:lnTo>
                <a:lnTo>
                  <a:pt x="1533" y="2790"/>
                </a:lnTo>
                <a:lnTo>
                  <a:pt x="1518" y="2801"/>
                </a:lnTo>
                <a:lnTo>
                  <a:pt x="1503" y="2812"/>
                </a:lnTo>
                <a:lnTo>
                  <a:pt x="1488" y="2822"/>
                </a:lnTo>
                <a:lnTo>
                  <a:pt x="1472" y="2828"/>
                </a:lnTo>
                <a:lnTo>
                  <a:pt x="1456" y="2830"/>
                </a:lnTo>
                <a:lnTo>
                  <a:pt x="1446" y="2829"/>
                </a:lnTo>
                <a:lnTo>
                  <a:pt x="1435" y="2825"/>
                </a:lnTo>
                <a:lnTo>
                  <a:pt x="1427" y="2819"/>
                </a:lnTo>
                <a:lnTo>
                  <a:pt x="1422" y="2813"/>
                </a:lnTo>
                <a:lnTo>
                  <a:pt x="1419" y="2809"/>
                </a:lnTo>
                <a:lnTo>
                  <a:pt x="1416" y="2803"/>
                </a:lnTo>
                <a:lnTo>
                  <a:pt x="1413" y="2797"/>
                </a:lnTo>
                <a:lnTo>
                  <a:pt x="1412" y="2788"/>
                </a:lnTo>
                <a:lnTo>
                  <a:pt x="1414" y="2779"/>
                </a:lnTo>
                <a:lnTo>
                  <a:pt x="1418" y="2766"/>
                </a:lnTo>
                <a:lnTo>
                  <a:pt x="1424" y="2751"/>
                </a:lnTo>
                <a:lnTo>
                  <a:pt x="1433" y="2733"/>
                </a:lnTo>
                <a:lnTo>
                  <a:pt x="1447" y="2711"/>
                </a:lnTo>
                <a:lnTo>
                  <a:pt x="1405" y="2705"/>
                </a:lnTo>
                <a:lnTo>
                  <a:pt x="1368" y="2697"/>
                </a:lnTo>
                <a:lnTo>
                  <a:pt x="1337" y="2687"/>
                </a:lnTo>
                <a:lnTo>
                  <a:pt x="1311" y="2675"/>
                </a:lnTo>
                <a:lnTo>
                  <a:pt x="1290" y="2662"/>
                </a:lnTo>
                <a:lnTo>
                  <a:pt x="1273" y="2646"/>
                </a:lnTo>
                <a:lnTo>
                  <a:pt x="1261" y="2629"/>
                </a:lnTo>
                <a:lnTo>
                  <a:pt x="1251" y="2607"/>
                </a:lnTo>
                <a:lnTo>
                  <a:pt x="1249" y="2585"/>
                </a:lnTo>
                <a:lnTo>
                  <a:pt x="1251" y="2563"/>
                </a:lnTo>
                <a:lnTo>
                  <a:pt x="1257" y="2543"/>
                </a:lnTo>
                <a:lnTo>
                  <a:pt x="1264" y="2523"/>
                </a:lnTo>
                <a:lnTo>
                  <a:pt x="1272" y="2505"/>
                </a:lnTo>
                <a:lnTo>
                  <a:pt x="1276" y="2498"/>
                </a:lnTo>
                <a:lnTo>
                  <a:pt x="1280" y="2489"/>
                </a:lnTo>
                <a:lnTo>
                  <a:pt x="1283" y="2481"/>
                </a:lnTo>
                <a:lnTo>
                  <a:pt x="1284" y="2474"/>
                </a:lnTo>
                <a:lnTo>
                  <a:pt x="1281" y="2474"/>
                </a:lnTo>
                <a:lnTo>
                  <a:pt x="1272" y="2472"/>
                </a:lnTo>
                <a:lnTo>
                  <a:pt x="1260" y="2470"/>
                </a:lnTo>
                <a:lnTo>
                  <a:pt x="1241" y="2468"/>
                </a:lnTo>
                <a:lnTo>
                  <a:pt x="1227" y="2468"/>
                </a:lnTo>
                <a:lnTo>
                  <a:pt x="1214" y="2468"/>
                </a:lnTo>
                <a:lnTo>
                  <a:pt x="1201" y="2470"/>
                </a:lnTo>
                <a:lnTo>
                  <a:pt x="1191" y="2475"/>
                </a:lnTo>
                <a:lnTo>
                  <a:pt x="1184" y="2483"/>
                </a:lnTo>
                <a:lnTo>
                  <a:pt x="1179" y="2495"/>
                </a:lnTo>
                <a:lnTo>
                  <a:pt x="1178" y="2511"/>
                </a:lnTo>
                <a:lnTo>
                  <a:pt x="1179" y="2530"/>
                </a:lnTo>
                <a:lnTo>
                  <a:pt x="1185" y="2551"/>
                </a:lnTo>
                <a:lnTo>
                  <a:pt x="1191" y="2573"/>
                </a:lnTo>
                <a:lnTo>
                  <a:pt x="1200" y="2598"/>
                </a:lnTo>
                <a:lnTo>
                  <a:pt x="1211" y="2622"/>
                </a:lnTo>
                <a:lnTo>
                  <a:pt x="1222" y="2647"/>
                </a:lnTo>
                <a:lnTo>
                  <a:pt x="1235" y="2673"/>
                </a:lnTo>
                <a:lnTo>
                  <a:pt x="1248" y="2697"/>
                </a:lnTo>
                <a:lnTo>
                  <a:pt x="1262" y="2718"/>
                </a:lnTo>
                <a:lnTo>
                  <a:pt x="1276" y="2739"/>
                </a:lnTo>
                <a:lnTo>
                  <a:pt x="1212" y="2782"/>
                </a:lnTo>
                <a:lnTo>
                  <a:pt x="1206" y="2772"/>
                </a:lnTo>
                <a:lnTo>
                  <a:pt x="1197" y="2758"/>
                </a:lnTo>
                <a:lnTo>
                  <a:pt x="1187" y="2741"/>
                </a:lnTo>
                <a:lnTo>
                  <a:pt x="1175" y="2722"/>
                </a:lnTo>
                <a:lnTo>
                  <a:pt x="1164" y="2699"/>
                </a:lnTo>
                <a:lnTo>
                  <a:pt x="1151" y="2675"/>
                </a:lnTo>
                <a:lnTo>
                  <a:pt x="1140" y="2649"/>
                </a:lnTo>
                <a:lnTo>
                  <a:pt x="1128" y="2622"/>
                </a:lnTo>
                <a:lnTo>
                  <a:pt x="1119" y="2594"/>
                </a:lnTo>
                <a:lnTo>
                  <a:pt x="1110" y="2567"/>
                </a:lnTo>
                <a:lnTo>
                  <a:pt x="1105" y="2540"/>
                </a:lnTo>
                <a:lnTo>
                  <a:pt x="1103" y="2514"/>
                </a:lnTo>
                <a:lnTo>
                  <a:pt x="1104" y="2489"/>
                </a:lnTo>
                <a:lnTo>
                  <a:pt x="1108" y="2466"/>
                </a:lnTo>
                <a:lnTo>
                  <a:pt x="1118" y="2444"/>
                </a:lnTo>
                <a:lnTo>
                  <a:pt x="1125" y="2433"/>
                </a:lnTo>
                <a:lnTo>
                  <a:pt x="1134" y="2424"/>
                </a:lnTo>
                <a:lnTo>
                  <a:pt x="1145" y="2415"/>
                </a:lnTo>
                <a:lnTo>
                  <a:pt x="1160" y="2406"/>
                </a:lnTo>
                <a:lnTo>
                  <a:pt x="1176" y="2399"/>
                </a:lnTo>
                <a:lnTo>
                  <a:pt x="1196" y="2395"/>
                </a:lnTo>
                <a:lnTo>
                  <a:pt x="1219" y="2392"/>
                </a:lnTo>
                <a:close/>
                <a:moveTo>
                  <a:pt x="1746" y="2009"/>
                </a:moveTo>
                <a:lnTo>
                  <a:pt x="2032" y="2295"/>
                </a:lnTo>
                <a:lnTo>
                  <a:pt x="2002" y="2326"/>
                </a:lnTo>
                <a:lnTo>
                  <a:pt x="1634" y="2407"/>
                </a:lnTo>
                <a:lnTo>
                  <a:pt x="1715" y="2041"/>
                </a:lnTo>
                <a:lnTo>
                  <a:pt x="1746" y="2009"/>
                </a:lnTo>
                <a:close/>
                <a:moveTo>
                  <a:pt x="386" y="1553"/>
                </a:moveTo>
                <a:lnTo>
                  <a:pt x="1965" y="1553"/>
                </a:lnTo>
                <a:lnTo>
                  <a:pt x="1965" y="1639"/>
                </a:lnTo>
                <a:lnTo>
                  <a:pt x="386" y="1639"/>
                </a:lnTo>
                <a:lnTo>
                  <a:pt x="386" y="1553"/>
                </a:lnTo>
                <a:close/>
                <a:moveTo>
                  <a:pt x="2446" y="1310"/>
                </a:moveTo>
                <a:lnTo>
                  <a:pt x="2733" y="1596"/>
                </a:lnTo>
                <a:lnTo>
                  <a:pt x="2081" y="2245"/>
                </a:lnTo>
                <a:lnTo>
                  <a:pt x="1796" y="1960"/>
                </a:lnTo>
                <a:lnTo>
                  <a:pt x="2446" y="1310"/>
                </a:lnTo>
                <a:close/>
                <a:moveTo>
                  <a:pt x="386" y="1287"/>
                </a:moveTo>
                <a:lnTo>
                  <a:pt x="1965" y="1287"/>
                </a:lnTo>
                <a:lnTo>
                  <a:pt x="1965" y="1373"/>
                </a:lnTo>
                <a:lnTo>
                  <a:pt x="386" y="1373"/>
                </a:lnTo>
                <a:lnTo>
                  <a:pt x="386" y="1287"/>
                </a:lnTo>
                <a:close/>
                <a:moveTo>
                  <a:pt x="2611" y="1145"/>
                </a:moveTo>
                <a:lnTo>
                  <a:pt x="2897" y="1431"/>
                </a:lnTo>
                <a:lnTo>
                  <a:pt x="2762" y="1565"/>
                </a:lnTo>
                <a:lnTo>
                  <a:pt x="2477" y="1279"/>
                </a:lnTo>
                <a:lnTo>
                  <a:pt x="2611" y="1145"/>
                </a:lnTo>
                <a:close/>
                <a:moveTo>
                  <a:pt x="386" y="1025"/>
                </a:moveTo>
                <a:lnTo>
                  <a:pt x="1965" y="1025"/>
                </a:lnTo>
                <a:lnTo>
                  <a:pt x="1965" y="1111"/>
                </a:lnTo>
                <a:lnTo>
                  <a:pt x="386" y="1111"/>
                </a:lnTo>
                <a:lnTo>
                  <a:pt x="386" y="1025"/>
                </a:lnTo>
                <a:close/>
                <a:moveTo>
                  <a:pt x="386" y="769"/>
                </a:moveTo>
                <a:lnTo>
                  <a:pt x="1965" y="769"/>
                </a:lnTo>
                <a:lnTo>
                  <a:pt x="1965" y="855"/>
                </a:lnTo>
                <a:lnTo>
                  <a:pt x="386" y="855"/>
                </a:lnTo>
                <a:lnTo>
                  <a:pt x="386" y="769"/>
                </a:lnTo>
                <a:close/>
                <a:moveTo>
                  <a:pt x="695" y="379"/>
                </a:moveTo>
                <a:lnTo>
                  <a:pt x="1705" y="379"/>
                </a:lnTo>
                <a:lnTo>
                  <a:pt x="1705" y="529"/>
                </a:lnTo>
                <a:lnTo>
                  <a:pt x="695" y="529"/>
                </a:lnTo>
                <a:lnTo>
                  <a:pt x="695" y="379"/>
                </a:lnTo>
                <a:close/>
                <a:moveTo>
                  <a:pt x="0" y="0"/>
                </a:moveTo>
                <a:lnTo>
                  <a:pt x="2400" y="0"/>
                </a:lnTo>
                <a:lnTo>
                  <a:pt x="2400" y="1245"/>
                </a:lnTo>
                <a:lnTo>
                  <a:pt x="2248" y="1397"/>
                </a:lnTo>
                <a:lnTo>
                  <a:pt x="2248" y="151"/>
                </a:lnTo>
                <a:lnTo>
                  <a:pt x="151" y="151"/>
                </a:lnTo>
                <a:lnTo>
                  <a:pt x="151" y="3055"/>
                </a:lnTo>
                <a:lnTo>
                  <a:pt x="2248" y="3055"/>
                </a:lnTo>
                <a:lnTo>
                  <a:pt x="2248" y="2290"/>
                </a:lnTo>
                <a:lnTo>
                  <a:pt x="2283" y="2257"/>
                </a:lnTo>
                <a:lnTo>
                  <a:pt x="2306" y="2232"/>
                </a:lnTo>
                <a:lnTo>
                  <a:pt x="2306" y="2233"/>
                </a:lnTo>
                <a:lnTo>
                  <a:pt x="2400" y="2138"/>
                </a:lnTo>
                <a:lnTo>
                  <a:pt x="2400" y="3206"/>
                </a:lnTo>
                <a:lnTo>
                  <a:pt x="0" y="320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40" name="Group 53"/>
          <p:cNvGrpSpPr/>
          <p:nvPr/>
        </p:nvGrpSpPr>
        <p:grpSpPr>
          <a:xfrm>
            <a:off x="149487" y="5052145"/>
            <a:ext cx="286591" cy="297685"/>
            <a:chOff x="10055225" y="1909763"/>
            <a:chExt cx="492125" cy="568325"/>
          </a:xfrm>
          <a:solidFill>
            <a:schemeClr val="accent1">
              <a:lumMod val="75000"/>
            </a:schemeClr>
          </a:solidFill>
        </p:grpSpPr>
        <p:sp>
          <p:nvSpPr>
            <p:cNvPr id="141" name="Freeform 11"/>
            <p:cNvSpPr>
              <a:spLocks noEditPoints="1"/>
            </p:cNvSpPr>
            <p:nvPr/>
          </p:nvSpPr>
          <p:spPr bwMode="auto">
            <a:xfrm>
              <a:off x="10055225" y="1909763"/>
              <a:ext cx="492125" cy="568325"/>
            </a:xfrm>
            <a:custGeom>
              <a:avLst/>
              <a:gdLst>
                <a:gd name="T0" fmla="*/ 1274 w 3099"/>
                <a:gd name="T1" fmla="*/ 745 h 3580"/>
                <a:gd name="T2" fmla="*/ 939 w 3099"/>
                <a:gd name="T3" fmla="*/ 867 h 3580"/>
                <a:gd name="T4" fmla="*/ 654 w 3099"/>
                <a:gd name="T5" fmla="*/ 1071 h 3580"/>
                <a:gd name="T6" fmla="*/ 433 w 3099"/>
                <a:gd name="T7" fmla="*/ 1342 h 3580"/>
                <a:gd name="T8" fmla="*/ 289 w 3099"/>
                <a:gd name="T9" fmla="*/ 1665 h 3580"/>
                <a:gd name="T10" fmla="*/ 238 w 3099"/>
                <a:gd name="T11" fmla="*/ 2029 h 3580"/>
                <a:gd name="T12" fmla="*/ 289 w 3099"/>
                <a:gd name="T13" fmla="*/ 2392 h 3580"/>
                <a:gd name="T14" fmla="*/ 433 w 3099"/>
                <a:gd name="T15" fmla="*/ 2715 h 3580"/>
                <a:gd name="T16" fmla="*/ 654 w 3099"/>
                <a:gd name="T17" fmla="*/ 2987 h 3580"/>
                <a:gd name="T18" fmla="*/ 939 w 3099"/>
                <a:gd name="T19" fmla="*/ 3191 h 3580"/>
                <a:gd name="T20" fmla="*/ 1274 w 3099"/>
                <a:gd name="T21" fmla="*/ 3312 h 3580"/>
                <a:gd name="T22" fmla="*/ 1643 w 3099"/>
                <a:gd name="T23" fmla="*/ 3338 h 3580"/>
                <a:gd name="T24" fmla="*/ 1997 w 3099"/>
                <a:gd name="T25" fmla="*/ 3262 h 3580"/>
                <a:gd name="T26" fmla="*/ 2309 w 3099"/>
                <a:gd name="T27" fmla="*/ 3098 h 3580"/>
                <a:gd name="T28" fmla="*/ 2565 w 3099"/>
                <a:gd name="T29" fmla="*/ 2859 h 3580"/>
                <a:gd name="T30" fmla="*/ 2749 w 3099"/>
                <a:gd name="T31" fmla="*/ 2559 h 3580"/>
                <a:gd name="T32" fmla="*/ 2847 w 3099"/>
                <a:gd name="T33" fmla="*/ 2214 h 3580"/>
                <a:gd name="T34" fmla="*/ 2847 w 3099"/>
                <a:gd name="T35" fmla="*/ 1843 h 3580"/>
                <a:gd name="T36" fmla="*/ 2749 w 3099"/>
                <a:gd name="T37" fmla="*/ 1498 h 3580"/>
                <a:gd name="T38" fmla="*/ 2565 w 3099"/>
                <a:gd name="T39" fmla="*/ 1199 h 3580"/>
                <a:gd name="T40" fmla="*/ 2309 w 3099"/>
                <a:gd name="T41" fmla="*/ 959 h 3580"/>
                <a:gd name="T42" fmla="*/ 1997 w 3099"/>
                <a:gd name="T43" fmla="*/ 795 h 3580"/>
                <a:gd name="T44" fmla="*/ 1643 w 3099"/>
                <a:gd name="T45" fmla="*/ 719 h 3580"/>
                <a:gd name="T46" fmla="*/ 1497 w 3099"/>
                <a:gd name="T47" fmla="*/ 251 h 3580"/>
                <a:gd name="T48" fmla="*/ 1433 w 3099"/>
                <a:gd name="T49" fmla="*/ 331 h 3580"/>
                <a:gd name="T50" fmla="*/ 1456 w 3099"/>
                <a:gd name="T51" fmla="*/ 433 h 3580"/>
                <a:gd name="T52" fmla="*/ 1549 w 3099"/>
                <a:gd name="T53" fmla="*/ 477 h 3580"/>
                <a:gd name="T54" fmla="*/ 1643 w 3099"/>
                <a:gd name="T55" fmla="*/ 433 h 3580"/>
                <a:gd name="T56" fmla="*/ 1665 w 3099"/>
                <a:gd name="T57" fmla="*/ 331 h 3580"/>
                <a:gd name="T58" fmla="*/ 1601 w 3099"/>
                <a:gd name="T59" fmla="*/ 251 h 3580"/>
                <a:gd name="T60" fmla="*/ 1598 w 3099"/>
                <a:gd name="T61" fmla="*/ 3 h 3580"/>
                <a:gd name="T62" fmla="*/ 1768 w 3099"/>
                <a:gd name="T63" fmla="*/ 75 h 3580"/>
                <a:gd name="T64" fmla="*/ 1879 w 3099"/>
                <a:gd name="T65" fmla="*/ 219 h 3580"/>
                <a:gd name="T66" fmla="*/ 1905 w 3099"/>
                <a:gd name="T67" fmla="*/ 398 h 3580"/>
                <a:gd name="T68" fmla="*/ 1967 w 3099"/>
                <a:gd name="T69" fmla="*/ 535 h 3580"/>
                <a:gd name="T70" fmla="*/ 2319 w 3099"/>
                <a:gd name="T71" fmla="*/ 682 h 3580"/>
                <a:gd name="T72" fmla="*/ 2620 w 3099"/>
                <a:gd name="T73" fmla="*/ 908 h 3580"/>
                <a:gd name="T74" fmla="*/ 2858 w 3099"/>
                <a:gd name="T75" fmla="*/ 1200 h 3580"/>
                <a:gd name="T76" fmla="*/ 3022 w 3099"/>
                <a:gd name="T77" fmla="*/ 1544 h 3580"/>
                <a:gd name="T78" fmla="*/ 3096 w 3099"/>
                <a:gd name="T79" fmla="*/ 1928 h 3580"/>
                <a:gd name="T80" fmla="*/ 3070 w 3099"/>
                <a:gd name="T81" fmla="*/ 2329 h 3580"/>
                <a:gd name="T82" fmla="*/ 2947 w 3099"/>
                <a:gd name="T83" fmla="*/ 2698 h 3580"/>
                <a:gd name="T84" fmla="*/ 2741 w 3099"/>
                <a:gd name="T85" fmla="*/ 3019 h 3580"/>
                <a:gd name="T86" fmla="*/ 2464 w 3099"/>
                <a:gd name="T87" fmla="*/ 3281 h 3580"/>
                <a:gd name="T88" fmla="*/ 2130 w 3099"/>
                <a:gd name="T89" fmla="*/ 3467 h 3580"/>
                <a:gd name="T90" fmla="*/ 1751 w 3099"/>
                <a:gd name="T91" fmla="*/ 3567 h 3580"/>
                <a:gd name="T92" fmla="*/ 1348 w 3099"/>
                <a:gd name="T93" fmla="*/ 3567 h 3580"/>
                <a:gd name="T94" fmla="*/ 970 w 3099"/>
                <a:gd name="T95" fmla="*/ 3467 h 3580"/>
                <a:gd name="T96" fmla="*/ 635 w 3099"/>
                <a:gd name="T97" fmla="*/ 3281 h 3580"/>
                <a:gd name="T98" fmla="*/ 359 w 3099"/>
                <a:gd name="T99" fmla="*/ 3019 h 3580"/>
                <a:gd name="T100" fmla="*/ 152 w 3099"/>
                <a:gd name="T101" fmla="*/ 2698 h 3580"/>
                <a:gd name="T102" fmla="*/ 29 w 3099"/>
                <a:gd name="T103" fmla="*/ 2329 h 3580"/>
                <a:gd name="T104" fmla="*/ 3 w 3099"/>
                <a:gd name="T105" fmla="*/ 1928 h 3580"/>
                <a:gd name="T106" fmla="*/ 78 w 3099"/>
                <a:gd name="T107" fmla="*/ 1544 h 3580"/>
                <a:gd name="T108" fmla="*/ 240 w 3099"/>
                <a:gd name="T109" fmla="*/ 1200 h 3580"/>
                <a:gd name="T110" fmla="*/ 479 w 3099"/>
                <a:gd name="T111" fmla="*/ 908 h 3580"/>
                <a:gd name="T112" fmla="*/ 780 w 3099"/>
                <a:gd name="T113" fmla="*/ 682 h 3580"/>
                <a:gd name="T114" fmla="*/ 1132 w 3099"/>
                <a:gd name="T115" fmla="*/ 535 h 3580"/>
                <a:gd name="T116" fmla="*/ 1194 w 3099"/>
                <a:gd name="T117" fmla="*/ 398 h 3580"/>
                <a:gd name="T118" fmla="*/ 1220 w 3099"/>
                <a:gd name="T119" fmla="*/ 219 h 3580"/>
                <a:gd name="T120" fmla="*/ 1332 w 3099"/>
                <a:gd name="T121" fmla="*/ 75 h 3580"/>
                <a:gd name="T122" fmla="*/ 1501 w 3099"/>
                <a:gd name="T123" fmla="*/ 3 h 3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99" h="3580">
                  <a:moveTo>
                    <a:pt x="1549" y="716"/>
                  </a:moveTo>
                  <a:lnTo>
                    <a:pt x="1456" y="719"/>
                  </a:lnTo>
                  <a:lnTo>
                    <a:pt x="1364" y="729"/>
                  </a:lnTo>
                  <a:lnTo>
                    <a:pt x="1274" y="745"/>
                  </a:lnTo>
                  <a:lnTo>
                    <a:pt x="1187" y="767"/>
                  </a:lnTo>
                  <a:lnTo>
                    <a:pt x="1102" y="795"/>
                  </a:lnTo>
                  <a:lnTo>
                    <a:pt x="1020" y="828"/>
                  </a:lnTo>
                  <a:lnTo>
                    <a:pt x="939" y="867"/>
                  </a:lnTo>
                  <a:lnTo>
                    <a:pt x="863" y="910"/>
                  </a:lnTo>
                  <a:lnTo>
                    <a:pt x="790" y="959"/>
                  </a:lnTo>
                  <a:lnTo>
                    <a:pt x="720" y="1012"/>
                  </a:lnTo>
                  <a:lnTo>
                    <a:pt x="654" y="1071"/>
                  </a:lnTo>
                  <a:lnTo>
                    <a:pt x="593" y="1133"/>
                  </a:lnTo>
                  <a:lnTo>
                    <a:pt x="535" y="1199"/>
                  </a:lnTo>
                  <a:lnTo>
                    <a:pt x="481" y="1268"/>
                  </a:lnTo>
                  <a:lnTo>
                    <a:pt x="433" y="1342"/>
                  </a:lnTo>
                  <a:lnTo>
                    <a:pt x="389" y="1418"/>
                  </a:lnTo>
                  <a:lnTo>
                    <a:pt x="351" y="1498"/>
                  </a:lnTo>
                  <a:lnTo>
                    <a:pt x="317" y="1581"/>
                  </a:lnTo>
                  <a:lnTo>
                    <a:pt x="289" y="1665"/>
                  </a:lnTo>
                  <a:lnTo>
                    <a:pt x="268" y="1753"/>
                  </a:lnTo>
                  <a:lnTo>
                    <a:pt x="251" y="1843"/>
                  </a:lnTo>
                  <a:lnTo>
                    <a:pt x="242" y="1935"/>
                  </a:lnTo>
                  <a:lnTo>
                    <a:pt x="238" y="2029"/>
                  </a:lnTo>
                  <a:lnTo>
                    <a:pt x="242" y="2122"/>
                  </a:lnTo>
                  <a:lnTo>
                    <a:pt x="251" y="2214"/>
                  </a:lnTo>
                  <a:lnTo>
                    <a:pt x="268" y="2304"/>
                  </a:lnTo>
                  <a:lnTo>
                    <a:pt x="289" y="2392"/>
                  </a:lnTo>
                  <a:lnTo>
                    <a:pt x="317" y="2477"/>
                  </a:lnTo>
                  <a:lnTo>
                    <a:pt x="351" y="2559"/>
                  </a:lnTo>
                  <a:lnTo>
                    <a:pt x="389" y="2639"/>
                  </a:lnTo>
                  <a:lnTo>
                    <a:pt x="433" y="2715"/>
                  </a:lnTo>
                  <a:lnTo>
                    <a:pt x="481" y="2789"/>
                  </a:lnTo>
                  <a:lnTo>
                    <a:pt x="535" y="2859"/>
                  </a:lnTo>
                  <a:lnTo>
                    <a:pt x="593" y="2925"/>
                  </a:lnTo>
                  <a:lnTo>
                    <a:pt x="654" y="2987"/>
                  </a:lnTo>
                  <a:lnTo>
                    <a:pt x="720" y="3045"/>
                  </a:lnTo>
                  <a:lnTo>
                    <a:pt x="790" y="3098"/>
                  </a:lnTo>
                  <a:lnTo>
                    <a:pt x="863" y="3147"/>
                  </a:lnTo>
                  <a:lnTo>
                    <a:pt x="939" y="3191"/>
                  </a:lnTo>
                  <a:lnTo>
                    <a:pt x="1020" y="3230"/>
                  </a:lnTo>
                  <a:lnTo>
                    <a:pt x="1102" y="3262"/>
                  </a:lnTo>
                  <a:lnTo>
                    <a:pt x="1187" y="3290"/>
                  </a:lnTo>
                  <a:lnTo>
                    <a:pt x="1274" y="3312"/>
                  </a:lnTo>
                  <a:lnTo>
                    <a:pt x="1364" y="3328"/>
                  </a:lnTo>
                  <a:lnTo>
                    <a:pt x="1456" y="3338"/>
                  </a:lnTo>
                  <a:lnTo>
                    <a:pt x="1549" y="3341"/>
                  </a:lnTo>
                  <a:lnTo>
                    <a:pt x="1643" y="3338"/>
                  </a:lnTo>
                  <a:lnTo>
                    <a:pt x="1735" y="3328"/>
                  </a:lnTo>
                  <a:lnTo>
                    <a:pt x="1825" y="3312"/>
                  </a:lnTo>
                  <a:lnTo>
                    <a:pt x="1912" y="3290"/>
                  </a:lnTo>
                  <a:lnTo>
                    <a:pt x="1997" y="3262"/>
                  </a:lnTo>
                  <a:lnTo>
                    <a:pt x="2079" y="3230"/>
                  </a:lnTo>
                  <a:lnTo>
                    <a:pt x="2159" y="3191"/>
                  </a:lnTo>
                  <a:lnTo>
                    <a:pt x="2236" y="3147"/>
                  </a:lnTo>
                  <a:lnTo>
                    <a:pt x="2309" y="3098"/>
                  </a:lnTo>
                  <a:lnTo>
                    <a:pt x="2378" y="3045"/>
                  </a:lnTo>
                  <a:lnTo>
                    <a:pt x="2444" y="2987"/>
                  </a:lnTo>
                  <a:lnTo>
                    <a:pt x="2506" y="2925"/>
                  </a:lnTo>
                  <a:lnTo>
                    <a:pt x="2565" y="2859"/>
                  </a:lnTo>
                  <a:lnTo>
                    <a:pt x="2618" y="2789"/>
                  </a:lnTo>
                  <a:lnTo>
                    <a:pt x="2667" y="2715"/>
                  </a:lnTo>
                  <a:lnTo>
                    <a:pt x="2710" y="2639"/>
                  </a:lnTo>
                  <a:lnTo>
                    <a:pt x="2749" y="2559"/>
                  </a:lnTo>
                  <a:lnTo>
                    <a:pt x="2781" y="2477"/>
                  </a:lnTo>
                  <a:lnTo>
                    <a:pt x="2810" y="2392"/>
                  </a:lnTo>
                  <a:lnTo>
                    <a:pt x="2831" y="2304"/>
                  </a:lnTo>
                  <a:lnTo>
                    <a:pt x="2847" y="2214"/>
                  </a:lnTo>
                  <a:lnTo>
                    <a:pt x="2857" y="2122"/>
                  </a:lnTo>
                  <a:lnTo>
                    <a:pt x="2860" y="2029"/>
                  </a:lnTo>
                  <a:lnTo>
                    <a:pt x="2857" y="1935"/>
                  </a:lnTo>
                  <a:lnTo>
                    <a:pt x="2847" y="1843"/>
                  </a:lnTo>
                  <a:lnTo>
                    <a:pt x="2831" y="1753"/>
                  </a:lnTo>
                  <a:lnTo>
                    <a:pt x="2810" y="1665"/>
                  </a:lnTo>
                  <a:lnTo>
                    <a:pt x="2781" y="1581"/>
                  </a:lnTo>
                  <a:lnTo>
                    <a:pt x="2749" y="1498"/>
                  </a:lnTo>
                  <a:lnTo>
                    <a:pt x="2710" y="1418"/>
                  </a:lnTo>
                  <a:lnTo>
                    <a:pt x="2667" y="1342"/>
                  </a:lnTo>
                  <a:lnTo>
                    <a:pt x="2618" y="1268"/>
                  </a:lnTo>
                  <a:lnTo>
                    <a:pt x="2565" y="1199"/>
                  </a:lnTo>
                  <a:lnTo>
                    <a:pt x="2506" y="1133"/>
                  </a:lnTo>
                  <a:lnTo>
                    <a:pt x="2444" y="1071"/>
                  </a:lnTo>
                  <a:lnTo>
                    <a:pt x="2378" y="1012"/>
                  </a:lnTo>
                  <a:lnTo>
                    <a:pt x="2309" y="959"/>
                  </a:lnTo>
                  <a:lnTo>
                    <a:pt x="2236" y="910"/>
                  </a:lnTo>
                  <a:lnTo>
                    <a:pt x="2159" y="867"/>
                  </a:lnTo>
                  <a:lnTo>
                    <a:pt x="2079" y="828"/>
                  </a:lnTo>
                  <a:lnTo>
                    <a:pt x="1997" y="795"/>
                  </a:lnTo>
                  <a:lnTo>
                    <a:pt x="1912" y="767"/>
                  </a:lnTo>
                  <a:lnTo>
                    <a:pt x="1825" y="745"/>
                  </a:lnTo>
                  <a:lnTo>
                    <a:pt x="1735" y="729"/>
                  </a:lnTo>
                  <a:lnTo>
                    <a:pt x="1643" y="719"/>
                  </a:lnTo>
                  <a:lnTo>
                    <a:pt x="1549" y="716"/>
                  </a:lnTo>
                  <a:close/>
                  <a:moveTo>
                    <a:pt x="1549" y="239"/>
                  </a:moveTo>
                  <a:lnTo>
                    <a:pt x="1522" y="242"/>
                  </a:lnTo>
                  <a:lnTo>
                    <a:pt x="1497" y="251"/>
                  </a:lnTo>
                  <a:lnTo>
                    <a:pt x="1475" y="265"/>
                  </a:lnTo>
                  <a:lnTo>
                    <a:pt x="1456" y="283"/>
                  </a:lnTo>
                  <a:lnTo>
                    <a:pt x="1442" y="306"/>
                  </a:lnTo>
                  <a:lnTo>
                    <a:pt x="1433" y="331"/>
                  </a:lnTo>
                  <a:lnTo>
                    <a:pt x="1430" y="358"/>
                  </a:lnTo>
                  <a:lnTo>
                    <a:pt x="1433" y="385"/>
                  </a:lnTo>
                  <a:lnTo>
                    <a:pt x="1442" y="410"/>
                  </a:lnTo>
                  <a:lnTo>
                    <a:pt x="1456" y="433"/>
                  </a:lnTo>
                  <a:lnTo>
                    <a:pt x="1475" y="451"/>
                  </a:lnTo>
                  <a:lnTo>
                    <a:pt x="1497" y="465"/>
                  </a:lnTo>
                  <a:lnTo>
                    <a:pt x="1522" y="474"/>
                  </a:lnTo>
                  <a:lnTo>
                    <a:pt x="1549" y="477"/>
                  </a:lnTo>
                  <a:lnTo>
                    <a:pt x="1576" y="474"/>
                  </a:lnTo>
                  <a:lnTo>
                    <a:pt x="1601" y="465"/>
                  </a:lnTo>
                  <a:lnTo>
                    <a:pt x="1624" y="451"/>
                  </a:lnTo>
                  <a:lnTo>
                    <a:pt x="1643" y="433"/>
                  </a:lnTo>
                  <a:lnTo>
                    <a:pt x="1657" y="410"/>
                  </a:lnTo>
                  <a:lnTo>
                    <a:pt x="1665" y="385"/>
                  </a:lnTo>
                  <a:lnTo>
                    <a:pt x="1669" y="358"/>
                  </a:lnTo>
                  <a:lnTo>
                    <a:pt x="1665" y="331"/>
                  </a:lnTo>
                  <a:lnTo>
                    <a:pt x="1657" y="306"/>
                  </a:lnTo>
                  <a:lnTo>
                    <a:pt x="1643" y="283"/>
                  </a:lnTo>
                  <a:lnTo>
                    <a:pt x="1624" y="265"/>
                  </a:lnTo>
                  <a:lnTo>
                    <a:pt x="1601" y="251"/>
                  </a:lnTo>
                  <a:lnTo>
                    <a:pt x="1576" y="242"/>
                  </a:lnTo>
                  <a:lnTo>
                    <a:pt x="1549" y="239"/>
                  </a:lnTo>
                  <a:close/>
                  <a:moveTo>
                    <a:pt x="1549" y="0"/>
                  </a:moveTo>
                  <a:lnTo>
                    <a:pt x="1598" y="3"/>
                  </a:lnTo>
                  <a:lnTo>
                    <a:pt x="1645" y="13"/>
                  </a:lnTo>
                  <a:lnTo>
                    <a:pt x="1688" y="28"/>
                  </a:lnTo>
                  <a:lnTo>
                    <a:pt x="1730" y="49"/>
                  </a:lnTo>
                  <a:lnTo>
                    <a:pt x="1768" y="75"/>
                  </a:lnTo>
                  <a:lnTo>
                    <a:pt x="1802" y="105"/>
                  </a:lnTo>
                  <a:lnTo>
                    <a:pt x="1832" y="139"/>
                  </a:lnTo>
                  <a:lnTo>
                    <a:pt x="1858" y="178"/>
                  </a:lnTo>
                  <a:lnTo>
                    <a:pt x="1879" y="219"/>
                  </a:lnTo>
                  <a:lnTo>
                    <a:pt x="1894" y="263"/>
                  </a:lnTo>
                  <a:lnTo>
                    <a:pt x="1904" y="309"/>
                  </a:lnTo>
                  <a:lnTo>
                    <a:pt x="1907" y="358"/>
                  </a:lnTo>
                  <a:lnTo>
                    <a:pt x="1905" y="398"/>
                  </a:lnTo>
                  <a:lnTo>
                    <a:pt x="1898" y="438"/>
                  </a:lnTo>
                  <a:lnTo>
                    <a:pt x="1887" y="475"/>
                  </a:lnTo>
                  <a:lnTo>
                    <a:pt x="1872" y="511"/>
                  </a:lnTo>
                  <a:lnTo>
                    <a:pt x="1967" y="535"/>
                  </a:lnTo>
                  <a:lnTo>
                    <a:pt x="2059" y="563"/>
                  </a:lnTo>
                  <a:lnTo>
                    <a:pt x="2149" y="598"/>
                  </a:lnTo>
                  <a:lnTo>
                    <a:pt x="2235" y="638"/>
                  </a:lnTo>
                  <a:lnTo>
                    <a:pt x="2319" y="682"/>
                  </a:lnTo>
                  <a:lnTo>
                    <a:pt x="2399" y="732"/>
                  </a:lnTo>
                  <a:lnTo>
                    <a:pt x="2477" y="787"/>
                  </a:lnTo>
                  <a:lnTo>
                    <a:pt x="2551" y="845"/>
                  </a:lnTo>
                  <a:lnTo>
                    <a:pt x="2620" y="908"/>
                  </a:lnTo>
                  <a:lnTo>
                    <a:pt x="2686" y="975"/>
                  </a:lnTo>
                  <a:lnTo>
                    <a:pt x="2748" y="1047"/>
                  </a:lnTo>
                  <a:lnTo>
                    <a:pt x="2806" y="1122"/>
                  </a:lnTo>
                  <a:lnTo>
                    <a:pt x="2858" y="1200"/>
                  </a:lnTo>
                  <a:lnTo>
                    <a:pt x="2907" y="1281"/>
                  </a:lnTo>
                  <a:lnTo>
                    <a:pt x="2950" y="1366"/>
                  </a:lnTo>
                  <a:lnTo>
                    <a:pt x="2988" y="1454"/>
                  </a:lnTo>
                  <a:lnTo>
                    <a:pt x="3022" y="1544"/>
                  </a:lnTo>
                  <a:lnTo>
                    <a:pt x="3049" y="1637"/>
                  </a:lnTo>
                  <a:lnTo>
                    <a:pt x="3071" y="1731"/>
                  </a:lnTo>
                  <a:lnTo>
                    <a:pt x="3086" y="1829"/>
                  </a:lnTo>
                  <a:lnTo>
                    <a:pt x="3096" y="1928"/>
                  </a:lnTo>
                  <a:lnTo>
                    <a:pt x="3099" y="2029"/>
                  </a:lnTo>
                  <a:lnTo>
                    <a:pt x="3096" y="2131"/>
                  </a:lnTo>
                  <a:lnTo>
                    <a:pt x="3086" y="2230"/>
                  </a:lnTo>
                  <a:lnTo>
                    <a:pt x="3070" y="2329"/>
                  </a:lnTo>
                  <a:lnTo>
                    <a:pt x="3048" y="2425"/>
                  </a:lnTo>
                  <a:lnTo>
                    <a:pt x="3020" y="2519"/>
                  </a:lnTo>
                  <a:lnTo>
                    <a:pt x="2986" y="2609"/>
                  </a:lnTo>
                  <a:lnTo>
                    <a:pt x="2947" y="2698"/>
                  </a:lnTo>
                  <a:lnTo>
                    <a:pt x="2903" y="2784"/>
                  </a:lnTo>
                  <a:lnTo>
                    <a:pt x="2854" y="2865"/>
                  </a:lnTo>
                  <a:lnTo>
                    <a:pt x="2800" y="2944"/>
                  </a:lnTo>
                  <a:lnTo>
                    <a:pt x="2741" y="3019"/>
                  </a:lnTo>
                  <a:lnTo>
                    <a:pt x="2677" y="3091"/>
                  </a:lnTo>
                  <a:lnTo>
                    <a:pt x="2610" y="3158"/>
                  </a:lnTo>
                  <a:lnTo>
                    <a:pt x="2539" y="3222"/>
                  </a:lnTo>
                  <a:lnTo>
                    <a:pt x="2464" y="3281"/>
                  </a:lnTo>
                  <a:lnTo>
                    <a:pt x="2385" y="3335"/>
                  </a:lnTo>
                  <a:lnTo>
                    <a:pt x="2304" y="3384"/>
                  </a:lnTo>
                  <a:lnTo>
                    <a:pt x="2218" y="3428"/>
                  </a:lnTo>
                  <a:lnTo>
                    <a:pt x="2130" y="3467"/>
                  </a:lnTo>
                  <a:lnTo>
                    <a:pt x="2039" y="3501"/>
                  </a:lnTo>
                  <a:lnTo>
                    <a:pt x="1945" y="3529"/>
                  </a:lnTo>
                  <a:lnTo>
                    <a:pt x="1850" y="3551"/>
                  </a:lnTo>
                  <a:lnTo>
                    <a:pt x="1751" y="3567"/>
                  </a:lnTo>
                  <a:lnTo>
                    <a:pt x="1651" y="3577"/>
                  </a:lnTo>
                  <a:lnTo>
                    <a:pt x="1549" y="3580"/>
                  </a:lnTo>
                  <a:lnTo>
                    <a:pt x="1448" y="3577"/>
                  </a:lnTo>
                  <a:lnTo>
                    <a:pt x="1348" y="3567"/>
                  </a:lnTo>
                  <a:lnTo>
                    <a:pt x="1249" y="3551"/>
                  </a:lnTo>
                  <a:lnTo>
                    <a:pt x="1154" y="3529"/>
                  </a:lnTo>
                  <a:lnTo>
                    <a:pt x="1061" y="3501"/>
                  </a:lnTo>
                  <a:lnTo>
                    <a:pt x="970" y="3467"/>
                  </a:lnTo>
                  <a:lnTo>
                    <a:pt x="881" y="3428"/>
                  </a:lnTo>
                  <a:lnTo>
                    <a:pt x="796" y="3384"/>
                  </a:lnTo>
                  <a:lnTo>
                    <a:pt x="714" y="3335"/>
                  </a:lnTo>
                  <a:lnTo>
                    <a:pt x="635" y="3281"/>
                  </a:lnTo>
                  <a:lnTo>
                    <a:pt x="560" y="3222"/>
                  </a:lnTo>
                  <a:lnTo>
                    <a:pt x="489" y="3158"/>
                  </a:lnTo>
                  <a:lnTo>
                    <a:pt x="421" y="3091"/>
                  </a:lnTo>
                  <a:lnTo>
                    <a:pt x="359" y="3019"/>
                  </a:lnTo>
                  <a:lnTo>
                    <a:pt x="299" y="2944"/>
                  </a:lnTo>
                  <a:lnTo>
                    <a:pt x="245" y="2865"/>
                  </a:lnTo>
                  <a:lnTo>
                    <a:pt x="196" y="2784"/>
                  </a:lnTo>
                  <a:lnTo>
                    <a:pt x="152" y="2698"/>
                  </a:lnTo>
                  <a:lnTo>
                    <a:pt x="113" y="2609"/>
                  </a:lnTo>
                  <a:lnTo>
                    <a:pt x="79" y="2519"/>
                  </a:lnTo>
                  <a:lnTo>
                    <a:pt x="51" y="2425"/>
                  </a:lnTo>
                  <a:lnTo>
                    <a:pt x="29" y="2329"/>
                  </a:lnTo>
                  <a:lnTo>
                    <a:pt x="13" y="2230"/>
                  </a:lnTo>
                  <a:lnTo>
                    <a:pt x="3" y="2131"/>
                  </a:lnTo>
                  <a:lnTo>
                    <a:pt x="0" y="2029"/>
                  </a:lnTo>
                  <a:lnTo>
                    <a:pt x="3" y="1928"/>
                  </a:lnTo>
                  <a:lnTo>
                    <a:pt x="13" y="1829"/>
                  </a:lnTo>
                  <a:lnTo>
                    <a:pt x="28" y="1731"/>
                  </a:lnTo>
                  <a:lnTo>
                    <a:pt x="50" y="1637"/>
                  </a:lnTo>
                  <a:lnTo>
                    <a:pt x="78" y="1544"/>
                  </a:lnTo>
                  <a:lnTo>
                    <a:pt x="110" y="1454"/>
                  </a:lnTo>
                  <a:lnTo>
                    <a:pt x="148" y="1366"/>
                  </a:lnTo>
                  <a:lnTo>
                    <a:pt x="192" y="1281"/>
                  </a:lnTo>
                  <a:lnTo>
                    <a:pt x="240" y="1200"/>
                  </a:lnTo>
                  <a:lnTo>
                    <a:pt x="294" y="1122"/>
                  </a:lnTo>
                  <a:lnTo>
                    <a:pt x="351" y="1047"/>
                  </a:lnTo>
                  <a:lnTo>
                    <a:pt x="413" y="975"/>
                  </a:lnTo>
                  <a:lnTo>
                    <a:pt x="479" y="908"/>
                  </a:lnTo>
                  <a:lnTo>
                    <a:pt x="549" y="845"/>
                  </a:lnTo>
                  <a:lnTo>
                    <a:pt x="623" y="787"/>
                  </a:lnTo>
                  <a:lnTo>
                    <a:pt x="700" y="732"/>
                  </a:lnTo>
                  <a:lnTo>
                    <a:pt x="780" y="682"/>
                  </a:lnTo>
                  <a:lnTo>
                    <a:pt x="865" y="638"/>
                  </a:lnTo>
                  <a:lnTo>
                    <a:pt x="951" y="598"/>
                  </a:lnTo>
                  <a:lnTo>
                    <a:pt x="1040" y="563"/>
                  </a:lnTo>
                  <a:lnTo>
                    <a:pt x="1132" y="535"/>
                  </a:lnTo>
                  <a:lnTo>
                    <a:pt x="1226" y="511"/>
                  </a:lnTo>
                  <a:lnTo>
                    <a:pt x="1211" y="475"/>
                  </a:lnTo>
                  <a:lnTo>
                    <a:pt x="1200" y="438"/>
                  </a:lnTo>
                  <a:lnTo>
                    <a:pt x="1194" y="398"/>
                  </a:lnTo>
                  <a:lnTo>
                    <a:pt x="1192" y="358"/>
                  </a:lnTo>
                  <a:lnTo>
                    <a:pt x="1195" y="309"/>
                  </a:lnTo>
                  <a:lnTo>
                    <a:pt x="1205" y="263"/>
                  </a:lnTo>
                  <a:lnTo>
                    <a:pt x="1220" y="219"/>
                  </a:lnTo>
                  <a:lnTo>
                    <a:pt x="1241" y="178"/>
                  </a:lnTo>
                  <a:lnTo>
                    <a:pt x="1267" y="139"/>
                  </a:lnTo>
                  <a:lnTo>
                    <a:pt x="1297" y="105"/>
                  </a:lnTo>
                  <a:lnTo>
                    <a:pt x="1332" y="75"/>
                  </a:lnTo>
                  <a:lnTo>
                    <a:pt x="1370" y="49"/>
                  </a:lnTo>
                  <a:lnTo>
                    <a:pt x="1411" y="28"/>
                  </a:lnTo>
                  <a:lnTo>
                    <a:pt x="1455" y="13"/>
                  </a:lnTo>
                  <a:lnTo>
                    <a:pt x="1501" y="3"/>
                  </a:lnTo>
                  <a:lnTo>
                    <a:pt x="15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2"/>
            <p:cNvSpPr>
              <a:spLocks noEditPoints="1"/>
            </p:cNvSpPr>
            <p:nvPr/>
          </p:nvSpPr>
          <p:spPr bwMode="auto">
            <a:xfrm>
              <a:off x="10112376" y="2043113"/>
              <a:ext cx="377825" cy="377824"/>
            </a:xfrm>
            <a:custGeom>
              <a:avLst/>
              <a:gdLst>
                <a:gd name="T0" fmla="*/ 932 w 2384"/>
                <a:gd name="T1" fmla="*/ 401 h 2387"/>
                <a:gd name="T2" fmla="*/ 739 w 2384"/>
                <a:gd name="T3" fmla="*/ 493 h 2387"/>
                <a:gd name="T4" fmla="*/ 578 w 2384"/>
                <a:gd name="T5" fmla="*/ 628 h 2387"/>
                <a:gd name="T6" fmla="*/ 457 w 2384"/>
                <a:gd name="T7" fmla="*/ 801 h 2387"/>
                <a:gd name="T8" fmla="*/ 381 w 2384"/>
                <a:gd name="T9" fmla="*/ 1003 h 2387"/>
                <a:gd name="T10" fmla="*/ 477 w 2384"/>
                <a:gd name="T11" fmla="*/ 1313 h 2387"/>
                <a:gd name="T12" fmla="*/ 400 w 2384"/>
                <a:gd name="T13" fmla="*/ 1455 h 2387"/>
                <a:gd name="T14" fmla="*/ 492 w 2384"/>
                <a:gd name="T15" fmla="*/ 1647 h 2387"/>
                <a:gd name="T16" fmla="*/ 628 w 2384"/>
                <a:gd name="T17" fmla="*/ 1809 h 2387"/>
                <a:gd name="T18" fmla="*/ 800 w 2384"/>
                <a:gd name="T19" fmla="*/ 1931 h 2387"/>
                <a:gd name="T20" fmla="*/ 1002 w 2384"/>
                <a:gd name="T21" fmla="*/ 2007 h 2387"/>
                <a:gd name="T22" fmla="*/ 1312 w 2384"/>
                <a:gd name="T23" fmla="*/ 1910 h 2387"/>
                <a:gd name="T24" fmla="*/ 1454 w 2384"/>
                <a:gd name="T25" fmla="*/ 1987 h 2387"/>
                <a:gd name="T26" fmla="*/ 1645 w 2384"/>
                <a:gd name="T27" fmla="*/ 1894 h 2387"/>
                <a:gd name="T28" fmla="*/ 1807 w 2384"/>
                <a:gd name="T29" fmla="*/ 1759 h 2387"/>
                <a:gd name="T30" fmla="*/ 1929 w 2384"/>
                <a:gd name="T31" fmla="*/ 1586 h 2387"/>
                <a:gd name="T32" fmla="*/ 2005 w 2384"/>
                <a:gd name="T33" fmla="*/ 1385 h 2387"/>
                <a:gd name="T34" fmla="*/ 1908 w 2384"/>
                <a:gd name="T35" fmla="*/ 1074 h 2387"/>
                <a:gd name="T36" fmla="*/ 1986 w 2384"/>
                <a:gd name="T37" fmla="*/ 932 h 2387"/>
                <a:gd name="T38" fmla="*/ 1893 w 2384"/>
                <a:gd name="T39" fmla="*/ 740 h 2387"/>
                <a:gd name="T40" fmla="*/ 1757 w 2384"/>
                <a:gd name="T41" fmla="*/ 579 h 2387"/>
                <a:gd name="T42" fmla="*/ 1585 w 2384"/>
                <a:gd name="T43" fmla="*/ 456 h 2387"/>
                <a:gd name="T44" fmla="*/ 1384 w 2384"/>
                <a:gd name="T45" fmla="*/ 380 h 2387"/>
                <a:gd name="T46" fmla="*/ 1073 w 2384"/>
                <a:gd name="T47" fmla="*/ 478 h 2387"/>
                <a:gd name="T48" fmla="*/ 1312 w 2384"/>
                <a:gd name="T49" fmla="*/ 0 h 2387"/>
                <a:gd name="T50" fmla="*/ 1473 w 2384"/>
                <a:gd name="T51" fmla="*/ 157 h 2387"/>
                <a:gd name="T52" fmla="*/ 1697 w 2384"/>
                <a:gd name="T53" fmla="*/ 246 h 2387"/>
                <a:gd name="T54" fmla="*/ 1892 w 2384"/>
                <a:gd name="T55" fmla="*/ 381 h 2387"/>
                <a:gd name="T56" fmla="*/ 2054 w 2384"/>
                <a:gd name="T57" fmla="*/ 555 h 2387"/>
                <a:gd name="T58" fmla="*/ 2174 w 2384"/>
                <a:gd name="T59" fmla="*/ 761 h 2387"/>
                <a:gd name="T60" fmla="*/ 2247 w 2384"/>
                <a:gd name="T61" fmla="*/ 993 h 2387"/>
                <a:gd name="T62" fmla="*/ 2384 w 2384"/>
                <a:gd name="T63" fmla="*/ 1313 h 2387"/>
                <a:gd name="T64" fmla="*/ 2228 w 2384"/>
                <a:gd name="T65" fmla="*/ 1475 h 2387"/>
                <a:gd name="T66" fmla="*/ 2139 w 2384"/>
                <a:gd name="T67" fmla="*/ 1698 h 2387"/>
                <a:gd name="T68" fmla="*/ 2004 w 2384"/>
                <a:gd name="T69" fmla="*/ 1894 h 2387"/>
                <a:gd name="T70" fmla="*/ 1831 w 2384"/>
                <a:gd name="T71" fmla="*/ 2056 h 2387"/>
                <a:gd name="T72" fmla="*/ 1625 w 2384"/>
                <a:gd name="T73" fmla="*/ 2177 h 2387"/>
                <a:gd name="T74" fmla="*/ 1394 w 2384"/>
                <a:gd name="T75" fmla="*/ 2249 h 2387"/>
                <a:gd name="T76" fmla="*/ 1073 w 2384"/>
                <a:gd name="T77" fmla="*/ 2387 h 2387"/>
                <a:gd name="T78" fmla="*/ 912 w 2384"/>
                <a:gd name="T79" fmla="*/ 2231 h 2387"/>
                <a:gd name="T80" fmla="*/ 689 w 2384"/>
                <a:gd name="T81" fmla="*/ 2142 h 2387"/>
                <a:gd name="T82" fmla="*/ 492 w 2384"/>
                <a:gd name="T83" fmla="*/ 2006 h 2387"/>
                <a:gd name="T84" fmla="*/ 331 w 2384"/>
                <a:gd name="T85" fmla="*/ 1833 h 2387"/>
                <a:gd name="T86" fmla="*/ 211 w 2384"/>
                <a:gd name="T87" fmla="*/ 1627 h 2387"/>
                <a:gd name="T88" fmla="*/ 139 w 2384"/>
                <a:gd name="T89" fmla="*/ 1394 h 2387"/>
                <a:gd name="T90" fmla="*/ 0 w 2384"/>
                <a:gd name="T91" fmla="*/ 1074 h 2387"/>
                <a:gd name="T92" fmla="*/ 158 w 2384"/>
                <a:gd name="T93" fmla="*/ 913 h 2387"/>
                <a:gd name="T94" fmla="*/ 246 w 2384"/>
                <a:gd name="T95" fmla="*/ 689 h 2387"/>
                <a:gd name="T96" fmla="*/ 381 w 2384"/>
                <a:gd name="T97" fmla="*/ 493 h 2387"/>
                <a:gd name="T98" fmla="*/ 554 w 2384"/>
                <a:gd name="T99" fmla="*/ 331 h 2387"/>
                <a:gd name="T100" fmla="*/ 760 w 2384"/>
                <a:gd name="T101" fmla="*/ 211 h 2387"/>
                <a:gd name="T102" fmla="*/ 992 w 2384"/>
                <a:gd name="T103" fmla="*/ 138 h 2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384" h="2387">
                  <a:moveTo>
                    <a:pt x="1073" y="367"/>
                  </a:moveTo>
                  <a:lnTo>
                    <a:pt x="1002" y="380"/>
                  </a:lnTo>
                  <a:lnTo>
                    <a:pt x="932" y="401"/>
                  </a:lnTo>
                  <a:lnTo>
                    <a:pt x="865" y="426"/>
                  </a:lnTo>
                  <a:lnTo>
                    <a:pt x="800" y="456"/>
                  </a:lnTo>
                  <a:lnTo>
                    <a:pt x="739" y="493"/>
                  </a:lnTo>
                  <a:lnTo>
                    <a:pt x="682" y="533"/>
                  </a:lnTo>
                  <a:lnTo>
                    <a:pt x="628" y="579"/>
                  </a:lnTo>
                  <a:lnTo>
                    <a:pt x="578" y="628"/>
                  </a:lnTo>
                  <a:lnTo>
                    <a:pt x="533" y="683"/>
                  </a:lnTo>
                  <a:lnTo>
                    <a:pt x="492" y="740"/>
                  </a:lnTo>
                  <a:lnTo>
                    <a:pt x="457" y="801"/>
                  </a:lnTo>
                  <a:lnTo>
                    <a:pt x="425" y="866"/>
                  </a:lnTo>
                  <a:lnTo>
                    <a:pt x="400" y="932"/>
                  </a:lnTo>
                  <a:lnTo>
                    <a:pt x="381" y="1003"/>
                  </a:lnTo>
                  <a:lnTo>
                    <a:pt x="367" y="1074"/>
                  </a:lnTo>
                  <a:lnTo>
                    <a:pt x="477" y="1074"/>
                  </a:lnTo>
                  <a:lnTo>
                    <a:pt x="477" y="1313"/>
                  </a:lnTo>
                  <a:lnTo>
                    <a:pt x="367" y="1313"/>
                  </a:lnTo>
                  <a:lnTo>
                    <a:pt x="381" y="1385"/>
                  </a:lnTo>
                  <a:lnTo>
                    <a:pt x="400" y="1455"/>
                  </a:lnTo>
                  <a:lnTo>
                    <a:pt x="425" y="1521"/>
                  </a:lnTo>
                  <a:lnTo>
                    <a:pt x="457" y="1586"/>
                  </a:lnTo>
                  <a:lnTo>
                    <a:pt x="492" y="1647"/>
                  </a:lnTo>
                  <a:lnTo>
                    <a:pt x="533" y="1705"/>
                  </a:lnTo>
                  <a:lnTo>
                    <a:pt x="578" y="1759"/>
                  </a:lnTo>
                  <a:lnTo>
                    <a:pt x="628" y="1809"/>
                  </a:lnTo>
                  <a:lnTo>
                    <a:pt x="682" y="1854"/>
                  </a:lnTo>
                  <a:lnTo>
                    <a:pt x="739" y="1894"/>
                  </a:lnTo>
                  <a:lnTo>
                    <a:pt x="800" y="1931"/>
                  </a:lnTo>
                  <a:lnTo>
                    <a:pt x="865" y="1962"/>
                  </a:lnTo>
                  <a:lnTo>
                    <a:pt x="932" y="1987"/>
                  </a:lnTo>
                  <a:lnTo>
                    <a:pt x="1002" y="2007"/>
                  </a:lnTo>
                  <a:lnTo>
                    <a:pt x="1073" y="2020"/>
                  </a:lnTo>
                  <a:lnTo>
                    <a:pt x="1073" y="1910"/>
                  </a:lnTo>
                  <a:lnTo>
                    <a:pt x="1312" y="1910"/>
                  </a:lnTo>
                  <a:lnTo>
                    <a:pt x="1312" y="2020"/>
                  </a:lnTo>
                  <a:lnTo>
                    <a:pt x="1384" y="2007"/>
                  </a:lnTo>
                  <a:lnTo>
                    <a:pt x="1454" y="1987"/>
                  </a:lnTo>
                  <a:lnTo>
                    <a:pt x="1521" y="1962"/>
                  </a:lnTo>
                  <a:lnTo>
                    <a:pt x="1585" y="1931"/>
                  </a:lnTo>
                  <a:lnTo>
                    <a:pt x="1645" y="1894"/>
                  </a:lnTo>
                  <a:lnTo>
                    <a:pt x="1703" y="1854"/>
                  </a:lnTo>
                  <a:lnTo>
                    <a:pt x="1757" y="1809"/>
                  </a:lnTo>
                  <a:lnTo>
                    <a:pt x="1807" y="1759"/>
                  </a:lnTo>
                  <a:lnTo>
                    <a:pt x="1852" y="1705"/>
                  </a:lnTo>
                  <a:lnTo>
                    <a:pt x="1893" y="1647"/>
                  </a:lnTo>
                  <a:lnTo>
                    <a:pt x="1929" y="1586"/>
                  </a:lnTo>
                  <a:lnTo>
                    <a:pt x="1960" y="1521"/>
                  </a:lnTo>
                  <a:lnTo>
                    <a:pt x="1986" y="1455"/>
                  </a:lnTo>
                  <a:lnTo>
                    <a:pt x="2005" y="1385"/>
                  </a:lnTo>
                  <a:lnTo>
                    <a:pt x="2018" y="1313"/>
                  </a:lnTo>
                  <a:lnTo>
                    <a:pt x="1908" y="1313"/>
                  </a:lnTo>
                  <a:lnTo>
                    <a:pt x="1908" y="1074"/>
                  </a:lnTo>
                  <a:lnTo>
                    <a:pt x="2018" y="1074"/>
                  </a:lnTo>
                  <a:lnTo>
                    <a:pt x="2005" y="1003"/>
                  </a:lnTo>
                  <a:lnTo>
                    <a:pt x="1986" y="932"/>
                  </a:lnTo>
                  <a:lnTo>
                    <a:pt x="1960" y="866"/>
                  </a:lnTo>
                  <a:lnTo>
                    <a:pt x="1929" y="801"/>
                  </a:lnTo>
                  <a:lnTo>
                    <a:pt x="1893" y="740"/>
                  </a:lnTo>
                  <a:lnTo>
                    <a:pt x="1852" y="683"/>
                  </a:lnTo>
                  <a:lnTo>
                    <a:pt x="1807" y="628"/>
                  </a:lnTo>
                  <a:lnTo>
                    <a:pt x="1757" y="579"/>
                  </a:lnTo>
                  <a:lnTo>
                    <a:pt x="1703" y="533"/>
                  </a:lnTo>
                  <a:lnTo>
                    <a:pt x="1645" y="493"/>
                  </a:lnTo>
                  <a:lnTo>
                    <a:pt x="1585" y="456"/>
                  </a:lnTo>
                  <a:lnTo>
                    <a:pt x="1521" y="426"/>
                  </a:lnTo>
                  <a:lnTo>
                    <a:pt x="1454" y="401"/>
                  </a:lnTo>
                  <a:lnTo>
                    <a:pt x="1384" y="380"/>
                  </a:lnTo>
                  <a:lnTo>
                    <a:pt x="1312" y="367"/>
                  </a:lnTo>
                  <a:lnTo>
                    <a:pt x="1312" y="478"/>
                  </a:lnTo>
                  <a:lnTo>
                    <a:pt x="1073" y="478"/>
                  </a:lnTo>
                  <a:lnTo>
                    <a:pt x="1073" y="367"/>
                  </a:lnTo>
                  <a:close/>
                  <a:moveTo>
                    <a:pt x="1073" y="0"/>
                  </a:moveTo>
                  <a:lnTo>
                    <a:pt x="1312" y="0"/>
                  </a:lnTo>
                  <a:lnTo>
                    <a:pt x="1312" y="126"/>
                  </a:lnTo>
                  <a:lnTo>
                    <a:pt x="1394" y="138"/>
                  </a:lnTo>
                  <a:lnTo>
                    <a:pt x="1473" y="157"/>
                  </a:lnTo>
                  <a:lnTo>
                    <a:pt x="1550" y="182"/>
                  </a:lnTo>
                  <a:lnTo>
                    <a:pt x="1625" y="211"/>
                  </a:lnTo>
                  <a:lnTo>
                    <a:pt x="1697" y="246"/>
                  </a:lnTo>
                  <a:lnTo>
                    <a:pt x="1766" y="286"/>
                  </a:lnTo>
                  <a:lnTo>
                    <a:pt x="1831" y="331"/>
                  </a:lnTo>
                  <a:lnTo>
                    <a:pt x="1892" y="381"/>
                  </a:lnTo>
                  <a:lnTo>
                    <a:pt x="1951" y="434"/>
                  </a:lnTo>
                  <a:lnTo>
                    <a:pt x="2004" y="493"/>
                  </a:lnTo>
                  <a:lnTo>
                    <a:pt x="2054" y="555"/>
                  </a:lnTo>
                  <a:lnTo>
                    <a:pt x="2099" y="620"/>
                  </a:lnTo>
                  <a:lnTo>
                    <a:pt x="2139" y="689"/>
                  </a:lnTo>
                  <a:lnTo>
                    <a:pt x="2174" y="761"/>
                  </a:lnTo>
                  <a:lnTo>
                    <a:pt x="2203" y="836"/>
                  </a:lnTo>
                  <a:lnTo>
                    <a:pt x="2228" y="913"/>
                  </a:lnTo>
                  <a:lnTo>
                    <a:pt x="2247" y="993"/>
                  </a:lnTo>
                  <a:lnTo>
                    <a:pt x="2259" y="1074"/>
                  </a:lnTo>
                  <a:lnTo>
                    <a:pt x="2384" y="1074"/>
                  </a:lnTo>
                  <a:lnTo>
                    <a:pt x="2384" y="1313"/>
                  </a:lnTo>
                  <a:lnTo>
                    <a:pt x="2259" y="1313"/>
                  </a:lnTo>
                  <a:lnTo>
                    <a:pt x="2247" y="1394"/>
                  </a:lnTo>
                  <a:lnTo>
                    <a:pt x="2228" y="1475"/>
                  </a:lnTo>
                  <a:lnTo>
                    <a:pt x="2203" y="1552"/>
                  </a:lnTo>
                  <a:lnTo>
                    <a:pt x="2174" y="1627"/>
                  </a:lnTo>
                  <a:lnTo>
                    <a:pt x="2139" y="1698"/>
                  </a:lnTo>
                  <a:lnTo>
                    <a:pt x="2099" y="1768"/>
                  </a:lnTo>
                  <a:lnTo>
                    <a:pt x="2054" y="1833"/>
                  </a:lnTo>
                  <a:lnTo>
                    <a:pt x="2004" y="1894"/>
                  </a:lnTo>
                  <a:lnTo>
                    <a:pt x="1951" y="1953"/>
                  </a:lnTo>
                  <a:lnTo>
                    <a:pt x="1892" y="2006"/>
                  </a:lnTo>
                  <a:lnTo>
                    <a:pt x="1831" y="2056"/>
                  </a:lnTo>
                  <a:lnTo>
                    <a:pt x="1766" y="2102"/>
                  </a:lnTo>
                  <a:lnTo>
                    <a:pt x="1697" y="2142"/>
                  </a:lnTo>
                  <a:lnTo>
                    <a:pt x="1625" y="2177"/>
                  </a:lnTo>
                  <a:lnTo>
                    <a:pt x="1550" y="2206"/>
                  </a:lnTo>
                  <a:lnTo>
                    <a:pt x="1473" y="2231"/>
                  </a:lnTo>
                  <a:lnTo>
                    <a:pt x="1394" y="2249"/>
                  </a:lnTo>
                  <a:lnTo>
                    <a:pt x="1312" y="2261"/>
                  </a:lnTo>
                  <a:lnTo>
                    <a:pt x="1312" y="2387"/>
                  </a:lnTo>
                  <a:lnTo>
                    <a:pt x="1073" y="2387"/>
                  </a:lnTo>
                  <a:lnTo>
                    <a:pt x="1073" y="2261"/>
                  </a:lnTo>
                  <a:lnTo>
                    <a:pt x="992" y="2249"/>
                  </a:lnTo>
                  <a:lnTo>
                    <a:pt x="912" y="2231"/>
                  </a:lnTo>
                  <a:lnTo>
                    <a:pt x="835" y="2206"/>
                  </a:lnTo>
                  <a:lnTo>
                    <a:pt x="760" y="2177"/>
                  </a:lnTo>
                  <a:lnTo>
                    <a:pt x="689" y="2142"/>
                  </a:lnTo>
                  <a:lnTo>
                    <a:pt x="619" y="2102"/>
                  </a:lnTo>
                  <a:lnTo>
                    <a:pt x="554" y="2056"/>
                  </a:lnTo>
                  <a:lnTo>
                    <a:pt x="492" y="2006"/>
                  </a:lnTo>
                  <a:lnTo>
                    <a:pt x="434" y="1953"/>
                  </a:lnTo>
                  <a:lnTo>
                    <a:pt x="381" y="1894"/>
                  </a:lnTo>
                  <a:lnTo>
                    <a:pt x="331" y="1833"/>
                  </a:lnTo>
                  <a:lnTo>
                    <a:pt x="287" y="1768"/>
                  </a:lnTo>
                  <a:lnTo>
                    <a:pt x="246" y="1698"/>
                  </a:lnTo>
                  <a:lnTo>
                    <a:pt x="211" y="1627"/>
                  </a:lnTo>
                  <a:lnTo>
                    <a:pt x="181" y="1552"/>
                  </a:lnTo>
                  <a:lnTo>
                    <a:pt x="158" y="1475"/>
                  </a:lnTo>
                  <a:lnTo>
                    <a:pt x="139" y="1394"/>
                  </a:lnTo>
                  <a:lnTo>
                    <a:pt x="126" y="1313"/>
                  </a:lnTo>
                  <a:lnTo>
                    <a:pt x="0" y="1313"/>
                  </a:lnTo>
                  <a:lnTo>
                    <a:pt x="0" y="1074"/>
                  </a:lnTo>
                  <a:lnTo>
                    <a:pt x="126" y="1074"/>
                  </a:lnTo>
                  <a:lnTo>
                    <a:pt x="139" y="993"/>
                  </a:lnTo>
                  <a:lnTo>
                    <a:pt x="158" y="913"/>
                  </a:lnTo>
                  <a:lnTo>
                    <a:pt x="181" y="836"/>
                  </a:lnTo>
                  <a:lnTo>
                    <a:pt x="211" y="761"/>
                  </a:lnTo>
                  <a:lnTo>
                    <a:pt x="246" y="689"/>
                  </a:lnTo>
                  <a:lnTo>
                    <a:pt x="287" y="620"/>
                  </a:lnTo>
                  <a:lnTo>
                    <a:pt x="331" y="555"/>
                  </a:lnTo>
                  <a:lnTo>
                    <a:pt x="381" y="493"/>
                  </a:lnTo>
                  <a:lnTo>
                    <a:pt x="434" y="434"/>
                  </a:lnTo>
                  <a:lnTo>
                    <a:pt x="492" y="381"/>
                  </a:lnTo>
                  <a:lnTo>
                    <a:pt x="554" y="331"/>
                  </a:lnTo>
                  <a:lnTo>
                    <a:pt x="619" y="286"/>
                  </a:lnTo>
                  <a:lnTo>
                    <a:pt x="689" y="246"/>
                  </a:lnTo>
                  <a:lnTo>
                    <a:pt x="760" y="211"/>
                  </a:lnTo>
                  <a:lnTo>
                    <a:pt x="835" y="182"/>
                  </a:lnTo>
                  <a:lnTo>
                    <a:pt x="912" y="157"/>
                  </a:lnTo>
                  <a:lnTo>
                    <a:pt x="992" y="138"/>
                  </a:lnTo>
                  <a:lnTo>
                    <a:pt x="1073" y="126"/>
                  </a:lnTo>
                  <a:lnTo>
                    <a:pt x="10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3"/>
            <p:cNvSpPr>
              <a:spLocks noEditPoints="1"/>
            </p:cNvSpPr>
            <p:nvPr/>
          </p:nvSpPr>
          <p:spPr bwMode="auto">
            <a:xfrm>
              <a:off x="10244138" y="2174876"/>
              <a:ext cx="114300" cy="114300"/>
            </a:xfrm>
            <a:custGeom>
              <a:avLst/>
              <a:gdLst>
                <a:gd name="T0" fmla="*/ 357 w 715"/>
                <a:gd name="T1" fmla="*/ 238 h 716"/>
                <a:gd name="T2" fmla="*/ 330 w 715"/>
                <a:gd name="T3" fmla="*/ 242 h 716"/>
                <a:gd name="T4" fmla="*/ 305 w 715"/>
                <a:gd name="T5" fmla="*/ 250 h 716"/>
                <a:gd name="T6" fmla="*/ 283 w 715"/>
                <a:gd name="T7" fmla="*/ 264 h 716"/>
                <a:gd name="T8" fmla="*/ 264 w 715"/>
                <a:gd name="T9" fmla="*/ 283 h 716"/>
                <a:gd name="T10" fmla="*/ 250 w 715"/>
                <a:gd name="T11" fmla="*/ 306 h 716"/>
                <a:gd name="T12" fmla="*/ 241 w 715"/>
                <a:gd name="T13" fmla="*/ 331 h 716"/>
                <a:gd name="T14" fmla="*/ 238 w 715"/>
                <a:gd name="T15" fmla="*/ 358 h 716"/>
                <a:gd name="T16" fmla="*/ 238 w 715"/>
                <a:gd name="T17" fmla="*/ 477 h 716"/>
                <a:gd name="T18" fmla="*/ 357 w 715"/>
                <a:gd name="T19" fmla="*/ 477 h 716"/>
                <a:gd name="T20" fmla="*/ 384 w 715"/>
                <a:gd name="T21" fmla="*/ 474 h 716"/>
                <a:gd name="T22" fmla="*/ 409 w 715"/>
                <a:gd name="T23" fmla="*/ 465 h 716"/>
                <a:gd name="T24" fmla="*/ 432 w 715"/>
                <a:gd name="T25" fmla="*/ 451 h 716"/>
                <a:gd name="T26" fmla="*/ 451 w 715"/>
                <a:gd name="T27" fmla="*/ 433 h 716"/>
                <a:gd name="T28" fmla="*/ 465 w 715"/>
                <a:gd name="T29" fmla="*/ 410 h 716"/>
                <a:gd name="T30" fmla="*/ 473 w 715"/>
                <a:gd name="T31" fmla="*/ 385 h 716"/>
                <a:gd name="T32" fmla="*/ 477 w 715"/>
                <a:gd name="T33" fmla="*/ 358 h 716"/>
                <a:gd name="T34" fmla="*/ 477 w 715"/>
                <a:gd name="T35" fmla="*/ 238 h 716"/>
                <a:gd name="T36" fmla="*/ 357 w 715"/>
                <a:gd name="T37" fmla="*/ 238 h 716"/>
                <a:gd name="T38" fmla="*/ 357 w 715"/>
                <a:gd name="T39" fmla="*/ 0 h 716"/>
                <a:gd name="T40" fmla="*/ 715 w 715"/>
                <a:gd name="T41" fmla="*/ 0 h 716"/>
                <a:gd name="T42" fmla="*/ 715 w 715"/>
                <a:gd name="T43" fmla="*/ 358 h 716"/>
                <a:gd name="T44" fmla="*/ 712 w 715"/>
                <a:gd name="T45" fmla="*/ 406 h 716"/>
                <a:gd name="T46" fmla="*/ 702 w 715"/>
                <a:gd name="T47" fmla="*/ 453 h 716"/>
                <a:gd name="T48" fmla="*/ 687 w 715"/>
                <a:gd name="T49" fmla="*/ 497 h 716"/>
                <a:gd name="T50" fmla="*/ 666 w 715"/>
                <a:gd name="T51" fmla="*/ 538 h 716"/>
                <a:gd name="T52" fmla="*/ 640 w 715"/>
                <a:gd name="T53" fmla="*/ 577 h 716"/>
                <a:gd name="T54" fmla="*/ 610 w 715"/>
                <a:gd name="T55" fmla="*/ 610 h 716"/>
                <a:gd name="T56" fmla="*/ 576 w 715"/>
                <a:gd name="T57" fmla="*/ 641 h 716"/>
                <a:gd name="T58" fmla="*/ 538 w 715"/>
                <a:gd name="T59" fmla="*/ 667 h 716"/>
                <a:gd name="T60" fmla="*/ 496 w 715"/>
                <a:gd name="T61" fmla="*/ 687 h 716"/>
                <a:gd name="T62" fmla="*/ 453 w 715"/>
                <a:gd name="T63" fmla="*/ 703 h 716"/>
                <a:gd name="T64" fmla="*/ 406 w 715"/>
                <a:gd name="T65" fmla="*/ 712 h 716"/>
                <a:gd name="T66" fmla="*/ 357 w 715"/>
                <a:gd name="T67" fmla="*/ 716 h 716"/>
                <a:gd name="T68" fmla="*/ 0 w 715"/>
                <a:gd name="T69" fmla="*/ 716 h 716"/>
                <a:gd name="T70" fmla="*/ 0 w 715"/>
                <a:gd name="T71" fmla="*/ 358 h 716"/>
                <a:gd name="T72" fmla="*/ 3 w 715"/>
                <a:gd name="T73" fmla="*/ 309 h 716"/>
                <a:gd name="T74" fmla="*/ 13 w 715"/>
                <a:gd name="T75" fmla="*/ 262 h 716"/>
                <a:gd name="T76" fmla="*/ 28 w 715"/>
                <a:gd name="T77" fmla="*/ 219 h 716"/>
                <a:gd name="T78" fmla="*/ 49 w 715"/>
                <a:gd name="T79" fmla="*/ 178 h 716"/>
                <a:gd name="T80" fmla="*/ 75 w 715"/>
                <a:gd name="T81" fmla="*/ 139 h 716"/>
                <a:gd name="T82" fmla="*/ 105 w 715"/>
                <a:gd name="T83" fmla="*/ 105 h 716"/>
                <a:gd name="T84" fmla="*/ 140 w 715"/>
                <a:gd name="T85" fmla="*/ 75 h 716"/>
                <a:gd name="T86" fmla="*/ 178 w 715"/>
                <a:gd name="T87" fmla="*/ 48 h 716"/>
                <a:gd name="T88" fmla="*/ 219 w 715"/>
                <a:gd name="T89" fmla="*/ 28 h 716"/>
                <a:gd name="T90" fmla="*/ 263 w 715"/>
                <a:gd name="T91" fmla="*/ 13 h 716"/>
                <a:gd name="T92" fmla="*/ 309 w 715"/>
                <a:gd name="T93" fmla="*/ 3 h 716"/>
                <a:gd name="T94" fmla="*/ 357 w 715"/>
                <a:gd name="T95" fmla="*/ 0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15" h="716">
                  <a:moveTo>
                    <a:pt x="357" y="238"/>
                  </a:moveTo>
                  <a:lnTo>
                    <a:pt x="330" y="242"/>
                  </a:lnTo>
                  <a:lnTo>
                    <a:pt x="305" y="250"/>
                  </a:lnTo>
                  <a:lnTo>
                    <a:pt x="283" y="264"/>
                  </a:lnTo>
                  <a:lnTo>
                    <a:pt x="264" y="283"/>
                  </a:lnTo>
                  <a:lnTo>
                    <a:pt x="250" y="306"/>
                  </a:lnTo>
                  <a:lnTo>
                    <a:pt x="241" y="331"/>
                  </a:lnTo>
                  <a:lnTo>
                    <a:pt x="238" y="358"/>
                  </a:lnTo>
                  <a:lnTo>
                    <a:pt x="238" y="477"/>
                  </a:lnTo>
                  <a:lnTo>
                    <a:pt x="357" y="477"/>
                  </a:lnTo>
                  <a:lnTo>
                    <a:pt x="384" y="474"/>
                  </a:lnTo>
                  <a:lnTo>
                    <a:pt x="409" y="465"/>
                  </a:lnTo>
                  <a:lnTo>
                    <a:pt x="432" y="451"/>
                  </a:lnTo>
                  <a:lnTo>
                    <a:pt x="451" y="433"/>
                  </a:lnTo>
                  <a:lnTo>
                    <a:pt x="465" y="410"/>
                  </a:lnTo>
                  <a:lnTo>
                    <a:pt x="473" y="385"/>
                  </a:lnTo>
                  <a:lnTo>
                    <a:pt x="477" y="358"/>
                  </a:lnTo>
                  <a:lnTo>
                    <a:pt x="477" y="238"/>
                  </a:lnTo>
                  <a:lnTo>
                    <a:pt x="357" y="238"/>
                  </a:lnTo>
                  <a:close/>
                  <a:moveTo>
                    <a:pt x="357" y="0"/>
                  </a:moveTo>
                  <a:lnTo>
                    <a:pt x="715" y="0"/>
                  </a:lnTo>
                  <a:lnTo>
                    <a:pt x="715" y="358"/>
                  </a:lnTo>
                  <a:lnTo>
                    <a:pt x="712" y="406"/>
                  </a:lnTo>
                  <a:lnTo>
                    <a:pt x="702" y="453"/>
                  </a:lnTo>
                  <a:lnTo>
                    <a:pt x="687" y="497"/>
                  </a:lnTo>
                  <a:lnTo>
                    <a:pt x="666" y="538"/>
                  </a:lnTo>
                  <a:lnTo>
                    <a:pt x="640" y="577"/>
                  </a:lnTo>
                  <a:lnTo>
                    <a:pt x="610" y="610"/>
                  </a:lnTo>
                  <a:lnTo>
                    <a:pt x="576" y="641"/>
                  </a:lnTo>
                  <a:lnTo>
                    <a:pt x="538" y="667"/>
                  </a:lnTo>
                  <a:lnTo>
                    <a:pt x="496" y="687"/>
                  </a:lnTo>
                  <a:lnTo>
                    <a:pt x="453" y="703"/>
                  </a:lnTo>
                  <a:lnTo>
                    <a:pt x="406" y="712"/>
                  </a:lnTo>
                  <a:lnTo>
                    <a:pt x="357" y="716"/>
                  </a:lnTo>
                  <a:lnTo>
                    <a:pt x="0" y="716"/>
                  </a:lnTo>
                  <a:lnTo>
                    <a:pt x="0" y="358"/>
                  </a:lnTo>
                  <a:lnTo>
                    <a:pt x="3" y="309"/>
                  </a:lnTo>
                  <a:lnTo>
                    <a:pt x="13" y="262"/>
                  </a:lnTo>
                  <a:lnTo>
                    <a:pt x="28" y="219"/>
                  </a:lnTo>
                  <a:lnTo>
                    <a:pt x="49" y="178"/>
                  </a:lnTo>
                  <a:lnTo>
                    <a:pt x="75" y="139"/>
                  </a:lnTo>
                  <a:lnTo>
                    <a:pt x="105" y="105"/>
                  </a:lnTo>
                  <a:lnTo>
                    <a:pt x="140" y="75"/>
                  </a:lnTo>
                  <a:lnTo>
                    <a:pt x="178" y="48"/>
                  </a:lnTo>
                  <a:lnTo>
                    <a:pt x="219" y="28"/>
                  </a:lnTo>
                  <a:lnTo>
                    <a:pt x="263" y="13"/>
                  </a:lnTo>
                  <a:lnTo>
                    <a:pt x="309" y="3"/>
                  </a:lnTo>
                  <a:lnTo>
                    <a:pt x="3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8" name="Freeform 162"/>
          <p:cNvSpPr>
            <a:spLocks noEditPoints="1"/>
          </p:cNvSpPr>
          <p:nvPr/>
        </p:nvSpPr>
        <p:spPr bwMode="auto">
          <a:xfrm>
            <a:off x="111714" y="6318383"/>
            <a:ext cx="331268" cy="294364"/>
          </a:xfrm>
          <a:custGeom>
            <a:avLst/>
            <a:gdLst>
              <a:gd name="T0" fmla="*/ 855 w 3317"/>
              <a:gd name="T1" fmla="*/ 2058 h 2451"/>
              <a:gd name="T2" fmla="*/ 140 w 3317"/>
              <a:gd name="T3" fmla="*/ 1895 h 2451"/>
              <a:gd name="T4" fmla="*/ 437 w 3317"/>
              <a:gd name="T5" fmla="*/ 1895 h 2451"/>
              <a:gd name="T6" fmla="*/ 2796 w 3317"/>
              <a:gd name="T7" fmla="*/ 2041 h 2451"/>
              <a:gd name="T8" fmla="*/ 2796 w 3317"/>
              <a:gd name="T9" fmla="*/ 1877 h 2451"/>
              <a:gd name="T10" fmla="*/ 2672 w 3317"/>
              <a:gd name="T11" fmla="*/ 2041 h 2451"/>
              <a:gd name="T12" fmla="*/ 559 w 3317"/>
              <a:gd name="T13" fmla="*/ 1633 h 2451"/>
              <a:gd name="T14" fmla="*/ 855 w 3317"/>
              <a:gd name="T15" fmla="*/ 1633 h 2451"/>
              <a:gd name="T16" fmla="*/ 140 w 3317"/>
              <a:gd name="T17" fmla="*/ 1796 h 2451"/>
              <a:gd name="T18" fmla="*/ 140 w 3317"/>
              <a:gd name="T19" fmla="*/ 1633 h 2451"/>
              <a:gd name="T20" fmla="*/ 3092 w 3317"/>
              <a:gd name="T21" fmla="*/ 1779 h 2451"/>
              <a:gd name="T22" fmla="*/ 2376 w 3317"/>
              <a:gd name="T23" fmla="*/ 1615 h 2451"/>
              <a:gd name="T24" fmla="*/ 2672 w 3317"/>
              <a:gd name="T25" fmla="*/ 1615 h 2451"/>
              <a:gd name="T26" fmla="*/ 1196 w 3317"/>
              <a:gd name="T27" fmla="*/ 1376 h 2451"/>
              <a:gd name="T28" fmla="*/ 1199 w 3317"/>
              <a:gd name="T29" fmla="*/ 2192 h 2451"/>
              <a:gd name="T30" fmla="*/ 2040 w 3317"/>
              <a:gd name="T31" fmla="*/ 2192 h 2451"/>
              <a:gd name="T32" fmla="*/ 2068 w 3317"/>
              <a:gd name="T33" fmla="*/ 1364 h 2451"/>
              <a:gd name="T34" fmla="*/ 1629 w 3317"/>
              <a:gd name="T35" fmla="*/ 1006 h 2451"/>
              <a:gd name="T36" fmla="*/ 1555 w 3317"/>
              <a:gd name="T37" fmla="*/ 1032 h 2451"/>
              <a:gd name="T38" fmla="*/ 1514 w 3317"/>
              <a:gd name="T39" fmla="*/ 1097 h 2451"/>
              <a:gd name="T40" fmla="*/ 1523 w 3317"/>
              <a:gd name="T41" fmla="*/ 1176 h 2451"/>
              <a:gd name="T42" fmla="*/ 1578 w 3317"/>
              <a:gd name="T43" fmla="*/ 1231 h 2451"/>
              <a:gd name="T44" fmla="*/ 1656 w 3317"/>
              <a:gd name="T45" fmla="*/ 1240 h 2451"/>
              <a:gd name="T46" fmla="*/ 1720 w 3317"/>
              <a:gd name="T47" fmla="*/ 1199 h 2451"/>
              <a:gd name="T48" fmla="*/ 1746 w 3317"/>
              <a:gd name="T49" fmla="*/ 1125 h 2451"/>
              <a:gd name="T50" fmla="*/ 1720 w 3317"/>
              <a:gd name="T51" fmla="*/ 1050 h 2451"/>
              <a:gd name="T52" fmla="*/ 1656 w 3317"/>
              <a:gd name="T53" fmla="*/ 1010 h 2451"/>
              <a:gd name="T54" fmla="*/ 2238 w 3317"/>
              <a:gd name="T55" fmla="*/ 1265 h 2451"/>
              <a:gd name="T56" fmla="*/ 2268 w 3317"/>
              <a:gd name="T57" fmla="*/ 1364 h 2451"/>
              <a:gd name="T58" fmla="*/ 2322 w 3317"/>
              <a:gd name="T59" fmla="*/ 1436 h 2451"/>
              <a:gd name="T60" fmla="*/ 2554 w 3317"/>
              <a:gd name="T61" fmla="*/ 1505 h 2451"/>
              <a:gd name="T62" fmla="*/ 3129 w 3317"/>
              <a:gd name="T63" fmla="*/ 964 h 2451"/>
              <a:gd name="T64" fmla="*/ 3317 w 3317"/>
              <a:gd name="T65" fmla="*/ 2192 h 2451"/>
              <a:gd name="T66" fmla="*/ 0 w 3317"/>
              <a:gd name="T67" fmla="*/ 2192 h 2451"/>
              <a:gd name="T68" fmla="*/ 133 w 3317"/>
              <a:gd name="T69" fmla="*/ 964 h 2451"/>
              <a:gd name="T70" fmla="*/ 760 w 3317"/>
              <a:gd name="T71" fmla="*/ 1513 h 2451"/>
              <a:gd name="T72" fmla="*/ 947 w 3317"/>
              <a:gd name="T73" fmla="*/ 1448 h 2451"/>
              <a:gd name="T74" fmla="*/ 1005 w 3317"/>
              <a:gd name="T75" fmla="*/ 1376 h 2451"/>
              <a:gd name="T76" fmla="*/ 1017 w 3317"/>
              <a:gd name="T77" fmla="*/ 1276 h 2451"/>
              <a:gd name="T78" fmla="*/ 2499 w 3317"/>
              <a:gd name="T79" fmla="*/ 1187 h 2451"/>
              <a:gd name="T80" fmla="*/ 818 w 3317"/>
              <a:gd name="T81" fmla="*/ 1376 h 2451"/>
              <a:gd name="T82" fmla="*/ 1915 w 3317"/>
              <a:gd name="T83" fmla="*/ 0 h 2451"/>
              <a:gd name="T84" fmla="*/ 1973 w 3317"/>
              <a:gd name="T85" fmla="*/ 8 h 2451"/>
              <a:gd name="T86" fmla="*/ 2018 w 3317"/>
              <a:gd name="T87" fmla="*/ 26 h 2451"/>
              <a:gd name="T88" fmla="*/ 2036 w 3317"/>
              <a:gd name="T89" fmla="*/ 35 h 2451"/>
              <a:gd name="T90" fmla="*/ 2028 w 3317"/>
              <a:gd name="T91" fmla="*/ 254 h 2451"/>
              <a:gd name="T92" fmla="*/ 1991 w 3317"/>
              <a:gd name="T93" fmla="*/ 235 h 2451"/>
              <a:gd name="T94" fmla="*/ 1932 w 3317"/>
              <a:gd name="T95" fmla="*/ 223 h 2451"/>
              <a:gd name="T96" fmla="*/ 1862 w 3317"/>
              <a:gd name="T97" fmla="*/ 243 h 2451"/>
              <a:gd name="T98" fmla="*/ 1793 w 3317"/>
              <a:gd name="T99" fmla="*/ 289 h 2451"/>
              <a:gd name="T100" fmla="*/ 1725 w 3317"/>
              <a:gd name="T101" fmla="*/ 298 h 2451"/>
              <a:gd name="T102" fmla="*/ 1667 w 3317"/>
              <a:gd name="T103" fmla="*/ 284 h 2451"/>
              <a:gd name="T104" fmla="*/ 1639 w 3317"/>
              <a:gd name="T105" fmla="*/ 523 h 2451"/>
              <a:gd name="T106" fmla="*/ 1639 w 3317"/>
              <a:gd name="T107" fmla="*/ 35 h 2451"/>
              <a:gd name="T108" fmla="*/ 1667 w 3317"/>
              <a:gd name="T109" fmla="*/ 55 h 2451"/>
              <a:gd name="T110" fmla="*/ 1722 w 3317"/>
              <a:gd name="T111" fmla="*/ 68 h 2451"/>
              <a:gd name="T112" fmla="*/ 1784 w 3317"/>
              <a:gd name="T113" fmla="*/ 66 h 2451"/>
              <a:gd name="T114" fmla="*/ 1838 w 3317"/>
              <a:gd name="T115" fmla="*/ 35 h 2451"/>
              <a:gd name="T116" fmla="*/ 1894 w 3317"/>
              <a:gd name="T117" fmla="*/ 2 h 2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17" h="2451">
                <a:moveTo>
                  <a:pt x="559" y="1895"/>
                </a:moveTo>
                <a:lnTo>
                  <a:pt x="559" y="2058"/>
                </a:lnTo>
                <a:lnTo>
                  <a:pt x="855" y="2058"/>
                </a:lnTo>
                <a:lnTo>
                  <a:pt x="855" y="1895"/>
                </a:lnTo>
                <a:lnTo>
                  <a:pt x="559" y="1895"/>
                </a:lnTo>
                <a:close/>
                <a:moveTo>
                  <a:pt x="140" y="1895"/>
                </a:moveTo>
                <a:lnTo>
                  <a:pt x="140" y="2058"/>
                </a:lnTo>
                <a:lnTo>
                  <a:pt x="437" y="2058"/>
                </a:lnTo>
                <a:lnTo>
                  <a:pt x="437" y="1895"/>
                </a:lnTo>
                <a:lnTo>
                  <a:pt x="140" y="1895"/>
                </a:lnTo>
                <a:close/>
                <a:moveTo>
                  <a:pt x="2796" y="1877"/>
                </a:moveTo>
                <a:lnTo>
                  <a:pt x="2796" y="2041"/>
                </a:lnTo>
                <a:lnTo>
                  <a:pt x="3092" y="2041"/>
                </a:lnTo>
                <a:lnTo>
                  <a:pt x="3092" y="1877"/>
                </a:lnTo>
                <a:lnTo>
                  <a:pt x="2796" y="1877"/>
                </a:lnTo>
                <a:close/>
                <a:moveTo>
                  <a:pt x="2376" y="1877"/>
                </a:moveTo>
                <a:lnTo>
                  <a:pt x="2376" y="2041"/>
                </a:lnTo>
                <a:lnTo>
                  <a:pt x="2672" y="2041"/>
                </a:lnTo>
                <a:lnTo>
                  <a:pt x="2672" y="1877"/>
                </a:lnTo>
                <a:lnTo>
                  <a:pt x="2376" y="1877"/>
                </a:lnTo>
                <a:close/>
                <a:moveTo>
                  <a:pt x="559" y="1633"/>
                </a:moveTo>
                <a:lnTo>
                  <a:pt x="559" y="1796"/>
                </a:lnTo>
                <a:lnTo>
                  <a:pt x="855" y="1796"/>
                </a:lnTo>
                <a:lnTo>
                  <a:pt x="855" y="1633"/>
                </a:lnTo>
                <a:lnTo>
                  <a:pt x="559" y="1633"/>
                </a:lnTo>
                <a:close/>
                <a:moveTo>
                  <a:pt x="140" y="1633"/>
                </a:moveTo>
                <a:lnTo>
                  <a:pt x="140" y="1796"/>
                </a:lnTo>
                <a:lnTo>
                  <a:pt x="437" y="1796"/>
                </a:lnTo>
                <a:lnTo>
                  <a:pt x="437" y="1633"/>
                </a:lnTo>
                <a:lnTo>
                  <a:pt x="140" y="1633"/>
                </a:lnTo>
                <a:close/>
                <a:moveTo>
                  <a:pt x="2796" y="1615"/>
                </a:moveTo>
                <a:lnTo>
                  <a:pt x="2796" y="1779"/>
                </a:lnTo>
                <a:lnTo>
                  <a:pt x="3092" y="1779"/>
                </a:lnTo>
                <a:lnTo>
                  <a:pt x="3092" y="1615"/>
                </a:lnTo>
                <a:lnTo>
                  <a:pt x="2796" y="1615"/>
                </a:lnTo>
                <a:close/>
                <a:moveTo>
                  <a:pt x="2376" y="1615"/>
                </a:moveTo>
                <a:lnTo>
                  <a:pt x="2376" y="1779"/>
                </a:lnTo>
                <a:lnTo>
                  <a:pt x="2672" y="1779"/>
                </a:lnTo>
                <a:lnTo>
                  <a:pt x="2672" y="1615"/>
                </a:lnTo>
                <a:lnTo>
                  <a:pt x="2376" y="1615"/>
                </a:lnTo>
                <a:close/>
                <a:moveTo>
                  <a:pt x="1196" y="1337"/>
                </a:moveTo>
                <a:lnTo>
                  <a:pt x="1196" y="1376"/>
                </a:lnTo>
                <a:lnTo>
                  <a:pt x="1140" y="1376"/>
                </a:lnTo>
                <a:lnTo>
                  <a:pt x="1140" y="2192"/>
                </a:lnTo>
                <a:lnTo>
                  <a:pt x="1199" y="2192"/>
                </a:lnTo>
                <a:lnTo>
                  <a:pt x="1199" y="1445"/>
                </a:lnTo>
                <a:lnTo>
                  <a:pt x="2040" y="1445"/>
                </a:lnTo>
                <a:lnTo>
                  <a:pt x="2040" y="2192"/>
                </a:lnTo>
                <a:lnTo>
                  <a:pt x="2106" y="2192"/>
                </a:lnTo>
                <a:lnTo>
                  <a:pt x="2106" y="1364"/>
                </a:lnTo>
                <a:lnTo>
                  <a:pt x="2068" y="1364"/>
                </a:lnTo>
                <a:lnTo>
                  <a:pt x="2068" y="1337"/>
                </a:lnTo>
                <a:lnTo>
                  <a:pt x="1196" y="1337"/>
                </a:lnTo>
                <a:close/>
                <a:moveTo>
                  <a:pt x="1629" y="1006"/>
                </a:moveTo>
                <a:lnTo>
                  <a:pt x="1602" y="1010"/>
                </a:lnTo>
                <a:lnTo>
                  <a:pt x="1578" y="1018"/>
                </a:lnTo>
                <a:lnTo>
                  <a:pt x="1555" y="1032"/>
                </a:lnTo>
                <a:lnTo>
                  <a:pt x="1537" y="1050"/>
                </a:lnTo>
                <a:lnTo>
                  <a:pt x="1523" y="1073"/>
                </a:lnTo>
                <a:lnTo>
                  <a:pt x="1514" y="1097"/>
                </a:lnTo>
                <a:lnTo>
                  <a:pt x="1511" y="1125"/>
                </a:lnTo>
                <a:lnTo>
                  <a:pt x="1514" y="1152"/>
                </a:lnTo>
                <a:lnTo>
                  <a:pt x="1523" y="1176"/>
                </a:lnTo>
                <a:lnTo>
                  <a:pt x="1537" y="1199"/>
                </a:lnTo>
                <a:lnTo>
                  <a:pt x="1555" y="1217"/>
                </a:lnTo>
                <a:lnTo>
                  <a:pt x="1578" y="1231"/>
                </a:lnTo>
                <a:lnTo>
                  <a:pt x="1602" y="1240"/>
                </a:lnTo>
                <a:lnTo>
                  <a:pt x="1629" y="1243"/>
                </a:lnTo>
                <a:lnTo>
                  <a:pt x="1656" y="1240"/>
                </a:lnTo>
                <a:lnTo>
                  <a:pt x="1680" y="1231"/>
                </a:lnTo>
                <a:lnTo>
                  <a:pt x="1702" y="1217"/>
                </a:lnTo>
                <a:lnTo>
                  <a:pt x="1720" y="1199"/>
                </a:lnTo>
                <a:lnTo>
                  <a:pt x="1734" y="1176"/>
                </a:lnTo>
                <a:lnTo>
                  <a:pt x="1742" y="1152"/>
                </a:lnTo>
                <a:lnTo>
                  <a:pt x="1746" y="1125"/>
                </a:lnTo>
                <a:lnTo>
                  <a:pt x="1742" y="1097"/>
                </a:lnTo>
                <a:lnTo>
                  <a:pt x="1734" y="1073"/>
                </a:lnTo>
                <a:lnTo>
                  <a:pt x="1720" y="1050"/>
                </a:lnTo>
                <a:lnTo>
                  <a:pt x="1702" y="1032"/>
                </a:lnTo>
                <a:lnTo>
                  <a:pt x="1680" y="1018"/>
                </a:lnTo>
                <a:lnTo>
                  <a:pt x="1656" y="1010"/>
                </a:lnTo>
                <a:lnTo>
                  <a:pt x="1629" y="1006"/>
                </a:lnTo>
                <a:close/>
                <a:moveTo>
                  <a:pt x="1617" y="804"/>
                </a:moveTo>
                <a:lnTo>
                  <a:pt x="2238" y="1265"/>
                </a:lnTo>
                <a:lnTo>
                  <a:pt x="2320" y="1265"/>
                </a:lnTo>
                <a:lnTo>
                  <a:pt x="2320" y="1364"/>
                </a:lnTo>
                <a:lnTo>
                  <a:pt x="2268" y="1364"/>
                </a:lnTo>
                <a:lnTo>
                  <a:pt x="2268" y="2192"/>
                </a:lnTo>
                <a:lnTo>
                  <a:pt x="2322" y="2192"/>
                </a:lnTo>
                <a:lnTo>
                  <a:pt x="2322" y="1436"/>
                </a:lnTo>
                <a:lnTo>
                  <a:pt x="2375" y="1436"/>
                </a:lnTo>
                <a:lnTo>
                  <a:pt x="2375" y="1370"/>
                </a:lnTo>
                <a:lnTo>
                  <a:pt x="2554" y="1505"/>
                </a:lnTo>
                <a:lnTo>
                  <a:pt x="2554" y="1173"/>
                </a:lnTo>
                <a:lnTo>
                  <a:pt x="2278" y="964"/>
                </a:lnTo>
                <a:lnTo>
                  <a:pt x="3129" y="964"/>
                </a:lnTo>
                <a:lnTo>
                  <a:pt x="3218" y="1506"/>
                </a:lnTo>
                <a:lnTo>
                  <a:pt x="3218" y="2192"/>
                </a:lnTo>
                <a:lnTo>
                  <a:pt x="3317" y="2192"/>
                </a:lnTo>
                <a:lnTo>
                  <a:pt x="3317" y="2451"/>
                </a:lnTo>
                <a:lnTo>
                  <a:pt x="0" y="2451"/>
                </a:lnTo>
                <a:lnTo>
                  <a:pt x="0" y="2192"/>
                </a:lnTo>
                <a:lnTo>
                  <a:pt x="43" y="2192"/>
                </a:lnTo>
                <a:lnTo>
                  <a:pt x="43" y="1506"/>
                </a:lnTo>
                <a:lnTo>
                  <a:pt x="133" y="964"/>
                </a:lnTo>
                <a:lnTo>
                  <a:pt x="1014" y="964"/>
                </a:lnTo>
                <a:lnTo>
                  <a:pt x="760" y="1174"/>
                </a:lnTo>
                <a:lnTo>
                  <a:pt x="760" y="1513"/>
                </a:lnTo>
                <a:lnTo>
                  <a:pt x="886" y="1406"/>
                </a:lnTo>
                <a:lnTo>
                  <a:pt x="886" y="1448"/>
                </a:lnTo>
                <a:lnTo>
                  <a:pt x="947" y="1448"/>
                </a:lnTo>
                <a:lnTo>
                  <a:pt x="947" y="2192"/>
                </a:lnTo>
                <a:lnTo>
                  <a:pt x="1005" y="2192"/>
                </a:lnTo>
                <a:lnTo>
                  <a:pt x="1005" y="1376"/>
                </a:lnTo>
                <a:lnTo>
                  <a:pt x="945" y="1376"/>
                </a:lnTo>
                <a:lnTo>
                  <a:pt x="945" y="1276"/>
                </a:lnTo>
                <a:lnTo>
                  <a:pt x="1017" y="1276"/>
                </a:lnTo>
                <a:lnTo>
                  <a:pt x="1617" y="804"/>
                </a:lnTo>
                <a:close/>
                <a:moveTo>
                  <a:pt x="1620" y="523"/>
                </a:moveTo>
                <a:lnTo>
                  <a:pt x="2499" y="1187"/>
                </a:lnTo>
                <a:lnTo>
                  <a:pt x="2499" y="1376"/>
                </a:lnTo>
                <a:lnTo>
                  <a:pt x="1610" y="712"/>
                </a:lnTo>
                <a:lnTo>
                  <a:pt x="818" y="1376"/>
                </a:lnTo>
                <a:lnTo>
                  <a:pt x="818" y="1187"/>
                </a:lnTo>
                <a:lnTo>
                  <a:pt x="1620" y="523"/>
                </a:lnTo>
                <a:close/>
                <a:moveTo>
                  <a:pt x="1915" y="0"/>
                </a:moveTo>
                <a:lnTo>
                  <a:pt x="1935" y="0"/>
                </a:lnTo>
                <a:lnTo>
                  <a:pt x="1955" y="3"/>
                </a:lnTo>
                <a:lnTo>
                  <a:pt x="1973" y="8"/>
                </a:lnTo>
                <a:lnTo>
                  <a:pt x="1991" y="13"/>
                </a:lnTo>
                <a:lnTo>
                  <a:pt x="2006" y="19"/>
                </a:lnTo>
                <a:lnTo>
                  <a:pt x="2018" y="26"/>
                </a:lnTo>
                <a:lnTo>
                  <a:pt x="2028" y="31"/>
                </a:lnTo>
                <a:lnTo>
                  <a:pt x="2034" y="34"/>
                </a:lnTo>
                <a:lnTo>
                  <a:pt x="2036" y="35"/>
                </a:lnTo>
                <a:lnTo>
                  <a:pt x="2036" y="260"/>
                </a:lnTo>
                <a:lnTo>
                  <a:pt x="2034" y="259"/>
                </a:lnTo>
                <a:lnTo>
                  <a:pt x="2028" y="254"/>
                </a:lnTo>
                <a:lnTo>
                  <a:pt x="2019" y="248"/>
                </a:lnTo>
                <a:lnTo>
                  <a:pt x="2006" y="242"/>
                </a:lnTo>
                <a:lnTo>
                  <a:pt x="1991" y="235"/>
                </a:lnTo>
                <a:lnTo>
                  <a:pt x="1973" y="229"/>
                </a:lnTo>
                <a:lnTo>
                  <a:pt x="1954" y="225"/>
                </a:lnTo>
                <a:lnTo>
                  <a:pt x="1932" y="223"/>
                </a:lnTo>
                <a:lnTo>
                  <a:pt x="1910" y="225"/>
                </a:lnTo>
                <a:lnTo>
                  <a:pt x="1885" y="231"/>
                </a:lnTo>
                <a:lnTo>
                  <a:pt x="1862" y="243"/>
                </a:lnTo>
                <a:lnTo>
                  <a:pt x="1838" y="260"/>
                </a:lnTo>
                <a:lnTo>
                  <a:pt x="1815" y="277"/>
                </a:lnTo>
                <a:lnTo>
                  <a:pt x="1793" y="289"/>
                </a:lnTo>
                <a:lnTo>
                  <a:pt x="1770" y="295"/>
                </a:lnTo>
                <a:lnTo>
                  <a:pt x="1747" y="298"/>
                </a:lnTo>
                <a:lnTo>
                  <a:pt x="1725" y="298"/>
                </a:lnTo>
                <a:lnTo>
                  <a:pt x="1704" y="295"/>
                </a:lnTo>
                <a:lnTo>
                  <a:pt x="1685" y="290"/>
                </a:lnTo>
                <a:lnTo>
                  <a:pt x="1667" y="284"/>
                </a:lnTo>
                <a:lnTo>
                  <a:pt x="1652" y="277"/>
                </a:lnTo>
                <a:lnTo>
                  <a:pt x="1639" y="271"/>
                </a:lnTo>
                <a:lnTo>
                  <a:pt x="1639" y="523"/>
                </a:lnTo>
                <a:lnTo>
                  <a:pt x="1602" y="523"/>
                </a:lnTo>
                <a:lnTo>
                  <a:pt x="1602" y="35"/>
                </a:lnTo>
                <a:lnTo>
                  <a:pt x="1639" y="35"/>
                </a:lnTo>
                <a:lnTo>
                  <a:pt x="1639" y="44"/>
                </a:lnTo>
                <a:lnTo>
                  <a:pt x="1652" y="49"/>
                </a:lnTo>
                <a:lnTo>
                  <a:pt x="1667" y="55"/>
                </a:lnTo>
                <a:lnTo>
                  <a:pt x="1684" y="60"/>
                </a:lnTo>
                <a:lnTo>
                  <a:pt x="1703" y="65"/>
                </a:lnTo>
                <a:lnTo>
                  <a:pt x="1722" y="68"/>
                </a:lnTo>
                <a:lnTo>
                  <a:pt x="1744" y="70"/>
                </a:lnTo>
                <a:lnTo>
                  <a:pt x="1764" y="69"/>
                </a:lnTo>
                <a:lnTo>
                  <a:pt x="1784" y="66"/>
                </a:lnTo>
                <a:lnTo>
                  <a:pt x="1803" y="60"/>
                </a:lnTo>
                <a:lnTo>
                  <a:pt x="1821" y="50"/>
                </a:lnTo>
                <a:lnTo>
                  <a:pt x="1838" y="35"/>
                </a:lnTo>
                <a:lnTo>
                  <a:pt x="1855" y="19"/>
                </a:lnTo>
                <a:lnTo>
                  <a:pt x="1874" y="9"/>
                </a:lnTo>
                <a:lnTo>
                  <a:pt x="1894" y="2"/>
                </a:lnTo>
                <a:lnTo>
                  <a:pt x="191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2" name="Рисунок 161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52404" t="46439" r="29166" b="17947"/>
          <a:stretch/>
        </p:blipFill>
        <p:spPr bwMode="auto">
          <a:xfrm>
            <a:off x="52612" y="4532670"/>
            <a:ext cx="406691" cy="363969"/>
          </a:xfrm>
          <a:prstGeom prst="ellipse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71" name="Group 504"/>
          <p:cNvGrpSpPr/>
          <p:nvPr/>
        </p:nvGrpSpPr>
        <p:grpSpPr>
          <a:xfrm>
            <a:off x="125195" y="3559776"/>
            <a:ext cx="324552" cy="327592"/>
            <a:chOff x="3488681" y="2055663"/>
            <a:chExt cx="748354" cy="753318"/>
          </a:xfrm>
          <a:solidFill>
            <a:schemeClr val="accent1">
              <a:lumMod val="75000"/>
            </a:schemeClr>
          </a:solidFill>
        </p:grpSpPr>
        <p:sp>
          <p:nvSpPr>
            <p:cNvPr id="72" name="Freeform 64"/>
            <p:cNvSpPr>
              <a:spLocks/>
            </p:cNvSpPr>
            <p:nvPr/>
          </p:nvSpPr>
          <p:spPr bwMode="auto">
            <a:xfrm>
              <a:off x="3695699" y="2517775"/>
              <a:ext cx="98426" cy="112712"/>
            </a:xfrm>
            <a:custGeom>
              <a:avLst/>
              <a:gdLst>
                <a:gd name="T0" fmla="*/ 95 w 434"/>
                <a:gd name="T1" fmla="*/ 0 h 497"/>
                <a:gd name="T2" fmla="*/ 339 w 434"/>
                <a:gd name="T3" fmla="*/ 0 h 497"/>
                <a:gd name="T4" fmla="*/ 361 w 434"/>
                <a:gd name="T5" fmla="*/ 2 h 497"/>
                <a:gd name="T6" fmla="*/ 380 w 434"/>
                <a:gd name="T7" fmla="*/ 9 h 497"/>
                <a:gd name="T8" fmla="*/ 398 w 434"/>
                <a:gd name="T9" fmla="*/ 20 h 497"/>
                <a:gd name="T10" fmla="*/ 413 w 434"/>
                <a:gd name="T11" fmla="*/ 34 h 497"/>
                <a:gd name="T12" fmla="*/ 423 w 434"/>
                <a:gd name="T13" fmla="*/ 52 h 497"/>
                <a:gd name="T14" fmla="*/ 431 w 434"/>
                <a:gd name="T15" fmla="*/ 72 h 497"/>
                <a:gd name="T16" fmla="*/ 434 w 434"/>
                <a:gd name="T17" fmla="*/ 94 h 497"/>
                <a:gd name="T18" fmla="*/ 434 w 434"/>
                <a:gd name="T19" fmla="*/ 403 h 497"/>
                <a:gd name="T20" fmla="*/ 431 w 434"/>
                <a:gd name="T21" fmla="*/ 425 h 497"/>
                <a:gd name="T22" fmla="*/ 423 w 434"/>
                <a:gd name="T23" fmla="*/ 445 h 497"/>
                <a:gd name="T24" fmla="*/ 413 w 434"/>
                <a:gd name="T25" fmla="*/ 462 h 497"/>
                <a:gd name="T26" fmla="*/ 398 w 434"/>
                <a:gd name="T27" fmla="*/ 477 h 497"/>
                <a:gd name="T28" fmla="*/ 380 w 434"/>
                <a:gd name="T29" fmla="*/ 488 h 497"/>
                <a:gd name="T30" fmla="*/ 361 w 434"/>
                <a:gd name="T31" fmla="*/ 495 h 497"/>
                <a:gd name="T32" fmla="*/ 339 w 434"/>
                <a:gd name="T33" fmla="*/ 497 h 497"/>
                <a:gd name="T34" fmla="*/ 95 w 434"/>
                <a:gd name="T35" fmla="*/ 497 h 497"/>
                <a:gd name="T36" fmla="*/ 72 w 434"/>
                <a:gd name="T37" fmla="*/ 495 h 497"/>
                <a:gd name="T38" fmla="*/ 53 w 434"/>
                <a:gd name="T39" fmla="*/ 488 h 497"/>
                <a:gd name="T40" fmla="*/ 35 w 434"/>
                <a:gd name="T41" fmla="*/ 477 h 497"/>
                <a:gd name="T42" fmla="*/ 21 w 434"/>
                <a:gd name="T43" fmla="*/ 462 h 497"/>
                <a:gd name="T44" fmla="*/ 10 w 434"/>
                <a:gd name="T45" fmla="*/ 445 h 497"/>
                <a:gd name="T46" fmla="*/ 2 w 434"/>
                <a:gd name="T47" fmla="*/ 425 h 497"/>
                <a:gd name="T48" fmla="*/ 0 w 434"/>
                <a:gd name="T49" fmla="*/ 403 h 497"/>
                <a:gd name="T50" fmla="*/ 0 w 434"/>
                <a:gd name="T51" fmla="*/ 94 h 497"/>
                <a:gd name="T52" fmla="*/ 2 w 434"/>
                <a:gd name="T53" fmla="*/ 72 h 497"/>
                <a:gd name="T54" fmla="*/ 10 w 434"/>
                <a:gd name="T55" fmla="*/ 52 h 497"/>
                <a:gd name="T56" fmla="*/ 21 w 434"/>
                <a:gd name="T57" fmla="*/ 34 h 497"/>
                <a:gd name="T58" fmla="*/ 35 w 434"/>
                <a:gd name="T59" fmla="*/ 20 h 497"/>
                <a:gd name="T60" fmla="*/ 53 w 434"/>
                <a:gd name="T61" fmla="*/ 9 h 497"/>
                <a:gd name="T62" fmla="*/ 72 w 434"/>
                <a:gd name="T63" fmla="*/ 2 h 497"/>
                <a:gd name="T64" fmla="*/ 95 w 434"/>
                <a:gd name="T65" fmla="*/ 0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4" h="497">
                  <a:moveTo>
                    <a:pt x="95" y="0"/>
                  </a:moveTo>
                  <a:lnTo>
                    <a:pt x="339" y="0"/>
                  </a:lnTo>
                  <a:lnTo>
                    <a:pt x="361" y="2"/>
                  </a:lnTo>
                  <a:lnTo>
                    <a:pt x="380" y="9"/>
                  </a:lnTo>
                  <a:lnTo>
                    <a:pt x="398" y="20"/>
                  </a:lnTo>
                  <a:lnTo>
                    <a:pt x="413" y="34"/>
                  </a:lnTo>
                  <a:lnTo>
                    <a:pt x="423" y="52"/>
                  </a:lnTo>
                  <a:lnTo>
                    <a:pt x="431" y="72"/>
                  </a:lnTo>
                  <a:lnTo>
                    <a:pt x="434" y="94"/>
                  </a:lnTo>
                  <a:lnTo>
                    <a:pt x="434" y="403"/>
                  </a:lnTo>
                  <a:lnTo>
                    <a:pt x="431" y="425"/>
                  </a:lnTo>
                  <a:lnTo>
                    <a:pt x="423" y="445"/>
                  </a:lnTo>
                  <a:lnTo>
                    <a:pt x="413" y="462"/>
                  </a:lnTo>
                  <a:lnTo>
                    <a:pt x="398" y="477"/>
                  </a:lnTo>
                  <a:lnTo>
                    <a:pt x="380" y="488"/>
                  </a:lnTo>
                  <a:lnTo>
                    <a:pt x="361" y="495"/>
                  </a:lnTo>
                  <a:lnTo>
                    <a:pt x="339" y="497"/>
                  </a:lnTo>
                  <a:lnTo>
                    <a:pt x="95" y="497"/>
                  </a:lnTo>
                  <a:lnTo>
                    <a:pt x="72" y="495"/>
                  </a:lnTo>
                  <a:lnTo>
                    <a:pt x="53" y="488"/>
                  </a:lnTo>
                  <a:lnTo>
                    <a:pt x="35" y="477"/>
                  </a:lnTo>
                  <a:lnTo>
                    <a:pt x="21" y="462"/>
                  </a:lnTo>
                  <a:lnTo>
                    <a:pt x="10" y="445"/>
                  </a:lnTo>
                  <a:lnTo>
                    <a:pt x="2" y="425"/>
                  </a:lnTo>
                  <a:lnTo>
                    <a:pt x="0" y="403"/>
                  </a:lnTo>
                  <a:lnTo>
                    <a:pt x="0" y="94"/>
                  </a:lnTo>
                  <a:lnTo>
                    <a:pt x="2" y="72"/>
                  </a:lnTo>
                  <a:lnTo>
                    <a:pt x="10" y="52"/>
                  </a:lnTo>
                  <a:lnTo>
                    <a:pt x="21" y="34"/>
                  </a:lnTo>
                  <a:lnTo>
                    <a:pt x="35" y="20"/>
                  </a:lnTo>
                  <a:lnTo>
                    <a:pt x="53" y="9"/>
                  </a:lnTo>
                  <a:lnTo>
                    <a:pt x="72" y="2"/>
                  </a:lnTo>
                  <a:lnTo>
                    <a:pt x="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65"/>
            <p:cNvSpPr>
              <a:spLocks/>
            </p:cNvSpPr>
            <p:nvPr/>
          </p:nvSpPr>
          <p:spPr bwMode="auto">
            <a:xfrm>
              <a:off x="4025899" y="2679700"/>
              <a:ext cx="211136" cy="15875"/>
            </a:xfrm>
            <a:custGeom>
              <a:avLst/>
              <a:gdLst>
                <a:gd name="T0" fmla="*/ 27 w 931"/>
                <a:gd name="T1" fmla="*/ 0 h 69"/>
                <a:gd name="T2" fmla="*/ 906 w 931"/>
                <a:gd name="T3" fmla="*/ 0 h 69"/>
                <a:gd name="T4" fmla="*/ 916 w 931"/>
                <a:gd name="T5" fmla="*/ 2 h 69"/>
                <a:gd name="T6" fmla="*/ 924 w 931"/>
                <a:gd name="T7" fmla="*/ 8 h 69"/>
                <a:gd name="T8" fmla="*/ 929 w 931"/>
                <a:gd name="T9" fmla="*/ 16 h 69"/>
                <a:gd name="T10" fmla="*/ 931 w 931"/>
                <a:gd name="T11" fmla="*/ 26 h 69"/>
                <a:gd name="T12" fmla="*/ 931 w 931"/>
                <a:gd name="T13" fmla="*/ 43 h 69"/>
                <a:gd name="T14" fmla="*/ 929 w 931"/>
                <a:gd name="T15" fmla="*/ 54 h 69"/>
                <a:gd name="T16" fmla="*/ 924 w 931"/>
                <a:gd name="T17" fmla="*/ 62 h 69"/>
                <a:gd name="T18" fmla="*/ 916 w 931"/>
                <a:gd name="T19" fmla="*/ 67 h 69"/>
                <a:gd name="T20" fmla="*/ 906 w 931"/>
                <a:gd name="T21" fmla="*/ 69 h 69"/>
                <a:gd name="T22" fmla="*/ 27 w 931"/>
                <a:gd name="T23" fmla="*/ 69 h 69"/>
                <a:gd name="T24" fmla="*/ 17 w 931"/>
                <a:gd name="T25" fmla="*/ 67 h 69"/>
                <a:gd name="T26" fmla="*/ 8 w 931"/>
                <a:gd name="T27" fmla="*/ 62 h 69"/>
                <a:gd name="T28" fmla="*/ 2 w 931"/>
                <a:gd name="T29" fmla="*/ 54 h 69"/>
                <a:gd name="T30" fmla="*/ 0 w 931"/>
                <a:gd name="T31" fmla="*/ 43 h 69"/>
                <a:gd name="T32" fmla="*/ 0 w 931"/>
                <a:gd name="T33" fmla="*/ 26 h 69"/>
                <a:gd name="T34" fmla="*/ 2 w 931"/>
                <a:gd name="T35" fmla="*/ 16 h 69"/>
                <a:gd name="T36" fmla="*/ 8 w 931"/>
                <a:gd name="T37" fmla="*/ 8 h 69"/>
                <a:gd name="T38" fmla="*/ 17 w 931"/>
                <a:gd name="T39" fmla="*/ 2 h 69"/>
                <a:gd name="T40" fmla="*/ 27 w 931"/>
                <a:gd name="T4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1" h="69">
                  <a:moveTo>
                    <a:pt x="27" y="0"/>
                  </a:moveTo>
                  <a:lnTo>
                    <a:pt x="906" y="0"/>
                  </a:lnTo>
                  <a:lnTo>
                    <a:pt x="916" y="2"/>
                  </a:lnTo>
                  <a:lnTo>
                    <a:pt x="924" y="8"/>
                  </a:lnTo>
                  <a:lnTo>
                    <a:pt x="929" y="16"/>
                  </a:lnTo>
                  <a:lnTo>
                    <a:pt x="931" y="26"/>
                  </a:lnTo>
                  <a:lnTo>
                    <a:pt x="931" y="43"/>
                  </a:lnTo>
                  <a:lnTo>
                    <a:pt x="929" y="54"/>
                  </a:lnTo>
                  <a:lnTo>
                    <a:pt x="924" y="62"/>
                  </a:lnTo>
                  <a:lnTo>
                    <a:pt x="916" y="67"/>
                  </a:lnTo>
                  <a:lnTo>
                    <a:pt x="906" y="69"/>
                  </a:lnTo>
                  <a:lnTo>
                    <a:pt x="27" y="69"/>
                  </a:lnTo>
                  <a:lnTo>
                    <a:pt x="17" y="67"/>
                  </a:lnTo>
                  <a:lnTo>
                    <a:pt x="8" y="62"/>
                  </a:lnTo>
                  <a:lnTo>
                    <a:pt x="2" y="54"/>
                  </a:lnTo>
                  <a:lnTo>
                    <a:pt x="0" y="43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7" y="2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66"/>
            <p:cNvSpPr>
              <a:spLocks/>
            </p:cNvSpPr>
            <p:nvPr/>
          </p:nvSpPr>
          <p:spPr bwMode="auto">
            <a:xfrm>
              <a:off x="4025899" y="2516188"/>
              <a:ext cx="88899" cy="15875"/>
            </a:xfrm>
            <a:custGeom>
              <a:avLst/>
              <a:gdLst>
                <a:gd name="T0" fmla="*/ 27 w 394"/>
                <a:gd name="T1" fmla="*/ 0 h 69"/>
                <a:gd name="T2" fmla="*/ 368 w 394"/>
                <a:gd name="T3" fmla="*/ 0 h 69"/>
                <a:gd name="T4" fmla="*/ 378 w 394"/>
                <a:gd name="T5" fmla="*/ 2 h 69"/>
                <a:gd name="T6" fmla="*/ 386 w 394"/>
                <a:gd name="T7" fmla="*/ 8 h 69"/>
                <a:gd name="T8" fmla="*/ 392 w 394"/>
                <a:gd name="T9" fmla="*/ 16 h 69"/>
                <a:gd name="T10" fmla="*/ 394 w 394"/>
                <a:gd name="T11" fmla="*/ 26 h 69"/>
                <a:gd name="T12" fmla="*/ 394 w 394"/>
                <a:gd name="T13" fmla="*/ 44 h 69"/>
                <a:gd name="T14" fmla="*/ 392 w 394"/>
                <a:gd name="T15" fmla="*/ 54 h 69"/>
                <a:gd name="T16" fmla="*/ 386 w 394"/>
                <a:gd name="T17" fmla="*/ 62 h 69"/>
                <a:gd name="T18" fmla="*/ 378 w 394"/>
                <a:gd name="T19" fmla="*/ 67 h 69"/>
                <a:gd name="T20" fmla="*/ 368 w 394"/>
                <a:gd name="T21" fmla="*/ 69 h 69"/>
                <a:gd name="T22" fmla="*/ 27 w 394"/>
                <a:gd name="T23" fmla="*/ 69 h 69"/>
                <a:gd name="T24" fmla="*/ 17 w 394"/>
                <a:gd name="T25" fmla="*/ 67 h 69"/>
                <a:gd name="T26" fmla="*/ 8 w 394"/>
                <a:gd name="T27" fmla="*/ 62 h 69"/>
                <a:gd name="T28" fmla="*/ 2 w 394"/>
                <a:gd name="T29" fmla="*/ 54 h 69"/>
                <a:gd name="T30" fmla="*/ 0 w 394"/>
                <a:gd name="T31" fmla="*/ 44 h 69"/>
                <a:gd name="T32" fmla="*/ 0 w 394"/>
                <a:gd name="T33" fmla="*/ 26 h 69"/>
                <a:gd name="T34" fmla="*/ 2 w 394"/>
                <a:gd name="T35" fmla="*/ 16 h 69"/>
                <a:gd name="T36" fmla="*/ 8 w 394"/>
                <a:gd name="T37" fmla="*/ 8 h 69"/>
                <a:gd name="T38" fmla="*/ 17 w 394"/>
                <a:gd name="T39" fmla="*/ 2 h 69"/>
                <a:gd name="T40" fmla="*/ 27 w 394"/>
                <a:gd name="T4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4" h="69">
                  <a:moveTo>
                    <a:pt x="27" y="0"/>
                  </a:moveTo>
                  <a:lnTo>
                    <a:pt x="368" y="0"/>
                  </a:lnTo>
                  <a:lnTo>
                    <a:pt x="378" y="2"/>
                  </a:lnTo>
                  <a:lnTo>
                    <a:pt x="386" y="8"/>
                  </a:lnTo>
                  <a:lnTo>
                    <a:pt x="392" y="16"/>
                  </a:lnTo>
                  <a:lnTo>
                    <a:pt x="394" y="26"/>
                  </a:lnTo>
                  <a:lnTo>
                    <a:pt x="394" y="44"/>
                  </a:lnTo>
                  <a:lnTo>
                    <a:pt x="392" y="54"/>
                  </a:lnTo>
                  <a:lnTo>
                    <a:pt x="386" y="62"/>
                  </a:lnTo>
                  <a:lnTo>
                    <a:pt x="378" y="67"/>
                  </a:lnTo>
                  <a:lnTo>
                    <a:pt x="368" y="69"/>
                  </a:lnTo>
                  <a:lnTo>
                    <a:pt x="27" y="69"/>
                  </a:lnTo>
                  <a:lnTo>
                    <a:pt x="17" y="67"/>
                  </a:lnTo>
                  <a:lnTo>
                    <a:pt x="8" y="62"/>
                  </a:lnTo>
                  <a:lnTo>
                    <a:pt x="2" y="54"/>
                  </a:lnTo>
                  <a:lnTo>
                    <a:pt x="0" y="44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7" y="2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67"/>
            <p:cNvSpPr>
              <a:spLocks/>
            </p:cNvSpPr>
            <p:nvPr/>
          </p:nvSpPr>
          <p:spPr bwMode="auto">
            <a:xfrm>
              <a:off x="4144961" y="2735264"/>
              <a:ext cx="88899" cy="15875"/>
            </a:xfrm>
            <a:custGeom>
              <a:avLst/>
              <a:gdLst>
                <a:gd name="T0" fmla="*/ 25 w 393"/>
                <a:gd name="T1" fmla="*/ 0 h 70"/>
                <a:gd name="T2" fmla="*/ 368 w 393"/>
                <a:gd name="T3" fmla="*/ 0 h 70"/>
                <a:gd name="T4" fmla="*/ 378 w 393"/>
                <a:gd name="T5" fmla="*/ 2 h 70"/>
                <a:gd name="T6" fmla="*/ 386 w 393"/>
                <a:gd name="T7" fmla="*/ 8 h 70"/>
                <a:gd name="T8" fmla="*/ 391 w 393"/>
                <a:gd name="T9" fmla="*/ 16 h 70"/>
                <a:gd name="T10" fmla="*/ 393 w 393"/>
                <a:gd name="T11" fmla="*/ 27 h 70"/>
                <a:gd name="T12" fmla="*/ 393 w 393"/>
                <a:gd name="T13" fmla="*/ 44 h 70"/>
                <a:gd name="T14" fmla="*/ 391 w 393"/>
                <a:gd name="T15" fmla="*/ 53 h 70"/>
                <a:gd name="T16" fmla="*/ 386 w 393"/>
                <a:gd name="T17" fmla="*/ 62 h 70"/>
                <a:gd name="T18" fmla="*/ 378 w 393"/>
                <a:gd name="T19" fmla="*/ 68 h 70"/>
                <a:gd name="T20" fmla="*/ 368 w 393"/>
                <a:gd name="T21" fmla="*/ 70 h 70"/>
                <a:gd name="T22" fmla="*/ 25 w 393"/>
                <a:gd name="T23" fmla="*/ 70 h 70"/>
                <a:gd name="T24" fmla="*/ 16 w 393"/>
                <a:gd name="T25" fmla="*/ 68 h 70"/>
                <a:gd name="T26" fmla="*/ 7 w 393"/>
                <a:gd name="T27" fmla="*/ 62 h 70"/>
                <a:gd name="T28" fmla="*/ 2 w 393"/>
                <a:gd name="T29" fmla="*/ 53 h 70"/>
                <a:gd name="T30" fmla="*/ 0 w 393"/>
                <a:gd name="T31" fmla="*/ 44 h 70"/>
                <a:gd name="T32" fmla="*/ 0 w 393"/>
                <a:gd name="T33" fmla="*/ 27 h 70"/>
                <a:gd name="T34" fmla="*/ 2 w 393"/>
                <a:gd name="T35" fmla="*/ 16 h 70"/>
                <a:gd name="T36" fmla="*/ 7 w 393"/>
                <a:gd name="T37" fmla="*/ 8 h 70"/>
                <a:gd name="T38" fmla="*/ 16 w 393"/>
                <a:gd name="T39" fmla="*/ 2 h 70"/>
                <a:gd name="T40" fmla="*/ 25 w 393"/>
                <a:gd name="T4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3" h="70">
                  <a:moveTo>
                    <a:pt x="25" y="0"/>
                  </a:moveTo>
                  <a:lnTo>
                    <a:pt x="368" y="0"/>
                  </a:lnTo>
                  <a:lnTo>
                    <a:pt x="378" y="2"/>
                  </a:lnTo>
                  <a:lnTo>
                    <a:pt x="386" y="8"/>
                  </a:lnTo>
                  <a:lnTo>
                    <a:pt x="391" y="16"/>
                  </a:lnTo>
                  <a:lnTo>
                    <a:pt x="393" y="27"/>
                  </a:lnTo>
                  <a:lnTo>
                    <a:pt x="393" y="44"/>
                  </a:lnTo>
                  <a:lnTo>
                    <a:pt x="391" y="53"/>
                  </a:lnTo>
                  <a:lnTo>
                    <a:pt x="386" y="62"/>
                  </a:lnTo>
                  <a:lnTo>
                    <a:pt x="378" y="68"/>
                  </a:lnTo>
                  <a:lnTo>
                    <a:pt x="368" y="70"/>
                  </a:lnTo>
                  <a:lnTo>
                    <a:pt x="25" y="70"/>
                  </a:lnTo>
                  <a:lnTo>
                    <a:pt x="16" y="68"/>
                  </a:lnTo>
                  <a:lnTo>
                    <a:pt x="7" y="62"/>
                  </a:lnTo>
                  <a:lnTo>
                    <a:pt x="2" y="53"/>
                  </a:lnTo>
                  <a:lnTo>
                    <a:pt x="0" y="44"/>
                  </a:lnTo>
                  <a:lnTo>
                    <a:pt x="0" y="27"/>
                  </a:lnTo>
                  <a:lnTo>
                    <a:pt x="2" y="16"/>
                  </a:lnTo>
                  <a:lnTo>
                    <a:pt x="7" y="8"/>
                  </a:lnTo>
                  <a:lnTo>
                    <a:pt x="16" y="2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68"/>
            <p:cNvSpPr>
              <a:spLocks/>
            </p:cNvSpPr>
            <p:nvPr/>
          </p:nvSpPr>
          <p:spPr bwMode="auto">
            <a:xfrm>
              <a:off x="4025899" y="2571750"/>
              <a:ext cx="130175" cy="15875"/>
            </a:xfrm>
            <a:custGeom>
              <a:avLst/>
              <a:gdLst>
                <a:gd name="T0" fmla="*/ 27 w 575"/>
                <a:gd name="T1" fmla="*/ 0 h 70"/>
                <a:gd name="T2" fmla="*/ 549 w 575"/>
                <a:gd name="T3" fmla="*/ 0 h 70"/>
                <a:gd name="T4" fmla="*/ 560 w 575"/>
                <a:gd name="T5" fmla="*/ 2 h 70"/>
                <a:gd name="T6" fmla="*/ 568 w 575"/>
                <a:gd name="T7" fmla="*/ 7 h 70"/>
                <a:gd name="T8" fmla="*/ 573 w 575"/>
                <a:gd name="T9" fmla="*/ 17 h 70"/>
                <a:gd name="T10" fmla="*/ 575 w 575"/>
                <a:gd name="T11" fmla="*/ 26 h 70"/>
                <a:gd name="T12" fmla="*/ 575 w 575"/>
                <a:gd name="T13" fmla="*/ 43 h 70"/>
                <a:gd name="T14" fmla="*/ 573 w 575"/>
                <a:gd name="T15" fmla="*/ 53 h 70"/>
                <a:gd name="T16" fmla="*/ 568 w 575"/>
                <a:gd name="T17" fmla="*/ 62 h 70"/>
                <a:gd name="T18" fmla="*/ 560 w 575"/>
                <a:gd name="T19" fmla="*/ 68 h 70"/>
                <a:gd name="T20" fmla="*/ 549 w 575"/>
                <a:gd name="T21" fmla="*/ 70 h 70"/>
                <a:gd name="T22" fmla="*/ 27 w 575"/>
                <a:gd name="T23" fmla="*/ 70 h 70"/>
                <a:gd name="T24" fmla="*/ 17 w 575"/>
                <a:gd name="T25" fmla="*/ 68 h 70"/>
                <a:gd name="T26" fmla="*/ 8 w 575"/>
                <a:gd name="T27" fmla="*/ 62 h 70"/>
                <a:gd name="T28" fmla="*/ 2 w 575"/>
                <a:gd name="T29" fmla="*/ 53 h 70"/>
                <a:gd name="T30" fmla="*/ 0 w 575"/>
                <a:gd name="T31" fmla="*/ 43 h 70"/>
                <a:gd name="T32" fmla="*/ 0 w 575"/>
                <a:gd name="T33" fmla="*/ 26 h 70"/>
                <a:gd name="T34" fmla="*/ 2 w 575"/>
                <a:gd name="T35" fmla="*/ 17 h 70"/>
                <a:gd name="T36" fmla="*/ 8 w 575"/>
                <a:gd name="T37" fmla="*/ 7 h 70"/>
                <a:gd name="T38" fmla="*/ 17 w 575"/>
                <a:gd name="T39" fmla="*/ 2 h 70"/>
                <a:gd name="T40" fmla="*/ 27 w 575"/>
                <a:gd name="T4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75" h="70">
                  <a:moveTo>
                    <a:pt x="27" y="0"/>
                  </a:moveTo>
                  <a:lnTo>
                    <a:pt x="549" y="0"/>
                  </a:lnTo>
                  <a:lnTo>
                    <a:pt x="560" y="2"/>
                  </a:lnTo>
                  <a:lnTo>
                    <a:pt x="568" y="7"/>
                  </a:lnTo>
                  <a:lnTo>
                    <a:pt x="573" y="17"/>
                  </a:lnTo>
                  <a:lnTo>
                    <a:pt x="575" y="26"/>
                  </a:lnTo>
                  <a:lnTo>
                    <a:pt x="575" y="43"/>
                  </a:lnTo>
                  <a:lnTo>
                    <a:pt x="573" y="53"/>
                  </a:lnTo>
                  <a:lnTo>
                    <a:pt x="568" y="62"/>
                  </a:lnTo>
                  <a:lnTo>
                    <a:pt x="560" y="68"/>
                  </a:lnTo>
                  <a:lnTo>
                    <a:pt x="549" y="70"/>
                  </a:lnTo>
                  <a:lnTo>
                    <a:pt x="27" y="70"/>
                  </a:lnTo>
                  <a:lnTo>
                    <a:pt x="17" y="68"/>
                  </a:lnTo>
                  <a:lnTo>
                    <a:pt x="8" y="62"/>
                  </a:lnTo>
                  <a:lnTo>
                    <a:pt x="2" y="53"/>
                  </a:lnTo>
                  <a:lnTo>
                    <a:pt x="0" y="43"/>
                  </a:lnTo>
                  <a:lnTo>
                    <a:pt x="0" y="26"/>
                  </a:lnTo>
                  <a:lnTo>
                    <a:pt x="2" y="17"/>
                  </a:lnTo>
                  <a:lnTo>
                    <a:pt x="8" y="7"/>
                  </a:lnTo>
                  <a:lnTo>
                    <a:pt x="17" y="2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69"/>
            <p:cNvSpPr>
              <a:spLocks/>
            </p:cNvSpPr>
            <p:nvPr/>
          </p:nvSpPr>
          <p:spPr bwMode="auto">
            <a:xfrm>
              <a:off x="4025899" y="2625724"/>
              <a:ext cx="211136" cy="15875"/>
            </a:xfrm>
            <a:custGeom>
              <a:avLst/>
              <a:gdLst>
                <a:gd name="T0" fmla="*/ 27 w 931"/>
                <a:gd name="T1" fmla="*/ 0 h 69"/>
                <a:gd name="T2" fmla="*/ 906 w 931"/>
                <a:gd name="T3" fmla="*/ 0 h 69"/>
                <a:gd name="T4" fmla="*/ 916 w 931"/>
                <a:gd name="T5" fmla="*/ 2 h 69"/>
                <a:gd name="T6" fmla="*/ 924 w 931"/>
                <a:gd name="T7" fmla="*/ 7 h 69"/>
                <a:gd name="T8" fmla="*/ 929 w 931"/>
                <a:gd name="T9" fmla="*/ 15 h 69"/>
                <a:gd name="T10" fmla="*/ 931 w 931"/>
                <a:gd name="T11" fmla="*/ 25 h 69"/>
                <a:gd name="T12" fmla="*/ 931 w 931"/>
                <a:gd name="T13" fmla="*/ 43 h 69"/>
                <a:gd name="T14" fmla="*/ 929 w 931"/>
                <a:gd name="T15" fmla="*/ 53 h 69"/>
                <a:gd name="T16" fmla="*/ 924 w 931"/>
                <a:gd name="T17" fmla="*/ 61 h 69"/>
                <a:gd name="T18" fmla="*/ 916 w 931"/>
                <a:gd name="T19" fmla="*/ 67 h 69"/>
                <a:gd name="T20" fmla="*/ 906 w 931"/>
                <a:gd name="T21" fmla="*/ 69 h 69"/>
                <a:gd name="T22" fmla="*/ 27 w 931"/>
                <a:gd name="T23" fmla="*/ 69 h 69"/>
                <a:gd name="T24" fmla="*/ 17 w 931"/>
                <a:gd name="T25" fmla="*/ 67 h 69"/>
                <a:gd name="T26" fmla="*/ 8 w 931"/>
                <a:gd name="T27" fmla="*/ 61 h 69"/>
                <a:gd name="T28" fmla="*/ 2 w 931"/>
                <a:gd name="T29" fmla="*/ 53 h 69"/>
                <a:gd name="T30" fmla="*/ 0 w 931"/>
                <a:gd name="T31" fmla="*/ 43 h 69"/>
                <a:gd name="T32" fmla="*/ 0 w 931"/>
                <a:gd name="T33" fmla="*/ 25 h 69"/>
                <a:gd name="T34" fmla="*/ 2 w 931"/>
                <a:gd name="T35" fmla="*/ 15 h 69"/>
                <a:gd name="T36" fmla="*/ 8 w 931"/>
                <a:gd name="T37" fmla="*/ 7 h 69"/>
                <a:gd name="T38" fmla="*/ 17 w 931"/>
                <a:gd name="T39" fmla="*/ 2 h 69"/>
                <a:gd name="T40" fmla="*/ 27 w 931"/>
                <a:gd name="T4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1" h="69">
                  <a:moveTo>
                    <a:pt x="27" y="0"/>
                  </a:moveTo>
                  <a:lnTo>
                    <a:pt x="906" y="0"/>
                  </a:lnTo>
                  <a:lnTo>
                    <a:pt x="916" y="2"/>
                  </a:lnTo>
                  <a:lnTo>
                    <a:pt x="924" y="7"/>
                  </a:lnTo>
                  <a:lnTo>
                    <a:pt x="929" y="15"/>
                  </a:lnTo>
                  <a:lnTo>
                    <a:pt x="931" y="25"/>
                  </a:lnTo>
                  <a:lnTo>
                    <a:pt x="931" y="43"/>
                  </a:lnTo>
                  <a:lnTo>
                    <a:pt x="929" y="53"/>
                  </a:lnTo>
                  <a:lnTo>
                    <a:pt x="924" y="61"/>
                  </a:lnTo>
                  <a:lnTo>
                    <a:pt x="916" y="67"/>
                  </a:lnTo>
                  <a:lnTo>
                    <a:pt x="906" y="69"/>
                  </a:lnTo>
                  <a:lnTo>
                    <a:pt x="27" y="69"/>
                  </a:lnTo>
                  <a:lnTo>
                    <a:pt x="17" y="67"/>
                  </a:lnTo>
                  <a:lnTo>
                    <a:pt x="8" y="61"/>
                  </a:lnTo>
                  <a:lnTo>
                    <a:pt x="2" y="53"/>
                  </a:lnTo>
                  <a:lnTo>
                    <a:pt x="0" y="43"/>
                  </a:lnTo>
                  <a:lnTo>
                    <a:pt x="0" y="25"/>
                  </a:lnTo>
                  <a:lnTo>
                    <a:pt x="2" y="15"/>
                  </a:lnTo>
                  <a:lnTo>
                    <a:pt x="8" y="7"/>
                  </a:lnTo>
                  <a:lnTo>
                    <a:pt x="17" y="2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0"/>
            <p:cNvSpPr>
              <a:spLocks noEditPoints="1"/>
            </p:cNvSpPr>
            <p:nvPr/>
          </p:nvSpPr>
          <p:spPr bwMode="auto">
            <a:xfrm>
              <a:off x="3842400" y="2421631"/>
              <a:ext cx="331786" cy="387350"/>
            </a:xfrm>
            <a:custGeom>
              <a:avLst/>
              <a:gdLst>
                <a:gd name="T0" fmla="*/ 924 w 1460"/>
                <a:gd name="T1" fmla="*/ 151 h 1714"/>
                <a:gd name="T2" fmla="*/ 921 w 1460"/>
                <a:gd name="T3" fmla="*/ 164 h 1714"/>
                <a:gd name="T4" fmla="*/ 921 w 1460"/>
                <a:gd name="T5" fmla="*/ 206 h 1714"/>
                <a:gd name="T6" fmla="*/ 921 w 1460"/>
                <a:gd name="T7" fmla="*/ 260 h 1714"/>
                <a:gd name="T8" fmla="*/ 921 w 1460"/>
                <a:gd name="T9" fmla="*/ 450 h 1714"/>
                <a:gd name="T10" fmla="*/ 929 w 1460"/>
                <a:gd name="T11" fmla="*/ 470 h 1714"/>
                <a:gd name="T12" fmla="*/ 949 w 1460"/>
                <a:gd name="T13" fmla="*/ 478 h 1714"/>
                <a:gd name="T14" fmla="*/ 1288 w 1460"/>
                <a:gd name="T15" fmla="*/ 478 h 1714"/>
                <a:gd name="T16" fmla="*/ 1298 w 1460"/>
                <a:gd name="T17" fmla="*/ 472 h 1714"/>
                <a:gd name="T18" fmla="*/ 1298 w 1460"/>
                <a:gd name="T19" fmla="*/ 464 h 1714"/>
                <a:gd name="T20" fmla="*/ 1293 w 1460"/>
                <a:gd name="T21" fmla="*/ 457 h 1714"/>
                <a:gd name="T22" fmla="*/ 942 w 1460"/>
                <a:gd name="T23" fmla="*/ 158 h 1714"/>
                <a:gd name="T24" fmla="*/ 939 w 1460"/>
                <a:gd name="T25" fmla="*/ 154 h 1714"/>
                <a:gd name="T26" fmla="*/ 931 w 1460"/>
                <a:gd name="T27" fmla="*/ 150 h 1714"/>
                <a:gd name="T28" fmla="*/ 109 w 1460"/>
                <a:gd name="T29" fmla="*/ 80 h 1714"/>
                <a:gd name="T30" fmla="*/ 89 w 1460"/>
                <a:gd name="T31" fmla="*/ 89 h 1714"/>
                <a:gd name="T32" fmla="*/ 81 w 1460"/>
                <a:gd name="T33" fmla="*/ 108 h 1714"/>
                <a:gd name="T34" fmla="*/ 82 w 1460"/>
                <a:gd name="T35" fmla="*/ 1619 h 1714"/>
                <a:gd name="T36" fmla="*/ 89 w 1460"/>
                <a:gd name="T37" fmla="*/ 1630 h 1714"/>
                <a:gd name="T38" fmla="*/ 98 w 1460"/>
                <a:gd name="T39" fmla="*/ 1633 h 1714"/>
                <a:gd name="T40" fmla="*/ 1351 w 1460"/>
                <a:gd name="T41" fmla="*/ 1633 h 1714"/>
                <a:gd name="T42" fmla="*/ 1371 w 1460"/>
                <a:gd name="T43" fmla="*/ 1625 h 1714"/>
                <a:gd name="T44" fmla="*/ 1379 w 1460"/>
                <a:gd name="T45" fmla="*/ 1604 h 1714"/>
                <a:gd name="T46" fmla="*/ 1378 w 1460"/>
                <a:gd name="T47" fmla="*/ 573 h 1714"/>
                <a:gd name="T48" fmla="*/ 1370 w 1460"/>
                <a:gd name="T49" fmla="*/ 562 h 1714"/>
                <a:gd name="T50" fmla="*/ 1358 w 1460"/>
                <a:gd name="T51" fmla="*/ 559 h 1714"/>
                <a:gd name="T52" fmla="*/ 924 w 1460"/>
                <a:gd name="T53" fmla="*/ 556 h 1714"/>
                <a:gd name="T54" fmla="*/ 881 w 1460"/>
                <a:gd name="T55" fmla="*/ 535 h 1714"/>
                <a:gd name="T56" fmla="*/ 851 w 1460"/>
                <a:gd name="T57" fmla="*/ 498 h 1714"/>
                <a:gd name="T58" fmla="*/ 840 w 1460"/>
                <a:gd name="T59" fmla="*/ 450 h 1714"/>
                <a:gd name="T60" fmla="*/ 839 w 1460"/>
                <a:gd name="T61" fmla="*/ 107 h 1714"/>
                <a:gd name="T62" fmla="*/ 830 w 1460"/>
                <a:gd name="T63" fmla="*/ 90 h 1714"/>
                <a:gd name="T64" fmla="*/ 815 w 1460"/>
                <a:gd name="T65" fmla="*/ 82 h 1714"/>
                <a:gd name="T66" fmla="*/ 803 w 1460"/>
                <a:gd name="T67" fmla="*/ 80 h 1714"/>
                <a:gd name="T68" fmla="*/ 109 w 1460"/>
                <a:gd name="T69" fmla="*/ 0 h 1714"/>
                <a:gd name="T70" fmla="*/ 829 w 1460"/>
                <a:gd name="T71" fmla="*/ 2 h 1714"/>
                <a:gd name="T72" fmla="*/ 881 w 1460"/>
                <a:gd name="T73" fmla="*/ 14 h 1714"/>
                <a:gd name="T74" fmla="*/ 930 w 1460"/>
                <a:gd name="T75" fmla="*/ 38 h 1714"/>
                <a:gd name="T76" fmla="*/ 1392 w 1460"/>
                <a:gd name="T77" fmla="*/ 416 h 1714"/>
                <a:gd name="T78" fmla="*/ 1427 w 1460"/>
                <a:gd name="T79" fmla="*/ 455 h 1714"/>
                <a:gd name="T80" fmla="*/ 1451 w 1460"/>
                <a:gd name="T81" fmla="*/ 506 h 1714"/>
                <a:gd name="T82" fmla="*/ 1460 w 1460"/>
                <a:gd name="T83" fmla="*/ 558 h 1714"/>
                <a:gd name="T84" fmla="*/ 1457 w 1460"/>
                <a:gd name="T85" fmla="*/ 1630 h 1714"/>
                <a:gd name="T86" fmla="*/ 1435 w 1460"/>
                <a:gd name="T87" fmla="*/ 1673 h 1714"/>
                <a:gd name="T88" fmla="*/ 1398 w 1460"/>
                <a:gd name="T89" fmla="*/ 1702 h 1714"/>
                <a:gd name="T90" fmla="*/ 1351 w 1460"/>
                <a:gd name="T91" fmla="*/ 1714 h 1714"/>
                <a:gd name="T92" fmla="*/ 106 w 1460"/>
                <a:gd name="T93" fmla="*/ 1714 h 1714"/>
                <a:gd name="T94" fmla="*/ 93 w 1460"/>
                <a:gd name="T95" fmla="*/ 1712 h 1714"/>
                <a:gd name="T96" fmla="*/ 72 w 1460"/>
                <a:gd name="T97" fmla="*/ 1708 h 1714"/>
                <a:gd name="T98" fmla="*/ 48 w 1460"/>
                <a:gd name="T99" fmla="*/ 1696 h 1714"/>
                <a:gd name="T100" fmla="*/ 24 w 1460"/>
                <a:gd name="T101" fmla="*/ 1676 h 1714"/>
                <a:gd name="T102" fmla="*/ 7 w 1460"/>
                <a:gd name="T103" fmla="*/ 1645 h 1714"/>
                <a:gd name="T104" fmla="*/ 0 w 1460"/>
                <a:gd name="T105" fmla="*/ 1601 h 1714"/>
                <a:gd name="T106" fmla="*/ 3 w 1460"/>
                <a:gd name="T107" fmla="*/ 84 h 1714"/>
                <a:gd name="T108" fmla="*/ 24 w 1460"/>
                <a:gd name="T109" fmla="*/ 41 h 1714"/>
                <a:gd name="T110" fmla="*/ 61 w 1460"/>
                <a:gd name="T111" fmla="*/ 11 h 1714"/>
                <a:gd name="T112" fmla="*/ 109 w 1460"/>
                <a:gd name="T113" fmla="*/ 0 h 1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60" h="1714">
                  <a:moveTo>
                    <a:pt x="927" y="150"/>
                  </a:moveTo>
                  <a:lnTo>
                    <a:pt x="924" y="151"/>
                  </a:lnTo>
                  <a:lnTo>
                    <a:pt x="921" y="156"/>
                  </a:lnTo>
                  <a:lnTo>
                    <a:pt x="921" y="164"/>
                  </a:lnTo>
                  <a:lnTo>
                    <a:pt x="921" y="183"/>
                  </a:lnTo>
                  <a:lnTo>
                    <a:pt x="921" y="206"/>
                  </a:lnTo>
                  <a:lnTo>
                    <a:pt x="921" y="232"/>
                  </a:lnTo>
                  <a:lnTo>
                    <a:pt x="921" y="260"/>
                  </a:lnTo>
                  <a:lnTo>
                    <a:pt x="921" y="290"/>
                  </a:lnTo>
                  <a:lnTo>
                    <a:pt x="921" y="450"/>
                  </a:lnTo>
                  <a:lnTo>
                    <a:pt x="923" y="462"/>
                  </a:lnTo>
                  <a:lnTo>
                    <a:pt x="929" y="470"/>
                  </a:lnTo>
                  <a:lnTo>
                    <a:pt x="937" y="476"/>
                  </a:lnTo>
                  <a:lnTo>
                    <a:pt x="949" y="478"/>
                  </a:lnTo>
                  <a:lnTo>
                    <a:pt x="1276" y="478"/>
                  </a:lnTo>
                  <a:lnTo>
                    <a:pt x="1288" y="478"/>
                  </a:lnTo>
                  <a:lnTo>
                    <a:pt x="1295" y="475"/>
                  </a:lnTo>
                  <a:lnTo>
                    <a:pt x="1298" y="472"/>
                  </a:lnTo>
                  <a:lnTo>
                    <a:pt x="1299" y="468"/>
                  </a:lnTo>
                  <a:lnTo>
                    <a:pt x="1298" y="464"/>
                  </a:lnTo>
                  <a:lnTo>
                    <a:pt x="1295" y="460"/>
                  </a:lnTo>
                  <a:lnTo>
                    <a:pt x="1293" y="457"/>
                  </a:lnTo>
                  <a:lnTo>
                    <a:pt x="1293" y="456"/>
                  </a:lnTo>
                  <a:lnTo>
                    <a:pt x="942" y="158"/>
                  </a:lnTo>
                  <a:lnTo>
                    <a:pt x="941" y="156"/>
                  </a:lnTo>
                  <a:lnTo>
                    <a:pt x="939" y="154"/>
                  </a:lnTo>
                  <a:lnTo>
                    <a:pt x="935" y="152"/>
                  </a:lnTo>
                  <a:lnTo>
                    <a:pt x="931" y="150"/>
                  </a:lnTo>
                  <a:lnTo>
                    <a:pt x="927" y="150"/>
                  </a:lnTo>
                  <a:close/>
                  <a:moveTo>
                    <a:pt x="109" y="80"/>
                  </a:moveTo>
                  <a:lnTo>
                    <a:pt x="98" y="83"/>
                  </a:lnTo>
                  <a:lnTo>
                    <a:pt x="89" y="89"/>
                  </a:lnTo>
                  <a:lnTo>
                    <a:pt x="83" y="97"/>
                  </a:lnTo>
                  <a:lnTo>
                    <a:pt x="81" y="108"/>
                  </a:lnTo>
                  <a:lnTo>
                    <a:pt x="81" y="1609"/>
                  </a:lnTo>
                  <a:lnTo>
                    <a:pt x="82" y="1619"/>
                  </a:lnTo>
                  <a:lnTo>
                    <a:pt x="85" y="1626"/>
                  </a:lnTo>
                  <a:lnTo>
                    <a:pt x="89" y="1630"/>
                  </a:lnTo>
                  <a:lnTo>
                    <a:pt x="94" y="1632"/>
                  </a:lnTo>
                  <a:lnTo>
                    <a:pt x="98" y="1633"/>
                  </a:lnTo>
                  <a:lnTo>
                    <a:pt x="101" y="1633"/>
                  </a:lnTo>
                  <a:lnTo>
                    <a:pt x="1351" y="1633"/>
                  </a:lnTo>
                  <a:lnTo>
                    <a:pt x="1361" y="1631"/>
                  </a:lnTo>
                  <a:lnTo>
                    <a:pt x="1371" y="1625"/>
                  </a:lnTo>
                  <a:lnTo>
                    <a:pt x="1377" y="1615"/>
                  </a:lnTo>
                  <a:lnTo>
                    <a:pt x="1379" y="1604"/>
                  </a:lnTo>
                  <a:lnTo>
                    <a:pt x="1379" y="582"/>
                  </a:lnTo>
                  <a:lnTo>
                    <a:pt x="1378" y="573"/>
                  </a:lnTo>
                  <a:lnTo>
                    <a:pt x="1374" y="566"/>
                  </a:lnTo>
                  <a:lnTo>
                    <a:pt x="1370" y="562"/>
                  </a:lnTo>
                  <a:lnTo>
                    <a:pt x="1363" y="560"/>
                  </a:lnTo>
                  <a:lnTo>
                    <a:pt x="1358" y="559"/>
                  </a:lnTo>
                  <a:lnTo>
                    <a:pt x="949" y="559"/>
                  </a:lnTo>
                  <a:lnTo>
                    <a:pt x="924" y="556"/>
                  </a:lnTo>
                  <a:lnTo>
                    <a:pt x="900" y="548"/>
                  </a:lnTo>
                  <a:lnTo>
                    <a:pt x="881" y="535"/>
                  </a:lnTo>
                  <a:lnTo>
                    <a:pt x="864" y="518"/>
                  </a:lnTo>
                  <a:lnTo>
                    <a:pt x="851" y="498"/>
                  </a:lnTo>
                  <a:lnTo>
                    <a:pt x="843" y="475"/>
                  </a:lnTo>
                  <a:lnTo>
                    <a:pt x="840" y="450"/>
                  </a:lnTo>
                  <a:lnTo>
                    <a:pt x="840" y="120"/>
                  </a:lnTo>
                  <a:lnTo>
                    <a:pt x="839" y="107"/>
                  </a:lnTo>
                  <a:lnTo>
                    <a:pt x="835" y="97"/>
                  </a:lnTo>
                  <a:lnTo>
                    <a:pt x="830" y="90"/>
                  </a:lnTo>
                  <a:lnTo>
                    <a:pt x="823" y="85"/>
                  </a:lnTo>
                  <a:lnTo>
                    <a:pt x="815" y="82"/>
                  </a:lnTo>
                  <a:lnTo>
                    <a:pt x="809" y="81"/>
                  </a:lnTo>
                  <a:lnTo>
                    <a:pt x="803" y="80"/>
                  </a:lnTo>
                  <a:lnTo>
                    <a:pt x="109" y="80"/>
                  </a:lnTo>
                  <a:close/>
                  <a:moveTo>
                    <a:pt x="109" y="0"/>
                  </a:moveTo>
                  <a:lnTo>
                    <a:pt x="803" y="0"/>
                  </a:lnTo>
                  <a:lnTo>
                    <a:pt x="829" y="2"/>
                  </a:lnTo>
                  <a:lnTo>
                    <a:pt x="854" y="7"/>
                  </a:lnTo>
                  <a:lnTo>
                    <a:pt x="881" y="14"/>
                  </a:lnTo>
                  <a:lnTo>
                    <a:pt x="907" y="25"/>
                  </a:lnTo>
                  <a:lnTo>
                    <a:pt x="930" y="38"/>
                  </a:lnTo>
                  <a:lnTo>
                    <a:pt x="951" y="52"/>
                  </a:lnTo>
                  <a:lnTo>
                    <a:pt x="1392" y="416"/>
                  </a:lnTo>
                  <a:lnTo>
                    <a:pt x="1411" y="433"/>
                  </a:lnTo>
                  <a:lnTo>
                    <a:pt x="1427" y="455"/>
                  </a:lnTo>
                  <a:lnTo>
                    <a:pt x="1440" y="480"/>
                  </a:lnTo>
                  <a:lnTo>
                    <a:pt x="1451" y="506"/>
                  </a:lnTo>
                  <a:lnTo>
                    <a:pt x="1458" y="532"/>
                  </a:lnTo>
                  <a:lnTo>
                    <a:pt x="1460" y="558"/>
                  </a:lnTo>
                  <a:lnTo>
                    <a:pt x="1460" y="1604"/>
                  </a:lnTo>
                  <a:lnTo>
                    <a:pt x="1457" y="1630"/>
                  </a:lnTo>
                  <a:lnTo>
                    <a:pt x="1449" y="1652"/>
                  </a:lnTo>
                  <a:lnTo>
                    <a:pt x="1435" y="1673"/>
                  </a:lnTo>
                  <a:lnTo>
                    <a:pt x="1419" y="1689"/>
                  </a:lnTo>
                  <a:lnTo>
                    <a:pt x="1398" y="1702"/>
                  </a:lnTo>
                  <a:lnTo>
                    <a:pt x="1376" y="1711"/>
                  </a:lnTo>
                  <a:lnTo>
                    <a:pt x="1351" y="1714"/>
                  </a:lnTo>
                  <a:lnTo>
                    <a:pt x="108" y="1714"/>
                  </a:lnTo>
                  <a:lnTo>
                    <a:pt x="106" y="1714"/>
                  </a:lnTo>
                  <a:lnTo>
                    <a:pt x="101" y="1713"/>
                  </a:lnTo>
                  <a:lnTo>
                    <a:pt x="93" y="1712"/>
                  </a:lnTo>
                  <a:lnTo>
                    <a:pt x="83" y="1711"/>
                  </a:lnTo>
                  <a:lnTo>
                    <a:pt x="72" y="1708"/>
                  </a:lnTo>
                  <a:lnTo>
                    <a:pt x="60" y="1702"/>
                  </a:lnTo>
                  <a:lnTo>
                    <a:pt x="48" y="1696"/>
                  </a:lnTo>
                  <a:lnTo>
                    <a:pt x="36" y="1687"/>
                  </a:lnTo>
                  <a:lnTo>
                    <a:pt x="24" y="1676"/>
                  </a:lnTo>
                  <a:lnTo>
                    <a:pt x="15" y="1663"/>
                  </a:lnTo>
                  <a:lnTo>
                    <a:pt x="7" y="1645"/>
                  </a:lnTo>
                  <a:lnTo>
                    <a:pt x="2" y="1626"/>
                  </a:lnTo>
                  <a:lnTo>
                    <a:pt x="0" y="1601"/>
                  </a:lnTo>
                  <a:lnTo>
                    <a:pt x="0" y="108"/>
                  </a:lnTo>
                  <a:lnTo>
                    <a:pt x="3" y="84"/>
                  </a:lnTo>
                  <a:lnTo>
                    <a:pt x="11" y="60"/>
                  </a:lnTo>
                  <a:lnTo>
                    <a:pt x="24" y="41"/>
                  </a:lnTo>
                  <a:lnTo>
                    <a:pt x="41" y="23"/>
                  </a:lnTo>
                  <a:lnTo>
                    <a:pt x="61" y="11"/>
                  </a:lnTo>
                  <a:lnTo>
                    <a:pt x="84" y="3"/>
                  </a:lnTo>
                  <a:lnTo>
                    <a:pt x="10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1"/>
            <p:cNvSpPr>
              <a:spLocks noEditPoints="1"/>
            </p:cNvSpPr>
            <p:nvPr/>
          </p:nvSpPr>
          <p:spPr bwMode="auto">
            <a:xfrm>
              <a:off x="3488681" y="2055663"/>
              <a:ext cx="593724" cy="545180"/>
            </a:xfrm>
            <a:custGeom>
              <a:avLst/>
              <a:gdLst>
                <a:gd name="T0" fmla="*/ 1066 w 3336"/>
                <a:gd name="T1" fmla="*/ 188 h 3066"/>
                <a:gd name="T2" fmla="*/ 1057 w 3336"/>
                <a:gd name="T3" fmla="*/ 194 h 3066"/>
                <a:gd name="T4" fmla="*/ 1057 w 3336"/>
                <a:gd name="T5" fmla="*/ 387 h 3066"/>
                <a:gd name="T6" fmla="*/ 1069 w 3336"/>
                <a:gd name="T7" fmla="*/ 398 h 3066"/>
                <a:gd name="T8" fmla="*/ 2266 w 3336"/>
                <a:gd name="T9" fmla="*/ 397 h 3066"/>
                <a:gd name="T10" fmla="*/ 2277 w 3336"/>
                <a:gd name="T11" fmla="*/ 395 h 3066"/>
                <a:gd name="T12" fmla="*/ 2280 w 3336"/>
                <a:gd name="T13" fmla="*/ 205 h 3066"/>
                <a:gd name="T14" fmla="*/ 2276 w 3336"/>
                <a:gd name="T15" fmla="*/ 192 h 3066"/>
                <a:gd name="T16" fmla="*/ 2268 w 3336"/>
                <a:gd name="T17" fmla="*/ 188 h 3066"/>
                <a:gd name="T18" fmla="*/ 2280 w 3336"/>
                <a:gd name="T19" fmla="*/ 0 h 3066"/>
                <a:gd name="T20" fmla="*/ 2402 w 3336"/>
                <a:gd name="T21" fmla="*/ 44 h 3066"/>
                <a:gd name="T22" fmla="*/ 2465 w 3336"/>
                <a:gd name="T23" fmla="*/ 155 h 3066"/>
                <a:gd name="T24" fmla="*/ 2470 w 3336"/>
                <a:gd name="T25" fmla="*/ 393 h 3066"/>
                <a:gd name="T26" fmla="*/ 2479 w 3336"/>
                <a:gd name="T27" fmla="*/ 397 h 3066"/>
                <a:gd name="T28" fmla="*/ 3170 w 3336"/>
                <a:gd name="T29" fmla="*/ 397 h 3066"/>
                <a:gd name="T30" fmla="*/ 3276 w 3336"/>
                <a:gd name="T31" fmla="*/ 436 h 3066"/>
                <a:gd name="T32" fmla="*/ 3334 w 3336"/>
                <a:gd name="T33" fmla="*/ 535 h 3066"/>
                <a:gd name="T34" fmla="*/ 3333 w 3336"/>
                <a:gd name="T35" fmla="*/ 1631 h 3066"/>
                <a:gd name="T36" fmla="*/ 3316 w 3336"/>
                <a:gd name="T37" fmla="*/ 1635 h 3066"/>
                <a:gd name="T38" fmla="*/ 3278 w 3336"/>
                <a:gd name="T39" fmla="*/ 1603 h 3066"/>
                <a:gd name="T40" fmla="*/ 3191 w 3336"/>
                <a:gd name="T41" fmla="*/ 1533 h 3066"/>
                <a:gd name="T42" fmla="*/ 3096 w 3336"/>
                <a:gd name="T43" fmla="*/ 1454 h 3066"/>
                <a:gd name="T44" fmla="*/ 3014 w 3336"/>
                <a:gd name="T45" fmla="*/ 1387 h 3066"/>
                <a:gd name="T46" fmla="*/ 2971 w 3336"/>
                <a:gd name="T47" fmla="*/ 1353 h 3066"/>
                <a:gd name="T48" fmla="*/ 2880 w 3336"/>
                <a:gd name="T49" fmla="*/ 1299 h 3066"/>
                <a:gd name="T50" fmla="*/ 2745 w 3336"/>
                <a:gd name="T51" fmla="*/ 1270 h 3066"/>
                <a:gd name="T52" fmla="*/ 1867 w 3336"/>
                <a:gd name="T53" fmla="*/ 1294 h 3066"/>
                <a:gd name="T54" fmla="*/ 1775 w 3336"/>
                <a:gd name="T55" fmla="*/ 1386 h 3066"/>
                <a:gd name="T56" fmla="*/ 1750 w 3336"/>
                <a:gd name="T57" fmla="*/ 2039 h 3066"/>
                <a:gd name="T58" fmla="*/ 1748 w 3336"/>
                <a:gd name="T59" fmla="*/ 2057 h 3066"/>
                <a:gd name="T60" fmla="*/ 1723 w 3336"/>
                <a:gd name="T61" fmla="*/ 2075 h 3066"/>
                <a:gd name="T62" fmla="*/ 1382 w 3336"/>
                <a:gd name="T63" fmla="*/ 2073 h 3066"/>
                <a:gd name="T64" fmla="*/ 1362 w 3336"/>
                <a:gd name="T65" fmla="*/ 2046 h 3066"/>
                <a:gd name="T66" fmla="*/ 1361 w 3336"/>
                <a:gd name="T67" fmla="*/ 1824 h 3066"/>
                <a:gd name="T68" fmla="*/ 1346 w 3336"/>
                <a:gd name="T69" fmla="*/ 1738 h 3066"/>
                <a:gd name="T70" fmla="*/ 1305 w 3336"/>
                <a:gd name="T71" fmla="*/ 1663 h 3066"/>
                <a:gd name="T72" fmla="*/ 1223 w 3336"/>
                <a:gd name="T73" fmla="*/ 1623 h 3066"/>
                <a:gd name="T74" fmla="*/ 629 w 3336"/>
                <a:gd name="T75" fmla="*/ 1627 h 3066"/>
                <a:gd name="T76" fmla="*/ 558 w 3336"/>
                <a:gd name="T77" fmla="*/ 1673 h 3066"/>
                <a:gd name="T78" fmla="*/ 526 w 3336"/>
                <a:gd name="T79" fmla="*/ 1747 h 3066"/>
                <a:gd name="T80" fmla="*/ 517 w 3336"/>
                <a:gd name="T81" fmla="*/ 1828 h 3066"/>
                <a:gd name="T82" fmla="*/ 517 w 3336"/>
                <a:gd name="T83" fmla="*/ 2045 h 3066"/>
                <a:gd name="T84" fmla="*/ 499 w 3336"/>
                <a:gd name="T85" fmla="*/ 2071 h 3066"/>
                <a:gd name="T86" fmla="*/ 481 w 3336"/>
                <a:gd name="T87" fmla="*/ 2075 h 3066"/>
                <a:gd name="T88" fmla="*/ 301 w 3336"/>
                <a:gd name="T89" fmla="*/ 2084 h 3066"/>
                <a:gd name="T90" fmla="*/ 300 w 3336"/>
                <a:gd name="T91" fmla="*/ 2805 h 3066"/>
                <a:gd name="T92" fmla="*/ 336 w 3336"/>
                <a:gd name="T93" fmla="*/ 2868 h 3066"/>
                <a:gd name="T94" fmla="*/ 1729 w 3336"/>
                <a:gd name="T95" fmla="*/ 2878 h 3066"/>
                <a:gd name="T96" fmla="*/ 1748 w 3336"/>
                <a:gd name="T97" fmla="*/ 2887 h 3066"/>
                <a:gd name="T98" fmla="*/ 1750 w 3336"/>
                <a:gd name="T99" fmla="*/ 3054 h 3066"/>
                <a:gd name="T100" fmla="*/ 1733 w 3336"/>
                <a:gd name="T101" fmla="*/ 3066 h 3066"/>
                <a:gd name="T102" fmla="*/ 262 w 3336"/>
                <a:gd name="T103" fmla="*/ 3042 h 3066"/>
                <a:gd name="T104" fmla="*/ 154 w 3336"/>
                <a:gd name="T105" fmla="*/ 2948 h 3066"/>
                <a:gd name="T106" fmla="*/ 112 w 3336"/>
                <a:gd name="T107" fmla="*/ 2805 h 3066"/>
                <a:gd name="T108" fmla="*/ 99 w 3336"/>
                <a:gd name="T109" fmla="*/ 2062 h 3066"/>
                <a:gd name="T110" fmla="*/ 57 w 3336"/>
                <a:gd name="T111" fmla="*/ 2034 h 3066"/>
                <a:gd name="T112" fmla="*/ 3 w 3336"/>
                <a:gd name="T113" fmla="*/ 1938 h 3066"/>
                <a:gd name="T114" fmla="*/ 10 w 3336"/>
                <a:gd name="T115" fmla="*/ 506 h 3066"/>
                <a:gd name="T116" fmla="*/ 83 w 3336"/>
                <a:gd name="T117" fmla="*/ 420 h 3066"/>
                <a:gd name="T118" fmla="*/ 854 w 3336"/>
                <a:gd name="T119" fmla="*/ 397 h 3066"/>
                <a:gd name="T120" fmla="*/ 867 w 3336"/>
                <a:gd name="T121" fmla="*/ 388 h 3066"/>
                <a:gd name="T122" fmla="*/ 879 w 3336"/>
                <a:gd name="T123" fmla="*/ 123 h 3066"/>
                <a:gd name="T124" fmla="*/ 961 w 3336"/>
                <a:gd name="T125" fmla="*/ 26 h 3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36" h="3066">
                  <a:moveTo>
                    <a:pt x="1069" y="188"/>
                  </a:moveTo>
                  <a:lnTo>
                    <a:pt x="1069" y="188"/>
                  </a:lnTo>
                  <a:lnTo>
                    <a:pt x="1068" y="188"/>
                  </a:lnTo>
                  <a:lnTo>
                    <a:pt x="1066" y="188"/>
                  </a:lnTo>
                  <a:lnTo>
                    <a:pt x="1063" y="190"/>
                  </a:lnTo>
                  <a:lnTo>
                    <a:pt x="1061" y="191"/>
                  </a:lnTo>
                  <a:lnTo>
                    <a:pt x="1059" y="192"/>
                  </a:lnTo>
                  <a:lnTo>
                    <a:pt x="1057" y="194"/>
                  </a:lnTo>
                  <a:lnTo>
                    <a:pt x="1056" y="197"/>
                  </a:lnTo>
                  <a:lnTo>
                    <a:pt x="1056" y="201"/>
                  </a:lnTo>
                  <a:lnTo>
                    <a:pt x="1056" y="378"/>
                  </a:lnTo>
                  <a:lnTo>
                    <a:pt x="1057" y="387"/>
                  </a:lnTo>
                  <a:lnTo>
                    <a:pt x="1059" y="393"/>
                  </a:lnTo>
                  <a:lnTo>
                    <a:pt x="1063" y="397"/>
                  </a:lnTo>
                  <a:lnTo>
                    <a:pt x="1067" y="398"/>
                  </a:lnTo>
                  <a:lnTo>
                    <a:pt x="1069" y="398"/>
                  </a:lnTo>
                  <a:lnTo>
                    <a:pt x="1070" y="398"/>
                  </a:lnTo>
                  <a:lnTo>
                    <a:pt x="2264" y="397"/>
                  </a:lnTo>
                  <a:lnTo>
                    <a:pt x="2265" y="397"/>
                  </a:lnTo>
                  <a:lnTo>
                    <a:pt x="2266" y="397"/>
                  </a:lnTo>
                  <a:lnTo>
                    <a:pt x="2268" y="397"/>
                  </a:lnTo>
                  <a:lnTo>
                    <a:pt x="2271" y="396"/>
                  </a:lnTo>
                  <a:lnTo>
                    <a:pt x="2273" y="396"/>
                  </a:lnTo>
                  <a:lnTo>
                    <a:pt x="2277" y="395"/>
                  </a:lnTo>
                  <a:lnTo>
                    <a:pt x="2279" y="393"/>
                  </a:lnTo>
                  <a:lnTo>
                    <a:pt x="2280" y="391"/>
                  </a:lnTo>
                  <a:lnTo>
                    <a:pt x="2280" y="388"/>
                  </a:lnTo>
                  <a:lnTo>
                    <a:pt x="2280" y="205"/>
                  </a:lnTo>
                  <a:lnTo>
                    <a:pt x="2280" y="200"/>
                  </a:lnTo>
                  <a:lnTo>
                    <a:pt x="2279" y="196"/>
                  </a:lnTo>
                  <a:lnTo>
                    <a:pt x="2277" y="194"/>
                  </a:lnTo>
                  <a:lnTo>
                    <a:pt x="2276" y="192"/>
                  </a:lnTo>
                  <a:lnTo>
                    <a:pt x="2273" y="190"/>
                  </a:lnTo>
                  <a:lnTo>
                    <a:pt x="2271" y="188"/>
                  </a:lnTo>
                  <a:lnTo>
                    <a:pt x="2269" y="188"/>
                  </a:lnTo>
                  <a:lnTo>
                    <a:pt x="2268" y="188"/>
                  </a:lnTo>
                  <a:lnTo>
                    <a:pt x="2268" y="188"/>
                  </a:lnTo>
                  <a:lnTo>
                    <a:pt x="1069" y="188"/>
                  </a:lnTo>
                  <a:close/>
                  <a:moveTo>
                    <a:pt x="1056" y="0"/>
                  </a:moveTo>
                  <a:lnTo>
                    <a:pt x="2280" y="0"/>
                  </a:lnTo>
                  <a:lnTo>
                    <a:pt x="2313" y="3"/>
                  </a:lnTo>
                  <a:lnTo>
                    <a:pt x="2346" y="11"/>
                  </a:lnTo>
                  <a:lnTo>
                    <a:pt x="2375" y="26"/>
                  </a:lnTo>
                  <a:lnTo>
                    <a:pt x="2402" y="44"/>
                  </a:lnTo>
                  <a:lnTo>
                    <a:pt x="2424" y="67"/>
                  </a:lnTo>
                  <a:lnTo>
                    <a:pt x="2443" y="93"/>
                  </a:lnTo>
                  <a:lnTo>
                    <a:pt x="2457" y="123"/>
                  </a:lnTo>
                  <a:lnTo>
                    <a:pt x="2465" y="155"/>
                  </a:lnTo>
                  <a:lnTo>
                    <a:pt x="2468" y="188"/>
                  </a:lnTo>
                  <a:lnTo>
                    <a:pt x="2468" y="388"/>
                  </a:lnTo>
                  <a:lnTo>
                    <a:pt x="2469" y="391"/>
                  </a:lnTo>
                  <a:lnTo>
                    <a:pt x="2470" y="393"/>
                  </a:lnTo>
                  <a:lnTo>
                    <a:pt x="2472" y="395"/>
                  </a:lnTo>
                  <a:lnTo>
                    <a:pt x="2474" y="396"/>
                  </a:lnTo>
                  <a:lnTo>
                    <a:pt x="2476" y="397"/>
                  </a:lnTo>
                  <a:lnTo>
                    <a:pt x="2479" y="397"/>
                  </a:lnTo>
                  <a:lnTo>
                    <a:pt x="2480" y="397"/>
                  </a:lnTo>
                  <a:lnTo>
                    <a:pt x="2482" y="397"/>
                  </a:lnTo>
                  <a:lnTo>
                    <a:pt x="2482" y="397"/>
                  </a:lnTo>
                  <a:lnTo>
                    <a:pt x="3170" y="397"/>
                  </a:lnTo>
                  <a:lnTo>
                    <a:pt x="3200" y="400"/>
                  </a:lnTo>
                  <a:lnTo>
                    <a:pt x="3227" y="408"/>
                  </a:lnTo>
                  <a:lnTo>
                    <a:pt x="3254" y="420"/>
                  </a:lnTo>
                  <a:lnTo>
                    <a:pt x="3276" y="436"/>
                  </a:lnTo>
                  <a:lnTo>
                    <a:pt x="3297" y="457"/>
                  </a:lnTo>
                  <a:lnTo>
                    <a:pt x="3313" y="480"/>
                  </a:lnTo>
                  <a:lnTo>
                    <a:pt x="3326" y="506"/>
                  </a:lnTo>
                  <a:lnTo>
                    <a:pt x="3334" y="535"/>
                  </a:lnTo>
                  <a:lnTo>
                    <a:pt x="3336" y="564"/>
                  </a:lnTo>
                  <a:lnTo>
                    <a:pt x="3336" y="1608"/>
                  </a:lnTo>
                  <a:lnTo>
                    <a:pt x="3335" y="1622"/>
                  </a:lnTo>
                  <a:lnTo>
                    <a:pt x="3333" y="1631"/>
                  </a:lnTo>
                  <a:lnTo>
                    <a:pt x="3330" y="1636"/>
                  </a:lnTo>
                  <a:lnTo>
                    <a:pt x="3325" y="1638"/>
                  </a:lnTo>
                  <a:lnTo>
                    <a:pt x="3321" y="1637"/>
                  </a:lnTo>
                  <a:lnTo>
                    <a:pt x="3316" y="1635"/>
                  </a:lnTo>
                  <a:lnTo>
                    <a:pt x="3312" y="1632"/>
                  </a:lnTo>
                  <a:lnTo>
                    <a:pt x="3309" y="1630"/>
                  </a:lnTo>
                  <a:lnTo>
                    <a:pt x="3294" y="1618"/>
                  </a:lnTo>
                  <a:lnTo>
                    <a:pt x="3278" y="1603"/>
                  </a:lnTo>
                  <a:lnTo>
                    <a:pt x="3258" y="1587"/>
                  </a:lnTo>
                  <a:lnTo>
                    <a:pt x="3237" y="1570"/>
                  </a:lnTo>
                  <a:lnTo>
                    <a:pt x="3215" y="1551"/>
                  </a:lnTo>
                  <a:lnTo>
                    <a:pt x="3191" y="1533"/>
                  </a:lnTo>
                  <a:lnTo>
                    <a:pt x="3168" y="1513"/>
                  </a:lnTo>
                  <a:lnTo>
                    <a:pt x="3143" y="1493"/>
                  </a:lnTo>
                  <a:lnTo>
                    <a:pt x="3120" y="1473"/>
                  </a:lnTo>
                  <a:lnTo>
                    <a:pt x="3096" y="1454"/>
                  </a:lnTo>
                  <a:lnTo>
                    <a:pt x="3073" y="1436"/>
                  </a:lnTo>
                  <a:lnTo>
                    <a:pt x="3052" y="1418"/>
                  </a:lnTo>
                  <a:lnTo>
                    <a:pt x="3032" y="1402"/>
                  </a:lnTo>
                  <a:lnTo>
                    <a:pt x="3014" y="1387"/>
                  </a:lnTo>
                  <a:lnTo>
                    <a:pt x="2999" y="1375"/>
                  </a:lnTo>
                  <a:lnTo>
                    <a:pt x="2987" y="1365"/>
                  </a:lnTo>
                  <a:lnTo>
                    <a:pt x="2977" y="1357"/>
                  </a:lnTo>
                  <a:lnTo>
                    <a:pt x="2971" y="1353"/>
                  </a:lnTo>
                  <a:lnTo>
                    <a:pt x="2969" y="1351"/>
                  </a:lnTo>
                  <a:lnTo>
                    <a:pt x="2942" y="1331"/>
                  </a:lnTo>
                  <a:lnTo>
                    <a:pt x="2913" y="1314"/>
                  </a:lnTo>
                  <a:lnTo>
                    <a:pt x="2880" y="1299"/>
                  </a:lnTo>
                  <a:lnTo>
                    <a:pt x="2846" y="1287"/>
                  </a:lnTo>
                  <a:lnTo>
                    <a:pt x="2811" y="1278"/>
                  </a:lnTo>
                  <a:lnTo>
                    <a:pt x="2778" y="1272"/>
                  </a:lnTo>
                  <a:lnTo>
                    <a:pt x="2745" y="1270"/>
                  </a:lnTo>
                  <a:lnTo>
                    <a:pt x="1966" y="1270"/>
                  </a:lnTo>
                  <a:lnTo>
                    <a:pt x="1931" y="1273"/>
                  </a:lnTo>
                  <a:lnTo>
                    <a:pt x="1897" y="1281"/>
                  </a:lnTo>
                  <a:lnTo>
                    <a:pt x="1867" y="1294"/>
                  </a:lnTo>
                  <a:lnTo>
                    <a:pt x="1839" y="1312"/>
                  </a:lnTo>
                  <a:lnTo>
                    <a:pt x="1813" y="1333"/>
                  </a:lnTo>
                  <a:lnTo>
                    <a:pt x="1792" y="1359"/>
                  </a:lnTo>
                  <a:lnTo>
                    <a:pt x="1775" y="1386"/>
                  </a:lnTo>
                  <a:lnTo>
                    <a:pt x="1761" y="1418"/>
                  </a:lnTo>
                  <a:lnTo>
                    <a:pt x="1753" y="1451"/>
                  </a:lnTo>
                  <a:lnTo>
                    <a:pt x="1750" y="1486"/>
                  </a:lnTo>
                  <a:lnTo>
                    <a:pt x="1750" y="2039"/>
                  </a:lnTo>
                  <a:lnTo>
                    <a:pt x="1750" y="2041"/>
                  </a:lnTo>
                  <a:lnTo>
                    <a:pt x="1750" y="2045"/>
                  </a:lnTo>
                  <a:lnTo>
                    <a:pt x="1749" y="2051"/>
                  </a:lnTo>
                  <a:lnTo>
                    <a:pt x="1748" y="2057"/>
                  </a:lnTo>
                  <a:lnTo>
                    <a:pt x="1745" y="2064"/>
                  </a:lnTo>
                  <a:lnTo>
                    <a:pt x="1740" y="2069"/>
                  </a:lnTo>
                  <a:lnTo>
                    <a:pt x="1733" y="2073"/>
                  </a:lnTo>
                  <a:lnTo>
                    <a:pt x="1723" y="2075"/>
                  </a:lnTo>
                  <a:lnTo>
                    <a:pt x="1395" y="2075"/>
                  </a:lnTo>
                  <a:lnTo>
                    <a:pt x="1393" y="2075"/>
                  </a:lnTo>
                  <a:lnTo>
                    <a:pt x="1389" y="2074"/>
                  </a:lnTo>
                  <a:lnTo>
                    <a:pt x="1382" y="2073"/>
                  </a:lnTo>
                  <a:lnTo>
                    <a:pt x="1375" y="2070"/>
                  </a:lnTo>
                  <a:lnTo>
                    <a:pt x="1369" y="2064"/>
                  </a:lnTo>
                  <a:lnTo>
                    <a:pt x="1364" y="2057"/>
                  </a:lnTo>
                  <a:lnTo>
                    <a:pt x="1362" y="2046"/>
                  </a:lnTo>
                  <a:lnTo>
                    <a:pt x="1362" y="1882"/>
                  </a:lnTo>
                  <a:lnTo>
                    <a:pt x="1362" y="1863"/>
                  </a:lnTo>
                  <a:lnTo>
                    <a:pt x="1362" y="1844"/>
                  </a:lnTo>
                  <a:lnTo>
                    <a:pt x="1361" y="1824"/>
                  </a:lnTo>
                  <a:lnTo>
                    <a:pt x="1359" y="1802"/>
                  </a:lnTo>
                  <a:lnTo>
                    <a:pt x="1355" y="1781"/>
                  </a:lnTo>
                  <a:lnTo>
                    <a:pt x="1351" y="1759"/>
                  </a:lnTo>
                  <a:lnTo>
                    <a:pt x="1346" y="1738"/>
                  </a:lnTo>
                  <a:lnTo>
                    <a:pt x="1339" y="1717"/>
                  </a:lnTo>
                  <a:lnTo>
                    <a:pt x="1330" y="1698"/>
                  </a:lnTo>
                  <a:lnTo>
                    <a:pt x="1319" y="1679"/>
                  </a:lnTo>
                  <a:lnTo>
                    <a:pt x="1305" y="1663"/>
                  </a:lnTo>
                  <a:lnTo>
                    <a:pt x="1289" y="1648"/>
                  </a:lnTo>
                  <a:lnTo>
                    <a:pt x="1270" y="1637"/>
                  </a:lnTo>
                  <a:lnTo>
                    <a:pt x="1248" y="1628"/>
                  </a:lnTo>
                  <a:lnTo>
                    <a:pt x="1223" y="1623"/>
                  </a:lnTo>
                  <a:lnTo>
                    <a:pt x="1196" y="1621"/>
                  </a:lnTo>
                  <a:lnTo>
                    <a:pt x="684" y="1621"/>
                  </a:lnTo>
                  <a:lnTo>
                    <a:pt x="655" y="1623"/>
                  </a:lnTo>
                  <a:lnTo>
                    <a:pt x="629" y="1627"/>
                  </a:lnTo>
                  <a:lnTo>
                    <a:pt x="607" y="1635"/>
                  </a:lnTo>
                  <a:lnTo>
                    <a:pt x="588" y="1645"/>
                  </a:lnTo>
                  <a:lnTo>
                    <a:pt x="572" y="1659"/>
                  </a:lnTo>
                  <a:lnTo>
                    <a:pt x="558" y="1673"/>
                  </a:lnTo>
                  <a:lnTo>
                    <a:pt x="547" y="1689"/>
                  </a:lnTo>
                  <a:lnTo>
                    <a:pt x="538" y="1708"/>
                  </a:lnTo>
                  <a:lnTo>
                    <a:pt x="531" y="1726"/>
                  </a:lnTo>
                  <a:lnTo>
                    <a:pt x="526" y="1747"/>
                  </a:lnTo>
                  <a:lnTo>
                    <a:pt x="523" y="1766"/>
                  </a:lnTo>
                  <a:lnTo>
                    <a:pt x="519" y="1787"/>
                  </a:lnTo>
                  <a:lnTo>
                    <a:pt x="518" y="1807"/>
                  </a:lnTo>
                  <a:lnTo>
                    <a:pt x="517" y="1828"/>
                  </a:lnTo>
                  <a:lnTo>
                    <a:pt x="517" y="1846"/>
                  </a:lnTo>
                  <a:lnTo>
                    <a:pt x="517" y="1865"/>
                  </a:lnTo>
                  <a:lnTo>
                    <a:pt x="517" y="1882"/>
                  </a:lnTo>
                  <a:lnTo>
                    <a:pt x="517" y="2045"/>
                  </a:lnTo>
                  <a:lnTo>
                    <a:pt x="515" y="2055"/>
                  </a:lnTo>
                  <a:lnTo>
                    <a:pt x="511" y="2062"/>
                  </a:lnTo>
                  <a:lnTo>
                    <a:pt x="506" y="2068"/>
                  </a:lnTo>
                  <a:lnTo>
                    <a:pt x="499" y="2071"/>
                  </a:lnTo>
                  <a:lnTo>
                    <a:pt x="492" y="2073"/>
                  </a:lnTo>
                  <a:lnTo>
                    <a:pt x="486" y="2074"/>
                  </a:lnTo>
                  <a:lnTo>
                    <a:pt x="482" y="2075"/>
                  </a:lnTo>
                  <a:lnTo>
                    <a:pt x="481" y="2075"/>
                  </a:lnTo>
                  <a:lnTo>
                    <a:pt x="316" y="2075"/>
                  </a:lnTo>
                  <a:lnTo>
                    <a:pt x="308" y="2076"/>
                  </a:lnTo>
                  <a:lnTo>
                    <a:pt x="304" y="2080"/>
                  </a:lnTo>
                  <a:lnTo>
                    <a:pt x="301" y="2084"/>
                  </a:lnTo>
                  <a:lnTo>
                    <a:pt x="300" y="2088"/>
                  </a:lnTo>
                  <a:lnTo>
                    <a:pt x="300" y="2091"/>
                  </a:lnTo>
                  <a:lnTo>
                    <a:pt x="300" y="2093"/>
                  </a:lnTo>
                  <a:lnTo>
                    <a:pt x="300" y="2805"/>
                  </a:lnTo>
                  <a:lnTo>
                    <a:pt x="302" y="2825"/>
                  </a:lnTo>
                  <a:lnTo>
                    <a:pt x="309" y="2842"/>
                  </a:lnTo>
                  <a:lnTo>
                    <a:pt x="322" y="2857"/>
                  </a:lnTo>
                  <a:lnTo>
                    <a:pt x="336" y="2868"/>
                  </a:lnTo>
                  <a:lnTo>
                    <a:pt x="353" y="2876"/>
                  </a:lnTo>
                  <a:lnTo>
                    <a:pt x="373" y="2878"/>
                  </a:lnTo>
                  <a:lnTo>
                    <a:pt x="1727" y="2878"/>
                  </a:lnTo>
                  <a:lnTo>
                    <a:pt x="1729" y="2878"/>
                  </a:lnTo>
                  <a:lnTo>
                    <a:pt x="1734" y="2878"/>
                  </a:lnTo>
                  <a:lnTo>
                    <a:pt x="1739" y="2879"/>
                  </a:lnTo>
                  <a:lnTo>
                    <a:pt x="1744" y="2882"/>
                  </a:lnTo>
                  <a:lnTo>
                    <a:pt x="1748" y="2887"/>
                  </a:lnTo>
                  <a:lnTo>
                    <a:pt x="1750" y="2896"/>
                  </a:lnTo>
                  <a:lnTo>
                    <a:pt x="1750" y="3050"/>
                  </a:lnTo>
                  <a:lnTo>
                    <a:pt x="1750" y="3051"/>
                  </a:lnTo>
                  <a:lnTo>
                    <a:pt x="1750" y="3054"/>
                  </a:lnTo>
                  <a:lnTo>
                    <a:pt x="1748" y="3058"/>
                  </a:lnTo>
                  <a:lnTo>
                    <a:pt x="1746" y="3062"/>
                  </a:lnTo>
                  <a:lnTo>
                    <a:pt x="1741" y="3065"/>
                  </a:lnTo>
                  <a:lnTo>
                    <a:pt x="1733" y="3066"/>
                  </a:lnTo>
                  <a:lnTo>
                    <a:pt x="373" y="3066"/>
                  </a:lnTo>
                  <a:lnTo>
                    <a:pt x="334" y="3063"/>
                  </a:lnTo>
                  <a:lnTo>
                    <a:pt x="297" y="3055"/>
                  </a:lnTo>
                  <a:lnTo>
                    <a:pt x="262" y="3042"/>
                  </a:lnTo>
                  <a:lnTo>
                    <a:pt x="231" y="3025"/>
                  </a:lnTo>
                  <a:lnTo>
                    <a:pt x="202" y="3003"/>
                  </a:lnTo>
                  <a:lnTo>
                    <a:pt x="175" y="2976"/>
                  </a:lnTo>
                  <a:lnTo>
                    <a:pt x="154" y="2948"/>
                  </a:lnTo>
                  <a:lnTo>
                    <a:pt x="136" y="2916"/>
                  </a:lnTo>
                  <a:lnTo>
                    <a:pt x="123" y="2881"/>
                  </a:lnTo>
                  <a:lnTo>
                    <a:pt x="115" y="2844"/>
                  </a:lnTo>
                  <a:lnTo>
                    <a:pt x="112" y="2805"/>
                  </a:lnTo>
                  <a:lnTo>
                    <a:pt x="112" y="2089"/>
                  </a:lnTo>
                  <a:lnTo>
                    <a:pt x="110" y="2077"/>
                  </a:lnTo>
                  <a:lnTo>
                    <a:pt x="106" y="2069"/>
                  </a:lnTo>
                  <a:lnTo>
                    <a:pt x="99" y="2062"/>
                  </a:lnTo>
                  <a:lnTo>
                    <a:pt x="93" y="2058"/>
                  </a:lnTo>
                  <a:lnTo>
                    <a:pt x="86" y="2054"/>
                  </a:lnTo>
                  <a:lnTo>
                    <a:pt x="81" y="2051"/>
                  </a:lnTo>
                  <a:lnTo>
                    <a:pt x="57" y="2034"/>
                  </a:lnTo>
                  <a:lnTo>
                    <a:pt x="38" y="2014"/>
                  </a:lnTo>
                  <a:lnTo>
                    <a:pt x="23" y="1991"/>
                  </a:lnTo>
                  <a:lnTo>
                    <a:pt x="10" y="1966"/>
                  </a:lnTo>
                  <a:lnTo>
                    <a:pt x="3" y="1938"/>
                  </a:lnTo>
                  <a:lnTo>
                    <a:pt x="0" y="1909"/>
                  </a:lnTo>
                  <a:lnTo>
                    <a:pt x="0" y="564"/>
                  </a:lnTo>
                  <a:lnTo>
                    <a:pt x="3" y="535"/>
                  </a:lnTo>
                  <a:lnTo>
                    <a:pt x="10" y="506"/>
                  </a:lnTo>
                  <a:lnTo>
                    <a:pt x="23" y="480"/>
                  </a:lnTo>
                  <a:lnTo>
                    <a:pt x="39" y="457"/>
                  </a:lnTo>
                  <a:lnTo>
                    <a:pt x="59" y="436"/>
                  </a:lnTo>
                  <a:lnTo>
                    <a:pt x="83" y="420"/>
                  </a:lnTo>
                  <a:lnTo>
                    <a:pt x="109" y="408"/>
                  </a:lnTo>
                  <a:lnTo>
                    <a:pt x="137" y="400"/>
                  </a:lnTo>
                  <a:lnTo>
                    <a:pt x="167" y="397"/>
                  </a:lnTo>
                  <a:lnTo>
                    <a:pt x="854" y="397"/>
                  </a:lnTo>
                  <a:lnTo>
                    <a:pt x="855" y="397"/>
                  </a:lnTo>
                  <a:lnTo>
                    <a:pt x="859" y="396"/>
                  </a:lnTo>
                  <a:lnTo>
                    <a:pt x="863" y="393"/>
                  </a:lnTo>
                  <a:lnTo>
                    <a:pt x="867" y="388"/>
                  </a:lnTo>
                  <a:lnTo>
                    <a:pt x="868" y="380"/>
                  </a:lnTo>
                  <a:lnTo>
                    <a:pt x="868" y="188"/>
                  </a:lnTo>
                  <a:lnTo>
                    <a:pt x="871" y="155"/>
                  </a:lnTo>
                  <a:lnTo>
                    <a:pt x="879" y="123"/>
                  </a:lnTo>
                  <a:lnTo>
                    <a:pt x="893" y="93"/>
                  </a:lnTo>
                  <a:lnTo>
                    <a:pt x="912" y="67"/>
                  </a:lnTo>
                  <a:lnTo>
                    <a:pt x="934" y="44"/>
                  </a:lnTo>
                  <a:lnTo>
                    <a:pt x="961" y="26"/>
                  </a:lnTo>
                  <a:lnTo>
                    <a:pt x="991" y="11"/>
                  </a:lnTo>
                  <a:lnTo>
                    <a:pt x="1022" y="3"/>
                  </a:lnTo>
                  <a:lnTo>
                    <a:pt x="10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0" name="Freeform 51"/>
          <p:cNvSpPr>
            <a:spLocks noEditPoints="1"/>
          </p:cNvSpPr>
          <p:nvPr/>
        </p:nvSpPr>
        <p:spPr bwMode="auto">
          <a:xfrm>
            <a:off x="125195" y="4124988"/>
            <a:ext cx="306798" cy="253811"/>
          </a:xfrm>
          <a:custGeom>
            <a:avLst/>
            <a:gdLst>
              <a:gd name="T0" fmla="*/ 1613 w 3750"/>
              <a:gd name="T1" fmla="*/ 2844 h 3108"/>
              <a:gd name="T2" fmla="*/ 2171 w 3750"/>
              <a:gd name="T3" fmla="*/ 2883 h 3108"/>
              <a:gd name="T4" fmla="*/ 2184 w 3750"/>
              <a:gd name="T5" fmla="*/ 2315 h 3108"/>
              <a:gd name="T6" fmla="*/ 2893 w 3750"/>
              <a:gd name="T7" fmla="*/ 2222 h 3108"/>
              <a:gd name="T8" fmla="*/ 2907 w 3750"/>
              <a:gd name="T9" fmla="*/ 2615 h 3108"/>
              <a:gd name="T10" fmla="*/ 3288 w 3750"/>
              <a:gd name="T11" fmla="*/ 2575 h 3108"/>
              <a:gd name="T12" fmla="*/ 2924 w 3750"/>
              <a:gd name="T13" fmla="*/ 2210 h 3108"/>
              <a:gd name="T14" fmla="*/ 460 w 3750"/>
              <a:gd name="T15" fmla="*/ 2575 h 3108"/>
              <a:gd name="T16" fmla="*/ 841 w 3750"/>
              <a:gd name="T17" fmla="*/ 2615 h 3108"/>
              <a:gd name="T18" fmla="*/ 855 w 3750"/>
              <a:gd name="T19" fmla="*/ 2222 h 3108"/>
              <a:gd name="T20" fmla="*/ 2893 w 3750"/>
              <a:gd name="T21" fmla="*/ 1677 h 3108"/>
              <a:gd name="T22" fmla="*/ 2907 w 3750"/>
              <a:gd name="T23" fmla="*/ 2069 h 3108"/>
              <a:gd name="T24" fmla="*/ 3288 w 3750"/>
              <a:gd name="T25" fmla="*/ 2029 h 3108"/>
              <a:gd name="T26" fmla="*/ 2924 w 3750"/>
              <a:gd name="T27" fmla="*/ 1665 h 3108"/>
              <a:gd name="T28" fmla="*/ 460 w 3750"/>
              <a:gd name="T29" fmla="*/ 2029 h 3108"/>
              <a:gd name="T30" fmla="*/ 841 w 3750"/>
              <a:gd name="T31" fmla="*/ 2069 h 3108"/>
              <a:gd name="T32" fmla="*/ 855 w 3750"/>
              <a:gd name="T33" fmla="*/ 1677 h 3108"/>
              <a:gd name="T34" fmla="*/ 2076 w 3750"/>
              <a:gd name="T35" fmla="*/ 1667 h 3108"/>
              <a:gd name="T36" fmla="*/ 2090 w 3750"/>
              <a:gd name="T37" fmla="*/ 2059 h 3108"/>
              <a:gd name="T38" fmla="*/ 2471 w 3750"/>
              <a:gd name="T39" fmla="*/ 2020 h 3108"/>
              <a:gd name="T40" fmla="*/ 2107 w 3750"/>
              <a:gd name="T41" fmla="*/ 1654 h 3108"/>
              <a:gd name="T42" fmla="*/ 1332 w 3750"/>
              <a:gd name="T43" fmla="*/ 2020 h 3108"/>
              <a:gd name="T44" fmla="*/ 1713 w 3750"/>
              <a:gd name="T45" fmla="*/ 2059 h 3108"/>
              <a:gd name="T46" fmla="*/ 1726 w 3750"/>
              <a:gd name="T47" fmla="*/ 1667 h 3108"/>
              <a:gd name="T48" fmla="*/ 2076 w 3750"/>
              <a:gd name="T49" fmla="*/ 1121 h 3108"/>
              <a:gd name="T50" fmla="*/ 2090 w 3750"/>
              <a:gd name="T51" fmla="*/ 1514 h 3108"/>
              <a:gd name="T52" fmla="*/ 2471 w 3750"/>
              <a:gd name="T53" fmla="*/ 1474 h 3108"/>
              <a:gd name="T54" fmla="*/ 2107 w 3750"/>
              <a:gd name="T55" fmla="*/ 1109 h 3108"/>
              <a:gd name="T56" fmla="*/ 1332 w 3750"/>
              <a:gd name="T57" fmla="*/ 1474 h 3108"/>
              <a:gd name="T58" fmla="*/ 1713 w 3750"/>
              <a:gd name="T59" fmla="*/ 1514 h 3108"/>
              <a:gd name="T60" fmla="*/ 1726 w 3750"/>
              <a:gd name="T61" fmla="*/ 1121 h 3108"/>
              <a:gd name="T62" fmla="*/ 2893 w 3750"/>
              <a:gd name="T63" fmla="*/ 1112 h 3108"/>
              <a:gd name="T64" fmla="*/ 2907 w 3750"/>
              <a:gd name="T65" fmla="*/ 1504 h 3108"/>
              <a:gd name="T66" fmla="*/ 3288 w 3750"/>
              <a:gd name="T67" fmla="*/ 1465 h 3108"/>
              <a:gd name="T68" fmla="*/ 2924 w 3750"/>
              <a:gd name="T69" fmla="*/ 1099 h 3108"/>
              <a:gd name="T70" fmla="*/ 460 w 3750"/>
              <a:gd name="T71" fmla="*/ 1465 h 3108"/>
              <a:gd name="T72" fmla="*/ 841 w 3750"/>
              <a:gd name="T73" fmla="*/ 1504 h 3108"/>
              <a:gd name="T74" fmla="*/ 855 w 3750"/>
              <a:gd name="T75" fmla="*/ 1112 h 3108"/>
              <a:gd name="T76" fmla="*/ 2076 w 3750"/>
              <a:gd name="T77" fmla="*/ 557 h 3108"/>
              <a:gd name="T78" fmla="*/ 2090 w 3750"/>
              <a:gd name="T79" fmla="*/ 949 h 3108"/>
              <a:gd name="T80" fmla="*/ 2471 w 3750"/>
              <a:gd name="T81" fmla="*/ 909 h 3108"/>
              <a:gd name="T82" fmla="*/ 2107 w 3750"/>
              <a:gd name="T83" fmla="*/ 544 h 3108"/>
              <a:gd name="T84" fmla="*/ 1332 w 3750"/>
              <a:gd name="T85" fmla="*/ 909 h 3108"/>
              <a:gd name="T86" fmla="*/ 1713 w 3750"/>
              <a:gd name="T87" fmla="*/ 949 h 3108"/>
              <a:gd name="T88" fmla="*/ 1726 w 3750"/>
              <a:gd name="T89" fmla="*/ 557 h 3108"/>
              <a:gd name="T90" fmla="*/ 2787 w 3750"/>
              <a:gd name="T91" fmla="*/ 2 h 3108"/>
              <a:gd name="T92" fmla="*/ 2820 w 3750"/>
              <a:gd name="T93" fmla="*/ 165 h 3108"/>
              <a:gd name="T94" fmla="*/ 2761 w 3750"/>
              <a:gd name="T95" fmla="*/ 204 h 3108"/>
              <a:gd name="T96" fmla="*/ 2754 w 3750"/>
              <a:gd name="T97" fmla="*/ 620 h 3108"/>
              <a:gd name="T98" fmla="*/ 2779 w 3750"/>
              <a:gd name="T99" fmla="*/ 645 h 3108"/>
              <a:gd name="T100" fmla="*/ 3621 w 3750"/>
              <a:gd name="T101" fmla="*/ 716 h 3108"/>
              <a:gd name="T102" fmla="*/ 3629 w 3750"/>
              <a:gd name="T103" fmla="*/ 2878 h 3108"/>
              <a:gd name="T104" fmla="*/ 3728 w 3750"/>
              <a:gd name="T105" fmla="*/ 2899 h 3108"/>
              <a:gd name="T106" fmla="*/ 3739 w 3750"/>
              <a:gd name="T107" fmla="*/ 3087 h 3108"/>
              <a:gd name="T108" fmla="*/ 22 w 3750"/>
              <a:gd name="T109" fmla="*/ 3098 h 3108"/>
              <a:gd name="T110" fmla="*/ 10 w 3750"/>
              <a:gd name="T111" fmla="*/ 2912 h 3108"/>
              <a:gd name="T112" fmla="*/ 112 w 3750"/>
              <a:gd name="T113" fmla="*/ 2887 h 3108"/>
              <a:gd name="T114" fmla="*/ 137 w 3750"/>
              <a:gd name="T115" fmla="*/ 693 h 3108"/>
              <a:gd name="T116" fmla="*/ 1037 w 3750"/>
              <a:gd name="T117" fmla="*/ 643 h 3108"/>
              <a:gd name="T118" fmla="*/ 1048 w 3750"/>
              <a:gd name="T119" fmla="*/ 610 h 3108"/>
              <a:gd name="T120" fmla="*/ 1046 w 3750"/>
              <a:gd name="T121" fmla="*/ 209 h 3108"/>
              <a:gd name="T122" fmla="*/ 1002 w 3750"/>
              <a:gd name="T123" fmla="*/ 193 h 3108"/>
              <a:gd name="T124" fmla="*/ 989 w 3750"/>
              <a:gd name="T125" fmla="*/ 21 h 3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750" h="3108">
                <a:moveTo>
                  <a:pt x="1657" y="2302"/>
                </a:moveTo>
                <a:lnTo>
                  <a:pt x="1640" y="2305"/>
                </a:lnTo>
                <a:lnTo>
                  <a:pt x="1626" y="2315"/>
                </a:lnTo>
                <a:lnTo>
                  <a:pt x="1617" y="2328"/>
                </a:lnTo>
                <a:lnTo>
                  <a:pt x="1613" y="2345"/>
                </a:lnTo>
                <a:lnTo>
                  <a:pt x="1613" y="2844"/>
                </a:lnTo>
                <a:lnTo>
                  <a:pt x="1617" y="2860"/>
                </a:lnTo>
                <a:lnTo>
                  <a:pt x="1626" y="2874"/>
                </a:lnTo>
                <a:lnTo>
                  <a:pt x="1640" y="2883"/>
                </a:lnTo>
                <a:lnTo>
                  <a:pt x="1657" y="2887"/>
                </a:lnTo>
                <a:lnTo>
                  <a:pt x="2155" y="2887"/>
                </a:lnTo>
                <a:lnTo>
                  <a:pt x="2171" y="2883"/>
                </a:lnTo>
                <a:lnTo>
                  <a:pt x="2184" y="2874"/>
                </a:lnTo>
                <a:lnTo>
                  <a:pt x="2193" y="2860"/>
                </a:lnTo>
                <a:lnTo>
                  <a:pt x="2197" y="2844"/>
                </a:lnTo>
                <a:lnTo>
                  <a:pt x="2197" y="2345"/>
                </a:lnTo>
                <a:lnTo>
                  <a:pt x="2193" y="2328"/>
                </a:lnTo>
                <a:lnTo>
                  <a:pt x="2184" y="2315"/>
                </a:lnTo>
                <a:lnTo>
                  <a:pt x="2171" y="2305"/>
                </a:lnTo>
                <a:lnTo>
                  <a:pt x="2155" y="2302"/>
                </a:lnTo>
                <a:lnTo>
                  <a:pt x="1657" y="2302"/>
                </a:lnTo>
                <a:close/>
                <a:moveTo>
                  <a:pt x="2924" y="2210"/>
                </a:moveTo>
                <a:lnTo>
                  <a:pt x="2907" y="2213"/>
                </a:lnTo>
                <a:lnTo>
                  <a:pt x="2893" y="2222"/>
                </a:lnTo>
                <a:lnTo>
                  <a:pt x="2884" y="2236"/>
                </a:lnTo>
                <a:lnTo>
                  <a:pt x="2880" y="2253"/>
                </a:lnTo>
                <a:lnTo>
                  <a:pt x="2880" y="2575"/>
                </a:lnTo>
                <a:lnTo>
                  <a:pt x="2884" y="2592"/>
                </a:lnTo>
                <a:lnTo>
                  <a:pt x="2893" y="2605"/>
                </a:lnTo>
                <a:lnTo>
                  <a:pt x="2907" y="2615"/>
                </a:lnTo>
                <a:lnTo>
                  <a:pt x="2924" y="2618"/>
                </a:lnTo>
                <a:lnTo>
                  <a:pt x="3245" y="2618"/>
                </a:lnTo>
                <a:lnTo>
                  <a:pt x="3262" y="2615"/>
                </a:lnTo>
                <a:lnTo>
                  <a:pt x="3276" y="2605"/>
                </a:lnTo>
                <a:lnTo>
                  <a:pt x="3285" y="2592"/>
                </a:lnTo>
                <a:lnTo>
                  <a:pt x="3288" y="2575"/>
                </a:lnTo>
                <a:lnTo>
                  <a:pt x="3288" y="2253"/>
                </a:lnTo>
                <a:lnTo>
                  <a:pt x="3285" y="2236"/>
                </a:lnTo>
                <a:lnTo>
                  <a:pt x="3276" y="2222"/>
                </a:lnTo>
                <a:lnTo>
                  <a:pt x="3262" y="2213"/>
                </a:lnTo>
                <a:lnTo>
                  <a:pt x="3245" y="2210"/>
                </a:lnTo>
                <a:lnTo>
                  <a:pt x="2924" y="2210"/>
                </a:lnTo>
                <a:close/>
                <a:moveTo>
                  <a:pt x="502" y="2210"/>
                </a:moveTo>
                <a:lnTo>
                  <a:pt x="487" y="2213"/>
                </a:lnTo>
                <a:lnTo>
                  <a:pt x="473" y="2222"/>
                </a:lnTo>
                <a:lnTo>
                  <a:pt x="463" y="2236"/>
                </a:lnTo>
                <a:lnTo>
                  <a:pt x="460" y="2253"/>
                </a:lnTo>
                <a:lnTo>
                  <a:pt x="460" y="2575"/>
                </a:lnTo>
                <a:lnTo>
                  <a:pt x="463" y="2592"/>
                </a:lnTo>
                <a:lnTo>
                  <a:pt x="473" y="2605"/>
                </a:lnTo>
                <a:lnTo>
                  <a:pt x="487" y="2615"/>
                </a:lnTo>
                <a:lnTo>
                  <a:pt x="502" y="2618"/>
                </a:lnTo>
                <a:lnTo>
                  <a:pt x="824" y="2618"/>
                </a:lnTo>
                <a:lnTo>
                  <a:pt x="841" y="2615"/>
                </a:lnTo>
                <a:lnTo>
                  <a:pt x="855" y="2605"/>
                </a:lnTo>
                <a:lnTo>
                  <a:pt x="864" y="2592"/>
                </a:lnTo>
                <a:lnTo>
                  <a:pt x="867" y="2575"/>
                </a:lnTo>
                <a:lnTo>
                  <a:pt x="867" y="2253"/>
                </a:lnTo>
                <a:lnTo>
                  <a:pt x="864" y="2236"/>
                </a:lnTo>
                <a:lnTo>
                  <a:pt x="855" y="2222"/>
                </a:lnTo>
                <a:lnTo>
                  <a:pt x="841" y="2213"/>
                </a:lnTo>
                <a:lnTo>
                  <a:pt x="824" y="2210"/>
                </a:lnTo>
                <a:lnTo>
                  <a:pt x="502" y="2210"/>
                </a:lnTo>
                <a:close/>
                <a:moveTo>
                  <a:pt x="2924" y="1665"/>
                </a:moveTo>
                <a:lnTo>
                  <a:pt x="2907" y="1668"/>
                </a:lnTo>
                <a:lnTo>
                  <a:pt x="2893" y="1677"/>
                </a:lnTo>
                <a:lnTo>
                  <a:pt x="2884" y="1691"/>
                </a:lnTo>
                <a:lnTo>
                  <a:pt x="2880" y="1707"/>
                </a:lnTo>
                <a:lnTo>
                  <a:pt x="2880" y="2029"/>
                </a:lnTo>
                <a:lnTo>
                  <a:pt x="2884" y="2046"/>
                </a:lnTo>
                <a:lnTo>
                  <a:pt x="2893" y="2060"/>
                </a:lnTo>
                <a:lnTo>
                  <a:pt x="2907" y="2069"/>
                </a:lnTo>
                <a:lnTo>
                  <a:pt x="2924" y="2072"/>
                </a:lnTo>
                <a:lnTo>
                  <a:pt x="3245" y="2072"/>
                </a:lnTo>
                <a:lnTo>
                  <a:pt x="3262" y="2069"/>
                </a:lnTo>
                <a:lnTo>
                  <a:pt x="3276" y="2060"/>
                </a:lnTo>
                <a:lnTo>
                  <a:pt x="3285" y="2046"/>
                </a:lnTo>
                <a:lnTo>
                  <a:pt x="3288" y="2029"/>
                </a:lnTo>
                <a:lnTo>
                  <a:pt x="3288" y="1707"/>
                </a:lnTo>
                <a:lnTo>
                  <a:pt x="3285" y="1691"/>
                </a:lnTo>
                <a:lnTo>
                  <a:pt x="3276" y="1677"/>
                </a:lnTo>
                <a:lnTo>
                  <a:pt x="3262" y="1668"/>
                </a:lnTo>
                <a:lnTo>
                  <a:pt x="3245" y="1665"/>
                </a:lnTo>
                <a:lnTo>
                  <a:pt x="2924" y="1665"/>
                </a:lnTo>
                <a:close/>
                <a:moveTo>
                  <a:pt x="502" y="1665"/>
                </a:moveTo>
                <a:lnTo>
                  <a:pt x="487" y="1668"/>
                </a:lnTo>
                <a:lnTo>
                  <a:pt x="473" y="1677"/>
                </a:lnTo>
                <a:lnTo>
                  <a:pt x="463" y="1691"/>
                </a:lnTo>
                <a:lnTo>
                  <a:pt x="460" y="1707"/>
                </a:lnTo>
                <a:lnTo>
                  <a:pt x="460" y="2029"/>
                </a:lnTo>
                <a:lnTo>
                  <a:pt x="463" y="2046"/>
                </a:lnTo>
                <a:lnTo>
                  <a:pt x="473" y="2060"/>
                </a:lnTo>
                <a:lnTo>
                  <a:pt x="487" y="2069"/>
                </a:lnTo>
                <a:lnTo>
                  <a:pt x="502" y="2072"/>
                </a:lnTo>
                <a:lnTo>
                  <a:pt x="824" y="2072"/>
                </a:lnTo>
                <a:lnTo>
                  <a:pt x="841" y="2069"/>
                </a:lnTo>
                <a:lnTo>
                  <a:pt x="855" y="2060"/>
                </a:lnTo>
                <a:lnTo>
                  <a:pt x="864" y="2046"/>
                </a:lnTo>
                <a:lnTo>
                  <a:pt x="867" y="2029"/>
                </a:lnTo>
                <a:lnTo>
                  <a:pt x="867" y="1707"/>
                </a:lnTo>
                <a:lnTo>
                  <a:pt x="864" y="1691"/>
                </a:lnTo>
                <a:lnTo>
                  <a:pt x="855" y="1677"/>
                </a:lnTo>
                <a:lnTo>
                  <a:pt x="841" y="1668"/>
                </a:lnTo>
                <a:lnTo>
                  <a:pt x="824" y="1665"/>
                </a:lnTo>
                <a:lnTo>
                  <a:pt x="502" y="1665"/>
                </a:lnTo>
                <a:close/>
                <a:moveTo>
                  <a:pt x="2107" y="1654"/>
                </a:moveTo>
                <a:lnTo>
                  <a:pt x="2090" y="1658"/>
                </a:lnTo>
                <a:lnTo>
                  <a:pt x="2076" y="1667"/>
                </a:lnTo>
                <a:lnTo>
                  <a:pt x="2067" y="1681"/>
                </a:lnTo>
                <a:lnTo>
                  <a:pt x="2063" y="1698"/>
                </a:lnTo>
                <a:lnTo>
                  <a:pt x="2063" y="2020"/>
                </a:lnTo>
                <a:lnTo>
                  <a:pt x="2067" y="2036"/>
                </a:lnTo>
                <a:lnTo>
                  <a:pt x="2076" y="2050"/>
                </a:lnTo>
                <a:lnTo>
                  <a:pt x="2090" y="2059"/>
                </a:lnTo>
                <a:lnTo>
                  <a:pt x="2107" y="2062"/>
                </a:lnTo>
                <a:lnTo>
                  <a:pt x="2428" y="2062"/>
                </a:lnTo>
                <a:lnTo>
                  <a:pt x="2445" y="2059"/>
                </a:lnTo>
                <a:lnTo>
                  <a:pt x="2458" y="2050"/>
                </a:lnTo>
                <a:lnTo>
                  <a:pt x="2468" y="2036"/>
                </a:lnTo>
                <a:lnTo>
                  <a:pt x="2471" y="2020"/>
                </a:lnTo>
                <a:lnTo>
                  <a:pt x="2471" y="1698"/>
                </a:lnTo>
                <a:lnTo>
                  <a:pt x="2468" y="1681"/>
                </a:lnTo>
                <a:lnTo>
                  <a:pt x="2458" y="1667"/>
                </a:lnTo>
                <a:lnTo>
                  <a:pt x="2445" y="1658"/>
                </a:lnTo>
                <a:lnTo>
                  <a:pt x="2428" y="1654"/>
                </a:lnTo>
                <a:lnTo>
                  <a:pt x="2107" y="1654"/>
                </a:lnTo>
                <a:close/>
                <a:moveTo>
                  <a:pt x="1375" y="1654"/>
                </a:moveTo>
                <a:lnTo>
                  <a:pt x="1358" y="1658"/>
                </a:lnTo>
                <a:lnTo>
                  <a:pt x="1344" y="1667"/>
                </a:lnTo>
                <a:lnTo>
                  <a:pt x="1335" y="1681"/>
                </a:lnTo>
                <a:lnTo>
                  <a:pt x="1332" y="1698"/>
                </a:lnTo>
                <a:lnTo>
                  <a:pt x="1332" y="2020"/>
                </a:lnTo>
                <a:lnTo>
                  <a:pt x="1335" y="2036"/>
                </a:lnTo>
                <a:lnTo>
                  <a:pt x="1344" y="2050"/>
                </a:lnTo>
                <a:lnTo>
                  <a:pt x="1358" y="2059"/>
                </a:lnTo>
                <a:lnTo>
                  <a:pt x="1375" y="2062"/>
                </a:lnTo>
                <a:lnTo>
                  <a:pt x="1697" y="2062"/>
                </a:lnTo>
                <a:lnTo>
                  <a:pt x="1713" y="2059"/>
                </a:lnTo>
                <a:lnTo>
                  <a:pt x="1726" y="2050"/>
                </a:lnTo>
                <a:lnTo>
                  <a:pt x="1736" y="2036"/>
                </a:lnTo>
                <a:lnTo>
                  <a:pt x="1740" y="2020"/>
                </a:lnTo>
                <a:lnTo>
                  <a:pt x="1740" y="1698"/>
                </a:lnTo>
                <a:lnTo>
                  <a:pt x="1736" y="1681"/>
                </a:lnTo>
                <a:lnTo>
                  <a:pt x="1726" y="1667"/>
                </a:lnTo>
                <a:lnTo>
                  <a:pt x="1713" y="1658"/>
                </a:lnTo>
                <a:lnTo>
                  <a:pt x="1697" y="1654"/>
                </a:lnTo>
                <a:lnTo>
                  <a:pt x="1375" y="1654"/>
                </a:lnTo>
                <a:close/>
                <a:moveTo>
                  <a:pt x="2107" y="1109"/>
                </a:moveTo>
                <a:lnTo>
                  <a:pt x="2090" y="1112"/>
                </a:lnTo>
                <a:lnTo>
                  <a:pt x="2076" y="1121"/>
                </a:lnTo>
                <a:lnTo>
                  <a:pt x="2067" y="1135"/>
                </a:lnTo>
                <a:lnTo>
                  <a:pt x="2063" y="1152"/>
                </a:lnTo>
                <a:lnTo>
                  <a:pt x="2063" y="1474"/>
                </a:lnTo>
                <a:lnTo>
                  <a:pt x="2067" y="1491"/>
                </a:lnTo>
                <a:lnTo>
                  <a:pt x="2076" y="1505"/>
                </a:lnTo>
                <a:lnTo>
                  <a:pt x="2090" y="1514"/>
                </a:lnTo>
                <a:lnTo>
                  <a:pt x="2107" y="1517"/>
                </a:lnTo>
                <a:lnTo>
                  <a:pt x="2428" y="1517"/>
                </a:lnTo>
                <a:lnTo>
                  <a:pt x="2445" y="1514"/>
                </a:lnTo>
                <a:lnTo>
                  <a:pt x="2458" y="1505"/>
                </a:lnTo>
                <a:lnTo>
                  <a:pt x="2468" y="1491"/>
                </a:lnTo>
                <a:lnTo>
                  <a:pt x="2471" y="1474"/>
                </a:lnTo>
                <a:lnTo>
                  <a:pt x="2471" y="1152"/>
                </a:lnTo>
                <a:lnTo>
                  <a:pt x="2468" y="1135"/>
                </a:lnTo>
                <a:lnTo>
                  <a:pt x="2458" y="1121"/>
                </a:lnTo>
                <a:lnTo>
                  <a:pt x="2445" y="1112"/>
                </a:lnTo>
                <a:lnTo>
                  <a:pt x="2428" y="1109"/>
                </a:lnTo>
                <a:lnTo>
                  <a:pt x="2107" y="1109"/>
                </a:lnTo>
                <a:close/>
                <a:moveTo>
                  <a:pt x="1375" y="1109"/>
                </a:moveTo>
                <a:lnTo>
                  <a:pt x="1358" y="1112"/>
                </a:lnTo>
                <a:lnTo>
                  <a:pt x="1344" y="1121"/>
                </a:lnTo>
                <a:lnTo>
                  <a:pt x="1335" y="1135"/>
                </a:lnTo>
                <a:lnTo>
                  <a:pt x="1332" y="1152"/>
                </a:lnTo>
                <a:lnTo>
                  <a:pt x="1332" y="1474"/>
                </a:lnTo>
                <a:lnTo>
                  <a:pt x="1335" y="1491"/>
                </a:lnTo>
                <a:lnTo>
                  <a:pt x="1344" y="1505"/>
                </a:lnTo>
                <a:lnTo>
                  <a:pt x="1358" y="1514"/>
                </a:lnTo>
                <a:lnTo>
                  <a:pt x="1375" y="1517"/>
                </a:lnTo>
                <a:lnTo>
                  <a:pt x="1697" y="1517"/>
                </a:lnTo>
                <a:lnTo>
                  <a:pt x="1713" y="1514"/>
                </a:lnTo>
                <a:lnTo>
                  <a:pt x="1726" y="1505"/>
                </a:lnTo>
                <a:lnTo>
                  <a:pt x="1736" y="1491"/>
                </a:lnTo>
                <a:lnTo>
                  <a:pt x="1740" y="1474"/>
                </a:lnTo>
                <a:lnTo>
                  <a:pt x="1740" y="1152"/>
                </a:lnTo>
                <a:lnTo>
                  <a:pt x="1736" y="1135"/>
                </a:lnTo>
                <a:lnTo>
                  <a:pt x="1726" y="1121"/>
                </a:lnTo>
                <a:lnTo>
                  <a:pt x="1713" y="1112"/>
                </a:lnTo>
                <a:lnTo>
                  <a:pt x="1697" y="1109"/>
                </a:lnTo>
                <a:lnTo>
                  <a:pt x="1375" y="1109"/>
                </a:lnTo>
                <a:close/>
                <a:moveTo>
                  <a:pt x="2924" y="1099"/>
                </a:moveTo>
                <a:lnTo>
                  <a:pt x="2907" y="1103"/>
                </a:lnTo>
                <a:lnTo>
                  <a:pt x="2893" y="1112"/>
                </a:lnTo>
                <a:lnTo>
                  <a:pt x="2884" y="1126"/>
                </a:lnTo>
                <a:lnTo>
                  <a:pt x="2880" y="1142"/>
                </a:lnTo>
                <a:lnTo>
                  <a:pt x="2880" y="1465"/>
                </a:lnTo>
                <a:lnTo>
                  <a:pt x="2884" y="1481"/>
                </a:lnTo>
                <a:lnTo>
                  <a:pt x="2893" y="1495"/>
                </a:lnTo>
                <a:lnTo>
                  <a:pt x="2907" y="1504"/>
                </a:lnTo>
                <a:lnTo>
                  <a:pt x="2924" y="1507"/>
                </a:lnTo>
                <a:lnTo>
                  <a:pt x="3245" y="1507"/>
                </a:lnTo>
                <a:lnTo>
                  <a:pt x="3262" y="1504"/>
                </a:lnTo>
                <a:lnTo>
                  <a:pt x="3276" y="1495"/>
                </a:lnTo>
                <a:lnTo>
                  <a:pt x="3285" y="1481"/>
                </a:lnTo>
                <a:lnTo>
                  <a:pt x="3288" y="1465"/>
                </a:lnTo>
                <a:lnTo>
                  <a:pt x="3288" y="1142"/>
                </a:lnTo>
                <a:lnTo>
                  <a:pt x="3285" y="1126"/>
                </a:lnTo>
                <a:lnTo>
                  <a:pt x="3276" y="1112"/>
                </a:lnTo>
                <a:lnTo>
                  <a:pt x="3262" y="1103"/>
                </a:lnTo>
                <a:lnTo>
                  <a:pt x="3245" y="1099"/>
                </a:lnTo>
                <a:lnTo>
                  <a:pt x="2924" y="1099"/>
                </a:lnTo>
                <a:close/>
                <a:moveTo>
                  <a:pt x="502" y="1099"/>
                </a:moveTo>
                <a:lnTo>
                  <a:pt x="487" y="1103"/>
                </a:lnTo>
                <a:lnTo>
                  <a:pt x="473" y="1112"/>
                </a:lnTo>
                <a:lnTo>
                  <a:pt x="463" y="1126"/>
                </a:lnTo>
                <a:lnTo>
                  <a:pt x="460" y="1142"/>
                </a:lnTo>
                <a:lnTo>
                  <a:pt x="460" y="1465"/>
                </a:lnTo>
                <a:lnTo>
                  <a:pt x="463" y="1481"/>
                </a:lnTo>
                <a:lnTo>
                  <a:pt x="473" y="1495"/>
                </a:lnTo>
                <a:lnTo>
                  <a:pt x="487" y="1504"/>
                </a:lnTo>
                <a:lnTo>
                  <a:pt x="502" y="1507"/>
                </a:lnTo>
                <a:lnTo>
                  <a:pt x="824" y="1507"/>
                </a:lnTo>
                <a:lnTo>
                  <a:pt x="841" y="1504"/>
                </a:lnTo>
                <a:lnTo>
                  <a:pt x="855" y="1495"/>
                </a:lnTo>
                <a:lnTo>
                  <a:pt x="864" y="1481"/>
                </a:lnTo>
                <a:lnTo>
                  <a:pt x="867" y="1465"/>
                </a:lnTo>
                <a:lnTo>
                  <a:pt x="867" y="1142"/>
                </a:lnTo>
                <a:lnTo>
                  <a:pt x="864" y="1126"/>
                </a:lnTo>
                <a:lnTo>
                  <a:pt x="855" y="1112"/>
                </a:lnTo>
                <a:lnTo>
                  <a:pt x="841" y="1103"/>
                </a:lnTo>
                <a:lnTo>
                  <a:pt x="824" y="1099"/>
                </a:lnTo>
                <a:lnTo>
                  <a:pt x="502" y="1099"/>
                </a:lnTo>
                <a:close/>
                <a:moveTo>
                  <a:pt x="2107" y="544"/>
                </a:moveTo>
                <a:lnTo>
                  <a:pt x="2090" y="548"/>
                </a:lnTo>
                <a:lnTo>
                  <a:pt x="2076" y="557"/>
                </a:lnTo>
                <a:lnTo>
                  <a:pt x="2067" y="571"/>
                </a:lnTo>
                <a:lnTo>
                  <a:pt x="2063" y="587"/>
                </a:lnTo>
                <a:lnTo>
                  <a:pt x="2063" y="909"/>
                </a:lnTo>
                <a:lnTo>
                  <a:pt x="2067" y="926"/>
                </a:lnTo>
                <a:lnTo>
                  <a:pt x="2076" y="940"/>
                </a:lnTo>
                <a:lnTo>
                  <a:pt x="2090" y="949"/>
                </a:lnTo>
                <a:lnTo>
                  <a:pt x="2107" y="952"/>
                </a:lnTo>
                <a:lnTo>
                  <a:pt x="2428" y="952"/>
                </a:lnTo>
                <a:lnTo>
                  <a:pt x="2445" y="949"/>
                </a:lnTo>
                <a:lnTo>
                  <a:pt x="2458" y="940"/>
                </a:lnTo>
                <a:lnTo>
                  <a:pt x="2468" y="926"/>
                </a:lnTo>
                <a:lnTo>
                  <a:pt x="2471" y="909"/>
                </a:lnTo>
                <a:lnTo>
                  <a:pt x="2471" y="587"/>
                </a:lnTo>
                <a:lnTo>
                  <a:pt x="2468" y="571"/>
                </a:lnTo>
                <a:lnTo>
                  <a:pt x="2458" y="557"/>
                </a:lnTo>
                <a:lnTo>
                  <a:pt x="2445" y="548"/>
                </a:lnTo>
                <a:lnTo>
                  <a:pt x="2428" y="544"/>
                </a:lnTo>
                <a:lnTo>
                  <a:pt x="2107" y="544"/>
                </a:lnTo>
                <a:close/>
                <a:moveTo>
                  <a:pt x="1375" y="544"/>
                </a:moveTo>
                <a:lnTo>
                  <a:pt x="1358" y="548"/>
                </a:lnTo>
                <a:lnTo>
                  <a:pt x="1344" y="557"/>
                </a:lnTo>
                <a:lnTo>
                  <a:pt x="1335" y="571"/>
                </a:lnTo>
                <a:lnTo>
                  <a:pt x="1332" y="587"/>
                </a:lnTo>
                <a:lnTo>
                  <a:pt x="1332" y="909"/>
                </a:lnTo>
                <a:lnTo>
                  <a:pt x="1335" y="926"/>
                </a:lnTo>
                <a:lnTo>
                  <a:pt x="1344" y="940"/>
                </a:lnTo>
                <a:lnTo>
                  <a:pt x="1358" y="949"/>
                </a:lnTo>
                <a:lnTo>
                  <a:pt x="1375" y="952"/>
                </a:lnTo>
                <a:lnTo>
                  <a:pt x="1697" y="952"/>
                </a:lnTo>
                <a:lnTo>
                  <a:pt x="1713" y="949"/>
                </a:lnTo>
                <a:lnTo>
                  <a:pt x="1726" y="940"/>
                </a:lnTo>
                <a:lnTo>
                  <a:pt x="1736" y="926"/>
                </a:lnTo>
                <a:lnTo>
                  <a:pt x="1740" y="909"/>
                </a:lnTo>
                <a:lnTo>
                  <a:pt x="1740" y="587"/>
                </a:lnTo>
                <a:lnTo>
                  <a:pt x="1736" y="571"/>
                </a:lnTo>
                <a:lnTo>
                  <a:pt x="1726" y="557"/>
                </a:lnTo>
                <a:lnTo>
                  <a:pt x="1713" y="548"/>
                </a:lnTo>
                <a:lnTo>
                  <a:pt x="1697" y="544"/>
                </a:lnTo>
                <a:lnTo>
                  <a:pt x="1375" y="544"/>
                </a:lnTo>
                <a:close/>
                <a:moveTo>
                  <a:pt x="1032" y="0"/>
                </a:moveTo>
                <a:lnTo>
                  <a:pt x="2770" y="0"/>
                </a:lnTo>
                <a:lnTo>
                  <a:pt x="2787" y="2"/>
                </a:lnTo>
                <a:lnTo>
                  <a:pt x="2801" y="10"/>
                </a:lnTo>
                <a:lnTo>
                  <a:pt x="2813" y="21"/>
                </a:lnTo>
                <a:lnTo>
                  <a:pt x="2820" y="36"/>
                </a:lnTo>
                <a:lnTo>
                  <a:pt x="2823" y="53"/>
                </a:lnTo>
                <a:lnTo>
                  <a:pt x="2823" y="149"/>
                </a:lnTo>
                <a:lnTo>
                  <a:pt x="2820" y="165"/>
                </a:lnTo>
                <a:lnTo>
                  <a:pt x="2813" y="180"/>
                </a:lnTo>
                <a:lnTo>
                  <a:pt x="2801" y="193"/>
                </a:lnTo>
                <a:lnTo>
                  <a:pt x="2787" y="200"/>
                </a:lnTo>
                <a:lnTo>
                  <a:pt x="2770" y="203"/>
                </a:lnTo>
                <a:lnTo>
                  <a:pt x="2764" y="203"/>
                </a:lnTo>
                <a:lnTo>
                  <a:pt x="2761" y="204"/>
                </a:lnTo>
                <a:lnTo>
                  <a:pt x="2757" y="204"/>
                </a:lnTo>
                <a:lnTo>
                  <a:pt x="2756" y="206"/>
                </a:lnTo>
                <a:lnTo>
                  <a:pt x="2755" y="208"/>
                </a:lnTo>
                <a:lnTo>
                  <a:pt x="2754" y="210"/>
                </a:lnTo>
                <a:lnTo>
                  <a:pt x="2754" y="211"/>
                </a:lnTo>
                <a:lnTo>
                  <a:pt x="2754" y="620"/>
                </a:lnTo>
                <a:lnTo>
                  <a:pt x="2754" y="621"/>
                </a:lnTo>
                <a:lnTo>
                  <a:pt x="2754" y="626"/>
                </a:lnTo>
                <a:lnTo>
                  <a:pt x="2756" y="632"/>
                </a:lnTo>
                <a:lnTo>
                  <a:pt x="2761" y="638"/>
                </a:lnTo>
                <a:lnTo>
                  <a:pt x="2768" y="643"/>
                </a:lnTo>
                <a:lnTo>
                  <a:pt x="2779" y="645"/>
                </a:lnTo>
                <a:lnTo>
                  <a:pt x="3528" y="645"/>
                </a:lnTo>
                <a:lnTo>
                  <a:pt x="3553" y="648"/>
                </a:lnTo>
                <a:lnTo>
                  <a:pt x="3575" y="659"/>
                </a:lnTo>
                <a:lnTo>
                  <a:pt x="3596" y="673"/>
                </a:lnTo>
                <a:lnTo>
                  <a:pt x="3611" y="693"/>
                </a:lnTo>
                <a:lnTo>
                  <a:pt x="3621" y="716"/>
                </a:lnTo>
                <a:lnTo>
                  <a:pt x="3624" y="742"/>
                </a:lnTo>
                <a:lnTo>
                  <a:pt x="3624" y="2859"/>
                </a:lnTo>
                <a:lnTo>
                  <a:pt x="3624" y="2860"/>
                </a:lnTo>
                <a:lnTo>
                  <a:pt x="3624" y="2865"/>
                </a:lnTo>
                <a:lnTo>
                  <a:pt x="3626" y="2871"/>
                </a:lnTo>
                <a:lnTo>
                  <a:pt x="3629" y="2878"/>
                </a:lnTo>
                <a:lnTo>
                  <a:pt x="3634" y="2883"/>
                </a:lnTo>
                <a:lnTo>
                  <a:pt x="3640" y="2888"/>
                </a:lnTo>
                <a:lnTo>
                  <a:pt x="3649" y="2889"/>
                </a:lnTo>
                <a:lnTo>
                  <a:pt x="3696" y="2889"/>
                </a:lnTo>
                <a:lnTo>
                  <a:pt x="3713" y="2892"/>
                </a:lnTo>
                <a:lnTo>
                  <a:pt x="3728" y="2899"/>
                </a:lnTo>
                <a:lnTo>
                  <a:pt x="3739" y="2912"/>
                </a:lnTo>
                <a:lnTo>
                  <a:pt x="3747" y="2926"/>
                </a:lnTo>
                <a:lnTo>
                  <a:pt x="3750" y="2943"/>
                </a:lnTo>
                <a:lnTo>
                  <a:pt x="3750" y="3055"/>
                </a:lnTo>
                <a:lnTo>
                  <a:pt x="3747" y="3072"/>
                </a:lnTo>
                <a:lnTo>
                  <a:pt x="3739" y="3087"/>
                </a:lnTo>
                <a:lnTo>
                  <a:pt x="3728" y="3098"/>
                </a:lnTo>
                <a:lnTo>
                  <a:pt x="3713" y="3106"/>
                </a:lnTo>
                <a:lnTo>
                  <a:pt x="3696" y="3108"/>
                </a:lnTo>
                <a:lnTo>
                  <a:pt x="54" y="3108"/>
                </a:lnTo>
                <a:lnTo>
                  <a:pt x="36" y="3106"/>
                </a:lnTo>
                <a:lnTo>
                  <a:pt x="22" y="3098"/>
                </a:lnTo>
                <a:lnTo>
                  <a:pt x="10" y="3087"/>
                </a:lnTo>
                <a:lnTo>
                  <a:pt x="2" y="3072"/>
                </a:lnTo>
                <a:lnTo>
                  <a:pt x="0" y="3055"/>
                </a:lnTo>
                <a:lnTo>
                  <a:pt x="0" y="2943"/>
                </a:lnTo>
                <a:lnTo>
                  <a:pt x="2" y="2926"/>
                </a:lnTo>
                <a:lnTo>
                  <a:pt x="10" y="2912"/>
                </a:lnTo>
                <a:lnTo>
                  <a:pt x="22" y="2899"/>
                </a:lnTo>
                <a:lnTo>
                  <a:pt x="36" y="2892"/>
                </a:lnTo>
                <a:lnTo>
                  <a:pt x="54" y="2889"/>
                </a:lnTo>
                <a:lnTo>
                  <a:pt x="91" y="2889"/>
                </a:lnTo>
                <a:lnTo>
                  <a:pt x="103" y="2889"/>
                </a:lnTo>
                <a:lnTo>
                  <a:pt x="112" y="2887"/>
                </a:lnTo>
                <a:lnTo>
                  <a:pt x="118" y="2882"/>
                </a:lnTo>
                <a:lnTo>
                  <a:pt x="122" y="2876"/>
                </a:lnTo>
                <a:lnTo>
                  <a:pt x="124" y="2866"/>
                </a:lnTo>
                <a:lnTo>
                  <a:pt x="124" y="742"/>
                </a:lnTo>
                <a:lnTo>
                  <a:pt x="128" y="716"/>
                </a:lnTo>
                <a:lnTo>
                  <a:pt x="137" y="693"/>
                </a:lnTo>
                <a:lnTo>
                  <a:pt x="152" y="673"/>
                </a:lnTo>
                <a:lnTo>
                  <a:pt x="172" y="659"/>
                </a:lnTo>
                <a:lnTo>
                  <a:pt x="195" y="648"/>
                </a:lnTo>
                <a:lnTo>
                  <a:pt x="220" y="645"/>
                </a:lnTo>
                <a:lnTo>
                  <a:pt x="1028" y="645"/>
                </a:lnTo>
                <a:lnTo>
                  <a:pt x="1037" y="643"/>
                </a:lnTo>
                <a:lnTo>
                  <a:pt x="1043" y="638"/>
                </a:lnTo>
                <a:lnTo>
                  <a:pt x="1046" y="631"/>
                </a:lnTo>
                <a:lnTo>
                  <a:pt x="1047" y="623"/>
                </a:lnTo>
                <a:lnTo>
                  <a:pt x="1048" y="616"/>
                </a:lnTo>
                <a:lnTo>
                  <a:pt x="1048" y="612"/>
                </a:lnTo>
                <a:lnTo>
                  <a:pt x="1048" y="610"/>
                </a:lnTo>
                <a:lnTo>
                  <a:pt x="1048" y="218"/>
                </a:lnTo>
                <a:lnTo>
                  <a:pt x="1048" y="217"/>
                </a:lnTo>
                <a:lnTo>
                  <a:pt x="1048" y="216"/>
                </a:lnTo>
                <a:lnTo>
                  <a:pt x="1048" y="213"/>
                </a:lnTo>
                <a:lnTo>
                  <a:pt x="1047" y="211"/>
                </a:lnTo>
                <a:lnTo>
                  <a:pt x="1046" y="209"/>
                </a:lnTo>
                <a:lnTo>
                  <a:pt x="1044" y="206"/>
                </a:lnTo>
                <a:lnTo>
                  <a:pt x="1041" y="204"/>
                </a:lnTo>
                <a:lnTo>
                  <a:pt x="1037" y="203"/>
                </a:lnTo>
                <a:lnTo>
                  <a:pt x="1032" y="203"/>
                </a:lnTo>
                <a:lnTo>
                  <a:pt x="1015" y="200"/>
                </a:lnTo>
                <a:lnTo>
                  <a:pt x="1002" y="193"/>
                </a:lnTo>
                <a:lnTo>
                  <a:pt x="989" y="180"/>
                </a:lnTo>
                <a:lnTo>
                  <a:pt x="982" y="165"/>
                </a:lnTo>
                <a:lnTo>
                  <a:pt x="979" y="149"/>
                </a:lnTo>
                <a:lnTo>
                  <a:pt x="979" y="53"/>
                </a:lnTo>
                <a:lnTo>
                  <a:pt x="982" y="36"/>
                </a:lnTo>
                <a:lnTo>
                  <a:pt x="989" y="21"/>
                </a:lnTo>
                <a:lnTo>
                  <a:pt x="1002" y="10"/>
                </a:lnTo>
                <a:lnTo>
                  <a:pt x="1015" y="2"/>
                </a:lnTo>
                <a:lnTo>
                  <a:pt x="1032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44" name="Group 122"/>
          <p:cNvGrpSpPr/>
          <p:nvPr/>
        </p:nvGrpSpPr>
        <p:grpSpPr>
          <a:xfrm>
            <a:off x="170439" y="7073372"/>
            <a:ext cx="239247" cy="246843"/>
            <a:chOff x="11590338" y="6286576"/>
            <a:chExt cx="400049" cy="412750"/>
          </a:xfrm>
          <a:solidFill>
            <a:schemeClr val="accent1">
              <a:lumMod val="75000"/>
            </a:schemeClr>
          </a:solidFill>
        </p:grpSpPr>
        <p:sp>
          <p:nvSpPr>
            <p:cNvPr id="145" name="Freeform 757"/>
            <p:cNvSpPr>
              <a:spLocks/>
            </p:cNvSpPr>
            <p:nvPr/>
          </p:nvSpPr>
          <p:spPr bwMode="auto">
            <a:xfrm>
              <a:off x="11590338" y="6286576"/>
              <a:ext cx="361950" cy="412750"/>
            </a:xfrm>
            <a:custGeom>
              <a:avLst/>
              <a:gdLst>
                <a:gd name="T0" fmla="*/ 1553 w 2963"/>
                <a:gd name="T1" fmla="*/ 19 h 3377"/>
                <a:gd name="T2" fmla="*/ 1690 w 2963"/>
                <a:gd name="T3" fmla="*/ 90 h 3377"/>
                <a:gd name="T4" fmla="*/ 1862 w 2963"/>
                <a:gd name="T5" fmla="*/ 191 h 3377"/>
                <a:gd name="T6" fmla="*/ 2064 w 2963"/>
                <a:gd name="T7" fmla="*/ 300 h 3377"/>
                <a:gd name="T8" fmla="*/ 2285 w 2963"/>
                <a:gd name="T9" fmla="*/ 394 h 3377"/>
                <a:gd name="T10" fmla="*/ 2578 w 2963"/>
                <a:gd name="T11" fmla="*/ 455 h 3377"/>
                <a:gd name="T12" fmla="*/ 2880 w 2963"/>
                <a:gd name="T13" fmla="*/ 464 h 3377"/>
                <a:gd name="T14" fmla="*/ 2914 w 2963"/>
                <a:gd name="T15" fmla="*/ 469 h 3377"/>
                <a:gd name="T16" fmla="*/ 2949 w 2963"/>
                <a:gd name="T17" fmla="*/ 500 h 3377"/>
                <a:gd name="T18" fmla="*/ 2959 w 2963"/>
                <a:gd name="T19" fmla="*/ 563 h 3377"/>
                <a:gd name="T20" fmla="*/ 2959 w 2963"/>
                <a:gd name="T21" fmla="*/ 649 h 3377"/>
                <a:gd name="T22" fmla="*/ 2960 w 2963"/>
                <a:gd name="T23" fmla="*/ 813 h 3377"/>
                <a:gd name="T24" fmla="*/ 2961 w 2963"/>
                <a:gd name="T25" fmla="*/ 1019 h 3377"/>
                <a:gd name="T26" fmla="*/ 2962 w 2963"/>
                <a:gd name="T27" fmla="*/ 1229 h 3377"/>
                <a:gd name="T28" fmla="*/ 2962 w 2963"/>
                <a:gd name="T29" fmla="*/ 1407 h 3377"/>
                <a:gd name="T30" fmla="*/ 2963 w 2963"/>
                <a:gd name="T31" fmla="*/ 1515 h 3377"/>
                <a:gd name="T32" fmla="*/ 2951 w 2963"/>
                <a:gd name="T33" fmla="*/ 1698 h 3377"/>
                <a:gd name="T34" fmla="*/ 2911 w 2963"/>
                <a:gd name="T35" fmla="*/ 1878 h 3377"/>
                <a:gd name="T36" fmla="*/ 2880 w 2963"/>
                <a:gd name="T37" fmla="*/ 1902 h 3377"/>
                <a:gd name="T38" fmla="*/ 2788 w 2963"/>
                <a:gd name="T39" fmla="*/ 1881 h 3377"/>
                <a:gd name="T40" fmla="*/ 2633 w 2963"/>
                <a:gd name="T41" fmla="*/ 1867 h 3377"/>
                <a:gd name="T42" fmla="*/ 2364 w 2963"/>
                <a:gd name="T43" fmla="*/ 1913 h 3377"/>
                <a:gd name="T44" fmla="*/ 2132 w 2963"/>
                <a:gd name="T45" fmla="*/ 2039 h 3377"/>
                <a:gd name="T46" fmla="*/ 1954 w 2963"/>
                <a:gd name="T47" fmla="*/ 2230 h 3377"/>
                <a:gd name="T48" fmla="*/ 1846 w 2963"/>
                <a:gd name="T49" fmla="*/ 2471 h 3377"/>
                <a:gd name="T50" fmla="*/ 1823 w 2963"/>
                <a:gd name="T51" fmla="*/ 2740 h 3377"/>
                <a:gd name="T52" fmla="*/ 1883 w 2963"/>
                <a:gd name="T53" fmla="*/ 2986 h 3377"/>
                <a:gd name="T54" fmla="*/ 1947 w 2963"/>
                <a:gd name="T55" fmla="*/ 3108 h 3377"/>
                <a:gd name="T56" fmla="*/ 1944 w 2963"/>
                <a:gd name="T57" fmla="*/ 3139 h 3377"/>
                <a:gd name="T58" fmla="*/ 1764 w 2963"/>
                <a:gd name="T59" fmla="*/ 3265 h 3377"/>
                <a:gd name="T60" fmla="*/ 1582 w 2963"/>
                <a:gd name="T61" fmla="*/ 3356 h 3377"/>
                <a:gd name="T62" fmla="*/ 1455 w 2963"/>
                <a:gd name="T63" fmla="*/ 3375 h 3377"/>
                <a:gd name="T64" fmla="*/ 1317 w 2963"/>
                <a:gd name="T65" fmla="*/ 3329 h 3377"/>
                <a:gd name="T66" fmla="*/ 1137 w 2963"/>
                <a:gd name="T67" fmla="*/ 3230 h 3377"/>
                <a:gd name="T68" fmla="*/ 929 w 2963"/>
                <a:gd name="T69" fmla="*/ 3082 h 3377"/>
                <a:gd name="T70" fmla="*/ 711 w 2963"/>
                <a:gd name="T71" fmla="*/ 2891 h 3377"/>
                <a:gd name="T72" fmla="*/ 497 w 2963"/>
                <a:gd name="T73" fmla="*/ 2665 h 3377"/>
                <a:gd name="T74" fmla="*/ 303 w 2963"/>
                <a:gd name="T75" fmla="*/ 2410 h 3377"/>
                <a:gd name="T76" fmla="*/ 145 w 2963"/>
                <a:gd name="T77" fmla="*/ 2132 h 3377"/>
                <a:gd name="T78" fmla="*/ 38 w 2963"/>
                <a:gd name="T79" fmla="*/ 1836 h 3377"/>
                <a:gd name="T80" fmla="*/ 0 w 2963"/>
                <a:gd name="T81" fmla="*/ 1531 h 3377"/>
                <a:gd name="T82" fmla="*/ 0 w 2963"/>
                <a:gd name="T83" fmla="*/ 1494 h 3377"/>
                <a:gd name="T84" fmla="*/ 2 w 2963"/>
                <a:gd name="T85" fmla="*/ 1361 h 3377"/>
                <a:gd name="T86" fmla="*/ 5 w 2963"/>
                <a:gd name="T87" fmla="*/ 1167 h 3377"/>
                <a:gd name="T88" fmla="*/ 9 w 2963"/>
                <a:gd name="T89" fmla="*/ 949 h 3377"/>
                <a:gd name="T90" fmla="*/ 12 w 2963"/>
                <a:gd name="T91" fmla="*/ 744 h 3377"/>
                <a:gd name="T92" fmla="*/ 16 w 2963"/>
                <a:gd name="T93" fmla="*/ 591 h 3377"/>
                <a:gd name="T94" fmla="*/ 18 w 2963"/>
                <a:gd name="T95" fmla="*/ 525 h 3377"/>
                <a:gd name="T96" fmla="*/ 45 w 2963"/>
                <a:gd name="T97" fmla="*/ 463 h 3377"/>
                <a:gd name="T98" fmla="*/ 81 w 2963"/>
                <a:gd name="T99" fmla="*/ 454 h 3377"/>
                <a:gd name="T100" fmla="*/ 315 w 2963"/>
                <a:gd name="T101" fmla="*/ 461 h 3377"/>
                <a:gd name="T102" fmla="*/ 630 w 2963"/>
                <a:gd name="T103" fmla="*/ 432 h 3377"/>
                <a:gd name="T104" fmla="*/ 894 w 2963"/>
                <a:gd name="T105" fmla="*/ 342 h 3377"/>
                <a:gd name="T106" fmla="*/ 1104 w 2963"/>
                <a:gd name="T107" fmla="*/ 225 h 3377"/>
                <a:gd name="T108" fmla="*/ 1275 w 2963"/>
                <a:gd name="T109" fmla="*/ 107 h 3377"/>
                <a:gd name="T110" fmla="*/ 1408 w 2963"/>
                <a:gd name="T111" fmla="*/ 23 h 3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963" h="3377">
                  <a:moveTo>
                    <a:pt x="1481" y="0"/>
                  </a:moveTo>
                  <a:lnTo>
                    <a:pt x="1503" y="2"/>
                  </a:lnTo>
                  <a:lnTo>
                    <a:pt x="1527" y="8"/>
                  </a:lnTo>
                  <a:lnTo>
                    <a:pt x="1553" y="19"/>
                  </a:lnTo>
                  <a:lnTo>
                    <a:pt x="1583" y="32"/>
                  </a:lnTo>
                  <a:lnTo>
                    <a:pt x="1617" y="48"/>
                  </a:lnTo>
                  <a:lnTo>
                    <a:pt x="1652" y="68"/>
                  </a:lnTo>
                  <a:lnTo>
                    <a:pt x="1690" y="90"/>
                  </a:lnTo>
                  <a:lnTo>
                    <a:pt x="1729" y="113"/>
                  </a:lnTo>
                  <a:lnTo>
                    <a:pt x="1772" y="138"/>
                  </a:lnTo>
                  <a:lnTo>
                    <a:pt x="1816" y="165"/>
                  </a:lnTo>
                  <a:lnTo>
                    <a:pt x="1862" y="191"/>
                  </a:lnTo>
                  <a:lnTo>
                    <a:pt x="1910" y="219"/>
                  </a:lnTo>
                  <a:lnTo>
                    <a:pt x="1960" y="247"/>
                  </a:lnTo>
                  <a:lnTo>
                    <a:pt x="2011" y="274"/>
                  </a:lnTo>
                  <a:lnTo>
                    <a:pt x="2064" y="300"/>
                  </a:lnTo>
                  <a:lnTo>
                    <a:pt x="2117" y="326"/>
                  </a:lnTo>
                  <a:lnTo>
                    <a:pt x="2172" y="351"/>
                  </a:lnTo>
                  <a:lnTo>
                    <a:pt x="2228" y="373"/>
                  </a:lnTo>
                  <a:lnTo>
                    <a:pt x="2285" y="394"/>
                  </a:lnTo>
                  <a:lnTo>
                    <a:pt x="2343" y="411"/>
                  </a:lnTo>
                  <a:lnTo>
                    <a:pt x="2423" y="432"/>
                  </a:lnTo>
                  <a:lnTo>
                    <a:pt x="2500" y="445"/>
                  </a:lnTo>
                  <a:lnTo>
                    <a:pt x="2578" y="455"/>
                  </a:lnTo>
                  <a:lnTo>
                    <a:pt x="2655" y="461"/>
                  </a:lnTo>
                  <a:lnTo>
                    <a:pt x="2730" y="464"/>
                  </a:lnTo>
                  <a:lnTo>
                    <a:pt x="2806" y="464"/>
                  </a:lnTo>
                  <a:lnTo>
                    <a:pt x="2880" y="464"/>
                  </a:lnTo>
                  <a:lnTo>
                    <a:pt x="2887" y="464"/>
                  </a:lnTo>
                  <a:lnTo>
                    <a:pt x="2896" y="465"/>
                  </a:lnTo>
                  <a:lnTo>
                    <a:pt x="2905" y="466"/>
                  </a:lnTo>
                  <a:lnTo>
                    <a:pt x="2914" y="469"/>
                  </a:lnTo>
                  <a:lnTo>
                    <a:pt x="2924" y="473"/>
                  </a:lnTo>
                  <a:lnTo>
                    <a:pt x="2933" y="479"/>
                  </a:lnTo>
                  <a:lnTo>
                    <a:pt x="2941" y="488"/>
                  </a:lnTo>
                  <a:lnTo>
                    <a:pt x="2949" y="500"/>
                  </a:lnTo>
                  <a:lnTo>
                    <a:pt x="2954" y="515"/>
                  </a:lnTo>
                  <a:lnTo>
                    <a:pt x="2958" y="535"/>
                  </a:lnTo>
                  <a:lnTo>
                    <a:pt x="2959" y="557"/>
                  </a:lnTo>
                  <a:lnTo>
                    <a:pt x="2959" y="563"/>
                  </a:lnTo>
                  <a:lnTo>
                    <a:pt x="2959" y="575"/>
                  </a:lnTo>
                  <a:lnTo>
                    <a:pt x="2959" y="594"/>
                  </a:lnTo>
                  <a:lnTo>
                    <a:pt x="2959" y="619"/>
                  </a:lnTo>
                  <a:lnTo>
                    <a:pt x="2959" y="649"/>
                  </a:lnTo>
                  <a:lnTo>
                    <a:pt x="2959" y="685"/>
                  </a:lnTo>
                  <a:lnTo>
                    <a:pt x="2959" y="724"/>
                  </a:lnTo>
                  <a:lnTo>
                    <a:pt x="2960" y="767"/>
                  </a:lnTo>
                  <a:lnTo>
                    <a:pt x="2960" y="813"/>
                  </a:lnTo>
                  <a:lnTo>
                    <a:pt x="2960" y="863"/>
                  </a:lnTo>
                  <a:lnTo>
                    <a:pt x="2960" y="913"/>
                  </a:lnTo>
                  <a:lnTo>
                    <a:pt x="2960" y="966"/>
                  </a:lnTo>
                  <a:lnTo>
                    <a:pt x="2961" y="1019"/>
                  </a:lnTo>
                  <a:lnTo>
                    <a:pt x="2961" y="1072"/>
                  </a:lnTo>
                  <a:lnTo>
                    <a:pt x="2961" y="1126"/>
                  </a:lnTo>
                  <a:lnTo>
                    <a:pt x="2961" y="1178"/>
                  </a:lnTo>
                  <a:lnTo>
                    <a:pt x="2962" y="1229"/>
                  </a:lnTo>
                  <a:lnTo>
                    <a:pt x="2962" y="1278"/>
                  </a:lnTo>
                  <a:lnTo>
                    <a:pt x="2962" y="1323"/>
                  </a:lnTo>
                  <a:lnTo>
                    <a:pt x="2962" y="1367"/>
                  </a:lnTo>
                  <a:lnTo>
                    <a:pt x="2962" y="1407"/>
                  </a:lnTo>
                  <a:lnTo>
                    <a:pt x="2962" y="1441"/>
                  </a:lnTo>
                  <a:lnTo>
                    <a:pt x="2963" y="1471"/>
                  </a:lnTo>
                  <a:lnTo>
                    <a:pt x="2963" y="1496"/>
                  </a:lnTo>
                  <a:lnTo>
                    <a:pt x="2963" y="1515"/>
                  </a:lnTo>
                  <a:lnTo>
                    <a:pt x="2963" y="1526"/>
                  </a:lnTo>
                  <a:lnTo>
                    <a:pt x="2963" y="1531"/>
                  </a:lnTo>
                  <a:lnTo>
                    <a:pt x="2960" y="1614"/>
                  </a:lnTo>
                  <a:lnTo>
                    <a:pt x="2951" y="1698"/>
                  </a:lnTo>
                  <a:lnTo>
                    <a:pt x="2936" y="1781"/>
                  </a:lnTo>
                  <a:lnTo>
                    <a:pt x="2917" y="1863"/>
                  </a:lnTo>
                  <a:lnTo>
                    <a:pt x="2914" y="1869"/>
                  </a:lnTo>
                  <a:lnTo>
                    <a:pt x="2911" y="1878"/>
                  </a:lnTo>
                  <a:lnTo>
                    <a:pt x="2906" y="1886"/>
                  </a:lnTo>
                  <a:lnTo>
                    <a:pt x="2900" y="1893"/>
                  </a:lnTo>
                  <a:lnTo>
                    <a:pt x="2891" y="1898"/>
                  </a:lnTo>
                  <a:lnTo>
                    <a:pt x="2880" y="1902"/>
                  </a:lnTo>
                  <a:lnTo>
                    <a:pt x="2868" y="1901"/>
                  </a:lnTo>
                  <a:lnTo>
                    <a:pt x="2853" y="1897"/>
                  </a:lnTo>
                  <a:lnTo>
                    <a:pt x="2821" y="1888"/>
                  </a:lnTo>
                  <a:lnTo>
                    <a:pt x="2788" y="1881"/>
                  </a:lnTo>
                  <a:lnTo>
                    <a:pt x="2754" y="1875"/>
                  </a:lnTo>
                  <a:lnTo>
                    <a:pt x="2718" y="1870"/>
                  </a:lnTo>
                  <a:lnTo>
                    <a:pt x="2677" y="1868"/>
                  </a:lnTo>
                  <a:lnTo>
                    <a:pt x="2633" y="1867"/>
                  </a:lnTo>
                  <a:lnTo>
                    <a:pt x="2562" y="1870"/>
                  </a:lnTo>
                  <a:lnTo>
                    <a:pt x="2494" y="1879"/>
                  </a:lnTo>
                  <a:lnTo>
                    <a:pt x="2428" y="1893"/>
                  </a:lnTo>
                  <a:lnTo>
                    <a:pt x="2364" y="1913"/>
                  </a:lnTo>
                  <a:lnTo>
                    <a:pt x="2302" y="1937"/>
                  </a:lnTo>
                  <a:lnTo>
                    <a:pt x="2242" y="1967"/>
                  </a:lnTo>
                  <a:lnTo>
                    <a:pt x="2186" y="2001"/>
                  </a:lnTo>
                  <a:lnTo>
                    <a:pt x="2132" y="2039"/>
                  </a:lnTo>
                  <a:lnTo>
                    <a:pt x="2082" y="2081"/>
                  </a:lnTo>
                  <a:lnTo>
                    <a:pt x="2036" y="2127"/>
                  </a:lnTo>
                  <a:lnTo>
                    <a:pt x="1992" y="2177"/>
                  </a:lnTo>
                  <a:lnTo>
                    <a:pt x="1954" y="2230"/>
                  </a:lnTo>
                  <a:lnTo>
                    <a:pt x="1920" y="2286"/>
                  </a:lnTo>
                  <a:lnTo>
                    <a:pt x="1891" y="2345"/>
                  </a:lnTo>
                  <a:lnTo>
                    <a:pt x="1866" y="2407"/>
                  </a:lnTo>
                  <a:lnTo>
                    <a:pt x="1846" y="2471"/>
                  </a:lnTo>
                  <a:lnTo>
                    <a:pt x="1832" y="2537"/>
                  </a:lnTo>
                  <a:lnTo>
                    <a:pt x="1823" y="2605"/>
                  </a:lnTo>
                  <a:lnTo>
                    <a:pt x="1820" y="2674"/>
                  </a:lnTo>
                  <a:lnTo>
                    <a:pt x="1823" y="2740"/>
                  </a:lnTo>
                  <a:lnTo>
                    <a:pt x="1831" y="2804"/>
                  </a:lnTo>
                  <a:lnTo>
                    <a:pt x="1843" y="2867"/>
                  </a:lnTo>
                  <a:lnTo>
                    <a:pt x="1861" y="2927"/>
                  </a:lnTo>
                  <a:lnTo>
                    <a:pt x="1883" y="2986"/>
                  </a:lnTo>
                  <a:lnTo>
                    <a:pt x="1908" y="3042"/>
                  </a:lnTo>
                  <a:lnTo>
                    <a:pt x="1939" y="3096"/>
                  </a:lnTo>
                  <a:lnTo>
                    <a:pt x="1943" y="3102"/>
                  </a:lnTo>
                  <a:lnTo>
                    <a:pt x="1947" y="3108"/>
                  </a:lnTo>
                  <a:lnTo>
                    <a:pt x="1950" y="3114"/>
                  </a:lnTo>
                  <a:lnTo>
                    <a:pt x="1951" y="3122"/>
                  </a:lnTo>
                  <a:lnTo>
                    <a:pt x="1949" y="3130"/>
                  </a:lnTo>
                  <a:lnTo>
                    <a:pt x="1944" y="3139"/>
                  </a:lnTo>
                  <a:lnTo>
                    <a:pt x="1934" y="3148"/>
                  </a:lnTo>
                  <a:lnTo>
                    <a:pt x="1874" y="3192"/>
                  </a:lnTo>
                  <a:lnTo>
                    <a:pt x="1817" y="3231"/>
                  </a:lnTo>
                  <a:lnTo>
                    <a:pt x="1764" y="3265"/>
                  </a:lnTo>
                  <a:lnTo>
                    <a:pt x="1714" y="3294"/>
                  </a:lnTo>
                  <a:lnTo>
                    <a:pt x="1666" y="3319"/>
                  </a:lnTo>
                  <a:lnTo>
                    <a:pt x="1623" y="3340"/>
                  </a:lnTo>
                  <a:lnTo>
                    <a:pt x="1582" y="3356"/>
                  </a:lnTo>
                  <a:lnTo>
                    <a:pt x="1545" y="3367"/>
                  </a:lnTo>
                  <a:lnTo>
                    <a:pt x="1511" y="3374"/>
                  </a:lnTo>
                  <a:lnTo>
                    <a:pt x="1481" y="3377"/>
                  </a:lnTo>
                  <a:lnTo>
                    <a:pt x="1455" y="3375"/>
                  </a:lnTo>
                  <a:lnTo>
                    <a:pt x="1426" y="3368"/>
                  </a:lnTo>
                  <a:lnTo>
                    <a:pt x="1393" y="3359"/>
                  </a:lnTo>
                  <a:lnTo>
                    <a:pt x="1357" y="3346"/>
                  </a:lnTo>
                  <a:lnTo>
                    <a:pt x="1317" y="3329"/>
                  </a:lnTo>
                  <a:lnTo>
                    <a:pt x="1276" y="3309"/>
                  </a:lnTo>
                  <a:lnTo>
                    <a:pt x="1232" y="3286"/>
                  </a:lnTo>
                  <a:lnTo>
                    <a:pt x="1185" y="3259"/>
                  </a:lnTo>
                  <a:lnTo>
                    <a:pt x="1137" y="3230"/>
                  </a:lnTo>
                  <a:lnTo>
                    <a:pt x="1087" y="3197"/>
                  </a:lnTo>
                  <a:lnTo>
                    <a:pt x="1036" y="3161"/>
                  </a:lnTo>
                  <a:lnTo>
                    <a:pt x="983" y="3123"/>
                  </a:lnTo>
                  <a:lnTo>
                    <a:pt x="929" y="3082"/>
                  </a:lnTo>
                  <a:lnTo>
                    <a:pt x="876" y="3037"/>
                  </a:lnTo>
                  <a:lnTo>
                    <a:pt x="821" y="2991"/>
                  </a:lnTo>
                  <a:lnTo>
                    <a:pt x="766" y="2943"/>
                  </a:lnTo>
                  <a:lnTo>
                    <a:pt x="711" y="2891"/>
                  </a:lnTo>
                  <a:lnTo>
                    <a:pt x="656" y="2838"/>
                  </a:lnTo>
                  <a:lnTo>
                    <a:pt x="602" y="2782"/>
                  </a:lnTo>
                  <a:lnTo>
                    <a:pt x="549" y="2725"/>
                  </a:lnTo>
                  <a:lnTo>
                    <a:pt x="497" y="2665"/>
                  </a:lnTo>
                  <a:lnTo>
                    <a:pt x="446" y="2603"/>
                  </a:lnTo>
                  <a:lnTo>
                    <a:pt x="396" y="2541"/>
                  </a:lnTo>
                  <a:lnTo>
                    <a:pt x="349" y="2476"/>
                  </a:lnTo>
                  <a:lnTo>
                    <a:pt x="303" y="2410"/>
                  </a:lnTo>
                  <a:lnTo>
                    <a:pt x="260" y="2342"/>
                  </a:lnTo>
                  <a:lnTo>
                    <a:pt x="218" y="2273"/>
                  </a:lnTo>
                  <a:lnTo>
                    <a:pt x="180" y="2202"/>
                  </a:lnTo>
                  <a:lnTo>
                    <a:pt x="145" y="2132"/>
                  </a:lnTo>
                  <a:lnTo>
                    <a:pt x="113" y="2059"/>
                  </a:lnTo>
                  <a:lnTo>
                    <a:pt x="84" y="1986"/>
                  </a:lnTo>
                  <a:lnTo>
                    <a:pt x="59" y="1911"/>
                  </a:lnTo>
                  <a:lnTo>
                    <a:pt x="38" y="1836"/>
                  </a:lnTo>
                  <a:lnTo>
                    <a:pt x="22" y="1760"/>
                  </a:lnTo>
                  <a:lnTo>
                    <a:pt x="9" y="1684"/>
                  </a:lnTo>
                  <a:lnTo>
                    <a:pt x="2" y="1607"/>
                  </a:lnTo>
                  <a:lnTo>
                    <a:pt x="0" y="1531"/>
                  </a:lnTo>
                  <a:lnTo>
                    <a:pt x="0" y="1530"/>
                  </a:lnTo>
                  <a:lnTo>
                    <a:pt x="0" y="1526"/>
                  </a:lnTo>
                  <a:lnTo>
                    <a:pt x="0" y="1514"/>
                  </a:lnTo>
                  <a:lnTo>
                    <a:pt x="0" y="1494"/>
                  </a:lnTo>
                  <a:lnTo>
                    <a:pt x="0" y="1468"/>
                  </a:lnTo>
                  <a:lnTo>
                    <a:pt x="1" y="1437"/>
                  </a:lnTo>
                  <a:lnTo>
                    <a:pt x="1" y="1401"/>
                  </a:lnTo>
                  <a:lnTo>
                    <a:pt x="2" y="1361"/>
                  </a:lnTo>
                  <a:lnTo>
                    <a:pt x="3" y="1317"/>
                  </a:lnTo>
                  <a:lnTo>
                    <a:pt x="3" y="1270"/>
                  </a:lnTo>
                  <a:lnTo>
                    <a:pt x="4" y="1220"/>
                  </a:lnTo>
                  <a:lnTo>
                    <a:pt x="5" y="1167"/>
                  </a:lnTo>
                  <a:lnTo>
                    <a:pt x="6" y="1114"/>
                  </a:lnTo>
                  <a:lnTo>
                    <a:pt x="7" y="1059"/>
                  </a:lnTo>
                  <a:lnTo>
                    <a:pt x="8" y="1005"/>
                  </a:lnTo>
                  <a:lnTo>
                    <a:pt x="9" y="949"/>
                  </a:lnTo>
                  <a:lnTo>
                    <a:pt x="9" y="896"/>
                  </a:lnTo>
                  <a:lnTo>
                    <a:pt x="10" y="843"/>
                  </a:lnTo>
                  <a:lnTo>
                    <a:pt x="11" y="793"/>
                  </a:lnTo>
                  <a:lnTo>
                    <a:pt x="12" y="744"/>
                  </a:lnTo>
                  <a:lnTo>
                    <a:pt x="13" y="700"/>
                  </a:lnTo>
                  <a:lnTo>
                    <a:pt x="14" y="659"/>
                  </a:lnTo>
                  <a:lnTo>
                    <a:pt x="14" y="623"/>
                  </a:lnTo>
                  <a:lnTo>
                    <a:pt x="16" y="591"/>
                  </a:lnTo>
                  <a:lnTo>
                    <a:pt x="17" y="565"/>
                  </a:lnTo>
                  <a:lnTo>
                    <a:pt x="17" y="545"/>
                  </a:lnTo>
                  <a:lnTo>
                    <a:pt x="18" y="532"/>
                  </a:lnTo>
                  <a:lnTo>
                    <a:pt x="18" y="525"/>
                  </a:lnTo>
                  <a:lnTo>
                    <a:pt x="22" y="502"/>
                  </a:lnTo>
                  <a:lnTo>
                    <a:pt x="29" y="484"/>
                  </a:lnTo>
                  <a:lnTo>
                    <a:pt x="36" y="472"/>
                  </a:lnTo>
                  <a:lnTo>
                    <a:pt x="45" y="463"/>
                  </a:lnTo>
                  <a:lnTo>
                    <a:pt x="54" y="458"/>
                  </a:lnTo>
                  <a:lnTo>
                    <a:pt x="62" y="455"/>
                  </a:lnTo>
                  <a:lnTo>
                    <a:pt x="71" y="454"/>
                  </a:lnTo>
                  <a:lnTo>
                    <a:pt x="81" y="454"/>
                  </a:lnTo>
                  <a:lnTo>
                    <a:pt x="89" y="454"/>
                  </a:lnTo>
                  <a:lnTo>
                    <a:pt x="162" y="457"/>
                  </a:lnTo>
                  <a:lnTo>
                    <a:pt x="238" y="460"/>
                  </a:lnTo>
                  <a:lnTo>
                    <a:pt x="315" y="461"/>
                  </a:lnTo>
                  <a:lnTo>
                    <a:pt x="392" y="460"/>
                  </a:lnTo>
                  <a:lnTo>
                    <a:pt x="471" y="455"/>
                  </a:lnTo>
                  <a:lnTo>
                    <a:pt x="551" y="446"/>
                  </a:lnTo>
                  <a:lnTo>
                    <a:pt x="630" y="432"/>
                  </a:lnTo>
                  <a:lnTo>
                    <a:pt x="712" y="411"/>
                  </a:lnTo>
                  <a:lnTo>
                    <a:pt x="775" y="392"/>
                  </a:lnTo>
                  <a:lnTo>
                    <a:pt x="836" y="368"/>
                  </a:lnTo>
                  <a:lnTo>
                    <a:pt x="894" y="342"/>
                  </a:lnTo>
                  <a:lnTo>
                    <a:pt x="951" y="315"/>
                  </a:lnTo>
                  <a:lnTo>
                    <a:pt x="1004" y="286"/>
                  </a:lnTo>
                  <a:lnTo>
                    <a:pt x="1056" y="256"/>
                  </a:lnTo>
                  <a:lnTo>
                    <a:pt x="1104" y="225"/>
                  </a:lnTo>
                  <a:lnTo>
                    <a:pt x="1151" y="194"/>
                  </a:lnTo>
                  <a:lnTo>
                    <a:pt x="1194" y="165"/>
                  </a:lnTo>
                  <a:lnTo>
                    <a:pt x="1236" y="135"/>
                  </a:lnTo>
                  <a:lnTo>
                    <a:pt x="1275" y="107"/>
                  </a:lnTo>
                  <a:lnTo>
                    <a:pt x="1311" y="82"/>
                  </a:lnTo>
                  <a:lnTo>
                    <a:pt x="1345" y="59"/>
                  </a:lnTo>
                  <a:lnTo>
                    <a:pt x="1377" y="39"/>
                  </a:lnTo>
                  <a:lnTo>
                    <a:pt x="1408" y="23"/>
                  </a:lnTo>
                  <a:lnTo>
                    <a:pt x="1434" y="10"/>
                  </a:lnTo>
                  <a:lnTo>
                    <a:pt x="1459" y="2"/>
                  </a:lnTo>
                  <a:lnTo>
                    <a:pt x="148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758"/>
            <p:cNvSpPr>
              <a:spLocks/>
            </p:cNvSpPr>
            <p:nvPr/>
          </p:nvSpPr>
          <p:spPr bwMode="auto">
            <a:xfrm>
              <a:off x="11833225" y="6591376"/>
              <a:ext cx="157162" cy="107950"/>
            </a:xfrm>
            <a:custGeom>
              <a:avLst/>
              <a:gdLst>
                <a:gd name="T0" fmla="*/ 1138 w 1295"/>
                <a:gd name="T1" fmla="*/ 0 h 874"/>
                <a:gd name="T2" fmla="*/ 1157 w 1295"/>
                <a:gd name="T3" fmla="*/ 2 h 874"/>
                <a:gd name="T4" fmla="*/ 1176 w 1295"/>
                <a:gd name="T5" fmla="*/ 9 h 874"/>
                <a:gd name="T6" fmla="*/ 1191 w 1295"/>
                <a:gd name="T7" fmla="*/ 20 h 874"/>
                <a:gd name="T8" fmla="*/ 1272 w 1295"/>
                <a:gd name="T9" fmla="*/ 94 h 874"/>
                <a:gd name="T10" fmla="*/ 1284 w 1295"/>
                <a:gd name="T11" fmla="*/ 109 h 874"/>
                <a:gd name="T12" fmla="*/ 1292 w 1295"/>
                <a:gd name="T13" fmla="*/ 127 h 874"/>
                <a:gd name="T14" fmla="*/ 1295 w 1295"/>
                <a:gd name="T15" fmla="*/ 145 h 874"/>
                <a:gd name="T16" fmla="*/ 1293 w 1295"/>
                <a:gd name="T17" fmla="*/ 164 h 874"/>
                <a:gd name="T18" fmla="*/ 1286 w 1295"/>
                <a:gd name="T19" fmla="*/ 181 h 874"/>
                <a:gd name="T20" fmla="*/ 1275 w 1295"/>
                <a:gd name="T21" fmla="*/ 197 h 874"/>
                <a:gd name="T22" fmla="*/ 652 w 1295"/>
                <a:gd name="T23" fmla="*/ 850 h 874"/>
                <a:gd name="T24" fmla="*/ 637 w 1295"/>
                <a:gd name="T25" fmla="*/ 862 h 874"/>
                <a:gd name="T26" fmla="*/ 619 w 1295"/>
                <a:gd name="T27" fmla="*/ 870 h 874"/>
                <a:gd name="T28" fmla="*/ 599 w 1295"/>
                <a:gd name="T29" fmla="*/ 874 h 874"/>
                <a:gd name="T30" fmla="*/ 580 w 1295"/>
                <a:gd name="T31" fmla="*/ 874 h 874"/>
                <a:gd name="T32" fmla="*/ 561 w 1295"/>
                <a:gd name="T33" fmla="*/ 869 h 874"/>
                <a:gd name="T34" fmla="*/ 543 w 1295"/>
                <a:gd name="T35" fmla="*/ 860 h 874"/>
                <a:gd name="T36" fmla="*/ 29 w 1295"/>
                <a:gd name="T37" fmla="*/ 482 h 874"/>
                <a:gd name="T38" fmla="*/ 15 w 1295"/>
                <a:gd name="T39" fmla="*/ 468 h 874"/>
                <a:gd name="T40" fmla="*/ 5 w 1295"/>
                <a:gd name="T41" fmla="*/ 452 h 874"/>
                <a:gd name="T42" fmla="*/ 0 w 1295"/>
                <a:gd name="T43" fmla="*/ 434 h 874"/>
                <a:gd name="T44" fmla="*/ 0 w 1295"/>
                <a:gd name="T45" fmla="*/ 416 h 874"/>
                <a:gd name="T46" fmla="*/ 4 w 1295"/>
                <a:gd name="T47" fmla="*/ 397 h 874"/>
                <a:gd name="T48" fmla="*/ 13 w 1295"/>
                <a:gd name="T49" fmla="*/ 380 h 874"/>
                <a:gd name="T50" fmla="*/ 80 w 1295"/>
                <a:gd name="T51" fmla="*/ 293 h 874"/>
                <a:gd name="T52" fmla="*/ 93 w 1295"/>
                <a:gd name="T53" fmla="*/ 279 h 874"/>
                <a:gd name="T54" fmla="*/ 110 w 1295"/>
                <a:gd name="T55" fmla="*/ 270 h 874"/>
                <a:gd name="T56" fmla="*/ 128 w 1295"/>
                <a:gd name="T57" fmla="*/ 265 h 874"/>
                <a:gd name="T58" fmla="*/ 147 w 1295"/>
                <a:gd name="T59" fmla="*/ 265 h 874"/>
                <a:gd name="T60" fmla="*/ 166 w 1295"/>
                <a:gd name="T61" fmla="*/ 269 h 874"/>
                <a:gd name="T62" fmla="*/ 183 w 1295"/>
                <a:gd name="T63" fmla="*/ 278 h 874"/>
                <a:gd name="T64" fmla="*/ 513 w 1295"/>
                <a:gd name="T65" fmla="*/ 519 h 874"/>
                <a:gd name="T66" fmla="*/ 531 w 1295"/>
                <a:gd name="T67" fmla="*/ 528 h 874"/>
                <a:gd name="T68" fmla="*/ 550 w 1295"/>
                <a:gd name="T69" fmla="*/ 533 h 874"/>
                <a:gd name="T70" fmla="*/ 569 w 1295"/>
                <a:gd name="T71" fmla="*/ 533 h 874"/>
                <a:gd name="T72" fmla="*/ 589 w 1295"/>
                <a:gd name="T73" fmla="*/ 529 h 874"/>
                <a:gd name="T74" fmla="*/ 606 w 1295"/>
                <a:gd name="T75" fmla="*/ 521 h 874"/>
                <a:gd name="T76" fmla="*/ 622 w 1295"/>
                <a:gd name="T77" fmla="*/ 508 h 874"/>
                <a:gd name="T78" fmla="*/ 1088 w 1295"/>
                <a:gd name="T79" fmla="*/ 24 h 874"/>
                <a:gd name="T80" fmla="*/ 1103 w 1295"/>
                <a:gd name="T81" fmla="*/ 12 h 874"/>
                <a:gd name="T82" fmla="*/ 1120 w 1295"/>
                <a:gd name="T83" fmla="*/ 3 h 874"/>
                <a:gd name="T84" fmla="*/ 1138 w 1295"/>
                <a:gd name="T85" fmla="*/ 0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95" h="874">
                  <a:moveTo>
                    <a:pt x="1138" y="0"/>
                  </a:moveTo>
                  <a:lnTo>
                    <a:pt x="1157" y="2"/>
                  </a:lnTo>
                  <a:lnTo>
                    <a:pt x="1176" y="9"/>
                  </a:lnTo>
                  <a:lnTo>
                    <a:pt x="1191" y="20"/>
                  </a:lnTo>
                  <a:lnTo>
                    <a:pt x="1272" y="94"/>
                  </a:lnTo>
                  <a:lnTo>
                    <a:pt x="1284" y="109"/>
                  </a:lnTo>
                  <a:lnTo>
                    <a:pt x="1292" y="127"/>
                  </a:lnTo>
                  <a:lnTo>
                    <a:pt x="1295" y="145"/>
                  </a:lnTo>
                  <a:lnTo>
                    <a:pt x="1293" y="164"/>
                  </a:lnTo>
                  <a:lnTo>
                    <a:pt x="1286" y="181"/>
                  </a:lnTo>
                  <a:lnTo>
                    <a:pt x="1275" y="197"/>
                  </a:lnTo>
                  <a:lnTo>
                    <a:pt x="652" y="850"/>
                  </a:lnTo>
                  <a:lnTo>
                    <a:pt x="637" y="862"/>
                  </a:lnTo>
                  <a:lnTo>
                    <a:pt x="619" y="870"/>
                  </a:lnTo>
                  <a:lnTo>
                    <a:pt x="599" y="874"/>
                  </a:lnTo>
                  <a:lnTo>
                    <a:pt x="580" y="874"/>
                  </a:lnTo>
                  <a:lnTo>
                    <a:pt x="561" y="869"/>
                  </a:lnTo>
                  <a:lnTo>
                    <a:pt x="543" y="860"/>
                  </a:lnTo>
                  <a:lnTo>
                    <a:pt x="29" y="482"/>
                  </a:lnTo>
                  <a:lnTo>
                    <a:pt x="15" y="468"/>
                  </a:lnTo>
                  <a:lnTo>
                    <a:pt x="5" y="452"/>
                  </a:lnTo>
                  <a:lnTo>
                    <a:pt x="0" y="434"/>
                  </a:lnTo>
                  <a:lnTo>
                    <a:pt x="0" y="416"/>
                  </a:lnTo>
                  <a:lnTo>
                    <a:pt x="4" y="397"/>
                  </a:lnTo>
                  <a:lnTo>
                    <a:pt x="13" y="380"/>
                  </a:lnTo>
                  <a:lnTo>
                    <a:pt x="80" y="293"/>
                  </a:lnTo>
                  <a:lnTo>
                    <a:pt x="93" y="279"/>
                  </a:lnTo>
                  <a:lnTo>
                    <a:pt x="110" y="270"/>
                  </a:lnTo>
                  <a:lnTo>
                    <a:pt x="128" y="265"/>
                  </a:lnTo>
                  <a:lnTo>
                    <a:pt x="147" y="265"/>
                  </a:lnTo>
                  <a:lnTo>
                    <a:pt x="166" y="269"/>
                  </a:lnTo>
                  <a:lnTo>
                    <a:pt x="183" y="278"/>
                  </a:lnTo>
                  <a:lnTo>
                    <a:pt x="513" y="519"/>
                  </a:lnTo>
                  <a:lnTo>
                    <a:pt x="531" y="528"/>
                  </a:lnTo>
                  <a:lnTo>
                    <a:pt x="550" y="533"/>
                  </a:lnTo>
                  <a:lnTo>
                    <a:pt x="569" y="533"/>
                  </a:lnTo>
                  <a:lnTo>
                    <a:pt x="589" y="529"/>
                  </a:lnTo>
                  <a:lnTo>
                    <a:pt x="606" y="521"/>
                  </a:lnTo>
                  <a:lnTo>
                    <a:pt x="622" y="508"/>
                  </a:lnTo>
                  <a:lnTo>
                    <a:pt x="1088" y="24"/>
                  </a:lnTo>
                  <a:lnTo>
                    <a:pt x="1103" y="12"/>
                  </a:lnTo>
                  <a:lnTo>
                    <a:pt x="1120" y="3"/>
                  </a:lnTo>
                  <a:lnTo>
                    <a:pt x="11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37" name="Диаграмма 36"/>
          <p:cNvGraphicFramePr/>
          <p:nvPr>
            <p:extLst>
              <p:ext uri="{D42A27DB-BD31-4B8C-83A1-F6EECF244321}">
                <p14:modId xmlns:p14="http://schemas.microsoft.com/office/powerpoint/2010/main" val="3273091925"/>
              </p:ext>
            </p:extLst>
          </p:nvPr>
        </p:nvGraphicFramePr>
        <p:xfrm>
          <a:off x="-5719564" y="5474940"/>
          <a:ext cx="4154202" cy="27694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8" name="Диаграмма 27"/>
          <p:cNvGraphicFramePr/>
          <p:nvPr>
            <p:extLst>
              <p:ext uri="{D42A27DB-BD31-4B8C-83A1-F6EECF244321}">
                <p14:modId xmlns:p14="http://schemas.microsoft.com/office/powerpoint/2010/main" val="1294718407"/>
              </p:ext>
            </p:extLst>
          </p:nvPr>
        </p:nvGraphicFramePr>
        <p:xfrm>
          <a:off x="-5154192" y="6235232"/>
          <a:ext cx="4170239" cy="2843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7" name="TextBox 96"/>
          <p:cNvSpPr txBox="1"/>
          <p:nvPr/>
        </p:nvSpPr>
        <p:spPr>
          <a:xfrm>
            <a:off x="4372102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08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8021" y="394660"/>
            <a:ext cx="64219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cap="all" dirty="0" smtClean="0">
                <a:solidFill>
                  <a:srgbClr val="002060"/>
                </a:solidFill>
                <a:latin typeface="Cambria" panose="02040503050406030204" pitchFamily="18" charset="0"/>
              </a:rPr>
              <a:t>Программные и непрограммные расходы</a:t>
            </a:r>
            <a:endParaRPr lang="ru-RU" sz="2000" b="1" cap="all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0087" y="1034897"/>
            <a:ext cx="56178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cap="all" dirty="0">
                <a:ln>
                  <a:solidFill>
                    <a:srgbClr val="376092"/>
                  </a:solidFill>
                </a:ln>
                <a:solidFill>
                  <a:srgbClr val="37609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Расходы</a:t>
            </a:r>
            <a:r>
              <a:rPr lang="ru-RU" sz="2400" b="1" cap="all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ru-RU" sz="3200" b="1" cap="all" dirty="0" smtClean="0">
                <a:ln>
                  <a:solidFill>
                    <a:srgbClr val="31859C"/>
                  </a:solidFill>
                </a:ln>
                <a:solidFill>
                  <a:srgbClr val="31859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11 635,9 </a:t>
            </a:r>
            <a:r>
              <a:rPr lang="ru-RU" sz="2400" b="1" cap="all" dirty="0" smtClean="0">
                <a:ln>
                  <a:solidFill>
                    <a:srgbClr val="376092"/>
                  </a:solidFill>
                </a:ln>
                <a:solidFill>
                  <a:srgbClr val="37609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млн. рублей</a:t>
            </a:r>
            <a:endParaRPr lang="ru-RU" sz="2400" b="1" cap="all" dirty="0">
              <a:ln>
                <a:solidFill>
                  <a:srgbClr val="376092"/>
                </a:solidFill>
              </a:ln>
              <a:solidFill>
                <a:srgbClr val="37609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-81990" y="1566905"/>
            <a:ext cx="6953933" cy="1130895"/>
            <a:chOff x="-298809" y="1753544"/>
            <a:chExt cx="6953933" cy="1130895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-298809" y="1753544"/>
              <a:ext cx="96212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 smtClean="0">
                  <a:solidFill>
                    <a:srgbClr val="C00000"/>
                  </a:solidFill>
                  <a:latin typeface="Cambria" panose="02040503050406030204" pitchFamily="18" charset="0"/>
                </a:rPr>
                <a:t>96%</a:t>
              </a:r>
              <a:endParaRPr lang="ru-RU" sz="2800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-85608" y="2344486"/>
              <a:ext cx="74892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4%</a:t>
              </a:r>
            </a:p>
          </p:txBody>
        </p:sp>
        <p:grpSp>
          <p:nvGrpSpPr>
            <p:cNvPr id="10" name="Группа 9"/>
            <p:cNvGrpSpPr/>
            <p:nvPr/>
          </p:nvGrpSpPr>
          <p:grpSpPr>
            <a:xfrm>
              <a:off x="493279" y="1787586"/>
              <a:ext cx="6161845" cy="523220"/>
              <a:chOff x="493279" y="1787586"/>
              <a:chExt cx="6161845" cy="523220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493279" y="1787586"/>
                <a:ext cx="597064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400" cap="all" dirty="0">
                    <a:ln>
                      <a:solidFill>
                        <a:srgbClr val="31859C"/>
                      </a:solidFill>
                    </a:ln>
                    <a:solidFill>
                      <a:schemeClr val="accent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В</a:t>
                </a:r>
                <a:r>
                  <a:rPr lang="en-US" sz="1400" cap="all" dirty="0">
                    <a:ln>
                      <a:solidFill>
                        <a:srgbClr val="31859C"/>
                      </a:solidFill>
                    </a:ln>
                    <a:solidFill>
                      <a:schemeClr val="accent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1400" cap="all" dirty="0" err="1">
                    <a:ln>
                      <a:solidFill>
                        <a:srgbClr val="31859C"/>
                      </a:solidFill>
                    </a:ln>
                    <a:solidFill>
                      <a:schemeClr val="accent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рамках</a:t>
                </a:r>
                <a:r>
                  <a:rPr lang="en-US" sz="1400" cap="all" dirty="0">
                    <a:ln>
                      <a:solidFill>
                        <a:srgbClr val="31859C"/>
                      </a:solidFill>
                    </a:ln>
                    <a:solidFill>
                      <a:schemeClr val="accent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14-ти </a:t>
                </a:r>
                <a:r>
                  <a:rPr lang="ru-RU" sz="1400" cap="all" dirty="0" err="1">
                    <a:ln>
                      <a:solidFill>
                        <a:srgbClr val="31859C"/>
                      </a:solidFill>
                    </a:ln>
                    <a:solidFill>
                      <a:schemeClr val="accent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Муниципальны</a:t>
                </a:r>
                <a:r>
                  <a:rPr lang="en-US" sz="1400" cap="all" dirty="0">
                    <a:ln>
                      <a:solidFill>
                        <a:srgbClr val="31859C"/>
                      </a:solidFill>
                    </a:ln>
                    <a:solidFill>
                      <a:schemeClr val="accent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х</a:t>
                </a:r>
                <a:r>
                  <a:rPr lang="ru-RU" sz="1400" cap="all" dirty="0">
                    <a:ln>
                      <a:solidFill>
                        <a:srgbClr val="31859C"/>
                      </a:solidFill>
                    </a:ln>
                    <a:solidFill>
                      <a:schemeClr val="accent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программ </a:t>
                </a:r>
                <a:r>
                  <a:rPr lang="en-US" sz="2800" b="1" cap="all" dirty="0">
                    <a:solidFill>
                      <a:schemeClr val="accent1">
                        <a:lumMod val="7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11 </a:t>
                </a:r>
                <a:r>
                  <a:rPr lang="en-US" sz="2800" b="1" cap="all" dirty="0" smtClean="0">
                    <a:solidFill>
                      <a:schemeClr val="accent1">
                        <a:lumMod val="7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204,6</a:t>
                </a:r>
                <a:endParaRPr lang="ru-RU" sz="1400" cap="all" dirty="0">
                  <a:ln>
                    <a:solidFill>
                      <a:srgbClr val="31859C"/>
                    </a:solidFill>
                  </a:ln>
                  <a:solidFill>
                    <a:schemeClr val="accent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5893249" y="1979111"/>
                <a:ext cx="76187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1200" cap="all" spc="-150" dirty="0">
                    <a:ln>
                      <a:solidFill>
                        <a:srgbClr val="31859C"/>
                      </a:solidFill>
                    </a:ln>
                    <a:solidFill>
                      <a:schemeClr val="accent1"/>
                    </a:solidFill>
                    <a:latin typeface="Cambria" panose="02040503050406030204" pitchFamily="18" charset="0"/>
                  </a:rPr>
                  <a:t>млн</a:t>
                </a:r>
                <a:r>
                  <a:rPr lang="ru-RU" sz="1200" cap="all" spc="-150" dirty="0" smtClean="0">
                    <a:ln>
                      <a:solidFill>
                        <a:srgbClr val="31859C"/>
                      </a:solidFill>
                    </a:ln>
                    <a:solidFill>
                      <a:schemeClr val="accent1"/>
                    </a:solidFill>
                    <a:latin typeface="Cambria" panose="02040503050406030204" pitchFamily="18" charset="0"/>
                  </a:rPr>
                  <a:t>.   руб</a:t>
                </a:r>
                <a:r>
                  <a:rPr lang="ru-RU" sz="1200" cap="all" spc="-150" dirty="0">
                    <a:ln>
                      <a:solidFill>
                        <a:srgbClr val="31859C"/>
                      </a:solidFill>
                    </a:ln>
                    <a:solidFill>
                      <a:schemeClr val="accent1"/>
                    </a:solidFill>
                    <a:latin typeface="Cambria" panose="02040503050406030204" pitchFamily="18" charset="0"/>
                  </a:rPr>
                  <a:t>. </a:t>
                </a: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565287" y="2361219"/>
              <a:ext cx="51895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600" cap="all">
                  <a:ln>
                    <a:solidFill>
                      <a:srgbClr val="2AB8BB"/>
                    </a:solidFill>
                  </a:ln>
                  <a:solidFill>
                    <a:srgbClr val="2AB8BB"/>
                  </a:solidFill>
                  <a:latin typeface="Arial Narrow" panose="020B0606020202030204" pitchFamily="34" charset="0"/>
                </a:defRPr>
              </a:lvl1pPr>
            </a:lstStyle>
            <a:p>
              <a:r>
                <a:rPr lang="ru-RU" sz="1400" dirty="0">
                  <a:ln>
                    <a:solidFill>
                      <a:srgbClr val="31859C"/>
                    </a:solidFill>
                  </a:ln>
                  <a:solidFill>
                    <a:schemeClr val="accent1"/>
                  </a:solidFill>
                  <a:latin typeface="Cambria" panose="02040503050406030204" pitchFamily="18" charset="0"/>
                </a:rPr>
                <a:t>Непрограммные </a:t>
              </a:r>
              <a:r>
                <a:rPr lang="ru-RU" sz="1400" dirty="0" smtClean="0">
                  <a:ln>
                    <a:solidFill>
                      <a:srgbClr val="31859C"/>
                    </a:solidFill>
                  </a:ln>
                  <a:solidFill>
                    <a:schemeClr val="accent1"/>
                  </a:solidFill>
                  <a:latin typeface="Cambria" panose="02040503050406030204" pitchFamily="18" charset="0"/>
                </a:rPr>
                <a:t>расходы </a:t>
              </a:r>
              <a:r>
                <a:rPr lang="en-US" sz="2800" b="1" dirty="0" smtClean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431,3</a:t>
              </a:r>
              <a:r>
                <a:rPr lang="ru-RU" sz="2800" b="1" dirty="0" smtClean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ru-RU" sz="1400" dirty="0">
                  <a:ln>
                    <a:solidFill>
                      <a:srgbClr val="31859C"/>
                    </a:solidFill>
                  </a:ln>
                  <a:solidFill>
                    <a:schemeClr val="accent1"/>
                  </a:solidFill>
                  <a:latin typeface="Cambria" panose="02040503050406030204" pitchFamily="18" charset="0"/>
                </a:rPr>
                <a:t>млн</a:t>
              </a:r>
              <a:r>
                <a:rPr lang="ru-RU" sz="1400" dirty="0" smtClean="0">
                  <a:ln>
                    <a:solidFill>
                      <a:srgbClr val="31859C"/>
                    </a:solidFill>
                  </a:ln>
                  <a:solidFill>
                    <a:schemeClr val="accent1"/>
                  </a:solidFill>
                  <a:latin typeface="Cambria" panose="02040503050406030204" pitchFamily="18" charset="0"/>
                </a:rPr>
                <a:t>. руб</a:t>
              </a:r>
              <a:r>
                <a:rPr lang="ru-RU" sz="1400" dirty="0">
                  <a:ln>
                    <a:solidFill>
                      <a:srgbClr val="31859C"/>
                    </a:solidFill>
                  </a:ln>
                  <a:solidFill>
                    <a:schemeClr val="accent1"/>
                  </a:solidFill>
                  <a:latin typeface="Cambria" panose="02040503050406030204" pitchFamily="18" charset="0"/>
                </a:rPr>
                <a:t>.  </a:t>
              </a: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3429000" y="6641818"/>
            <a:ext cx="3537295" cy="2032339"/>
            <a:chOff x="517869" y="4103639"/>
            <a:chExt cx="3537295" cy="2135028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528177" y="4169270"/>
              <a:ext cx="3264940" cy="523247"/>
            </a:xfrm>
            <a:prstGeom prst="rect">
              <a:avLst/>
            </a:prstGeom>
            <a:solidFill>
              <a:srgbClr val="3185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517869" y="4997438"/>
              <a:ext cx="3264940" cy="523247"/>
            </a:xfrm>
            <a:prstGeom prst="rect">
              <a:avLst/>
            </a:prstGeom>
            <a:solidFill>
              <a:srgbClr val="4761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517869" y="5765103"/>
              <a:ext cx="3264940" cy="473564"/>
            </a:xfrm>
            <a:prstGeom prst="rect">
              <a:avLst/>
            </a:prstGeom>
            <a:solidFill>
              <a:srgbClr val="F17D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720902" y="4186759"/>
              <a:ext cx="19077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b="1" cap="all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социально-культурная</a:t>
              </a:r>
              <a:r>
                <a:rPr lang="en-US" sz="1100" b="1" cap="all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 </a:t>
              </a:r>
              <a:r>
                <a:rPr lang="ru-RU" sz="1100" b="1" cap="all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сфера </a:t>
              </a:r>
              <a:endParaRPr lang="ru-RU" sz="1100" b="1" cap="all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517869" y="4103639"/>
              <a:ext cx="1172116" cy="4849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rPr>
                <a:t>66,2% </a:t>
              </a:r>
              <a:endPara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517869" y="5015618"/>
              <a:ext cx="1172116" cy="4849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rPr>
                <a:t>22,4% </a:t>
              </a:r>
              <a:endPara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720902" y="5035957"/>
              <a:ext cx="2334262" cy="484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cap="all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ЖКХ, дорожное хозяйство, </a:t>
              </a:r>
              <a:r>
                <a:rPr lang="ru-RU" sz="1200" b="1" cap="all" dirty="0">
                  <a:solidFill>
                    <a:schemeClr val="bg1"/>
                  </a:solidFill>
                  <a:latin typeface="Cambria" panose="02040503050406030204" pitchFamily="18" charset="0"/>
                </a:rPr>
                <a:t>Т</a:t>
              </a:r>
              <a:r>
                <a:rPr lang="ru-RU" sz="1200" b="1" cap="all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ранспорт</a:t>
              </a:r>
              <a:endParaRPr lang="ru-RU" sz="1200" b="1" cap="all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517869" y="5716774"/>
              <a:ext cx="989373" cy="4849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rPr>
                <a:t>9,4% </a:t>
              </a:r>
              <a:endPara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720902" y="5869686"/>
              <a:ext cx="2298236" cy="323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cap="all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Прочие отрасли</a:t>
              </a:r>
              <a:endParaRPr lang="ru-RU" sz="1400" b="1" cap="all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-428625" y="4884195"/>
            <a:ext cx="4398531" cy="3515245"/>
            <a:chOff x="4940186" y="2960236"/>
            <a:chExt cx="4826754" cy="3638704"/>
          </a:xfrm>
        </p:grpSpPr>
        <p:graphicFrame>
          <p:nvGraphicFramePr>
            <p:cNvPr id="51" name="Диаграмма 50"/>
            <p:cNvGraphicFramePr/>
            <p:nvPr>
              <p:extLst>
                <p:ext uri="{D42A27DB-BD31-4B8C-83A1-F6EECF244321}">
                  <p14:modId xmlns:p14="http://schemas.microsoft.com/office/powerpoint/2010/main" val="4289685584"/>
                </p:ext>
              </p:extLst>
            </p:nvPr>
          </p:nvGraphicFramePr>
          <p:xfrm>
            <a:off x="4940186" y="2960236"/>
            <a:ext cx="4826754" cy="36387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2" name="TextBox 51"/>
            <p:cNvSpPr txBox="1"/>
            <p:nvPr/>
          </p:nvSpPr>
          <p:spPr>
            <a:xfrm>
              <a:off x="6501331" y="4524094"/>
              <a:ext cx="1591080" cy="669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11 635,9</a:t>
              </a:r>
            </a:p>
            <a:p>
              <a:pPr algn="ctr"/>
              <a:r>
                <a:rPr lang="ru-RU" sz="1600" b="1" cap="all" dirty="0" smtClean="0">
                  <a:solidFill>
                    <a:srgbClr val="C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Млн. руб.</a:t>
              </a:r>
              <a:endParaRPr lang="ru-RU" sz="1600" b="1" cap="all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147862" y="5862089"/>
              <a:ext cx="1315899" cy="382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7 951,5</a:t>
              </a:r>
              <a:endParaRPr lang="ru-RU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450670" y="3595326"/>
              <a:ext cx="1293500" cy="382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20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defRPr>
              </a:lvl1pPr>
            </a:lstStyle>
            <a:p>
              <a:r>
                <a:rPr lang="ru-RU" sz="1800" dirty="0" smtClean="0">
                  <a:effectLst/>
                </a:rPr>
                <a:t>2 655,9</a:t>
              </a:r>
              <a:endParaRPr lang="ru-RU" sz="1800" dirty="0">
                <a:effectLst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578337" y="4606103"/>
              <a:ext cx="1244350" cy="382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2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defRPr>
              </a:lvl1pPr>
            </a:lstStyle>
            <a:p>
              <a:r>
                <a:rPr lang="ru-RU" sz="1800" dirty="0">
                  <a:effectLst/>
                </a:rPr>
                <a:t>1 </a:t>
              </a:r>
              <a:r>
                <a:rPr lang="ru-RU" sz="1800" dirty="0" smtClean="0">
                  <a:effectLst/>
                </a:rPr>
                <a:t>028,5</a:t>
              </a:r>
              <a:endParaRPr lang="ru-RU" sz="1800" dirty="0">
                <a:effectLst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777663" y="2607166"/>
            <a:ext cx="6080337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i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‒ резервный </a:t>
            </a:r>
            <a:r>
              <a:rPr lang="ru-RU" sz="1300" i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фонд; </a:t>
            </a:r>
            <a:endParaRPr lang="ru-RU" sz="1300" i="1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ru-RU" sz="1300" i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‒ содержание МКУ «Управление ресурсного обеспечения администрации города Липецка»; </a:t>
            </a:r>
            <a:endParaRPr lang="ru-RU" sz="1300" i="1" dirty="0" smtClean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ru-RU" sz="1300" i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‒ содержание аппаратов: Липецкого городского Совета депутатов; Счетной палаты города Липецка; администрации города Липецка; управлений администрации города Липецка: архивного; ЗАГС; опеки (попечительства) и охраны прав </a:t>
            </a:r>
            <a:r>
              <a:rPr lang="ru-RU" sz="1300" i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детства:</a:t>
            </a:r>
          </a:p>
          <a:p>
            <a:pPr algn="just"/>
            <a:r>
              <a:rPr lang="ru-RU" sz="1300" i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‒ </a:t>
            </a:r>
            <a:r>
              <a:rPr lang="ru-RU" sz="1300" i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реализация наказов избирателей депутатам Липецкого городского Совета и некоторые другие </a:t>
            </a:r>
            <a:r>
              <a:rPr lang="ru-RU" sz="1300" i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расходы</a:t>
            </a:r>
            <a:endParaRPr lang="ru-RU" sz="1300" i="1" dirty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3049" y="4644008"/>
            <a:ext cx="55919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200" b="1" i="1" cap="all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Структура расходной части бюджета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0182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2"/>
          <p:cNvSpPr txBox="1">
            <a:spLocks/>
          </p:cNvSpPr>
          <p:nvPr/>
        </p:nvSpPr>
        <p:spPr>
          <a:xfrm>
            <a:off x="-30152" y="284251"/>
            <a:ext cx="688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200" b="1" i="1" cap="all" spc="300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ru-RU" sz="1600" spc="-150" dirty="0"/>
              <a:t>Участие города Липецка в привлечении средств из вышестоящих бюджетов в 2021 году</a:t>
            </a:r>
            <a:r>
              <a:rPr lang="en-US" sz="1600" spc="-150" dirty="0"/>
              <a:t>               </a:t>
            </a:r>
            <a:endParaRPr lang="ru-RU" sz="1600" spc="-150" dirty="0"/>
          </a:p>
        </p:txBody>
      </p:sp>
      <p:graphicFrame>
        <p:nvGraphicFramePr>
          <p:cNvPr id="44" name="Схема 43"/>
          <p:cNvGraphicFramePr/>
          <p:nvPr>
            <p:extLst>
              <p:ext uri="{D42A27DB-BD31-4B8C-83A1-F6EECF244321}">
                <p14:modId xmlns:p14="http://schemas.microsoft.com/office/powerpoint/2010/main" val="968187110"/>
              </p:ext>
            </p:extLst>
          </p:nvPr>
        </p:nvGraphicFramePr>
        <p:xfrm>
          <a:off x="97223" y="2088391"/>
          <a:ext cx="3338793" cy="2023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1" name="Группа 20"/>
          <p:cNvGrpSpPr/>
          <p:nvPr/>
        </p:nvGrpSpPr>
        <p:grpSpPr>
          <a:xfrm>
            <a:off x="153265" y="4438270"/>
            <a:ext cx="3150095" cy="1946177"/>
            <a:chOff x="153265" y="4780658"/>
            <a:chExt cx="3150095" cy="1946177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153265" y="4780658"/>
              <a:ext cx="2919272" cy="1946177"/>
            </a:xfrm>
            <a:prstGeom prst="roundRect">
              <a:avLst/>
            </a:prstGeom>
            <a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41000" r="-41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Полилиния 22"/>
            <p:cNvSpPr/>
            <p:nvPr/>
          </p:nvSpPr>
          <p:spPr>
            <a:xfrm>
              <a:off x="2128492" y="4806402"/>
              <a:ext cx="1174868" cy="1167706"/>
            </a:xfrm>
            <a:custGeom>
              <a:avLst/>
              <a:gdLst>
                <a:gd name="connsiteX0" fmla="*/ 0 w 1174868"/>
                <a:gd name="connsiteY0" fmla="*/ 0 h 1167706"/>
                <a:gd name="connsiteX1" fmla="*/ 1174868 w 1174868"/>
                <a:gd name="connsiteY1" fmla="*/ 0 h 1167706"/>
                <a:gd name="connsiteX2" fmla="*/ 1174868 w 1174868"/>
                <a:gd name="connsiteY2" fmla="*/ 1167706 h 1167706"/>
                <a:gd name="connsiteX3" fmla="*/ 0 w 1174868"/>
                <a:gd name="connsiteY3" fmla="*/ 1167706 h 1167706"/>
                <a:gd name="connsiteX4" fmla="*/ 0 w 1174868"/>
                <a:gd name="connsiteY4" fmla="*/ 0 h 1167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4868" h="1167706">
                  <a:moveTo>
                    <a:pt x="0" y="0"/>
                  </a:moveTo>
                  <a:lnTo>
                    <a:pt x="1174868" y="0"/>
                  </a:lnTo>
                  <a:lnTo>
                    <a:pt x="1174868" y="1167706"/>
                  </a:lnTo>
                  <a:lnTo>
                    <a:pt x="0" y="116770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3660" tIns="73660" rIns="73660" bIns="73660" numCol="1" spcCol="1270" anchor="b" anchorCtr="0">
              <a:noAutofit/>
            </a:bodyPr>
            <a:lstStyle/>
            <a:p>
              <a:pPr lvl="0" algn="l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900" kern="12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284984" y="5632375"/>
            <a:ext cx="35544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400" b="1" dirty="0">
                <a:solidFill>
                  <a:srgbClr val="002060"/>
                </a:solidFill>
              </a:rPr>
              <a:t>НП </a:t>
            </a:r>
            <a:r>
              <a:rPr lang="en-US" sz="1400" b="1" dirty="0" smtClean="0">
                <a:solidFill>
                  <a:srgbClr val="002060"/>
                </a:solidFill>
              </a:rPr>
              <a:t>“ЖИЛЬЕ И ГОРОДСКАЯ СРЕДА</a:t>
            </a:r>
            <a:r>
              <a:rPr lang="en-US" sz="1400" b="1" dirty="0">
                <a:solidFill>
                  <a:srgbClr val="002060"/>
                </a:solidFill>
              </a:rPr>
              <a:t>”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20" y="1817693"/>
            <a:ext cx="191613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400" b="1" dirty="0">
                <a:solidFill>
                  <a:srgbClr val="002060"/>
                </a:solidFill>
              </a:rPr>
              <a:t>НП “БЕЗОПАСНЫЕ И КАЧЕСТВЕННЫЕ АВТОМОБИЛЬНЫЕ </a:t>
            </a:r>
            <a:r>
              <a:rPr lang="en-US" sz="1400" b="1" dirty="0" smtClean="0">
                <a:solidFill>
                  <a:srgbClr val="002060"/>
                </a:solidFill>
              </a:rPr>
              <a:t>ДОРОГИ”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573016" y="1979712"/>
            <a:ext cx="17102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1400" b="1" dirty="0">
                <a:solidFill>
                  <a:srgbClr val="002060"/>
                </a:solidFill>
              </a:rPr>
              <a:t>НП </a:t>
            </a:r>
            <a:r>
              <a:rPr lang="en-US" sz="1400" b="1" dirty="0" smtClean="0">
                <a:solidFill>
                  <a:srgbClr val="002060"/>
                </a:solidFill>
              </a:rPr>
              <a:t>“ДЕМОГРАФИЯ”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16632" y="6732240"/>
            <a:ext cx="17145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b="1" dirty="0">
                <a:solidFill>
                  <a:srgbClr val="002060"/>
                </a:solidFill>
              </a:rPr>
              <a:t>НП </a:t>
            </a:r>
            <a:r>
              <a:rPr lang="en-US" sz="1400" b="1" dirty="0" smtClean="0">
                <a:solidFill>
                  <a:srgbClr val="002060"/>
                </a:solidFill>
              </a:rPr>
              <a:t>“КУЛЬТУРА”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412776" y="4326359"/>
            <a:ext cx="1463607" cy="461665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en-US" sz="2400" b="1" dirty="0" smtClean="0">
                <a:solidFill>
                  <a:srgbClr val="002060"/>
                </a:solidFill>
              </a:rPr>
              <a:t>27,8</a:t>
            </a:r>
            <a:r>
              <a:rPr lang="en-US" sz="1400" b="1" dirty="0" smtClean="0">
                <a:solidFill>
                  <a:srgbClr val="002060"/>
                </a:solidFill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</a:rPr>
              <a:t>млн.руб</a:t>
            </a:r>
            <a:r>
              <a:rPr lang="en-US" sz="1400" b="1" dirty="0" smtClean="0">
                <a:solidFill>
                  <a:srgbClr val="002060"/>
                </a:solidFill>
              </a:rPr>
              <a:t>.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844824" y="1881738"/>
            <a:ext cx="1619098" cy="461665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en-US" sz="2400" b="1" dirty="0" smtClean="0">
                <a:solidFill>
                  <a:srgbClr val="002060"/>
                </a:solidFill>
              </a:rPr>
              <a:t>468,7</a:t>
            </a:r>
            <a:r>
              <a:rPr lang="en-US" sz="1400" b="1" dirty="0" smtClean="0">
                <a:solidFill>
                  <a:srgbClr val="002060"/>
                </a:solidFill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</a:rPr>
              <a:t>млн.руб</a:t>
            </a:r>
            <a:r>
              <a:rPr lang="en-US" sz="1400" b="1" dirty="0" smtClean="0">
                <a:solidFill>
                  <a:srgbClr val="002060"/>
                </a:solidFill>
              </a:rPr>
              <a:t>.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5076" y="905193"/>
            <a:ext cx="6858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en-US" sz="1200" b="1" dirty="0" smtClean="0">
                <a:solidFill>
                  <a:srgbClr val="002060"/>
                </a:solidFill>
              </a:rPr>
              <a:t>ВСЕГО ПЛАНИРУЕТСЯ НАПРАВИТЬ НА МЕРОПРИЯТИЯ НАЦИОНАЛЬНЫХ ПРОЕКТОВ     </a:t>
            </a:r>
            <a:r>
              <a:rPr lang="ru-RU" sz="1200" b="1" dirty="0" smtClean="0">
                <a:solidFill>
                  <a:srgbClr val="002060"/>
                </a:solidFill>
              </a:rPr>
              <a:t> </a:t>
            </a:r>
            <a:r>
              <a:rPr lang="en-US" sz="1200" b="1" dirty="0" smtClean="0">
                <a:solidFill>
                  <a:srgbClr val="002060"/>
                </a:solidFill>
              </a:rPr>
              <a:t>  1 390,7 </a:t>
            </a:r>
          </a:p>
          <a:p>
            <a:pPr marL="171450" indent="-171450">
              <a:lnSpc>
                <a:spcPts val="600"/>
              </a:lnSpc>
              <a:buFontTx/>
              <a:buChar char="-"/>
            </a:pPr>
            <a:endParaRPr lang="ru-RU" sz="800" dirty="0" smtClean="0"/>
          </a:p>
          <a:p>
            <a:pPr marL="171450" indent="-171450">
              <a:lnSpc>
                <a:spcPts val="1300"/>
              </a:lnSpc>
              <a:buFontTx/>
              <a:buChar char="-"/>
            </a:pPr>
            <a:r>
              <a:rPr lang="en-US" sz="1200" dirty="0" smtClean="0"/>
              <a:t>СРЕДСТВА ВЫШЕСТОЯЩИХ БЮДЖЕТОВ                                                                                     </a:t>
            </a:r>
            <a:r>
              <a:rPr lang="en-US" sz="1200" dirty="0"/>
              <a:t> </a:t>
            </a:r>
            <a:r>
              <a:rPr lang="en-US" sz="1200" dirty="0" smtClean="0"/>
              <a:t>1 160,6</a:t>
            </a:r>
          </a:p>
          <a:p>
            <a:pPr>
              <a:lnSpc>
                <a:spcPts val="900"/>
              </a:lnSpc>
            </a:pPr>
            <a:r>
              <a:rPr lang="en-US" sz="700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marL="171450" indent="-171450">
              <a:lnSpc>
                <a:spcPts val="1300"/>
              </a:lnSpc>
              <a:buFontTx/>
              <a:buChar char="-"/>
            </a:pPr>
            <a:r>
              <a:rPr lang="en-US" sz="1200" dirty="0" smtClean="0">
                <a:latin typeface="+mj-lt"/>
              </a:rPr>
              <a:t>СРЕДСТВА</a:t>
            </a:r>
            <a:r>
              <a:rPr lang="en-US" sz="1200" dirty="0" smtClean="0"/>
              <a:t> ГОРОДСКОГО БЮДЖЕТА                                                                                               230,</a:t>
            </a:r>
            <a:r>
              <a:rPr lang="ru-RU" sz="1200" dirty="0" smtClean="0"/>
              <a:t>1</a:t>
            </a:r>
            <a:endParaRPr lang="en-US" sz="1200" dirty="0" smtClean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153265" y="1697778"/>
            <a:ext cx="5402271" cy="359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V="1">
            <a:off x="93131" y="1115617"/>
            <a:ext cx="543691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5770174" y="1115619"/>
            <a:ext cx="946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5788223" y="1697778"/>
            <a:ext cx="946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7025562"/>
            <a:ext cx="2908970" cy="1806955"/>
          </a:xfrm>
          <a:prstGeom prst="round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348" y="2335335"/>
            <a:ext cx="2954684" cy="1970405"/>
          </a:xfrm>
          <a:prstGeom prst="round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103" y="6076637"/>
            <a:ext cx="3023073" cy="2015382"/>
          </a:xfrm>
          <a:prstGeom prst="round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12903" y="709349"/>
            <a:ext cx="802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</a:rPr>
              <a:t>млн</a:t>
            </a:r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en-US" sz="1200" dirty="0" err="1" smtClean="0">
                <a:solidFill>
                  <a:schemeClr val="accent1">
                    <a:lumMod val="50000"/>
                  </a:schemeClr>
                </a:solidFill>
              </a:rPr>
              <a:t>руб</a:t>
            </a:r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ru-RU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5157192" y="2195736"/>
            <a:ext cx="1619098" cy="461665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en-US" sz="2400" b="1" dirty="0" smtClean="0">
                <a:solidFill>
                  <a:srgbClr val="002060"/>
                </a:solidFill>
              </a:rPr>
              <a:t>341,3</a:t>
            </a:r>
            <a:r>
              <a:rPr lang="en-US" sz="1400" b="1" dirty="0" smtClean="0">
                <a:solidFill>
                  <a:srgbClr val="002060"/>
                </a:solidFill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</a:rPr>
              <a:t>млн.руб</a:t>
            </a:r>
            <a:r>
              <a:rPr lang="en-US" sz="1400" b="1" dirty="0" smtClean="0">
                <a:solidFill>
                  <a:srgbClr val="002060"/>
                </a:solidFill>
              </a:rPr>
              <a:t>.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156723" y="5940152"/>
            <a:ext cx="1647952" cy="461665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2060"/>
                </a:solidFill>
              </a:rPr>
              <a:t>552,7 </a:t>
            </a:r>
            <a:r>
              <a:rPr lang="en-US" sz="1400" b="1" dirty="0" err="1" smtClean="0">
                <a:solidFill>
                  <a:srgbClr val="002060"/>
                </a:solidFill>
              </a:rPr>
              <a:t>млн.руб</a:t>
            </a:r>
            <a:r>
              <a:rPr lang="en-US" sz="1400" b="1" dirty="0" smtClean="0">
                <a:solidFill>
                  <a:srgbClr val="002060"/>
                </a:solidFill>
              </a:rPr>
              <a:t>.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874531" y="6796781"/>
            <a:ext cx="1308115" cy="461665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pPr lvl="0" algn="ctr"/>
            <a:r>
              <a:rPr lang="en-US" sz="2400" b="1" dirty="0" smtClean="0">
                <a:solidFill>
                  <a:srgbClr val="002060"/>
                </a:solidFill>
              </a:rPr>
              <a:t>0,2</a:t>
            </a:r>
            <a:r>
              <a:rPr lang="en-US" sz="1400" b="1" dirty="0" smtClean="0">
                <a:solidFill>
                  <a:srgbClr val="002060"/>
                </a:solidFill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</a:rPr>
              <a:t>млн.руб</a:t>
            </a:r>
            <a:r>
              <a:rPr lang="ru-RU" sz="1400" b="1" dirty="0" smtClean="0">
                <a:solidFill>
                  <a:srgbClr val="002060"/>
                </a:solidFill>
              </a:rPr>
              <a:t>.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44624" y="4211960"/>
            <a:ext cx="17178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400" b="1" dirty="0">
                <a:solidFill>
                  <a:srgbClr val="002060"/>
                </a:solidFill>
              </a:rPr>
              <a:t>НП </a:t>
            </a:r>
            <a:r>
              <a:rPr lang="en-US" sz="1400" b="1" dirty="0" smtClean="0">
                <a:solidFill>
                  <a:srgbClr val="002060"/>
                </a:solidFill>
              </a:rPr>
              <a:t>“ЭКОЛОГИЯ”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493103" y="3973177"/>
            <a:ext cx="2295628" cy="238783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none">
            <a:spAutoFit/>
          </a:bodyPr>
          <a:lstStyle/>
          <a:p>
            <a:pPr lvl="0" algn="ctr">
              <a:lnSpc>
                <a:spcPts val="1100"/>
              </a:lnSpc>
            </a:pPr>
            <a:r>
              <a:rPr lang="ru-RU" sz="1200" b="1" dirty="0" smtClean="0">
                <a:solidFill>
                  <a:srgbClr val="002060"/>
                </a:solidFill>
              </a:rPr>
              <a:t>Ремонт и  реконструкция дорог</a:t>
            </a:r>
            <a:endParaRPr lang="ru-RU" sz="900" b="1" dirty="0">
              <a:solidFill>
                <a:srgbClr val="002060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380082" y="8728656"/>
            <a:ext cx="2449366" cy="379848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ts val="1100"/>
              </a:lnSpc>
            </a:pPr>
            <a:r>
              <a:rPr lang="ru-RU" sz="1200" b="1" dirty="0">
                <a:solidFill>
                  <a:srgbClr val="002060"/>
                </a:solidFill>
              </a:rPr>
              <a:t>Повышение </a:t>
            </a:r>
            <a:r>
              <a:rPr lang="ru-RU" sz="1200" b="1" dirty="0" smtClean="0">
                <a:solidFill>
                  <a:srgbClr val="002060"/>
                </a:solidFill>
              </a:rPr>
              <a:t>квалификации </a:t>
            </a:r>
          </a:p>
          <a:p>
            <a:pPr lvl="0" algn="ctr">
              <a:lnSpc>
                <a:spcPts val="1100"/>
              </a:lnSpc>
            </a:pPr>
            <a:r>
              <a:rPr lang="ru-RU" sz="1200" b="1" dirty="0" smtClean="0">
                <a:solidFill>
                  <a:srgbClr val="002060"/>
                </a:solidFill>
              </a:rPr>
              <a:t>работников культуры</a:t>
            </a:r>
            <a:endParaRPr lang="ru-RU" sz="1200" b="1" dirty="0">
              <a:solidFill>
                <a:srgbClr val="002060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65193" y="6300192"/>
            <a:ext cx="2759751" cy="379848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ts val="1100"/>
              </a:lnSpc>
            </a:pPr>
            <a:r>
              <a:rPr lang="ru-RU" sz="1200" b="1" dirty="0" smtClean="0">
                <a:solidFill>
                  <a:srgbClr val="002060"/>
                </a:solidFill>
              </a:rPr>
              <a:t>Рекультивация полигонов</a:t>
            </a:r>
          </a:p>
          <a:p>
            <a:pPr lvl="0" algn="ctr">
              <a:lnSpc>
                <a:spcPts val="1100"/>
              </a:lnSpc>
            </a:pPr>
            <a:r>
              <a:rPr lang="ru-RU" sz="1200" b="1" dirty="0" smtClean="0">
                <a:solidFill>
                  <a:srgbClr val="002060"/>
                </a:solidFill>
              </a:rPr>
              <a:t> </a:t>
            </a:r>
            <a:r>
              <a:rPr lang="ru-RU" sz="1200" b="1" dirty="0">
                <a:solidFill>
                  <a:srgbClr val="002060"/>
                </a:solidFill>
              </a:rPr>
              <a:t>ПСО «Орлиный лог», </a:t>
            </a:r>
            <a:r>
              <a:rPr lang="ru-RU" sz="1200" b="1" dirty="0" smtClean="0">
                <a:solidFill>
                  <a:srgbClr val="002060"/>
                </a:solidFill>
              </a:rPr>
              <a:t>ТБО </a:t>
            </a:r>
            <a:r>
              <a:rPr lang="ru-RU" sz="1200" b="1" dirty="0">
                <a:solidFill>
                  <a:srgbClr val="002060"/>
                </a:solidFill>
              </a:rPr>
              <a:t>«Венера»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3478400" y="7997170"/>
            <a:ext cx="3046944" cy="82330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90488" lvl="0">
              <a:lnSpc>
                <a:spcPts val="1300"/>
              </a:lnSpc>
              <a:spcAft>
                <a:spcPts val="500"/>
              </a:spcAft>
              <a:defRPr/>
            </a:pPr>
            <a:r>
              <a:rPr lang="ru-RU" sz="1200" b="1" dirty="0">
                <a:solidFill>
                  <a:srgbClr val="002060"/>
                </a:solidFill>
              </a:rPr>
              <a:t>П</a:t>
            </a:r>
            <a:r>
              <a:rPr lang="ru-RU" sz="1200" b="1" dirty="0" smtClean="0">
                <a:solidFill>
                  <a:srgbClr val="002060"/>
                </a:solidFill>
              </a:rPr>
              <a:t>ереселение </a:t>
            </a:r>
            <a:r>
              <a:rPr lang="ru-RU" sz="1200" b="1" dirty="0">
                <a:solidFill>
                  <a:srgbClr val="002060"/>
                </a:solidFill>
              </a:rPr>
              <a:t>из аварийного жилищного </a:t>
            </a:r>
            <a:r>
              <a:rPr lang="ru-RU" sz="1200" b="1" dirty="0" smtClean="0">
                <a:solidFill>
                  <a:srgbClr val="002060"/>
                </a:solidFill>
              </a:rPr>
              <a:t>фонда;</a:t>
            </a:r>
          </a:p>
          <a:p>
            <a:pPr marL="90488" lvl="0">
              <a:lnSpc>
                <a:spcPts val="1300"/>
              </a:lnSpc>
              <a:spcAft>
                <a:spcPts val="500"/>
              </a:spcAft>
              <a:defRPr/>
            </a:pPr>
            <a:r>
              <a:rPr lang="ru-RU" sz="1200" b="1" dirty="0">
                <a:solidFill>
                  <a:srgbClr val="002060"/>
                </a:solidFill>
              </a:rPr>
              <a:t>Ф</a:t>
            </a:r>
            <a:r>
              <a:rPr lang="ru-RU" sz="1200" b="1" dirty="0" smtClean="0">
                <a:solidFill>
                  <a:srgbClr val="002060"/>
                </a:solidFill>
              </a:rPr>
              <a:t>ормирование </a:t>
            </a:r>
            <a:r>
              <a:rPr lang="ru-RU" sz="1200" b="1" dirty="0">
                <a:solidFill>
                  <a:srgbClr val="002060"/>
                </a:solidFill>
              </a:rPr>
              <a:t>комфортной городской среды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3140969" y="4122529"/>
            <a:ext cx="3575372" cy="1169551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93663" lvl="0">
              <a:lnSpc>
                <a:spcPts val="1300"/>
              </a:lnSpc>
              <a:spcAft>
                <a:spcPts val="200"/>
              </a:spcAft>
              <a:defRPr/>
            </a:pPr>
            <a:r>
              <a:rPr lang="ru-RU" sz="1200" b="1" dirty="0" smtClean="0">
                <a:solidFill>
                  <a:srgbClr val="002060"/>
                </a:solidFill>
              </a:rPr>
              <a:t>Строительство </a:t>
            </a:r>
            <a:r>
              <a:rPr lang="ru-RU" sz="1200" b="1" dirty="0">
                <a:solidFill>
                  <a:srgbClr val="002060"/>
                </a:solidFill>
              </a:rPr>
              <a:t>физкультурно-оздоровительного </a:t>
            </a:r>
            <a:r>
              <a:rPr lang="ru-RU" sz="1200" b="1" dirty="0" smtClean="0">
                <a:solidFill>
                  <a:srgbClr val="002060"/>
                </a:solidFill>
              </a:rPr>
              <a:t>комплекса по ул. Титова; </a:t>
            </a:r>
            <a:endParaRPr lang="ru-RU" sz="1200" b="1" dirty="0">
              <a:solidFill>
                <a:srgbClr val="002060"/>
              </a:solidFill>
            </a:endParaRPr>
          </a:p>
          <a:p>
            <a:pPr marL="93663" lvl="0">
              <a:lnSpc>
                <a:spcPts val="1300"/>
              </a:lnSpc>
              <a:spcAft>
                <a:spcPts val="200"/>
              </a:spcAft>
              <a:defRPr/>
            </a:pPr>
            <a:r>
              <a:rPr lang="ru-RU" sz="1200" b="1" dirty="0" smtClean="0">
                <a:solidFill>
                  <a:srgbClr val="002060"/>
                </a:solidFill>
              </a:rPr>
              <a:t>Завершение </a:t>
            </a:r>
            <a:r>
              <a:rPr lang="ru-RU" sz="1200" b="1" dirty="0">
                <a:solidFill>
                  <a:srgbClr val="002060"/>
                </a:solidFill>
              </a:rPr>
              <a:t>строительства ФОК у СОШ № </a:t>
            </a:r>
            <a:r>
              <a:rPr lang="ru-RU" sz="1200" b="1" dirty="0" smtClean="0">
                <a:solidFill>
                  <a:srgbClr val="002060"/>
                </a:solidFill>
              </a:rPr>
              <a:t>14;</a:t>
            </a:r>
            <a:endParaRPr lang="ru-RU" sz="1200" b="1" dirty="0">
              <a:solidFill>
                <a:srgbClr val="002060"/>
              </a:solidFill>
            </a:endParaRPr>
          </a:p>
          <a:p>
            <a:pPr marL="93663" lvl="0">
              <a:lnSpc>
                <a:spcPts val="1300"/>
              </a:lnSpc>
              <a:spcAft>
                <a:spcPts val="200"/>
              </a:spcAft>
              <a:defRPr/>
            </a:pPr>
            <a:r>
              <a:rPr lang="ru-RU" sz="1200" b="1" dirty="0" smtClean="0">
                <a:solidFill>
                  <a:srgbClr val="002060"/>
                </a:solidFill>
              </a:rPr>
              <a:t>Строительство </a:t>
            </a:r>
            <a:r>
              <a:rPr lang="ru-RU" sz="1200" b="1" dirty="0">
                <a:solidFill>
                  <a:srgbClr val="002060"/>
                </a:solidFill>
              </a:rPr>
              <a:t>ДОУ в 32-33 </a:t>
            </a:r>
            <a:r>
              <a:rPr lang="ru-RU" sz="1200" b="1" dirty="0" smtClean="0">
                <a:solidFill>
                  <a:srgbClr val="002060"/>
                </a:solidFill>
              </a:rPr>
              <a:t>микрорайонах; </a:t>
            </a:r>
            <a:endParaRPr lang="ru-RU" sz="1200" b="1" dirty="0">
              <a:solidFill>
                <a:srgbClr val="002060"/>
              </a:solidFill>
            </a:endParaRPr>
          </a:p>
          <a:p>
            <a:pPr marL="93663" lvl="0">
              <a:lnSpc>
                <a:spcPts val="1300"/>
              </a:lnSpc>
              <a:spcAft>
                <a:spcPts val="200"/>
              </a:spcAft>
              <a:defRPr/>
            </a:pPr>
            <a:r>
              <a:rPr lang="ru-RU" sz="1200" b="1" dirty="0" smtClean="0">
                <a:solidFill>
                  <a:srgbClr val="002060"/>
                </a:solidFill>
              </a:rPr>
              <a:t>Приобретение </a:t>
            </a:r>
            <a:r>
              <a:rPr lang="ru-RU" sz="1200" b="1" dirty="0">
                <a:solidFill>
                  <a:srgbClr val="002060"/>
                </a:solidFill>
              </a:rPr>
              <a:t>оборудования и спортивного инвентаря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3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8021" y="394660"/>
            <a:ext cx="6421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cap="all" dirty="0" smtClean="0">
                <a:solidFill>
                  <a:srgbClr val="002060"/>
                </a:solidFill>
                <a:latin typeface="Cambria" panose="02040503050406030204" pitchFamily="18" charset="0"/>
              </a:rPr>
              <a:t>Расходы бюджета города в рамках муниципальных программ в 2021 году</a:t>
            </a:r>
            <a:endParaRPr lang="ru-RU" sz="2000" b="1" cap="all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120444"/>
              </p:ext>
            </p:extLst>
          </p:nvPr>
        </p:nvGraphicFramePr>
        <p:xfrm>
          <a:off x="182122" y="1099216"/>
          <a:ext cx="6450581" cy="7917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581">
                  <a:extLst>
                    <a:ext uri="{9D8B030D-6E8A-4147-A177-3AD203B41FA5}">
                      <a16:colId xmlns:a16="http://schemas.microsoft.com/office/drawing/2014/main" val="1871682232"/>
                    </a:ext>
                  </a:extLst>
                </a:gridCol>
                <a:gridCol w="4788000">
                  <a:extLst>
                    <a:ext uri="{9D8B030D-6E8A-4147-A177-3AD203B41FA5}">
                      <a16:colId xmlns:a16="http://schemas.microsoft.com/office/drawing/2014/main" val="139166872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3893788206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ВСЕГО РАСХОДЫ, млн. руб.,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ru-RU" sz="1300" b="1" i="0" u="none" strike="noStrike" kern="1200" cap="none" spc="0" normalizeH="0" baseline="0" noProof="0" dirty="0" smtClean="0">
                        <a:ln w="635" cmpd="dbl">
                          <a:noFill/>
                          <a:prstDash val="sysDot"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11 635,9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753139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200" kern="1200" noProof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Segoe UI" panose="020B0502040204020203" pitchFamily="34" charset="0"/>
                        </a:rPr>
                        <a:t>в том числе: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700" b="1" i="0" u="none" strike="noStrike" kern="1200" cap="none" spc="0" normalizeH="0" baseline="0" dirty="0" smtClean="0">
                        <a:ln w="635" cmpd="dbl">
                          <a:noFill/>
                          <a:prstDash val="sysDot"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081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ru-RU" sz="1300" b="1" i="0" u="none" strike="noStrike" kern="1200" cap="none" spc="0" normalizeH="0" baseline="0" noProof="0" dirty="0" smtClean="0">
                        <a:ln w="635" cmpd="dbl">
                          <a:noFill/>
                          <a:prstDash val="sysDot"/>
                        </a:ln>
                        <a:solidFill>
                          <a:srgbClr val="013E5A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Развитие образования</a:t>
                      </a:r>
                      <a:endParaRPr lang="ru-RU" b="1" dirty="0">
                        <a:solidFill>
                          <a:srgbClr val="013E5A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6 786,3</a:t>
                      </a:r>
                      <a:b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1100" b="0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(58,3%)</a:t>
                      </a:r>
                      <a:endParaRPr kumimoji="0" lang="ru-RU" sz="1100" b="1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76784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ru-RU" sz="1300" b="1" i="0" u="none" strike="noStrike" kern="1200" cap="none" spc="0" normalizeH="0" baseline="0" noProof="0" dirty="0" smtClean="0">
                        <a:ln w="635" cmpd="dbl">
                          <a:noFill/>
                          <a:prstDash val="sysDot"/>
                        </a:ln>
                        <a:solidFill>
                          <a:srgbClr val="013E5A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25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Развитие транспорта и дорожного хозяйства</a:t>
                      </a:r>
                      <a:endParaRPr lang="ru-RU" b="1" dirty="0">
                        <a:solidFill>
                          <a:srgbClr val="013E5A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1 346,1</a:t>
                      </a:r>
                      <a:b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1100" b="0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(11,6%)</a:t>
                      </a:r>
                      <a:endParaRPr kumimoji="0" lang="ru-RU" sz="1100" b="1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9101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ru-RU" sz="1300" b="1" i="0" u="none" strike="noStrike" kern="1200" cap="none" spc="0" normalizeH="0" baseline="0" noProof="0" dirty="0" smtClean="0">
                        <a:ln w="635" cmpd="dbl">
                          <a:noFill/>
                          <a:prstDash val="sysDot"/>
                        </a:ln>
                        <a:solidFill>
                          <a:srgbClr val="013E5A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Развитие физической культуры и спорта </a:t>
                      </a:r>
                      <a:endParaRPr lang="ru-RU" b="1" dirty="0">
                        <a:solidFill>
                          <a:srgbClr val="013E5A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534,9</a:t>
                      </a:r>
                      <a:b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1100" b="0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(4,6%)</a:t>
                      </a:r>
                      <a:endParaRPr kumimoji="0" lang="ru-RU" sz="1100" b="1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8976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ru-RU" sz="1300" b="1" i="0" u="none" strike="noStrike" kern="1200" cap="none" spc="0" normalizeH="0" baseline="0" noProof="0" dirty="0" smtClean="0">
                        <a:ln w="635" cmpd="dbl">
                          <a:noFill/>
                          <a:prstDash val="sysDot"/>
                        </a:ln>
                        <a:solidFill>
                          <a:srgbClr val="013E5A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Развитие жилищно-коммунального хозяйства</a:t>
                      </a:r>
                      <a:endParaRPr lang="ru-RU" b="1" dirty="0">
                        <a:solidFill>
                          <a:srgbClr val="013E5A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492,5</a:t>
                      </a:r>
                      <a:b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1100" b="0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(4,2%)</a:t>
                      </a:r>
                      <a:endParaRPr kumimoji="0" lang="ru-RU" sz="1100" b="1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8422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ru-RU" sz="1300" b="1" i="0" u="none" strike="noStrike" kern="1200" cap="none" spc="0" normalizeH="0" baseline="0" noProof="0" dirty="0" smtClean="0">
                        <a:ln w="635" cmpd="dbl">
                          <a:noFill/>
                          <a:prstDash val="sysDot"/>
                        </a:ln>
                        <a:solidFill>
                          <a:srgbClr val="013E5A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Развитие культуры и туризма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437,9</a:t>
                      </a:r>
                      <a:b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1100" b="0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(3,8%)</a:t>
                      </a:r>
                      <a:endParaRPr kumimoji="0" lang="ru-RU" sz="1100" b="1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29651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ru-RU" sz="1300" b="1" i="0" u="none" strike="noStrike" kern="1200" cap="none" spc="0" normalizeH="0" baseline="0" noProof="0" dirty="0" smtClean="0">
                        <a:ln w="635" cmpd="dbl">
                          <a:noFill/>
                          <a:prstDash val="sysDot"/>
                        </a:ln>
                        <a:solidFill>
                          <a:srgbClr val="013E5A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Управление муниципальными финансами и муниципальным долгом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319,7</a:t>
                      </a:r>
                      <a:br>
                        <a:rPr kumimoji="0" lang="ru-RU" sz="1400" b="1" i="0" u="none" strike="noStrike" kern="1200" cap="none" spc="0" normalizeH="0" baseline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1100" b="0" i="0" u="none" strike="noStrike" kern="1200" cap="none" spc="0" normalizeH="0" baseline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(2,7 %</a:t>
                      </a:r>
                      <a:r>
                        <a:rPr kumimoji="0" lang="ru-RU" sz="1100" b="0" i="0" u="none" strike="noStrike" kern="1200" cap="none" spc="0" normalizeH="0" baseline="0" dirty="0">
                          <a:ln w="635" cmpd="dbl">
                            <a:noFill/>
                            <a:prstDash val="sysDot"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kumimoji="0" lang="ru-RU" sz="1100" b="0" i="0" u="none" strike="noStrike" kern="1200" cap="none" spc="0" normalizeH="0" baseline="0" dirty="0" smtClean="0">
                        <a:ln w="635" cmpd="dbl">
                          <a:noFill/>
                          <a:prstDash val="sysDot"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5922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b="1" dirty="0">
                        <a:solidFill>
                          <a:srgbClr val="013E5A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25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Благоустройство территории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283,1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 Light" panose="020F0302020204030204" pitchFamily="34" charset="0"/>
                        </a:rPr>
                        <a:t> </a:t>
                      </a:r>
                      <a:b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 Light" panose="020F0302020204030204" pitchFamily="34" charset="0"/>
                        </a:rPr>
                      </a:br>
                      <a:r>
                        <a:rPr kumimoji="0" lang="ru-RU" sz="1200" b="0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(2,4%)</a:t>
                      </a:r>
                      <a:endParaRPr kumimoji="0" lang="ru-RU" sz="1200" b="1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436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b="1" dirty="0">
                        <a:solidFill>
                          <a:srgbClr val="013E5A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25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Формирование современной городской среды</a:t>
                      </a:r>
                      <a:endParaRPr kumimoji="0" lang="ru-RU" sz="1250" b="1" i="0" u="none" strike="noStrike" kern="1200" cap="none" spc="0" normalizeH="0" baseline="0" dirty="0">
                        <a:ln w="635" cmpd="dbl">
                          <a:noFill/>
                          <a:prstDash val="sysDot"/>
                        </a:ln>
                        <a:solidFill>
                          <a:srgbClr val="013E5A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280,9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kumimoji="0" lang="ru-RU" sz="1100" b="0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(2,4%)</a:t>
                      </a:r>
                      <a:endParaRPr kumimoji="0" lang="ru-RU" sz="1100" b="1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8036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b="1" dirty="0">
                        <a:solidFill>
                          <a:srgbClr val="013E5A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Градостроительная деятельность</a:t>
                      </a:r>
                      <a:endParaRPr lang="ru-RU" b="1" dirty="0">
                        <a:solidFill>
                          <a:srgbClr val="013E5A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240,3</a:t>
                      </a:r>
                      <a:b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1100" b="0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(2,1%)</a:t>
                      </a:r>
                      <a:endParaRPr kumimoji="0" lang="ru-RU" sz="1100" b="1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90503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b="1" dirty="0">
                        <a:solidFill>
                          <a:srgbClr val="013E5A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  <a:endParaRPr lang="ru-RU" b="1" dirty="0">
                        <a:solidFill>
                          <a:srgbClr val="013E5A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142,6 </a:t>
                      </a:r>
                      <a:b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1100" b="0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(1,2%)</a:t>
                      </a:r>
                      <a:endParaRPr kumimoji="0" lang="ru-RU" sz="1100" b="1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3648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b="1" dirty="0">
                        <a:solidFill>
                          <a:srgbClr val="013E5A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25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Липецк – мы вместе!</a:t>
                      </a:r>
                      <a:endParaRPr lang="ru-RU" b="1" dirty="0">
                        <a:solidFill>
                          <a:srgbClr val="013E5A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107,1</a:t>
                      </a:r>
                      <a:b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1100" b="0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(0,9%)</a:t>
                      </a:r>
                      <a:endParaRPr kumimoji="0" lang="ru-RU" sz="1100" b="1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0857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b="1" dirty="0">
                        <a:solidFill>
                          <a:srgbClr val="013E5A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Развитие экономического потенциала</a:t>
                      </a:r>
                      <a:endParaRPr lang="ru-RU" b="1" dirty="0">
                        <a:solidFill>
                          <a:srgbClr val="013E5A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Times New Roman" panose="02020603050405020304" pitchFamily="18" charset="0"/>
                        </a:rPr>
                        <a:t>98,3 </a:t>
                      </a:r>
                      <a:b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kumimoji="0" lang="ru-RU" sz="1100" b="0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(0,9%)</a:t>
                      </a:r>
                      <a:endParaRPr kumimoji="0" lang="ru-RU" sz="10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82311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b="1" dirty="0">
                        <a:solidFill>
                          <a:srgbClr val="013E5A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25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Развитие муниципальной службы</a:t>
                      </a:r>
                      <a:endParaRPr lang="ru-RU" b="1" dirty="0">
                        <a:solidFill>
                          <a:srgbClr val="013E5A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79,0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 Light" panose="020F0302020204030204" pitchFamily="34" charset="0"/>
                        </a:rPr>
                        <a:t> </a:t>
                      </a:r>
                      <a:b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 Light" panose="020F0302020204030204" pitchFamily="34" charset="0"/>
                        </a:rPr>
                      </a:br>
                      <a:r>
                        <a:rPr kumimoji="0" lang="ru-RU" sz="1100" b="0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(0,7%)</a:t>
                      </a:r>
                      <a:endParaRPr kumimoji="0" lang="ru-RU" sz="1100" b="1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305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b="1" dirty="0">
                        <a:solidFill>
                          <a:srgbClr val="013E5A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25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Защита населения и территории города от чрезвычайных ситуаций природного и техногенного характера, обеспечение безопасного проживания граждан </a:t>
                      </a:r>
                      <a:endParaRPr lang="ru-RU" b="1" dirty="0">
                        <a:solidFill>
                          <a:srgbClr val="013E5A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55,9 </a:t>
                      </a:r>
                      <a:b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11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(0,5%)</a:t>
                      </a:r>
                      <a:endParaRPr kumimoji="0" lang="ru-RU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8689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ru-RU" sz="1250" b="1" i="0" u="none" strike="noStrike" kern="1200" cap="none" spc="0" normalizeH="0" baseline="0" dirty="0">
                        <a:ln w="635" cmpd="dbl">
                          <a:noFill/>
                          <a:prstDash val="sysDot"/>
                        </a:ln>
                        <a:solidFill>
                          <a:srgbClr val="013E5A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250" b="1" i="0" u="none" strike="noStrike" kern="1200" cap="none" spc="0" normalizeH="0" baseline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Непрограммные расходы</a:t>
                      </a:r>
                      <a:endParaRPr kumimoji="0" lang="ru-RU" sz="1250" b="1" i="0" u="none" strike="noStrike" kern="1200" cap="none" spc="0" normalizeH="0" baseline="0" dirty="0">
                        <a:ln w="635" cmpd="dbl">
                          <a:noFill/>
                          <a:prstDash val="sysDot"/>
                        </a:ln>
                        <a:solidFill>
                          <a:srgbClr val="013E5A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431,3</a:t>
                      </a:r>
                      <a:br>
                        <a:rPr kumimoji="0" lang="ru-RU" sz="1400" b="1" i="0" u="none" strike="noStrike" kern="1200" cap="none" spc="0" normalizeH="0" baseline="0" noProof="0" dirty="0" smtClean="0">
                          <a:ln w="635" cmpd="dbl">
                            <a:noFill/>
                            <a:prstDash val="sysDot"/>
                          </a:ln>
                          <a:solidFill>
                            <a:srgbClr val="013E5A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Calibri Light" panose="020F0302020204030204" pitchFamily="34" charset="0"/>
                        </a:rPr>
                        <a:t>(3,7%)</a:t>
                      </a: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Calibri Light" panose="020F03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6562519"/>
                  </a:ext>
                </a:extLst>
              </a:tr>
            </a:tbl>
          </a:graphicData>
        </a:graphic>
      </p:graphicFrame>
      <p:grpSp>
        <p:nvGrpSpPr>
          <p:cNvPr id="4" name="Группа 3"/>
          <p:cNvGrpSpPr/>
          <p:nvPr/>
        </p:nvGrpSpPr>
        <p:grpSpPr>
          <a:xfrm>
            <a:off x="93364" y="1744562"/>
            <a:ext cx="771741" cy="7175873"/>
            <a:chOff x="93364" y="1744562"/>
            <a:chExt cx="771741" cy="7175873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93364" y="1744562"/>
              <a:ext cx="771741" cy="6597171"/>
              <a:chOff x="1187702" y="1919765"/>
              <a:chExt cx="771741" cy="6597171"/>
            </a:xfrm>
          </p:grpSpPr>
          <p:pic>
            <p:nvPicPr>
              <p:cNvPr id="131" name="Рисунок 13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01111" y="4348169"/>
                <a:ext cx="344922" cy="344922"/>
              </a:xfrm>
              <a:prstGeom prst="rect">
                <a:avLst/>
              </a:prstGeom>
            </p:spPr>
          </p:pic>
          <p:pic>
            <p:nvPicPr>
              <p:cNvPr id="132" name="Рисунок 13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16485" y="7142460"/>
                <a:ext cx="514174" cy="385631"/>
              </a:xfrm>
              <a:prstGeom prst="rect">
                <a:avLst/>
              </a:prstGeom>
            </p:spPr>
          </p:pic>
          <p:pic>
            <p:nvPicPr>
              <p:cNvPr id="133" name="Рисунок 13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93572" y="5752422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34" name="Рисунок 13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1356078" y="6187363"/>
                <a:ext cx="434990" cy="432000"/>
              </a:xfrm>
              <a:prstGeom prst="rect">
                <a:avLst/>
              </a:prstGeom>
            </p:spPr>
          </p:pic>
          <p:pic>
            <p:nvPicPr>
              <p:cNvPr id="135" name="Рисунок 13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72644" y="3371084"/>
                <a:ext cx="401857" cy="366360"/>
              </a:xfrm>
              <a:prstGeom prst="rect">
                <a:avLst/>
              </a:prstGeom>
            </p:spPr>
          </p:pic>
          <p:pic>
            <p:nvPicPr>
              <p:cNvPr id="136" name="Рисунок 135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74188" y="1919765"/>
                <a:ext cx="398769" cy="398769"/>
              </a:xfrm>
              <a:prstGeom prst="rect">
                <a:avLst/>
              </a:prstGeom>
            </p:spPr>
          </p:pic>
          <p:pic>
            <p:nvPicPr>
              <p:cNvPr id="160" name="Рисунок 159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62815" y="2900339"/>
                <a:ext cx="421515" cy="351416"/>
              </a:xfrm>
              <a:prstGeom prst="rect">
                <a:avLst/>
              </a:prstGeom>
            </p:spPr>
          </p:pic>
          <p:pic>
            <p:nvPicPr>
              <p:cNvPr id="161" name="Рисунок 160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87702" y="3810644"/>
                <a:ext cx="771741" cy="4926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2" name="Рисунок 161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0" b="100000" l="2899" r="100000">
                            <a14:foregroundMark x1="8696" y1="48462" x2="8696" y2="48462"/>
                            <a14:foregroundMark x1="25362" y1="83846" x2="25362" y2="83846"/>
                            <a14:foregroundMark x1="31884" y1="87692" x2="31884" y2="87692"/>
                            <a14:foregroundMark x1="56522" y1="92308" x2="56522" y2="92308"/>
                            <a14:foregroundMark x1="74638" y1="83846" x2="74638" y2="83846"/>
                            <a14:foregroundMark x1="86232" y1="69231" x2="86232" y2="69231"/>
                            <a14:foregroundMark x1="92029" y1="53846" x2="92029" y2="5384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75881" y="2409835"/>
                <a:ext cx="395382" cy="372455"/>
              </a:xfrm>
              <a:prstGeom prst="rect">
                <a:avLst/>
              </a:prstGeom>
            </p:spPr>
          </p:pic>
          <p:pic>
            <p:nvPicPr>
              <p:cNvPr id="163" name="Рисунок 162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83465" y="4816361"/>
                <a:ext cx="380214" cy="380214"/>
              </a:xfrm>
              <a:prstGeom prst="rect">
                <a:avLst/>
              </a:prstGeom>
            </p:spPr>
          </p:pic>
          <p:pic>
            <p:nvPicPr>
              <p:cNvPr id="164" name="Рисунок 163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44685" y="7587095"/>
                <a:ext cx="457774" cy="457774"/>
              </a:xfrm>
              <a:prstGeom prst="rect">
                <a:avLst/>
              </a:prstGeom>
            </p:spPr>
          </p:pic>
          <p:pic>
            <p:nvPicPr>
              <p:cNvPr id="165" name="Рисунок 164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02086" y="8196039"/>
                <a:ext cx="342972" cy="320897"/>
              </a:xfrm>
              <a:prstGeom prst="rect">
                <a:avLst/>
              </a:prstGeom>
            </p:spPr>
          </p:pic>
          <p:pic>
            <p:nvPicPr>
              <p:cNvPr id="166" name="Рисунок 165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17639" y="6699043"/>
                <a:ext cx="311867" cy="342756"/>
              </a:xfrm>
              <a:prstGeom prst="rect">
                <a:avLst/>
              </a:prstGeom>
            </p:spPr>
          </p:pic>
          <p:pic>
            <p:nvPicPr>
              <p:cNvPr id="167" name="Рисунок 166"/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61730" y="5270254"/>
                <a:ext cx="423684" cy="423684"/>
              </a:xfrm>
              <a:prstGeom prst="rect">
                <a:avLst/>
              </a:prstGeom>
            </p:spPr>
          </p:pic>
        </p:grpSp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0" b="100000" l="0" r="100000">
                          <a14:foregroundMark x1="14556" y1="15444" x2="14556" y2="15444"/>
                          <a14:foregroundMark x1="52556" y1="28333" x2="52556" y2="28333"/>
                          <a14:foregroundMark x1="34111" y1="34556" x2="34111" y2="34556"/>
                          <a14:foregroundMark x1="32556" y1="25222" x2="32556" y2="25222"/>
                          <a14:foregroundMark x1="33000" y1="17778" x2="72222" y2="21889"/>
                          <a14:foregroundMark x1="68222" y1="49444" x2="30556" y2="51000"/>
                          <a14:foregroundMark x1="34000" y1="81000" x2="32222" y2="55444"/>
                          <a14:foregroundMark x1="45111" y1="61444" x2="67333" y2="59444"/>
                          <a14:foregroundMark x1="82000" y1="84556" x2="96556" y2="56444"/>
                          <a14:foregroundMark x1="57222" y1="4111" x2="18111" y2="15556"/>
                          <a14:foregroundMark x1="3667" y1="40778" x2="12333" y2="21333"/>
                          <a14:foregroundMark x1="3667" y1="45889" x2="4222" y2="62556"/>
                          <a14:foregroundMark x1="5667" y1="65333" x2="20556" y2="86667"/>
                          <a14:foregroundMark x1="25667" y1="89667" x2="41444" y2="96889"/>
                          <a14:foregroundMark x1="54333" y1="96889" x2="75778" y2="89222"/>
                          <a14:foregroundMark x1="86333" y1="78778" x2="95444" y2="62667"/>
                          <a14:foregroundMark x1="96333" y1="52000" x2="91778" y2="27889"/>
                          <a14:foregroundMark x1="85889" y1="19889" x2="62111" y2="4444"/>
                          <a14:foregroundMark x1="70556" y1="7556" x2="79889" y2="13667"/>
                          <a14:foregroundMark x1="22333" y1="11667" x2="46333" y2="3000"/>
                          <a14:foregroundMark x1="7778" y1="71556" x2="15222" y2="81778"/>
                          <a14:foregroundMark x1="36778" y1="85667" x2="34889" y2="79556"/>
                          <a14:foregroundMark x1="28222" y1="51000" x2="34889" y2="36444"/>
                          <a14:foregroundMark x1="32333" y1="15444" x2="32333" y2="35444"/>
                          <a14:foregroundMark x1="69000" y1="24000" x2="74778" y2="3811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17234" y="8596435"/>
              <a:ext cx="324000" cy="32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373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Box 166"/>
          <p:cNvSpPr txBox="1"/>
          <p:nvPr/>
        </p:nvSpPr>
        <p:spPr>
          <a:xfrm>
            <a:off x="9000" y="922979"/>
            <a:ext cx="684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Цель программы: </a:t>
            </a:r>
            <a:r>
              <a:rPr lang="ru-RU" sz="1400" i="1" dirty="0" smtClean="0">
                <a:latin typeface="Cambria" panose="02040503050406030204" pitchFamily="18" charset="0"/>
              </a:rPr>
              <a:t>повышение </a:t>
            </a:r>
            <a:r>
              <a:rPr lang="ru-RU" sz="1400" i="1" dirty="0">
                <a:latin typeface="Cambria" panose="02040503050406030204" pitchFamily="18" charset="0"/>
              </a:rPr>
              <a:t>доступности и качества предоставляемых услуг за счет развития ресурсов системы образования и их эффективного использования</a:t>
            </a:r>
          </a:p>
        </p:txBody>
      </p:sp>
      <p:sp>
        <p:nvSpPr>
          <p:cNvPr id="168" name="TextBox 167"/>
          <p:cNvSpPr txBox="1"/>
          <p:nvPr/>
        </p:nvSpPr>
        <p:spPr>
          <a:xfrm>
            <a:off x="1959" y="1619672"/>
            <a:ext cx="6840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+mj-lt"/>
              </a:rPr>
              <a:t> </a:t>
            </a:r>
            <a:r>
              <a:rPr lang="ru-RU" sz="14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Ответственный </a:t>
            </a:r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исполнитель:</a:t>
            </a:r>
            <a:b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400" i="1" dirty="0" smtClean="0">
                <a:latin typeface="Cambria" panose="02040503050406030204" pitchFamily="18" charset="0"/>
              </a:rPr>
              <a:t>Департамент </a:t>
            </a:r>
            <a:r>
              <a:rPr lang="ru-RU" sz="1400" i="1" dirty="0">
                <a:latin typeface="Cambria" panose="02040503050406030204" pitchFamily="18" charset="0"/>
              </a:rPr>
              <a:t>образования администрации города Липецка</a:t>
            </a:r>
          </a:p>
        </p:txBody>
      </p:sp>
      <p:pic>
        <p:nvPicPr>
          <p:cNvPr id="79" name="Рисунок 78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725" t="35328" r="49519" b="25355"/>
          <a:stretch/>
        </p:blipFill>
        <p:spPr bwMode="auto">
          <a:xfrm>
            <a:off x="4639316" y="4976720"/>
            <a:ext cx="2066223" cy="1732028"/>
          </a:xfrm>
          <a:prstGeom prst="round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1" name="TextBox 190"/>
          <p:cNvSpPr txBox="1"/>
          <p:nvPr/>
        </p:nvSpPr>
        <p:spPr>
          <a:xfrm>
            <a:off x="22664" y="2339752"/>
            <a:ext cx="6856312" cy="307777"/>
          </a:xfrm>
          <a:prstGeom prst="rect">
            <a:avLst/>
          </a:prstGeom>
          <a:solidFill>
            <a:srgbClr val="BDEF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Cambria" panose="02040503050406030204" pitchFamily="18" charset="0"/>
              </a:rPr>
              <a:t>Доля расходов на муниципальную программу в общем объеме </a:t>
            </a:r>
            <a:r>
              <a:rPr lang="ru-RU" sz="1400" dirty="0">
                <a:latin typeface="Cambria" panose="02040503050406030204" pitchFamily="18" charset="0"/>
              </a:rPr>
              <a:t>расходов </a:t>
            </a:r>
            <a:r>
              <a:rPr lang="ru-RU" sz="1400" dirty="0" smtClean="0">
                <a:latin typeface="Cambria" panose="02040503050406030204" pitchFamily="18" charset="0"/>
              </a:rPr>
              <a:t>бюджета</a:t>
            </a:r>
            <a:endParaRPr lang="ru-RU" sz="1400" dirty="0">
              <a:latin typeface="Cambria" panose="020405030504060302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037173" y="2845864"/>
            <a:ext cx="4783654" cy="1493362"/>
            <a:chOff x="8123" y="2629840"/>
            <a:chExt cx="4783654" cy="1493362"/>
          </a:xfrm>
        </p:grpSpPr>
        <p:graphicFrame>
          <p:nvGraphicFramePr>
            <p:cNvPr id="133" name="Диаграмма 132"/>
            <p:cNvGraphicFramePr/>
            <p:nvPr>
              <p:extLst>
                <p:ext uri="{D42A27DB-BD31-4B8C-83A1-F6EECF244321}">
                  <p14:modId xmlns:p14="http://schemas.microsoft.com/office/powerpoint/2010/main" val="257472254"/>
                </p:ext>
              </p:extLst>
            </p:nvPr>
          </p:nvGraphicFramePr>
          <p:xfrm>
            <a:off x="8123" y="2702463"/>
            <a:ext cx="1585707" cy="14142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34" name="Диаграмма 133"/>
            <p:cNvGraphicFramePr/>
            <p:nvPr>
              <p:extLst>
                <p:ext uri="{D42A27DB-BD31-4B8C-83A1-F6EECF244321}">
                  <p14:modId xmlns:p14="http://schemas.microsoft.com/office/powerpoint/2010/main" val="794731168"/>
                </p:ext>
              </p:extLst>
            </p:nvPr>
          </p:nvGraphicFramePr>
          <p:xfrm>
            <a:off x="1559528" y="2708974"/>
            <a:ext cx="1585707" cy="14142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35" name="Диаграмма 134"/>
            <p:cNvGraphicFramePr/>
            <p:nvPr>
              <p:extLst>
                <p:ext uri="{D42A27DB-BD31-4B8C-83A1-F6EECF244321}">
                  <p14:modId xmlns:p14="http://schemas.microsoft.com/office/powerpoint/2010/main" val="1374043575"/>
                </p:ext>
              </p:extLst>
            </p:nvPr>
          </p:nvGraphicFramePr>
          <p:xfrm>
            <a:off x="3110933" y="2702463"/>
            <a:ext cx="1585707" cy="14142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36" name="TextBox 135"/>
            <p:cNvSpPr txBox="1"/>
            <p:nvPr/>
          </p:nvSpPr>
          <p:spPr>
            <a:xfrm>
              <a:off x="449810" y="3242456"/>
              <a:ext cx="788892" cy="319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202</a:t>
              </a:r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1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2009374" y="3235506"/>
              <a:ext cx="788892" cy="319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600" b="1">
                  <a:solidFill>
                    <a:srgbClr val="1C7A7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defRPr>
              </a:lvl1pPr>
            </a:lstStyle>
            <a:p>
              <a:r>
                <a:rPr lang="ru-RU" sz="1400" dirty="0" smtClean="0">
                  <a:solidFill>
                    <a:srgbClr val="002060"/>
                  </a:solidFill>
                  <a:effectLst/>
                </a:rPr>
                <a:t>202</a:t>
              </a:r>
              <a:r>
                <a:rPr lang="en-US" sz="1400" dirty="0" smtClean="0">
                  <a:solidFill>
                    <a:srgbClr val="002060"/>
                  </a:solidFill>
                  <a:effectLst/>
                </a:rPr>
                <a:t>2</a:t>
              </a:r>
              <a:endParaRPr lang="ru-RU" sz="1400" dirty="0">
                <a:solidFill>
                  <a:srgbClr val="002060"/>
                </a:solidFill>
                <a:effectLst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3567087" y="3250012"/>
              <a:ext cx="788892" cy="319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202</a:t>
              </a:r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3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891741" y="2629840"/>
              <a:ext cx="78072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58,3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 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2465063" y="2629840"/>
              <a:ext cx="78072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60,2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 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4011054" y="2637722"/>
              <a:ext cx="78072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60,5 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88" name="Группа 87"/>
          <p:cNvGrpSpPr/>
          <p:nvPr/>
        </p:nvGrpSpPr>
        <p:grpSpPr>
          <a:xfrm>
            <a:off x="-313498" y="5389521"/>
            <a:ext cx="4761207" cy="3976996"/>
            <a:chOff x="-348992" y="2996069"/>
            <a:chExt cx="4761207" cy="3976996"/>
          </a:xfrm>
        </p:grpSpPr>
        <p:grpSp>
          <p:nvGrpSpPr>
            <p:cNvPr id="89" name="Группа 88"/>
            <p:cNvGrpSpPr/>
            <p:nvPr/>
          </p:nvGrpSpPr>
          <p:grpSpPr>
            <a:xfrm>
              <a:off x="-348992" y="2996069"/>
              <a:ext cx="4761207" cy="3976996"/>
              <a:chOff x="-348992" y="2996069"/>
              <a:chExt cx="4761207" cy="3976996"/>
            </a:xfrm>
          </p:grpSpPr>
          <p:grpSp>
            <p:nvGrpSpPr>
              <p:cNvPr id="92" name="Группа 91"/>
              <p:cNvGrpSpPr/>
              <p:nvPr/>
            </p:nvGrpSpPr>
            <p:grpSpPr>
              <a:xfrm>
                <a:off x="-348992" y="2996069"/>
                <a:ext cx="4515600" cy="3976996"/>
                <a:chOff x="-828021" y="2371584"/>
                <a:chExt cx="5067857" cy="4261103"/>
              </a:xfrm>
            </p:grpSpPr>
            <p:grpSp>
              <p:nvGrpSpPr>
                <p:cNvPr id="97" name="Группа 96"/>
                <p:cNvGrpSpPr/>
                <p:nvPr/>
              </p:nvGrpSpPr>
              <p:grpSpPr>
                <a:xfrm>
                  <a:off x="-828021" y="2371584"/>
                  <a:ext cx="4736154" cy="4261103"/>
                  <a:chOff x="-828021" y="2371584"/>
                  <a:chExt cx="4736154" cy="4261103"/>
                </a:xfrm>
              </p:grpSpPr>
              <p:graphicFrame>
                <p:nvGraphicFramePr>
                  <p:cNvPr id="102" name="Диаграмма 101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1265061862"/>
                      </p:ext>
                    </p:extLst>
                  </p:nvPr>
                </p:nvGraphicFramePr>
                <p:xfrm>
                  <a:off x="-828021" y="2371584"/>
                  <a:ext cx="4736154" cy="4261103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6"/>
                  </a:graphicData>
                </a:graphic>
              </p:graphicFrame>
              <p:sp>
                <p:nvSpPr>
                  <p:cNvPr id="103" name="TextBox 102"/>
                  <p:cNvSpPr txBox="1"/>
                  <p:nvPr/>
                </p:nvSpPr>
                <p:spPr>
                  <a:xfrm>
                    <a:off x="840551" y="4068930"/>
                    <a:ext cx="1382567" cy="61006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sz="1600" b="1" dirty="0" smtClean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6 786,3</a:t>
                    </a:r>
                  </a:p>
                  <a:p>
                    <a:pPr algn="ctr"/>
                    <a:r>
                      <a:rPr lang="ru-RU" sz="1500" b="1" dirty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м</a:t>
                    </a:r>
                    <a:r>
                      <a:rPr lang="ru-RU" sz="1500" b="1" dirty="0" smtClean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лн. рублей</a:t>
                    </a:r>
                    <a:endParaRPr lang="ru-RU" sz="1500" b="1" dirty="0">
                      <a:solidFill>
                        <a:schemeClr val="tx2">
                          <a:lumMod val="75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98" name="Группа 97"/>
                <p:cNvGrpSpPr/>
                <p:nvPr/>
              </p:nvGrpSpPr>
              <p:grpSpPr>
                <a:xfrm>
                  <a:off x="2257981" y="2942766"/>
                  <a:ext cx="1981855" cy="495797"/>
                  <a:chOff x="1927869" y="2777204"/>
                  <a:chExt cx="1981854" cy="495797"/>
                </a:xfrm>
              </p:grpSpPr>
              <p:sp>
                <p:nvSpPr>
                  <p:cNvPr id="99" name="TextBox 98"/>
                  <p:cNvSpPr txBox="1"/>
                  <p:nvPr/>
                </p:nvSpPr>
                <p:spPr>
                  <a:xfrm>
                    <a:off x="1927869" y="2777204"/>
                    <a:ext cx="1981854" cy="32976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sz="1400" b="1" dirty="0" smtClean="0">
                        <a:ln w="9525"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latin typeface="Calibri" panose="020F0502020204030204"/>
                        <a:cs typeface="Times New Roman" pitchFamily="18" charset="0"/>
                      </a:rPr>
                      <a:t>2 064,8</a:t>
                    </a:r>
                    <a:endParaRPr lang="ru-RU" sz="1400" b="1" dirty="0">
                      <a:ln w="9525">
                        <a:noFill/>
                      </a:ln>
                      <a:solidFill>
                        <a:schemeClr val="tx2">
                          <a:lumMod val="75000"/>
                        </a:schemeClr>
                      </a:solidFill>
                      <a:latin typeface="Calibri" panose="020F0502020204030204"/>
                      <a:cs typeface="Times New Roman" pitchFamily="18" charset="0"/>
                    </a:endParaRPr>
                  </a:p>
                </p:txBody>
              </p:sp>
              <p:cxnSp>
                <p:nvCxnSpPr>
                  <p:cNvPr id="100" name="Прямая соединительная линия 99"/>
                  <p:cNvCxnSpPr/>
                  <p:nvPr/>
                </p:nvCxnSpPr>
                <p:spPr>
                  <a:xfrm flipV="1">
                    <a:off x="1978087" y="3064713"/>
                    <a:ext cx="323222" cy="208288"/>
                  </a:xfrm>
                  <a:prstGeom prst="line">
                    <a:avLst/>
                  </a:prstGeom>
                  <a:ln w="127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Прямая соединительная линия 100"/>
                  <p:cNvCxnSpPr/>
                  <p:nvPr/>
                </p:nvCxnSpPr>
                <p:spPr>
                  <a:xfrm flipV="1">
                    <a:off x="2297828" y="3065466"/>
                    <a:ext cx="1241937" cy="1"/>
                  </a:xfrm>
                  <a:prstGeom prst="line">
                    <a:avLst/>
                  </a:prstGeom>
                  <a:ln w="127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93" name="Группа 92"/>
              <p:cNvGrpSpPr/>
              <p:nvPr/>
            </p:nvGrpSpPr>
            <p:grpSpPr>
              <a:xfrm>
                <a:off x="2817872" y="4422828"/>
                <a:ext cx="1594343" cy="461831"/>
                <a:chOff x="3304504" y="4703746"/>
                <a:chExt cx="1594343" cy="461831"/>
              </a:xfrm>
            </p:grpSpPr>
            <p:sp>
              <p:nvSpPr>
                <p:cNvPr id="94" name="TextBox 93"/>
                <p:cNvSpPr txBox="1"/>
                <p:nvPr/>
              </p:nvSpPr>
              <p:spPr>
                <a:xfrm>
                  <a:off x="3384430" y="4703746"/>
                  <a:ext cx="1514417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400" b="1" dirty="0" smtClean="0">
                      <a:ln w="9525">
                        <a:noFill/>
                      </a:ln>
                      <a:solidFill>
                        <a:schemeClr val="tx2">
                          <a:lumMod val="75000"/>
                        </a:schemeClr>
                      </a:solidFill>
                      <a:latin typeface="Calibri" panose="020F0502020204030204"/>
                      <a:cs typeface="Times New Roman" pitchFamily="18" charset="0"/>
                    </a:rPr>
                    <a:t>4 721,5</a:t>
                  </a:r>
                  <a:endParaRPr lang="ru-RU" sz="1400" b="1" dirty="0">
                    <a:ln w="9525">
                      <a:noFill/>
                    </a:ln>
                    <a:solidFill>
                      <a:schemeClr val="tx2">
                        <a:lumMod val="75000"/>
                      </a:schemeClr>
                    </a:solidFill>
                    <a:latin typeface="Calibri" panose="020F0502020204030204"/>
                    <a:cs typeface="Times New Roman" pitchFamily="18" charset="0"/>
                  </a:endParaRPr>
                </a:p>
              </p:txBody>
            </p:sp>
            <p:cxnSp>
              <p:nvCxnSpPr>
                <p:cNvPr id="95" name="Прямая соединительная линия 94"/>
                <p:cNvCxnSpPr/>
                <p:nvPr/>
              </p:nvCxnSpPr>
              <p:spPr>
                <a:xfrm flipV="1">
                  <a:off x="3304504" y="4971176"/>
                  <a:ext cx="288000" cy="194401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Прямая соединительная линия 95"/>
                <p:cNvCxnSpPr/>
                <p:nvPr/>
              </p:nvCxnSpPr>
              <p:spPr>
                <a:xfrm>
                  <a:off x="3589403" y="4971880"/>
                  <a:ext cx="1149873" cy="0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0" name="TextBox 89"/>
            <p:cNvSpPr txBox="1"/>
            <p:nvPr/>
          </p:nvSpPr>
          <p:spPr>
            <a:xfrm>
              <a:off x="2917071" y="3771930"/>
              <a:ext cx="763185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300" b="0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(30,4%)</a:t>
              </a:r>
              <a:endParaRPr kumimoji="0" lang="ru-RU" sz="1300" b="0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3292808" y="4655193"/>
              <a:ext cx="763185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300" b="0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(69,6 %)</a:t>
              </a:r>
              <a:endParaRPr kumimoji="0" lang="ru-RU" sz="1300" b="0" i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5" name="Группа 104"/>
          <p:cNvGrpSpPr/>
          <p:nvPr/>
        </p:nvGrpSpPr>
        <p:grpSpPr>
          <a:xfrm>
            <a:off x="3214894" y="8028384"/>
            <a:ext cx="3447466" cy="546045"/>
            <a:chOff x="263175" y="3130151"/>
            <a:chExt cx="3120703" cy="546045"/>
          </a:xfrm>
        </p:grpSpPr>
        <p:grpSp>
          <p:nvGrpSpPr>
            <p:cNvPr id="106" name="Группа 105"/>
            <p:cNvGrpSpPr/>
            <p:nvPr/>
          </p:nvGrpSpPr>
          <p:grpSpPr>
            <a:xfrm>
              <a:off x="263175" y="3130151"/>
              <a:ext cx="2154283" cy="276999"/>
              <a:chOff x="263175" y="3130151"/>
              <a:chExt cx="2154283" cy="276999"/>
            </a:xfrm>
          </p:grpSpPr>
          <p:sp>
            <p:nvSpPr>
              <p:cNvPr id="171" name="TextBox 66"/>
              <p:cNvSpPr txBox="1">
                <a:spLocks noChangeArrowheads="1"/>
              </p:cNvSpPr>
              <p:nvPr/>
            </p:nvSpPr>
            <p:spPr bwMode="auto">
              <a:xfrm>
                <a:off x="480334" y="3130151"/>
                <a:ext cx="193712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lvl="0">
                  <a:lnSpc>
                    <a:spcPct val="100000"/>
                  </a:lnSpc>
                  <a:spcBef>
                    <a:spcPct val="0"/>
                  </a:spcBef>
                  <a:buNone/>
                  <a:defRPr/>
                </a:pPr>
                <a:r>
                  <a:rPr lang="ru-RU" sz="1200" dirty="0" smtClean="0">
                    <a:solidFill>
                      <a:schemeClr val="tx2">
                        <a:lumMod val="75000"/>
                      </a:schemeClr>
                    </a:solidFill>
                    <a:latin typeface="Calibri" panose="020F0502020204030204"/>
                    <a:cs typeface="Times New Roman" pitchFamily="18" charset="0"/>
                  </a:rPr>
                  <a:t>средства </a:t>
                </a:r>
                <a:r>
                  <a:rPr lang="ru-RU" altLang="ru-RU" sz="1200" dirty="0">
                    <a:solidFill>
                      <a:schemeClr val="tx2">
                        <a:lumMod val="75000"/>
                      </a:schemeClr>
                    </a:solidFill>
                    <a:latin typeface="Calibri" panose="020F0502020204030204"/>
                    <a:cs typeface="Times New Roman" pitchFamily="18" charset="0"/>
                  </a:rPr>
                  <a:t>городского </a:t>
                </a:r>
                <a:r>
                  <a:rPr kumimoji="0" lang="ru-RU" altLang="ru-RU" sz="12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2">
                        <a:lumMod val="7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cs typeface="Times New Roman" pitchFamily="18" charset="0"/>
                  </a:rPr>
                  <a:t>бюджета</a:t>
                </a:r>
                <a:endParaRPr kumimoji="0" lang="ru-RU" alt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cs typeface="Times New Roman" pitchFamily="18" charset="0"/>
                </a:endParaRPr>
              </a:p>
            </p:txBody>
          </p:sp>
          <p:sp>
            <p:nvSpPr>
              <p:cNvPr id="174" name="Прямоугольник 173"/>
              <p:cNvSpPr/>
              <p:nvPr/>
            </p:nvSpPr>
            <p:spPr>
              <a:xfrm>
                <a:off x="263175" y="3177989"/>
                <a:ext cx="231465" cy="170319"/>
              </a:xfrm>
              <a:prstGeom prst="rect">
                <a:avLst/>
              </a:prstGeom>
              <a:solidFill>
                <a:srgbClr val="ED7D3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07" name="Группа 106"/>
            <p:cNvGrpSpPr/>
            <p:nvPr/>
          </p:nvGrpSpPr>
          <p:grpSpPr>
            <a:xfrm>
              <a:off x="263175" y="3417664"/>
              <a:ext cx="3120703" cy="258532"/>
              <a:chOff x="261942" y="3151919"/>
              <a:chExt cx="3120703" cy="258532"/>
            </a:xfrm>
          </p:grpSpPr>
          <p:sp>
            <p:nvSpPr>
              <p:cNvPr id="108" name="TextBox 66"/>
              <p:cNvSpPr txBox="1">
                <a:spLocks noChangeArrowheads="1"/>
              </p:cNvSpPr>
              <p:nvPr/>
            </p:nvSpPr>
            <p:spPr bwMode="auto">
              <a:xfrm>
                <a:off x="479101" y="3151919"/>
                <a:ext cx="2903544" cy="2585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buNone/>
                </a:pPr>
                <a:r>
                  <a:rPr lang="ru-RU" sz="1200" dirty="0">
                    <a:solidFill>
                      <a:schemeClr val="tx2">
                        <a:lumMod val="75000"/>
                      </a:schemeClr>
                    </a:solidFill>
                    <a:latin typeface="Calibri" panose="020F0502020204030204"/>
                    <a:cs typeface="Times New Roman" pitchFamily="18" charset="0"/>
                  </a:rPr>
                  <a:t>средства </a:t>
                </a:r>
                <a:r>
                  <a:rPr lang="ru-RU" sz="1200" dirty="0" smtClean="0">
                    <a:solidFill>
                      <a:schemeClr val="tx2">
                        <a:lumMod val="75000"/>
                      </a:schemeClr>
                    </a:solidFill>
                    <a:latin typeface="Calibri" panose="020F0502020204030204"/>
                    <a:cs typeface="Times New Roman" pitchFamily="18" charset="0"/>
                  </a:rPr>
                  <a:t>вышестоящих бюджетов</a:t>
                </a:r>
                <a:endParaRPr lang="ru-RU" altLang="ru-RU" sz="1200" dirty="0">
                  <a:solidFill>
                    <a:schemeClr val="tx2">
                      <a:lumMod val="75000"/>
                    </a:schemeClr>
                  </a:solidFill>
                  <a:latin typeface="Calibri" panose="020F0502020204030204"/>
                  <a:cs typeface="Times New Roman" pitchFamily="18" charset="0"/>
                </a:endParaRPr>
              </a:p>
            </p:txBody>
          </p:sp>
          <p:sp>
            <p:nvSpPr>
              <p:cNvPr id="170" name="Прямоугольник 169"/>
              <p:cNvSpPr/>
              <p:nvPr/>
            </p:nvSpPr>
            <p:spPr>
              <a:xfrm>
                <a:off x="261942" y="3185502"/>
                <a:ext cx="231465" cy="170319"/>
              </a:xfrm>
              <a:prstGeom prst="rect">
                <a:avLst/>
              </a:prstGeom>
              <a:solidFill>
                <a:srgbClr val="4AADC7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TextBox 8"/>
          <p:cNvSpPr txBox="1"/>
          <p:nvPr/>
        </p:nvSpPr>
        <p:spPr>
          <a:xfrm>
            <a:off x="1083129" y="5252769"/>
            <a:ext cx="1133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2021 год 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000" y="327145"/>
            <a:ext cx="684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400" b="1" cap="all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Муниципальная программа </a:t>
            </a:r>
            <a:br>
              <a:rPr lang="ru-RU" dirty="0"/>
            </a:br>
            <a:r>
              <a:rPr lang="ru-RU" dirty="0"/>
              <a:t>«Развитие образования города Липецка»</a:t>
            </a:r>
          </a:p>
        </p:txBody>
      </p:sp>
    </p:spTree>
    <p:extLst>
      <p:ext uri="{BB962C8B-B14F-4D97-AF65-F5344CB8AC3E}">
        <p14:creationId xmlns:p14="http://schemas.microsoft.com/office/powerpoint/2010/main" val="238403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-220486" y="608470"/>
            <a:ext cx="3884834" cy="4600570"/>
            <a:chOff x="5349448" y="553344"/>
            <a:chExt cx="4395519" cy="3779705"/>
          </a:xfrm>
        </p:grpSpPr>
        <p:grpSp>
          <p:nvGrpSpPr>
            <p:cNvPr id="25" name="Группа 24"/>
            <p:cNvGrpSpPr/>
            <p:nvPr/>
          </p:nvGrpSpPr>
          <p:grpSpPr>
            <a:xfrm>
              <a:off x="5349448" y="553344"/>
              <a:ext cx="4395519" cy="3589110"/>
              <a:chOff x="756736" y="2130855"/>
              <a:chExt cx="3544509" cy="3589110"/>
            </a:xfrm>
          </p:grpSpPr>
          <p:graphicFrame>
            <p:nvGraphicFramePr>
              <p:cNvPr id="41" name="Диаграмма 40"/>
              <p:cNvGraphicFramePr/>
              <p:nvPr>
                <p:extLst>
                  <p:ext uri="{D42A27DB-BD31-4B8C-83A1-F6EECF244321}">
                    <p14:modId xmlns:p14="http://schemas.microsoft.com/office/powerpoint/2010/main" val="4276697128"/>
                  </p:ext>
                </p:extLst>
              </p:nvPr>
            </p:nvGraphicFramePr>
            <p:xfrm>
              <a:off x="756736" y="2130855"/>
              <a:ext cx="3544509" cy="358911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grpSp>
            <p:nvGrpSpPr>
              <p:cNvPr id="42" name="Группа 41"/>
              <p:cNvGrpSpPr/>
              <p:nvPr/>
            </p:nvGrpSpPr>
            <p:grpSpPr>
              <a:xfrm>
                <a:off x="993630" y="2457914"/>
                <a:ext cx="3036670" cy="425840"/>
                <a:chOff x="6538553" y="3845837"/>
                <a:chExt cx="2679428" cy="344580"/>
              </a:xfrm>
            </p:grpSpPr>
            <p:sp>
              <p:nvSpPr>
                <p:cNvPr id="43" name="TextBox 42"/>
                <p:cNvSpPr txBox="1"/>
                <p:nvPr/>
              </p:nvSpPr>
              <p:spPr>
                <a:xfrm>
                  <a:off x="6538553" y="3853739"/>
                  <a:ext cx="797103" cy="1841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6 786</a:t>
                  </a:r>
                  <a:r>
                    <a:rPr lang="ru-RU" sz="1200" b="1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,3</a:t>
                  </a:r>
                  <a:endParaRPr lang="ru-RU" sz="1200" b="1" dirty="0">
                    <a:solidFill>
                      <a:srgbClr val="002060"/>
                    </a:solidFill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>
                  <a:off x="7533536" y="3953655"/>
                  <a:ext cx="695912" cy="23676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ru-RU"/>
                  </a:defPPr>
                  <a:lvl1pPr algn="ctr">
                    <a:defRPr sz="1600" b="1">
                      <a:latin typeface="Cambria" panose="02040503050406030204" pitchFamily="18" charset="0"/>
                    </a:defRPr>
                  </a:lvl1pPr>
                </a:lstStyle>
                <a:p>
                  <a:r>
                    <a:rPr lang="en-US" sz="1200" dirty="0" smtClean="0">
                      <a:solidFill>
                        <a:srgbClr val="002060"/>
                      </a:solidFill>
                    </a:rPr>
                    <a:t>6 634,8</a:t>
                  </a:r>
                  <a:endParaRPr lang="ru-RU" sz="1200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>
                  <a:off x="8468518" y="3845837"/>
                  <a:ext cx="749463" cy="1841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6 633,</a:t>
                  </a:r>
                  <a:r>
                    <a:rPr lang="ru-RU" sz="1200" b="1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2</a:t>
                  </a:r>
                  <a:endParaRPr lang="ru-RU" sz="1200" b="1" dirty="0">
                    <a:solidFill>
                      <a:srgbClr val="002060"/>
                    </a:solidFill>
                    <a:latin typeface="Cambria" panose="02040503050406030204" pitchFamily="18" charset="0"/>
                  </a:endParaRPr>
                </a:p>
              </p:txBody>
            </p:sp>
          </p:grpSp>
        </p:grpSp>
        <p:sp>
          <p:nvSpPr>
            <p:cNvPr id="26" name="TextBox 25"/>
            <p:cNvSpPr txBox="1"/>
            <p:nvPr/>
          </p:nvSpPr>
          <p:spPr>
            <a:xfrm>
              <a:off x="5478035" y="4105474"/>
              <a:ext cx="1311704" cy="227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latin typeface="Cambria" panose="02040503050406030204" pitchFamily="18" charset="0"/>
                </a:rPr>
                <a:t>202</a:t>
              </a:r>
              <a:r>
                <a:rPr lang="en-US" sz="1200" b="1" dirty="0" smtClean="0">
                  <a:latin typeface="Cambria" panose="02040503050406030204" pitchFamily="18" charset="0"/>
                </a:rPr>
                <a:t>1</a:t>
              </a:r>
              <a:r>
                <a:rPr lang="ru-RU" sz="1200" b="1" dirty="0" smtClean="0">
                  <a:latin typeface="Cambria" panose="02040503050406030204" pitchFamily="18" charset="0"/>
                </a:rPr>
                <a:t> год</a:t>
              </a:r>
              <a:endParaRPr lang="ru-RU" sz="1200" b="1" dirty="0">
                <a:latin typeface="Cambria" panose="02040503050406030204" pitchFamily="18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842441" y="4105474"/>
              <a:ext cx="1311704" cy="227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latin typeface="Cambria" panose="02040503050406030204" pitchFamily="18" charset="0"/>
                </a:rPr>
                <a:t>202</a:t>
              </a:r>
              <a:r>
                <a:rPr lang="en-US" sz="1200" b="1" dirty="0" smtClean="0">
                  <a:latin typeface="Cambria" panose="02040503050406030204" pitchFamily="18" charset="0"/>
                </a:rPr>
                <a:t>2</a:t>
              </a:r>
              <a:r>
                <a:rPr lang="ru-RU" sz="1200" b="1" dirty="0" smtClean="0">
                  <a:latin typeface="Cambria" panose="02040503050406030204" pitchFamily="18" charset="0"/>
                </a:rPr>
                <a:t> год</a:t>
              </a:r>
              <a:endParaRPr lang="ru-RU" sz="1200" b="1" dirty="0">
                <a:latin typeface="Cambria" panose="02040503050406030204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259550" y="4105474"/>
              <a:ext cx="1311704" cy="227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latin typeface="Cambria" panose="02040503050406030204" pitchFamily="18" charset="0"/>
                </a:rPr>
                <a:t>202</a:t>
              </a:r>
              <a:r>
                <a:rPr lang="en-US" sz="1200" b="1" dirty="0" smtClean="0">
                  <a:latin typeface="Cambria" panose="02040503050406030204" pitchFamily="18" charset="0"/>
                </a:rPr>
                <a:t>3</a:t>
              </a:r>
              <a:r>
                <a:rPr lang="ru-RU" sz="1200" b="1" dirty="0" smtClean="0">
                  <a:latin typeface="Cambria" panose="02040503050406030204" pitchFamily="18" charset="0"/>
                </a:rPr>
                <a:t> год</a:t>
              </a:r>
              <a:endParaRPr lang="ru-RU" sz="1200" b="1" dirty="0">
                <a:latin typeface="Cambria" panose="02040503050406030204" pitchFamily="18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710000" y="2138893"/>
              <a:ext cx="907841" cy="189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2  651,2</a:t>
              </a:r>
              <a:endParaRPr lang="ru-RU" sz="90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066396" y="2152348"/>
              <a:ext cx="952958" cy="189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2 486,</a:t>
              </a:r>
              <a:r>
                <a:rPr lang="ru-RU" sz="900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0</a:t>
              </a:r>
              <a:endParaRPr lang="ru-RU" sz="90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500187" y="2151410"/>
              <a:ext cx="856638" cy="189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2 486,4</a:t>
              </a:r>
              <a:endParaRPr lang="ru-RU" sz="90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714283" y="3245403"/>
              <a:ext cx="947662" cy="189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2 948,9</a:t>
              </a:r>
              <a:endParaRPr lang="ru-RU" sz="9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123102" y="3245403"/>
              <a:ext cx="886098" cy="189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2 937,6</a:t>
              </a:r>
              <a:endParaRPr lang="ru-RU" sz="9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506878" y="3245403"/>
              <a:ext cx="918075" cy="189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2 968,3</a:t>
              </a:r>
              <a:endParaRPr lang="ru-RU" sz="9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786737" y="1416373"/>
              <a:ext cx="789208" cy="189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660,6</a:t>
              </a:r>
              <a:endParaRPr lang="ru-RU" sz="9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180959" y="1502876"/>
              <a:ext cx="789208" cy="189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644,2</a:t>
              </a:r>
              <a:endParaRPr lang="ru-RU" sz="9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525306" y="1502876"/>
              <a:ext cx="789208" cy="189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622,3</a:t>
              </a:r>
              <a:endParaRPr lang="ru-RU" sz="9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764594" y="1100356"/>
              <a:ext cx="922605" cy="189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108,6</a:t>
              </a:r>
              <a:endParaRPr lang="ru-RU" sz="80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113283" y="1158120"/>
              <a:ext cx="922605" cy="189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107,1</a:t>
              </a:r>
              <a:endParaRPr lang="ru-RU" sz="90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470231" y="1163867"/>
              <a:ext cx="922605" cy="189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107</a:t>
              </a:r>
              <a:r>
                <a:rPr lang="ru-RU" sz="900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,0</a:t>
              </a:r>
              <a:endParaRPr lang="ru-RU" sz="90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-171729" y="267027"/>
            <a:ext cx="7091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cap="all" dirty="0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Расходы на выполнение программы </a:t>
            </a:r>
            <a:br>
              <a:rPr lang="ru-RU" sz="1400" b="1" cap="all" dirty="0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</a:br>
            <a:r>
              <a:rPr lang="ru-RU" sz="1400" b="1" cap="all" dirty="0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«Развитие образования города Липецка»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6537" y="1401771"/>
            <a:ext cx="8154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384,</a:t>
            </a:r>
            <a:r>
              <a:rPr lang="ru-RU" sz="9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5</a:t>
            </a:r>
            <a:endParaRPr lang="ru-RU" sz="900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03624" y="1495684"/>
            <a:ext cx="8154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430,1</a:t>
            </a:r>
            <a:endParaRPr lang="ru-RU" sz="1000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23456" y="1477801"/>
            <a:ext cx="8154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419,</a:t>
            </a:r>
            <a:r>
              <a:rPr lang="ru-RU" sz="8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4</a:t>
            </a:r>
            <a:endParaRPr lang="ru-RU" sz="800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" y="8316416"/>
            <a:ext cx="687157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200"/>
              </a:spcAft>
              <a:buClr>
                <a:schemeClr val="accent5">
                  <a:lumMod val="50000"/>
                </a:schemeClr>
              </a:buClr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 департаменте образования функционирует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160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учреждений </a:t>
            </a:r>
            <a:r>
              <a:rPr lang="ru-RU" sz="1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(68 детских садов, 67 общеобразовательных школ, 14 музыкальных, художественных школ и школ искусств, 9 учреждений дополнительного образования,  детский оздоровительный лагерь «Орленок», централизованная бухгалтерия)</a:t>
            </a:r>
            <a:endParaRPr lang="ru-RU" sz="1200" i="1" dirty="0">
              <a:solidFill>
                <a:schemeClr val="tx1">
                  <a:lumMod val="85000"/>
                  <a:lumOff val="1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5291"/>
          <a:stretch/>
        </p:blipFill>
        <p:spPr bwMode="auto">
          <a:xfrm>
            <a:off x="39154" y="7214741"/>
            <a:ext cx="1500084" cy="101207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5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89"/>
          <a:stretch/>
        </p:blipFill>
        <p:spPr bwMode="auto">
          <a:xfrm>
            <a:off x="1879039" y="7214741"/>
            <a:ext cx="1377600" cy="1035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6440" y="7214741"/>
            <a:ext cx="1436976" cy="1053924"/>
          </a:xfrm>
          <a:prstGeom prst="rect">
            <a:avLst/>
          </a:prstGeom>
        </p:spPr>
      </p:pic>
      <p:pic>
        <p:nvPicPr>
          <p:cNvPr id="67" name="Picture 2" descr="http://www.lipetsk.ru/upload/medialibrary/781/781f21e23603ab5d9a05d28c3400ad6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216" y="7214741"/>
            <a:ext cx="1471498" cy="104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29141" y="771298"/>
            <a:ext cx="8432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i="1" dirty="0">
                <a:solidFill>
                  <a:srgbClr val="002060"/>
                </a:solidFill>
                <a:latin typeface="Cambria" panose="02040503050406030204" pitchFamily="18" charset="0"/>
              </a:rPr>
              <a:t>млн. руб</a:t>
            </a:r>
            <a:r>
              <a:rPr lang="ru-RU" sz="1200" b="1" dirty="0">
                <a:solidFill>
                  <a:srgbClr val="002060"/>
                </a:solidFill>
                <a:latin typeface="Cambria" panose="02040503050406030204" pitchFamily="18" charset="0"/>
              </a:rPr>
              <a:t>.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0567740" y="2991598"/>
            <a:ext cx="4095091" cy="738759"/>
            <a:chOff x="3582381" y="2753121"/>
            <a:chExt cx="4095091" cy="738759"/>
          </a:xfrm>
        </p:grpSpPr>
        <p:sp>
          <p:nvSpPr>
            <p:cNvPr id="71" name="TextBox 70"/>
            <p:cNvSpPr txBox="1"/>
            <p:nvPr/>
          </p:nvSpPr>
          <p:spPr>
            <a:xfrm>
              <a:off x="3834381" y="2753121"/>
              <a:ext cx="3283913" cy="233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200" b="1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</a:defRPr>
              </a:lvl1pPr>
            </a:lstStyle>
            <a:p>
              <a:pPr>
                <a:lnSpc>
                  <a:spcPts val="1100"/>
                </a:lnSpc>
              </a:pPr>
              <a:r>
                <a:rPr lang="ru-RU" sz="1100" dirty="0">
                  <a:ln>
                    <a:solidFill>
                      <a:srgbClr val="B8A6E3"/>
                    </a:solidFill>
                  </a:ln>
                  <a:solidFill>
                    <a:srgbClr val="B8A6E3"/>
                  </a:solidFill>
                </a:rPr>
                <a:t>ДОПОЛНИТЕЛЬНОЕ ОБРАЗОВАНИЕ ДЕТЕЙ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805597" y="2984049"/>
              <a:ext cx="387187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Wingdings" panose="05000000000000000000" pitchFamily="2" charset="2"/>
                <a:buChar char="ü"/>
              </a:pPr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финансовое обеспечение деятельности 23 </a:t>
              </a:r>
              <a:r>
                <a:rPr lang="ru-RU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/>
              </a:r>
              <a:br>
                <a:rPr lang="ru-RU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</a:br>
              <a:r>
                <a:rPr lang="ru-RU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учреждений </a:t>
              </a:r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дополнительного</a:t>
              </a:r>
              <a:r>
                <a: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образования</a:t>
              </a:r>
            </a:p>
            <a:p>
              <a:pPr>
                <a:buFont typeface="Wingdings" panose="05000000000000000000" pitchFamily="2" charset="2"/>
                <a:buChar char="ü"/>
              </a:pPr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поддержка талантливых и одаренных детей</a:t>
              </a:r>
            </a:p>
          </p:txBody>
        </p:sp>
        <p:sp>
          <p:nvSpPr>
            <p:cNvPr id="73" name="Скругленный прямоугольник 72"/>
            <p:cNvSpPr/>
            <p:nvPr/>
          </p:nvSpPr>
          <p:spPr>
            <a:xfrm>
              <a:off x="3582381" y="2768224"/>
              <a:ext cx="252000" cy="216000"/>
            </a:xfrm>
            <a:prstGeom prst="roundRect">
              <a:avLst>
                <a:gd name="adj" fmla="val 0"/>
              </a:avLst>
            </a:prstGeom>
            <a:solidFill>
              <a:srgbClr val="B8A6E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>
                <a:solidFill>
                  <a:srgbClr val="002060"/>
                </a:solidFill>
              </a:endParaRPr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10569073" y="5658706"/>
            <a:ext cx="3522784" cy="1008279"/>
            <a:chOff x="121541" y="5331168"/>
            <a:chExt cx="3522784" cy="1008279"/>
          </a:xfrm>
        </p:grpSpPr>
        <p:sp>
          <p:nvSpPr>
            <p:cNvPr id="75" name="Прямоугольник 74"/>
            <p:cNvSpPr/>
            <p:nvPr/>
          </p:nvSpPr>
          <p:spPr>
            <a:xfrm>
              <a:off x="121541" y="5419770"/>
              <a:ext cx="252000" cy="2160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>
                <a:solidFill>
                  <a:srgbClr val="595959"/>
                </a:solidFill>
              </a:endParaRPr>
            </a:p>
          </p:txBody>
        </p:sp>
        <p:grpSp>
          <p:nvGrpSpPr>
            <p:cNvPr id="76" name="Группа 75"/>
            <p:cNvGrpSpPr/>
            <p:nvPr/>
          </p:nvGrpSpPr>
          <p:grpSpPr>
            <a:xfrm>
              <a:off x="316743" y="5331168"/>
              <a:ext cx="3327582" cy="1008279"/>
              <a:chOff x="3502221" y="4519422"/>
              <a:chExt cx="3327582" cy="1008279"/>
            </a:xfrm>
          </p:grpSpPr>
          <p:sp>
            <p:nvSpPr>
              <p:cNvPr id="78" name="TextBox 77"/>
              <p:cNvSpPr txBox="1"/>
              <p:nvPr/>
            </p:nvSpPr>
            <p:spPr>
              <a:xfrm>
                <a:off x="3559019" y="4519422"/>
                <a:ext cx="317586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050" b="1" dirty="0" smtClean="0">
                    <a:ln>
                      <a:solidFill>
                        <a:srgbClr val="595959"/>
                      </a:solidFill>
                    </a:ln>
                    <a:solidFill>
                      <a:srgbClr val="595959"/>
                    </a:solidFill>
                    <a:latin typeface="Cambria" panose="02040503050406030204" pitchFamily="18" charset="0"/>
                  </a:rPr>
                  <a:t>МОЛОДЕЖНАЯ ПОЛИТИКА И ОЗДОРОВЛЕНИЕ </a:t>
                </a:r>
                <a:endParaRPr lang="en-US" sz="1050" b="1" dirty="0" smtClean="0">
                  <a:ln>
                    <a:solidFill>
                      <a:srgbClr val="595959"/>
                    </a:solidFill>
                  </a:ln>
                  <a:solidFill>
                    <a:srgbClr val="595959"/>
                  </a:solidFill>
                  <a:latin typeface="Cambria" panose="02040503050406030204" pitchFamily="18" charset="0"/>
                </a:endParaRPr>
              </a:p>
              <a:p>
                <a:r>
                  <a:rPr lang="ru-RU" sz="1050" b="1" dirty="0" smtClean="0">
                    <a:ln>
                      <a:solidFill>
                        <a:srgbClr val="595959"/>
                      </a:solidFill>
                    </a:ln>
                    <a:solidFill>
                      <a:srgbClr val="595959"/>
                    </a:solidFill>
                    <a:latin typeface="Cambria" panose="02040503050406030204" pitchFamily="18" charset="0"/>
                  </a:rPr>
                  <a:t>ДЕТЕЙ</a:t>
                </a:r>
                <a:endParaRPr lang="ru-RU" sz="1050" b="1" dirty="0">
                  <a:ln>
                    <a:solidFill>
                      <a:srgbClr val="595959"/>
                    </a:solidFill>
                  </a:ln>
                  <a:solidFill>
                    <a:srgbClr val="595959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3502221" y="4881370"/>
                <a:ext cx="33275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>
                  <a:buFont typeface="Wingdings" panose="05000000000000000000" pitchFamily="2" charset="2"/>
                  <a:buChar char="ü"/>
                  <a:defRPr sz="1050">
                    <a:latin typeface="Cambria" panose="02040503050406030204" pitchFamily="18" charset="0"/>
                  </a:defRPr>
                </a:lvl1pPr>
              </a:lstStyle>
              <a:p>
                <a:r>
                  <a:rPr lang="ru-RU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</a:rPr>
                  <a:t>финансовое обеспечение деятельности </a:t>
                </a:r>
                <a:r>
                  <a:rPr lang="en-US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</a:rPr>
                  <a:t>1</a:t>
                </a:r>
                <a:r>
                  <a:rPr lang="ru-RU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</a:rPr>
                  <a:t> детского </a:t>
                </a:r>
                <a:endPara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Cambria" panose="02040503050406030204" pitchFamily="18" charset="0"/>
                </a:endParaRPr>
              </a:p>
              <a:p>
                <a:pPr>
                  <a:buNone/>
                </a:pPr>
                <a:r>
                  <a:rPr lang="ru-RU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</a:rPr>
                  <a:t>загородного лагеря «Орленок»</a:t>
                </a:r>
              </a:p>
              <a:p>
                <a:r>
                  <a:rPr lang="ru-RU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</a:rPr>
                  <a:t>мероприятия по отдыху и оздоровлению детей </a:t>
                </a:r>
              </a:p>
              <a:p>
                <a:r>
                  <a:rPr lang="ru-RU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</a:rPr>
                  <a:t>трудоустройство несовершеннолетних</a:t>
                </a:r>
              </a:p>
            </p:txBody>
          </p:sp>
        </p:grpSp>
      </p:grpSp>
      <p:grpSp>
        <p:nvGrpSpPr>
          <p:cNvPr id="9" name="Группа 8"/>
          <p:cNvGrpSpPr/>
          <p:nvPr/>
        </p:nvGrpSpPr>
        <p:grpSpPr>
          <a:xfrm>
            <a:off x="7170537" y="5658706"/>
            <a:ext cx="3549720" cy="1715964"/>
            <a:chOff x="-4067349" y="1224076"/>
            <a:chExt cx="3549720" cy="1715964"/>
          </a:xfrm>
        </p:grpSpPr>
        <p:sp>
          <p:nvSpPr>
            <p:cNvPr id="82" name="TextBox 81"/>
            <p:cNvSpPr txBox="1"/>
            <p:nvPr/>
          </p:nvSpPr>
          <p:spPr>
            <a:xfrm>
              <a:off x="-3843950" y="1224076"/>
              <a:ext cx="15448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 smtClean="0">
                  <a:ln>
                    <a:solidFill>
                      <a:srgbClr val="5B9BD5"/>
                    </a:solidFill>
                  </a:ln>
                  <a:solidFill>
                    <a:srgbClr val="5B9BD5"/>
                  </a:solidFill>
                  <a:latin typeface="Cambria" panose="02040503050406030204" pitchFamily="18" charset="0"/>
                </a:rPr>
                <a:t>ДРУГИЕ ВОПРОСЫ</a:t>
              </a:r>
              <a:endParaRPr lang="ru-RU" sz="1200" b="1" dirty="0">
                <a:ln>
                  <a:solidFill>
                    <a:srgbClr val="5B9BD5"/>
                  </a:solidFill>
                </a:ln>
                <a:solidFill>
                  <a:srgbClr val="5B9BD5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-3904733" y="1462713"/>
              <a:ext cx="3387104" cy="1477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Wingdings" panose="05000000000000000000" pitchFamily="2" charset="2"/>
                <a:buChar char="ü"/>
              </a:pPr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финансовое обеспечение деятельности централизованной бухгалтерии</a:t>
              </a:r>
            </a:p>
            <a:p>
              <a:pPr>
                <a:buFont typeface="Wingdings" panose="05000000000000000000" pitchFamily="2" charset="2"/>
                <a:buChar char="ü"/>
              </a:pPr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организация и проведение мероприятий по совершенствованию системы </a:t>
              </a:r>
              <a:b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</a:br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стимулирования успешной профессиональной деятельности педагогов</a:t>
              </a:r>
            </a:p>
            <a:p>
              <a:pPr>
                <a:buFont typeface="Wingdings" panose="05000000000000000000" pitchFamily="2" charset="2"/>
                <a:buChar char="ü"/>
              </a:pPr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проведение аттестации педагогических работников</a:t>
              </a:r>
            </a:p>
            <a:p>
              <a:pPr indent="-171450">
                <a:buFont typeface="Wingdings" panose="05000000000000000000" pitchFamily="2" charset="2"/>
                <a:buChar char="ü"/>
              </a:pPr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стипендии и премии обучающимся – победителям и призерам олимпиад</a:t>
              </a:r>
            </a:p>
            <a:p>
              <a:pPr indent="-171450">
                <a:buFont typeface="Wingdings" panose="05000000000000000000" pitchFamily="2" charset="2"/>
                <a:buChar char="ü"/>
              </a:pPr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расходы на аппарат управления</a:t>
              </a:r>
            </a:p>
          </p:txBody>
        </p:sp>
        <p:sp>
          <p:nvSpPr>
            <p:cNvPr id="87" name="Прямоугольник 86"/>
            <p:cNvSpPr/>
            <p:nvPr/>
          </p:nvSpPr>
          <p:spPr>
            <a:xfrm>
              <a:off x="-4067349" y="1301578"/>
              <a:ext cx="252001" cy="215999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>
                <a:solidFill>
                  <a:srgbClr val="5B9BD5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10567740" y="3711678"/>
            <a:ext cx="3520197" cy="1856792"/>
            <a:chOff x="3582381" y="3567137"/>
            <a:chExt cx="3520197" cy="1856792"/>
          </a:xfrm>
        </p:grpSpPr>
        <p:grpSp>
          <p:nvGrpSpPr>
            <p:cNvPr id="81" name="Группа 80"/>
            <p:cNvGrpSpPr/>
            <p:nvPr/>
          </p:nvGrpSpPr>
          <p:grpSpPr>
            <a:xfrm>
              <a:off x="3779939" y="3567137"/>
              <a:ext cx="3322639" cy="1856792"/>
              <a:chOff x="5318422" y="5066558"/>
              <a:chExt cx="4649452" cy="1444172"/>
            </a:xfrm>
          </p:grpSpPr>
          <p:sp>
            <p:nvSpPr>
              <p:cNvPr id="84" name="TextBox 83"/>
              <p:cNvSpPr txBox="1"/>
              <p:nvPr/>
            </p:nvSpPr>
            <p:spPr>
              <a:xfrm>
                <a:off x="5325065" y="5066558"/>
                <a:ext cx="4451252" cy="3590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200" b="1" dirty="0" smtClean="0">
                    <a:solidFill>
                      <a:srgbClr val="F46871"/>
                    </a:solidFill>
                    <a:latin typeface="Cambria" panose="02040503050406030204" pitchFamily="18" charset="0"/>
                  </a:rPr>
                  <a:t>СОЦИАЛЬНАЯ ПОДДЕРЖКА ОТДЕЛЬНЫХ</a:t>
                </a:r>
                <a:endParaRPr lang="en-US" sz="1200" b="1" dirty="0" smtClean="0">
                  <a:solidFill>
                    <a:srgbClr val="F46871"/>
                  </a:solidFill>
                  <a:latin typeface="Cambria" panose="02040503050406030204" pitchFamily="18" charset="0"/>
                </a:endParaRPr>
              </a:p>
              <a:p>
                <a:r>
                  <a:rPr lang="ru-RU" sz="1200" b="1" dirty="0" smtClean="0">
                    <a:solidFill>
                      <a:srgbClr val="F46871"/>
                    </a:solidFill>
                    <a:latin typeface="Cambria" panose="02040503050406030204" pitchFamily="18" charset="0"/>
                  </a:rPr>
                  <a:t>КАТЕГОРИЙ ГРАЖДАН</a:t>
                </a:r>
                <a:endParaRPr lang="ru-RU" sz="1200" b="1" dirty="0">
                  <a:solidFill>
                    <a:srgbClr val="F4687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5318422" y="5361697"/>
                <a:ext cx="4649452" cy="11490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>
                  <a:buFont typeface="Wingdings" panose="05000000000000000000" pitchFamily="2" charset="2"/>
                  <a:buChar char="ü"/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</a:defRPr>
                </a:lvl1pPr>
              </a:lstStyle>
              <a:p>
                <a:r>
                  <a:rPr lang="ru-RU" dirty="0"/>
                  <a:t>компенсационные выплаты за присмотр и уход за </a:t>
                </a:r>
                <a:r>
                  <a:rPr lang="ru-RU" dirty="0" smtClean="0"/>
                  <a:t/>
                </a:r>
                <a:br>
                  <a:rPr lang="ru-RU" dirty="0" smtClean="0"/>
                </a:br>
                <a:r>
                  <a:rPr lang="ru-RU" dirty="0" smtClean="0"/>
                  <a:t>детьми </a:t>
                </a:r>
                <a:r>
                  <a:rPr lang="ru-RU" dirty="0"/>
                  <a:t>в ДОУ</a:t>
                </a:r>
              </a:p>
              <a:p>
                <a:r>
                  <a:rPr lang="ru-RU" dirty="0"/>
                  <a:t>материальная поддержка ребенка в семье опекуна (попечителя) и приемной семье</a:t>
                </a:r>
              </a:p>
              <a:p>
                <a:r>
                  <a:rPr lang="ru-RU" dirty="0"/>
                  <a:t>выплаты в связи с усыновлением (удочерением) </a:t>
                </a:r>
                <a:r>
                  <a:rPr lang="ru-RU" dirty="0" smtClean="0"/>
                  <a:t/>
                </a:r>
                <a:br>
                  <a:rPr lang="ru-RU" dirty="0" smtClean="0"/>
                </a:br>
                <a:r>
                  <a:rPr lang="ru-RU" dirty="0" smtClean="0"/>
                  <a:t>ребенка-сироты </a:t>
                </a:r>
                <a:r>
                  <a:rPr lang="ru-RU" dirty="0"/>
                  <a:t>или ребенка,</a:t>
                </a:r>
                <a:br>
                  <a:rPr lang="ru-RU" dirty="0"/>
                </a:br>
                <a:r>
                  <a:rPr lang="ru-RU" dirty="0"/>
                  <a:t> оставшегося без попечения родителей</a:t>
                </a:r>
              </a:p>
              <a:p>
                <a:r>
                  <a:rPr lang="ru-RU" dirty="0"/>
                  <a:t>организация питания обучающихся ОУ, в том числе обеспечение бесплатного горячего питания обучающихся, получающих начальное общее образование</a:t>
                </a:r>
              </a:p>
            </p:txBody>
          </p:sp>
        </p:grpSp>
        <p:sp>
          <p:nvSpPr>
            <p:cNvPr id="88" name="Прямоугольник 87"/>
            <p:cNvSpPr/>
            <p:nvPr/>
          </p:nvSpPr>
          <p:spPr>
            <a:xfrm>
              <a:off x="3582381" y="3655677"/>
              <a:ext cx="252000" cy="216000"/>
            </a:xfrm>
            <a:prstGeom prst="rect">
              <a:avLst/>
            </a:prstGeom>
            <a:solidFill>
              <a:srgbClr val="F4687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grpSp>
        <p:nvGrpSpPr>
          <p:cNvPr id="89" name="Группа 88"/>
          <p:cNvGrpSpPr/>
          <p:nvPr/>
        </p:nvGrpSpPr>
        <p:grpSpPr>
          <a:xfrm>
            <a:off x="10568320" y="1605105"/>
            <a:ext cx="3348141" cy="1305069"/>
            <a:chOff x="10959093" y="876854"/>
            <a:chExt cx="3348141" cy="1305069"/>
          </a:xfrm>
        </p:grpSpPr>
        <p:sp>
          <p:nvSpPr>
            <p:cNvPr id="90" name="TextBox 89"/>
            <p:cNvSpPr txBox="1"/>
            <p:nvPr/>
          </p:nvSpPr>
          <p:spPr>
            <a:xfrm>
              <a:off x="11203472" y="1542573"/>
              <a:ext cx="239502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b="1" dirty="0" smtClean="0">
                  <a:ln>
                    <a:solidFill>
                      <a:srgbClr val="F3AE4A"/>
                    </a:solidFill>
                  </a:ln>
                  <a:solidFill>
                    <a:srgbClr val="F3AE4A"/>
                  </a:solidFill>
                  <a:latin typeface="Cambria" panose="02040503050406030204" pitchFamily="18" charset="0"/>
                </a:rPr>
                <a:t>ДОШКОЛЬНОЕ ОБРАЗОВАНИЕ</a:t>
              </a:r>
              <a:endParaRPr lang="ru-RU" sz="1100" b="1" dirty="0">
                <a:ln>
                  <a:solidFill>
                    <a:srgbClr val="F3AE4A"/>
                  </a:solidFill>
                </a:ln>
                <a:solidFill>
                  <a:srgbClr val="F3AE4A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1179821" y="1774119"/>
              <a:ext cx="3127413" cy="407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Wingdings" panose="05000000000000000000" pitchFamily="2" charset="2"/>
                <a:buChar char="ü"/>
              </a:pPr>
              <a:r>
                <a:rPr lang="ru-RU" sz="1050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 </a:t>
              </a:r>
              <a:r>
                <a:rPr lang="ru-RU" sz="1000" dirty="0">
                  <a:latin typeface="Cambria" panose="02040503050406030204" pitchFamily="18" charset="0"/>
                </a:rPr>
                <a:t>финансовое обеспечение деятельности </a:t>
              </a:r>
              <a:endParaRPr lang="en-US" sz="1000" dirty="0">
                <a:latin typeface="Cambria" panose="02040503050406030204" pitchFamily="18" charset="0"/>
              </a:endParaRPr>
            </a:p>
            <a:p>
              <a:r>
                <a:rPr lang="en-US" sz="1000" dirty="0">
                  <a:latin typeface="Cambria" panose="02040503050406030204" pitchFamily="18" charset="0"/>
                </a:rPr>
                <a:t>68 </a:t>
              </a:r>
              <a:r>
                <a:rPr lang="ru-RU" sz="1000" dirty="0">
                  <a:latin typeface="Cambria" panose="02040503050406030204" pitchFamily="18" charset="0"/>
                </a:rPr>
                <a:t>дошкольных учреждений</a:t>
              </a:r>
            </a:p>
          </p:txBody>
        </p:sp>
        <p:sp>
          <p:nvSpPr>
            <p:cNvPr id="92" name="Прямоугольник 91"/>
            <p:cNvSpPr/>
            <p:nvPr/>
          </p:nvSpPr>
          <p:spPr>
            <a:xfrm>
              <a:off x="10960402" y="1585383"/>
              <a:ext cx="252000" cy="216000"/>
            </a:xfrm>
            <a:prstGeom prst="rect">
              <a:avLst/>
            </a:prstGeom>
            <a:solidFill>
              <a:srgbClr val="F3AE4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grpSp>
          <p:nvGrpSpPr>
            <p:cNvPr id="93" name="Группа 92"/>
            <p:cNvGrpSpPr/>
            <p:nvPr/>
          </p:nvGrpSpPr>
          <p:grpSpPr>
            <a:xfrm>
              <a:off x="10959093" y="876854"/>
              <a:ext cx="2949310" cy="656997"/>
              <a:chOff x="10959093" y="876854"/>
              <a:chExt cx="2949310" cy="656997"/>
            </a:xfrm>
          </p:grpSpPr>
          <p:grpSp>
            <p:nvGrpSpPr>
              <p:cNvPr id="94" name="Группа 93"/>
              <p:cNvGrpSpPr/>
              <p:nvPr/>
            </p:nvGrpSpPr>
            <p:grpSpPr>
              <a:xfrm>
                <a:off x="11156071" y="876854"/>
                <a:ext cx="2752332" cy="656997"/>
                <a:chOff x="19805639" y="-179802"/>
                <a:chExt cx="3644567" cy="482693"/>
              </a:xfrm>
            </p:grpSpPr>
            <p:sp>
              <p:nvSpPr>
                <p:cNvPr id="96" name="TextBox 95"/>
                <p:cNvSpPr txBox="1"/>
                <p:nvPr/>
              </p:nvSpPr>
              <p:spPr>
                <a:xfrm>
                  <a:off x="19805639" y="-179802"/>
                  <a:ext cx="2908080" cy="2035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ru-RU"/>
                  </a:defPPr>
                  <a:lvl1pPr>
                    <a:defRPr sz="1200" b="1">
                      <a:solidFill>
                        <a:schemeClr val="accent3">
                          <a:lumMod val="50000"/>
                        </a:schemeClr>
                      </a:solidFill>
                      <a:latin typeface="Cambria" panose="02040503050406030204" pitchFamily="18" charset="0"/>
                    </a:defRPr>
                  </a:lvl1pPr>
                </a:lstStyle>
                <a:p>
                  <a:r>
                    <a:rPr lang="ru-RU" dirty="0">
                      <a:ln>
                        <a:solidFill>
                          <a:srgbClr val="3BB7B9"/>
                        </a:solidFill>
                      </a:ln>
                      <a:solidFill>
                        <a:srgbClr val="3BB7B9"/>
                      </a:solidFill>
                    </a:rPr>
                    <a:t>ОБЩЕЕ ОБРАЗОВАНИЕ</a:t>
                  </a:r>
                </a:p>
              </p:txBody>
            </p:sp>
            <p:sp>
              <p:nvSpPr>
                <p:cNvPr id="97" name="TextBox 96"/>
                <p:cNvSpPr txBox="1"/>
                <p:nvPr/>
              </p:nvSpPr>
              <p:spPr>
                <a:xfrm>
                  <a:off x="19837088" y="-2374"/>
                  <a:ext cx="3613118" cy="3052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ru-RU"/>
                  </a:defPPr>
                  <a:lvl1pPr>
                    <a:buFont typeface="Wingdings" panose="05000000000000000000" pitchFamily="2" charset="2"/>
                    <a:buChar char="ü"/>
                    <a:defRPr sz="1050">
                      <a:latin typeface="Cambria" panose="02040503050406030204" pitchFamily="18" charset="0"/>
                    </a:defRPr>
                  </a:lvl1pPr>
                </a:lstStyle>
                <a:p>
                  <a:r>
                    <a:rPr lang="ru-RU" sz="1000" dirty="0"/>
                    <a:t>финансовое обеспечение </a:t>
                  </a:r>
                  <a:r>
                    <a:rPr lang="ru-RU" sz="900" dirty="0">
                      <a:ea typeface="Cambria" panose="02040503050406030204" pitchFamily="18" charset="0"/>
                    </a:rPr>
                    <a:t>деятельности </a:t>
                  </a:r>
                  <a:endParaRPr lang="en-US" sz="900" dirty="0">
                    <a:ea typeface="Cambria" panose="02040503050406030204" pitchFamily="18" charset="0"/>
                  </a:endParaRPr>
                </a:p>
                <a:p>
                  <a:pPr>
                    <a:buFont typeface="Wingdings" panose="05000000000000000000" pitchFamily="2" charset="2"/>
                    <a:buNone/>
                  </a:pPr>
                  <a:r>
                    <a:rPr lang="ru-RU" sz="9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a typeface="Cambria" panose="02040503050406030204" pitchFamily="18" charset="0"/>
                    </a:rPr>
                    <a:t>6</a:t>
                  </a:r>
                  <a:r>
                    <a:rPr lang="en-US" sz="900" dirty="0">
                      <a:ea typeface="Cambria" panose="02040503050406030204" pitchFamily="18" charset="0"/>
                    </a:rPr>
                    <a:t>7</a:t>
                  </a:r>
                  <a:r>
                    <a:rPr lang="ru-RU" sz="900" dirty="0">
                      <a:ea typeface="Cambria" panose="02040503050406030204" pitchFamily="18" charset="0"/>
                    </a:rPr>
                    <a:t> </a:t>
                  </a:r>
                  <a:r>
                    <a:rPr lang="ru-RU" sz="1000" dirty="0" smtClean="0"/>
                    <a:t>общеобразовательных </a:t>
                  </a:r>
                  <a:r>
                    <a:rPr lang="ru-RU" sz="900" dirty="0">
                      <a:ea typeface="Cambria" panose="02040503050406030204" pitchFamily="18" charset="0"/>
                    </a:rPr>
                    <a:t>учреждений</a:t>
                  </a:r>
                </a:p>
              </p:txBody>
            </p:sp>
          </p:grpSp>
          <p:sp>
            <p:nvSpPr>
              <p:cNvPr id="95" name="Прямоугольник 94"/>
              <p:cNvSpPr/>
              <p:nvPr/>
            </p:nvSpPr>
            <p:spPr>
              <a:xfrm>
                <a:off x="10959093" y="911257"/>
                <a:ext cx="252000" cy="216000"/>
              </a:xfrm>
              <a:prstGeom prst="rect">
                <a:avLst/>
              </a:prstGeom>
              <a:solidFill>
                <a:srgbClr val="3BB7B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>
                  <a:solidFill>
                    <a:srgbClr val="3BB7B9"/>
                  </a:solidFill>
                </a:endParaRPr>
              </a:p>
            </p:txBody>
          </p:sp>
        </p:grpSp>
      </p:grpSp>
      <p:sp>
        <p:nvSpPr>
          <p:cNvPr id="98" name="Прямоугольник 97"/>
          <p:cNvSpPr/>
          <p:nvPr/>
        </p:nvSpPr>
        <p:spPr>
          <a:xfrm>
            <a:off x="916511" y="1050388"/>
            <a:ext cx="4219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400" b="0" i="0" u="none" strike="noStrike" kern="1200" baseline="0">
                <a:solidFill>
                  <a:prstClr val="white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32,5</a:t>
            </a:r>
            <a:endParaRPr 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99" name="Прямая соединительная линия 98"/>
          <p:cNvCxnSpPr/>
          <p:nvPr/>
        </p:nvCxnSpPr>
        <p:spPr>
          <a:xfrm flipV="1">
            <a:off x="878683" y="1236367"/>
            <a:ext cx="104784" cy="1138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/>
          <p:nvPr/>
        </p:nvCxnSpPr>
        <p:spPr>
          <a:xfrm>
            <a:off x="983466" y="1236367"/>
            <a:ext cx="28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Прямоугольник 100"/>
          <p:cNvSpPr/>
          <p:nvPr/>
        </p:nvSpPr>
        <p:spPr>
          <a:xfrm>
            <a:off x="2101546" y="1131690"/>
            <a:ext cx="4219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400" b="0" i="0" u="none" strike="noStrike" kern="1200" baseline="0">
                <a:solidFill>
                  <a:prstClr val="white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29,8</a:t>
            </a:r>
            <a:endParaRPr 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02" name="Прямая соединительная линия 101"/>
          <p:cNvCxnSpPr/>
          <p:nvPr/>
        </p:nvCxnSpPr>
        <p:spPr>
          <a:xfrm flipV="1">
            <a:off x="2063718" y="1317669"/>
            <a:ext cx="104784" cy="1138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>
            <a:off x="2168501" y="1317669"/>
            <a:ext cx="28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Прямоугольник 103"/>
          <p:cNvSpPr/>
          <p:nvPr/>
        </p:nvSpPr>
        <p:spPr>
          <a:xfrm>
            <a:off x="3282873" y="1135740"/>
            <a:ext cx="42191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400" b="0" i="0" u="none" strike="noStrike" kern="1200" baseline="0">
                <a:solidFill>
                  <a:prstClr val="white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29,8</a:t>
            </a:r>
            <a:endParaRPr 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05" name="Прямая соединительная линия 104"/>
          <p:cNvCxnSpPr/>
          <p:nvPr/>
        </p:nvCxnSpPr>
        <p:spPr>
          <a:xfrm flipV="1">
            <a:off x="3245045" y="1321719"/>
            <a:ext cx="104784" cy="1138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>
            <a:off x="3349828" y="1321719"/>
            <a:ext cx="28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0" name="Группа 79"/>
          <p:cNvGrpSpPr/>
          <p:nvPr/>
        </p:nvGrpSpPr>
        <p:grpSpPr>
          <a:xfrm>
            <a:off x="3471361" y="1334230"/>
            <a:ext cx="3522784" cy="1008279"/>
            <a:chOff x="121541" y="5331168"/>
            <a:chExt cx="3522784" cy="1008279"/>
          </a:xfrm>
        </p:grpSpPr>
        <p:sp>
          <p:nvSpPr>
            <p:cNvPr id="86" name="Прямоугольник 85"/>
            <p:cNvSpPr/>
            <p:nvPr/>
          </p:nvSpPr>
          <p:spPr>
            <a:xfrm>
              <a:off x="121541" y="5419770"/>
              <a:ext cx="252000" cy="21600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>
                <a:solidFill>
                  <a:srgbClr val="595959"/>
                </a:solidFill>
              </a:endParaRPr>
            </a:p>
          </p:txBody>
        </p:sp>
        <p:grpSp>
          <p:nvGrpSpPr>
            <p:cNvPr id="107" name="Группа 106"/>
            <p:cNvGrpSpPr/>
            <p:nvPr/>
          </p:nvGrpSpPr>
          <p:grpSpPr>
            <a:xfrm>
              <a:off x="316743" y="5331168"/>
              <a:ext cx="3327582" cy="1008279"/>
              <a:chOff x="3502221" y="4519422"/>
              <a:chExt cx="3327582" cy="1008279"/>
            </a:xfrm>
          </p:grpSpPr>
          <p:sp>
            <p:nvSpPr>
              <p:cNvPr id="108" name="TextBox 107"/>
              <p:cNvSpPr txBox="1"/>
              <p:nvPr/>
            </p:nvSpPr>
            <p:spPr>
              <a:xfrm>
                <a:off x="3559019" y="4519422"/>
                <a:ext cx="3175869" cy="415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050" b="1" dirty="0" smtClean="0">
                    <a:ln>
                      <a:solidFill>
                        <a:srgbClr val="595959"/>
                      </a:solidFill>
                    </a:ln>
                    <a:solidFill>
                      <a:srgbClr val="595959"/>
                    </a:solidFill>
                    <a:latin typeface="Cambria" panose="02040503050406030204" pitchFamily="18" charset="0"/>
                  </a:rPr>
                  <a:t>МОЛОДЕЖНАЯ ПОЛИТИКА И ОЗДОРОВЛЕНИЕ </a:t>
                </a:r>
                <a:endParaRPr lang="en-US" sz="1050" b="1" dirty="0" smtClean="0">
                  <a:ln>
                    <a:solidFill>
                      <a:srgbClr val="595959"/>
                    </a:solidFill>
                  </a:ln>
                  <a:solidFill>
                    <a:srgbClr val="595959"/>
                  </a:solidFill>
                  <a:latin typeface="Cambria" panose="02040503050406030204" pitchFamily="18" charset="0"/>
                </a:endParaRPr>
              </a:p>
              <a:p>
                <a:r>
                  <a:rPr lang="ru-RU" sz="1050" b="1" dirty="0" smtClean="0">
                    <a:ln>
                      <a:solidFill>
                        <a:srgbClr val="595959"/>
                      </a:solidFill>
                    </a:ln>
                    <a:solidFill>
                      <a:srgbClr val="595959"/>
                    </a:solidFill>
                    <a:latin typeface="Cambria" panose="02040503050406030204" pitchFamily="18" charset="0"/>
                  </a:rPr>
                  <a:t>ДЕТЕЙ</a:t>
                </a:r>
                <a:endParaRPr lang="ru-RU" sz="1050" b="1" dirty="0">
                  <a:ln>
                    <a:solidFill>
                      <a:srgbClr val="595959"/>
                    </a:solidFill>
                  </a:ln>
                  <a:solidFill>
                    <a:srgbClr val="595959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3502221" y="4881370"/>
                <a:ext cx="332758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>
                  <a:buFont typeface="Wingdings" panose="05000000000000000000" pitchFamily="2" charset="2"/>
                  <a:buChar char="ü"/>
                  <a:defRPr sz="1050">
                    <a:latin typeface="Cambria" panose="02040503050406030204" pitchFamily="18" charset="0"/>
                  </a:defRPr>
                </a:lvl1pPr>
              </a:lstStyle>
              <a:p>
                <a:r>
                  <a:rPr lang="ru-RU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</a:rPr>
                  <a:t>финансовое обеспечение деятельности </a:t>
                </a:r>
                <a:r>
                  <a:rPr lang="en-US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</a:rPr>
                  <a:t>1</a:t>
                </a:r>
                <a:r>
                  <a:rPr lang="ru-RU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</a:rPr>
                  <a:t> детского </a:t>
                </a:r>
                <a:endPara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Cambria" panose="02040503050406030204" pitchFamily="18" charset="0"/>
                </a:endParaRPr>
              </a:p>
              <a:p>
                <a:pPr>
                  <a:buNone/>
                </a:pPr>
                <a:r>
                  <a:rPr lang="ru-RU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</a:rPr>
                  <a:t>загородного лагеря «Орленок»</a:t>
                </a:r>
              </a:p>
              <a:p>
                <a:r>
                  <a:rPr lang="ru-RU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</a:rPr>
                  <a:t>мероприятия по отдыху и оздоровлению детей </a:t>
                </a:r>
              </a:p>
              <a:p>
                <a:r>
                  <a:rPr lang="ru-RU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</a:rPr>
                  <a:t>трудоустройство несовершеннолетних</a:t>
                </a:r>
              </a:p>
            </p:txBody>
          </p:sp>
        </p:grpSp>
      </p:grpSp>
      <p:grpSp>
        <p:nvGrpSpPr>
          <p:cNvPr id="110" name="Группа 109"/>
          <p:cNvGrpSpPr/>
          <p:nvPr/>
        </p:nvGrpSpPr>
        <p:grpSpPr>
          <a:xfrm>
            <a:off x="3444425" y="2423988"/>
            <a:ext cx="3549720" cy="1715964"/>
            <a:chOff x="-4067349" y="1224076"/>
            <a:chExt cx="3549720" cy="1715964"/>
          </a:xfrm>
        </p:grpSpPr>
        <p:sp>
          <p:nvSpPr>
            <p:cNvPr id="111" name="TextBox 110"/>
            <p:cNvSpPr txBox="1"/>
            <p:nvPr/>
          </p:nvSpPr>
          <p:spPr>
            <a:xfrm>
              <a:off x="-3843950" y="1224076"/>
              <a:ext cx="15448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 smtClean="0">
                  <a:ln>
                    <a:solidFill>
                      <a:srgbClr val="5B9BD5"/>
                    </a:solidFill>
                  </a:ln>
                  <a:solidFill>
                    <a:srgbClr val="5B9BD5"/>
                  </a:solidFill>
                  <a:latin typeface="Cambria" panose="02040503050406030204" pitchFamily="18" charset="0"/>
                </a:rPr>
                <a:t>ДРУГИЕ ВОПРОСЫ</a:t>
              </a:r>
              <a:endParaRPr lang="ru-RU" sz="1200" b="1" dirty="0">
                <a:ln>
                  <a:solidFill>
                    <a:srgbClr val="5B9BD5"/>
                  </a:solidFill>
                </a:ln>
                <a:solidFill>
                  <a:srgbClr val="5B9BD5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-3904733" y="1462713"/>
              <a:ext cx="3387104" cy="1477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Wingdings" panose="05000000000000000000" pitchFamily="2" charset="2"/>
                <a:buChar char="ü"/>
              </a:pPr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финансовое обеспечение деятельности централизованной бухгалтерии</a:t>
              </a:r>
            </a:p>
            <a:p>
              <a:pPr>
                <a:buFont typeface="Wingdings" panose="05000000000000000000" pitchFamily="2" charset="2"/>
                <a:buChar char="ü"/>
              </a:pPr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организация и проведение мероприятий по совершенствованию системы </a:t>
              </a:r>
              <a:b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</a:br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стимулирования успешной профессиональной деятельности педагогов</a:t>
              </a:r>
            </a:p>
            <a:p>
              <a:pPr>
                <a:buFont typeface="Wingdings" panose="05000000000000000000" pitchFamily="2" charset="2"/>
                <a:buChar char="ü"/>
              </a:pPr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проведение аттестации педагогических работников</a:t>
              </a:r>
            </a:p>
            <a:p>
              <a:pPr indent="-171450">
                <a:buFont typeface="Wingdings" panose="05000000000000000000" pitchFamily="2" charset="2"/>
                <a:buChar char="ü"/>
              </a:pPr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стипендии и премии обучающимся – победителям и призерам олимпиад</a:t>
              </a:r>
            </a:p>
            <a:p>
              <a:pPr indent="-171450">
                <a:buFont typeface="Wingdings" panose="05000000000000000000" pitchFamily="2" charset="2"/>
                <a:buChar char="ü"/>
              </a:pPr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расходы на аппарат управления</a:t>
              </a:r>
            </a:p>
          </p:txBody>
        </p:sp>
        <p:sp>
          <p:nvSpPr>
            <p:cNvPr id="113" name="Прямоугольник 112"/>
            <p:cNvSpPr/>
            <p:nvPr/>
          </p:nvSpPr>
          <p:spPr>
            <a:xfrm>
              <a:off x="-4067349" y="1301578"/>
              <a:ext cx="252001" cy="215999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>
                <a:solidFill>
                  <a:srgbClr val="5B9BD5"/>
                </a:solidFill>
              </a:endParaRPr>
            </a:p>
          </p:txBody>
        </p:sp>
      </p:grpSp>
      <p:grpSp>
        <p:nvGrpSpPr>
          <p:cNvPr id="114" name="Группа 113"/>
          <p:cNvGrpSpPr/>
          <p:nvPr/>
        </p:nvGrpSpPr>
        <p:grpSpPr>
          <a:xfrm>
            <a:off x="3418339" y="4227376"/>
            <a:ext cx="3520197" cy="1856792"/>
            <a:chOff x="3582381" y="3567137"/>
            <a:chExt cx="3520197" cy="1856792"/>
          </a:xfrm>
        </p:grpSpPr>
        <p:grpSp>
          <p:nvGrpSpPr>
            <p:cNvPr id="115" name="Группа 114"/>
            <p:cNvGrpSpPr/>
            <p:nvPr/>
          </p:nvGrpSpPr>
          <p:grpSpPr>
            <a:xfrm>
              <a:off x="3779939" y="3567137"/>
              <a:ext cx="3322639" cy="1856792"/>
              <a:chOff x="5318422" y="5066558"/>
              <a:chExt cx="4649452" cy="1444172"/>
            </a:xfrm>
          </p:grpSpPr>
          <p:sp>
            <p:nvSpPr>
              <p:cNvPr id="117" name="TextBox 116"/>
              <p:cNvSpPr txBox="1"/>
              <p:nvPr/>
            </p:nvSpPr>
            <p:spPr>
              <a:xfrm>
                <a:off x="5325065" y="5066558"/>
                <a:ext cx="4451252" cy="3590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200" b="1" dirty="0" smtClean="0">
                    <a:solidFill>
                      <a:srgbClr val="F46871"/>
                    </a:solidFill>
                    <a:latin typeface="Cambria" panose="02040503050406030204" pitchFamily="18" charset="0"/>
                  </a:rPr>
                  <a:t>СОЦИАЛЬНАЯ ПОДДЕРЖКА ОТДЕЛЬНЫХ</a:t>
                </a:r>
                <a:endParaRPr lang="en-US" sz="1200" b="1" dirty="0" smtClean="0">
                  <a:solidFill>
                    <a:srgbClr val="F46871"/>
                  </a:solidFill>
                  <a:latin typeface="Cambria" panose="02040503050406030204" pitchFamily="18" charset="0"/>
                </a:endParaRPr>
              </a:p>
              <a:p>
                <a:r>
                  <a:rPr lang="ru-RU" sz="1200" b="1" dirty="0" smtClean="0">
                    <a:solidFill>
                      <a:srgbClr val="F46871"/>
                    </a:solidFill>
                    <a:latin typeface="Cambria" panose="02040503050406030204" pitchFamily="18" charset="0"/>
                  </a:rPr>
                  <a:t>КАТЕГОРИЙ ГРАЖДАН</a:t>
                </a:r>
                <a:endParaRPr lang="ru-RU" sz="1200" b="1" dirty="0">
                  <a:solidFill>
                    <a:srgbClr val="F4687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5318422" y="5361697"/>
                <a:ext cx="4649452" cy="11490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>
                  <a:buFont typeface="Wingdings" panose="05000000000000000000" pitchFamily="2" charset="2"/>
                  <a:buChar char="ü"/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</a:defRPr>
                </a:lvl1pPr>
              </a:lstStyle>
              <a:p>
                <a:r>
                  <a:rPr lang="ru-RU" dirty="0"/>
                  <a:t>компенсационные выплаты за присмотр и уход за </a:t>
                </a:r>
                <a:r>
                  <a:rPr lang="ru-RU" dirty="0" smtClean="0"/>
                  <a:t/>
                </a:r>
                <a:br>
                  <a:rPr lang="ru-RU" dirty="0" smtClean="0"/>
                </a:br>
                <a:r>
                  <a:rPr lang="ru-RU" dirty="0" smtClean="0"/>
                  <a:t>детьми </a:t>
                </a:r>
                <a:r>
                  <a:rPr lang="ru-RU" dirty="0"/>
                  <a:t>в ДОУ</a:t>
                </a:r>
              </a:p>
              <a:p>
                <a:r>
                  <a:rPr lang="ru-RU" dirty="0"/>
                  <a:t>материальная поддержка ребенка в семье опекуна (попечителя) и приемной семье</a:t>
                </a:r>
              </a:p>
              <a:p>
                <a:r>
                  <a:rPr lang="ru-RU" dirty="0"/>
                  <a:t>выплаты в связи с усыновлением (удочерением) </a:t>
                </a:r>
                <a:r>
                  <a:rPr lang="ru-RU" dirty="0" smtClean="0"/>
                  <a:t/>
                </a:r>
                <a:br>
                  <a:rPr lang="ru-RU" dirty="0" smtClean="0"/>
                </a:br>
                <a:r>
                  <a:rPr lang="ru-RU" dirty="0" smtClean="0"/>
                  <a:t>ребенка-сироты </a:t>
                </a:r>
                <a:r>
                  <a:rPr lang="ru-RU" dirty="0"/>
                  <a:t>или ребенка,</a:t>
                </a:r>
                <a:br>
                  <a:rPr lang="ru-RU" dirty="0"/>
                </a:br>
                <a:r>
                  <a:rPr lang="ru-RU" dirty="0"/>
                  <a:t> оставшегося без попечения родителей</a:t>
                </a:r>
              </a:p>
              <a:p>
                <a:r>
                  <a:rPr lang="ru-RU" dirty="0"/>
                  <a:t>организация питания обучающихся ОУ, в том числе обеспечение бесплатного горячего питания обучающихся, получающих начальное общее образование</a:t>
                </a:r>
              </a:p>
            </p:txBody>
          </p:sp>
        </p:grpSp>
        <p:sp>
          <p:nvSpPr>
            <p:cNvPr id="116" name="Прямоугольник 115"/>
            <p:cNvSpPr/>
            <p:nvPr/>
          </p:nvSpPr>
          <p:spPr>
            <a:xfrm>
              <a:off x="3582381" y="3655677"/>
              <a:ext cx="252000" cy="216000"/>
            </a:xfrm>
            <a:prstGeom prst="rect">
              <a:avLst/>
            </a:prstGeom>
            <a:solidFill>
              <a:srgbClr val="F4687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grpSp>
        <p:nvGrpSpPr>
          <p:cNvPr id="119" name="Группа 118"/>
          <p:cNvGrpSpPr/>
          <p:nvPr/>
        </p:nvGrpSpPr>
        <p:grpSpPr>
          <a:xfrm>
            <a:off x="106289" y="5364088"/>
            <a:ext cx="4095091" cy="738759"/>
            <a:chOff x="3582381" y="2753121"/>
            <a:chExt cx="4095091" cy="738759"/>
          </a:xfrm>
        </p:grpSpPr>
        <p:sp>
          <p:nvSpPr>
            <p:cNvPr id="120" name="TextBox 119"/>
            <p:cNvSpPr txBox="1"/>
            <p:nvPr/>
          </p:nvSpPr>
          <p:spPr>
            <a:xfrm>
              <a:off x="3834381" y="2753121"/>
              <a:ext cx="3283913" cy="233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200" b="1">
                  <a:solidFill>
                    <a:schemeClr val="accent3">
                      <a:lumMod val="50000"/>
                    </a:schemeClr>
                  </a:solidFill>
                  <a:latin typeface="Cambria" panose="02040503050406030204" pitchFamily="18" charset="0"/>
                </a:defRPr>
              </a:lvl1pPr>
            </a:lstStyle>
            <a:p>
              <a:pPr>
                <a:lnSpc>
                  <a:spcPts val="1100"/>
                </a:lnSpc>
              </a:pPr>
              <a:r>
                <a:rPr lang="ru-RU" sz="1100" dirty="0">
                  <a:ln>
                    <a:solidFill>
                      <a:srgbClr val="B8A6E3"/>
                    </a:solidFill>
                  </a:ln>
                  <a:solidFill>
                    <a:srgbClr val="B8A6E3"/>
                  </a:solidFill>
                </a:rPr>
                <a:t>ДОПОЛНИТЕЛЬНОЕ ОБРАЗОВАНИЕ ДЕТЕЙ</a:t>
              </a: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3805597" y="2984049"/>
              <a:ext cx="387187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Wingdings" panose="05000000000000000000" pitchFamily="2" charset="2"/>
                <a:buChar char="ü"/>
              </a:pPr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финансовое обеспечение деятельности 23 </a:t>
              </a:r>
              <a:r>
                <a:rPr lang="ru-RU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/>
              </a:r>
              <a:br>
                <a:rPr lang="ru-RU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</a:br>
              <a:r>
                <a:rPr lang="ru-RU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учреждений </a:t>
              </a:r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дополнительного</a:t>
              </a:r>
              <a:r>
                <a:rPr 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образования</a:t>
              </a:r>
            </a:p>
            <a:p>
              <a:pPr>
                <a:buFont typeface="Wingdings" panose="05000000000000000000" pitchFamily="2" charset="2"/>
                <a:buChar char="ü"/>
              </a:pPr>
              <a:r>
                <a:rPr lang="ru-RU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поддержка талантливых и одаренных детей</a:t>
              </a:r>
            </a:p>
          </p:txBody>
        </p:sp>
        <p:sp>
          <p:nvSpPr>
            <p:cNvPr id="122" name="Скругленный прямоугольник 121"/>
            <p:cNvSpPr/>
            <p:nvPr/>
          </p:nvSpPr>
          <p:spPr>
            <a:xfrm>
              <a:off x="3582381" y="2768224"/>
              <a:ext cx="252000" cy="216000"/>
            </a:xfrm>
            <a:prstGeom prst="roundRect">
              <a:avLst>
                <a:gd name="adj" fmla="val 0"/>
              </a:avLst>
            </a:prstGeom>
            <a:solidFill>
              <a:srgbClr val="B8A6E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>
                <a:solidFill>
                  <a:srgbClr val="002060"/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124529" y="6219259"/>
            <a:ext cx="3346832" cy="639350"/>
            <a:chOff x="179258" y="6809328"/>
            <a:chExt cx="3346832" cy="639350"/>
          </a:xfrm>
        </p:grpSpPr>
        <p:sp>
          <p:nvSpPr>
            <p:cNvPr id="124" name="TextBox 123"/>
            <p:cNvSpPr txBox="1"/>
            <p:nvPr/>
          </p:nvSpPr>
          <p:spPr>
            <a:xfrm>
              <a:off x="422328" y="6809328"/>
              <a:ext cx="239502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b="1" dirty="0" smtClean="0">
                  <a:ln>
                    <a:solidFill>
                      <a:srgbClr val="F3AE4A"/>
                    </a:solidFill>
                  </a:ln>
                  <a:solidFill>
                    <a:srgbClr val="F3AE4A"/>
                  </a:solidFill>
                  <a:latin typeface="Cambria" panose="02040503050406030204" pitchFamily="18" charset="0"/>
                </a:rPr>
                <a:t>ДОШКОЛЬНОЕ ОБРАЗОВАНИЕ</a:t>
              </a:r>
              <a:endParaRPr lang="ru-RU" sz="1100" b="1" dirty="0">
                <a:ln>
                  <a:solidFill>
                    <a:srgbClr val="F3AE4A"/>
                  </a:solidFill>
                </a:ln>
                <a:solidFill>
                  <a:srgbClr val="F3AE4A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398677" y="7040874"/>
              <a:ext cx="3127413" cy="407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Wingdings" panose="05000000000000000000" pitchFamily="2" charset="2"/>
                <a:buChar char="ü"/>
              </a:pPr>
              <a:r>
                <a:rPr lang="ru-RU" sz="1050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 </a:t>
              </a:r>
              <a:r>
                <a:rPr lang="ru-RU" sz="1000" dirty="0">
                  <a:latin typeface="Cambria" panose="02040503050406030204" pitchFamily="18" charset="0"/>
                </a:rPr>
                <a:t>финансовое обеспечение деятельности </a:t>
              </a:r>
              <a:endParaRPr lang="en-US" sz="1000" dirty="0">
                <a:latin typeface="Cambria" panose="02040503050406030204" pitchFamily="18" charset="0"/>
              </a:endParaRPr>
            </a:p>
            <a:p>
              <a:r>
                <a:rPr lang="en-US" sz="1000" dirty="0">
                  <a:latin typeface="Cambria" panose="02040503050406030204" pitchFamily="18" charset="0"/>
                </a:rPr>
                <a:t>68 </a:t>
              </a:r>
              <a:r>
                <a:rPr lang="ru-RU" sz="1000" dirty="0">
                  <a:latin typeface="Cambria" panose="02040503050406030204" pitchFamily="18" charset="0"/>
                </a:rPr>
                <a:t>дошкольных учреждений</a:t>
              </a:r>
            </a:p>
          </p:txBody>
        </p:sp>
        <p:sp>
          <p:nvSpPr>
            <p:cNvPr id="126" name="Прямоугольник 125"/>
            <p:cNvSpPr/>
            <p:nvPr/>
          </p:nvSpPr>
          <p:spPr>
            <a:xfrm>
              <a:off x="179258" y="6852138"/>
              <a:ext cx="252000" cy="216000"/>
            </a:xfrm>
            <a:prstGeom prst="rect">
              <a:avLst/>
            </a:prstGeom>
            <a:solidFill>
              <a:srgbClr val="F3AE4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grpSp>
        <p:nvGrpSpPr>
          <p:cNvPr id="132" name="Группа 131"/>
          <p:cNvGrpSpPr/>
          <p:nvPr/>
        </p:nvGrpSpPr>
        <p:grpSpPr>
          <a:xfrm>
            <a:off x="3558761" y="6219259"/>
            <a:ext cx="2949310" cy="656997"/>
            <a:chOff x="10959093" y="876854"/>
            <a:chExt cx="2949310" cy="656997"/>
          </a:xfrm>
        </p:grpSpPr>
        <p:grpSp>
          <p:nvGrpSpPr>
            <p:cNvPr id="133" name="Группа 132"/>
            <p:cNvGrpSpPr/>
            <p:nvPr/>
          </p:nvGrpSpPr>
          <p:grpSpPr>
            <a:xfrm>
              <a:off x="11156071" y="876854"/>
              <a:ext cx="2752332" cy="656997"/>
              <a:chOff x="19805639" y="-179802"/>
              <a:chExt cx="3644567" cy="482693"/>
            </a:xfrm>
          </p:grpSpPr>
          <p:sp>
            <p:nvSpPr>
              <p:cNvPr id="135" name="TextBox 134"/>
              <p:cNvSpPr txBox="1"/>
              <p:nvPr/>
            </p:nvSpPr>
            <p:spPr>
              <a:xfrm>
                <a:off x="19805639" y="-179802"/>
                <a:ext cx="2908080" cy="2035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>
                  <a:defRPr sz="1200" b="1">
                    <a:solidFill>
                      <a:schemeClr val="accent3">
                        <a:lumMod val="50000"/>
                      </a:schemeClr>
                    </a:solidFill>
                    <a:latin typeface="Cambria" panose="02040503050406030204" pitchFamily="18" charset="0"/>
                  </a:defRPr>
                </a:lvl1pPr>
              </a:lstStyle>
              <a:p>
                <a:r>
                  <a:rPr lang="ru-RU" dirty="0">
                    <a:ln>
                      <a:solidFill>
                        <a:srgbClr val="3BB7B9"/>
                      </a:solidFill>
                    </a:ln>
                    <a:solidFill>
                      <a:srgbClr val="3BB7B9"/>
                    </a:solidFill>
                  </a:rPr>
                  <a:t>ОБЩЕЕ ОБРАЗОВАНИЕ</a:t>
                </a:r>
              </a:p>
            </p:txBody>
          </p:sp>
          <p:sp>
            <p:nvSpPr>
              <p:cNvPr id="136" name="TextBox 135"/>
              <p:cNvSpPr txBox="1"/>
              <p:nvPr/>
            </p:nvSpPr>
            <p:spPr>
              <a:xfrm>
                <a:off x="19837088" y="-2374"/>
                <a:ext cx="3613118" cy="305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>
                  <a:buFont typeface="Wingdings" panose="05000000000000000000" pitchFamily="2" charset="2"/>
                  <a:buChar char="ü"/>
                  <a:defRPr sz="1050">
                    <a:latin typeface="Cambria" panose="02040503050406030204" pitchFamily="18" charset="0"/>
                  </a:defRPr>
                </a:lvl1pPr>
              </a:lstStyle>
              <a:p>
                <a:r>
                  <a:rPr lang="ru-RU" sz="1000" dirty="0"/>
                  <a:t>финансовое обеспечение </a:t>
                </a:r>
                <a:r>
                  <a:rPr lang="ru-RU" sz="900" dirty="0">
                    <a:ea typeface="Cambria" panose="02040503050406030204" pitchFamily="18" charset="0"/>
                  </a:rPr>
                  <a:t>деятельности </a:t>
                </a:r>
                <a:endParaRPr lang="en-US" sz="900" dirty="0">
                  <a:ea typeface="Cambria" panose="02040503050406030204" pitchFamily="18" charset="0"/>
                </a:endParaRPr>
              </a:p>
              <a:p>
                <a:pPr>
                  <a:buFont typeface="Wingdings" panose="05000000000000000000" pitchFamily="2" charset="2"/>
                  <a:buNone/>
                </a:pPr>
                <a:r>
                  <a:rPr lang="ru-RU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Cambria" panose="02040503050406030204" pitchFamily="18" charset="0"/>
                  </a:rPr>
                  <a:t>6</a:t>
                </a:r>
                <a:r>
                  <a:rPr lang="en-US" sz="900" dirty="0">
                    <a:ea typeface="Cambria" panose="02040503050406030204" pitchFamily="18" charset="0"/>
                  </a:rPr>
                  <a:t>7</a:t>
                </a:r>
                <a:r>
                  <a:rPr lang="ru-RU" sz="900" dirty="0">
                    <a:ea typeface="Cambria" panose="02040503050406030204" pitchFamily="18" charset="0"/>
                  </a:rPr>
                  <a:t> </a:t>
                </a:r>
                <a:r>
                  <a:rPr lang="ru-RU" sz="1000" dirty="0" smtClean="0"/>
                  <a:t>общеобразовательных </a:t>
                </a:r>
                <a:r>
                  <a:rPr lang="ru-RU" sz="900" dirty="0">
                    <a:ea typeface="Cambria" panose="02040503050406030204" pitchFamily="18" charset="0"/>
                  </a:rPr>
                  <a:t>учреждений</a:t>
                </a:r>
              </a:p>
            </p:txBody>
          </p:sp>
        </p:grpSp>
        <p:sp>
          <p:nvSpPr>
            <p:cNvPr id="134" name="Прямоугольник 133"/>
            <p:cNvSpPr/>
            <p:nvPr/>
          </p:nvSpPr>
          <p:spPr>
            <a:xfrm>
              <a:off x="10959093" y="911257"/>
              <a:ext cx="252000" cy="216000"/>
            </a:xfrm>
            <a:prstGeom prst="rect">
              <a:avLst/>
            </a:prstGeom>
            <a:solidFill>
              <a:srgbClr val="3BB7B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200">
                <a:solidFill>
                  <a:srgbClr val="3BB7B9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637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Группа 80"/>
          <p:cNvGrpSpPr/>
          <p:nvPr/>
        </p:nvGrpSpPr>
        <p:grpSpPr>
          <a:xfrm>
            <a:off x="-171400" y="4681137"/>
            <a:ext cx="3864721" cy="4337494"/>
            <a:chOff x="243675" y="2236500"/>
            <a:chExt cx="4164849" cy="4674337"/>
          </a:xfrm>
        </p:grpSpPr>
        <p:grpSp>
          <p:nvGrpSpPr>
            <p:cNvPr id="82" name="Группа 81"/>
            <p:cNvGrpSpPr/>
            <p:nvPr/>
          </p:nvGrpSpPr>
          <p:grpSpPr>
            <a:xfrm>
              <a:off x="243675" y="2236500"/>
              <a:ext cx="4164849" cy="4674337"/>
              <a:chOff x="5556575" y="229517"/>
              <a:chExt cx="3916165" cy="3780414"/>
            </a:xfrm>
          </p:grpSpPr>
          <p:grpSp>
            <p:nvGrpSpPr>
              <p:cNvPr id="96" name="Группа 95"/>
              <p:cNvGrpSpPr/>
              <p:nvPr/>
            </p:nvGrpSpPr>
            <p:grpSpPr>
              <a:xfrm>
                <a:off x="5556575" y="229517"/>
                <a:ext cx="3916165" cy="3570724"/>
                <a:chOff x="6368435" y="2821772"/>
                <a:chExt cx="3112258" cy="3719245"/>
              </a:xfrm>
            </p:grpSpPr>
            <p:graphicFrame>
              <p:nvGraphicFramePr>
                <p:cNvPr id="100" name="Диаграмма 99"/>
                <p:cNvGraphicFramePr/>
                <p:nvPr>
                  <p:extLst>
                    <p:ext uri="{D42A27DB-BD31-4B8C-83A1-F6EECF244321}">
                      <p14:modId xmlns:p14="http://schemas.microsoft.com/office/powerpoint/2010/main" val="1316760699"/>
                    </p:ext>
                  </p:extLst>
                </p:nvPr>
              </p:nvGraphicFramePr>
              <p:xfrm>
                <a:off x="6368435" y="2944253"/>
                <a:ext cx="3112258" cy="3596764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2"/>
                </a:graphicData>
              </a:graphic>
            </p:graphicFrame>
            <p:grpSp>
              <p:nvGrpSpPr>
                <p:cNvPr id="101" name="Группа 100"/>
                <p:cNvGrpSpPr/>
                <p:nvPr/>
              </p:nvGrpSpPr>
              <p:grpSpPr>
                <a:xfrm>
                  <a:off x="6575068" y="2821772"/>
                  <a:ext cx="2678940" cy="1352921"/>
                  <a:chOff x="6575068" y="2821772"/>
                  <a:chExt cx="2678940" cy="1352921"/>
                </a:xfrm>
              </p:grpSpPr>
              <p:sp>
                <p:nvSpPr>
                  <p:cNvPr id="102" name="TextBox 101"/>
                  <p:cNvSpPr txBox="1"/>
                  <p:nvPr/>
                </p:nvSpPr>
                <p:spPr>
                  <a:xfrm>
                    <a:off x="6575068" y="2821772"/>
                    <a:ext cx="658564" cy="30734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sz="1600" b="1" dirty="0" smtClean="0">
                        <a:latin typeface="Cambria" panose="02040503050406030204" pitchFamily="18" charset="0"/>
                      </a:rPr>
                      <a:t>534,9</a:t>
                    </a:r>
                    <a:endParaRPr lang="ru-RU" sz="1600" b="1" dirty="0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103" name="TextBox 102"/>
                  <p:cNvSpPr txBox="1"/>
                  <p:nvPr/>
                </p:nvSpPr>
                <p:spPr>
                  <a:xfrm>
                    <a:off x="7576719" y="3867348"/>
                    <a:ext cx="645511" cy="30734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ru-RU"/>
                    </a:defPPr>
                    <a:lvl1pPr algn="ctr">
                      <a:defRPr sz="1600" b="1">
                        <a:latin typeface="Cambria" panose="02040503050406030204" pitchFamily="18" charset="0"/>
                      </a:defRPr>
                    </a:lvl1pPr>
                  </a:lstStyle>
                  <a:p>
                    <a:r>
                      <a:rPr lang="ru-RU" dirty="0" smtClean="0"/>
                      <a:t>351,1</a:t>
                    </a:r>
                    <a:endParaRPr lang="ru-RU" dirty="0"/>
                  </a:p>
                </p:txBody>
              </p:sp>
              <p:sp>
                <p:nvSpPr>
                  <p:cNvPr id="104" name="TextBox 103"/>
                  <p:cNvSpPr txBox="1"/>
                  <p:nvPr/>
                </p:nvSpPr>
                <p:spPr>
                  <a:xfrm>
                    <a:off x="8504545" y="3862049"/>
                    <a:ext cx="749463" cy="30734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ru-RU"/>
                    </a:defPPr>
                    <a:lvl1pPr algn="ctr">
                      <a:defRPr sz="1600" b="1">
                        <a:latin typeface="Cambria" panose="02040503050406030204" pitchFamily="18" charset="0"/>
                      </a:defRPr>
                    </a:lvl1pPr>
                  </a:lstStyle>
                  <a:p>
                    <a:r>
                      <a:rPr lang="ru-RU" dirty="0" smtClean="0"/>
                      <a:t>352,8</a:t>
                    </a:r>
                    <a:endParaRPr lang="ru-RU" dirty="0"/>
                  </a:p>
                </p:txBody>
              </p:sp>
            </p:grpSp>
          </p:grpSp>
          <p:sp>
            <p:nvSpPr>
              <p:cNvPr id="97" name="TextBox 96"/>
              <p:cNvSpPr txBox="1"/>
              <p:nvPr/>
            </p:nvSpPr>
            <p:spPr>
              <a:xfrm>
                <a:off x="5774701" y="3768508"/>
                <a:ext cx="939428" cy="241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b="1" dirty="0" smtClean="0">
                    <a:latin typeface="Cambria" panose="02040503050406030204" pitchFamily="18" charset="0"/>
                  </a:rPr>
                  <a:t>202</a:t>
                </a:r>
                <a:r>
                  <a:rPr lang="en-US" sz="1200" b="1" dirty="0" smtClean="0">
                    <a:latin typeface="Cambria" panose="02040503050406030204" pitchFamily="18" charset="0"/>
                  </a:rPr>
                  <a:t>1</a:t>
                </a:r>
                <a:r>
                  <a:rPr lang="ru-RU" sz="1200" b="1" dirty="0" smtClean="0">
                    <a:latin typeface="Cambria" panose="02040503050406030204" pitchFamily="18" charset="0"/>
                  </a:rPr>
                  <a:t> год</a:t>
                </a:r>
                <a:endParaRPr lang="ru-RU" sz="1200" b="1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6858805" y="3768508"/>
                <a:ext cx="1311704" cy="241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b="1" dirty="0" smtClean="0">
                    <a:latin typeface="Cambria" panose="02040503050406030204" pitchFamily="18" charset="0"/>
                  </a:rPr>
                  <a:t>202</a:t>
                </a:r>
                <a:r>
                  <a:rPr lang="en-US" sz="1200" b="1" dirty="0" smtClean="0">
                    <a:latin typeface="Cambria" panose="02040503050406030204" pitchFamily="18" charset="0"/>
                  </a:rPr>
                  <a:t>2</a:t>
                </a:r>
                <a:r>
                  <a:rPr lang="ru-RU" sz="1200" b="1" dirty="0" smtClean="0">
                    <a:latin typeface="Cambria" panose="02040503050406030204" pitchFamily="18" charset="0"/>
                  </a:rPr>
                  <a:t> год</a:t>
                </a:r>
                <a:endParaRPr lang="ru-RU" sz="1200" b="1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8109500" y="3768508"/>
                <a:ext cx="1311704" cy="241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b="1" dirty="0" smtClean="0">
                    <a:latin typeface="Cambria" panose="02040503050406030204" pitchFamily="18" charset="0"/>
                  </a:rPr>
                  <a:t>202</a:t>
                </a:r>
                <a:r>
                  <a:rPr lang="en-US" sz="1200" b="1" dirty="0" smtClean="0">
                    <a:latin typeface="Cambria" panose="02040503050406030204" pitchFamily="18" charset="0"/>
                  </a:rPr>
                  <a:t>3</a:t>
                </a:r>
                <a:r>
                  <a:rPr lang="ru-RU" sz="1200" b="1" dirty="0" smtClean="0">
                    <a:latin typeface="Cambria" panose="02040503050406030204" pitchFamily="18" charset="0"/>
                  </a:rPr>
                  <a:t> год</a:t>
                </a:r>
                <a:endParaRPr lang="ru-RU" sz="1200" b="1" dirty="0"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83" name="TextBox 82"/>
            <p:cNvSpPr txBox="1"/>
            <p:nvPr/>
          </p:nvSpPr>
          <p:spPr>
            <a:xfrm>
              <a:off x="580540" y="2527326"/>
              <a:ext cx="789208" cy="232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900" b="1">
                  <a:solidFill>
                    <a:srgbClr val="002060"/>
                  </a:solidFill>
                  <a:latin typeface="Cambria" panose="02040503050406030204" pitchFamily="18" charset="0"/>
                </a:defRPr>
              </a:lvl1pPr>
            </a:lstStyle>
            <a:p>
              <a:r>
                <a:rPr lang="ru-RU" sz="800" dirty="0"/>
                <a:t>2,8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185396" y="3747544"/>
              <a:ext cx="838887" cy="248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2,</a:t>
              </a:r>
              <a:r>
                <a:rPr lang="ru-RU" sz="9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3</a:t>
              </a:r>
              <a:endParaRPr lang="ru-RU" sz="9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67521" y="2622948"/>
              <a:ext cx="789208" cy="232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7,1</a:t>
              </a:r>
              <a:endParaRPr lang="ru-RU" sz="80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1929666" y="3755959"/>
              <a:ext cx="758330" cy="248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2,9</a:t>
              </a:r>
              <a:endParaRPr lang="ru-RU" sz="9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3211055" y="3858779"/>
              <a:ext cx="792458" cy="248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7,1</a:t>
              </a:r>
              <a:endParaRPr lang="ru-RU" sz="90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67521" y="2880248"/>
              <a:ext cx="789208" cy="248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16,7</a:t>
              </a:r>
              <a:endParaRPr lang="ru-RU" sz="90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926640" y="3880338"/>
              <a:ext cx="758330" cy="248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7,1</a:t>
              </a:r>
              <a:endParaRPr lang="ru-RU" sz="90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3243435" y="3996424"/>
              <a:ext cx="771620" cy="2653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16,6</a:t>
              </a:r>
              <a:endParaRPr lang="ru-RU" sz="100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67521" y="2731004"/>
              <a:ext cx="789208" cy="232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9,1</a:t>
              </a:r>
              <a:endParaRPr lang="ru-RU" sz="80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903184" y="4010685"/>
              <a:ext cx="783804" cy="248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16,6</a:t>
              </a:r>
              <a:endParaRPr lang="ru-RU" sz="90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3242571" y="4187653"/>
              <a:ext cx="771620" cy="248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7,8</a:t>
              </a:r>
              <a:endParaRPr lang="ru-RU" sz="90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59613" y="3482202"/>
              <a:ext cx="789208" cy="2653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176,8</a:t>
              </a:r>
              <a:endParaRPr lang="ru-RU" sz="100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1922300" y="4159947"/>
              <a:ext cx="758330" cy="248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2,2</a:t>
              </a:r>
              <a:endParaRPr lang="ru-RU" sz="90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9000" y="327145"/>
            <a:ext cx="684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400" b="1" cap="all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Муниципальная программа </a:t>
            </a:r>
            <a:br>
              <a:rPr lang="ru-RU" dirty="0"/>
            </a:br>
            <a:r>
              <a:rPr lang="ru-RU" dirty="0"/>
              <a:t>«Развитие физической культуры и спорта в городе Липецке»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-4338" y="2247999"/>
            <a:ext cx="6856312" cy="307777"/>
          </a:xfrm>
          <a:prstGeom prst="rect">
            <a:avLst/>
          </a:prstGeom>
          <a:solidFill>
            <a:srgbClr val="BDEF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Cambria" panose="02040503050406030204" pitchFamily="18" charset="0"/>
              </a:rPr>
              <a:t>Доля расходов на муниципальную программу в общем объеме </a:t>
            </a:r>
            <a:r>
              <a:rPr lang="ru-RU" sz="1400" dirty="0">
                <a:latin typeface="Cambria" panose="02040503050406030204" pitchFamily="18" charset="0"/>
              </a:rPr>
              <a:t>расходов </a:t>
            </a:r>
            <a:r>
              <a:rPr lang="ru-RU" sz="1400" dirty="0" smtClean="0">
                <a:latin typeface="Cambria" panose="02040503050406030204" pitchFamily="18" charset="0"/>
              </a:rPr>
              <a:t>бюджета</a:t>
            </a:r>
            <a:endParaRPr lang="ru-RU" sz="1400" dirty="0">
              <a:latin typeface="Cambria" panose="02040503050406030204" pitchFamily="18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-295741" y="4408239"/>
            <a:ext cx="46288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1C7A7A"/>
                </a:solidFill>
                <a:latin typeface="Cambria" panose="02040503050406030204" pitchFamily="18" charset="0"/>
              </a:rPr>
              <a:t>Расходы </a:t>
            </a:r>
            <a:r>
              <a:rPr lang="ru-RU" sz="1400" b="1" dirty="0" smtClean="0">
                <a:solidFill>
                  <a:srgbClr val="1C7A7A"/>
                </a:solidFill>
                <a:latin typeface="Cambria" panose="02040503050406030204" pitchFamily="18" charset="0"/>
              </a:rPr>
              <a:t>на выполнение программы,  </a:t>
            </a:r>
            <a:r>
              <a:rPr lang="ru-RU" sz="1300" b="1" i="1" dirty="0" smtClean="0">
                <a:solidFill>
                  <a:srgbClr val="1C7A7A"/>
                </a:solidFill>
                <a:latin typeface="Cambria" panose="02040503050406030204" pitchFamily="18" charset="0"/>
              </a:rPr>
              <a:t>млн. руб</a:t>
            </a:r>
            <a:r>
              <a:rPr lang="ru-RU" sz="1400" b="1" dirty="0" smtClean="0">
                <a:solidFill>
                  <a:srgbClr val="1C7A7A"/>
                </a:solidFill>
                <a:latin typeface="Cambria" panose="02040503050406030204" pitchFamily="18" charset="0"/>
              </a:rPr>
              <a:t>.</a:t>
            </a:r>
            <a:endParaRPr lang="ru-RU" sz="1400" b="1" dirty="0">
              <a:solidFill>
                <a:srgbClr val="1C7A7A"/>
              </a:solidFill>
              <a:latin typeface="Cambria" panose="02040503050406030204" pitchFamily="18" charset="0"/>
            </a:endParaRPr>
          </a:p>
        </p:txBody>
      </p:sp>
      <p:pic>
        <p:nvPicPr>
          <p:cNvPr id="75" name="Рисунок 74"/>
          <p:cNvPicPr/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3558" t="37892" r="3685" b="21367"/>
          <a:stretch/>
        </p:blipFill>
        <p:spPr bwMode="auto">
          <a:xfrm>
            <a:off x="5465213" y="3347864"/>
            <a:ext cx="1276155" cy="1267580"/>
          </a:xfrm>
          <a:prstGeom prst="roundRect">
            <a:avLst>
              <a:gd name="adj" fmla="val 26586"/>
            </a:avLst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23" name="Группа 22"/>
          <p:cNvGrpSpPr/>
          <p:nvPr/>
        </p:nvGrpSpPr>
        <p:grpSpPr>
          <a:xfrm>
            <a:off x="692696" y="2771714"/>
            <a:ext cx="5017428" cy="1584262"/>
            <a:chOff x="-36752" y="4723020"/>
            <a:chExt cx="5017428" cy="1584262"/>
          </a:xfrm>
        </p:grpSpPr>
        <p:graphicFrame>
          <p:nvGraphicFramePr>
            <p:cNvPr id="24" name="Диаграмма 23"/>
            <p:cNvGraphicFramePr/>
            <p:nvPr>
              <p:extLst>
                <p:ext uri="{D42A27DB-BD31-4B8C-83A1-F6EECF244321}">
                  <p14:modId xmlns:p14="http://schemas.microsoft.com/office/powerpoint/2010/main" val="404074021"/>
                </p:ext>
              </p:extLst>
            </p:nvPr>
          </p:nvGraphicFramePr>
          <p:xfrm>
            <a:off x="-36752" y="4800063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25" name="Диаграмма 24"/>
            <p:cNvGraphicFramePr/>
            <p:nvPr>
              <p:extLst>
                <p:ext uri="{D42A27DB-BD31-4B8C-83A1-F6EECF244321}">
                  <p14:modId xmlns:p14="http://schemas.microsoft.com/office/powerpoint/2010/main" val="1929889276"/>
                </p:ext>
              </p:extLst>
            </p:nvPr>
          </p:nvGraphicFramePr>
          <p:xfrm>
            <a:off x="1581460" y="4806971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26" name="Диаграмма 25"/>
            <p:cNvGraphicFramePr/>
            <p:nvPr>
              <p:extLst>
                <p:ext uri="{D42A27DB-BD31-4B8C-83A1-F6EECF244321}">
                  <p14:modId xmlns:p14="http://schemas.microsoft.com/office/powerpoint/2010/main" val="2882167439"/>
                </p:ext>
              </p:extLst>
            </p:nvPr>
          </p:nvGraphicFramePr>
          <p:xfrm>
            <a:off x="3199672" y="4800063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27" name="TextBox 26"/>
            <p:cNvSpPr txBox="1"/>
            <p:nvPr/>
          </p:nvSpPr>
          <p:spPr>
            <a:xfrm>
              <a:off x="328140" y="5380941"/>
              <a:ext cx="8228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rPr>
                <a:t>202</a:t>
              </a:r>
              <a:r>
                <a:rPr lang="en-US" sz="16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rPr>
                <a:t>1</a:t>
              </a:r>
              <a:endPara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60684" y="5381856"/>
              <a:ext cx="8228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600" b="1">
                  <a:solidFill>
                    <a:srgbClr val="1C7A7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defRPr>
              </a:lvl1pPr>
            </a:lstStyle>
            <a:p>
              <a:r>
                <a:rPr lang="ru-RU" dirty="0" smtClean="0">
                  <a:solidFill>
                    <a:srgbClr val="002060"/>
                  </a:solidFill>
                </a:rPr>
                <a:t>202</a:t>
              </a:r>
              <a:r>
                <a:rPr lang="en-US" dirty="0" smtClean="0">
                  <a:solidFill>
                    <a:srgbClr val="002060"/>
                  </a:solidFill>
                </a:rPr>
                <a:t>2</a:t>
              </a:r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578896" y="5387849"/>
              <a:ext cx="8228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600" b="1">
                  <a:solidFill>
                    <a:srgbClr val="1C7A7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defRPr>
              </a:lvl1pPr>
            </a:lstStyle>
            <a:p>
              <a:r>
                <a:rPr lang="ru-RU" dirty="0" smtClean="0">
                  <a:solidFill>
                    <a:srgbClr val="002060"/>
                  </a:solidFill>
                </a:rPr>
                <a:t>202</a:t>
              </a:r>
              <a:r>
                <a:rPr lang="en-US" dirty="0" smtClean="0">
                  <a:solidFill>
                    <a:srgbClr val="002060"/>
                  </a:solidFill>
                </a:rPr>
                <a:t>3</a:t>
              </a:r>
              <a:endParaRPr lang="ru-RU" dirty="0">
                <a:solidFill>
                  <a:srgbClr val="002060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84917" y="4723020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4,6 %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525989" y="4723020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defRPr>
              </a:lvl1pPr>
            </a:lstStyle>
            <a:p>
              <a:r>
                <a:rPr lang="ru-RU" dirty="0" smtClean="0">
                  <a:solidFill>
                    <a:srgbClr val="002060"/>
                  </a:solidFill>
                  <a:effectLst/>
                </a:rPr>
                <a:t>3,2 </a:t>
              </a:r>
              <a:r>
                <a:rPr lang="ru-RU" dirty="0">
                  <a:solidFill>
                    <a:srgbClr val="002060"/>
                  </a:solidFill>
                  <a:effectLst/>
                </a:rPr>
                <a:t>%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166333" y="4733101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defRPr>
              </a:lvl1pPr>
            </a:lstStyle>
            <a:p>
              <a:r>
                <a:rPr lang="en-US" dirty="0" smtClean="0">
                  <a:solidFill>
                    <a:srgbClr val="002060"/>
                  </a:solidFill>
                  <a:effectLst/>
                </a:rPr>
                <a:t>3,</a:t>
              </a:r>
              <a:r>
                <a:rPr lang="ru-RU" dirty="0" smtClean="0">
                  <a:solidFill>
                    <a:srgbClr val="002060"/>
                  </a:solidFill>
                  <a:effectLst/>
                </a:rPr>
                <a:t>2</a:t>
              </a:r>
              <a:r>
                <a:rPr lang="en-US" dirty="0" smtClean="0">
                  <a:solidFill>
                    <a:srgbClr val="002060"/>
                  </a:solidFill>
                  <a:effectLst/>
                </a:rPr>
                <a:t> </a:t>
              </a:r>
              <a:r>
                <a:rPr lang="ru-RU" dirty="0" smtClean="0">
                  <a:solidFill>
                    <a:srgbClr val="002060"/>
                  </a:solidFill>
                  <a:effectLst/>
                </a:rPr>
                <a:t>%</a:t>
              </a:r>
              <a:endParaRPr lang="ru-RU" dirty="0">
                <a:solidFill>
                  <a:srgbClr val="002060"/>
                </a:solidFill>
                <a:effectLst/>
              </a:endParaRPr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9000" y="922979"/>
            <a:ext cx="6840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Цель программы: </a:t>
            </a:r>
            <a:r>
              <a:rPr lang="ru-RU" sz="1400" i="1" dirty="0">
                <a:latin typeface="Cambria" panose="02040503050406030204" pitchFamily="18" charset="0"/>
              </a:rPr>
              <a:t>создание условий и обеспечение доступности занятий физической культурой и спортом для укрепления здоровья населения, обеспечение развития спорта, развитие спортивной </a:t>
            </a:r>
            <a:r>
              <a:rPr lang="ru-RU" sz="1400" i="1" dirty="0" smtClean="0">
                <a:latin typeface="Cambria" panose="02040503050406030204" pitchFamily="18" charset="0"/>
              </a:rPr>
              <a:t>инфраструктуры</a:t>
            </a:r>
            <a:endParaRPr lang="ru-RU" sz="1400" i="1" dirty="0">
              <a:latin typeface="Cambria" panose="02040503050406030204" pitchFamily="18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1959" y="1619672"/>
            <a:ext cx="6840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+mj-lt"/>
              </a:rPr>
              <a:t> </a:t>
            </a:r>
            <a:r>
              <a:rPr lang="ru-RU" sz="14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Ответственный </a:t>
            </a:r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исполнитель:</a:t>
            </a:r>
            <a:b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400" i="1" dirty="0" smtClean="0">
                <a:latin typeface="Cambria" panose="02040503050406030204" pitchFamily="18" charset="0"/>
              </a:rPr>
              <a:t>Департамент </a:t>
            </a:r>
            <a:r>
              <a:rPr lang="ru-RU" sz="1400" i="1" dirty="0">
                <a:latin typeface="Cambria" panose="02040503050406030204" pitchFamily="18" charset="0"/>
              </a:rPr>
              <a:t>по физической культуре и спорту администрации города Липецка</a:t>
            </a:r>
          </a:p>
        </p:txBody>
      </p:sp>
      <p:grpSp>
        <p:nvGrpSpPr>
          <p:cNvPr id="61" name="Группа 60"/>
          <p:cNvGrpSpPr/>
          <p:nvPr/>
        </p:nvGrpSpPr>
        <p:grpSpPr>
          <a:xfrm>
            <a:off x="3429000" y="4943248"/>
            <a:ext cx="3552131" cy="4122478"/>
            <a:chOff x="11205188" y="8783574"/>
            <a:chExt cx="3552131" cy="4122478"/>
          </a:xfrm>
        </p:grpSpPr>
        <p:grpSp>
          <p:nvGrpSpPr>
            <p:cNvPr id="62" name="Группа 61"/>
            <p:cNvGrpSpPr/>
            <p:nvPr/>
          </p:nvGrpSpPr>
          <p:grpSpPr>
            <a:xfrm>
              <a:off x="11386460" y="8783574"/>
              <a:ext cx="3370859" cy="4122478"/>
              <a:chOff x="11386460" y="8783574"/>
              <a:chExt cx="3370859" cy="4122478"/>
            </a:xfrm>
          </p:grpSpPr>
          <p:sp>
            <p:nvSpPr>
              <p:cNvPr id="70" name="TextBox 69"/>
              <p:cNvSpPr txBox="1"/>
              <p:nvPr/>
            </p:nvSpPr>
            <p:spPr>
              <a:xfrm>
                <a:off x="11386460" y="10212526"/>
                <a:ext cx="3240000" cy="220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000"/>
                  </a:lnSpc>
                </a:pPr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Расходы на аппарат управления</a:t>
                </a:r>
                <a:endParaRPr lang="ru-RU" sz="1000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11386460" y="8783574"/>
                <a:ext cx="3240000" cy="3488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000"/>
                  </a:lnSpc>
                </a:pPr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Организация и проведение официальных физкультурных и спортивных мероприятий</a:t>
                </a: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11386460" y="12300758"/>
                <a:ext cx="3240000" cy="605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000"/>
                  </a:lnSpc>
                </a:pPr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Финансовое </a:t>
                </a:r>
                <a:r>
                  <a:rPr lang="ru-RU" sz="1000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обеспечение </a:t>
                </a:r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деятельности</a:t>
                </a:r>
                <a:r>
                  <a:rPr lang="en-US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4</a:t>
                </a:r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ru-RU" sz="1000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городских спортивных </a:t>
                </a:r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сооружений</a:t>
                </a:r>
                <a:r>
                  <a:rPr lang="en-US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ru-RU" sz="900" i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mbria" panose="02040503050406030204" pitchFamily="18" charset="0"/>
                  </a:rPr>
                  <a:t>(МБУ ЦС «Металлург»,  МБУ ФОК «Пламя», МБУ СК «Сокол», МАУ «Спортивный город»)</a:t>
                </a:r>
                <a:r>
                  <a:rPr lang="ru-RU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и 10 спортивных школ </a:t>
                </a:r>
                <a:r>
                  <a:rPr lang="ru-RU" sz="900" i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mbria" panose="02040503050406030204" pitchFamily="18" charset="0"/>
                  </a:rPr>
                  <a:t>(«СШ № 1, 2, 3, 4, 6, 7, 8, 9, 11, 12»)</a:t>
                </a:r>
                <a:endParaRPr lang="ru-RU" sz="9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11386460" y="10541302"/>
                <a:ext cx="3370859" cy="17594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000"/>
                  </a:lnSpc>
                </a:pPr>
                <a:r>
                  <a:rPr lang="ru-RU" sz="11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Реализация регионального проекта </a:t>
                </a:r>
                <a:br>
                  <a:rPr lang="ru-RU" sz="11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</a:br>
                <a:r>
                  <a:rPr lang="ru-RU" sz="11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«</a:t>
                </a:r>
                <a:r>
                  <a:rPr lang="ru-RU" sz="1100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Спорт-норма жизни»</a:t>
                </a:r>
                <a:r>
                  <a:rPr lang="en-US" sz="1100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</a:t>
                </a:r>
              </a:p>
              <a:p>
                <a:pPr marL="130175" indent="-84138">
                  <a:lnSpc>
                    <a:spcPts val="1000"/>
                  </a:lnSpc>
                  <a:buFont typeface="Wingdings" panose="05000000000000000000" pitchFamily="2" charset="2"/>
                  <a:buChar char="ü"/>
                </a:pPr>
                <a:r>
                  <a:rPr lang="ru-RU" sz="750" i="1" dirty="0" smtClean="0">
                    <a:latin typeface="Cambria" panose="02040503050406030204" pitchFamily="18" charset="0"/>
                  </a:rPr>
                  <a:t>финансирование </a:t>
                </a:r>
                <a:r>
                  <a:rPr lang="ru-RU" sz="750" i="1" dirty="0">
                    <a:latin typeface="Cambria" panose="02040503050406030204" pitchFamily="18" charset="0"/>
                  </a:rPr>
                  <a:t>организаций, осуществляющих спортивную подготовку в соответствии с требованиями федеральных стандартов спортивной подготовки</a:t>
                </a:r>
                <a:endParaRPr lang="en-US" sz="750" i="1" dirty="0">
                  <a:latin typeface="Cambria" panose="02040503050406030204" pitchFamily="18" charset="0"/>
                </a:endParaRPr>
              </a:p>
              <a:p>
                <a:pPr marL="130175" indent="-84138">
                  <a:lnSpc>
                    <a:spcPts val="1000"/>
                  </a:lnSpc>
                  <a:buFont typeface="Wingdings" panose="05000000000000000000" pitchFamily="2" charset="2"/>
                  <a:buChar char="ü"/>
                </a:pPr>
                <a:r>
                  <a:rPr lang="ru-RU" sz="750" i="1" dirty="0">
                    <a:latin typeface="Cambria" panose="02040503050406030204" pitchFamily="18" charset="0"/>
                  </a:rPr>
                  <a:t>п</a:t>
                </a:r>
                <a:r>
                  <a:rPr lang="ru-RU" sz="750" i="1" dirty="0" smtClean="0">
                    <a:latin typeface="Cambria" panose="02040503050406030204" pitchFamily="18" charset="0"/>
                  </a:rPr>
                  <a:t>риобретение спортивного оборудования и инвентаря для проведения организаций спортивной подготовки в нормативное состояние </a:t>
                </a:r>
              </a:p>
              <a:p>
                <a:pPr marL="130175" indent="-84138">
                  <a:lnSpc>
                    <a:spcPts val="1000"/>
                  </a:lnSpc>
                  <a:buFont typeface="Wingdings" panose="05000000000000000000" pitchFamily="2" charset="2"/>
                  <a:buChar char="ü"/>
                </a:pPr>
                <a:r>
                  <a:rPr lang="en-US" sz="750" i="1" dirty="0" smtClean="0">
                    <a:latin typeface="Cambria" panose="02040503050406030204" pitchFamily="18" charset="0"/>
                  </a:rPr>
                  <a:t>с</a:t>
                </a:r>
                <a:r>
                  <a:rPr lang="ru-RU" sz="750" i="1" dirty="0" err="1">
                    <a:latin typeface="Cambria" panose="02040503050406030204" pitchFamily="18" charset="0"/>
                  </a:rPr>
                  <a:t>троительство</a:t>
                </a:r>
                <a:r>
                  <a:rPr lang="ru-RU" sz="750" i="1" dirty="0">
                    <a:latin typeface="Cambria" panose="02040503050406030204" pitchFamily="18" charset="0"/>
                  </a:rPr>
                  <a:t> и реконструкцию ФОК СОШ № 14 </a:t>
                </a:r>
                <a:r>
                  <a:rPr lang="en-US" sz="750" i="1" dirty="0">
                    <a:latin typeface="Cambria" panose="02040503050406030204" pitchFamily="18" charset="0"/>
                  </a:rPr>
                  <a:t>, ФОК </a:t>
                </a:r>
                <a:r>
                  <a:rPr lang="en-US" sz="750" i="1" dirty="0" err="1">
                    <a:latin typeface="Cambria" panose="02040503050406030204" pitchFamily="18" charset="0"/>
                  </a:rPr>
                  <a:t>ул</a:t>
                </a:r>
                <a:r>
                  <a:rPr lang="en-US" sz="750" i="1" dirty="0">
                    <a:latin typeface="Cambria" panose="02040503050406030204" pitchFamily="18" charset="0"/>
                  </a:rPr>
                  <a:t>. </a:t>
                </a:r>
                <a:r>
                  <a:rPr lang="en-US" sz="750" i="1" dirty="0" err="1">
                    <a:latin typeface="Cambria" panose="02040503050406030204" pitchFamily="18" charset="0"/>
                  </a:rPr>
                  <a:t>Титова</a:t>
                </a:r>
                <a:endParaRPr lang="en-US" sz="750" i="1" dirty="0">
                  <a:latin typeface="Cambria" panose="02040503050406030204" pitchFamily="18" charset="0"/>
                </a:endParaRPr>
              </a:p>
              <a:p>
                <a:pPr marL="130175" indent="-84138">
                  <a:lnSpc>
                    <a:spcPts val="1000"/>
                  </a:lnSpc>
                  <a:buFont typeface="Wingdings" panose="05000000000000000000" pitchFamily="2" charset="2"/>
                  <a:buChar char="ü"/>
                </a:pPr>
                <a:r>
                  <a:rPr lang="ru-RU" sz="750" i="1" dirty="0">
                    <a:latin typeface="Cambria" panose="02040503050406030204" pitchFamily="18" charset="0"/>
                  </a:rPr>
                  <a:t>создание малых  спортивных площадок, монтируемых на открытых площадках или в закрытых помещениях, на которых возможно проводить тестирование населения в соответствии со Всероссийским физкультурно-спортивным комплексом "Готов к труду и обороне" (ГТО</a:t>
                </a:r>
                <a:r>
                  <a:rPr lang="ru-RU" sz="750" i="1" dirty="0" smtClean="0">
                    <a:latin typeface="Cambria" panose="02040503050406030204" pitchFamily="18" charset="0"/>
                  </a:rPr>
                  <a:t>)</a:t>
                </a:r>
                <a:endParaRPr lang="en-US" sz="800" i="1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11386460" y="9708470"/>
                <a:ext cx="3240000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000"/>
                  </a:lnSpc>
                </a:pPr>
                <a:r>
                  <a:rPr lang="ru-RU" sz="1000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Развитие и укрепление материально-технической базы муниципальных </a:t>
                </a:r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спортивных сооружений и школ</a:t>
                </a: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11386460" y="9204414"/>
                <a:ext cx="3240000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000"/>
                  </a:lnSpc>
                </a:pPr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Исполнение обязательств по концессионному соглашению в отношении строительства спортивного зала по улице </a:t>
                </a:r>
                <a:r>
                  <a:rPr lang="ru-RU" sz="1000" dirty="0" err="1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Моршанской</a:t>
                </a:r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, д. 22а</a:t>
                </a:r>
              </a:p>
            </p:txBody>
          </p:sp>
        </p:grpSp>
        <p:grpSp>
          <p:nvGrpSpPr>
            <p:cNvPr id="63" name="Группа 62"/>
            <p:cNvGrpSpPr/>
            <p:nvPr/>
          </p:nvGrpSpPr>
          <p:grpSpPr>
            <a:xfrm>
              <a:off x="11205188" y="8839523"/>
              <a:ext cx="216000" cy="3678961"/>
              <a:chOff x="11205188" y="8839523"/>
              <a:chExt cx="216000" cy="3678961"/>
            </a:xfrm>
          </p:grpSpPr>
          <p:sp>
            <p:nvSpPr>
              <p:cNvPr id="64" name="Прямоугольник 63"/>
              <p:cNvSpPr/>
              <p:nvPr/>
            </p:nvSpPr>
            <p:spPr>
              <a:xfrm>
                <a:off x="11205188" y="10235770"/>
                <a:ext cx="216000" cy="180000"/>
              </a:xfrm>
              <a:prstGeom prst="rect">
                <a:avLst/>
              </a:prstGeom>
              <a:solidFill>
                <a:srgbClr val="8064A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5" name="Прямоугольник 64"/>
              <p:cNvSpPr/>
              <p:nvPr/>
            </p:nvSpPr>
            <p:spPr>
              <a:xfrm>
                <a:off x="11205188" y="9747893"/>
                <a:ext cx="216000" cy="1800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66" name="Прямоугольник 65"/>
              <p:cNvSpPr/>
              <p:nvPr/>
            </p:nvSpPr>
            <p:spPr>
              <a:xfrm>
                <a:off x="11205188" y="10583139"/>
                <a:ext cx="216000" cy="180000"/>
              </a:xfrm>
              <a:prstGeom prst="rect">
                <a:avLst/>
              </a:prstGeom>
              <a:solidFill>
                <a:srgbClr val="4BA19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Прямоугольник 66"/>
              <p:cNvSpPr/>
              <p:nvPr/>
            </p:nvSpPr>
            <p:spPr>
              <a:xfrm>
                <a:off x="11205188" y="9251274"/>
                <a:ext cx="216000" cy="180000"/>
              </a:xfrm>
              <a:prstGeom prst="rect">
                <a:avLst/>
              </a:prstGeom>
              <a:solidFill>
                <a:srgbClr val="83838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8" name="Прямоугольник 67"/>
              <p:cNvSpPr/>
              <p:nvPr/>
            </p:nvSpPr>
            <p:spPr>
              <a:xfrm>
                <a:off x="11205188" y="8839523"/>
                <a:ext cx="216000" cy="180000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9" name="Прямоугольник 68"/>
              <p:cNvSpPr/>
              <p:nvPr/>
            </p:nvSpPr>
            <p:spPr>
              <a:xfrm>
                <a:off x="11205188" y="12338484"/>
                <a:ext cx="216000" cy="180000"/>
              </a:xfrm>
              <a:prstGeom prst="rect">
                <a:avLst/>
              </a:prstGeom>
              <a:solidFill>
                <a:srgbClr val="3299B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8" name="Группа 57"/>
          <p:cNvGrpSpPr/>
          <p:nvPr/>
        </p:nvGrpSpPr>
        <p:grpSpPr>
          <a:xfrm>
            <a:off x="7173416" y="4943248"/>
            <a:ext cx="3552131" cy="4075383"/>
            <a:chOff x="11205188" y="5057004"/>
            <a:chExt cx="3552131" cy="4075383"/>
          </a:xfrm>
        </p:grpSpPr>
        <p:grpSp>
          <p:nvGrpSpPr>
            <p:cNvPr id="59" name="Группа 58"/>
            <p:cNvGrpSpPr/>
            <p:nvPr/>
          </p:nvGrpSpPr>
          <p:grpSpPr>
            <a:xfrm>
              <a:off x="11386460" y="5057004"/>
              <a:ext cx="3370859" cy="4075383"/>
              <a:chOff x="11386460" y="5057004"/>
              <a:chExt cx="3370859" cy="4075383"/>
            </a:xfrm>
          </p:grpSpPr>
          <p:sp>
            <p:nvSpPr>
              <p:cNvPr id="111" name="TextBox 110"/>
              <p:cNvSpPr txBox="1"/>
              <p:nvPr/>
            </p:nvSpPr>
            <p:spPr>
              <a:xfrm>
                <a:off x="11386460" y="7477566"/>
                <a:ext cx="3240000" cy="220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000"/>
                  </a:lnSpc>
                </a:pPr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Расходы на аппарат управления</a:t>
                </a:r>
                <a:endParaRPr lang="ru-RU" sz="1000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12" name="TextBox 111"/>
              <p:cNvSpPr txBox="1"/>
              <p:nvPr/>
            </p:nvSpPr>
            <p:spPr>
              <a:xfrm>
                <a:off x="11386460" y="8783574"/>
                <a:ext cx="3240000" cy="3488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000"/>
                  </a:lnSpc>
                </a:pPr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Организация и проведение официальных физкультурных и спортивных мероприятий</a:t>
                </a:r>
              </a:p>
            </p:txBody>
          </p:sp>
          <p:sp>
            <p:nvSpPr>
              <p:cNvPr id="113" name="TextBox 112"/>
              <p:cNvSpPr txBox="1"/>
              <p:nvPr/>
            </p:nvSpPr>
            <p:spPr>
              <a:xfrm>
                <a:off x="11386460" y="5057004"/>
                <a:ext cx="3240000" cy="605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000"/>
                  </a:lnSpc>
                </a:pPr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Финансовое </a:t>
                </a:r>
                <a:r>
                  <a:rPr lang="ru-RU" sz="1000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обеспечение </a:t>
                </a:r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деятельности</a:t>
                </a:r>
                <a:r>
                  <a:rPr lang="en-US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4</a:t>
                </a:r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ru-RU" sz="1000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городских спортивных </a:t>
                </a:r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сооружений</a:t>
                </a:r>
                <a:r>
                  <a:rPr lang="en-US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ru-RU" sz="900" i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mbria" panose="02040503050406030204" pitchFamily="18" charset="0"/>
                  </a:rPr>
                  <a:t>(МБУ ЦС «Металлург»,  МБУ ФОК «Пламя», МБУ СК «Сокол», МАУ «Спортивный город»)</a:t>
                </a:r>
                <a:r>
                  <a:rPr lang="ru-RU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и 10 спортивных школ </a:t>
                </a:r>
                <a:r>
                  <a:rPr lang="ru-RU" sz="900" i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mbria" panose="02040503050406030204" pitchFamily="18" charset="0"/>
                  </a:rPr>
                  <a:t>(«СШ № 1, 2, 3, 4, 6, 7, 8, 9, 11, 12»)</a:t>
                </a:r>
                <a:endParaRPr lang="ru-RU" sz="9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11386460" y="5715200"/>
                <a:ext cx="3370859" cy="17594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000"/>
                  </a:lnSpc>
                </a:pPr>
                <a:r>
                  <a:rPr lang="ru-RU" sz="11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Реализация регионального проекта </a:t>
                </a:r>
                <a:br>
                  <a:rPr lang="ru-RU" sz="11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</a:br>
                <a:r>
                  <a:rPr lang="ru-RU" sz="11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«</a:t>
                </a:r>
                <a:r>
                  <a:rPr lang="ru-RU" sz="1100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Спорт-норма жизни»</a:t>
                </a:r>
                <a:r>
                  <a:rPr lang="en-US" sz="1100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</a:t>
                </a:r>
              </a:p>
              <a:p>
                <a:pPr marL="130175" indent="-84138">
                  <a:lnSpc>
                    <a:spcPts val="1000"/>
                  </a:lnSpc>
                  <a:buFont typeface="Wingdings" panose="05000000000000000000" pitchFamily="2" charset="2"/>
                  <a:buChar char="ü"/>
                </a:pPr>
                <a:r>
                  <a:rPr lang="ru-RU" sz="750" i="1" dirty="0" smtClean="0">
                    <a:latin typeface="Cambria" panose="02040503050406030204" pitchFamily="18" charset="0"/>
                  </a:rPr>
                  <a:t>финансирование </a:t>
                </a:r>
                <a:r>
                  <a:rPr lang="ru-RU" sz="750" i="1" dirty="0">
                    <a:latin typeface="Cambria" panose="02040503050406030204" pitchFamily="18" charset="0"/>
                  </a:rPr>
                  <a:t>организаций, осуществляющих спортивную подготовку в соответствии с требованиями федеральных стандартов спортивной подготовки</a:t>
                </a:r>
                <a:endParaRPr lang="en-US" sz="750" i="1" dirty="0">
                  <a:latin typeface="Cambria" panose="02040503050406030204" pitchFamily="18" charset="0"/>
                </a:endParaRPr>
              </a:p>
              <a:p>
                <a:pPr marL="130175" indent="-84138">
                  <a:lnSpc>
                    <a:spcPts val="1000"/>
                  </a:lnSpc>
                  <a:buFont typeface="Wingdings" panose="05000000000000000000" pitchFamily="2" charset="2"/>
                  <a:buChar char="ü"/>
                </a:pPr>
                <a:r>
                  <a:rPr lang="ru-RU" sz="750" i="1" dirty="0">
                    <a:latin typeface="Cambria" panose="02040503050406030204" pitchFamily="18" charset="0"/>
                  </a:rPr>
                  <a:t>п</a:t>
                </a:r>
                <a:r>
                  <a:rPr lang="ru-RU" sz="750" i="1" dirty="0" smtClean="0">
                    <a:latin typeface="Cambria" panose="02040503050406030204" pitchFamily="18" charset="0"/>
                  </a:rPr>
                  <a:t>риобретение спортивного оборудования и инвентаря для проведения организаций спортивной подготовки в нормативное состояние </a:t>
                </a:r>
              </a:p>
              <a:p>
                <a:pPr marL="130175" indent="-84138">
                  <a:lnSpc>
                    <a:spcPts val="1000"/>
                  </a:lnSpc>
                  <a:buFont typeface="Wingdings" panose="05000000000000000000" pitchFamily="2" charset="2"/>
                  <a:buChar char="ü"/>
                </a:pPr>
                <a:r>
                  <a:rPr lang="en-US" sz="750" i="1" dirty="0" smtClean="0">
                    <a:latin typeface="Cambria" panose="02040503050406030204" pitchFamily="18" charset="0"/>
                  </a:rPr>
                  <a:t>с</a:t>
                </a:r>
                <a:r>
                  <a:rPr lang="ru-RU" sz="750" i="1" dirty="0" err="1">
                    <a:latin typeface="Cambria" panose="02040503050406030204" pitchFamily="18" charset="0"/>
                  </a:rPr>
                  <a:t>троительство</a:t>
                </a:r>
                <a:r>
                  <a:rPr lang="ru-RU" sz="750" i="1" dirty="0">
                    <a:latin typeface="Cambria" panose="02040503050406030204" pitchFamily="18" charset="0"/>
                  </a:rPr>
                  <a:t> и реконструкцию ФОК СОШ № 14 </a:t>
                </a:r>
                <a:r>
                  <a:rPr lang="en-US" sz="750" i="1" dirty="0">
                    <a:latin typeface="Cambria" panose="02040503050406030204" pitchFamily="18" charset="0"/>
                  </a:rPr>
                  <a:t>, ФОК </a:t>
                </a:r>
                <a:r>
                  <a:rPr lang="en-US" sz="750" i="1" dirty="0" err="1">
                    <a:latin typeface="Cambria" panose="02040503050406030204" pitchFamily="18" charset="0"/>
                  </a:rPr>
                  <a:t>ул</a:t>
                </a:r>
                <a:r>
                  <a:rPr lang="en-US" sz="750" i="1" dirty="0">
                    <a:latin typeface="Cambria" panose="02040503050406030204" pitchFamily="18" charset="0"/>
                  </a:rPr>
                  <a:t>. </a:t>
                </a:r>
                <a:r>
                  <a:rPr lang="en-US" sz="750" i="1" dirty="0" err="1">
                    <a:latin typeface="Cambria" panose="02040503050406030204" pitchFamily="18" charset="0"/>
                  </a:rPr>
                  <a:t>Титова</a:t>
                </a:r>
                <a:endParaRPr lang="en-US" sz="750" i="1" dirty="0">
                  <a:latin typeface="Cambria" panose="02040503050406030204" pitchFamily="18" charset="0"/>
                </a:endParaRPr>
              </a:p>
              <a:p>
                <a:pPr marL="130175" indent="-84138">
                  <a:lnSpc>
                    <a:spcPts val="1000"/>
                  </a:lnSpc>
                  <a:buFont typeface="Wingdings" panose="05000000000000000000" pitchFamily="2" charset="2"/>
                  <a:buChar char="ü"/>
                </a:pPr>
                <a:r>
                  <a:rPr lang="ru-RU" sz="750" i="1" dirty="0">
                    <a:latin typeface="Cambria" panose="02040503050406030204" pitchFamily="18" charset="0"/>
                  </a:rPr>
                  <a:t>создание малых  спортивных площадок, монтируемых на открытых площадках или в закрытых помещениях, на которых возможно проводить тестирование населения в соответствии со Всероссийским физкультурно-спортивным комплексом "Готов к труду и обороне" (ГТО</a:t>
                </a:r>
                <a:r>
                  <a:rPr lang="ru-RU" sz="750" i="1" dirty="0" smtClean="0">
                    <a:latin typeface="Cambria" panose="02040503050406030204" pitchFamily="18" charset="0"/>
                  </a:rPr>
                  <a:t>)</a:t>
                </a:r>
                <a:endParaRPr lang="en-US" sz="800" i="1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11386460" y="7816849"/>
                <a:ext cx="3240000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000"/>
                  </a:lnSpc>
                </a:pPr>
                <a:r>
                  <a:rPr lang="ru-RU" sz="1000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Развитие и укрепление материально-технической базы муниципальных </a:t>
                </a:r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спортивных сооружений и школ</a:t>
                </a:r>
              </a:p>
            </p:txBody>
          </p:sp>
          <p:sp>
            <p:nvSpPr>
              <p:cNvPr id="116" name="TextBox 115"/>
              <p:cNvSpPr txBox="1"/>
              <p:nvPr/>
            </p:nvSpPr>
            <p:spPr>
              <a:xfrm>
                <a:off x="11386460" y="8270928"/>
                <a:ext cx="3240000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000"/>
                  </a:lnSpc>
                </a:pPr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Исполнение обязательств по концессионному соглашению в отношении строительства спортивного зала по улице </a:t>
                </a:r>
                <a:r>
                  <a:rPr lang="ru-RU" sz="1000" dirty="0" err="1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Моршанской</a:t>
                </a:r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, д. 22а</a:t>
                </a:r>
              </a:p>
            </p:txBody>
          </p:sp>
        </p:grpSp>
        <p:grpSp>
          <p:nvGrpSpPr>
            <p:cNvPr id="60" name="Группа 59"/>
            <p:cNvGrpSpPr/>
            <p:nvPr/>
          </p:nvGrpSpPr>
          <p:grpSpPr>
            <a:xfrm>
              <a:off x="11205188" y="5094730"/>
              <a:ext cx="216000" cy="3924793"/>
              <a:chOff x="11205188" y="5094730"/>
              <a:chExt cx="216000" cy="3924793"/>
            </a:xfrm>
          </p:grpSpPr>
          <p:sp>
            <p:nvSpPr>
              <p:cNvPr id="77" name="Прямоугольник 76"/>
              <p:cNvSpPr/>
              <p:nvPr/>
            </p:nvSpPr>
            <p:spPr>
              <a:xfrm>
                <a:off x="11205188" y="7500810"/>
                <a:ext cx="216000" cy="180000"/>
              </a:xfrm>
              <a:prstGeom prst="rect">
                <a:avLst/>
              </a:prstGeom>
              <a:solidFill>
                <a:srgbClr val="8064A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Прямоугольник 77"/>
              <p:cNvSpPr/>
              <p:nvPr/>
            </p:nvSpPr>
            <p:spPr>
              <a:xfrm>
                <a:off x="11205188" y="7856272"/>
                <a:ext cx="216000" cy="1800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79" name="Прямоугольник 78"/>
              <p:cNvSpPr/>
              <p:nvPr/>
            </p:nvSpPr>
            <p:spPr>
              <a:xfrm>
                <a:off x="11205188" y="5757037"/>
                <a:ext cx="216000" cy="180000"/>
              </a:xfrm>
              <a:prstGeom prst="rect">
                <a:avLst/>
              </a:prstGeom>
              <a:solidFill>
                <a:srgbClr val="4BA19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108" name="Прямоугольник 107"/>
              <p:cNvSpPr/>
              <p:nvPr/>
            </p:nvSpPr>
            <p:spPr>
              <a:xfrm>
                <a:off x="11205188" y="8317788"/>
                <a:ext cx="216000" cy="180000"/>
              </a:xfrm>
              <a:prstGeom prst="rect">
                <a:avLst/>
              </a:prstGeom>
              <a:solidFill>
                <a:srgbClr val="83838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9" name="Прямоугольник 108"/>
              <p:cNvSpPr/>
              <p:nvPr/>
            </p:nvSpPr>
            <p:spPr>
              <a:xfrm>
                <a:off x="11205188" y="8839523"/>
                <a:ext cx="216000" cy="180000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0" name="Прямоугольник 109"/>
              <p:cNvSpPr/>
              <p:nvPr/>
            </p:nvSpPr>
            <p:spPr>
              <a:xfrm>
                <a:off x="11205188" y="5094730"/>
                <a:ext cx="216000" cy="180000"/>
              </a:xfrm>
              <a:prstGeom prst="rect">
                <a:avLst/>
              </a:prstGeom>
              <a:solidFill>
                <a:srgbClr val="3299B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4100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/>
          <p:cNvSpPr txBox="1"/>
          <p:nvPr/>
        </p:nvSpPr>
        <p:spPr>
          <a:xfrm>
            <a:off x="9000" y="327145"/>
            <a:ext cx="684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400" b="1" cap="all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Муниципальная программа </a:t>
            </a:r>
            <a:br>
              <a:rPr lang="ru-RU" dirty="0"/>
            </a:br>
            <a:r>
              <a:rPr lang="ru-RU" dirty="0"/>
              <a:t>«Развитие Культуры и туризма  в городе Липецке»</a:t>
            </a:r>
          </a:p>
        </p:txBody>
      </p:sp>
      <p:pic>
        <p:nvPicPr>
          <p:cNvPr id="69" name="Рисунок 68"/>
          <p:cNvPicPr/>
          <p:nvPr/>
        </p:nvPicPr>
        <p:blipFill rotWithShape="1">
          <a:blip r:embed="rId2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rcRect l="27404" t="26781" r="48718" b="33048"/>
          <a:stretch/>
        </p:blipFill>
        <p:spPr bwMode="auto">
          <a:xfrm>
            <a:off x="5218232" y="4411999"/>
            <a:ext cx="1647303" cy="1492026"/>
          </a:xfrm>
          <a:prstGeom prst="ellipse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27" name="Группа 26"/>
          <p:cNvGrpSpPr/>
          <p:nvPr/>
        </p:nvGrpSpPr>
        <p:grpSpPr>
          <a:xfrm>
            <a:off x="0" y="4902493"/>
            <a:ext cx="3251272" cy="4132561"/>
            <a:chOff x="6311073" y="3598115"/>
            <a:chExt cx="3127523" cy="2904225"/>
          </a:xfrm>
        </p:grpSpPr>
        <p:graphicFrame>
          <p:nvGraphicFramePr>
            <p:cNvPr id="28" name="Диаграмма 27"/>
            <p:cNvGraphicFramePr/>
            <p:nvPr>
              <p:extLst>
                <p:ext uri="{D42A27DB-BD31-4B8C-83A1-F6EECF244321}">
                  <p14:modId xmlns:p14="http://schemas.microsoft.com/office/powerpoint/2010/main" val="2115381578"/>
                </p:ext>
              </p:extLst>
            </p:nvPr>
          </p:nvGraphicFramePr>
          <p:xfrm>
            <a:off x="6311073" y="3598115"/>
            <a:ext cx="3127523" cy="29042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29" name="Группа 28"/>
            <p:cNvGrpSpPr/>
            <p:nvPr/>
          </p:nvGrpSpPr>
          <p:grpSpPr>
            <a:xfrm>
              <a:off x="6534147" y="3879420"/>
              <a:ext cx="2738724" cy="351518"/>
              <a:chOff x="6534147" y="3879420"/>
              <a:chExt cx="2738724" cy="351518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6534147" y="3879420"/>
                <a:ext cx="797103" cy="2379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dirty="0" smtClean="0">
                    <a:solidFill>
                      <a:schemeClr val="tx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4</a:t>
                </a:r>
                <a:r>
                  <a:rPr lang="en-US" sz="1600" b="1" dirty="0" smtClean="0">
                    <a:solidFill>
                      <a:schemeClr val="tx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37</a:t>
                </a:r>
                <a:r>
                  <a:rPr lang="ru-RU" sz="1600" b="1" dirty="0" smtClean="0">
                    <a:solidFill>
                      <a:schemeClr val="tx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,9</a:t>
                </a:r>
                <a:endParaRPr lang="ru-RU" sz="1600" b="1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7579373" y="3993014"/>
                <a:ext cx="695912" cy="2379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algn="ctr">
                  <a:defRPr sz="1600" b="1">
                    <a:latin typeface="Cambria" panose="02040503050406030204" pitchFamily="18" charset="0"/>
                  </a:defRPr>
                </a:lvl1pPr>
              </a:lstStyle>
              <a:p>
                <a:r>
                  <a:rPr lang="en-US" dirty="0" smtClean="0">
                    <a:solidFill>
                      <a:schemeClr val="tx2">
                        <a:lumMod val="50000"/>
                      </a:schemeClr>
                    </a:solidFill>
                  </a:rPr>
                  <a:t>429</a:t>
                </a:r>
                <a:r>
                  <a:rPr lang="ru-RU" dirty="0" smtClean="0">
                    <a:solidFill>
                      <a:schemeClr val="tx2">
                        <a:lumMod val="50000"/>
                      </a:schemeClr>
                    </a:solidFill>
                  </a:rPr>
                  <a:t>,</a:t>
                </a:r>
                <a:r>
                  <a:rPr lang="en-US" dirty="0" smtClean="0">
                    <a:solidFill>
                      <a:schemeClr val="tx2">
                        <a:lumMod val="50000"/>
                      </a:schemeClr>
                    </a:solidFill>
                  </a:rPr>
                  <a:t>2</a:t>
                </a:r>
                <a:endParaRPr lang="ru-RU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8523408" y="3962964"/>
                <a:ext cx="749463" cy="2379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tx2">
                        <a:lumMod val="50000"/>
                      </a:schemeClr>
                    </a:solidFill>
                    <a:latin typeface="Cambria" panose="02040503050406030204" pitchFamily="18" charset="0"/>
                  </a:rPr>
                  <a:t>432,5</a:t>
                </a:r>
                <a:endParaRPr lang="ru-RU" sz="1600" b="1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endParaRPr>
              </a:p>
            </p:txBody>
          </p:sp>
        </p:grpSp>
      </p:grpSp>
      <p:grpSp>
        <p:nvGrpSpPr>
          <p:cNvPr id="35" name="Группа 34"/>
          <p:cNvGrpSpPr/>
          <p:nvPr/>
        </p:nvGrpSpPr>
        <p:grpSpPr>
          <a:xfrm>
            <a:off x="934176" y="3015065"/>
            <a:ext cx="4989649" cy="1584262"/>
            <a:chOff x="-36752" y="4723020"/>
            <a:chExt cx="4989649" cy="1584262"/>
          </a:xfrm>
        </p:grpSpPr>
        <p:graphicFrame>
          <p:nvGraphicFramePr>
            <p:cNvPr id="36" name="Диаграмма 35"/>
            <p:cNvGraphicFramePr/>
            <p:nvPr>
              <p:extLst>
                <p:ext uri="{D42A27DB-BD31-4B8C-83A1-F6EECF244321}">
                  <p14:modId xmlns:p14="http://schemas.microsoft.com/office/powerpoint/2010/main" val="3434892352"/>
                </p:ext>
              </p:extLst>
            </p:nvPr>
          </p:nvGraphicFramePr>
          <p:xfrm>
            <a:off x="-36752" y="4800063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37" name="Диаграмма 36"/>
            <p:cNvGraphicFramePr/>
            <p:nvPr>
              <p:extLst>
                <p:ext uri="{D42A27DB-BD31-4B8C-83A1-F6EECF244321}">
                  <p14:modId xmlns:p14="http://schemas.microsoft.com/office/powerpoint/2010/main" val="416937057"/>
                </p:ext>
              </p:extLst>
            </p:nvPr>
          </p:nvGraphicFramePr>
          <p:xfrm>
            <a:off x="1581460" y="4806971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38" name="Диаграмма 37"/>
            <p:cNvGraphicFramePr/>
            <p:nvPr>
              <p:extLst>
                <p:ext uri="{D42A27DB-BD31-4B8C-83A1-F6EECF244321}">
                  <p14:modId xmlns:p14="http://schemas.microsoft.com/office/powerpoint/2010/main" val="2676043812"/>
                </p:ext>
              </p:extLst>
            </p:nvPr>
          </p:nvGraphicFramePr>
          <p:xfrm>
            <a:off x="3199672" y="4800063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39" name="TextBox 38"/>
            <p:cNvSpPr txBox="1"/>
            <p:nvPr/>
          </p:nvSpPr>
          <p:spPr>
            <a:xfrm>
              <a:off x="423955" y="5372926"/>
              <a:ext cx="8228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202</a:t>
              </a:r>
              <a:r>
                <a:rPr lang="en-US" sz="16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1</a:t>
              </a:r>
              <a:endParaRPr lang="ru-RU" sz="16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050677" y="5365552"/>
              <a:ext cx="8228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600" b="1">
                  <a:solidFill>
                    <a:srgbClr val="1C7A7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defRPr>
              </a:lvl1pPr>
            </a:lstStyle>
            <a:p>
              <a:r>
                <a:rPr lang="ru-RU" dirty="0" smtClean="0">
                  <a:solidFill>
                    <a:srgbClr val="002060"/>
                  </a:solidFill>
                  <a:effectLst/>
                </a:rPr>
                <a:t>202</a:t>
              </a:r>
              <a:r>
                <a:rPr lang="en-US" dirty="0" smtClean="0">
                  <a:solidFill>
                    <a:srgbClr val="002060"/>
                  </a:solidFill>
                  <a:effectLst/>
                </a:rPr>
                <a:t>2</a:t>
              </a:r>
              <a:endParaRPr lang="ru-RU" dirty="0">
                <a:solidFill>
                  <a:srgbClr val="002060"/>
                </a:solidFill>
                <a:effectLst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675469" y="5380941"/>
              <a:ext cx="8228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202</a:t>
              </a:r>
              <a:r>
                <a:rPr lang="en-US" sz="16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3</a:t>
              </a:r>
              <a:endParaRPr lang="ru-RU" sz="16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84917" y="4723020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3,8 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525989" y="4723020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3,9 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138554" y="4731382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3,9 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9000" y="2545934"/>
            <a:ext cx="6840000" cy="307777"/>
          </a:xfrm>
          <a:prstGeom prst="rect">
            <a:avLst/>
          </a:prstGeom>
          <a:solidFill>
            <a:srgbClr val="00E1B9">
              <a:alpha val="2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Доля расходов на муниципальную программу в общем объеме 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расходов </a:t>
            </a: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бюджета</a:t>
            </a:r>
            <a:endParaRPr lang="ru-RU" sz="14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-24533" y="8762989"/>
            <a:ext cx="1311704" cy="278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202</a:t>
            </a:r>
            <a:r>
              <a:rPr lang="en-US" sz="12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1</a:t>
            </a:r>
            <a:r>
              <a:rPr lang="ru-RU" sz="12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 год</a:t>
            </a:r>
            <a:endParaRPr lang="ru-RU" sz="12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88168" y="8762989"/>
            <a:ext cx="1311704" cy="278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202</a:t>
            </a:r>
            <a:r>
              <a:rPr lang="en-US" sz="12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2</a:t>
            </a:r>
            <a:r>
              <a:rPr lang="ru-RU" sz="12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 год</a:t>
            </a:r>
            <a:endParaRPr lang="ru-RU" sz="12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037411" y="8762989"/>
            <a:ext cx="1311704" cy="278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202</a:t>
            </a:r>
            <a:r>
              <a:rPr lang="en-US" sz="12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3</a:t>
            </a:r>
            <a:r>
              <a:rPr lang="ru-RU" sz="12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 год</a:t>
            </a:r>
            <a:endParaRPr lang="ru-RU" sz="12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378048" y="5890210"/>
            <a:ext cx="3517672" cy="2930262"/>
            <a:chOff x="-474368" y="5678599"/>
            <a:chExt cx="3517672" cy="2930262"/>
          </a:xfrm>
        </p:grpSpPr>
        <p:sp>
          <p:nvSpPr>
            <p:cNvPr id="54" name="TextBox 53"/>
            <p:cNvSpPr txBox="1"/>
            <p:nvPr/>
          </p:nvSpPr>
          <p:spPr>
            <a:xfrm>
              <a:off x="-279400" y="6182655"/>
              <a:ext cx="324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lang="ru-RU" sz="1100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Капитальный ремонт учреждений и укрепление материально-технической базы</a:t>
              </a:r>
            </a:p>
          </p:txBody>
        </p:sp>
        <p:grpSp>
          <p:nvGrpSpPr>
            <p:cNvPr id="3" name="Группа 2"/>
            <p:cNvGrpSpPr/>
            <p:nvPr/>
          </p:nvGrpSpPr>
          <p:grpSpPr>
            <a:xfrm>
              <a:off x="-474368" y="5678599"/>
              <a:ext cx="3517672" cy="2930262"/>
              <a:chOff x="-474368" y="5678599"/>
              <a:chExt cx="3517672" cy="2930262"/>
            </a:xfrm>
          </p:grpSpPr>
          <p:sp>
            <p:nvSpPr>
              <p:cNvPr id="50" name="TextBox 49"/>
              <p:cNvSpPr txBox="1"/>
              <p:nvPr/>
            </p:nvSpPr>
            <p:spPr>
              <a:xfrm>
                <a:off x="-279400" y="8054863"/>
                <a:ext cx="324000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ru-RU" sz="1100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Фи</a:t>
                </a:r>
                <a:r>
                  <a:rPr lang="ru-RU" sz="11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нансовое обеспечение деятельности  1</a:t>
                </a:r>
                <a:r>
                  <a:rPr lang="en-US" sz="11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4</a:t>
                </a:r>
                <a:r>
                  <a:rPr lang="ru-RU" sz="11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учреждений,  подведомственных департаменту культуры и туризма</a:t>
                </a:r>
                <a:endParaRPr lang="ru-RU" sz="1100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-279400" y="7520610"/>
                <a:ext cx="32400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ru-RU" sz="11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Развитие библиотечного дела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-279400" y="6830727"/>
                <a:ext cx="3322704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ru-RU" sz="11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Организация и проведение выставок, конкурсов, фестивалей,  праздников и других мероприятий в области культуры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-279400" y="5678599"/>
                <a:ext cx="3240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ru-RU" sz="11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Проведение мероприятий, направленных на </a:t>
                </a:r>
                <a:br>
                  <a:rPr lang="ru-RU" sz="11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</a:br>
                <a:r>
                  <a:rPr lang="ru-RU" sz="11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развитие въездного туризма</a:t>
                </a:r>
                <a:endParaRPr lang="ru-RU" sz="1100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grpSp>
            <p:nvGrpSpPr>
              <p:cNvPr id="59" name="Группа 58"/>
              <p:cNvGrpSpPr/>
              <p:nvPr/>
            </p:nvGrpSpPr>
            <p:grpSpPr>
              <a:xfrm>
                <a:off x="-474368" y="5725365"/>
                <a:ext cx="216000" cy="2543070"/>
                <a:chOff x="1490906" y="3295073"/>
                <a:chExt cx="216000" cy="3584449"/>
              </a:xfrm>
            </p:grpSpPr>
            <p:sp>
              <p:nvSpPr>
                <p:cNvPr id="61" name="Прямоугольник 60"/>
                <p:cNvSpPr/>
                <p:nvPr/>
              </p:nvSpPr>
              <p:spPr>
                <a:xfrm>
                  <a:off x="1490906" y="3295073"/>
                  <a:ext cx="216000" cy="253709"/>
                </a:xfrm>
                <a:prstGeom prst="rect">
                  <a:avLst/>
                </a:prstGeom>
                <a:solidFill>
                  <a:srgbClr val="8064A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ts val="1200"/>
                    </a:lnSpc>
                  </a:pPr>
                  <a:endParaRPr lang="ru-RU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62" name="Прямоугольник 61"/>
                <p:cNvSpPr/>
                <p:nvPr/>
              </p:nvSpPr>
              <p:spPr>
                <a:xfrm>
                  <a:off x="1490906" y="5880369"/>
                  <a:ext cx="216000" cy="253709"/>
                </a:xfrm>
                <a:prstGeom prst="rect">
                  <a:avLst/>
                </a:prstGeom>
                <a:solidFill>
                  <a:srgbClr val="83838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ts val="1200"/>
                    </a:lnSpc>
                  </a:pPr>
                  <a:endParaRPr lang="ru-RU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63" name="Прямоугольник 62"/>
                <p:cNvSpPr/>
                <p:nvPr/>
              </p:nvSpPr>
              <p:spPr>
                <a:xfrm>
                  <a:off x="1490906" y="4930464"/>
                  <a:ext cx="216000" cy="253709"/>
                </a:xfrm>
                <a:prstGeom prst="rect">
                  <a:avLst/>
                </a:prstGeom>
                <a:solidFill>
                  <a:srgbClr val="ED7D3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ts val="1200"/>
                    </a:lnSpc>
                  </a:pPr>
                  <a:endParaRPr lang="ru-RU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64" name="Прямоугольник 63"/>
                <p:cNvSpPr/>
                <p:nvPr/>
              </p:nvSpPr>
              <p:spPr>
                <a:xfrm>
                  <a:off x="1490906" y="6625813"/>
                  <a:ext cx="216000" cy="253709"/>
                </a:xfrm>
                <a:prstGeom prst="rect">
                  <a:avLst/>
                </a:prstGeom>
                <a:solidFill>
                  <a:srgbClr val="4BA19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ts val="1200"/>
                    </a:lnSpc>
                  </a:pPr>
                  <a:endParaRPr lang="ru-RU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65" name="Прямоугольник 64"/>
                <p:cNvSpPr/>
                <p:nvPr/>
              </p:nvSpPr>
              <p:spPr>
                <a:xfrm>
                  <a:off x="1490906" y="4049413"/>
                  <a:ext cx="216000" cy="253709"/>
                </a:xfrm>
                <a:prstGeom prst="rect">
                  <a:avLst/>
                </a:prstGeom>
                <a:solidFill>
                  <a:srgbClr val="8CC43D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ts val="1200"/>
                    </a:lnSpc>
                  </a:pPr>
                  <a:endParaRPr lang="ru-RU">
                    <a:solidFill>
                      <a:srgbClr val="002060"/>
                    </a:solidFill>
                  </a:endParaRPr>
                </a:p>
              </p:txBody>
            </p:sp>
          </p:grpSp>
        </p:grpSp>
      </p:grpSp>
      <p:sp>
        <p:nvSpPr>
          <p:cNvPr id="67" name="Прямоугольник 66"/>
          <p:cNvSpPr/>
          <p:nvPr/>
        </p:nvSpPr>
        <p:spPr>
          <a:xfrm>
            <a:off x="-108288" y="4696271"/>
            <a:ext cx="42280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ambria" panose="02040503050406030204" pitchFamily="18" charset="0"/>
              </a:rPr>
              <a:t>Расходы </a:t>
            </a:r>
            <a:r>
              <a:rPr lang="ru-RU" sz="14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на выполнение программы, </a:t>
            </a:r>
            <a:r>
              <a:rPr lang="ru-RU" sz="1300" b="1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млн. руб</a:t>
            </a:r>
            <a:r>
              <a:rPr lang="ru-RU" sz="14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.</a:t>
            </a:r>
            <a:endParaRPr lang="ru-RU" sz="14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16330" y="5563588"/>
            <a:ext cx="5045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3,0</a:t>
            </a:r>
            <a:endParaRPr lang="ru-RU" sz="900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507424" y="5741076"/>
            <a:ext cx="5045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3,0</a:t>
            </a:r>
            <a:endParaRPr lang="ru-RU" sz="900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509846" y="5709327"/>
            <a:ext cx="5045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3,0</a:t>
            </a:r>
            <a:endParaRPr lang="ru-RU" sz="900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15944" y="5673441"/>
            <a:ext cx="5045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4,2</a:t>
            </a:r>
            <a:endParaRPr lang="ru-RU" sz="900" b="1" dirty="0">
              <a:solidFill>
                <a:schemeClr val="tx2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000" y="922979"/>
            <a:ext cx="6840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Цель программы: </a:t>
            </a:r>
          </a:p>
          <a:p>
            <a:pPr lvl="0"/>
            <a:r>
              <a:rPr lang="ru-RU" sz="1400" i="1" dirty="0">
                <a:latin typeface="Cambria" panose="02040503050406030204" pitchFamily="18" charset="0"/>
              </a:rPr>
              <a:t>1. Укрепление культурного потенциала города, сохранение и развитие богатого культурного наследия и традиций.</a:t>
            </a:r>
          </a:p>
          <a:p>
            <a:pPr lvl="0"/>
            <a:r>
              <a:rPr lang="ru-RU" sz="1400" i="1" dirty="0">
                <a:latin typeface="Cambria" panose="02040503050406030204" pitchFamily="18" charset="0"/>
              </a:rPr>
              <a:t>2. Повышение туристской привлекательности города Липецка.</a:t>
            </a:r>
          </a:p>
          <a:p>
            <a:pPr algn="just"/>
            <a:endParaRPr lang="ru-RU" sz="1400" i="1" dirty="0" smtClean="0">
              <a:latin typeface="Cambria" panose="02040503050406030204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-37724" y="1825382"/>
            <a:ext cx="6840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+mj-lt"/>
              </a:rPr>
              <a:t> </a:t>
            </a:r>
            <a:r>
              <a:rPr lang="ru-RU" sz="14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Ответственный </a:t>
            </a:r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исполнитель:</a:t>
            </a:r>
            <a:b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400" i="1" dirty="0" smtClean="0">
                <a:latin typeface="Cambria" panose="02040503050406030204" pitchFamily="18" charset="0"/>
              </a:rPr>
              <a:t>Департамент </a:t>
            </a:r>
            <a:r>
              <a:rPr lang="ru-RU" sz="1400" i="1" dirty="0">
                <a:latin typeface="Cambria" panose="02040503050406030204" pitchFamily="18" charset="0"/>
              </a:rPr>
              <a:t>культуры и туризма администрации города Липецка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15944" y="5824743"/>
            <a:ext cx="5045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5,4</a:t>
            </a:r>
            <a:endParaRPr lang="ru-RU" sz="900" b="1" dirty="0">
              <a:solidFill>
                <a:schemeClr val="tx2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427931" y="5875367"/>
            <a:ext cx="5045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5,4</a:t>
            </a:r>
            <a:endParaRPr lang="ru-RU" sz="900" b="1" dirty="0">
              <a:solidFill>
                <a:schemeClr val="tx2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425648" y="5849951"/>
            <a:ext cx="5045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5,4</a:t>
            </a:r>
            <a:endParaRPr lang="ru-RU" sz="900" b="1" dirty="0">
              <a:solidFill>
                <a:schemeClr val="tx2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grpSp>
        <p:nvGrpSpPr>
          <p:cNvPr id="66" name="Группа 65"/>
          <p:cNvGrpSpPr/>
          <p:nvPr/>
        </p:nvGrpSpPr>
        <p:grpSpPr>
          <a:xfrm>
            <a:off x="7605464" y="5868144"/>
            <a:ext cx="3517672" cy="2902112"/>
            <a:chOff x="-474368" y="5767670"/>
            <a:chExt cx="3517672" cy="2902112"/>
          </a:xfrm>
        </p:grpSpPr>
        <p:sp>
          <p:nvSpPr>
            <p:cNvPr id="68" name="TextBox 67"/>
            <p:cNvSpPr txBox="1"/>
            <p:nvPr/>
          </p:nvSpPr>
          <p:spPr>
            <a:xfrm>
              <a:off x="-279400" y="7582745"/>
              <a:ext cx="324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lang="ru-RU" sz="1100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Капитальный ремонт учреждений и укрепление материально-технической базы</a:t>
              </a:r>
            </a:p>
          </p:txBody>
        </p:sp>
        <p:grpSp>
          <p:nvGrpSpPr>
            <p:cNvPr id="70" name="Группа 69"/>
            <p:cNvGrpSpPr/>
            <p:nvPr/>
          </p:nvGrpSpPr>
          <p:grpSpPr>
            <a:xfrm>
              <a:off x="-474368" y="5767670"/>
              <a:ext cx="3517672" cy="2902112"/>
              <a:chOff x="-474368" y="5767670"/>
              <a:chExt cx="3517672" cy="2902112"/>
            </a:xfrm>
          </p:grpSpPr>
          <p:sp>
            <p:nvSpPr>
              <p:cNvPr id="72" name="TextBox 71"/>
              <p:cNvSpPr txBox="1"/>
              <p:nvPr/>
            </p:nvSpPr>
            <p:spPr>
              <a:xfrm>
                <a:off x="-279400" y="5767670"/>
                <a:ext cx="324000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ru-RU" sz="1100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Фи</a:t>
                </a:r>
                <a:r>
                  <a:rPr lang="ru-RU" sz="11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нансовое обеспечение деятельности  1</a:t>
                </a:r>
                <a:r>
                  <a:rPr lang="en-US" sz="11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4</a:t>
                </a:r>
                <a:r>
                  <a:rPr lang="ru-RU" sz="11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учреждений,  подведомственных департаменту культуры и туризма</a:t>
                </a:r>
                <a:endParaRPr lang="ru-RU" sz="1100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-279400" y="6436788"/>
                <a:ext cx="324000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ru-RU" sz="11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Развитие библиотечного дела</a:t>
                </a: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-279400" y="6881436"/>
                <a:ext cx="3322704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ru-RU" sz="11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Организация и проведение выставок, конкурсов, фестивалей,  праздников и других мероприятий в области культуры</a:t>
                </a: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-279400" y="8269672"/>
                <a:ext cx="3240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200"/>
                  </a:lnSpc>
                </a:pPr>
                <a:r>
                  <a:rPr lang="ru-RU" sz="11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Проведение мероприятий, направленных на </a:t>
                </a:r>
                <a:br>
                  <a:rPr lang="ru-RU" sz="11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</a:br>
                <a:r>
                  <a:rPr lang="ru-RU" sz="11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развитие въездного туризма</a:t>
                </a:r>
                <a:endParaRPr lang="ru-RU" sz="1100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grpSp>
            <p:nvGrpSpPr>
              <p:cNvPr id="76" name="Группа 75"/>
              <p:cNvGrpSpPr/>
              <p:nvPr/>
            </p:nvGrpSpPr>
            <p:grpSpPr>
              <a:xfrm>
                <a:off x="-474368" y="5801238"/>
                <a:ext cx="216000" cy="2695197"/>
                <a:chOff x="1490906" y="3402018"/>
                <a:chExt cx="216000" cy="3798873"/>
              </a:xfrm>
            </p:grpSpPr>
            <p:sp>
              <p:nvSpPr>
                <p:cNvPr id="77" name="Прямоугольник 76"/>
                <p:cNvSpPr/>
                <p:nvPr/>
              </p:nvSpPr>
              <p:spPr>
                <a:xfrm>
                  <a:off x="1490906" y="6947181"/>
                  <a:ext cx="216000" cy="253710"/>
                </a:xfrm>
                <a:prstGeom prst="rect">
                  <a:avLst/>
                </a:prstGeom>
                <a:solidFill>
                  <a:srgbClr val="8064A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ts val="1200"/>
                    </a:lnSpc>
                  </a:pPr>
                  <a:endParaRPr lang="ru-RU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81" name="Прямоугольник 80"/>
                <p:cNvSpPr/>
                <p:nvPr/>
              </p:nvSpPr>
              <p:spPr>
                <a:xfrm>
                  <a:off x="1490906" y="4352725"/>
                  <a:ext cx="216000" cy="253710"/>
                </a:xfrm>
                <a:prstGeom prst="rect">
                  <a:avLst/>
                </a:prstGeom>
                <a:solidFill>
                  <a:srgbClr val="83838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ts val="1200"/>
                    </a:lnSpc>
                  </a:pPr>
                  <a:endParaRPr lang="ru-RU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83" name="Прямоугольник 82"/>
                <p:cNvSpPr/>
                <p:nvPr/>
              </p:nvSpPr>
              <p:spPr>
                <a:xfrm>
                  <a:off x="1490906" y="5001938"/>
                  <a:ext cx="216000" cy="253710"/>
                </a:xfrm>
                <a:prstGeom prst="rect">
                  <a:avLst/>
                </a:prstGeom>
                <a:solidFill>
                  <a:srgbClr val="ED7D3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ts val="1200"/>
                    </a:lnSpc>
                  </a:pPr>
                  <a:endParaRPr lang="ru-RU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84" name="Прямоугольник 83"/>
                <p:cNvSpPr/>
                <p:nvPr/>
              </p:nvSpPr>
              <p:spPr>
                <a:xfrm>
                  <a:off x="1490906" y="3402018"/>
                  <a:ext cx="216000" cy="253710"/>
                </a:xfrm>
                <a:prstGeom prst="rect">
                  <a:avLst/>
                </a:prstGeom>
                <a:solidFill>
                  <a:srgbClr val="4BA19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ts val="1200"/>
                    </a:lnSpc>
                  </a:pPr>
                  <a:endParaRPr lang="ru-RU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85" name="Прямоугольник 84"/>
                <p:cNvSpPr/>
                <p:nvPr/>
              </p:nvSpPr>
              <p:spPr>
                <a:xfrm>
                  <a:off x="1490906" y="6022835"/>
                  <a:ext cx="216000" cy="253710"/>
                </a:xfrm>
                <a:prstGeom prst="rect">
                  <a:avLst/>
                </a:prstGeom>
                <a:solidFill>
                  <a:srgbClr val="8CC43D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ts val="1200"/>
                    </a:lnSpc>
                  </a:pPr>
                  <a:endParaRPr lang="ru-RU">
                    <a:solidFill>
                      <a:srgbClr val="002060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66550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Группа 35"/>
          <p:cNvGrpSpPr/>
          <p:nvPr/>
        </p:nvGrpSpPr>
        <p:grpSpPr>
          <a:xfrm>
            <a:off x="934176" y="2987738"/>
            <a:ext cx="4989649" cy="1584262"/>
            <a:chOff x="-36752" y="4723020"/>
            <a:chExt cx="4989649" cy="1584262"/>
          </a:xfrm>
        </p:grpSpPr>
        <p:graphicFrame>
          <p:nvGraphicFramePr>
            <p:cNvPr id="37" name="Диаграмма 36"/>
            <p:cNvGraphicFramePr/>
            <p:nvPr>
              <p:extLst>
                <p:ext uri="{D42A27DB-BD31-4B8C-83A1-F6EECF244321}">
                  <p14:modId xmlns:p14="http://schemas.microsoft.com/office/powerpoint/2010/main" val="1354512587"/>
                </p:ext>
              </p:extLst>
            </p:nvPr>
          </p:nvGraphicFramePr>
          <p:xfrm>
            <a:off x="-36752" y="4800063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38" name="Диаграмма 37"/>
            <p:cNvGraphicFramePr/>
            <p:nvPr>
              <p:extLst>
                <p:ext uri="{D42A27DB-BD31-4B8C-83A1-F6EECF244321}">
                  <p14:modId xmlns:p14="http://schemas.microsoft.com/office/powerpoint/2010/main" val="481485867"/>
                </p:ext>
              </p:extLst>
            </p:nvPr>
          </p:nvGraphicFramePr>
          <p:xfrm>
            <a:off x="1581460" y="4806971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39" name="Диаграмма 38"/>
            <p:cNvGraphicFramePr/>
            <p:nvPr>
              <p:extLst>
                <p:ext uri="{D42A27DB-BD31-4B8C-83A1-F6EECF244321}">
                  <p14:modId xmlns:p14="http://schemas.microsoft.com/office/powerpoint/2010/main" val="833203185"/>
                </p:ext>
              </p:extLst>
            </p:nvPr>
          </p:nvGraphicFramePr>
          <p:xfrm>
            <a:off x="3199672" y="4800063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0" name="TextBox 39"/>
            <p:cNvSpPr txBox="1"/>
            <p:nvPr/>
          </p:nvSpPr>
          <p:spPr>
            <a:xfrm>
              <a:off x="423955" y="5372926"/>
              <a:ext cx="8228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202</a:t>
              </a:r>
              <a:r>
                <a:rPr lang="en-US" sz="16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1</a:t>
              </a:r>
              <a:endParaRPr lang="ru-RU" sz="16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050677" y="5365552"/>
              <a:ext cx="8228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600" b="1">
                  <a:solidFill>
                    <a:srgbClr val="1C7A7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defRPr>
              </a:lvl1pPr>
            </a:lstStyle>
            <a:p>
              <a:r>
                <a:rPr lang="ru-RU" dirty="0" smtClean="0">
                  <a:solidFill>
                    <a:srgbClr val="002060"/>
                  </a:solidFill>
                  <a:effectLst/>
                </a:rPr>
                <a:t>202</a:t>
              </a:r>
              <a:r>
                <a:rPr lang="en-US" dirty="0" smtClean="0">
                  <a:solidFill>
                    <a:srgbClr val="002060"/>
                  </a:solidFill>
                  <a:effectLst/>
                </a:rPr>
                <a:t>2</a:t>
              </a:r>
              <a:endParaRPr lang="ru-RU" dirty="0">
                <a:solidFill>
                  <a:srgbClr val="002060"/>
                </a:solidFill>
                <a:effectLst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675469" y="5380941"/>
              <a:ext cx="8228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202</a:t>
              </a:r>
              <a:r>
                <a:rPr lang="en-US" sz="16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3</a:t>
              </a:r>
              <a:endParaRPr lang="ru-RU" sz="16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84917" y="4723020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1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1,6 %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525989" y="4723020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10,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2 %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138554" y="4731382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11,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5</a:t>
              </a:r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 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9000" y="2555429"/>
            <a:ext cx="6840000" cy="307777"/>
          </a:xfrm>
          <a:prstGeom prst="rect">
            <a:avLst/>
          </a:prstGeom>
          <a:solidFill>
            <a:schemeClr val="bg1">
              <a:lumMod val="50000"/>
              <a:alpha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Доля расходов на муниципальную программу в общем объеме 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расходов бюджета </a:t>
            </a:r>
          </a:p>
        </p:txBody>
      </p:sp>
      <p:grpSp>
        <p:nvGrpSpPr>
          <p:cNvPr id="119" name="Группа 118"/>
          <p:cNvGrpSpPr/>
          <p:nvPr/>
        </p:nvGrpSpPr>
        <p:grpSpPr>
          <a:xfrm>
            <a:off x="-191672" y="4682861"/>
            <a:ext cx="4138288" cy="4299834"/>
            <a:chOff x="-1508470" y="4423467"/>
            <a:chExt cx="4138288" cy="4299834"/>
          </a:xfrm>
        </p:grpSpPr>
        <p:grpSp>
          <p:nvGrpSpPr>
            <p:cNvPr id="22" name="Группа 21"/>
            <p:cNvGrpSpPr/>
            <p:nvPr/>
          </p:nvGrpSpPr>
          <p:grpSpPr>
            <a:xfrm>
              <a:off x="-1508470" y="4423467"/>
              <a:ext cx="4138288" cy="4132561"/>
              <a:chOff x="6311073" y="3598115"/>
              <a:chExt cx="3127523" cy="2904225"/>
            </a:xfrm>
          </p:grpSpPr>
          <p:graphicFrame>
            <p:nvGraphicFramePr>
              <p:cNvPr id="23" name="Диаграмма 22"/>
              <p:cNvGraphicFramePr/>
              <p:nvPr>
                <p:extLst>
                  <p:ext uri="{D42A27DB-BD31-4B8C-83A1-F6EECF244321}">
                    <p14:modId xmlns:p14="http://schemas.microsoft.com/office/powerpoint/2010/main" val="2320948539"/>
                  </p:ext>
                </p:extLst>
              </p:nvPr>
            </p:nvGraphicFramePr>
            <p:xfrm>
              <a:off x="6311073" y="3598115"/>
              <a:ext cx="3127523" cy="290422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grpSp>
            <p:nvGrpSpPr>
              <p:cNvPr id="24" name="Группа 23"/>
              <p:cNvGrpSpPr/>
              <p:nvPr/>
            </p:nvGrpSpPr>
            <p:grpSpPr>
              <a:xfrm>
                <a:off x="6523603" y="3755477"/>
                <a:ext cx="2728226" cy="593566"/>
                <a:chOff x="6523603" y="3755477"/>
                <a:chExt cx="2728226" cy="593566"/>
              </a:xfrm>
            </p:grpSpPr>
            <p:sp>
              <p:nvSpPr>
                <p:cNvPr id="25" name="TextBox 24"/>
                <p:cNvSpPr txBox="1"/>
                <p:nvPr/>
              </p:nvSpPr>
              <p:spPr>
                <a:xfrm>
                  <a:off x="6523603" y="3755477"/>
                  <a:ext cx="797103" cy="2379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600" b="1" dirty="0" smtClean="0">
                      <a:latin typeface="Cambria" panose="02040503050406030204" pitchFamily="18" charset="0"/>
                    </a:rPr>
                    <a:t>1 346,1</a:t>
                  </a:r>
                  <a:endParaRPr lang="ru-RU" sz="1600" b="1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7515669" y="4111119"/>
                  <a:ext cx="695912" cy="2379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ru-RU"/>
                  </a:defPPr>
                  <a:lvl1pPr algn="ctr">
                    <a:defRPr sz="1600" b="1">
                      <a:latin typeface="Cambria" panose="02040503050406030204" pitchFamily="18" charset="0"/>
                    </a:defRPr>
                  </a:lvl1pPr>
                </a:lstStyle>
                <a:p>
                  <a:r>
                    <a:rPr lang="ru-RU" dirty="0"/>
                    <a:t>1 </a:t>
                  </a:r>
                  <a:r>
                    <a:rPr lang="ru-RU" dirty="0" smtClean="0"/>
                    <a:t>125,5</a:t>
                  </a:r>
                  <a:endParaRPr lang="ru-RU" dirty="0"/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8502366" y="3881143"/>
                  <a:ext cx="749463" cy="2379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600" b="1" dirty="0">
                      <a:latin typeface="Cambria" panose="02040503050406030204" pitchFamily="18" charset="0"/>
                    </a:rPr>
                    <a:t>1 </a:t>
                  </a:r>
                  <a:r>
                    <a:rPr lang="ru-RU" sz="1600" b="1" dirty="0" smtClean="0">
                      <a:latin typeface="Cambria" panose="02040503050406030204" pitchFamily="18" charset="0"/>
                    </a:rPr>
                    <a:t>265,1</a:t>
                  </a:r>
                  <a:endParaRPr lang="ru-RU" sz="1600" b="1" dirty="0">
                    <a:latin typeface="Cambria" panose="02040503050406030204" pitchFamily="18" charset="0"/>
                  </a:endParaRPr>
                </a:p>
              </p:txBody>
            </p:sp>
          </p:grpSp>
        </p:grpSp>
        <p:sp>
          <p:nvSpPr>
            <p:cNvPr id="53" name="TextBox 52"/>
            <p:cNvSpPr txBox="1"/>
            <p:nvPr/>
          </p:nvSpPr>
          <p:spPr>
            <a:xfrm>
              <a:off x="-1185288" y="6872698"/>
              <a:ext cx="88688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400" b="1">
                  <a:solidFill>
                    <a:schemeClr val="bg1"/>
                  </a:solidFill>
                  <a:latin typeface="Cambria" panose="02040503050406030204" pitchFamily="18" charset="0"/>
                </a:defRPr>
              </a:lvl1pPr>
            </a:lstStyle>
            <a:p>
              <a:r>
                <a:rPr lang="en-US" sz="1100" dirty="0"/>
                <a:t>1 </a:t>
              </a:r>
              <a:r>
                <a:rPr lang="ru-RU" sz="1100" dirty="0" smtClean="0"/>
                <a:t>068,9</a:t>
              </a:r>
              <a:endParaRPr lang="ru-RU" sz="1100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22112" y="6872698"/>
              <a:ext cx="8652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 1 093,4</a:t>
              </a:r>
              <a:endParaRPr lang="ru-RU" sz="110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446354" y="6872698"/>
              <a:ext cx="8652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1 184,5</a:t>
              </a:r>
              <a:endParaRPr lang="ru-RU" sz="110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-1154073" y="5401250"/>
              <a:ext cx="8652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245,0</a:t>
              </a:r>
              <a:endParaRPr lang="ru-RU" sz="110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42093" y="5603315"/>
              <a:ext cx="8652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50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29,9</a:t>
              </a:r>
              <a:endParaRPr lang="ru-RU" sz="105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449965" y="5378438"/>
              <a:ext cx="8652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50" b="1" dirty="0" smtClean="0">
                  <a:solidFill>
                    <a:schemeClr val="bg1"/>
                  </a:solidFill>
                  <a:latin typeface="Cambria" panose="02040503050406030204" pitchFamily="18" charset="0"/>
                </a:rPr>
                <a:t>48,5</a:t>
              </a:r>
              <a:endParaRPr lang="ru-RU" sz="110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-1381034" y="8444423"/>
              <a:ext cx="1311704" cy="278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latin typeface="Cambria" panose="02040503050406030204" pitchFamily="18" charset="0"/>
                </a:rPr>
                <a:t>202</a:t>
              </a:r>
              <a:r>
                <a:rPr lang="en-US" sz="1200" b="1" dirty="0" smtClean="0">
                  <a:latin typeface="Cambria" panose="02040503050406030204" pitchFamily="18" charset="0"/>
                </a:rPr>
                <a:t>1</a:t>
              </a:r>
              <a:r>
                <a:rPr lang="ru-RU" sz="1200" b="1" dirty="0" smtClean="0">
                  <a:latin typeface="Cambria" panose="02040503050406030204" pitchFamily="18" charset="0"/>
                </a:rPr>
                <a:t> год</a:t>
              </a:r>
              <a:endParaRPr lang="ru-RU" sz="1200" b="1" dirty="0">
                <a:latin typeface="Cambria" panose="02040503050406030204" pitchFamily="18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-81113" y="8444423"/>
              <a:ext cx="1311704" cy="278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latin typeface="Cambria" panose="02040503050406030204" pitchFamily="18" charset="0"/>
                </a:rPr>
                <a:t>202</a:t>
              </a:r>
              <a:r>
                <a:rPr lang="en-US" sz="1200" b="1" dirty="0" smtClean="0">
                  <a:latin typeface="Cambria" panose="02040503050406030204" pitchFamily="18" charset="0"/>
                </a:rPr>
                <a:t>2</a:t>
              </a:r>
              <a:r>
                <a:rPr lang="ru-RU" sz="1200" b="1" dirty="0" smtClean="0">
                  <a:latin typeface="Cambria" panose="02040503050406030204" pitchFamily="18" charset="0"/>
                </a:rPr>
                <a:t> год</a:t>
              </a:r>
              <a:endParaRPr lang="ru-RU" sz="1200" b="1" dirty="0">
                <a:latin typeface="Cambria" panose="02040503050406030204" pitchFamily="18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191697" y="8444423"/>
              <a:ext cx="1311704" cy="278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latin typeface="Cambria" panose="02040503050406030204" pitchFamily="18" charset="0"/>
                </a:rPr>
                <a:t>202</a:t>
              </a:r>
              <a:r>
                <a:rPr lang="en-US" sz="1200" b="1" dirty="0" smtClean="0">
                  <a:latin typeface="Cambria" panose="02040503050406030204" pitchFamily="18" charset="0"/>
                </a:rPr>
                <a:t>3</a:t>
              </a:r>
              <a:r>
                <a:rPr lang="ru-RU" sz="1200" b="1" dirty="0" smtClean="0">
                  <a:latin typeface="Cambria" panose="02040503050406030204" pitchFamily="18" charset="0"/>
                </a:rPr>
                <a:t> год</a:t>
              </a:r>
              <a:endParaRPr lang="ru-RU" sz="1200" b="1" dirty="0">
                <a:latin typeface="Cambria" panose="02040503050406030204" pitchFamily="18" charset="0"/>
              </a:endParaRPr>
            </a:p>
          </p:txBody>
        </p:sp>
      </p:grpSp>
      <p:sp>
        <p:nvSpPr>
          <p:cNvPr id="63" name="Прямоугольник 62"/>
          <p:cNvSpPr/>
          <p:nvPr/>
        </p:nvSpPr>
        <p:spPr>
          <a:xfrm>
            <a:off x="18542" y="4628438"/>
            <a:ext cx="42280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ambria" panose="02040503050406030204" pitchFamily="18" charset="0"/>
              </a:rPr>
              <a:t>Расходы </a:t>
            </a:r>
            <a:r>
              <a:rPr lang="ru-RU" sz="14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на выполнение программы, </a:t>
            </a:r>
            <a:r>
              <a:rPr lang="ru-RU" sz="1300" b="1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млн. руб</a:t>
            </a:r>
            <a:r>
              <a:rPr lang="ru-RU" sz="14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.</a:t>
            </a:r>
            <a:endParaRPr lang="ru-RU" sz="14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pic>
        <p:nvPicPr>
          <p:cNvPr id="66" name="Рисунок 65"/>
          <p:cNvPicPr/>
          <p:nvPr/>
        </p:nvPicPr>
        <p:blipFill rotWithShape="1">
          <a:blip r:embed="rId6"/>
          <a:srcRect l="51923" t="24502" r="25481" b="46153"/>
          <a:stretch/>
        </p:blipFill>
        <p:spPr bwMode="auto">
          <a:xfrm>
            <a:off x="5090363" y="5020609"/>
            <a:ext cx="1494061" cy="1436783"/>
          </a:xfrm>
          <a:prstGeom prst="round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4" name="TextBox 63"/>
          <p:cNvSpPr txBox="1"/>
          <p:nvPr/>
        </p:nvSpPr>
        <p:spPr>
          <a:xfrm>
            <a:off x="184853" y="5322788"/>
            <a:ext cx="8652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100" b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sz="1050" dirty="0"/>
              <a:t>30,0</a:t>
            </a:r>
            <a:endParaRPr lang="ru-RU" sz="1050" dirty="0"/>
          </a:p>
        </p:txBody>
      </p:sp>
      <p:sp>
        <p:nvSpPr>
          <p:cNvPr id="70" name="TextBox 69"/>
          <p:cNvSpPr txBox="1"/>
          <p:nvPr/>
        </p:nvSpPr>
        <p:spPr>
          <a:xfrm>
            <a:off x="2771005" y="5508690"/>
            <a:ext cx="8652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29,9</a:t>
            </a:r>
            <a:endParaRPr lang="ru-RU" sz="1050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000" y="327145"/>
            <a:ext cx="684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400" b="1" cap="all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Муниципальная программа </a:t>
            </a:r>
            <a:br>
              <a:rPr lang="ru-RU" dirty="0"/>
            </a:br>
            <a:r>
              <a:rPr lang="ru-RU" dirty="0" smtClean="0"/>
              <a:t>«</a:t>
            </a:r>
            <a:r>
              <a:rPr lang="ru-RU" dirty="0"/>
              <a:t>Развитие транспорта и дорожного хозяйства города </a:t>
            </a:r>
            <a:r>
              <a:rPr lang="ru-RU" dirty="0" smtClean="0"/>
              <a:t>Липецка»</a:t>
            </a:r>
            <a:endParaRPr lang="ru-RU" dirty="0"/>
          </a:p>
        </p:txBody>
      </p:sp>
      <p:sp>
        <p:nvSpPr>
          <p:cNvPr id="78" name="TextBox 77"/>
          <p:cNvSpPr txBox="1"/>
          <p:nvPr/>
        </p:nvSpPr>
        <p:spPr>
          <a:xfrm>
            <a:off x="9000" y="922979"/>
            <a:ext cx="684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Цель программы: </a:t>
            </a:r>
            <a:b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400" i="1" dirty="0" smtClean="0">
                <a:latin typeface="Cambria" panose="02040503050406030204" pitchFamily="18" charset="0"/>
              </a:rPr>
              <a:t>создание </a:t>
            </a:r>
            <a:r>
              <a:rPr lang="ru-RU" sz="1400" i="1" dirty="0">
                <a:latin typeface="Cambria" panose="02040503050406030204" pitchFamily="18" charset="0"/>
              </a:rPr>
              <a:t>транспортной системы города, удобной для жизни населения в условиях высокого уровня автомобилизации</a:t>
            </a:r>
          </a:p>
          <a:p>
            <a:endParaRPr lang="ru-RU" sz="1400" i="1" dirty="0">
              <a:latin typeface="Cambria" panose="02040503050406030204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959" y="1619672"/>
            <a:ext cx="6840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+mj-lt"/>
              </a:rPr>
              <a:t> </a:t>
            </a:r>
            <a:r>
              <a:rPr lang="ru-RU" sz="14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Ответственный </a:t>
            </a:r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исполнитель:</a:t>
            </a:r>
            <a:b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400" i="1" dirty="0" smtClean="0">
                <a:latin typeface="Cambria" panose="02040503050406030204" pitchFamily="18" charset="0"/>
              </a:rPr>
              <a:t>Департамент </a:t>
            </a:r>
            <a:r>
              <a:rPr lang="ru-RU" sz="1400" i="1" dirty="0">
                <a:latin typeface="Cambria" panose="02040503050406030204" pitchFamily="18" charset="0"/>
              </a:rPr>
              <a:t>дорожного хозяйства и благоустройства  администрации города Липецка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1036407" y="5076056"/>
            <a:ext cx="35137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400" b="0" i="0" u="none" strike="noStrike" kern="1200" baseline="0">
                <a:solidFill>
                  <a:prstClr val="white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2,2</a:t>
            </a:r>
            <a:endParaRPr 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76" name="Прямая соединительная линия 75"/>
          <p:cNvCxnSpPr/>
          <p:nvPr/>
        </p:nvCxnSpPr>
        <p:spPr>
          <a:xfrm flipV="1">
            <a:off x="963313" y="5262035"/>
            <a:ext cx="104784" cy="1138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1068096" y="5262035"/>
            <a:ext cx="28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Прямоугольник 79"/>
          <p:cNvSpPr/>
          <p:nvPr/>
        </p:nvSpPr>
        <p:spPr>
          <a:xfrm>
            <a:off x="2320065" y="5580112"/>
            <a:ext cx="35137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400" b="0" i="0" u="none" strike="noStrike" kern="1200" baseline="0">
                <a:solidFill>
                  <a:prstClr val="white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2,2</a:t>
            </a:r>
            <a:endParaRPr 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 flipV="1">
            <a:off x="2246971" y="5766091"/>
            <a:ext cx="104784" cy="1138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>
            <a:off x="2351754" y="5766091"/>
            <a:ext cx="28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Прямоугольник 82"/>
          <p:cNvSpPr/>
          <p:nvPr/>
        </p:nvSpPr>
        <p:spPr>
          <a:xfrm>
            <a:off x="3603723" y="5267614"/>
            <a:ext cx="35137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400" b="0" i="0" u="none" strike="noStrike" kern="1200" baseline="0">
                <a:solidFill>
                  <a:prstClr val="white"/>
                </a:solidFill>
                <a:latin typeface="Cambria" panose="02040503050406030204" pitchFamily="18" charset="0"/>
                <a:ea typeface="+mn-ea"/>
                <a:cs typeface="+mn-cs"/>
              </a:defRPr>
            </a:pPr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2,2</a:t>
            </a:r>
            <a:endParaRPr lang="en-US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84" name="Прямая соединительная линия 83"/>
          <p:cNvCxnSpPr/>
          <p:nvPr/>
        </p:nvCxnSpPr>
        <p:spPr>
          <a:xfrm flipV="1">
            <a:off x="3530629" y="5453593"/>
            <a:ext cx="104784" cy="1138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>
            <a:off x="3635412" y="5453593"/>
            <a:ext cx="28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6" name="Группа 85"/>
          <p:cNvGrpSpPr/>
          <p:nvPr/>
        </p:nvGrpSpPr>
        <p:grpSpPr>
          <a:xfrm>
            <a:off x="3861048" y="6588226"/>
            <a:ext cx="3009515" cy="2088233"/>
            <a:chOff x="414627" y="5956696"/>
            <a:chExt cx="3009515" cy="2206004"/>
          </a:xfrm>
        </p:grpSpPr>
        <p:grpSp>
          <p:nvGrpSpPr>
            <p:cNvPr id="87" name="Группа 86"/>
            <p:cNvGrpSpPr/>
            <p:nvPr/>
          </p:nvGrpSpPr>
          <p:grpSpPr>
            <a:xfrm>
              <a:off x="609263" y="5956696"/>
              <a:ext cx="2814879" cy="2200866"/>
              <a:chOff x="-2607073" y="4204403"/>
              <a:chExt cx="3244957" cy="2143175"/>
            </a:xfrm>
          </p:grpSpPr>
          <p:sp>
            <p:nvSpPr>
              <p:cNvPr id="93" name="TextBox 92"/>
              <p:cNvSpPr txBox="1"/>
              <p:nvPr/>
            </p:nvSpPr>
            <p:spPr>
              <a:xfrm>
                <a:off x="-2584631" y="4204403"/>
                <a:ext cx="2352774" cy="2612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just"/>
                <a:r>
                  <a:rPr lang="ru-RU" sz="1050" dirty="0">
                    <a:latin typeface="Cambria" panose="02040503050406030204" pitchFamily="18" charset="0"/>
                  </a:rPr>
                  <a:t>Другие направления расходов</a:t>
                </a: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-2607073" y="5389602"/>
                <a:ext cx="3231140" cy="5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algn="just">
                  <a:defRPr sz="1200">
                    <a:latin typeface="Cambria" panose="02040503050406030204" pitchFamily="18" charset="0"/>
                  </a:defRPr>
                </a:lvl1pPr>
              </a:lstStyle>
              <a:p>
                <a:r>
                  <a:rPr lang="ru-RU" sz="1050" dirty="0" smtClean="0"/>
                  <a:t>Перевозка пассажиров </a:t>
                </a:r>
                <a:r>
                  <a:rPr lang="ru-RU" sz="1050" dirty="0"/>
                  <a:t>по муниципальным маршрутам регулярных перевозок по регулируемым тарифам</a:t>
                </a: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-2579706" y="6086373"/>
                <a:ext cx="1378919" cy="2612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ru-RU"/>
                </a:defPPr>
                <a:lvl1pPr algn="just">
                  <a:defRPr sz="1050">
                    <a:latin typeface="Cambria" panose="02040503050406030204" pitchFamily="18" charset="0"/>
                  </a:defRPr>
                </a:lvl1pPr>
              </a:lstStyle>
              <a:p>
                <a:r>
                  <a:rPr lang="ru-RU" dirty="0"/>
                  <a:t>Дорожный фонд</a:t>
                </a:r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-2593253" y="4721883"/>
                <a:ext cx="3231137" cy="5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algn="just">
                  <a:defRPr sz="1200">
                    <a:latin typeface="Cambria" panose="02040503050406030204" pitchFamily="18" charset="0"/>
                  </a:defRPr>
                </a:lvl1pPr>
              </a:lstStyle>
              <a:p>
                <a:pPr algn="l"/>
                <a:r>
                  <a:rPr lang="ru-RU" sz="1050" dirty="0" smtClean="0"/>
                  <a:t>Содержание</a:t>
                </a:r>
                <a:r>
                  <a:rPr lang="en-US" sz="1050" dirty="0" smtClean="0"/>
                  <a:t> </a:t>
                </a:r>
                <a:r>
                  <a:rPr lang="ru-RU" sz="1050" dirty="0" smtClean="0"/>
                  <a:t>аппарата </a:t>
                </a:r>
                <a:r>
                  <a:rPr lang="ru-RU" sz="1050" dirty="0"/>
                  <a:t>управления  департаментов транспорта и дорожного хозяйства и благоустройства</a:t>
                </a:r>
              </a:p>
            </p:txBody>
          </p:sp>
        </p:grpSp>
        <p:grpSp>
          <p:nvGrpSpPr>
            <p:cNvPr id="88" name="Группа 87"/>
            <p:cNvGrpSpPr/>
            <p:nvPr/>
          </p:nvGrpSpPr>
          <p:grpSpPr>
            <a:xfrm>
              <a:off x="414627" y="6001895"/>
              <a:ext cx="252000" cy="2160805"/>
              <a:chOff x="2319893" y="4220781"/>
              <a:chExt cx="252000" cy="2160805"/>
            </a:xfrm>
          </p:grpSpPr>
          <p:sp>
            <p:nvSpPr>
              <p:cNvPr id="89" name="Прямоугольник 88"/>
              <p:cNvSpPr/>
              <p:nvPr/>
            </p:nvSpPr>
            <p:spPr>
              <a:xfrm>
                <a:off x="2319893" y="5470565"/>
                <a:ext cx="252000" cy="228182"/>
              </a:xfrm>
              <a:prstGeom prst="rect">
                <a:avLst/>
              </a:prstGeom>
              <a:solidFill>
                <a:srgbClr val="83838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2060"/>
                  </a:solidFill>
                </a:endParaRPr>
              </a:p>
            </p:txBody>
          </p:sp>
          <p:sp>
            <p:nvSpPr>
              <p:cNvPr id="90" name="Прямоугольник 89"/>
              <p:cNvSpPr/>
              <p:nvPr/>
            </p:nvSpPr>
            <p:spPr>
              <a:xfrm>
                <a:off x="2319893" y="4706990"/>
                <a:ext cx="252000" cy="228182"/>
              </a:xfrm>
              <a:prstGeom prst="rect">
                <a:avLst/>
              </a:prstGeom>
              <a:solidFill>
                <a:srgbClr val="8064A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2060"/>
                  </a:solidFill>
                </a:endParaRPr>
              </a:p>
            </p:txBody>
          </p:sp>
          <p:sp>
            <p:nvSpPr>
              <p:cNvPr id="91" name="Прямоугольник 90"/>
              <p:cNvSpPr/>
              <p:nvPr/>
            </p:nvSpPr>
            <p:spPr>
              <a:xfrm>
                <a:off x="2319893" y="6153404"/>
                <a:ext cx="252000" cy="228182"/>
              </a:xfrm>
              <a:prstGeom prst="rect">
                <a:avLst/>
              </a:prstGeom>
              <a:solidFill>
                <a:srgbClr val="3299B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92" name="Прямоугольник 91"/>
              <p:cNvSpPr/>
              <p:nvPr/>
            </p:nvSpPr>
            <p:spPr>
              <a:xfrm>
                <a:off x="2319893" y="4220781"/>
                <a:ext cx="252000" cy="228182"/>
              </a:xfrm>
              <a:prstGeom prst="rect">
                <a:avLst/>
              </a:prstGeom>
              <a:solidFill>
                <a:srgbClr val="FE97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59" name="Группа 58"/>
          <p:cNvGrpSpPr/>
          <p:nvPr/>
        </p:nvGrpSpPr>
        <p:grpSpPr>
          <a:xfrm>
            <a:off x="7389440" y="6588224"/>
            <a:ext cx="3009515" cy="2227197"/>
            <a:chOff x="414627" y="5878772"/>
            <a:chExt cx="3009515" cy="2352806"/>
          </a:xfrm>
        </p:grpSpPr>
        <p:grpSp>
          <p:nvGrpSpPr>
            <p:cNvPr id="67" name="Группа 66"/>
            <p:cNvGrpSpPr/>
            <p:nvPr/>
          </p:nvGrpSpPr>
          <p:grpSpPr>
            <a:xfrm>
              <a:off x="609263" y="5878772"/>
              <a:ext cx="2814879" cy="2347667"/>
              <a:chOff x="-2607073" y="4128518"/>
              <a:chExt cx="3244957" cy="2286127"/>
            </a:xfrm>
          </p:grpSpPr>
          <p:sp>
            <p:nvSpPr>
              <p:cNvPr id="97" name="TextBox 96"/>
              <p:cNvSpPr txBox="1"/>
              <p:nvPr/>
            </p:nvSpPr>
            <p:spPr>
              <a:xfrm>
                <a:off x="-2584631" y="6153440"/>
                <a:ext cx="2352774" cy="2612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just"/>
                <a:r>
                  <a:rPr lang="ru-RU" sz="1050" dirty="0">
                    <a:latin typeface="Cambria" panose="02040503050406030204" pitchFamily="18" charset="0"/>
                  </a:rPr>
                  <a:t>Другие направления расходов</a:t>
                </a: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-2607073" y="4645997"/>
                <a:ext cx="3231140" cy="5699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algn="just">
                  <a:defRPr sz="1200">
                    <a:latin typeface="Cambria" panose="02040503050406030204" pitchFamily="18" charset="0"/>
                  </a:defRPr>
                </a:lvl1pPr>
              </a:lstStyle>
              <a:p>
                <a:r>
                  <a:rPr lang="ru-RU" sz="1000" dirty="0" smtClean="0"/>
                  <a:t>Перевозка пассажиров </a:t>
                </a:r>
                <a:r>
                  <a:rPr lang="ru-RU" sz="1000" dirty="0"/>
                  <a:t>по муниципальным маршрутам регулярных перевозок по регулируемым тарифам</a:t>
                </a:r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-2579706" y="4128518"/>
                <a:ext cx="1378919" cy="2612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ru-RU"/>
                </a:defPPr>
                <a:lvl1pPr algn="just">
                  <a:defRPr sz="1200">
                    <a:latin typeface="Cambria" panose="02040503050406030204" pitchFamily="18" charset="0"/>
                  </a:defRPr>
                </a:lvl1pPr>
              </a:lstStyle>
              <a:p>
                <a:r>
                  <a:rPr lang="ru-RU" sz="1050" dirty="0"/>
                  <a:t>Дорожный </a:t>
                </a:r>
                <a:r>
                  <a:rPr lang="ru-RU" sz="1050" dirty="0" smtClean="0"/>
                  <a:t>фонд</a:t>
                </a:r>
                <a:endParaRPr lang="ru-RU" sz="1050" dirty="0"/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-2593253" y="5412243"/>
                <a:ext cx="3231137" cy="5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algn="just">
                  <a:defRPr sz="1200">
                    <a:latin typeface="Cambria" panose="02040503050406030204" pitchFamily="18" charset="0"/>
                  </a:defRPr>
                </a:lvl1pPr>
              </a:lstStyle>
              <a:p>
                <a:pPr algn="l"/>
                <a:r>
                  <a:rPr lang="ru-RU" sz="1050" dirty="0" smtClean="0"/>
                  <a:t>Содержание</a:t>
                </a:r>
                <a:r>
                  <a:rPr lang="en-US" sz="1050" dirty="0" smtClean="0"/>
                  <a:t> </a:t>
                </a:r>
                <a:r>
                  <a:rPr lang="ru-RU" sz="1050" dirty="0" smtClean="0"/>
                  <a:t>аппарата </a:t>
                </a:r>
                <a:r>
                  <a:rPr lang="ru-RU" sz="1050" dirty="0"/>
                  <a:t>управления  департаментов транспорта и дорожного хозяйства и благоустройства</a:t>
                </a:r>
              </a:p>
            </p:txBody>
          </p:sp>
        </p:grpSp>
        <p:grpSp>
          <p:nvGrpSpPr>
            <p:cNvPr id="68" name="Группа 67"/>
            <p:cNvGrpSpPr/>
            <p:nvPr/>
          </p:nvGrpSpPr>
          <p:grpSpPr>
            <a:xfrm>
              <a:off x="414627" y="5923972"/>
              <a:ext cx="252000" cy="2307606"/>
              <a:chOff x="2319893" y="4142858"/>
              <a:chExt cx="252000" cy="2307606"/>
            </a:xfrm>
          </p:grpSpPr>
          <p:sp>
            <p:nvSpPr>
              <p:cNvPr id="69" name="Прямоугольник 68"/>
              <p:cNvSpPr/>
              <p:nvPr/>
            </p:nvSpPr>
            <p:spPr>
              <a:xfrm>
                <a:off x="2319893" y="4629067"/>
                <a:ext cx="252000" cy="228182"/>
              </a:xfrm>
              <a:prstGeom prst="rect">
                <a:avLst/>
              </a:prstGeom>
              <a:solidFill>
                <a:srgbClr val="83838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2060"/>
                  </a:solidFill>
                </a:endParaRPr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2319893" y="5493819"/>
                <a:ext cx="252000" cy="228182"/>
              </a:xfrm>
              <a:prstGeom prst="rect">
                <a:avLst/>
              </a:prstGeom>
              <a:solidFill>
                <a:srgbClr val="8064A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2060"/>
                  </a:solidFill>
                </a:endParaRPr>
              </a:p>
            </p:txBody>
          </p:sp>
          <p:sp>
            <p:nvSpPr>
              <p:cNvPr id="72" name="Прямоугольник 71"/>
              <p:cNvSpPr/>
              <p:nvPr/>
            </p:nvSpPr>
            <p:spPr>
              <a:xfrm>
                <a:off x="2319893" y="4142858"/>
                <a:ext cx="252000" cy="228182"/>
              </a:xfrm>
              <a:prstGeom prst="rect">
                <a:avLst/>
              </a:prstGeom>
              <a:solidFill>
                <a:srgbClr val="3299B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73" name="Прямоугольник 72"/>
              <p:cNvSpPr/>
              <p:nvPr/>
            </p:nvSpPr>
            <p:spPr>
              <a:xfrm>
                <a:off x="2319893" y="6222282"/>
                <a:ext cx="252000" cy="228182"/>
              </a:xfrm>
              <a:prstGeom prst="rect">
                <a:avLst/>
              </a:prstGeom>
              <a:solidFill>
                <a:srgbClr val="FE97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00206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940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Рисунок 2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5" t="28775" r="50961" b="33617"/>
          <a:stretch>
            <a:fillRect/>
          </a:stretch>
        </p:blipFill>
        <p:spPr bwMode="auto">
          <a:xfrm>
            <a:off x="5045580" y="4128315"/>
            <a:ext cx="1818103" cy="196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-33654" y="2771800"/>
            <a:ext cx="6932152" cy="307777"/>
          </a:xfrm>
          <a:prstGeom prst="rect">
            <a:avLst/>
          </a:prstGeom>
          <a:solidFill>
            <a:srgbClr val="00B050">
              <a:alpha val="2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Доля расходов на муниципальную программу в общем объеме 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расходов </a:t>
            </a: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бюджета</a:t>
            </a:r>
            <a:endParaRPr lang="ru-RU" sz="14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grpSp>
        <p:nvGrpSpPr>
          <p:cNvPr id="38" name="Группа 37"/>
          <p:cNvGrpSpPr/>
          <p:nvPr/>
        </p:nvGrpSpPr>
        <p:grpSpPr>
          <a:xfrm>
            <a:off x="934176" y="3131840"/>
            <a:ext cx="4989649" cy="1584262"/>
            <a:chOff x="-36752" y="4723020"/>
            <a:chExt cx="4989649" cy="1584262"/>
          </a:xfrm>
        </p:grpSpPr>
        <p:graphicFrame>
          <p:nvGraphicFramePr>
            <p:cNvPr id="39" name="Диаграмма 38"/>
            <p:cNvGraphicFramePr/>
            <p:nvPr>
              <p:extLst>
                <p:ext uri="{D42A27DB-BD31-4B8C-83A1-F6EECF244321}">
                  <p14:modId xmlns:p14="http://schemas.microsoft.com/office/powerpoint/2010/main" val="1042420957"/>
                </p:ext>
              </p:extLst>
            </p:nvPr>
          </p:nvGraphicFramePr>
          <p:xfrm>
            <a:off x="-36752" y="4800063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40" name="Диаграмма 39"/>
            <p:cNvGraphicFramePr/>
            <p:nvPr>
              <p:extLst>
                <p:ext uri="{D42A27DB-BD31-4B8C-83A1-F6EECF244321}">
                  <p14:modId xmlns:p14="http://schemas.microsoft.com/office/powerpoint/2010/main" val="3227206246"/>
                </p:ext>
              </p:extLst>
            </p:nvPr>
          </p:nvGraphicFramePr>
          <p:xfrm>
            <a:off x="1581460" y="4806971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41" name="Диаграмма 40"/>
            <p:cNvGraphicFramePr/>
            <p:nvPr>
              <p:extLst>
                <p:ext uri="{D42A27DB-BD31-4B8C-83A1-F6EECF244321}">
                  <p14:modId xmlns:p14="http://schemas.microsoft.com/office/powerpoint/2010/main" val="918604241"/>
                </p:ext>
              </p:extLst>
            </p:nvPr>
          </p:nvGraphicFramePr>
          <p:xfrm>
            <a:off x="3199672" y="4800063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42" name="TextBox 41"/>
            <p:cNvSpPr txBox="1"/>
            <p:nvPr/>
          </p:nvSpPr>
          <p:spPr>
            <a:xfrm>
              <a:off x="423955" y="5372926"/>
              <a:ext cx="8228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202</a:t>
              </a:r>
              <a:r>
                <a:rPr lang="en-US" sz="16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1</a:t>
              </a:r>
              <a:endParaRPr lang="ru-RU" sz="16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050677" y="5365552"/>
              <a:ext cx="8228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1600" b="1">
                  <a:solidFill>
                    <a:srgbClr val="1C7A7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defRPr>
              </a:lvl1pPr>
            </a:lstStyle>
            <a:p>
              <a:r>
                <a:rPr lang="ru-RU" dirty="0" smtClean="0">
                  <a:solidFill>
                    <a:srgbClr val="002060"/>
                  </a:solidFill>
                  <a:effectLst/>
                </a:rPr>
                <a:t>202</a:t>
              </a:r>
              <a:r>
                <a:rPr lang="en-US" dirty="0" smtClean="0">
                  <a:solidFill>
                    <a:srgbClr val="002060"/>
                  </a:solidFill>
                  <a:effectLst/>
                </a:rPr>
                <a:t>2</a:t>
              </a:r>
              <a:endParaRPr lang="ru-RU" dirty="0">
                <a:solidFill>
                  <a:srgbClr val="002060"/>
                </a:solidFill>
                <a:effectLst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675469" y="5380941"/>
              <a:ext cx="8228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202</a:t>
              </a:r>
              <a:r>
                <a:rPr lang="en-US" sz="16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3</a:t>
              </a:r>
              <a:endParaRPr lang="ru-RU" sz="16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884917" y="4723020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4,2</a:t>
              </a:r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 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525989" y="4723020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5,9 %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138554" y="4731382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1,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8</a:t>
              </a:r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 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67" name="Группа 66"/>
          <p:cNvGrpSpPr/>
          <p:nvPr/>
        </p:nvGrpSpPr>
        <p:grpSpPr>
          <a:xfrm>
            <a:off x="3933056" y="6156180"/>
            <a:ext cx="3022293" cy="3043694"/>
            <a:chOff x="-661088" y="6469107"/>
            <a:chExt cx="3022293" cy="3270535"/>
          </a:xfrm>
        </p:grpSpPr>
        <p:sp>
          <p:nvSpPr>
            <p:cNvPr id="48" name="TextBox 47"/>
            <p:cNvSpPr txBox="1"/>
            <p:nvPr/>
          </p:nvSpPr>
          <p:spPr>
            <a:xfrm>
              <a:off x="-445064" y="6469107"/>
              <a:ext cx="2722183" cy="485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ru-RU" sz="1050" dirty="0" smtClean="0">
                  <a:latin typeface="Cambria" panose="02040503050406030204" pitchFamily="18" charset="0"/>
                </a:rPr>
                <a:t>Повышение эффективности управления МКД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-445064" y="7454178"/>
              <a:ext cx="2806269" cy="485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ru-RU" sz="1050" dirty="0" smtClean="0">
                  <a:latin typeface="Cambria" panose="02040503050406030204" pitchFamily="18" charset="0"/>
                </a:rPr>
                <a:t>Уплата взносов на капитальный ремонт МКД</a:t>
              </a:r>
              <a:endParaRPr lang="ru-RU" sz="1050" dirty="0">
                <a:latin typeface="Cambria" panose="02040503050406030204" pitchFamily="18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-445064" y="7879208"/>
              <a:ext cx="2341197" cy="292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ru-RU" sz="1050" dirty="0" smtClean="0">
                  <a:latin typeface="Cambria" panose="02040503050406030204" pitchFamily="18" charset="0"/>
                </a:rPr>
                <a:t>Коммунальное хозяйство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-445064" y="8326095"/>
              <a:ext cx="2722183" cy="485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ru-RU" sz="1050" dirty="0" smtClean="0">
                  <a:latin typeface="Cambria" panose="02040503050406030204" pitchFamily="18" charset="0"/>
                </a:rPr>
                <a:t>Энергосбережение и </a:t>
              </a:r>
              <a:r>
                <a:rPr lang="ru-RU" sz="1050" dirty="0">
                  <a:latin typeface="Cambria" panose="02040503050406030204" pitchFamily="18" charset="0"/>
                </a:rPr>
                <a:t>повышение</a:t>
              </a:r>
              <a:r>
                <a:rPr lang="ru-RU" sz="1050" dirty="0" smtClean="0">
                  <a:latin typeface="Cambria" panose="02040503050406030204" pitchFamily="18" charset="0"/>
                </a:rPr>
                <a:t> энергетической эффективности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-445064" y="9254595"/>
              <a:ext cx="2431409" cy="485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ru-RU" sz="1050" dirty="0" smtClean="0">
                  <a:latin typeface="Cambria" panose="02040503050406030204" pitchFamily="18" charset="0"/>
                </a:rPr>
                <a:t>Переселение граждан из аварийного жилищного фонда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-445064" y="8828508"/>
              <a:ext cx="2348945" cy="292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ru-RU" sz="1050" dirty="0" smtClean="0">
                  <a:latin typeface="Cambria" panose="02040503050406030204" pitchFamily="18" charset="0"/>
                </a:rPr>
                <a:t>Другие направления расходов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-445064" y="6933355"/>
              <a:ext cx="2722183" cy="485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ru-RU" sz="1050" dirty="0">
                  <a:latin typeface="Cambria" panose="02040503050406030204" pitchFamily="18" charset="0"/>
                </a:rPr>
                <a:t>Обеспечение мероприятий по поддержке отдельных категорий граждан</a:t>
              </a:r>
            </a:p>
          </p:txBody>
        </p:sp>
        <p:grpSp>
          <p:nvGrpSpPr>
            <p:cNvPr id="55" name="Группа 54"/>
            <p:cNvGrpSpPr/>
            <p:nvPr/>
          </p:nvGrpSpPr>
          <p:grpSpPr>
            <a:xfrm>
              <a:off x="-661088" y="6525509"/>
              <a:ext cx="252000" cy="3035392"/>
              <a:chOff x="2154132" y="3867795"/>
              <a:chExt cx="252000" cy="3035392"/>
            </a:xfrm>
          </p:grpSpPr>
          <p:sp>
            <p:nvSpPr>
              <p:cNvPr id="56" name="Прямоугольник 55"/>
              <p:cNvSpPr/>
              <p:nvPr/>
            </p:nvSpPr>
            <p:spPr>
              <a:xfrm>
                <a:off x="2154132" y="4343623"/>
                <a:ext cx="252000" cy="232098"/>
              </a:xfrm>
              <a:prstGeom prst="rect">
                <a:avLst/>
              </a:prstGeom>
              <a:solidFill>
                <a:srgbClr val="8064A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400"/>
                  </a:lnSpc>
                </a:pPr>
                <a:endParaRPr lang="ru-RU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57" name="Прямоугольник 56"/>
              <p:cNvSpPr/>
              <p:nvPr/>
            </p:nvSpPr>
            <p:spPr>
              <a:xfrm>
                <a:off x="2154132" y="5247546"/>
                <a:ext cx="252000" cy="232098"/>
              </a:xfrm>
              <a:prstGeom prst="rect">
                <a:avLst/>
              </a:prstGeom>
              <a:solidFill>
                <a:srgbClr val="83838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400"/>
                  </a:lnSpc>
                </a:pPr>
                <a:endParaRPr lang="ru-RU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58" name="Прямоугольник 57"/>
              <p:cNvSpPr/>
              <p:nvPr/>
            </p:nvSpPr>
            <p:spPr>
              <a:xfrm>
                <a:off x="2154132" y="4826481"/>
                <a:ext cx="252000" cy="232098"/>
              </a:xfrm>
              <a:prstGeom prst="rect">
                <a:avLst/>
              </a:prstGeom>
              <a:solidFill>
                <a:srgbClr val="ED7D3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400"/>
                  </a:lnSpc>
                </a:pPr>
                <a:endParaRPr lang="ru-RU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2154132" y="6200135"/>
                <a:ext cx="252000" cy="232098"/>
              </a:xfrm>
              <a:prstGeom prst="rect">
                <a:avLst/>
              </a:prstGeom>
              <a:solidFill>
                <a:srgbClr val="1C7A7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400"/>
                  </a:lnSpc>
                </a:pPr>
                <a:endParaRPr lang="ru-RU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60" name="Прямоугольник 59"/>
              <p:cNvSpPr/>
              <p:nvPr/>
            </p:nvSpPr>
            <p:spPr>
              <a:xfrm>
                <a:off x="2154132" y="6671089"/>
                <a:ext cx="252000" cy="232098"/>
              </a:xfrm>
              <a:prstGeom prst="rect">
                <a:avLst/>
              </a:prstGeom>
              <a:solidFill>
                <a:srgbClr val="70AD47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400"/>
                  </a:lnSpc>
                </a:pPr>
                <a:endParaRPr lang="ru-RU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61" name="Прямоугольник 60"/>
              <p:cNvSpPr/>
              <p:nvPr/>
            </p:nvSpPr>
            <p:spPr>
              <a:xfrm>
                <a:off x="2154132" y="3867795"/>
                <a:ext cx="252000" cy="232098"/>
              </a:xfrm>
              <a:prstGeom prst="rect">
                <a:avLst/>
              </a:prstGeom>
              <a:solidFill>
                <a:srgbClr val="4472C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400"/>
                  </a:lnSpc>
                </a:pPr>
                <a:endParaRPr lang="ru-RU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62" name="Прямоугольник 61"/>
              <p:cNvSpPr/>
              <p:nvPr/>
            </p:nvSpPr>
            <p:spPr>
              <a:xfrm>
                <a:off x="2154132" y="5736374"/>
                <a:ext cx="252000" cy="23209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400"/>
                  </a:lnSpc>
                </a:pPr>
                <a:endParaRPr lang="ru-RU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</p:grpSp>
      </p:grpSp>
      <p:sp>
        <p:nvSpPr>
          <p:cNvPr id="66" name="Прямоугольник 65"/>
          <p:cNvSpPr/>
          <p:nvPr/>
        </p:nvSpPr>
        <p:spPr>
          <a:xfrm>
            <a:off x="44624" y="4788024"/>
            <a:ext cx="42280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ambria" panose="02040503050406030204" pitchFamily="18" charset="0"/>
              </a:rPr>
              <a:t>Расходы </a:t>
            </a:r>
            <a:r>
              <a:rPr lang="ru-RU" sz="14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на выполнение программы, </a:t>
            </a:r>
            <a:r>
              <a:rPr lang="ru-RU" sz="1300" b="1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млн. руб</a:t>
            </a:r>
            <a:r>
              <a:rPr lang="ru-RU" sz="14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.</a:t>
            </a:r>
            <a:endParaRPr lang="ru-RU" sz="14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26670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9000" y="327145"/>
            <a:ext cx="684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400" b="1" cap="all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Муниципальная программа </a:t>
            </a:r>
            <a:br>
              <a:rPr lang="ru-RU" dirty="0"/>
            </a:br>
            <a:r>
              <a:rPr lang="ru-RU" spc="-30" dirty="0"/>
              <a:t>«Развитие Жилищно-коммунального хозяйства города </a:t>
            </a:r>
            <a:r>
              <a:rPr lang="ru-RU" spc="-30" dirty="0" err="1"/>
              <a:t>липецка</a:t>
            </a:r>
            <a:r>
              <a:rPr lang="ru-RU" spc="-30" dirty="0"/>
              <a:t>»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9000" y="922979"/>
            <a:ext cx="6840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Цель программы: </a:t>
            </a:r>
            <a:r>
              <a:rPr lang="ru-RU" sz="1400" i="1" dirty="0" smtClean="0">
                <a:latin typeface="Cambria" panose="02040503050406030204" pitchFamily="18" charset="0"/>
              </a:rPr>
              <a:t>создание </a:t>
            </a:r>
            <a:r>
              <a:rPr lang="ru-RU" sz="1400" i="1" dirty="0">
                <a:latin typeface="Cambria" panose="02040503050406030204" pitchFamily="18" charset="0"/>
              </a:rPr>
              <a:t>комфортных и безопасных условий проживания граждан, обеспечение устойчивого </a:t>
            </a:r>
            <a:r>
              <a:rPr lang="ru-RU" sz="1400" i="1" dirty="0" smtClean="0">
                <a:latin typeface="Cambria" panose="02040503050406030204" pitchFamily="18" charset="0"/>
              </a:rPr>
              <a:t>сокращения  </a:t>
            </a:r>
            <a:r>
              <a:rPr lang="ru-RU" sz="1400" i="1" dirty="0">
                <a:latin typeface="Cambria" panose="02040503050406030204" pitchFamily="18" charset="0"/>
              </a:rPr>
              <a:t>непригодного для проживания жилищного фонда, стабильного функционирования и развития коммунальной инфраструктуры города, кардинальное повышение качества предоставления и доступности жилищно-коммунальных услуг для всех категорий </a:t>
            </a:r>
            <a:r>
              <a:rPr lang="ru-RU" sz="1400" i="1" dirty="0" smtClean="0">
                <a:latin typeface="Cambria" panose="02040503050406030204" pitchFamily="18" charset="0"/>
              </a:rPr>
              <a:t>граждан</a:t>
            </a:r>
            <a:endParaRPr lang="ru-RU" sz="1400" i="1" dirty="0">
              <a:latin typeface="Cambria" panose="02040503050406030204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9000" y="2195736"/>
            <a:ext cx="684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Ответственный исполнитель: </a:t>
            </a:r>
            <a:b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400" i="1" dirty="0" smtClean="0">
                <a:latin typeface="Cambria" panose="02040503050406030204" pitchFamily="18" charset="0"/>
              </a:rPr>
              <a:t>Департамент </a:t>
            </a:r>
            <a:r>
              <a:rPr lang="ru-RU" sz="1400" i="1" dirty="0">
                <a:latin typeface="Cambria" panose="02040503050406030204" pitchFamily="18" charset="0"/>
              </a:rPr>
              <a:t>жилищно-коммунального хозяйства администрации города Липецк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-171400" y="5004048"/>
            <a:ext cx="4093969" cy="4044849"/>
            <a:chOff x="14957" y="5099151"/>
            <a:chExt cx="4093969" cy="4044849"/>
          </a:xfrm>
        </p:grpSpPr>
        <p:grpSp>
          <p:nvGrpSpPr>
            <p:cNvPr id="30" name="Группа 29"/>
            <p:cNvGrpSpPr/>
            <p:nvPr/>
          </p:nvGrpSpPr>
          <p:grpSpPr>
            <a:xfrm>
              <a:off x="14957" y="5099151"/>
              <a:ext cx="4048963" cy="3881375"/>
              <a:chOff x="6311073" y="3598114"/>
              <a:chExt cx="3127523" cy="2904225"/>
            </a:xfrm>
          </p:grpSpPr>
          <p:graphicFrame>
            <p:nvGraphicFramePr>
              <p:cNvPr id="31" name="Диаграмма 30"/>
              <p:cNvGraphicFramePr/>
              <p:nvPr>
                <p:extLst>
                  <p:ext uri="{D42A27DB-BD31-4B8C-83A1-F6EECF244321}">
                    <p14:modId xmlns:p14="http://schemas.microsoft.com/office/powerpoint/2010/main" val="2780585412"/>
                  </p:ext>
                </p:extLst>
              </p:nvPr>
            </p:nvGraphicFramePr>
            <p:xfrm>
              <a:off x="6311073" y="3598114"/>
              <a:ext cx="3127523" cy="290422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grpSp>
            <p:nvGrpSpPr>
              <p:cNvPr id="32" name="Группа 31"/>
              <p:cNvGrpSpPr/>
              <p:nvPr/>
            </p:nvGrpSpPr>
            <p:grpSpPr>
              <a:xfrm>
                <a:off x="6581300" y="3622428"/>
                <a:ext cx="2560651" cy="1963114"/>
                <a:chOff x="6581300" y="3622428"/>
                <a:chExt cx="2560651" cy="1963114"/>
              </a:xfrm>
            </p:grpSpPr>
            <p:sp>
              <p:nvSpPr>
                <p:cNvPr id="33" name="TextBox 32"/>
                <p:cNvSpPr txBox="1"/>
                <p:nvPr/>
              </p:nvSpPr>
              <p:spPr>
                <a:xfrm>
                  <a:off x="6581300" y="4171556"/>
                  <a:ext cx="658564" cy="2302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ru-RU"/>
                  </a:defPPr>
                  <a:lvl1pPr algn="ctr">
                    <a:defRPr sz="1600" b="1">
                      <a:latin typeface="Cambria" panose="02040503050406030204" pitchFamily="18" charset="0"/>
                    </a:defRPr>
                  </a:lvl1pPr>
                </a:lstStyle>
                <a:p>
                  <a:r>
                    <a:rPr lang="ru-RU" sz="1400" dirty="0" smtClean="0"/>
                    <a:t>492,5</a:t>
                  </a:r>
                  <a:endParaRPr lang="ru-RU" sz="1400" dirty="0"/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7621662" y="3622428"/>
                  <a:ext cx="645511" cy="2302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400" b="1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659,6</a:t>
                  </a:r>
                  <a:endParaRPr lang="ru-RU" sz="1400" b="1" dirty="0">
                    <a:solidFill>
                      <a:srgbClr val="002060"/>
                    </a:solidFill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91" name="TextBox 90"/>
                <p:cNvSpPr txBox="1"/>
                <p:nvPr/>
              </p:nvSpPr>
              <p:spPr>
                <a:xfrm>
                  <a:off x="8496440" y="5355249"/>
                  <a:ext cx="645511" cy="2302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b="1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</a:rPr>
                    <a:t>196,5</a:t>
                  </a:r>
                  <a:endParaRPr lang="ru-RU" sz="1400" b="1" dirty="0">
                    <a:solidFill>
                      <a:srgbClr val="002060"/>
                    </a:solidFill>
                    <a:latin typeface="Cambria" panose="02040503050406030204" pitchFamily="18" charset="0"/>
                  </a:endParaRPr>
                </a:p>
              </p:txBody>
            </p:sp>
          </p:grpSp>
        </p:grpSp>
        <p:sp>
          <p:nvSpPr>
            <p:cNvPr id="63" name="TextBox 62"/>
            <p:cNvSpPr txBox="1"/>
            <p:nvPr/>
          </p:nvSpPr>
          <p:spPr>
            <a:xfrm>
              <a:off x="214159" y="8865122"/>
              <a:ext cx="1311704" cy="278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202</a:t>
              </a:r>
              <a:r>
                <a:rPr lang="en-US" sz="12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1</a:t>
              </a:r>
              <a:r>
                <a:rPr lang="ru-RU" sz="12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 год</a:t>
              </a:r>
              <a:endParaRPr lang="ru-RU" sz="12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432122" y="8865122"/>
              <a:ext cx="1311704" cy="278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20</a:t>
              </a:r>
              <a:r>
                <a:rPr lang="en-US" sz="12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22</a:t>
              </a:r>
              <a:r>
                <a:rPr lang="ru-RU" sz="12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 год</a:t>
              </a:r>
              <a:endParaRPr lang="ru-RU" sz="12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686658" y="8865122"/>
              <a:ext cx="1311704" cy="278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202</a:t>
              </a:r>
              <a:r>
                <a:rPr lang="en-US" sz="12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3</a:t>
              </a:r>
              <a:r>
                <a:rPr lang="ru-RU" sz="12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 год</a:t>
              </a:r>
              <a:endParaRPr lang="ru-RU" sz="12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559337" y="6726795"/>
              <a:ext cx="401071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 sz="1400" b="0" i="0" u="none" strike="noStrike" kern="1200" baseline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r>
                <a:rPr lang="ru-RU" sz="900" dirty="0" smtClean="0">
                  <a:solidFill>
                    <a:schemeClr val="bg1"/>
                  </a:solidFill>
                </a:rPr>
                <a:t>53,2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1812080" y="5934356"/>
              <a:ext cx="401071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 sz="1400" b="0" i="0" u="none" strike="noStrike" kern="1200" baseline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r>
                <a:rPr lang="ru-RU" sz="900" dirty="0" smtClean="0"/>
                <a:t>54,1</a:t>
              </a:r>
              <a:endParaRPr lang="en-US" sz="900" dirty="0"/>
            </a:p>
          </p:txBody>
        </p:sp>
        <p:sp>
          <p:nvSpPr>
            <p:cNvPr id="75" name="Прямоугольник 74"/>
            <p:cNvSpPr/>
            <p:nvPr/>
          </p:nvSpPr>
          <p:spPr>
            <a:xfrm>
              <a:off x="3098042" y="8569292"/>
              <a:ext cx="401071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 sz="1400" b="0" i="0" u="none" strike="noStrike" kern="1200" baseline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r>
                <a:rPr lang="ru-RU" sz="900" dirty="0" smtClean="0">
                  <a:solidFill>
                    <a:schemeClr val="bg1"/>
                  </a:solidFill>
                </a:rPr>
                <a:t>55,2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554744" y="6528074"/>
              <a:ext cx="401071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 sz="1200" b="0" i="0" u="none" strike="noStrike" kern="1200" baseline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r>
                <a:rPr lang="en-US" sz="900" dirty="0" smtClean="0">
                  <a:solidFill>
                    <a:schemeClr val="bg1"/>
                  </a:solidFill>
                </a:rPr>
                <a:t>24,</a:t>
              </a:r>
              <a:r>
                <a:rPr lang="ru-RU" sz="900" dirty="0" smtClean="0">
                  <a:solidFill>
                    <a:schemeClr val="bg1"/>
                  </a:solidFill>
                </a:rPr>
                <a:t>0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687016" y="7894454"/>
              <a:ext cx="42191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 sz="1200" b="0" i="0" u="none" strike="noStrike" kern="1200" baseline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r>
                <a:rPr lang="ru-RU" sz="1000" dirty="0" smtClean="0">
                  <a:solidFill>
                    <a:srgbClr val="002060"/>
                  </a:solidFill>
                </a:rPr>
                <a:t>14,4</a:t>
              </a:r>
              <a:endParaRPr lang="en-US" sz="1050" dirty="0">
                <a:solidFill>
                  <a:srgbClr val="002060"/>
                </a:solidFill>
              </a:endParaRPr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1112608" y="6028697"/>
              <a:ext cx="459738" cy="438606"/>
              <a:chOff x="1112608" y="6028697"/>
              <a:chExt cx="459738" cy="438606"/>
            </a:xfrm>
          </p:grpSpPr>
          <p:grpSp>
            <p:nvGrpSpPr>
              <p:cNvPr id="15" name="Группа 14"/>
              <p:cNvGrpSpPr/>
              <p:nvPr/>
            </p:nvGrpSpPr>
            <p:grpSpPr>
              <a:xfrm>
                <a:off x="1115279" y="6028697"/>
                <a:ext cx="448588" cy="305711"/>
                <a:chOff x="1115279" y="6028697"/>
                <a:chExt cx="448588" cy="305711"/>
              </a:xfrm>
            </p:grpSpPr>
            <p:sp>
              <p:nvSpPr>
                <p:cNvPr id="71" name="Прямоугольник 70"/>
                <p:cNvSpPr/>
                <p:nvPr/>
              </p:nvSpPr>
              <p:spPr>
                <a:xfrm>
                  <a:off x="1141957" y="6028697"/>
                  <a:ext cx="421910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 sz="1400" b="0" i="0" u="none" strike="noStrike" kern="1200" baseline="0">
                      <a:solidFill>
                        <a:prstClr val="white"/>
                      </a:solidFill>
                      <a:latin typeface="Cambria" panose="02040503050406030204" pitchFamily="18" charset="0"/>
                      <a:ea typeface="+mn-ea"/>
                      <a:cs typeface="+mn-cs"/>
                    </a:defRPr>
                  </a:pPr>
                  <a:r>
                    <a:rPr lang="ru-RU" sz="1000" dirty="0" smtClean="0">
                      <a:solidFill>
                        <a:srgbClr val="013E5A"/>
                      </a:solidFill>
                    </a:rPr>
                    <a:t>17,6</a:t>
                  </a:r>
                  <a:endParaRPr lang="en-US" sz="1000" dirty="0">
                    <a:solidFill>
                      <a:srgbClr val="013E5A"/>
                    </a:solidFill>
                  </a:endParaRPr>
                </a:p>
              </p:txBody>
            </p:sp>
            <p:grpSp>
              <p:nvGrpSpPr>
                <p:cNvPr id="12" name="Группа 11"/>
                <p:cNvGrpSpPr/>
                <p:nvPr/>
              </p:nvGrpSpPr>
              <p:grpSpPr>
                <a:xfrm>
                  <a:off x="1115279" y="6220589"/>
                  <a:ext cx="392783" cy="113819"/>
                  <a:chOff x="4729019" y="3715346"/>
                  <a:chExt cx="392783" cy="113819"/>
                </a:xfrm>
              </p:grpSpPr>
              <p:cxnSp>
                <p:nvCxnSpPr>
                  <p:cNvPr id="80" name="Прямая соединительная линия 79"/>
                  <p:cNvCxnSpPr/>
                  <p:nvPr/>
                </p:nvCxnSpPr>
                <p:spPr>
                  <a:xfrm flipV="1">
                    <a:off x="4729019" y="3715346"/>
                    <a:ext cx="104784" cy="113819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Прямая соединительная линия 80"/>
                  <p:cNvCxnSpPr/>
                  <p:nvPr/>
                </p:nvCxnSpPr>
                <p:spPr>
                  <a:xfrm>
                    <a:off x="4833802" y="3715346"/>
                    <a:ext cx="288000" cy="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4" name="Группа 13"/>
              <p:cNvGrpSpPr/>
              <p:nvPr/>
            </p:nvGrpSpPr>
            <p:grpSpPr>
              <a:xfrm>
                <a:off x="1112608" y="6167505"/>
                <a:ext cx="459738" cy="299798"/>
                <a:chOff x="1112608" y="6167505"/>
                <a:chExt cx="459738" cy="299798"/>
              </a:xfrm>
            </p:grpSpPr>
            <p:sp>
              <p:nvSpPr>
                <p:cNvPr id="85" name="Прямоугольник 84"/>
                <p:cNvSpPr/>
                <p:nvPr/>
              </p:nvSpPr>
              <p:spPr>
                <a:xfrm>
                  <a:off x="1150435" y="6167505"/>
                  <a:ext cx="421911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 sz="1400" b="0" i="0" u="none" strike="noStrike" kern="1200" baseline="0">
                      <a:solidFill>
                        <a:prstClr val="white"/>
                      </a:solidFill>
                      <a:latin typeface="Cambria" panose="02040503050406030204" pitchFamily="18" charset="0"/>
                      <a:ea typeface="+mn-ea"/>
                      <a:cs typeface="+mn-cs"/>
                    </a:defRPr>
                  </a:pPr>
                  <a:r>
                    <a:rPr lang="ru-RU" sz="1000" dirty="0" smtClean="0">
                      <a:solidFill>
                        <a:srgbClr val="013E5A"/>
                      </a:solidFill>
                    </a:rPr>
                    <a:t>17,8</a:t>
                  </a:r>
                  <a:endParaRPr lang="en-US" sz="1000" dirty="0">
                    <a:solidFill>
                      <a:srgbClr val="013E5A"/>
                    </a:solidFill>
                  </a:endParaRPr>
                </a:p>
              </p:txBody>
            </p:sp>
            <p:grpSp>
              <p:nvGrpSpPr>
                <p:cNvPr id="86" name="Группа 85"/>
                <p:cNvGrpSpPr/>
                <p:nvPr/>
              </p:nvGrpSpPr>
              <p:grpSpPr>
                <a:xfrm>
                  <a:off x="1112608" y="6353484"/>
                  <a:ext cx="392783" cy="113819"/>
                  <a:chOff x="4729019" y="3715346"/>
                  <a:chExt cx="392783" cy="113819"/>
                </a:xfrm>
              </p:grpSpPr>
              <p:cxnSp>
                <p:nvCxnSpPr>
                  <p:cNvPr id="87" name="Прямая соединительная линия 86"/>
                  <p:cNvCxnSpPr/>
                  <p:nvPr/>
                </p:nvCxnSpPr>
                <p:spPr>
                  <a:xfrm flipV="1">
                    <a:off x="4729019" y="3715346"/>
                    <a:ext cx="104784" cy="113819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Прямая соединительная линия 87"/>
                  <p:cNvCxnSpPr/>
                  <p:nvPr/>
                </p:nvCxnSpPr>
                <p:spPr>
                  <a:xfrm>
                    <a:off x="4833802" y="3715346"/>
                    <a:ext cx="288000" cy="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90" name="Группа 89"/>
            <p:cNvGrpSpPr/>
            <p:nvPr/>
          </p:nvGrpSpPr>
          <p:grpSpPr>
            <a:xfrm>
              <a:off x="2349737" y="5154873"/>
              <a:ext cx="448588" cy="305711"/>
              <a:chOff x="1082246" y="4998482"/>
              <a:chExt cx="448588" cy="305711"/>
            </a:xfrm>
          </p:grpSpPr>
          <p:sp>
            <p:nvSpPr>
              <p:cNvPr id="96" name="Прямоугольник 95"/>
              <p:cNvSpPr/>
              <p:nvPr/>
            </p:nvSpPr>
            <p:spPr>
              <a:xfrm>
                <a:off x="1108924" y="4998482"/>
                <a:ext cx="421910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 sz="1400" b="0" i="0" u="none" strike="noStrike" kern="1200" baseline="0">
                    <a:solidFill>
                      <a:prstClr val="white"/>
                    </a:solidFill>
                    <a:latin typeface="Cambria" panose="02040503050406030204" pitchFamily="18" charset="0"/>
                    <a:ea typeface="+mn-ea"/>
                    <a:cs typeface="+mn-cs"/>
                  </a:defRPr>
                </a:pPr>
                <a:r>
                  <a:rPr lang="ru-RU" sz="1000" dirty="0" smtClean="0">
                    <a:solidFill>
                      <a:srgbClr val="013E5A"/>
                    </a:solidFill>
                  </a:rPr>
                  <a:t>17,6</a:t>
                </a:r>
                <a:endParaRPr lang="en-US" sz="1000" dirty="0">
                  <a:solidFill>
                    <a:srgbClr val="013E5A"/>
                  </a:solidFill>
                </a:endParaRPr>
              </a:p>
            </p:txBody>
          </p:sp>
          <p:grpSp>
            <p:nvGrpSpPr>
              <p:cNvPr id="97" name="Группа 96"/>
              <p:cNvGrpSpPr/>
              <p:nvPr/>
            </p:nvGrpSpPr>
            <p:grpSpPr>
              <a:xfrm>
                <a:off x="1082246" y="5190374"/>
                <a:ext cx="392783" cy="113819"/>
                <a:chOff x="4695986" y="2685131"/>
                <a:chExt cx="392783" cy="113819"/>
              </a:xfrm>
            </p:grpSpPr>
            <p:cxnSp>
              <p:nvCxnSpPr>
                <p:cNvPr id="98" name="Прямая соединительная линия 97"/>
                <p:cNvCxnSpPr/>
                <p:nvPr/>
              </p:nvCxnSpPr>
              <p:spPr>
                <a:xfrm flipV="1">
                  <a:off x="4695986" y="2685131"/>
                  <a:ext cx="104784" cy="113819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Прямая соединительная линия 98"/>
                <p:cNvCxnSpPr/>
                <p:nvPr/>
              </p:nvCxnSpPr>
              <p:spPr>
                <a:xfrm>
                  <a:off x="4800769" y="2685131"/>
                  <a:ext cx="288000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05" name="Прямая соединительная линия 104"/>
            <p:cNvCxnSpPr/>
            <p:nvPr/>
          </p:nvCxnSpPr>
          <p:spPr>
            <a:xfrm flipV="1">
              <a:off x="3656542" y="8098229"/>
              <a:ext cx="104784" cy="11381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Прямая соединительная линия 105"/>
            <p:cNvCxnSpPr/>
            <p:nvPr/>
          </p:nvCxnSpPr>
          <p:spPr>
            <a:xfrm>
              <a:off x="3761325" y="8098229"/>
              <a:ext cx="28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7" name="Прямоугольник 106"/>
            <p:cNvSpPr/>
            <p:nvPr/>
          </p:nvSpPr>
          <p:spPr>
            <a:xfrm>
              <a:off x="3083709" y="8325068"/>
              <a:ext cx="401072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 sz="1200" b="0" i="0" u="none" strike="noStrike" kern="1200" baseline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r>
                <a:rPr lang="ru-RU" sz="900" dirty="0" smtClean="0">
                  <a:solidFill>
                    <a:schemeClr val="bg1"/>
                  </a:solidFill>
                </a:rPr>
                <a:t>41,6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cxnSp>
          <p:nvCxnSpPr>
            <p:cNvPr id="108" name="Прямая соединительная линия 107"/>
            <p:cNvCxnSpPr/>
            <p:nvPr/>
          </p:nvCxnSpPr>
          <p:spPr>
            <a:xfrm flipV="1">
              <a:off x="2385987" y="5526503"/>
              <a:ext cx="104784" cy="11381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Прямая соединительная линия 108"/>
            <p:cNvCxnSpPr/>
            <p:nvPr/>
          </p:nvCxnSpPr>
          <p:spPr>
            <a:xfrm>
              <a:off x="2490770" y="5526503"/>
              <a:ext cx="28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0" name="Прямоугольник 109"/>
            <p:cNvSpPr/>
            <p:nvPr/>
          </p:nvSpPr>
          <p:spPr>
            <a:xfrm>
              <a:off x="2461373" y="5354563"/>
              <a:ext cx="336952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 sz="1200" b="0" i="0" u="none" strike="noStrike" kern="1200" baseline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r>
                <a:rPr lang="ru-RU" sz="900" dirty="0" smtClean="0">
                  <a:solidFill>
                    <a:srgbClr val="002060"/>
                  </a:solidFill>
                </a:rPr>
                <a:t>7,1</a:t>
              </a:r>
              <a:endParaRPr lang="en-US" sz="1000" dirty="0">
                <a:solidFill>
                  <a:srgbClr val="002060"/>
                </a:solidFill>
              </a:endParaRPr>
            </a:p>
          </p:txBody>
        </p:sp>
        <p:sp>
          <p:nvSpPr>
            <p:cNvPr id="77" name="Прямоугольник 76"/>
            <p:cNvSpPr/>
            <p:nvPr/>
          </p:nvSpPr>
          <p:spPr>
            <a:xfrm>
              <a:off x="1812080" y="5689816"/>
              <a:ext cx="401071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 sz="1400" b="0" i="0" u="none" strike="noStrike" kern="1200" baseline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r>
                <a:rPr lang="ru-RU" sz="900" dirty="0" smtClean="0"/>
                <a:t>30,2</a:t>
              </a:r>
              <a:endParaRPr lang="en-US" sz="900" dirty="0"/>
            </a:p>
          </p:txBody>
        </p:sp>
        <p:sp>
          <p:nvSpPr>
            <p:cNvPr id="82" name="Прямоугольник 81"/>
            <p:cNvSpPr/>
            <p:nvPr/>
          </p:nvSpPr>
          <p:spPr>
            <a:xfrm>
              <a:off x="570443" y="6408989"/>
              <a:ext cx="401071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 sz="1200" b="0" i="0" u="none" strike="noStrike" kern="1200" baseline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r>
                <a:rPr lang="en-US" sz="900" dirty="0" smtClean="0">
                  <a:solidFill>
                    <a:schemeClr val="bg1"/>
                  </a:solidFill>
                </a:rPr>
                <a:t>2</a:t>
              </a:r>
              <a:r>
                <a:rPr lang="ru-RU" sz="900" dirty="0" smtClean="0">
                  <a:solidFill>
                    <a:schemeClr val="bg1"/>
                  </a:solidFill>
                </a:rPr>
                <a:t>3,1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83" name="Прямоугольник 82"/>
            <p:cNvSpPr/>
            <p:nvPr/>
          </p:nvSpPr>
          <p:spPr>
            <a:xfrm>
              <a:off x="3661061" y="7537210"/>
              <a:ext cx="421910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 sz="1200" b="0" i="0" u="none" strike="noStrike" kern="1200" baseline="0">
                  <a:solidFill>
                    <a:prstClr val="white"/>
                  </a:solidFill>
                  <a:latin typeface="Cambria" panose="02040503050406030204" pitchFamily="18" charset="0"/>
                  <a:ea typeface="+mn-ea"/>
                  <a:cs typeface="+mn-cs"/>
                </a:defRPr>
              </a:pPr>
              <a:r>
                <a:rPr lang="ru-RU" sz="1000" dirty="0" smtClean="0">
                  <a:solidFill>
                    <a:srgbClr val="002060"/>
                  </a:solidFill>
                </a:rPr>
                <a:t>16,8</a:t>
              </a:r>
              <a:endParaRPr lang="en-US" sz="1050" dirty="0">
                <a:solidFill>
                  <a:srgbClr val="002060"/>
                </a:solidFill>
              </a:endParaRPr>
            </a:p>
          </p:txBody>
        </p:sp>
        <p:cxnSp>
          <p:nvCxnSpPr>
            <p:cNvPr id="84" name="Прямая соединительная линия 83"/>
            <p:cNvCxnSpPr/>
            <p:nvPr/>
          </p:nvCxnSpPr>
          <p:spPr>
            <a:xfrm flipV="1">
              <a:off x="3630587" y="7740985"/>
              <a:ext cx="104784" cy="11381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Прямая соединительная линия 88"/>
            <p:cNvCxnSpPr/>
            <p:nvPr/>
          </p:nvCxnSpPr>
          <p:spPr>
            <a:xfrm>
              <a:off x="3735370" y="7740985"/>
              <a:ext cx="28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2" name="Группа 91"/>
          <p:cNvGrpSpPr/>
          <p:nvPr/>
        </p:nvGrpSpPr>
        <p:grpSpPr>
          <a:xfrm>
            <a:off x="7481303" y="6136818"/>
            <a:ext cx="3022293" cy="2971684"/>
            <a:chOff x="-661088" y="6448297"/>
            <a:chExt cx="3022293" cy="3193157"/>
          </a:xfrm>
        </p:grpSpPr>
        <p:sp>
          <p:nvSpPr>
            <p:cNvPr id="93" name="TextBox 92"/>
            <p:cNvSpPr txBox="1"/>
            <p:nvPr/>
          </p:nvSpPr>
          <p:spPr>
            <a:xfrm>
              <a:off x="-445064" y="9156406"/>
              <a:ext cx="2722183" cy="485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ru-RU" sz="1050" dirty="0" smtClean="0">
                  <a:latin typeface="Cambria" panose="02040503050406030204" pitchFamily="18" charset="0"/>
                </a:rPr>
                <a:t>Повышение эффективности управления МКД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-445064" y="8281376"/>
              <a:ext cx="2806269" cy="485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ru-RU" sz="1050" dirty="0" smtClean="0">
                  <a:latin typeface="Cambria" panose="02040503050406030204" pitchFamily="18" charset="0"/>
                </a:rPr>
                <a:t>Уплата взносов на капитальный ремонт МКД</a:t>
              </a:r>
              <a:endParaRPr lang="ru-RU" sz="1050" dirty="0">
                <a:latin typeface="Cambria" panose="02040503050406030204" pitchFamily="18" charset="0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-445064" y="7879208"/>
              <a:ext cx="2341197" cy="292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ru-RU" sz="1050" dirty="0" smtClean="0">
                  <a:latin typeface="Cambria" panose="02040503050406030204" pitchFamily="18" charset="0"/>
                </a:rPr>
                <a:t>Коммунальное хозяйство</a:t>
              </a: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-445064" y="7320217"/>
              <a:ext cx="2722183" cy="485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ru-RU" sz="1050" dirty="0" smtClean="0">
                  <a:latin typeface="Cambria" panose="02040503050406030204" pitchFamily="18" charset="0"/>
                </a:rPr>
                <a:t>Энергосбережение и </a:t>
              </a:r>
              <a:r>
                <a:rPr lang="ru-RU" sz="1050" dirty="0">
                  <a:latin typeface="Cambria" panose="02040503050406030204" pitchFamily="18" charset="0"/>
                </a:rPr>
                <a:t>повышение</a:t>
              </a:r>
              <a:r>
                <a:rPr lang="ru-RU" sz="1050" dirty="0" smtClean="0">
                  <a:latin typeface="Cambria" panose="02040503050406030204" pitchFamily="18" charset="0"/>
                </a:rPr>
                <a:t> энергетической эффективности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-445064" y="6448297"/>
              <a:ext cx="2431409" cy="485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ru-RU" sz="1050" dirty="0" smtClean="0">
                  <a:latin typeface="Cambria" panose="02040503050406030204" pitchFamily="18" charset="0"/>
                </a:rPr>
                <a:t>Переселение граждан из аварийного жилищного фонда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-445064" y="6950712"/>
              <a:ext cx="2348945" cy="292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ru-RU" sz="1050" dirty="0" smtClean="0">
                  <a:latin typeface="Cambria" panose="02040503050406030204" pitchFamily="18" charset="0"/>
                </a:rPr>
                <a:t>Другие направления расходов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-445064" y="8692160"/>
              <a:ext cx="2722183" cy="485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ru-RU" sz="1050" dirty="0">
                  <a:latin typeface="Cambria" panose="02040503050406030204" pitchFamily="18" charset="0"/>
                </a:rPr>
                <a:t>Обеспечение мероприятий по поддержке отдельных категорий граждан</a:t>
              </a:r>
            </a:p>
          </p:txBody>
        </p:sp>
        <p:grpSp>
          <p:nvGrpSpPr>
            <p:cNvPr id="104" name="Группа 103"/>
            <p:cNvGrpSpPr/>
            <p:nvPr/>
          </p:nvGrpSpPr>
          <p:grpSpPr>
            <a:xfrm>
              <a:off x="-661088" y="6522513"/>
              <a:ext cx="252000" cy="2922396"/>
              <a:chOff x="2154132" y="3864799"/>
              <a:chExt cx="252000" cy="2922396"/>
            </a:xfrm>
          </p:grpSpPr>
          <p:sp>
            <p:nvSpPr>
              <p:cNvPr id="111" name="Прямоугольник 110"/>
              <p:cNvSpPr/>
              <p:nvPr/>
            </p:nvSpPr>
            <p:spPr>
              <a:xfrm>
                <a:off x="2154132" y="6102428"/>
                <a:ext cx="252000" cy="232098"/>
              </a:xfrm>
              <a:prstGeom prst="rect">
                <a:avLst/>
              </a:prstGeom>
              <a:solidFill>
                <a:srgbClr val="8064A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400"/>
                  </a:lnSpc>
                </a:pPr>
                <a:endParaRPr lang="ru-RU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12" name="Прямоугольник 111"/>
              <p:cNvSpPr/>
              <p:nvPr/>
            </p:nvSpPr>
            <p:spPr>
              <a:xfrm>
                <a:off x="2154132" y="5247546"/>
                <a:ext cx="252000" cy="232098"/>
              </a:xfrm>
              <a:prstGeom prst="rect">
                <a:avLst/>
              </a:prstGeom>
              <a:solidFill>
                <a:srgbClr val="83838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400"/>
                  </a:lnSpc>
                </a:pPr>
                <a:endParaRPr lang="ru-RU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13" name="Прямоугольник 112"/>
              <p:cNvSpPr/>
              <p:nvPr/>
            </p:nvSpPr>
            <p:spPr>
              <a:xfrm>
                <a:off x="2154132" y="5653679"/>
                <a:ext cx="252000" cy="232098"/>
              </a:xfrm>
              <a:prstGeom prst="rect">
                <a:avLst/>
              </a:prstGeom>
              <a:solidFill>
                <a:srgbClr val="ED7D3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400"/>
                  </a:lnSpc>
                </a:pPr>
                <a:endParaRPr lang="ru-RU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14" name="Прямоугольник 113"/>
              <p:cNvSpPr/>
              <p:nvPr/>
            </p:nvSpPr>
            <p:spPr>
              <a:xfrm>
                <a:off x="2154132" y="4322339"/>
                <a:ext cx="252000" cy="232098"/>
              </a:xfrm>
              <a:prstGeom prst="rect">
                <a:avLst/>
              </a:prstGeom>
              <a:solidFill>
                <a:srgbClr val="1C7A7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400"/>
                  </a:lnSpc>
                </a:pPr>
                <a:endParaRPr lang="ru-RU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15" name="Прямоугольник 114"/>
              <p:cNvSpPr/>
              <p:nvPr/>
            </p:nvSpPr>
            <p:spPr>
              <a:xfrm>
                <a:off x="2154132" y="3864799"/>
                <a:ext cx="252000" cy="232098"/>
              </a:xfrm>
              <a:prstGeom prst="rect">
                <a:avLst/>
              </a:prstGeom>
              <a:solidFill>
                <a:srgbClr val="70AD47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400"/>
                  </a:lnSpc>
                </a:pPr>
                <a:endParaRPr lang="ru-RU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16" name="Прямоугольник 115"/>
              <p:cNvSpPr/>
              <p:nvPr/>
            </p:nvSpPr>
            <p:spPr>
              <a:xfrm>
                <a:off x="2154132" y="6555097"/>
                <a:ext cx="252000" cy="232098"/>
              </a:xfrm>
              <a:prstGeom prst="rect">
                <a:avLst/>
              </a:prstGeom>
              <a:solidFill>
                <a:srgbClr val="4472C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400"/>
                  </a:lnSpc>
                </a:pPr>
                <a:endParaRPr lang="ru-RU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17" name="Прямоугольник 116"/>
              <p:cNvSpPr/>
              <p:nvPr/>
            </p:nvSpPr>
            <p:spPr>
              <a:xfrm>
                <a:off x="2154132" y="4730498"/>
                <a:ext cx="252000" cy="23209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400"/>
                  </a:lnSpc>
                </a:pPr>
                <a:endParaRPr lang="ru-RU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3831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9000" y="2874680"/>
            <a:ext cx="6858001" cy="307777"/>
          </a:xfrm>
          <a:prstGeom prst="rect">
            <a:avLst/>
          </a:prstGeom>
          <a:solidFill>
            <a:srgbClr val="B4C8D7"/>
          </a:solidFill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Доля расходов на муниципальную программу в общем объеме 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расходов </a:t>
            </a: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бюджета</a:t>
            </a:r>
            <a:endParaRPr lang="ru-RU" sz="14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920286" y="3419872"/>
            <a:ext cx="5017428" cy="1584262"/>
            <a:chOff x="-36752" y="4723020"/>
            <a:chExt cx="5017428" cy="1584262"/>
          </a:xfrm>
        </p:grpSpPr>
        <p:graphicFrame>
          <p:nvGraphicFramePr>
            <p:cNvPr id="24" name="Диаграмма 23"/>
            <p:cNvGraphicFramePr/>
            <p:nvPr>
              <p:extLst>
                <p:ext uri="{D42A27DB-BD31-4B8C-83A1-F6EECF244321}">
                  <p14:modId xmlns:p14="http://schemas.microsoft.com/office/powerpoint/2010/main" val="955413356"/>
                </p:ext>
              </p:extLst>
            </p:nvPr>
          </p:nvGraphicFramePr>
          <p:xfrm>
            <a:off x="-36752" y="4800063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25" name="Диаграмма 24"/>
            <p:cNvGraphicFramePr/>
            <p:nvPr>
              <p:extLst>
                <p:ext uri="{D42A27DB-BD31-4B8C-83A1-F6EECF244321}">
                  <p14:modId xmlns:p14="http://schemas.microsoft.com/office/powerpoint/2010/main" val="3953867916"/>
                </p:ext>
              </p:extLst>
            </p:nvPr>
          </p:nvGraphicFramePr>
          <p:xfrm>
            <a:off x="1581460" y="4806971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26" name="Диаграмма 25"/>
            <p:cNvGraphicFramePr/>
            <p:nvPr>
              <p:extLst>
                <p:ext uri="{D42A27DB-BD31-4B8C-83A1-F6EECF244321}">
                  <p14:modId xmlns:p14="http://schemas.microsoft.com/office/powerpoint/2010/main" val="3155082717"/>
                </p:ext>
              </p:extLst>
            </p:nvPr>
          </p:nvGraphicFramePr>
          <p:xfrm>
            <a:off x="3199672" y="4800063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7" name="TextBox 26"/>
            <p:cNvSpPr txBox="1"/>
            <p:nvPr/>
          </p:nvSpPr>
          <p:spPr>
            <a:xfrm>
              <a:off x="328140" y="5380941"/>
              <a:ext cx="8228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202</a:t>
              </a:r>
              <a:r>
                <a:rPr lang="en-US" sz="16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1</a:t>
              </a:r>
              <a:endParaRPr lang="ru-RU" sz="16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60684" y="5381856"/>
              <a:ext cx="8228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600" b="1">
                  <a:solidFill>
                    <a:srgbClr val="1C7A7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defRPr>
              </a:lvl1pPr>
            </a:lstStyle>
            <a:p>
              <a:r>
                <a:rPr lang="ru-RU" dirty="0" smtClean="0">
                  <a:solidFill>
                    <a:srgbClr val="002060"/>
                  </a:solidFill>
                  <a:effectLst/>
                </a:rPr>
                <a:t>202</a:t>
              </a:r>
              <a:r>
                <a:rPr lang="en-US" dirty="0" smtClean="0">
                  <a:solidFill>
                    <a:srgbClr val="002060"/>
                  </a:solidFill>
                  <a:effectLst/>
                </a:rPr>
                <a:t>2</a:t>
              </a:r>
              <a:endParaRPr lang="ru-RU" dirty="0">
                <a:solidFill>
                  <a:srgbClr val="002060"/>
                </a:solidFill>
                <a:effectLst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578896" y="5387849"/>
              <a:ext cx="8228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600" b="1">
                  <a:solidFill>
                    <a:srgbClr val="1C7A7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defRPr>
              </a:lvl1pPr>
            </a:lstStyle>
            <a:p>
              <a:r>
                <a:rPr lang="ru-RU" dirty="0" smtClean="0">
                  <a:solidFill>
                    <a:srgbClr val="002060"/>
                  </a:solidFill>
                  <a:effectLst/>
                </a:rPr>
                <a:t>202</a:t>
              </a:r>
              <a:r>
                <a:rPr lang="en-US" dirty="0" smtClean="0">
                  <a:solidFill>
                    <a:srgbClr val="002060"/>
                  </a:solidFill>
                  <a:effectLst/>
                </a:rPr>
                <a:t>3</a:t>
              </a:r>
              <a:endParaRPr lang="ru-RU" dirty="0">
                <a:solidFill>
                  <a:srgbClr val="002060"/>
                </a:solidFill>
                <a:effectLst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84917" y="4723020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2,4 %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525989" y="4723020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defRPr>
              </a:lvl1pPr>
            </a:lstStyle>
            <a:p>
              <a:r>
                <a:rPr lang="ru-RU" dirty="0" smtClean="0">
                  <a:solidFill>
                    <a:srgbClr val="002060"/>
                  </a:solidFill>
                  <a:effectLst/>
                </a:rPr>
                <a:t>2,2 </a:t>
              </a:r>
              <a:r>
                <a:rPr lang="ru-RU" dirty="0">
                  <a:solidFill>
                    <a:srgbClr val="002060"/>
                  </a:solidFill>
                  <a:effectLst/>
                </a:rPr>
                <a:t>%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166333" y="4733101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defRPr>
              </a:lvl1pPr>
            </a:lstStyle>
            <a:p>
              <a:r>
                <a:rPr lang="ru-RU" dirty="0" smtClean="0">
                  <a:solidFill>
                    <a:srgbClr val="002060"/>
                  </a:solidFill>
                  <a:effectLst/>
                </a:rPr>
                <a:t>2,2 </a:t>
              </a:r>
              <a:r>
                <a:rPr lang="ru-RU" dirty="0">
                  <a:solidFill>
                    <a:srgbClr val="002060"/>
                  </a:solidFill>
                  <a:effectLst/>
                </a:rPr>
                <a:t>%</a:t>
              </a: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-44076" y="5292081"/>
            <a:ext cx="4394368" cy="3849525"/>
            <a:chOff x="5340958" y="937460"/>
            <a:chExt cx="4624482" cy="3792560"/>
          </a:xfrm>
        </p:grpSpPr>
        <p:grpSp>
          <p:nvGrpSpPr>
            <p:cNvPr id="35" name="Группа 34"/>
            <p:cNvGrpSpPr/>
            <p:nvPr/>
          </p:nvGrpSpPr>
          <p:grpSpPr>
            <a:xfrm>
              <a:off x="5340958" y="937460"/>
              <a:ext cx="4624482" cy="3792560"/>
              <a:chOff x="6311073" y="3541056"/>
              <a:chExt cx="3127523" cy="3050330"/>
            </a:xfrm>
          </p:grpSpPr>
          <p:graphicFrame>
            <p:nvGraphicFramePr>
              <p:cNvPr id="46" name="Диаграмма 45"/>
              <p:cNvGraphicFramePr/>
              <p:nvPr>
                <p:extLst>
                  <p:ext uri="{D42A27DB-BD31-4B8C-83A1-F6EECF244321}">
                    <p14:modId xmlns:p14="http://schemas.microsoft.com/office/powerpoint/2010/main" val="4253386431"/>
                  </p:ext>
                </p:extLst>
              </p:nvPr>
            </p:nvGraphicFramePr>
            <p:xfrm>
              <a:off x="6311073" y="3598115"/>
              <a:ext cx="3127523" cy="290422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grpSp>
            <p:nvGrpSpPr>
              <p:cNvPr id="47" name="Группа 46"/>
              <p:cNvGrpSpPr/>
              <p:nvPr/>
            </p:nvGrpSpPr>
            <p:grpSpPr>
              <a:xfrm>
                <a:off x="6398125" y="6347506"/>
                <a:ext cx="2542000" cy="243880"/>
                <a:chOff x="6398125" y="6347506"/>
                <a:chExt cx="2542000" cy="243880"/>
              </a:xfrm>
            </p:grpSpPr>
            <p:sp>
              <p:nvSpPr>
                <p:cNvPr id="52" name="TextBox 51"/>
                <p:cNvSpPr txBox="1"/>
                <p:nvPr/>
              </p:nvSpPr>
              <p:spPr>
                <a:xfrm>
                  <a:off x="6398125" y="6348458"/>
                  <a:ext cx="933555" cy="2194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200" b="1" dirty="0" smtClean="0">
                      <a:latin typeface="Cambria" panose="02040503050406030204" pitchFamily="18" charset="0"/>
                    </a:rPr>
                    <a:t>202</a:t>
                  </a:r>
                  <a:r>
                    <a:rPr lang="en-US" sz="1200" b="1" dirty="0" smtClean="0">
                      <a:latin typeface="Cambria" panose="02040503050406030204" pitchFamily="18" charset="0"/>
                    </a:rPr>
                    <a:t>1</a:t>
                  </a:r>
                  <a:r>
                    <a:rPr lang="ru-RU" sz="1200" b="1" dirty="0" smtClean="0">
                      <a:latin typeface="Cambria" panose="02040503050406030204" pitchFamily="18" charset="0"/>
                    </a:rPr>
                    <a:t> год</a:t>
                  </a:r>
                  <a:endParaRPr lang="ru-RU" sz="1200" b="1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7385886" y="6359699"/>
                  <a:ext cx="723515" cy="2194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ru-RU"/>
                  </a:defPPr>
                  <a:lvl1pPr algn="ctr">
                    <a:defRPr sz="1400" b="1">
                      <a:solidFill>
                        <a:srgbClr val="05487B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ambria" panose="02040503050406030204" pitchFamily="18" charset="0"/>
                    </a:defRPr>
                  </a:lvl1pPr>
                </a:lstStyle>
                <a:p>
                  <a:r>
                    <a:rPr lang="ru-RU" sz="1200" dirty="0" smtClean="0">
                      <a:solidFill>
                        <a:schemeClr val="tx1"/>
                      </a:solidFill>
                      <a:effectLst/>
                    </a:rPr>
                    <a:t>202</a:t>
                  </a:r>
                  <a:r>
                    <a:rPr lang="en-US" sz="1200" dirty="0" smtClean="0">
                      <a:solidFill>
                        <a:schemeClr val="tx1"/>
                      </a:solidFill>
                      <a:effectLst/>
                    </a:rPr>
                    <a:t>2</a:t>
                  </a:r>
                  <a:r>
                    <a:rPr lang="ru-RU" sz="1200" dirty="0" smtClean="0">
                      <a:solidFill>
                        <a:schemeClr val="tx1"/>
                      </a:solidFill>
                      <a:effectLst/>
                    </a:rPr>
                    <a:t> </a:t>
                  </a:r>
                  <a:r>
                    <a:rPr lang="ru-RU" sz="1200" dirty="0">
                      <a:solidFill>
                        <a:schemeClr val="tx1"/>
                      </a:solidFill>
                      <a:effectLst/>
                    </a:rPr>
                    <a:t>год</a:t>
                  </a: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8323711" y="6347506"/>
                  <a:ext cx="616414" cy="2438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200" b="1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202</a:t>
                  </a:r>
                  <a:r>
                    <a:rPr lang="en-US" sz="1200" b="1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3</a:t>
                  </a:r>
                  <a:r>
                    <a:rPr lang="ru-RU" sz="1400" b="1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ru-RU" sz="1200" b="1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год</a:t>
                  </a:r>
                  <a:endParaRPr lang="ru-RU" sz="1200" b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  <p:grpSp>
            <p:nvGrpSpPr>
              <p:cNvPr id="48" name="Группа 47"/>
              <p:cNvGrpSpPr/>
              <p:nvPr/>
            </p:nvGrpSpPr>
            <p:grpSpPr>
              <a:xfrm>
                <a:off x="6535621" y="3541056"/>
                <a:ext cx="2497278" cy="613667"/>
                <a:chOff x="6535621" y="3541056"/>
                <a:chExt cx="2497278" cy="613667"/>
              </a:xfrm>
            </p:grpSpPr>
            <p:sp>
              <p:nvSpPr>
                <p:cNvPr id="49" name="TextBox 48"/>
                <p:cNvSpPr txBox="1"/>
                <p:nvPr/>
              </p:nvSpPr>
              <p:spPr>
                <a:xfrm>
                  <a:off x="6535621" y="3541056"/>
                  <a:ext cx="658564" cy="2682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600" b="1" dirty="0" smtClean="0">
                      <a:latin typeface="Cambria" panose="02040503050406030204" pitchFamily="18" charset="0"/>
                    </a:rPr>
                    <a:t>283,1</a:t>
                  </a:r>
                  <a:endParaRPr lang="ru-RU" sz="1400" b="1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7429751" y="3852038"/>
                  <a:ext cx="645511" cy="2682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ru-RU"/>
                  </a:defPPr>
                  <a:lvl1pPr algn="ctr">
                    <a:defRPr sz="1600" b="1">
                      <a:latin typeface="Cambria" panose="02040503050406030204" pitchFamily="18" charset="0"/>
                    </a:defRPr>
                  </a:lvl1pPr>
                </a:lstStyle>
                <a:p>
                  <a:r>
                    <a:rPr lang="ru-RU" dirty="0" smtClean="0"/>
                    <a:t>238,4</a:t>
                  </a:r>
                  <a:endParaRPr lang="ru-RU" dirty="0"/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8283436" y="3886456"/>
                  <a:ext cx="749463" cy="2682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600" b="1" dirty="0" smtClean="0">
                      <a:latin typeface="Cambria" panose="02040503050406030204" pitchFamily="18" charset="0"/>
                    </a:rPr>
                    <a:t>238,7</a:t>
                  </a:r>
                  <a:endParaRPr lang="ru-RU" sz="1600" b="1" dirty="0">
                    <a:latin typeface="Cambria" panose="02040503050406030204" pitchFamily="18" charset="0"/>
                  </a:endParaRPr>
                </a:p>
              </p:txBody>
            </p:sp>
          </p:grpSp>
        </p:grpSp>
        <p:sp>
          <p:nvSpPr>
            <p:cNvPr id="36" name="TextBox 35"/>
            <p:cNvSpPr txBox="1"/>
            <p:nvPr/>
          </p:nvSpPr>
          <p:spPr>
            <a:xfrm>
              <a:off x="5722011" y="2065133"/>
              <a:ext cx="822986" cy="272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400" b="1">
                  <a:solidFill>
                    <a:schemeClr val="bg1"/>
                  </a:solidFill>
                  <a:latin typeface="Cambria" panose="02040503050406030204" pitchFamily="18" charset="0"/>
                </a:defRPr>
              </a:lvl1pPr>
            </a:lstStyle>
            <a:p>
              <a:r>
                <a:rPr lang="ru-RU" sz="1200" dirty="0" smtClean="0"/>
                <a:t>112,7</a:t>
              </a:r>
              <a:endParaRPr lang="ru-RU" sz="12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076837" y="2341280"/>
              <a:ext cx="736085" cy="272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400" b="1">
                  <a:solidFill>
                    <a:schemeClr val="bg1"/>
                  </a:solidFill>
                  <a:latin typeface="Cambria" panose="02040503050406030204" pitchFamily="18" charset="0"/>
                </a:defRPr>
              </a:lvl1pPr>
            </a:lstStyle>
            <a:p>
              <a:r>
                <a:rPr lang="ru-RU" sz="1200" dirty="0" smtClean="0"/>
                <a:t>110,2</a:t>
              </a:r>
              <a:endParaRPr lang="ru-RU" sz="12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393693" y="2407470"/>
              <a:ext cx="822986" cy="272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400" b="1">
                  <a:solidFill>
                    <a:schemeClr val="bg1"/>
                  </a:solidFill>
                  <a:latin typeface="Cambria" panose="02040503050406030204" pitchFamily="18" charset="0"/>
                </a:defRPr>
              </a:lvl1pPr>
            </a:lstStyle>
            <a:p>
              <a:r>
                <a:rPr lang="ru-RU" sz="1200" dirty="0" smtClean="0"/>
                <a:t>110,5</a:t>
              </a:r>
              <a:endParaRPr lang="ru-RU" sz="120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996049" y="1474607"/>
              <a:ext cx="822986" cy="272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400" b="1">
                  <a:solidFill>
                    <a:schemeClr val="bg1"/>
                  </a:solidFill>
                  <a:latin typeface="Cambria" panose="02040503050406030204" pitchFamily="18" charset="0"/>
                </a:defRPr>
              </a:lvl1pPr>
            </a:lstStyle>
            <a:p>
              <a:r>
                <a:rPr lang="ru-RU" sz="1200" dirty="0" smtClean="0">
                  <a:solidFill>
                    <a:srgbClr val="002060"/>
                  </a:solidFill>
                </a:rPr>
                <a:t>6,1</a:t>
              </a:r>
              <a:endParaRPr lang="ru-RU" sz="1200" dirty="0">
                <a:solidFill>
                  <a:srgbClr val="002060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658687" y="1496890"/>
              <a:ext cx="822986" cy="272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400" b="1">
                  <a:solidFill>
                    <a:schemeClr val="bg1"/>
                  </a:solidFill>
                  <a:latin typeface="Cambria" panose="02040503050406030204" pitchFamily="18" charset="0"/>
                </a:defRPr>
              </a:lvl1pPr>
            </a:lstStyle>
            <a:p>
              <a:r>
                <a:rPr lang="ru-RU" sz="1200" dirty="0" smtClean="0">
                  <a:solidFill>
                    <a:srgbClr val="002060"/>
                  </a:solidFill>
                </a:rPr>
                <a:t>6,1</a:t>
              </a:r>
              <a:endParaRPr lang="ru-RU" sz="1200" dirty="0">
                <a:solidFill>
                  <a:srgbClr val="002060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722011" y="1207168"/>
              <a:ext cx="822986" cy="272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400" b="1">
                  <a:solidFill>
                    <a:schemeClr val="bg1"/>
                  </a:solidFill>
                  <a:latin typeface="Cambria" panose="02040503050406030204" pitchFamily="18" charset="0"/>
                </a:defRPr>
              </a:lvl1pPr>
            </a:lstStyle>
            <a:p>
              <a:r>
                <a:rPr lang="ru-RU" sz="1200" dirty="0" smtClean="0"/>
                <a:t>13,3</a:t>
              </a:r>
              <a:endParaRPr lang="ru-RU" sz="12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748380" y="3594211"/>
              <a:ext cx="822986" cy="272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200" b="1">
                  <a:solidFill>
                    <a:srgbClr val="002060"/>
                  </a:solidFill>
                  <a:latin typeface="Cambria" panose="02040503050406030204" pitchFamily="18" charset="0"/>
                </a:defRPr>
              </a:lvl1pPr>
            </a:lstStyle>
            <a:p>
              <a:r>
                <a:rPr lang="ru-RU" dirty="0"/>
                <a:t>157,1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053636" y="3631970"/>
              <a:ext cx="822986" cy="272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200" b="1">
                  <a:solidFill>
                    <a:srgbClr val="002060"/>
                  </a:solidFill>
                  <a:latin typeface="Cambria" panose="02040503050406030204" pitchFamily="18" charset="0"/>
                </a:defRPr>
              </a:lvl1pPr>
            </a:lstStyle>
            <a:p>
              <a:r>
                <a:rPr lang="ru-RU" dirty="0"/>
                <a:t>122,1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8393693" y="3625394"/>
              <a:ext cx="822986" cy="272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200" b="1">
                  <a:solidFill>
                    <a:srgbClr val="002060"/>
                  </a:solidFill>
                  <a:latin typeface="Cambria" panose="02040503050406030204" pitchFamily="18" charset="0"/>
                </a:defRPr>
              </a:lvl1pPr>
            </a:lstStyle>
            <a:p>
              <a:r>
                <a:rPr lang="ru-RU" dirty="0"/>
                <a:t>122,1</a:t>
              </a:r>
            </a:p>
          </p:txBody>
        </p:sp>
      </p:grpSp>
      <p:sp>
        <p:nvSpPr>
          <p:cNvPr id="55" name="Прямоугольник 54"/>
          <p:cNvSpPr/>
          <p:nvPr/>
        </p:nvSpPr>
        <p:spPr>
          <a:xfrm>
            <a:off x="-99392" y="4932040"/>
            <a:ext cx="48489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ambria" panose="02040503050406030204" pitchFamily="18" charset="0"/>
              </a:rPr>
              <a:t>Расходы </a:t>
            </a:r>
            <a:r>
              <a:rPr lang="ru-RU" sz="14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на выполнение программы (млн. руб.)</a:t>
            </a:r>
            <a:endParaRPr lang="ru-RU" sz="14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grpSp>
        <p:nvGrpSpPr>
          <p:cNvPr id="117" name="Группа 116"/>
          <p:cNvGrpSpPr/>
          <p:nvPr/>
        </p:nvGrpSpPr>
        <p:grpSpPr>
          <a:xfrm>
            <a:off x="3978708" y="6948264"/>
            <a:ext cx="2968794" cy="2016224"/>
            <a:chOff x="4149493" y="7146716"/>
            <a:chExt cx="2968794" cy="2016224"/>
          </a:xfrm>
        </p:grpSpPr>
        <p:sp>
          <p:nvSpPr>
            <p:cNvPr id="56" name="TextBox 55"/>
            <p:cNvSpPr txBox="1"/>
            <p:nvPr/>
          </p:nvSpPr>
          <p:spPr>
            <a:xfrm>
              <a:off x="4381957" y="8885941"/>
              <a:ext cx="24913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>
                  <a:latin typeface="Cambria" panose="02040503050406030204" pitchFamily="18" charset="0"/>
                </a:rPr>
                <a:t>Освещение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381957" y="7146716"/>
              <a:ext cx="27363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>
                  <a:latin typeface="Cambria" panose="02040503050406030204" pitchFamily="18" charset="0"/>
                </a:rPr>
                <a:t>Уборка территории города и вывоз мусора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4381957" y="7720746"/>
              <a:ext cx="2567162" cy="11541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>
                  <a:latin typeface="Cambria" panose="02040503050406030204" pitchFamily="18" charset="0"/>
                </a:rPr>
                <a:t>Другие направления расходов</a:t>
              </a:r>
              <a:br>
                <a:rPr lang="ru-RU" sz="1200" dirty="0" smtClean="0">
                  <a:latin typeface="Cambria" panose="02040503050406030204" pitchFamily="18" charset="0"/>
                </a:rPr>
              </a:br>
              <a:r>
                <a:rPr lang="ru-RU" sz="1200" dirty="0" smtClean="0">
                  <a:latin typeface="Cambria" panose="02040503050406030204" pitchFamily="18" charset="0"/>
                </a:rPr>
                <a:t> </a:t>
              </a:r>
              <a:r>
                <a:rPr lang="ru-RU" sz="900" i="1" dirty="0" smtClean="0">
                  <a:latin typeface="Cambria" panose="02040503050406030204" pitchFamily="18" charset="0"/>
                </a:rPr>
                <a:t>- содержание учреждений</a:t>
              </a:r>
              <a:br>
                <a:rPr lang="ru-RU" sz="900" i="1" dirty="0" smtClean="0">
                  <a:latin typeface="Cambria" panose="02040503050406030204" pitchFamily="18" charset="0"/>
                </a:rPr>
              </a:br>
              <a:r>
                <a:rPr lang="ru-RU" sz="900" i="1" dirty="0" smtClean="0">
                  <a:latin typeface="Cambria" panose="02040503050406030204" pitchFamily="18" charset="0"/>
                </a:rPr>
                <a:t> (МУ «УГС», МБУ «Ритуальные услуги»);</a:t>
              </a:r>
              <a:br>
                <a:rPr lang="ru-RU" sz="900" i="1" dirty="0" smtClean="0">
                  <a:latin typeface="Cambria" panose="02040503050406030204" pitchFamily="18" charset="0"/>
                </a:rPr>
              </a:br>
              <a:r>
                <a:rPr lang="ru-RU" sz="900" i="1" dirty="0" smtClean="0">
                  <a:latin typeface="Cambria" panose="02040503050406030204" pitchFamily="18" charset="0"/>
                </a:rPr>
                <a:t>- содержание и ремонт прочих объектов благоустройства</a:t>
              </a:r>
            </a:p>
            <a:p>
              <a:r>
                <a:rPr lang="ru-RU" sz="900" i="1" dirty="0" smtClean="0">
                  <a:latin typeface="Cambria" panose="02040503050406030204" pitchFamily="18" charset="0"/>
                </a:rPr>
                <a:t>- мероприятия по обращению с животными без владельцев</a:t>
              </a:r>
              <a:endParaRPr lang="ru-RU" sz="900" i="1" dirty="0">
                <a:latin typeface="Cambria" panose="02040503050406030204" pitchFamily="18" charset="0"/>
              </a:endParaRPr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4149493" y="8887579"/>
              <a:ext cx="252000" cy="216000"/>
            </a:xfrm>
            <a:prstGeom prst="rect">
              <a:avLst/>
            </a:prstGeom>
            <a:solidFill>
              <a:srgbClr val="F3AE4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60" name="Прямоугольник 59"/>
            <p:cNvSpPr/>
            <p:nvPr/>
          </p:nvSpPr>
          <p:spPr>
            <a:xfrm>
              <a:off x="4149493" y="7177217"/>
              <a:ext cx="252000" cy="216000"/>
            </a:xfrm>
            <a:prstGeom prst="rect">
              <a:avLst/>
            </a:prstGeom>
            <a:solidFill>
              <a:srgbClr val="0E9DA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4149493" y="7751246"/>
              <a:ext cx="252000" cy="216000"/>
            </a:xfrm>
            <a:prstGeom prst="rect">
              <a:avLst/>
            </a:prstGeom>
            <a:solidFill>
              <a:srgbClr val="5C6E7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2060"/>
                </a:solidFill>
              </a:endParaRPr>
            </a:p>
          </p:txBody>
        </p:sp>
      </p:grpSp>
      <p:pic>
        <p:nvPicPr>
          <p:cNvPr id="65" name="Рисунок 64"/>
          <p:cNvPicPr/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4198" t="16809" r="4969" b="52137"/>
          <a:stretch/>
        </p:blipFill>
        <p:spPr bwMode="auto">
          <a:xfrm>
            <a:off x="5087253" y="5220072"/>
            <a:ext cx="1726123" cy="1574181"/>
          </a:xfrm>
          <a:prstGeom prst="round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3" name="TextBox 62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000" y="327145"/>
            <a:ext cx="684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400" b="1" cap="all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Муниципальная программа </a:t>
            </a:r>
            <a:br>
              <a:rPr lang="ru-RU" dirty="0"/>
            </a:br>
            <a:r>
              <a:rPr lang="ru-RU" dirty="0"/>
              <a:t>«БЛАГОУСТРОЙСТВО ТЕРРИТОРИИ ГОРОДА ЛИПЕЦКА»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000" y="922979"/>
            <a:ext cx="684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Цель программы: </a:t>
            </a:r>
            <a:r>
              <a:rPr lang="ru-RU" sz="1300" i="1" dirty="0">
                <a:solidFill>
                  <a:prstClr val="black"/>
                </a:solidFill>
                <a:latin typeface="Cambria" panose="02040503050406030204" pitchFamily="18" charset="0"/>
              </a:rPr>
              <a:t>улучшение городской среды путем устойчивого </a:t>
            </a:r>
            <a:r>
              <a:rPr lang="ru-RU" sz="1300" i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 функционирования </a:t>
            </a:r>
            <a:r>
              <a:rPr lang="ru-RU" sz="1300" i="1" dirty="0">
                <a:solidFill>
                  <a:prstClr val="black"/>
                </a:solidFill>
                <a:latin typeface="Cambria" panose="02040503050406030204" pitchFamily="18" charset="0"/>
              </a:rPr>
              <a:t>и развития инфраструктуры и </a:t>
            </a:r>
            <a:r>
              <a:rPr lang="ru-RU" sz="1300" i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систем жизнеобеспечения </a:t>
            </a:r>
            <a:r>
              <a:rPr lang="ru-RU" sz="1300" i="1" dirty="0">
                <a:solidFill>
                  <a:prstClr val="black"/>
                </a:solidFill>
                <a:latin typeface="Cambria" panose="02040503050406030204" pitchFamily="18" charset="0"/>
              </a:rPr>
              <a:t>города Липецка, реализация современной политики в благоустройстве</a:t>
            </a:r>
          </a:p>
          <a:p>
            <a:pPr marL="1520825" indent="-1520825"/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endParaRPr lang="ru-RU" sz="1400" i="1" dirty="0">
              <a:latin typeface="Cambria" panose="02040503050406030204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-37724" y="1825382"/>
            <a:ext cx="6895724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Ответственный исполнитель:</a:t>
            </a:r>
            <a:b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300" i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Департамент </a:t>
            </a:r>
            <a:r>
              <a:rPr lang="ru-RU" sz="1300" i="1" dirty="0">
                <a:solidFill>
                  <a:prstClr val="black"/>
                </a:solidFill>
                <a:latin typeface="Cambria" panose="02040503050406030204" pitchFamily="18" charset="0"/>
              </a:rPr>
              <a:t>дорожного хозяйства и благоустройства  администрации города Липецка</a:t>
            </a:r>
            <a:endParaRPr lang="ru-RU" sz="1300" dirty="0">
              <a:solidFill>
                <a:prstClr val="black"/>
              </a:solidFill>
            </a:endParaRPr>
          </a:p>
          <a:p>
            <a:pPr lvl="0" algn="ctr"/>
            <a:endParaRPr lang="ru-RU" sz="1400" i="1" dirty="0">
              <a:latin typeface="Cambria" panose="02040503050406030204" pitchFamily="18" charset="0"/>
            </a:endParaRPr>
          </a:p>
        </p:txBody>
      </p:sp>
      <p:cxnSp>
        <p:nvCxnSpPr>
          <p:cNvPr id="75" name="Прямая соединительная линия 74"/>
          <p:cNvCxnSpPr/>
          <p:nvPr/>
        </p:nvCxnSpPr>
        <p:spPr>
          <a:xfrm flipV="1">
            <a:off x="2319784" y="6088100"/>
            <a:ext cx="104784" cy="1138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2424567" y="6088100"/>
            <a:ext cx="28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flipV="1">
            <a:off x="3570943" y="6082787"/>
            <a:ext cx="104784" cy="1138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3675726" y="6082787"/>
            <a:ext cx="28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339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>
          <a:xfrm>
            <a:off x="920286" y="2852523"/>
            <a:ext cx="5017428" cy="1584262"/>
            <a:chOff x="-36752" y="4723020"/>
            <a:chExt cx="5017428" cy="1584262"/>
          </a:xfrm>
        </p:grpSpPr>
        <p:graphicFrame>
          <p:nvGraphicFramePr>
            <p:cNvPr id="22" name="Диаграмма 21"/>
            <p:cNvGraphicFramePr/>
            <p:nvPr>
              <p:extLst>
                <p:ext uri="{D42A27DB-BD31-4B8C-83A1-F6EECF244321}">
                  <p14:modId xmlns:p14="http://schemas.microsoft.com/office/powerpoint/2010/main" val="2222239515"/>
                </p:ext>
              </p:extLst>
            </p:nvPr>
          </p:nvGraphicFramePr>
          <p:xfrm>
            <a:off x="-36752" y="4800063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23" name="Диаграмма 22"/>
            <p:cNvGraphicFramePr/>
            <p:nvPr>
              <p:extLst>
                <p:ext uri="{D42A27DB-BD31-4B8C-83A1-F6EECF244321}">
                  <p14:modId xmlns:p14="http://schemas.microsoft.com/office/powerpoint/2010/main" val="342062919"/>
                </p:ext>
              </p:extLst>
            </p:nvPr>
          </p:nvGraphicFramePr>
          <p:xfrm>
            <a:off x="1581460" y="4806971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24" name="Диаграмма 23"/>
            <p:cNvGraphicFramePr/>
            <p:nvPr>
              <p:extLst>
                <p:ext uri="{D42A27DB-BD31-4B8C-83A1-F6EECF244321}">
                  <p14:modId xmlns:p14="http://schemas.microsoft.com/office/powerpoint/2010/main" val="1432074453"/>
                </p:ext>
              </p:extLst>
            </p:nvPr>
          </p:nvGraphicFramePr>
          <p:xfrm>
            <a:off x="3199672" y="4800063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5" name="TextBox 24"/>
            <p:cNvSpPr txBox="1"/>
            <p:nvPr/>
          </p:nvSpPr>
          <p:spPr>
            <a:xfrm>
              <a:off x="423955" y="5372926"/>
              <a:ext cx="8228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002060"/>
                  </a:solidFill>
                </a:rPr>
                <a:t>2021</a:t>
              </a:r>
              <a:endParaRPr 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050677" y="5365552"/>
              <a:ext cx="8228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002060"/>
                  </a:solidFill>
                </a:rPr>
                <a:t>2022</a:t>
              </a:r>
              <a:endParaRPr 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651576" y="5395106"/>
              <a:ext cx="8228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</a:rPr>
                <a:t>202</a:t>
              </a:r>
              <a:r>
                <a:rPr lang="en-US" b="1" dirty="0" smtClean="0">
                  <a:solidFill>
                    <a:srgbClr val="002060"/>
                  </a:solidFill>
                </a:rPr>
                <a:t>3</a:t>
              </a:r>
              <a:endParaRPr 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84917" y="4723020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0,</a:t>
              </a:r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7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 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25989" y="4723020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0,</a:t>
              </a:r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6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 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166333" y="4733101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0,6 %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4077072" y="6012160"/>
            <a:ext cx="2836895" cy="2772454"/>
            <a:chOff x="-1257785" y="7035491"/>
            <a:chExt cx="2836895" cy="2772454"/>
          </a:xfrm>
        </p:grpSpPr>
        <p:sp>
          <p:nvSpPr>
            <p:cNvPr id="43" name="TextBox 42"/>
            <p:cNvSpPr txBox="1"/>
            <p:nvPr/>
          </p:nvSpPr>
          <p:spPr>
            <a:xfrm>
              <a:off x="-994775" y="7035491"/>
              <a:ext cx="252000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dirty="0" smtClean="0">
                  <a:latin typeface="Cambria" panose="02040503050406030204" pitchFamily="18" charset="0"/>
                </a:rPr>
                <a:t>Организация диспансеризации и медицинского осмотра работников местного самоуправления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-975556" y="8907699"/>
              <a:ext cx="2520000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dirty="0" smtClean="0">
                  <a:latin typeface="Cambria" panose="02040503050406030204" pitchFamily="18" charset="0"/>
                </a:rPr>
                <a:t>Осуществление пенсионных выплат лицам, ранее замещавшим муниципальные должности города или должности муниципальной службы города 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-975556" y="7682546"/>
              <a:ext cx="255466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dirty="0" smtClean="0">
                  <a:latin typeface="Cambria" panose="02040503050406030204" pitchFamily="18" charset="0"/>
                </a:rPr>
                <a:t>Организация дополнительного профессионального образования работников местного самоуправления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-994775" y="8332796"/>
              <a:ext cx="252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dirty="0" smtClean="0">
                  <a:latin typeface="Cambria" panose="02040503050406030204" pitchFamily="18" charset="0"/>
                </a:rPr>
                <a:t>Компьютеризация администрации города</a:t>
              </a:r>
              <a:endParaRPr lang="ru-RU" sz="1050" dirty="0">
                <a:latin typeface="Cambria" panose="02040503050406030204" pitchFamily="18" charset="0"/>
              </a:endParaRPr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-1257785" y="8943873"/>
              <a:ext cx="252000" cy="216000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-1257785" y="7776877"/>
              <a:ext cx="252000" cy="2160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49" name="Прямоугольник 48"/>
            <p:cNvSpPr/>
            <p:nvPr/>
          </p:nvSpPr>
          <p:spPr>
            <a:xfrm>
              <a:off x="-1257785" y="7106723"/>
              <a:ext cx="252000" cy="216000"/>
            </a:xfrm>
            <a:prstGeom prst="rect">
              <a:avLst/>
            </a:prstGeom>
            <a:solidFill>
              <a:srgbClr val="ED7D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50" name="Прямоугольник 49"/>
            <p:cNvSpPr/>
            <p:nvPr/>
          </p:nvSpPr>
          <p:spPr>
            <a:xfrm>
              <a:off x="-1257785" y="8392695"/>
              <a:ext cx="252000" cy="216000"/>
            </a:xfrm>
            <a:prstGeom prst="rect">
              <a:avLst/>
            </a:prstGeom>
            <a:solidFill>
              <a:srgbClr val="1C7A7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2060"/>
                </a:solidFill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27385" y="2463309"/>
            <a:ext cx="6803230" cy="307777"/>
          </a:xfrm>
          <a:prstGeom prst="rect">
            <a:avLst/>
          </a:prstGeom>
          <a:solidFill>
            <a:srgbClr val="D2E4E4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Доля расходов на муниципальную программу в общем объеме </a:t>
            </a:r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расходов </a:t>
            </a: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бюджета</a:t>
            </a:r>
            <a:endParaRPr lang="ru-RU" sz="14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grpSp>
        <p:nvGrpSpPr>
          <p:cNvPr id="34" name="Группа 33"/>
          <p:cNvGrpSpPr/>
          <p:nvPr/>
        </p:nvGrpSpPr>
        <p:grpSpPr>
          <a:xfrm>
            <a:off x="-261889" y="5095802"/>
            <a:ext cx="4379921" cy="3669297"/>
            <a:chOff x="6311073" y="3519308"/>
            <a:chExt cx="3127523" cy="2983032"/>
          </a:xfrm>
        </p:grpSpPr>
        <p:graphicFrame>
          <p:nvGraphicFramePr>
            <p:cNvPr id="38" name="Диаграмма 37"/>
            <p:cNvGraphicFramePr/>
            <p:nvPr>
              <p:extLst>
                <p:ext uri="{D42A27DB-BD31-4B8C-83A1-F6EECF244321}">
                  <p14:modId xmlns:p14="http://schemas.microsoft.com/office/powerpoint/2010/main" val="3570620521"/>
                </p:ext>
              </p:extLst>
            </p:nvPr>
          </p:nvGraphicFramePr>
          <p:xfrm>
            <a:off x="6311073" y="3598115"/>
            <a:ext cx="3127523" cy="29042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pSp>
          <p:nvGrpSpPr>
            <p:cNvPr id="39" name="Группа 38"/>
            <p:cNvGrpSpPr/>
            <p:nvPr/>
          </p:nvGrpSpPr>
          <p:grpSpPr>
            <a:xfrm>
              <a:off x="6602406" y="3519308"/>
              <a:ext cx="2655247" cy="714654"/>
              <a:chOff x="6602406" y="3519308"/>
              <a:chExt cx="2655247" cy="714654"/>
            </a:xfrm>
          </p:grpSpPr>
          <p:sp>
            <p:nvSpPr>
              <p:cNvPr id="40" name="TextBox 39"/>
              <p:cNvSpPr txBox="1"/>
              <p:nvPr/>
            </p:nvSpPr>
            <p:spPr>
              <a:xfrm>
                <a:off x="6602406" y="3519308"/>
                <a:ext cx="607934" cy="2752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dirty="0" smtClean="0">
                    <a:latin typeface="Cambria" panose="02040503050406030204" pitchFamily="18" charset="0"/>
                  </a:rPr>
                  <a:t>7</a:t>
                </a:r>
                <a:r>
                  <a:rPr lang="en-US" sz="1600" b="1" dirty="0" smtClean="0">
                    <a:latin typeface="Cambria" panose="02040503050406030204" pitchFamily="18" charset="0"/>
                  </a:rPr>
                  <a:t>9</a:t>
                </a:r>
                <a:r>
                  <a:rPr lang="ru-RU" sz="1600" b="1" dirty="0" smtClean="0">
                    <a:latin typeface="Cambria" panose="02040503050406030204" pitchFamily="18" charset="0"/>
                  </a:rPr>
                  <a:t>,0</a:t>
                </a:r>
                <a:endParaRPr lang="ru-RU" sz="1600" b="1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7562281" y="3958728"/>
                <a:ext cx="645511" cy="2752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latin typeface="Cambria" panose="02040503050406030204" pitchFamily="18" charset="0"/>
                  </a:rPr>
                  <a:t>64,4</a:t>
                </a:r>
                <a:endParaRPr lang="ru-RU" sz="1600" b="1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8508190" y="3958728"/>
                <a:ext cx="749463" cy="2752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latin typeface="Cambria" panose="02040503050406030204" pitchFamily="18" charset="0"/>
                  </a:rPr>
                  <a:t>64,4</a:t>
                </a:r>
                <a:endParaRPr lang="ru-RU" sz="1600" b="1" dirty="0">
                  <a:latin typeface="Cambria" panose="02040503050406030204" pitchFamily="18" charset="0"/>
                </a:endParaRPr>
              </a:p>
            </p:txBody>
          </p:sp>
        </p:grpSp>
      </p:grpSp>
      <p:sp>
        <p:nvSpPr>
          <p:cNvPr id="61" name="Прямоугольник 60"/>
          <p:cNvSpPr/>
          <p:nvPr/>
        </p:nvSpPr>
        <p:spPr>
          <a:xfrm>
            <a:off x="75683" y="4499992"/>
            <a:ext cx="42280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ambria" panose="02040503050406030204" pitchFamily="18" charset="0"/>
              </a:rPr>
              <a:t>Расходы </a:t>
            </a:r>
            <a:r>
              <a:rPr lang="ru-RU" sz="14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на выполнение программы, </a:t>
            </a:r>
            <a:r>
              <a:rPr lang="ru-RU" sz="1300" b="1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млн. руб</a:t>
            </a:r>
            <a:r>
              <a:rPr lang="ru-RU" sz="14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.</a:t>
            </a:r>
            <a:endParaRPr lang="ru-RU" sz="14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pic>
        <p:nvPicPr>
          <p:cNvPr id="63" name="Рисунок 62"/>
          <p:cNvPicPr/>
          <p:nvPr/>
        </p:nvPicPr>
        <p:blipFill rotWithShape="1">
          <a:blip r:embed="rId6"/>
          <a:srcRect l="50641" t="31909" r="26763" b="27634"/>
          <a:stretch/>
        </p:blipFill>
        <p:spPr bwMode="auto">
          <a:xfrm>
            <a:off x="5355930" y="4427984"/>
            <a:ext cx="1385438" cy="1384938"/>
          </a:xfrm>
          <a:prstGeom prst="round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4" name="TextBox 63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9000" y="327145"/>
            <a:ext cx="684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400" b="1" cap="all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Муниципальная программа </a:t>
            </a:r>
            <a:br>
              <a:rPr lang="ru-RU" dirty="0"/>
            </a:br>
            <a:r>
              <a:rPr lang="ru-RU" dirty="0"/>
              <a:t>«РАЗВИТИЕ МУНИЦИПАЛЬНОЙ СЛУЖБЫ В ГОРОДЕ ЛИПЕЦКЕ»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-122628" y="8729855"/>
            <a:ext cx="3943403" cy="320252"/>
            <a:chOff x="-122628" y="8729855"/>
            <a:chExt cx="3943403" cy="320252"/>
          </a:xfrm>
        </p:grpSpPr>
        <p:sp>
          <p:nvSpPr>
            <p:cNvPr id="76" name="TextBox 75"/>
            <p:cNvSpPr txBox="1"/>
            <p:nvPr/>
          </p:nvSpPr>
          <p:spPr>
            <a:xfrm>
              <a:off x="-122628" y="8729855"/>
              <a:ext cx="1311704" cy="278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latin typeface="Cambria" panose="02040503050406030204" pitchFamily="18" charset="0"/>
                </a:rPr>
                <a:t>202</a:t>
              </a:r>
              <a:r>
                <a:rPr lang="en-US" sz="1200" b="1" dirty="0" smtClean="0">
                  <a:latin typeface="Cambria" panose="02040503050406030204" pitchFamily="18" charset="0"/>
                </a:rPr>
                <a:t>1</a:t>
              </a:r>
              <a:r>
                <a:rPr lang="ru-RU" sz="1200" b="1" dirty="0" smtClean="0">
                  <a:latin typeface="Cambria" panose="02040503050406030204" pitchFamily="18" charset="0"/>
                </a:rPr>
                <a:t> год</a:t>
              </a:r>
              <a:endParaRPr lang="ru-RU" sz="1200" b="1" dirty="0">
                <a:latin typeface="Cambria" panose="02040503050406030204" pitchFamily="18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286507" y="8754366"/>
              <a:ext cx="1311704" cy="278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latin typeface="Cambria" panose="02040503050406030204" pitchFamily="18" charset="0"/>
                </a:rPr>
                <a:t>202</a:t>
              </a:r>
              <a:r>
                <a:rPr lang="en-US" sz="1200" b="1" dirty="0" smtClean="0">
                  <a:latin typeface="Cambria" panose="02040503050406030204" pitchFamily="18" charset="0"/>
                </a:rPr>
                <a:t>2</a:t>
              </a:r>
              <a:r>
                <a:rPr lang="ru-RU" sz="1200" b="1" dirty="0" smtClean="0">
                  <a:latin typeface="Cambria" panose="02040503050406030204" pitchFamily="18" charset="0"/>
                </a:rPr>
                <a:t> год</a:t>
              </a:r>
              <a:endParaRPr lang="ru-RU" sz="1200" b="1" dirty="0">
                <a:latin typeface="Cambria" panose="02040503050406030204" pitchFamily="18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2858906" y="8773108"/>
              <a:ext cx="9618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latin typeface="Cambria" panose="02040503050406030204" pitchFamily="18" charset="0"/>
                </a:rPr>
                <a:t>202</a:t>
              </a:r>
              <a:r>
                <a:rPr lang="en-US" sz="1200" b="1" dirty="0" smtClean="0">
                  <a:latin typeface="Cambria" panose="02040503050406030204" pitchFamily="18" charset="0"/>
                </a:rPr>
                <a:t>3</a:t>
              </a:r>
              <a:r>
                <a:rPr lang="ru-RU" sz="1200" b="1" dirty="0" smtClean="0">
                  <a:latin typeface="Cambria" panose="02040503050406030204" pitchFamily="18" charset="0"/>
                </a:rPr>
                <a:t> год</a:t>
              </a:r>
              <a:endParaRPr lang="ru-RU" sz="1200" b="1" dirty="0">
                <a:latin typeface="Cambria" panose="02040503050406030204" pitchFamily="18" charset="0"/>
              </a:endParaRP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9000" y="922979"/>
            <a:ext cx="6840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Цель программы: </a:t>
            </a:r>
          </a:p>
          <a:p>
            <a:r>
              <a:rPr lang="ru-RU" sz="1400" i="1" dirty="0" smtClean="0">
                <a:latin typeface="Cambria" panose="02040503050406030204" pitchFamily="18" charset="0"/>
              </a:rPr>
              <a:t>повышение </a:t>
            </a:r>
            <a:r>
              <a:rPr lang="ru-RU" sz="1400" i="1" dirty="0">
                <a:latin typeface="Cambria" panose="02040503050406030204" pitchFamily="18" charset="0"/>
              </a:rPr>
              <a:t>эффективности и результативности муниципальной службы</a:t>
            </a:r>
          </a:p>
          <a:p>
            <a:endParaRPr lang="ru-RU" sz="1400" i="1" dirty="0">
              <a:latin typeface="Cambria" panose="02040503050406030204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959" y="1619672"/>
            <a:ext cx="6840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+mj-lt"/>
              </a:rPr>
              <a:t> </a:t>
            </a:r>
            <a:r>
              <a:rPr lang="ru-RU" sz="14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Ответственный </a:t>
            </a:r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исполнитель:</a:t>
            </a:r>
            <a:b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400" i="1" dirty="0">
                <a:latin typeface="Cambria" panose="02040503050406030204" pitchFamily="18" charset="0"/>
              </a:rPr>
              <a:t>Администрация города Липецка</a:t>
            </a:r>
          </a:p>
        </p:txBody>
      </p:sp>
      <p:grpSp>
        <p:nvGrpSpPr>
          <p:cNvPr id="52" name="Группа 51"/>
          <p:cNvGrpSpPr/>
          <p:nvPr/>
        </p:nvGrpSpPr>
        <p:grpSpPr>
          <a:xfrm>
            <a:off x="8109520" y="6094783"/>
            <a:ext cx="2836895" cy="2678325"/>
            <a:chOff x="-1257785" y="7093470"/>
            <a:chExt cx="2836895" cy="2678325"/>
          </a:xfrm>
        </p:grpSpPr>
        <p:sp>
          <p:nvSpPr>
            <p:cNvPr id="53" name="TextBox 52"/>
            <p:cNvSpPr txBox="1"/>
            <p:nvPr/>
          </p:nvSpPr>
          <p:spPr>
            <a:xfrm>
              <a:off x="-994775" y="9194714"/>
              <a:ext cx="252000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dirty="0" smtClean="0">
                  <a:latin typeface="Cambria" panose="02040503050406030204" pitchFamily="18" charset="0"/>
                </a:rPr>
                <a:t>Организация диспансеризации и медицинского осмотра работников местного самоуправления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-975556" y="7093470"/>
              <a:ext cx="2520000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dirty="0" smtClean="0">
                  <a:latin typeface="Cambria" panose="02040503050406030204" pitchFamily="18" charset="0"/>
                </a:rPr>
                <a:t>Осуществление пенсионных выплат лицам, ранее замещавшим муниципальные должности города или должности муниципальной службы города 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-975556" y="8457067"/>
              <a:ext cx="255466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dirty="0" smtClean="0">
                  <a:latin typeface="Cambria" panose="02040503050406030204" pitchFamily="18" charset="0"/>
                </a:rPr>
                <a:t>Организация дополнительного профессионального образования работников местного самоуправления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-994775" y="7972756"/>
              <a:ext cx="252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dirty="0" smtClean="0">
                  <a:latin typeface="Cambria" panose="02040503050406030204" pitchFamily="18" charset="0"/>
                </a:rPr>
                <a:t>Компьютеризация администрации города</a:t>
              </a:r>
              <a:endParaRPr lang="ru-RU" sz="1050" dirty="0">
                <a:latin typeface="Cambria" panose="02040503050406030204" pitchFamily="18" charset="0"/>
              </a:endParaRPr>
            </a:p>
          </p:txBody>
        </p:sp>
        <p:sp>
          <p:nvSpPr>
            <p:cNvPr id="57" name="Прямоугольник 56"/>
            <p:cNvSpPr/>
            <p:nvPr/>
          </p:nvSpPr>
          <p:spPr>
            <a:xfrm>
              <a:off x="-1257785" y="7129644"/>
              <a:ext cx="252000" cy="216000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58" name="Прямоугольник 57"/>
            <p:cNvSpPr/>
            <p:nvPr/>
          </p:nvSpPr>
          <p:spPr>
            <a:xfrm>
              <a:off x="-1257785" y="8551398"/>
              <a:ext cx="252000" cy="2160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-1257785" y="9265946"/>
              <a:ext cx="252000" cy="216000"/>
            </a:xfrm>
            <a:prstGeom prst="rect">
              <a:avLst/>
            </a:prstGeom>
            <a:solidFill>
              <a:srgbClr val="ED7D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60" name="Прямоугольник 59"/>
            <p:cNvSpPr/>
            <p:nvPr/>
          </p:nvSpPr>
          <p:spPr>
            <a:xfrm>
              <a:off x="-1257785" y="8032655"/>
              <a:ext cx="252000" cy="216000"/>
            </a:xfrm>
            <a:prstGeom prst="rect">
              <a:avLst/>
            </a:prstGeom>
            <a:solidFill>
              <a:srgbClr val="1C7A7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828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53602" y1="14000" x2="53602" y2="14000"/>
                        <a14:foregroundMark x1="67723" y1="26286" x2="67723" y2="26286"/>
                        <a14:foregroundMark x1="70461" y1="24143" x2="71326" y2="26571"/>
                        <a14:foregroundMark x1="73199" y1="27429" x2="74207" y2="28714"/>
                        <a14:foregroundMark x1="60663" y1="27714" x2="68444" y2="24571"/>
                        <a14:foregroundMark x1="48271" y1="9143" x2="52450" y2="14286"/>
                        <a14:foregroundMark x1="58357" y1="15000" x2="50000" y2="14286"/>
                        <a14:foregroundMark x1="83718" y1="34857" x2="87320" y2="35714"/>
                        <a14:foregroundMark x1="65418" y1="43857" x2="65850" y2="48429"/>
                        <a14:foregroundMark x1="18444" y1="75857" x2="83141" y2="72857"/>
                        <a14:foregroundMark x1="43372" y1="91857" x2="59942" y2="86714"/>
                        <a14:foregroundMark x1="60086" y1="93143" x2="68732" y2="87000"/>
                        <a14:foregroundMark x1="27810" y1="84000" x2="40922" y2="90857"/>
                        <a14:foregroundMark x1="16427" y1="67000" x2="25216" y2="86286"/>
                        <a14:foregroundMark x1="8646" y1="69286" x2="32997" y2="92571"/>
                        <a14:foregroundMark x1="87752" y1="70429" x2="87032" y2="76714"/>
                        <a14:foregroundMark x1="52305" y1="66857" x2="68156" y2="66857"/>
                        <a14:foregroundMark x1="64265" y1="41571" x2="63401" y2="45286"/>
                        <a14:foregroundMark x1="84006" y1="32286" x2="83862" y2="40000"/>
                        <a14:foregroundMark x1="60807" y1="13286" x2="60663" y2="20286"/>
                        <a14:foregroundMark x1="17291" y1="58857" x2="26369" y2="85286"/>
                        <a14:foregroundMark x1="9798" y1="56714" x2="8790" y2="73143"/>
                        <a14:foregroundMark x1="36023" y1="63429" x2="25793" y2="79000"/>
                        <a14:foregroundMark x1="21470" y1="61286" x2="36023" y2="82286"/>
                        <a14:foregroundMark x1="5620" y1="64571" x2="8213" y2="71571"/>
                        <a14:foregroundMark x1="10231" y1="79143" x2="32421" y2="87429"/>
                        <a14:foregroundMark x1="24352" y1="88571" x2="48559" y2="88429"/>
                        <a14:foregroundMark x1="35879" y1="93714" x2="57781" y2="91143"/>
                        <a14:foregroundMark x1="18732" y1="83571" x2="36023" y2="93857"/>
                        <a14:foregroundMark x1="53170" y1="96429" x2="65994" y2="94714"/>
                        <a14:foregroundMark x1="45101" y1="95571" x2="59654" y2="94857"/>
                        <a14:foregroundMark x1="74928" y1="85429" x2="93084" y2="67286"/>
                        <a14:foregroundMark x1="73199" y1="88857" x2="90346" y2="74000"/>
                        <a14:foregroundMark x1="82853" y1="66143" x2="94380" y2="66857"/>
                        <a14:foregroundMark x1="71470" y1="87857" x2="59798" y2="95714"/>
                        <a14:foregroundMark x1="16715" y1="18143" x2="23631" y2="12714"/>
                        <a14:foregroundMark x1="8069" y1="28857" x2="21037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33" y="6115196"/>
            <a:ext cx="1188000" cy="1198270"/>
          </a:xfrm>
          <a:prstGeom prst="rect">
            <a:avLst/>
          </a:prstGeom>
        </p:spPr>
      </p:pic>
      <p:graphicFrame>
        <p:nvGraphicFramePr>
          <p:cNvPr id="29" name="Диаграмма 28"/>
          <p:cNvGraphicFramePr/>
          <p:nvPr>
            <p:extLst>
              <p:ext uri="{D42A27DB-BD31-4B8C-83A1-F6EECF244321}">
                <p14:modId xmlns:p14="http://schemas.microsoft.com/office/powerpoint/2010/main" val="144687055"/>
              </p:ext>
            </p:extLst>
          </p:nvPr>
        </p:nvGraphicFramePr>
        <p:xfrm>
          <a:off x="2638737" y="2966398"/>
          <a:ext cx="4375650" cy="4259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3527426" y="4641448"/>
            <a:ext cx="3007125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100"/>
              </a:lnSpc>
            </a:pPr>
            <a:r>
              <a:rPr lang="en-US" sz="3600" b="1" dirty="0" smtClean="0">
                <a:solidFill>
                  <a:srgbClr val="002060"/>
                </a:solidFill>
                <a:latin typeface="Cambria" panose="02040503050406030204" pitchFamily="18" charset="0"/>
                <a:ea typeface="DejaVu Serif Condensed" panose="02060606050605020204" pitchFamily="18" charset="0"/>
              </a:rPr>
              <a:t>280,9</a:t>
            </a:r>
            <a:r>
              <a:rPr lang="ru-RU" sz="3600" b="1" dirty="0" smtClean="0">
                <a:solidFill>
                  <a:srgbClr val="002060"/>
                </a:solidFill>
                <a:latin typeface="Cambria" panose="02040503050406030204" pitchFamily="18" charset="0"/>
                <a:ea typeface="DejaVu Serif Condensed" panose="02060606050605020204" pitchFamily="18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latin typeface="Cambria" panose="02040503050406030204" pitchFamily="18" charset="0"/>
                <a:ea typeface="DejaVu Serif Condensed" panose="02060606050605020204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Cambria" panose="02040503050406030204" pitchFamily="18" charset="0"/>
                <a:ea typeface="DejaVu Serif Condensed" panose="02060606050605020204" pitchFamily="18" charset="0"/>
              </a:rPr>
              <a:t>млн. руб.</a:t>
            </a:r>
            <a:endParaRPr lang="ru-RU" sz="3200" b="1" dirty="0">
              <a:solidFill>
                <a:srgbClr val="002060"/>
              </a:solidFill>
              <a:latin typeface="Cambria" panose="02040503050406030204" pitchFamily="18" charset="0"/>
              <a:ea typeface="DejaVu Serif Condensed" panose="02060606050605020204" pitchFamily="18" charset="0"/>
            </a:endParaRPr>
          </a:p>
        </p:txBody>
      </p:sp>
      <p:grpSp>
        <p:nvGrpSpPr>
          <p:cNvPr id="46" name="Группа 45"/>
          <p:cNvGrpSpPr/>
          <p:nvPr/>
        </p:nvGrpSpPr>
        <p:grpSpPr>
          <a:xfrm>
            <a:off x="1232635" y="3063445"/>
            <a:ext cx="2234055" cy="1197920"/>
            <a:chOff x="-2013394" y="7613656"/>
            <a:chExt cx="2273545" cy="1262333"/>
          </a:xfrm>
        </p:grpSpPr>
        <p:sp>
          <p:nvSpPr>
            <p:cNvPr id="24" name="TextBox 23"/>
            <p:cNvSpPr txBox="1"/>
            <p:nvPr/>
          </p:nvSpPr>
          <p:spPr>
            <a:xfrm>
              <a:off x="-2013394" y="8097607"/>
              <a:ext cx="2273545" cy="778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Благоустройство общественных территорий</a:t>
              </a:r>
              <a:endParaRPr lang="ru-RU" sz="1100" dirty="0" smtClean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-1687699" y="7613656"/>
              <a:ext cx="17813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rPr>
                <a:t>262,4</a:t>
              </a:r>
              <a:r>
                <a:rPr lang="ru-RU" sz="20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rPr>
                <a:t> </a:t>
              </a:r>
              <a:r>
                <a:rPr lang="ru-RU" sz="16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rPr>
                <a:t>млн. руб. </a:t>
              </a: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606277" y="4213475"/>
            <a:ext cx="270997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в т. ч. в рамках реализации национального проекта </a:t>
            </a:r>
            <a:r>
              <a:rPr lang="ru-RU" sz="1600" b="1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«Жилье и городская среда» – </a:t>
            </a:r>
            <a:r>
              <a:rPr lang="en-US" sz="2000" b="1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257,7</a:t>
            </a:r>
            <a:r>
              <a:rPr lang="ru-RU" sz="1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млн.руб</a:t>
            </a:r>
            <a:r>
              <a:rPr lang="ru-RU" sz="1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. 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endParaRPr lang="ru-RU" sz="1400" b="1" i="1" dirty="0" smtClean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grpSp>
        <p:nvGrpSpPr>
          <p:cNvPr id="52" name="Группа 51"/>
          <p:cNvGrpSpPr/>
          <p:nvPr/>
        </p:nvGrpSpPr>
        <p:grpSpPr>
          <a:xfrm>
            <a:off x="1096629" y="6315441"/>
            <a:ext cx="2662529" cy="996590"/>
            <a:chOff x="-3368015" y="6696310"/>
            <a:chExt cx="2709594" cy="1050177"/>
          </a:xfrm>
        </p:grpSpPr>
        <p:sp>
          <p:nvSpPr>
            <p:cNvPr id="48" name="TextBox 47"/>
            <p:cNvSpPr txBox="1"/>
            <p:nvPr/>
          </p:nvSpPr>
          <p:spPr>
            <a:xfrm>
              <a:off x="-3368015" y="7195133"/>
              <a:ext cx="2709594" cy="551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Благоустройство дворовых территорий </a:t>
              </a:r>
              <a:endParaRPr lang="ru-RU" sz="1400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-3285988" y="6696310"/>
              <a:ext cx="18158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rPr>
                <a:t>18</a:t>
              </a:r>
              <a:r>
                <a:rPr lang="en-US" sz="20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rPr>
                <a:t>,5</a:t>
              </a:r>
              <a:r>
                <a:rPr lang="ru-RU" sz="28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rPr>
                <a:t> </a:t>
              </a:r>
              <a:r>
                <a:rPr lang="ru-RU" sz="20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rPr>
                <a:t>млн. </a:t>
              </a:r>
              <a:r>
                <a:rPr lang="ru-RU" sz="2000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rPr>
                <a:t>руб.</a:t>
              </a:r>
              <a:endPara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</p:grpSp>
      <p:pic>
        <p:nvPicPr>
          <p:cNvPr id="54" name="Рисунок 53"/>
          <p:cNvPicPr/>
          <p:nvPr/>
        </p:nvPicPr>
        <p:blipFill rotWithShape="1">
          <a:blip r:embed="rId5"/>
          <a:srcRect l="74199" t="23932" r="3044" b="39030"/>
          <a:stretch/>
        </p:blipFill>
        <p:spPr bwMode="auto">
          <a:xfrm>
            <a:off x="55368" y="2872957"/>
            <a:ext cx="1328758" cy="1236267"/>
          </a:xfrm>
          <a:prstGeom prst="ellipse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4" name="Прямая соединительная линия 3"/>
          <p:cNvCxnSpPr>
            <a:endCxn id="54" idx="6"/>
          </p:cNvCxnSpPr>
          <p:nvPr/>
        </p:nvCxnSpPr>
        <p:spPr>
          <a:xfrm flipH="1">
            <a:off x="1384126" y="3490456"/>
            <a:ext cx="1918990" cy="635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H="1">
            <a:off x="1197000" y="6838390"/>
            <a:ext cx="2195760" cy="0"/>
          </a:xfrm>
          <a:prstGeom prst="line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153882"/>
              </p:ext>
            </p:extLst>
          </p:nvPr>
        </p:nvGraphicFramePr>
        <p:xfrm>
          <a:off x="117244" y="7707188"/>
          <a:ext cx="6623512" cy="1013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00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53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3127"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 err="1" smtClean="0">
                          <a:latin typeface="+mn-lt"/>
                          <a:cs typeface="Arial" panose="020B0604020202020204" pitchFamily="34" charset="0"/>
                        </a:rPr>
                        <a:t>Наименование</a:t>
                      </a:r>
                      <a:endParaRPr lang="ru-RU" sz="105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latin typeface="+mn-lt"/>
                          <a:cs typeface="Arial" panose="020B0604020202020204" pitchFamily="34" charset="0"/>
                        </a:rPr>
                        <a:t>2021</a:t>
                      </a:r>
                      <a:endParaRPr lang="ru-RU" sz="105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latin typeface="+mn-lt"/>
                          <a:cs typeface="Arial" panose="020B0604020202020204" pitchFamily="34" charset="0"/>
                        </a:rPr>
                        <a:t>2022</a:t>
                      </a:r>
                      <a:endParaRPr lang="ru-RU" sz="105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latin typeface="+mn-lt"/>
                          <a:cs typeface="Arial" panose="020B0604020202020204" pitchFamily="34" charset="0"/>
                        </a:rPr>
                        <a:t>2023</a:t>
                      </a:r>
                      <a:endParaRPr lang="ru-RU" sz="105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846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ВСЕГО</a:t>
                      </a: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, в том числе:</a:t>
                      </a:r>
                      <a:endParaRPr lang="ru-RU" sz="11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280,9</a:t>
                      </a:r>
                      <a:endParaRPr lang="ru-RU" sz="11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293,0</a:t>
                      </a:r>
                      <a:endParaRPr lang="ru-RU" sz="11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293,0</a:t>
                      </a:r>
                      <a:endParaRPr lang="ru-RU" sz="11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526282"/>
                  </a:ext>
                </a:extLst>
              </a:tr>
              <a:tr h="233846">
                <a:tc>
                  <a:txBody>
                    <a:bodyPr/>
                    <a:lstStyle/>
                    <a:p>
                      <a:r>
                        <a:rPr lang="en-US" sz="10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Благоустройство</a:t>
                      </a:r>
                      <a:r>
                        <a:rPr lang="en-US" sz="10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общественных</a:t>
                      </a:r>
                      <a:r>
                        <a:rPr lang="en-US" sz="10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50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территорий</a:t>
                      </a:r>
                      <a:endParaRPr lang="ru-RU" sz="105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262,4</a:t>
                      </a:r>
                      <a:endParaRPr lang="ru-RU" sz="105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271,0</a:t>
                      </a:r>
                      <a:endParaRPr lang="ru-RU" sz="105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271,0</a:t>
                      </a:r>
                      <a:endParaRPr lang="ru-RU" sz="105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846">
                <a:tc>
                  <a:txBody>
                    <a:bodyPr/>
                    <a:lstStyle/>
                    <a:p>
                      <a:r>
                        <a:rPr lang="en-US" sz="10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Благоустройство</a:t>
                      </a:r>
                      <a:r>
                        <a:rPr lang="en-US" sz="10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5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дворовых</a:t>
                      </a:r>
                      <a:r>
                        <a:rPr lang="en-US" sz="10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50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территорий</a:t>
                      </a:r>
                      <a:r>
                        <a:rPr lang="en-US" sz="10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endParaRPr lang="ru-RU" sz="105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18,5</a:t>
                      </a:r>
                      <a:endParaRPr lang="ru-RU" sz="105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22,0</a:t>
                      </a:r>
                      <a:endParaRPr lang="ru-RU" sz="105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22,0</a:t>
                      </a:r>
                      <a:endParaRPr lang="ru-RU" sz="1050" dirty="0">
                        <a:solidFill>
                          <a:schemeClr val="tx2">
                            <a:lumMod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000" y="327145"/>
            <a:ext cx="684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400" b="1" cap="all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Муниципальная программа </a:t>
            </a:r>
            <a:br>
              <a:rPr lang="ru-RU" dirty="0"/>
            </a:br>
            <a:r>
              <a:rPr lang="ru-RU" spc="-20" dirty="0"/>
              <a:t>«ФОРМИРОВАНИЕ СОВРЕМЕННОЙ ГОРОДСКОЙ СРЕДЫ ГОРОДА ЛИПЕЦКА</a:t>
            </a:r>
            <a:r>
              <a:rPr lang="ru-RU" dirty="0"/>
              <a:t>»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000" y="922979"/>
            <a:ext cx="684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Цель программы: </a:t>
            </a:r>
          </a:p>
          <a:p>
            <a:pPr lvl="0"/>
            <a:r>
              <a:rPr lang="ru-RU" sz="1400" i="1" dirty="0">
                <a:latin typeface="Cambria" panose="02040503050406030204" pitchFamily="18" charset="0"/>
              </a:rPr>
              <a:t>создание функциональной и пространственно-сбалансированной городской среды на основе </a:t>
            </a:r>
            <a:r>
              <a:rPr lang="ru-RU" sz="1400" i="1" dirty="0" smtClean="0">
                <a:latin typeface="Cambria" panose="02040503050406030204" pitchFamily="18" charset="0"/>
              </a:rPr>
              <a:t> улучшения </a:t>
            </a:r>
            <a:r>
              <a:rPr lang="ru-RU" sz="1400" i="1" dirty="0">
                <a:latin typeface="Cambria" panose="02040503050406030204" pitchFamily="18" charset="0"/>
              </a:rPr>
              <a:t>качества окружающей среды и благоустройства городских </a:t>
            </a:r>
            <a:r>
              <a:rPr lang="ru-RU" sz="1400" i="1" dirty="0" smtClean="0">
                <a:latin typeface="Cambria" panose="02040503050406030204" pitchFamily="18" charset="0"/>
              </a:rPr>
              <a:t>территорий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-37724" y="1825382"/>
            <a:ext cx="6840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+mj-lt"/>
              </a:rPr>
              <a:t> </a:t>
            </a:r>
            <a:r>
              <a:rPr lang="ru-RU" sz="14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Ответственный </a:t>
            </a:r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исполнитель:</a:t>
            </a:r>
            <a:b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400" spc="-3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ru-RU" sz="1400" i="1" spc="-30" dirty="0" smtClean="0">
                <a:latin typeface="Cambria" panose="02040503050406030204" pitchFamily="18" charset="0"/>
              </a:rPr>
              <a:t>Департамент </a:t>
            </a:r>
            <a:r>
              <a:rPr lang="ru-RU" sz="1400" i="1" spc="-30" dirty="0">
                <a:latin typeface="Cambria" panose="02040503050406030204" pitchFamily="18" charset="0"/>
              </a:rPr>
              <a:t>градостроительства и архитектуры администрации города Липецка</a:t>
            </a: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3418993" y="6563703"/>
            <a:ext cx="10007" cy="274687"/>
          </a:xfrm>
          <a:prstGeom prst="line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V="1">
            <a:off x="3303116" y="3481646"/>
            <a:ext cx="0" cy="789178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230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12153" y="3059832"/>
            <a:ext cx="6833694" cy="307777"/>
          </a:xfrm>
          <a:prstGeom prst="rect">
            <a:avLst/>
          </a:prstGeom>
          <a:solidFill>
            <a:srgbClr val="9FC8D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Cambria" panose="02040503050406030204" pitchFamily="18" charset="0"/>
              </a:rPr>
              <a:t>Доля расходов на муниципальную программу в общем объеме расходов бюджета</a:t>
            </a:r>
            <a:endParaRPr lang="ru-RU" sz="1400" dirty="0">
              <a:latin typeface="Cambria" panose="02040503050406030204" pitchFamily="18" charset="0"/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931852" y="3419786"/>
            <a:ext cx="5017428" cy="1584262"/>
            <a:chOff x="-36752" y="4723020"/>
            <a:chExt cx="5017428" cy="1584262"/>
          </a:xfrm>
        </p:grpSpPr>
        <p:graphicFrame>
          <p:nvGraphicFramePr>
            <p:cNvPr id="31" name="Диаграмма 30"/>
            <p:cNvGraphicFramePr/>
            <p:nvPr>
              <p:extLst>
                <p:ext uri="{D42A27DB-BD31-4B8C-83A1-F6EECF244321}">
                  <p14:modId xmlns:p14="http://schemas.microsoft.com/office/powerpoint/2010/main" val="3569090383"/>
                </p:ext>
              </p:extLst>
            </p:nvPr>
          </p:nvGraphicFramePr>
          <p:xfrm>
            <a:off x="-36752" y="4800063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32" name="Диаграмма 31"/>
            <p:cNvGraphicFramePr/>
            <p:nvPr>
              <p:extLst>
                <p:ext uri="{D42A27DB-BD31-4B8C-83A1-F6EECF244321}">
                  <p14:modId xmlns:p14="http://schemas.microsoft.com/office/powerpoint/2010/main" val="56297439"/>
                </p:ext>
              </p:extLst>
            </p:nvPr>
          </p:nvGraphicFramePr>
          <p:xfrm>
            <a:off x="1581460" y="4806971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33" name="Диаграмма 32"/>
            <p:cNvGraphicFramePr/>
            <p:nvPr>
              <p:extLst>
                <p:ext uri="{D42A27DB-BD31-4B8C-83A1-F6EECF244321}">
                  <p14:modId xmlns:p14="http://schemas.microsoft.com/office/powerpoint/2010/main" val="1227548010"/>
                </p:ext>
              </p:extLst>
            </p:nvPr>
          </p:nvGraphicFramePr>
          <p:xfrm>
            <a:off x="3199672" y="4800063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4" name="TextBox 33"/>
            <p:cNvSpPr txBox="1"/>
            <p:nvPr/>
          </p:nvSpPr>
          <p:spPr>
            <a:xfrm>
              <a:off x="423955" y="5372926"/>
              <a:ext cx="8228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</a:rPr>
                <a:t>202</a:t>
              </a:r>
              <a:r>
                <a:rPr lang="en-US" b="1" dirty="0" smtClean="0">
                  <a:solidFill>
                    <a:srgbClr val="002060"/>
                  </a:solidFill>
                </a:rPr>
                <a:t>1</a:t>
              </a:r>
              <a:endParaRPr 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050677" y="5365552"/>
              <a:ext cx="8228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</a:rPr>
                <a:t>202</a:t>
              </a:r>
              <a:r>
                <a:rPr lang="en-US" b="1" dirty="0" smtClean="0">
                  <a:solidFill>
                    <a:srgbClr val="002060"/>
                  </a:solidFill>
                </a:rPr>
                <a:t>2</a:t>
              </a:r>
              <a:endParaRPr 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651576" y="5395106"/>
              <a:ext cx="8228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</a:rPr>
                <a:t>202</a:t>
              </a:r>
              <a:r>
                <a:rPr lang="en-US" b="1" dirty="0" smtClean="0">
                  <a:solidFill>
                    <a:srgbClr val="002060"/>
                  </a:solidFill>
                </a:rPr>
                <a:t>3</a:t>
              </a:r>
              <a:endParaRPr 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84917" y="4723020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</a:t>
              </a:r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,7 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525989" y="4723020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2,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5 %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166333" y="4733101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2,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2 %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12" name="Группа 111"/>
          <p:cNvGrpSpPr/>
          <p:nvPr/>
        </p:nvGrpSpPr>
        <p:grpSpPr>
          <a:xfrm>
            <a:off x="3861048" y="6012160"/>
            <a:ext cx="3033023" cy="3106653"/>
            <a:chOff x="972287" y="7097618"/>
            <a:chExt cx="3033023" cy="3106653"/>
          </a:xfrm>
        </p:grpSpPr>
        <p:sp>
          <p:nvSpPr>
            <p:cNvPr id="40" name="TextBox 39"/>
            <p:cNvSpPr txBox="1"/>
            <p:nvPr/>
          </p:nvSpPr>
          <p:spPr>
            <a:xfrm>
              <a:off x="1157678" y="8045772"/>
              <a:ext cx="27482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Функционирование</a:t>
              </a:r>
              <a:r>
                <a:rPr lang="en-US" sz="1200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 </a:t>
              </a:r>
              <a:r>
                <a:rPr lang="en-US" sz="1200" dirty="0" err="1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систем</a:t>
              </a:r>
              <a:r>
                <a:rPr lang="en-US" sz="1200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 </a:t>
              </a:r>
              <a:r>
                <a:rPr lang="en-US" sz="1200" dirty="0" err="1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межведомственного</a:t>
              </a:r>
              <a:r>
                <a:rPr lang="en-US" sz="1200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 </a:t>
              </a:r>
              <a:r>
                <a:rPr lang="en-US" sz="1200" dirty="0" err="1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бухгалтерского</a:t>
              </a:r>
              <a:r>
                <a:rPr lang="en-US" sz="1200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 </a:t>
              </a:r>
              <a:r>
                <a:rPr lang="en-US" sz="1200" dirty="0" err="1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обслуживания</a:t>
              </a:r>
              <a:endParaRPr lang="ru-RU" sz="1200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182146" y="9257858"/>
              <a:ext cx="2823164" cy="946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Реализация муниципальной долговой политики </a:t>
              </a:r>
              <a:r>
                <a:rPr lang="ru-RU" sz="1050" i="1" dirty="0" smtClean="0">
                  <a:latin typeface="Cambria" panose="02040503050406030204" pitchFamily="18" charset="0"/>
                </a:rPr>
                <a:t>(предусмотрены средства на обслуживание муниципального долга и исполнение муниципальных гарантий)</a:t>
              </a:r>
              <a:endParaRPr lang="ru-RU" sz="1100" i="1" dirty="0" smtClean="0">
                <a:latin typeface="Cambria" panose="02040503050406030204" pitchFamily="18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180643" y="7097618"/>
              <a:ext cx="2824667" cy="946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Повышение эффективности бюджетных расходов  </a:t>
              </a:r>
              <a:r>
                <a:rPr lang="ru-RU" sz="1050" i="1" dirty="0" smtClean="0">
                  <a:latin typeface="Cambria" panose="02040503050406030204" pitchFamily="18" charset="0"/>
                </a:rPr>
                <a:t>(обслуживание программных комплексов, организация и участие в семинарах, конференциях, проведение мониторинга)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157679" y="8692103"/>
              <a:ext cx="27360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Расходы на аппарат управления департамента финансов</a:t>
              </a:r>
              <a:endParaRPr lang="ru-RU" sz="1200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972287" y="9306597"/>
              <a:ext cx="252000" cy="216000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57" name="Прямоугольник 56"/>
            <p:cNvSpPr/>
            <p:nvPr/>
          </p:nvSpPr>
          <p:spPr>
            <a:xfrm>
              <a:off x="972287" y="7176323"/>
              <a:ext cx="252000" cy="216000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58" name="Прямоугольник 57"/>
            <p:cNvSpPr/>
            <p:nvPr/>
          </p:nvSpPr>
          <p:spPr>
            <a:xfrm>
              <a:off x="972287" y="8119565"/>
              <a:ext cx="252000" cy="216000"/>
            </a:xfrm>
            <a:prstGeom prst="rect">
              <a:avLst/>
            </a:prstGeom>
            <a:solidFill>
              <a:srgbClr val="ED7D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972287" y="8766024"/>
              <a:ext cx="252000" cy="216000"/>
            </a:xfrm>
            <a:prstGeom prst="rect">
              <a:avLst/>
            </a:prstGeom>
            <a:solidFill>
              <a:srgbClr val="1C7A7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2060"/>
                </a:solidFill>
              </a:endParaRPr>
            </a:p>
          </p:txBody>
        </p:sp>
      </p:grpSp>
      <p:sp>
        <p:nvSpPr>
          <p:cNvPr id="60" name="Прямоугольник 59"/>
          <p:cNvSpPr/>
          <p:nvPr/>
        </p:nvSpPr>
        <p:spPr>
          <a:xfrm>
            <a:off x="57334" y="5076056"/>
            <a:ext cx="42280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ambria" panose="02040503050406030204" pitchFamily="18" charset="0"/>
              </a:rPr>
              <a:t>Расходы </a:t>
            </a:r>
            <a:r>
              <a:rPr lang="ru-RU" sz="14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на выполнение программы, </a:t>
            </a:r>
            <a:r>
              <a:rPr lang="ru-RU" sz="1300" b="1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млн. руб</a:t>
            </a:r>
            <a:r>
              <a:rPr lang="ru-RU" sz="14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.</a:t>
            </a:r>
            <a:endParaRPr lang="ru-RU" sz="14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pic>
        <p:nvPicPr>
          <p:cNvPr id="62" name="Рисунок 61"/>
          <p:cNvPicPr/>
          <p:nvPr/>
        </p:nvPicPr>
        <p:blipFill rotWithShape="1">
          <a:blip r:embed="rId5">
            <a:clrChange>
              <a:clrFrom>
                <a:srgbClr val="F8FAFB"/>
              </a:clrFrom>
              <a:clrTo>
                <a:srgbClr val="F8FAFB">
                  <a:alpha val="0"/>
                </a:srgbClr>
              </a:clrTo>
            </a:clrChange>
          </a:blip>
          <a:srcRect l="22275" t="26496" r="59776" b="45298"/>
          <a:stretch/>
        </p:blipFill>
        <p:spPr bwMode="auto">
          <a:xfrm>
            <a:off x="5634242" y="4538205"/>
            <a:ext cx="1155931" cy="1094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3" name="TextBox 62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000" y="327145"/>
            <a:ext cx="6840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400" b="1" cap="all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Муниципальная программа </a:t>
            </a:r>
            <a:br>
              <a:rPr lang="ru-RU" dirty="0"/>
            </a:br>
            <a:r>
              <a:rPr lang="ru-RU" dirty="0"/>
              <a:t>«УПРАВЛЕНИЕ МУНИЦИПАЛЬНЫМИ ФИНАНСАМИ И МУНИЦИПАЛЬНЫМ ДОЛГОМ ГОРОДА ЛИПЕЦКА»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8000" y="1243391"/>
            <a:ext cx="6840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Цель программы: </a:t>
            </a:r>
            <a:r>
              <a:rPr lang="ru-RU" sz="1400" i="1" dirty="0" smtClean="0">
                <a:latin typeface="Cambria" panose="02040503050406030204" pitchFamily="18" charset="0"/>
              </a:rPr>
              <a:t>обеспечение </a:t>
            </a:r>
            <a:r>
              <a:rPr lang="ru-RU" sz="1400" i="1" dirty="0">
                <a:latin typeface="Cambria" panose="02040503050406030204" pitchFamily="18" charset="0"/>
              </a:rPr>
              <a:t>долгосрочной сбалансированности и устойчивости бюджетной системы, повышение качества управления муниципальными </a:t>
            </a:r>
            <a:r>
              <a:rPr lang="ru-RU" sz="1400" i="1" dirty="0" smtClean="0">
                <a:latin typeface="Cambria" panose="02040503050406030204" pitchFamily="18" charset="0"/>
              </a:rPr>
              <a:t>финансами  </a:t>
            </a:r>
            <a:r>
              <a:rPr lang="ru-RU" sz="1400" i="1" dirty="0">
                <a:latin typeface="Cambria" panose="02040503050406030204" pitchFamily="18" charset="0"/>
              </a:rPr>
              <a:t>города Липецка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8000" y="2145794"/>
            <a:ext cx="6840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+mj-lt"/>
              </a:rPr>
              <a:t> </a:t>
            </a:r>
            <a:r>
              <a:rPr lang="ru-RU" sz="14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Ответственный </a:t>
            </a:r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исполнитель:</a:t>
            </a:r>
            <a:b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400" dirty="0" smtClean="0">
                <a:ln>
                  <a:solidFill>
                    <a:srgbClr val="C00000"/>
                  </a:solidFill>
                </a:ln>
                <a:latin typeface="Cambria" panose="02040503050406030204" pitchFamily="18" charset="0"/>
              </a:rPr>
              <a:t> </a:t>
            </a:r>
            <a:r>
              <a:rPr lang="ru-RU" sz="1400" i="1" dirty="0" smtClean="0">
                <a:latin typeface="Cambria" panose="02040503050406030204" pitchFamily="18" charset="0"/>
              </a:rPr>
              <a:t>Департамент </a:t>
            </a:r>
            <a:r>
              <a:rPr lang="ru-RU" sz="1400" i="1" dirty="0">
                <a:latin typeface="Cambria" panose="02040503050406030204" pitchFamily="18" charset="0"/>
              </a:rPr>
              <a:t>финансов администрации города Липецка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-171748" y="5347610"/>
            <a:ext cx="4034164" cy="3717114"/>
            <a:chOff x="-123" y="5365565"/>
            <a:chExt cx="4034164" cy="3717114"/>
          </a:xfrm>
        </p:grpSpPr>
        <p:grpSp>
          <p:nvGrpSpPr>
            <p:cNvPr id="113" name="Группа 112"/>
            <p:cNvGrpSpPr/>
            <p:nvPr/>
          </p:nvGrpSpPr>
          <p:grpSpPr>
            <a:xfrm>
              <a:off x="-123" y="5365565"/>
              <a:ext cx="4034164" cy="3577675"/>
              <a:chOff x="-3394851" y="6169278"/>
              <a:chExt cx="4034164" cy="3577675"/>
            </a:xfrm>
          </p:grpSpPr>
          <p:grpSp>
            <p:nvGrpSpPr>
              <p:cNvPr id="22" name="Группа 21"/>
              <p:cNvGrpSpPr/>
              <p:nvPr/>
            </p:nvGrpSpPr>
            <p:grpSpPr>
              <a:xfrm>
                <a:off x="-3394851" y="6169278"/>
                <a:ext cx="4034164" cy="3577675"/>
                <a:chOff x="6311073" y="3598115"/>
                <a:chExt cx="3127523" cy="2904225"/>
              </a:xfrm>
            </p:grpSpPr>
            <p:graphicFrame>
              <p:nvGraphicFramePr>
                <p:cNvPr id="23" name="Диаграмма 22"/>
                <p:cNvGraphicFramePr/>
                <p:nvPr>
                  <p:extLst>
                    <p:ext uri="{D42A27DB-BD31-4B8C-83A1-F6EECF244321}">
                      <p14:modId xmlns:p14="http://schemas.microsoft.com/office/powerpoint/2010/main" val="3151860097"/>
                    </p:ext>
                  </p:extLst>
                </p:nvPr>
              </p:nvGraphicFramePr>
              <p:xfrm>
                <a:off x="6311073" y="3598115"/>
                <a:ext cx="3127523" cy="2904225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6"/>
                </a:graphicData>
              </a:graphic>
            </p:graphicFrame>
            <p:grpSp>
              <p:nvGrpSpPr>
                <p:cNvPr id="24" name="Группа 23"/>
                <p:cNvGrpSpPr/>
                <p:nvPr/>
              </p:nvGrpSpPr>
              <p:grpSpPr>
                <a:xfrm>
                  <a:off x="6570462" y="3671884"/>
                  <a:ext cx="2672554" cy="502320"/>
                  <a:chOff x="6570462" y="3671884"/>
                  <a:chExt cx="2672554" cy="502320"/>
                </a:xfrm>
              </p:grpSpPr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6570462" y="3671884"/>
                    <a:ext cx="658564" cy="27482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ru-RU"/>
                    </a:defPPr>
                    <a:lvl1pPr algn="ctr">
                      <a:defRPr sz="1600" b="1">
                        <a:latin typeface="Cambria" panose="02040503050406030204" pitchFamily="18" charset="0"/>
                      </a:defRPr>
                    </a:lvl1pPr>
                  </a:lstStyle>
                  <a:p>
                    <a:r>
                      <a:rPr lang="en-US" dirty="0" smtClean="0"/>
                      <a:t>319,7</a:t>
                    </a:r>
                    <a:endParaRPr lang="ru-RU" dirty="0"/>
                  </a:p>
                </p:txBody>
              </p:sp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7538534" y="3792651"/>
                    <a:ext cx="645511" cy="27482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ru-RU"/>
                    </a:defPPr>
                    <a:lvl1pPr algn="ctr">
                      <a:defRPr sz="1600" b="1">
                        <a:latin typeface="Cambria" panose="02040503050406030204" pitchFamily="18" charset="0"/>
                      </a:defRPr>
                    </a:lvl1pPr>
                  </a:lstStyle>
                  <a:p>
                    <a:r>
                      <a:rPr lang="en-US" dirty="0" smtClean="0"/>
                      <a:t>275,4</a:t>
                    </a:r>
                    <a:endParaRPr lang="ru-RU" dirty="0"/>
                  </a:p>
                </p:txBody>
              </p:sp>
              <p:sp>
                <p:nvSpPr>
                  <p:cNvPr id="27" name="TextBox 26"/>
                  <p:cNvSpPr txBox="1"/>
                  <p:nvPr/>
                </p:nvSpPr>
                <p:spPr>
                  <a:xfrm>
                    <a:off x="8493553" y="3899378"/>
                    <a:ext cx="749463" cy="27482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ru-RU"/>
                    </a:defPPr>
                    <a:lvl1pPr algn="ctr">
                      <a:defRPr sz="1600" b="1">
                        <a:latin typeface="Cambria" panose="02040503050406030204" pitchFamily="18" charset="0"/>
                      </a:defRPr>
                    </a:lvl1pPr>
                  </a:lstStyle>
                  <a:p>
                    <a:r>
                      <a:rPr lang="en-US" dirty="0" smtClean="0"/>
                      <a:t>246,4</a:t>
                    </a:r>
                    <a:endParaRPr lang="ru-RU" dirty="0"/>
                  </a:p>
                </p:txBody>
              </p:sp>
            </p:grpSp>
          </p:grpSp>
          <p:sp>
            <p:nvSpPr>
              <p:cNvPr id="47" name="TextBox 46"/>
              <p:cNvSpPr txBox="1"/>
              <p:nvPr/>
            </p:nvSpPr>
            <p:spPr>
              <a:xfrm>
                <a:off x="-2887127" y="7236199"/>
                <a:ext cx="4667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ru-RU"/>
                </a:defPPr>
                <a:lvl1pPr defTabSz="797811">
                  <a:defRPr sz="1100" b="1">
                    <a:solidFill>
                      <a:schemeClr val="bg1"/>
                    </a:solidFill>
                    <a:latin typeface="Cambria" panose="02040503050406030204" pitchFamily="18" charset="0"/>
                  </a:defRPr>
                </a:lvl1pPr>
              </a:lstStyle>
              <a:p>
                <a:r>
                  <a:rPr lang="en-US" dirty="0"/>
                  <a:t>52,4</a:t>
                </a:r>
                <a:endParaRPr lang="ru-RU" dirty="0"/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-1611167" y="7324631"/>
                <a:ext cx="4667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97811"/>
                <a:r>
                  <a:rPr lang="en-US" sz="1100" b="1" dirty="0" smtClean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52,3</a:t>
                </a:r>
                <a:endParaRPr lang="ru-RU" sz="1100" b="1" dirty="0">
                  <a:solidFill>
                    <a:schemeClr val="bg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-347887" y="7455436"/>
                <a:ext cx="466794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97811"/>
                <a:r>
                  <a:rPr lang="en-US" sz="1100" b="1" dirty="0" smtClean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52,3</a:t>
                </a:r>
                <a:endParaRPr lang="ru-RU" sz="1100" b="1" dirty="0">
                  <a:solidFill>
                    <a:schemeClr val="bg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-1652845" y="8229253"/>
                <a:ext cx="55015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97811"/>
                <a:r>
                  <a:rPr lang="en-US" sz="1100" b="1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185,0</a:t>
                </a:r>
                <a:endParaRPr lang="ru-RU" sz="1100" b="1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-395114" y="8229253"/>
                <a:ext cx="55015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97811"/>
                <a:r>
                  <a:rPr lang="en-US" sz="1100" b="1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156,0</a:t>
                </a:r>
                <a:endParaRPr lang="ru-RU" sz="1100" b="1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-2936499" y="8229253"/>
                <a:ext cx="550151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97811"/>
                <a:r>
                  <a:rPr lang="en-US" sz="1100" b="1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224,0</a:t>
                </a:r>
                <a:endParaRPr lang="ru-RU" sz="1100" b="1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247549" y="6724243"/>
                <a:ext cx="38343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97811"/>
                <a:r>
                  <a:rPr lang="en-US" sz="1100" b="1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5,7</a:t>
                </a:r>
                <a:endParaRPr lang="ru-RU" sz="1100" b="1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-955432" y="6617344"/>
                <a:ext cx="38343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97811"/>
                <a:r>
                  <a:rPr lang="en-US" sz="1100" b="1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5,7</a:t>
                </a:r>
                <a:endParaRPr lang="ru-RU" sz="1100" b="1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-2216970" y="6492103"/>
                <a:ext cx="38343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97811"/>
                <a:r>
                  <a:rPr lang="en-US" sz="1100" b="1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9,6</a:t>
                </a:r>
                <a:endParaRPr lang="ru-RU" sz="1100" b="1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55899" y="8803801"/>
              <a:ext cx="1311704" cy="278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latin typeface="Cambria" panose="02040503050406030204" pitchFamily="18" charset="0"/>
                </a:rPr>
                <a:t>202</a:t>
              </a:r>
              <a:r>
                <a:rPr lang="en-US" sz="1200" b="1" dirty="0" smtClean="0">
                  <a:latin typeface="Cambria" panose="02040503050406030204" pitchFamily="18" charset="0"/>
                </a:rPr>
                <a:t>1</a:t>
              </a:r>
              <a:r>
                <a:rPr lang="ru-RU" sz="1200" b="1" dirty="0" smtClean="0">
                  <a:latin typeface="Cambria" panose="02040503050406030204" pitchFamily="18" charset="0"/>
                </a:rPr>
                <a:t> год</a:t>
              </a:r>
              <a:endParaRPr lang="ru-RU" sz="1200" b="1" dirty="0">
                <a:latin typeface="Cambria" panose="02040503050406030204" pitchFamily="18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331259" y="8799918"/>
              <a:ext cx="1311704" cy="278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latin typeface="Cambria" panose="02040503050406030204" pitchFamily="18" charset="0"/>
                </a:rPr>
                <a:t>202</a:t>
              </a:r>
              <a:r>
                <a:rPr lang="en-US" sz="1200" b="1" dirty="0" smtClean="0">
                  <a:latin typeface="Cambria" panose="02040503050406030204" pitchFamily="18" charset="0"/>
                </a:rPr>
                <a:t>2</a:t>
              </a:r>
              <a:r>
                <a:rPr lang="ru-RU" sz="1200" b="1" dirty="0" smtClean="0">
                  <a:latin typeface="Cambria" panose="02040503050406030204" pitchFamily="18" charset="0"/>
                </a:rPr>
                <a:t> год</a:t>
              </a:r>
              <a:endParaRPr lang="ru-RU" sz="1200" b="1" dirty="0">
                <a:latin typeface="Cambria" panose="020405030504060302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811984" y="8801797"/>
              <a:ext cx="9618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latin typeface="Cambria" panose="02040503050406030204" pitchFamily="18" charset="0"/>
                </a:rPr>
                <a:t>202</a:t>
              </a:r>
              <a:r>
                <a:rPr lang="en-US" sz="1200" b="1" dirty="0" smtClean="0">
                  <a:latin typeface="Cambria" panose="02040503050406030204" pitchFamily="18" charset="0"/>
                </a:rPr>
                <a:t>3</a:t>
              </a:r>
              <a:r>
                <a:rPr lang="ru-RU" sz="1200" b="1" dirty="0" smtClean="0">
                  <a:latin typeface="Cambria" panose="02040503050406030204" pitchFamily="18" charset="0"/>
                </a:rPr>
                <a:t> год</a:t>
              </a:r>
              <a:endParaRPr lang="ru-RU" sz="1200" b="1" dirty="0">
                <a:latin typeface="Cambria" panose="02040503050406030204" pitchFamily="18" charset="0"/>
              </a:endParaRPr>
            </a:p>
          </p:txBody>
        </p:sp>
        <p:cxnSp>
          <p:nvCxnSpPr>
            <p:cNvPr id="70" name="Прямая соединительная линия 69"/>
            <p:cNvCxnSpPr/>
            <p:nvPr/>
          </p:nvCxnSpPr>
          <p:spPr>
            <a:xfrm flipV="1">
              <a:off x="2370025" y="6044721"/>
              <a:ext cx="104784" cy="11381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/>
            <p:cNvCxnSpPr/>
            <p:nvPr/>
          </p:nvCxnSpPr>
          <p:spPr>
            <a:xfrm>
              <a:off x="2474808" y="6044721"/>
              <a:ext cx="28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Прямая соединительная линия 71"/>
            <p:cNvCxnSpPr/>
            <p:nvPr/>
          </p:nvCxnSpPr>
          <p:spPr>
            <a:xfrm flipV="1">
              <a:off x="1126117" y="5916296"/>
              <a:ext cx="104784" cy="11381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Прямая соединительная линия 72"/>
            <p:cNvCxnSpPr/>
            <p:nvPr/>
          </p:nvCxnSpPr>
          <p:spPr>
            <a:xfrm>
              <a:off x="1230900" y="5916296"/>
              <a:ext cx="28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/>
            <p:nvPr/>
          </p:nvCxnSpPr>
          <p:spPr>
            <a:xfrm flipV="1">
              <a:off x="3586889" y="6145969"/>
              <a:ext cx="104784" cy="11381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Прямая соединительная линия 74"/>
            <p:cNvCxnSpPr/>
            <p:nvPr/>
          </p:nvCxnSpPr>
          <p:spPr>
            <a:xfrm>
              <a:off x="3691672" y="6145969"/>
              <a:ext cx="28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7224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Рисунок 73"/>
          <p:cNvPicPr/>
          <p:nvPr/>
        </p:nvPicPr>
        <p:blipFill rotWithShape="1">
          <a:blip r:embed="rId2"/>
          <a:srcRect l="27564" t="25642" r="49359" b="34757"/>
          <a:stretch/>
        </p:blipFill>
        <p:spPr bwMode="auto">
          <a:xfrm>
            <a:off x="4725144" y="4557839"/>
            <a:ext cx="2220731" cy="2108105"/>
          </a:xfrm>
          <a:prstGeom prst="ellipse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-47990" y="2483768"/>
            <a:ext cx="6877675" cy="307777"/>
          </a:xfrm>
          <a:prstGeom prst="rect">
            <a:avLst/>
          </a:prstGeom>
          <a:solidFill>
            <a:srgbClr val="5DAA9D">
              <a:alpha val="4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Доля расходов на муниципальную программу в общем объеме расходов </a:t>
            </a: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бюджета</a:t>
            </a:r>
            <a:endParaRPr lang="ru-RU" sz="14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920286" y="3038031"/>
            <a:ext cx="5017428" cy="1584262"/>
            <a:chOff x="-36752" y="4723020"/>
            <a:chExt cx="5017428" cy="1584262"/>
          </a:xfrm>
        </p:grpSpPr>
        <p:graphicFrame>
          <p:nvGraphicFramePr>
            <p:cNvPr id="30" name="Диаграмма 29"/>
            <p:cNvGraphicFramePr/>
            <p:nvPr>
              <p:extLst>
                <p:ext uri="{D42A27DB-BD31-4B8C-83A1-F6EECF244321}">
                  <p14:modId xmlns:p14="http://schemas.microsoft.com/office/powerpoint/2010/main" val="2462444290"/>
                </p:ext>
              </p:extLst>
            </p:nvPr>
          </p:nvGraphicFramePr>
          <p:xfrm>
            <a:off x="-36752" y="4800063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31" name="Диаграмма 30"/>
            <p:cNvGraphicFramePr/>
            <p:nvPr>
              <p:extLst>
                <p:ext uri="{D42A27DB-BD31-4B8C-83A1-F6EECF244321}">
                  <p14:modId xmlns:p14="http://schemas.microsoft.com/office/powerpoint/2010/main" val="1484621503"/>
                </p:ext>
              </p:extLst>
            </p:nvPr>
          </p:nvGraphicFramePr>
          <p:xfrm>
            <a:off x="1581460" y="4806971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32" name="Диаграмма 31"/>
            <p:cNvGraphicFramePr/>
            <p:nvPr>
              <p:extLst>
                <p:ext uri="{D42A27DB-BD31-4B8C-83A1-F6EECF244321}">
                  <p14:modId xmlns:p14="http://schemas.microsoft.com/office/powerpoint/2010/main" val="362523241"/>
                </p:ext>
              </p:extLst>
            </p:nvPr>
          </p:nvGraphicFramePr>
          <p:xfrm>
            <a:off x="3199672" y="4800063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3" name="TextBox 32"/>
            <p:cNvSpPr txBox="1"/>
            <p:nvPr/>
          </p:nvSpPr>
          <p:spPr>
            <a:xfrm>
              <a:off x="368060" y="5343807"/>
              <a:ext cx="8228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202</a:t>
              </a:r>
              <a:r>
                <a:rPr lang="en-US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1</a:t>
              </a:r>
              <a:endParaRPr lang="ru-RU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986272" y="5335316"/>
              <a:ext cx="8228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202</a:t>
              </a:r>
              <a:r>
                <a:rPr lang="en-US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</a:t>
              </a:r>
              <a:endParaRPr lang="ru-RU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611745" y="5330822"/>
              <a:ext cx="8228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202</a:t>
              </a:r>
              <a:r>
                <a:rPr lang="en-US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3</a:t>
              </a:r>
              <a:endParaRPr lang="ru-RU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84917" y="4723020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1,2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166333" y="4733101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0,2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 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525989" y="4723020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0,3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 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52" name="Группа 51"/>
          <p:cNvGrpSpPr/>
          <p:nvPr/>
        </p:nvGrpSpPr>
        <p:grpSpPr>
          <a:xfrm>
            <a:off x="4005064" y="6585609"/>
            <a:ext cx="2952328" cy="2162855"/>
            <a:chOff x="5830307" y="4903844"/>
            <a:chExt cx="2952328" cy="2162855"/>
          </a:xfrm>
        </p:grpSpPr>
        <p:sp>
          <p:nvSpPr>
            <p:cNvPr id="53" name="TextBox 52"/>
            <p:cNvSpPr txBox="1"/>
            <p:nvPr/>
          </p:nvSpPr>
          <p:spPr>
            <a:xfrm>
              <a:off x="6020780" y="6651201"/>
              <a:ext cx="2761855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797811"/>
              <a:r>
                <a:rPr lang="ru-RU" sz="1000" dirty="0">
                  <a:solidFill>
                    <a:srgbClr val="002060"/>
                  </a:solidFill>
                  <a:latin typeface="Cambria" panose="02040503050406030204" pitchFamily="18" charset="0"/>
                </a:rPr>
                <a:t>Содержание и восстановление зеленого фонда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020780" y="5876679"/>
              <a:ext cx="192048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797811"/>
              <a:r>
                <a:rPr lang="ru-RU" sz="1000" dirty="0">
                  <a:solidFill>
                    <a:srgbClr val="002060"/>
                  </a:solidFill>
                  <a:latin typeface="Cambria" panose="02040503050406030204" pitchFamily="18" charset="0"/>
                </a:rPr>
                <a:t>Обращение с отходами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020780" y="4903844"/>
              <a:ext cx="2754505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797811"/>
              <a:r>
                <a:rPr lang="ru-RU" sz="1000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Прочие расходы:</a:t>
              </a:r>
            </a:p>
            <a:p>
              <a:pPr defTabSz="797811"/>
              <a:r>
                <a:rPr lang="ru-RU" sz="900" i="1" dirty="0" smtClean="0">
                  <a:latin typeface="Cambria" panose="02040503050406030204" pitchFamily="18" charset="0"/>
                </a:rPr>
                <a:t>(благоустройство водных объектов; охрана </a:t>
              </a:r>
              <a:r>
                <a:rPr lang="ru-RU" sz="900" i="1" dirty="0">
                  <a:latin typeface="Cambria" panose="02040503050406030204" pitchFamily="18" charset="0"/>
                </a:rPr>
                <a:t>атмосферного воздуха; поддержка  особо охраняемых природных территорий; проведение акции «Дни защиты от экологической опасности»</a:t>
              </a:r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5830307" y="6705331"/>
              <a:ext cx="252000" cy="216000"/>
            </a:xfrm>
            <a:prstGeom prst="rect">
              <a:avLst/>
            </a:prstGeom>
            <a:solidFill>
              <a:srgbClr val="15AC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57" name="Прямоугольник 56"/>
            <p:cNvSpPr/>
            <p:nvPr/>
          </p:nvSpPr>
          <p:spPr>
            <a:xfrm>
              <a:off x="5830307" y="5895637"/>
              <a:ext cx="252000" cy="216000"/>
            </a:xfrm>
            <a:prstGeom prst="rect">
              <a:avLst/>
            </a:pr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58" name="Прямоугольник 57"/>
            <p:cNvSpPr/>
            <p:nvPr/>
          </p:nvSpPr>
          <p:spPr>
            <a:xfrm>
              <a:off x="5830307" y="4963038"/>
              <a:ext cx="252000" cy="216000"/>
            </a:xfrm>
            <a:prstGeom prst="rect">
              <a:avLst/>
            </a:prstGeom>
            <a:solidFill>
              <a:srgbClr val="BCB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6020780" y="6316422"/>
              <a:ext cx="25947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797811"/>
              <a:r>
                <a:rPr lang="ru-RU" sz="1000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Региональный проект «Чистая страна»</a:t>
              </a:r>
              <a:endParaRPr lang="ru-RU" sz="1000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01" name="Прямоугольник 100"/>
            <p:cNvSpPr/>
            <p:nvPr/>
          </p:nvSpPr>
          <p:spPr>
            <a:xfrm>
              <a:off x="5830307" y="6335380"/>
              <a:ext cx="252000" cy="216000"/>
            </a:xfrm>
            <a:prstGeom prst="rect">
              <a:avLst/>
            </a:prstGeom>
            <a:solidFill>
              <a:srgbClr val="8064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2060"/>
                </a:solidFill>
              </a:endParaRP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000" y="327145"/>
            <a:ext cx="684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400" b="1" cap="all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Муниципальная программа </a:t>
            </a:r>
            <a:br>
              <a:rPr lang="ru-RU" dirty="0"/>
            </a:br>
            <a:r>
              <a:rPr lang="ru-RU" dirty="0"/>
              <a:t>«Охрана окружающей среды Города Липецка»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9000" y="922979"/>
            <a:ext cx="684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Цель программы: </a:t>
            </a:r>
          </a:p>
          <a:p>
            <a:r>
              <a:rPr lang="ru-RU" sz="1400" i="1" dirty="0">
                <a:latin typeface="Cambria" panose="02040503050406030204" pitchFamily="18" charset="0"/>
              </a:rPr>
              <a:t>улучшение экологической обстановки города </a:t>
            </a:r>
            <a:r>
              <a:rPr lang="ru-RU" sz="1400" i="1" dirty="0" smtClean="0">
                <a:latin typeface="Cambria" panose="02040503050406030204" pitchFamily="18" charset="0"/>
              </a:rPr>
              <a:t>Липецка</a:t>
            </a:r>
            <a:endParaRPr lang="ru-RU" sz="1400" i="1" dirty="0">
              <a:latin typeface="Cambria" panose="02040503050406030204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959" y="1619672"/>
            <a:ext cx="6840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+mj-lt"/>
              </a:rPr>
              <a:t> </a:t>
            </a:r>
            <a:r>
              <a:rPr lang="ru-RU" sz="14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Ответственный </a:t>
            </a:r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исполнитель:</a:t>
            </a:r>
            <a:b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400" i="1" dirty="0">
                <a:latin typeface="Cambria" panose="02040503050406030204" pitchFamily="18" charset="0"/>
              </a:rPr>
              <a:t>Администрация города Липецка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-243407" y="4860104"/>
            <a:ext cx="4383247" cy="3879278"/>
            <a:chOff x="-169723" y="4860032"/>
            <a:chExt cx="4383247" cy="3879278"/>
          </a:xfrm>
        </p:grpSpPr>
        <p:grpSp>
          <p:nvGrpSpPr>
            <p:cNvPr id="72" name="Группа 71"/>
            <p:cNvGrpSpPr/>
            <p:nvPr/>
          </p:nvGrpSpPr>
          <p:grpSpPr>
            <a:xfrm>
              <a:off x="-169723" y="5092629"/>
              <a:ext cx="4286082" cy="3511819"/>
              <a:chOff x="5503936" y="4581982"/>
              <a:chExt cx="4040288" cy="2788249"/>
            </a:xfrm>
          </p:grpSpPr>
          <p:grpSp>
            <p:nvGrpSpPr>
              <p:cNvPr id="22" name="Группа 21"/>
              <p:cNvGrpSpPr/>
              <p:nvPr/>
            </p:nvGrpSpPr>
            <p:grpSpPr>
              <a:xfrm>
                <a:off x="5503936" y="4581982"/>
                <a:ext cx="3935374" cy="2788249"/>
                <a:chOff x="6311073" y="3598115"/>
                <a:chExt cx="3127523" cy="2904225"/>
              </a:xfrm>
            </p:grpSpPr>
            <p:graphicFrame>
              <p:nvGraphicFramePr>
                <p:cNvPr id="23" name="Диаграмма 22"/>
                <p:cNvGraphicFramePr/>
                <p:nvPr>
                  <p:extLst>
                    <p:ext uri="{D42A27DB-BD31-4B8C-83A1-F6EECF244321}">
                      <p14:modId xmlns:p14="http://schemas.microsoft.com/office/powerpoint/2010/main" val="2752783573"/>
                    </p:ext>
                  </p:extLst>
                </p:nvPr>
              </p:nvGraphicFramePr>
              <p:xfrm>
                <a:off x="6311073" y="3598115"/>
                <a:ext cx="3127523" cy="2904225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6"/>
                </a:graphicData>
              </a:graphic>
            </p:graphicFrame>
            <p:grpSp>
              <p:nvGrpSpPr>
                <p:cNvPr id="24" name="Группа 23"/>
                <p:cNvGrpSpPr/>
                <p:nvPr/>
              </p:nvGrpSpPr>
              <p:grpSpPr>
                <a:xfrm>
                  <a:off x="6597334" y="3632907"/>
                  <a:ext cx="2634677" cy="2251036"/>
                  <a:chOff x="6597334" y="3632907"/>
                  <a:chExt cx="2634677" cy="2251036"/>
                </a:xfrm>
              </p:grpSpPr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6597334" y="3632907"/>
                    <a:ext cx="658564" cy="27997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ru-RU"/>
                    </a:defPPr>
                    <a:lvl1pPr algn="ctr">
                      <a:defRPr sz="1600" b="1">
                        <a:latin typeface="Cambria" panose="02040503050406030204" pitchFamily="18" charset="0"/>
                      </a:defRPr>
                    </a:lvl1pPr>
                  </a:lstStyle>
                  <a:p>
                    <a:r>
                      <a:rPr lang="en-US" dirty="0" smtClean="0"/>
                      <a:t>142,6</a:t>
                    </a:r>
                    <a:endParaRPr lang="ru-RU" dirty="0"/>
                  </a:p>
                </p:txBody>
              </p:sp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7537690" y="5357271"/>
                    <a:ext cx="645511" cy="27997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ru-RU"/>
                    </a:defPPr>
                    <a:lvl1pPr algn="ctr">
                      <a:defRPr sz="1600" b="1">
                        <a:latin typeface="Cambria" panose="02040503050406030204" pitchFamily="18" charset="0"/>
                      </a:defRPr>
                    </a:lvl1pPr>
                  </a:lstStyle>
                  <a:p>
                    <a:r>
                      <a:rPr lang="en-US" dirty="0" smtClean="0"/>
                      <a:t>36,0</a:t>
                    </a:r>
                    <a:endParaRPr lang="ru-RU" dirty="0"/>
                  </a:p>
                </p:txBody>
              </p:sp>
              <p:sp>
                <p:nvSpPr>
                  <p:cNvPr id="27" name="TextBox 26"/>
                  <p:cNvSpPr txBox="1"/>
                  <p:nvPr/>
                </p:nvSpPr>
                <p:spPr>
                  <a:xfrm>
                    <a:off x="8482548" y="5531307"/>
                    <a:ext cx="749463" cy="35263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ru-RU"/>
                    </a:defPPr>
                    <a:lvl1pPr algn="ctr">
                      <a:defRPr sz="1600" b="1">
                        <a:latin typeface="Cambria" panose="02040503050406030204" pitchFamily="18" charset="0"/>
                      </a:defRPr>
                    </a:lvl1pPr>
                  </a:lstStyle>
                  <a:p>
                    <a:r>
                      <a:rPr lang="en-US" dirty="0" smtClean="0">
                        <a:solidFill>
                          <a:srgbClr val="002060"/>
                        </a:solidFill>
                      </a:rPr>
                      <a:t>26,8</a:t>
                    </a:r>
                    <a:endParaRPr lang="ru-RU" dirty="0">
                      <a:solidFill>
                        <a:srgbClr val="002060"/>
                      </a:solidFill>
                    </a:endParaRPr>
                  </a:p>
                </p:txBody>
              </p:sp>
            </p:grpSp>
          </p:grpSp>
          <p:sp>
            <p:nvSpPr>
              <p:cNvPr id="43" name="TextBox 42"/>
              <p:cNvSpPr txBox="1"/>
              <p:nvPr/>
            </p:nvSpPr>
            <p:spPr>
              <a:xfrm>
                <a:off x="5985294" y="6221135"/>
                <a:ext cx="518601" cy="2077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97811"/>
                <a:r>
                  <a:rPr lang="ru-RU" sz="1100" b="1" dirty="0" smtClean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105,0</a:t>
                </a:r>
                <a:endParaRPr lang="ru-RU" sz="1100" b="1" dirty="0">
                  <a:solidFill>
                    <a:schemeClr val="bg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7265524" y="6895424"/>
                <a:ext cx="440025" cy="2077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97811"/>
                <a:r>
                  <a:rPr lang="en-US" sz="1100" b="1" dirty="0" smtClean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26,6</a:t>
                </a:r>
                <a:endParaRPr lang="ru-RU" sz="1100" b="1" dirty="0">
                  <a:solidFill>
                    <a:schemeClr val="bg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8491968" y="6967461"/>
                <a:ext cx="440025" cy="2077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97811"/>
                <a:r>
                  <a:rPr lang="en-US" sz="1100" b="1" dirty="0" smtClean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19,3</a:t>
                </a:r>
                <a:endParaRPr lang="ru-RU" sz="1100" b="1" dirty="0">
                  <a:solidFill>
                    <a:schemeClr val="bg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9143910" y="6711452"/>
                <a:ext cx="38343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97811"/>
                <a:r>
                  <a:rPr lang="en-US" sz="1100" b="1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0,5</a:t>
                </a:r>
                <a:endParaRPr lang="ru-RU" sz="1100" b="1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7346228" y="6625925"/>
                <a:ext cx="311585" cy="171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97811"/>
                <a:r>
                  <a:rPr lang="en-US" sz="800" b="1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4,7</a:t>
                </a:r>
                <a:endParaRPr lang="ru-RU" sz="800" b="1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6066115" y="4947519"/>
                <a:ext cx="394929" cy="207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797811"/>
                <a:r>
                  <a:rPr lang="en-US" sz="1100" b="1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8,6</a:t>
                </a:r>
                <a:endParaRPr lang="ru-RU" sz="1100" b="1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6661665" y="4702951"/>
                <a:ext cx="383438" cy="207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797811"/>
                <a:r>
                  <a:rPr lang="en-US" sz="1100" b="1" dirty="0" smtClean="0">
                    <a:latin typeface="Cambria" panose="02040503050406030204" pitchFamily="18" charset="0"/>
                  </a:rPr>
                  <a:t>1,2</a:t>
                </a:r>
                <a:endParaRPr lang="ru-RU" sz="1100" b="1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7890595" y="6418216"/>
                <a:ext cx="353895" cy="2016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97811"/>
                <a:r>
                  <a:rPr lang="ru-RU" sz="1050" b="1" dirty="0" smtClean="0">
                    <a:latin typeface="Cambria" panose="02040503050406030204" pitchFamily="18" charset="0"/>
                  </a:rPr>
                  <a:t>0,6</a:t>
                </a:r>
                <a:endParaRPr lang="ru-RU" sz="1050" b="1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9160786" y="6495020"/>
                <a:ext cx="38343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97811"/>
                <a:r>
                  <a:rPr lang="ru-RU" sz="1050" b="1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0,6</a:t>
                </a:r>
                <a:endParaRPr lang="ru-RU" sz="1050" b="1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6038416" y="5221150"/>
                <a:ext cx="469156" cy="2077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797811"/>
                <a:r>
                  <a:rPr lang="ru-RU" sz="1100" b="1" dirty="0" smtClean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27,8</a:t>
                </a:r>
                <a:endParaRPr lang="ru-RU" sz="1100" b="1" dirty="0">
                  <a:solidFill>
                    <a:schemeClr val="bg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7335607" y="6703528"/>
                <a:ext cx="311585" cy="1710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97811"/>
                <a:r>
                  <a:rPr lang="en-US" sz="800" b="1" dirty="0" smtClean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4,</a:t>
                </a:r>
                <a:r>
                  <a:rPr lang="ru-RU" sz="800" b="1" dirty="0" smtClean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1</a:t>
                </a:r>
                <a:endParaRPr lang="ru-RU" sz="800" b="1" dirty="0">
                  <a:solidFill>
                    <a:schemeClr val="bg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8542979" y="6803788"/>
                <a:ext cx="329717" cy="1832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797811"/>
                <a:r>
                  <a:rPr lang="ru-RU" sz="900" b="1" dirty="0" smtClean="0">
                    <a:solidFill>
                      <a:schemeClr val="bg1"/>
                    </a:solidFill>
                    <a:latin typeface="Cambria" panose="02040503050406030204" pitchFamily="18" charset="0"/>
                  </a:rPr>
                  <a:t>6,4</a:t>
                </a:r>
                <a:endParaRPr lang="ru-RU" sz="900" b="1" dirty="0">
                  <a:solidFill>
                    <a:schemeClr val="bg1"/>
                  </a:solidFill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62" name="Прямоугольник 61"/>
            <p:cNvSpPr/>
            <p:nvPr/>
          </p:nvSpPr>
          <p:spPr>
            <a:xfrm>
              <a:off x="-14571" y="4860032"/>
              <a:ext cx="422809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srgbClr val="002060"/>
                  </a:solidFill>
                  <a:latin typeface="Cambria" panose="02040503050406030204" pitchFamily="18" charset="0"/>
                </a:rPr>
                <a:t>Расходы 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на выполнение программы, </a:t>
              </a:r>
              <a:r>
                <a:rPr lang="ru-RU" sz="1300" b="1" i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млн. руб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.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-77028" y="8460432"/>
              <a:ext cx="1311704" cy="278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latin typeface="Cambria" panose="02040503050406030204" pitchFamily="18" charset="0"/>
                </a:rPr>
                <a:t>202</a:t>
              </a:r>
              <a:r>
                <a:rPr lang="en-US" sz="1200" b="1" dirty="0" smtClean="0">
                  <a:latin typeface="Cambria" panose="02040503050406030204" pitchFamily="18" charset="0"/>
                </a:rPr>
                <a:t>1</a:t>
              </a:r>
              <a:r>
                <a:rPr lang="ru-RU" sz="1200" b="1" dirty="0" smtClean="0">
                  <a:latin typeface="Cambria" panose="02040503050406030204" pitchFamily="18" charset="0"/>
                </a:rPr>
                <a:t> год</a:t>
              </a:r>
              <a:endParaRPr lang="ru-RU" sz="1200" b="1" dirty="0">
                <a:latin typeface="Cambria" panose="02040503050406030204" pitchFamily="18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261819" y="8460432"/>
              <a:ext cx="1311704" cy="278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latin typeface="Cambria" panose="02040503050406030204" pitchFamily="18" charset="0"/>
                </a:rPr>
                <a:t>202</a:t>
              </a:r>
              <a:r>
                <a:rPr lang="en-US" sz="1200" b="1" dirty="0" smtClean="0">
                  <a:latin typeface="Cambria" panose="02040503050406030204" pitchFamily="18" charset="0"/>
                </a:rPr>
                <a:t>2</a:t>
              </a:r>
              <a:r>
                <a:rPr lang="ru-RU" sz="1200" b="1" dirty="0" smtClean="0">
                  <a:latin typeface="Cambria" panose="02040503050406030204" pitchFamily="18" charset="0"/>
                </a:rPr>
                <a:t> год</a:t>
              </a:r>
              <a:endParaRPr lang="ru-RU" sz="1200" b="1" dirty="0">
                <a:latin typeface="Cambria" panose="02040503050406030204" pitchFamily="18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719971" y="8460432"/>
              <a:ext cx="9618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latin typeface="Cambria" panose="02040503050406030204" pitchFamily="18" charset="0"/>
                </a:rPr>
                <a:t>202</a:t>
              </a:r>
              <a:r>
                <a:rPr lang="en-US" sz="1200" b="1" dirty="0" smtClean="0">
                  <a:latin typeface="Cambria" panose="02040503050406030204" pitchFamily="18" charset="0"/>
                </a:rPr>
                <a:t>3</a:t>
              </a:r>
              <a:r>
                <a:rPr lang="ru-RU" sz="1200" b="1" dirty="0" smtClean="0">
                  <a:latin typeface="Cambria" panose="02040503050406030204" pitchFamily="18" charset="0"/>
                </a:rPr>
                <a:t> год</a:t>
              </a:r>
              <a:endParaRPr lang="ru-RU" sz="1200" b="1" dirty="0">
                <a:latin typeface="Cambria" panose="02040503050406030204" pitchFamily="18" charset="0"/>
              </a:endParaRPr>
            </a:p>
          </p:txBody>
        </p:sp>
        <p:cxnSp>
          <p:nvCxnSpPr>
            <p:cNvPr id="82" name="Прямая соединительная линия 81"/>
            <p:cNvCxnSpPr/>
            <p:nvPr/>
          </p:nvCxnSpPr>
          <p:spPr>
            <a:xfrm flipV="1">
              <a:off x="2300294" y="7621059"/>
              <a:ext cx="104784" cy="11381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Прямая соединительная линия 82"/>
            <p:cNvCxnSpPr/>
            <p:nvPr/>
          </p:nvCxnSpPr>
          <p:spPr>
            <a:xfrm>
              <a:off x="2405077" y="7621059"/>
              <a:ext cx="28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Прямая соединительная линия 83"/>
            <p:cNvCxnSpPr/>
            <p:nvPr/>
          </p:nvCxnSpPr>
          <p:spPr>
            <a:xfrm flipV="1">
              <a:off x="1006046" y="5478185"/>
              <a:ext cx="104784" cy="11381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Прямая соединительная линия 84"/>
            <p:cNvCxnSpPr/>
            <p:nvPr/>
          </p:nvCxnSpPr>
          <p:spPr>
            <a:xfrm>
              <a:off x="1110829" y="5478185"/>
              <a:ext cx="28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Прямая соединительная линия 85"/>
            <p:cNvCxnSpPr/>
            <p:nvPr/>
          </p:nvCxnSpPr>
          <p:spPr>
            <a:xfrm>
              <a:off x="3597980" y="7936056"/>
              <a:ext cx="156597" cy="3805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Прямая соединительная линия 87"/>
            <p:cNvCxnSpPr/>
            <p:nvPr/>
          </p:nvCxnSpPr>
          <p:spPr>
            <a:xfrm flipV="1">
              <a:off x="3594341" y="7706784"/>
              <a:ext cx="163877" cy="16097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Прямая соединительная линия 88"/>
            <p:cNvCxnSpPr/>
            <p:nvPr/>
          </p:nvCxnSpPr>
          <p:spPr>
            <a:xfrm>
              <a:off x="3751075" y="7708590"/>
              <a:ext cx="288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99" name="Прямая соединительная линия 98"/>
          <p:cNvCxnSpPr/>
          <p:nvPr/>
        </p:nvCxnSpPr>
        <p:spPr>
          <a:xfrm>
            <a:off x="3677391" y="7974183"/>
            <a:ext cx="28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352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Группа 46"/>
          <p:cNvGrpSpPr/>
          <p:nvPr/>
        </p:nvGrpSpPr>
        <p:grpSpPr>
          <a:xfrm>
            <a:off x="-2318" y="6126023"/>
            <a:ext cx="3935374" cy="2863772"/>
            <a:chOff x="5402287" y="1173656"/>
            <a:chExt cx="3935374" cy="2863772"/>
          </a:xfrm>
        </p:grpSpPr>
        <p:grpSp>
          <p:nvGrpSpPr>
            <p:cNvPr id="48" name="Группа 47"/>
            <p:cNvGrpSpPr/>
            <p:nvPr/>
          </p:nvGrpSpPr>
          <p:grpSpPr>
            <a:xfrm>
              <a:off x="5402287" y="1173656"/>
              <a:ext cx="3935374" cy="2863772"/>
              <a:chOff x="6327654" y="3627415"/>
              <a:chExt cx="3127523" cy="2982889"/>
            </a:xfrm>
          </p:grpSpPr>
          <p:graphicFrame>
            <p:nvGraphicFramePr>
              <p:cNvPr id="59" name="Диаграмма 58"/>
              <p:cNvGraphicFramePr/>
              <p:nvPr>
                <p:extLst>
                  <p:ext uri="{D42A27DB-BD31-4B8C-83A1-F6EECF244321}">
                    <p14:modId xmlns:p14="http://schemas.microsoft.com/office/powerpoint/2010/main" val="3927838886"/>
                  </p:ext>
                </p:extLst>
              </p:nvPr>
            </p:nvGraphicFramePr>
            <p:xfrm>
              <a:off x="6327654" y="3706078"/>
              <a:ext cx="3127523" cy="290422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grpSp>
            <p:nvGrpSpPr>
              <p:cNvPr id="60" name="Группа 59"/>
              <p:cNvGrpSpPr/>
              <p:nvPr/>
            </p:nvGrpSpPr>
            <p:grpSpPr>
              <a:xfrm>
                <a:off x="6601157" y="3627415"/>
                <a:ext cx="1613013" cy="715369"/>
                <a:chOff x="6601157" y="3627415"/>
                <a:chExt cx="1613013" cy="715369"/>
              </a:xfrm>
            </p:grpSpPr>
            <p:sp>
              <p:nvSpPr>
                <p:cNvPr id="61" name="TextBox 60"/>
                <p:cNvSpPr txBox="1"/>
                <p:nvPr/>
              </p:nvSpPr>
              <p:spPr>
                <a:xfrm>
                  <a:off x="6601157" y="3627415"/>
                  <a:ext cx="658564" cy="3526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ru-RU"/>
                  </a:defPPr>
                  <a:lvl1pPr algn="ctr">
                    <a:defRPr sz="1600" b="1">
                      <a:latin typeface="Cambria" panose="02040503050406030204" pitchFamily="18" charset="0"/>
                    </a:defRPr>
                  </a:lvl1pPr>
                </a:lstStyle>
                <a:p>
                  <a:r>
                    <a:rPr lang="ru-RU" dirty="0" smtClean="0"/>
                    <a:t>5</a:t>
                  </a:r>
                  <a:r>
                    <a:rPr lang="en-US" dirty="0" smtClean="0"/>
                    <a:t>5</a:t>
                  </a:r>
                  <a:r>
                    <a:rPr lang="ru-RU" dirty="0" smtClean="0"/>
                    <a:t>,</a:t>
                  </a:r>
                  <a:r>
                    <a:rPr lang="en-US" dirty="0" smtClean="0"/>
                    <a:t>9</a:t>
                  </a:r>
                  <a:endParaRPr lang="ru-RU" dirty="0"/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7568659" y="3990148"/>
                  <a:ext cx="645511" cy="3526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ru-RU"/>
                  </a:defPPr>
                  <a:lvl1pPr algn="ctr">
                    <a:defRPr sz="1600" b="1">
                      <a:latin typeface="Cambria" panose="02040503050406030204" pitchFamily="18" charset="0"/>
                    </a:defRPr>
                  </a:lvl1pPr>
                </a:lstStyle>
                <a:p>
                  <a:r>
                    <a:rPr lang="en-US" dirty="0" smtClean="0"/>
                    <a:t>46,3</a:t>
                  </a:r>
                  <a:endParaRPr lang="ru-RU" dirty="0"/>
                </a:p>
              </p:txBody>
            </p:sp>
          </p:grpSp>
        </p:grpSp>
        <p:sp>
          <p:nvSpPr>
            <p:cNvPr id="52" name="TextBox 51"/>
            <p:cNvSpPr txBox="1"/>
            <p:nvPr/>
          </p:nvSpPr>
          <p:spPr>
            <a:xfrm>
              <a:off x="5733985" y="2909707"/>
              <a:ext cx="8286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600" b="1">
                  <a:latin typeface="Cambria" panose="02040503050406030204" pitchFamily="18" charset="0"/>
                </a:defRPr>
              </a:lvl1pPr>
            </a:lstStyle>
            <a:p>
              <a:r>
                <a:rPr lang="ru-RU" sz="1200" dirty="0" smtClean="0">
                  <a:solidFill>
                    <a:schemeClr val="bg1"/>
                  </a:solidFill>
                </a:rPr>
                <a:t>4</a:t>
              </a:r>
              <a:r>
                <a:rPr lang="en-US" sz="1200" dirty="0" smtClean="0">
                  <a:solidFill>
                    <a:schemeClr val="bg1"/>
                  </a:solidFill>
                </a:rPr>
                <a:t>1,8</a:t>
              </a:r>
              <a:endParaRPr lang="ru-RU" sz="1200" dirty="0">
                <a:solidFill>
                  <a:schemeClr val="bg1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969181" y="2869481"/>
              <a:ext cx="82867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600" b="1">
                  <a:latin typeface="Cambria" panose="02040503050406030204" pitchFamily="18" charset="0"/>
                </a:defRPr>
              </a:lvl1pPr>
            </a:lstStyle>
            <a:p>
              <a:r>
                <a:rPr lang="ru-RU" sz="1200" dirty="0" smtClean="0">
                  <a:solidFill>
                    <a:schemeClr val="bg1"/>
                  </a:solidFill>
                </a:rPr>
                <a:t>41,</a:t>
              </a:r>
              <a:r>
                <a:rPr lang="en-US" sz="1200" dirty="0" smtClean="0">
                  <a:solidFill>
                    <a:schemeClr val="bg1"/>
                  </a:solidFill>
                </a:rPr>
                <a:t>4</a:t>
              </a:r>
              <a:endParaRPr lang="ru-RU" sz="1200" dirty="0">
                <a:solidFill>
                  <a:schemeClr val="bg1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8235783" y="2975999"/>
              <a:ext cx="7620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600" b="1">
                  <a:latin typeface="Cambria" panose="02040503050406030204" pitchFamily="18" charset="0"/>
                </a:defRPr>
              </a:lvl1pPr>
            </a:lstStyle>
            <a:p>
              <a:r>
                <a:rPr lang="ru-RU" sz="1200" dirty="0" smtClean="0">
                  <a:solidFill>
                    <a:schemeClr val="bg1"/>
                  </a:solidFill>
                </a:rPr>
                <a:t>41,</a:t>
              </a:r>
              <a:r>
                <a:rPr lang="en-US" sz="1200" dirty="0" smtClean="0">
                  <a:solidFill>
                    <a:schemeClr val="bg1"/>
                  </a:solidFill>
                </a:rPr>
                <a:t>4</a:t>
              </a:r>
              <a:endParaRPr lang="ru-RU" sz="1200" dirty="0">
                <a:solidFill>
                  <a:schemeClr val="bg1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714687" y="1779711"/>
              <a:ext cx="82867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 defTabSz="797811">
                <a:defRPr sz="1100" b="1">
                  <a:latin typeface="Cambria" panose="02040503050406030204" pitchFamily="18" charset="0"/>
                </a:defRPr>
              </a:lvl1pPr>
            </a:lstStyle>
            <a:p>
              <a:r>
                <a:rPr lang="en-US" dirty="0"/>
                <a:t>12,1</a:t>
              </a:r>
              <a:endParaRPr lang="ru-RU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984620" y="1963634"/>
              <a:ext cx="82867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 defTabSz="797811">
                <a:defRPr sz="1100" b="1">
                  <a:latin typeface="Cambria" panose="02040503050406030204" pitchFamily="18" charset="0"/>
                </a:defRPr>
              </a:lvl1pPr>
            </a:lstStyle>
            <a:p>
              <a:r>
                <a:rPr lang="en-US" dirty="0"/>
                <a:t>3,0</a:t>
              </a:r>
              <a:endParaRPr lang="ru-RU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8206182" y="1963634"/>
              <a:ext cx="82867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defTabSz="797811">
                <a:defRPr sz="1100" b="1">
                  <a:latin typeface="Cambria" panose="02040503050406030204" pitchFamily="18" charset="0"/>
                </a:defRPr>
              </a:lvl1pPr>
            </a:lstStyle>
            <a:p>
              <a:pPr algn="ctr"/>
              <a:r>
                <a:rPr lang="en-US" dirty="0"/>
                <a:t>3,0</a:t>
              </a:r>
              <a:endParaRPr lang="ru-RU" dirty="0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2818001" y="6477154"/>
            <a:ext cx="8122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600" b="1">
                <a:latin typeface="Cambria" panose="02040503050406030204" pitchFamily="18" charset="0"/>
              </a:defRPr>
            </a:lvl1pPr>
          </a:lstStyle>
          <a:p>
            <a:r>
              <a:rPr lang="en-US" dirty="0" smtClean="0"/>
              <a:t>46,3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-42156" y="2464023"/>
            <a:ext cx="6837216" cy="307777"/>
          </a:xfrm>
          <a:prstGeom prst="rect">
            <a:avLst/>
          </a:prstGeom>
          <a:solidFill>
            <a:srgbClr val="1C7A7A">
              <a:alpha val="2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  <a:latin typeface="Cambria" panose="02040503050406030204" pitchFamily="18" charset="0"/>
              </a:rPr>
              <a:t>Доля расходов на муниципальную программу в общем объеме </a:t>
            </a: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расходов бюджета</a:t>
            </a:r>
            <a:endParaRPr lang="ru-RU" sz="14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928943" y="2915816"/>
            <a:ext cx="5000115" cy="1664280"/>
            <a:chOff x="-19439" y="4723020"/>
            <a:chExt cx="5000115" cy="1664280"/>
          </a:xfrm>
        </p:grpSpPr>
        <p:graphicFrame>
          <p:nvGraphicFramePr>
            <p:cNvPr id="24" name="Диаграмма 23"/>
            <p:cNvGraphicFramePr/>
            <p:nvPr>
              <p:extLst>
                <p:ext uri="{D42A27DB-BD31-4B8C-83A1-F6EECF244321}">
                  <p14:modId xmlns:p14="http://schemas.microsoft.com/office/powerpoint/2010/main" val="2494848402"/>
                </p:ext>
              </p:extLst>
            </p:nvPr>
          </p:nvGraphicFramePr>
          <p:xfrm>
            <a:off x="-19439" y="4886989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25" name="Диаграмма 24"/>
            <p:cNvGraphicFramePr/>
            <p:nvPr>
              <p:extLst>
                <p:ext uri="{D42A27DB-BD31-4B8C-83A1-F6EECF244321}">
                  <p14:modId xmlns:p14="http://schemas.microsoft.com/office/powerpoint/2010/main" val="2741438758"/>
                </p:ext>
              </p:extLst>
            </p:nvPr>
          </p:nvGraphicFramePr>
          <p:xfrm>
            <a:off x="1581460" y="4806971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26" name="Диаграмма 25"/>
            <p:cNvGraphicFramePr/>
            <p:nvPr>
              <p:extLst>
                <p:ext uri="{D42A27DB-BD31-4B8C-83A1-F6EECF244321}">
                  <p14:modId xmlns:p14="http://schemas.microsoft.com/office/powerpoint/2010/main" val="3692589278"/>
                </p:ext>
              </p:extLst>
            </p:nvPr>
          </p:nvGraphicFramePr>
          <p:xfrm>
            <a:off x="3199672" y="4800063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7" name="TextBox 26"/>
            <p:cNvSpPr txBox="1"/>
            <p:nvPr/>
          </p:nvSpPr>
          <p:spPr>
            <a:xfrm>
              <a:off x="423955" y="5372926"/>
              <a:ext cx="8228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</a:rPr>
                <a:t>202</a:t>
              </a:r>
              <a:r>
                <a:rPr lang="en-US" b="1" dirty="0" smtClean="0">
                  <a:solidFill>
                    <a:srgbClr val="002060"/>
                  </a:solidFill>
                </a:rPr>
                <a:t>1</a:t>
              </a:r>
              <a:endParaRPr 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050677" y="5365552"/>
              <a:ext cx="8228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</a:rPr>
                <a:t>202</a:t>
              </a:r>
              <a:r>
                <a:rPr lang="en-US" b="1" dirty="0" smtClean="0">
                  <a:solidFill>
                    <a:srgbClr val="002060"/>
                  </a:solidFill>
                </a:rPr>
                <a:t>2</a:t>
              </a:r>
              <a:endParaRPr 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651576" y="5395106"/>
              <a:ext cx="8228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002060"/>
                  </a:solidFill>
                </a:rPr>
                <a:t>202</a:t>
              </a:r>
              <a:r>
                <a:rPr lang="en-US" b="1" dirty="0" smtClean="0">
                  <a:solidFill>
                    <a:srgbClr val="002060"/>
                  </a:solidFill>
                </a:rPr>
                <a:t>3</a:t>
              </a:r>
              <a:endParaRPr 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84917" y="4723020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0,</a:t>
              </a:r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5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 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525989" y="4723020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0,4 %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166333" y="4733101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0,</a:t>
              </a:r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4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 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3824390" y="7092280"/>
            <a:ext cx="3033612" cy="1871047"/>
            <a:chOff x="5562212" y="4140882"/>
            <a:chExt cx="2889184" cy="1871047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5562212" y="5620154"/>
              <a:ext cx="240003" cy="216000"/>
            </a:xfrm>
            <a:prstGeom prst="rect">
              <a:avLst/>
            </a:prstGeom>
            <a:solidFill>
              <a:srgbClr val="1C7A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5562212" y="4190962"/>
              <a:ext cx="240003" cy="2160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5562212" y="4731567"/>
              <a:ext cx="240003" cy="216000"/>
            </a:xfrm>
            <a:prstGeom prst="rect">
              <a:avLst/>
            </a:prstGeom>
            <a:solidFill>
              <a:srgbClr val="8BC9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2060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764276" y="5581042"/>
              <a:ext cx="256890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dirty="0">
                  <a:solidFill>
                    <a:srgbClr val="002060"/>
                  </a:solidFill>
                  <a:latin typeface="Cambria" panose="02040503050406030204" pitchFamily="18" charset="0"/>
                </a:rPr>
                <a:t>Обеспечение деятельности МКУ «Управление по делам ГО и ЧС» 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764276" y="4140882"/>
              <a:ext cx="2507944" cy="447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dirty="0">
                  <a:solidFill>
                    <a:srgbClr val="002060"/>
                  </a:solidFill>
                  <a:latin typeface="Cambria" panose="02040503050406030204" pitchFamily="18" charset="0"/>
                </a:rPr>
                <a:t>Обеспечение</a:t>
              </a:r>
              <a:r>
                <a:rPr lang="ru-RU" sz="1100" dirty="0">
                  <a:solidFill>
                    <a:srgbClr val="002060"/>
                  </a:solidFill>
                  <a:latin typeface="Cambria" panose="02040503050406030204" pitchFamily="18" charset="0"/>
                </a:rPr>
                <a:t> безопасности людей на водных объектах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762604" y="4644938"/>
              <a:ext cx="2688792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dirty="0">
                  <a:solidFill>
                    <a:srgbClr val="002060"/>
                  </a:solidFill>
                  <a:latin typeface="Cambria" panose="02040503050406030204" pitchFamily="18" charset="0"/>
                </a:rPr>
                <a:t>Организация работы системы </a:t>
              </a:r>
              <a:r>
                <a:rPr lang="ru-RU" sz="1050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видеонаблюдения и комплексной системы экстренного оповещения населения в рамках аппаратно-программного </a:t>
              </a:r>
              <a:r>
                <a:rPr lang="ru-RU" sz="1050" dirty="0">
                  <a:solidFill>
                    <a:srgbClr val="002060"/>
                  </a:solidFill>
                  <a:latin typeface="Cambria" panose="02040503050406030204" pitchFamily="18" charset="0"/>
                </a:rPr>
                <a:t>комплекса «Безопасный город»</a:t>
              </a:r>
            </a:p>
          </p:txBody>
        </p:sp>
      </p:grpSp>
      <p:sp>
        <p:nvSpPr>
          <p:cNvPr id="63" name="Прямоугольник 62"/>
          <p:cNvSpPr/>
          <p:nvPr/>
        </p:nvSpPr>
        <p:spPr>
          <a:xfrm>
            <a:off x="9000" y="5830953"/>
            <a:ext cx="42280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ambria" panose="02040503050406030204" pitchFamily="18" charset="0"/>
              </a:rPr>
              <a:t>Расходы </a:t>
            </a:r>
            <a:r>
              <a:rPr lang="ru-RU" sz="14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на выполнение программы, </a:t>
            </a:r>
            <a:r>
              <a:rPr lang="ru-RU" sz="1300" b="1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млн. руб</a:t>
            </a:r>
            <a:r>
              <a:rPr lang="ru-RU" sz="14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.</a:t>
            </a:r>
            <a:endParaRPr lang="ru-RU" sz="14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87953" y="4726719"/>
            <a:ext cx="6518449" cy="1077218"/>
            <a:chOff x="1496893" y="4634973"/>
            <a:chExt cx="6518449" cy="1077218"/>
          </a:xfrm>
        </p:grpSpPr>
        <p:grpSp>
          <p:nvGrpSpPr>
            <p:cNvPr id="34" name="Группа 33"/>
            <p:cNvGrpSpPr/>
            <p:nvPr/>
          </p:nvGrpSpPr>
          <p:grpSpPr>
            <a:xfrm>
              <a:off x="1496893" y="4634973"/>
              <a:ext cx="6518449" cy="1077218"/>
              <a:chOff x="0" y="3074106"/>
              <a:chExt cx="5024438" cy="1077218"/>
            </a:xfrm>
          </p:grpSpPr>
          <p:sp>
            <p:nvSpPr>
              <p:cNvPr id="35" name="Прямоугольник с одним скругленным углом 34"/>
              <p:cNvSpPr/>
              <p:nvPr/>
            </p:nvSpPr>
            <p:spPr>
              <a:xfrm>
                <a:off x="0" y="3100129"/>
                <a:ext cx="5024438" cy="1010661"/>
              </a:xfrm>
              <a:prstGeom prst="round1Rect">
                <a:avLst>
                  <a:gd name="adj" fmla="val 50000"/>
                </a:avLst>
              </a:prstGeom>
              <a:solidFill>
                <a:srgbClr val="F75816">
                  <a:alpha val="4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2060"/>
                  </a:solidFill>
                </a:endParaRPr>
              </a:p>
            </p:txBody>
          </p:sp>
          <p:sp>
            <p:nvSpPr>
              <p:cNvPr id="36" name="Прямоугольник 35"/>
              <p:cNvSpPr/>
              <p:nvPr/>
            </p:nvSpPr>
            <p:spPr>
              <a:xfrm>
                <a:off x="153075" y="3074106"/>
                <a:ext cx="4478161" cy="1077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4000" b="1" dirty="0" smtClean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«112»</a:t>
                </a:r>
              </a:p>
              <a:p>
                <a:pPr algn="ctr"/>
                <a:r>
                  <a:rPr lang="ru-RU" sz="2400" b="1" dirty="0" smtClean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Единый телефон спасения</a:t>
                </a:r>
                <a:endParaRPr lang="ru-RU" sz="24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65" name="Freeform 61"/>
            <p:cNvSpPr>
              <a:spLocks noEditPoints="1"/>
            </p:cNvSpPr>
            <p:nvPr/>
          </p:nvSpPr>
          <p:spPr bwMode="auto">
            <a:xfrm>
              <a:off x="1638320" y="4734059"/>
              <a:ext cx="891522" cy="842147"/>
            </a:xfrm>
            <a:custGeom>
              <a:avLst/>
              <a:gdLst>
                <a:gd name="T0" fmla="*/ 2301 w 3575"/>
                <a:gd name="T1" fmla="*/ 1611 h 3368"/>
                <a:gd name="T2" fmla="*/ 2334 w 3575"/>
                <a:gd name="T3" fmla="*/ 1599 h 3368"/>
                <a:gd name="T4" fmla="*/ 2299 w 3575"/>
                <a:gd name="T5" fmla="*/ 1374 h 3368"/>
                <a:gd name="T6" fmla="*/ 2332 w 3575"/>
                <a:gd name="T7" fmla="*/ 2309 h 3368"/>
                <a:gd name="T8" fmla="*/ 3532 w 3575"/>
                <a:gd name="T9" fmla="*/ 1376 h 3368"/>
                <a:gd name="T10" fmla="*/ 3557 w 3575"/>
                <a:gd name="T11" fmla="*/ 1565 h 3368"/>
                <a:gd name="T12" fmla="*/ 3157 w 3575"/>
                <a:gd name="T13" fmla="*/ 1587 h 3368"/>
                <a:gd name="T14" fmla="*/ 3192 w 3575"/>
                <a:gd name="T15" fmla="*/ 1408 h 3368"/>
                <a:gd name="T16" fmla="*/ 1656 w 3575"/>
                <a:gd name="T17" fmla="*/ 1402 h 3368"/>
                <a:gd name="T18" fmla="*/ 1785 w 3575"/>
                <a:gd name="T19" fmla="*/ 1596 h 3368"/>
                <a:gd name="T20" fmla="*/ 1712 w 3575"/>
                <a:gd name="T21" fmla="*/ 1834 h 3368"/>
                <a:gd name="T22" fmla="*/ 1523 w 3575"/>
                <a:gd name="T23" fmla="*/ 1984 h 3368"/>
                <a:gd name="T24" fmla="*/ 1378 w 3575"/>
                <a:gd name="T25" fmla="*/ 2118 h 3368"/>
                <a:gd name="T26" fmla="*/ 1178 w 3575"/>
                <a:gd name="T27" fmla="*/ 2226 h 3368"/>
                <a:gd name="T28" fmla="*/ 1274 w 3575"/>
                <a:gd name="T29" fmla="*/ 1986 h 3368"/>
                <a:gd name="T30" fmla="*/ 1465 w 3575"/>
                <a:gd name="T31" fmla="*/ 1832 h 3368"/>
                <a:gd name="T32" fmla="*/ 1603 w 3575"/>
                <a:gd name="T33" fmla="*/ 1695 h 3368"/>
                <a:gd name="T34" fmla="*/ 1562 w 3575"/>
                <a:gd name="T35" fmla="*/ 1547 h 3368"/>
                <a:gd name="T36" fmla="*/ 1393 w 3575"/>
                <a:gd name="T37" fmla="*/ 1540 h 3368"/>
                <a:gd name="T38" fmla="*/ 1304 w 3575"/>
                <a:gd name="T39" fmla="*/ 1628 h 3368"/>
                <a:gd name="T40" fmla="*/ 1208 w 3575"/>
                <a:gd name="T41" fmla="*/ 1497 h 3368"/>
                <a:gd name="T42" fmla="*/ 1368 w 3575"/>
                <a:gd name="T43" fmla="*/ 1379 h 3368"/>
                <a:gd name="T44" fmla="*/ 3333 w 3575"/>
                <a:gd name="T45" fmla="*/ 802 h 3368"/>
                <a:gd name="T46" fmla="*/ 3379 w 3575"/>
                <a:gd name="T47" fmla="*/ 969 h 3368"/>
                <a:gd name="T48" fmla="*/ 3027 w 3575"/>
                <a:gd name="T49" fmla="*/ 1120 h 3368"/>
                <a:gd name="T50" fmla="*/ 2982 w 3575"/>
                <a:gd name="T51" fmla="*/ 953 h 3368"/>
                <a:gd name="T52" fmla="*/ 691 w 3575"/>
                <a:gd name="T53" fmla="*/ 622 h 3368"/>
                <a:gd name="T54" fmla="*/ 918 w 3575"/>
                <a:gd name="T55" fmla="*/ 1529 h 3368"/>
                <a:gd name="T56" fmla="*/ 648 w 3575"/>
                <a:gd name="T57" fmla="*/ 1661 h 3368"/>
                <a:gd name="T58" fmla="*/ 761 w 3575"/>
                <a:gd name="T59" fmla="*/ 2207 h 3368"/>
                <a:gd name="T60" fmla="*/ 1092 w 3575"/>
                <a:gd name="T61" fmla="*/ 2648 h 3368"/>
                <a:gd name="T62" fmla="*/ 1601 w 3575"/>
                <a:gd name="T63" fmla="*/ 2908 h 3368"/>
                <a:gd name="T64" fmla="*/ 2196 w 3575"/>
                <a:gd name="T65" fmla="*/ 2907 h 3368"/>
                <a:gd name="T66" fmla="*/ 2711 w 3575"/>
                <a:gd name="T67" fmla="*/ 2640 h 3368"/>
                <a:gd name="T68" fmla="*/ 3062 w 3575"/>
                <a:gd name="T69" fmla="*/ 2161 h 3368"/>
                <a:gd name="T70" fmla="*/ 3196 w 3575"/>
                <a:gd name="T71" fmla="*/ 1836 h 3368"/>
                <a:gd name="T72" fmla="*/ 3559 w 3575"/>
                <a:gd name="T73" fmla="*/ 1960 h 3368"/>
                <a:gd name="T74" fmla="*/ 3376 w 3575"/>
                <a:gd name="T75" fmla="*/ 2475 h 3368"/>
                <a:gd name="T76" fmla="*/ 2941 w 3575"/>
                <a:gd name="T77" fmla="*/ 2993 h 3368"/>
                <a:gd name="T78" fmla="*/ 2352 w 3575"/>
                <a:gd name="T79" fmla="*/ 3301 h 3368"/>
                <a:gd name="T80" fmla="*/ 1678 w 3575"/>
                <a:gd name="T81" fmla="*/ 3353 h 3368"/>
                <a:gd name="T82" fmla="*/ 1025 w 3575"/>
                <a:gd name="T83" fmla="*/ 3120 h 3368"/>
                <a:gd name="T84" fmla="*/ 540 w 3575"/>
                <a:gd name="T85" fmla="*/ 2664 h 3368"/>
                <a:gd name="T86" fmla="*/ 269 w 3575"/>
                <a:gd name="T87" fmla="*/ 2060 h 3368"/>
                <a:gd name="T88" fmla="*/ 254 w 3575"/>
                <a:gd name="T89" fmla="*/ 1382 h 3368"/>
                <a:gd name="T90" fmla="*/ 2 w 3575"/>
                <a:gd name="T91" fmla="*/ 1249 h 3368"/>
                <a:gd name="T92" fmla="*/ 2870 w 3575"/>
                <a:gd name="T93" fmla="*/ 323 h 3368"/>
                <a:gd name="T94" fmla="*/ 3010 w 3575"/>
                <a:gd name="T95" fmla="*/ 436 h 3368"/>
                <a:gd name="T96" fmla="*/ 2765 w 3575"/>
                <a:gd name="T97" fmla="*/ 742 h 3368"/>
                <a:gd name="T98" fmla="*/ 2626 w 3575"/>
                <a:gd name="T99" fmla="*/ 631 h 3368"/>
                <a:gd name="T100" fmla="*/ 2870 w 3575"/>
                <a:gd name="T101" fmla="*/ 323 h 3368"/>
                <a:gd name="T102" fmla="*/ 1399 w 3575"/>
                <a:gd name="T103" fmla="*/ 479 h 3368"/>
                <a:gd name="T104" fmla="*/ 1270 w 3575"/>
                <a:gd name="T105" fmla="*/ 593 h 3368"/>
                <a:gd name="T106" fmla="*/ 1057 w 3575"/>
                <a:gd name="T107" fmla="*/ 275 h 3368"/>
                <a:gd name="T108" fmla="*/ 1186 w 3575"/>
                <a:gd name="T109" fmla="*/ 159 h 3368"/>
                <a:gd name="T110" fmla="*/ 2462 w 3575"/>
                <a:gd name="T111" fmla="*/ 110 h 3368"/>
                <a:gd name="T112" fmla="*/ 2351 w 3575"/>
                <a:gd name="T113" fmla="*/ 487 h 3368"/>
                <a:gd name="T114" fmla="*/ 2181 w 3575"/>
                <a:gd name="T115" fmla="*/ 436 h 3368"/>
                <a:gd name="T116" fmla="*/ 2292 w 3575"/>
                <a:gd name="T117" fmla="*/ 59 h 3368"/>
                <a:gd name="T118" fmla="*/ 1851 w 3575"/>
                <a:gd name="T119" fmla="*/ 36 h 3368"/>
                <a:gd name="T120" fmla="*/ 1831 w 3575"/>
                <a:gd name="T121" fmla="*/ 427 h 3368"/>
                <a:gd name="T122" fmla="*/ 1645 w 3575"/>
                <a:gd name="T123" fmla="*/ 75 h 3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75" h="3368">
                  <a:moveTo>
                    <a:pt x="2337" y="1541"/>
                  </a:moveTo>
                  <a:lnTo>
                    <a:pt x="2335" y="1543"/>
                  </a:lnTo>
                  <a:lnTo>
                    <a:pt x="2331" y="1552"/>
                  </a:lnTo>
                  <a:lnTo>
                    <a:pt x="2326" y="1563"/>
                  </a:lnTo>
                  <a:lnTo>
                    <a:pt x="2319" y="1578"/>
                  </a:lnTo>
                  <a:lnTo>
                    <a:pt x="2311" y="1594"/>
                  </a:lnTo>
                  <a:lnTo>
                    <a:pt x="2301" y="1611"/>
                  </a:lnTo>
                  <a:lnTo>
                    <a:pt x="2290" y="1626"/>
                  </a:lnTo>
                  <a:lnTo>
                    <a:pt x="2076" y="1925"/>
                  </a:lnTo>
                  <a:lnTo>
                    <a:pt x="2076" y="1927"/>
                  </a:lnTo>
                  <a:lnTo>
                    <a:pt x="2332" y="1927"/>
                  </a:lnTo>
                  <a:lnTo>
                    <a:pt x="2332" y="1638"/>
                  </a:lnTo>
                  <a:lnTo>
                    <a:pt x="2332" y="1618"/>
                  </a:lnTo>
                  <a:lnTo>
                    <a:pt x="2334" y="1599"/>
                  </a:lnTo>
                  <a:lnTo>
                    <a:pt x="2335" y="1580"/>
                  </a:lnTo>
                  <a:lnTo>
                    <a:pt x="2337" y="1565"/>
                  </a:lnTo>
                  <a:lnTo>
                    <a:pt x="2338" y="1552"/>
                  </a:lnTo>
                  <a:lnTo>
                    <a:pt x="2339" y="1544"/>
                  </a:lnTo>
                  <a:lnTo>
                    <a:pt x="2339" y="1541"/>
                  </a:lnTo>
                  <a:lnTo>
                    <a:pt x="2337" y="1541"/>
                  </a:lnTo>
                  <a:close/>
                  <a:moveTo>
                    <a:pt x="2299" y="1374"/>
                  </a:moveTo>
                  <a:lnTo>
                    <a:pt x="2499" y="1374"/>
                  </a:lnTo>
                  <a:lnTo>
                    <a:pt x="2499" y="1927"/>
                  </a:lnTo>
                  <a:lnTo>
                    <a:pt x="2620" y="1927"/>
                  </a:lnTo>
                  <a:lnTo>
                    <a:pt x="2620" y="2069"/>
                  </a:lnTo>
                  <a:lnTo>
                    <a:pt x="2499" y="2069"/>
                  </a:lnTo>
                  <a:lnTo>
                    <a:pt x="2499" y="2309"/>
                  </a:lnTo>
                  <a:lnTo>
                    <a:pt x="2332" y="2309"/>
                  </a:lnTo>
                  <a:lnTo>
                    <a:pt x="2332" y="2069"/>
                  </a:lnTo>
                  <a:lnTo>
                    <a:pt x="1897" y="2069"/>
                  </a:lnTo>
                  <a:lnTo>
                    <a:pt x="1897" y="1964"/>
                  </a:lnTo>
                  <a:lnTo>
                    <a:pt x="2299" y="1374"/>
                  </a:lnTo>
                  <a:close/>
                  <a:moveTo>
                    <a:pt x="3495" y="1369"/>
                  </a:moveTo>
                  <a:lnTo>
                    <a:pt x="3514" y="1369"/>
                  </a:lnTo>
                  <a:lnTo>
                    <a:pt x="3532" y="1376"/>
                  </a:lnTo>
                  <a:lnTo>
                    <a:pt x="3547" y="1386"/>
                  </a:lnTo>
                  <a:lnTo>
                    <a:pt x="3557" y="1402"/>
                  </a:lnTo>
                  <a:lnTo>
                    <a:pt x="3563" y="1420"/>
                  </a:lnTo>
                  <a:lnTo>
                    <a:pt x="3575" y="1513"/>
                  </a:lnTo>
                  <a:lnTo>
                    <a:pt x="3574" y="1532"/>
                  </a:lnTo>
                  <a:lnTo>
                    <a:pt x="3567" y="1550"/>
                  </a:lnTo>
                  <a:lnTo>
                    <a:pt x="3557" y="1565"/>
                  </a:lnTo>
                  <a:lnTo>
                    <a:pt x="3541" y="1576"/>
                  </a:lnTo>
                  <a:lnTo>
                    <a:pt x="3523" y="1581"/>
                  </a:lnTo>
                  <a:lnTo>
                    <a:pt x="3219" y="1620"/>
                  </a:lnTo>
                  <a:lnTo>
                    <a:pt x="3200" y="1619"/>
                  </a:lnTo>
                  <a:lnTo>
                    <a:pt x="3183" y="1614"/>
                  </a:lnTo>
                  <a:lnTo>
                    <a:pt x="3168" y="1602"/>
                  </a:lnTo>
                  <a:lnTo>
                    <a:pt x="3157" y="1587"/>
                  </a:lnTo>
                  <a:lnTo>
                    <a:pt x="3151" y="1568"/>
                  </a:lnTo>
                  <a:lnTo>
                    <a:pt x="3140" y="1476"/>
                  </a:lnTo>
                  <a:lnTo>
                    <a:pt x="3141" y="1456"/>
                  </a:lnTo>
                  <a:lnTo>
                    <a:pt x="3147" y="1439"/>
                  </a:lnTo>
                  <a:lnTo>
                    <a:pt x="3158" y="1424"/>
                  </a:lnTo>
                  <a:lnTo>
                    <a:pt x="3173" y="1414"/>
                  </a:lnTo>
                  <a:lnTo>
                    <a:pt x="3192" y="1408"/>
                  </a:lnTo>
                  <a:lnTo>
                    <a:pt x="3495" y="1369"/>
                  </a:lnTo>
                  <a:close/>
                  <a:moveTo>
                    <a:pt x="1485" y="1359"/>
                  </a:moveTo>
                  <a:lnTo>
                    <a:pt x="1523" y="1360"/>
                  </a:lnTo>
                  <a:lnTo>
                    <a:pt x="1559" y="1366"/>
                  </a:lnTo>
                  <a:lnTo>
                    <a:pt x="1594" y="1374"/>
                  </a:lnTo>
                  <a:lnTo>
                    <a:pt x="1626" y="1386"/>
                  </a:lnTo>
                  <a:lnTo>
                    <a:pt x="1656" y="1402"/>
                  </a:lnTo>
                  <a:lnTo>
                    <a:pt x="1686" y="1420"/>
                  </a:lnTo>
                  <a:lnTo>
                    <a:pt x="1711" y="1442"/>
                  </a:lnTo>
                  <a:lnTo>
                    <a:pt x="1733" y="1467"/>
                  </a:lnTo>
                  <a:lnTo>
                    <a:pt x="1752" y="1495"/>
                  </a:lnTo>
                  <a:lnTo>
                    <a:pt x="1767" y="1526"/>
                  </a:lnTo>
                  <a:lnTo>
                    <a:pt x="1779" y="1559"/>
                  </a:lnTo>
                  <a:lnTo>
                    <a:pt x="1785" y="1596"/>
                  </a:lnTo>
                  <a:lnTo>
                    <a:pt x="1789" y="1636"/>
                  </a:lnTo>
                  <a:lnTo>
                    <a:pt x="1785" y="1675"/>
                  </a:lnTo>
                  <a:lnTo>
                    <a:pt x="1779" y="1712"/>
                  </a:lnTo>
                  <a:lnTo>
                    <a:pt x="1767" y="1745"/>
                  </a:lnTo>
                  <a:lnTo>
                    <a:pt x="1752" y="1777"/>
                  </a:lnTo>
                  <a:lnTo>
                    <a:pt x="1733" y="1806"/>
                  </a:lnTo>
                  <a:lnTo>
                    <a:pt x="1712" y="1834"/>
                  </a:lnTo>
                  <a:lnTo>
                    <a:pt x="1688" y="1859"/>
                  </a:lnTo>
                  <a:lnTo>
                    <a:pt x="1663" y="1883"/>
                  </a:lnTo>
                  <a:lnTo>
                    <a:pt x="1636" y="1904"/>
                  </a:lnTo>
                  <a:lnTo>
                    <a:pt x="1608" y="1926"/>
                  </a:lnTo>
                  <a:lnTo>
                    <a:pt x="1580" y="1946"/>
                  </a:lnTo>
                  <a:lnTo>
                    <a:pt x="1551" y="1965"/>
                  </a:lnTo>
                  <a:lnTo>
                    <a:pt x="1523" y="1984"/>
                  </a:lnTo>
                  <a:lnTo>
                    <a:pt x="1496" y="2002"/>
                  </a:lnTo>
                  <a:lnTo>
                    <a:pt x="1470" y="2021"/>
                  </a:lnTo>
                  <a:lnTo>
                    <a:pt x="1446" y="2039"/>
                  </a:lnTo>
                  <a:lnTo>
                    <a:pt x="1425" y="2058"/>
                  </a:lnTo>
                  <a:lnTo>
                    <a:pt x="1406" y="2077"/>
                  </a:lnTo>
                  <a:lnTo>
                    <a:pt x="1390" y="2097"/>
                  </a:lnTo>
                  <a:lnTo>
                    <a:pt x="1378" y="2118"/>
                  </a:lnTo>
                  <a:lnTo>
                    <a:pt x="1370" y="2140"/>
                  </a:lnTo>
                  <a:lnTo>
                    <a:pt x="1367" y="2163"/>
                  </a:lnTo>
                  <a:lnTo>
                    <a:pt x="1803" y="2163"/>
                  </a:lnTo>
                  <a:lnTo>
                    <a:pt x="1803" y="2309"/>
                  </a:lnTo>
                  <a:lnTo>
                    <a:pt x="1185" y="2309"/>
                  </a:lnTo>
                  <a:lnTo>
                    <a:pt x="1180" y="2267"/>
                  </a:lnTo>
                  <a:lnTo>
                    <a:pt x="1178" y="2226"/>
                  </a:lnTo>
                  <a:lnTo>
                    <a:pt x="1180" y="2184"/>
                  </a:lnTo>
                  <a:lnTo>
                    <a:pt x="1187" y="2145"/>
                  </a:lnTo>
                  <a:lnTo>
                    <a:pt x="1198" y="2108"/>
                  </a:lnTo>
                  <a:lnTo>
                    <a:pt x="1212" y="2074"/>
                  </a:lnTo>
                  <a:lnTo>
                    <a:pt x="1231" y="2042"/>
                  </a:lnTo>
                  <a:lnTo>
                    <a:pt x="1251" y="2013"/>
                  </a:lnTo>
                  <a:lnTo>
                    <a:pt x="1274" y="1986"/>
                  </a:lnTo>
                  <a:lnTo>
                    <a:pt x="1299" y="1960"/>
                  </a:lnTo>
                  <a:lnTo>
                    <a:pt x="1325" y="1936"/>
                  </a:lnTo>
                  <a:lnTo>
                    <a:pt x="1353" y="1913"/>
                  </a:lnTo>
                  <a:lnTo>
                    <a:pt x="1381" y="1891"/>
                  </a:lnTo>
                  <a:lnTo>
                    <a:pt x="1409" y="1872"/>
                  </a:lnTo>
                  <a:lnTo>
                    <a:pt x="1438" y="1851"/>
                  </a:lnTo>
                  <a:lnTo>
                    <a:pt x="1465" y="1832"/>
                  </a:lnTo>
                  <a:lnTo>
                    <a:pt x="1492" y="1813"/>
                  </a:lnTo>
                  <a:lnTo>
                    <a:pt x="1517" y="1794"/>
                  </a:lnTo>
                  <a:lnTo>
                    <a:pt x="1539" y="1776"/>
                  </a:lnTo>
                  <a:lnTo>
                    <a:pt x="1560" y="1756"/>
                  </a:lnTo>
                  <a:lnTo>
                    <a:pt x="1577" y="1737"/>
                  </a:lnTo>
                  <a:lnTo>
                    <a:pt x="1593" y="1717"/>
                  </a:lnTo>
                  <a:lnTo>
                    <a:pt x="1603" y="1695"/>
                  </a:lnTo>
                  <a:lnTo>
                    <a:pt x="1610" y="1674"/>
                  </a:lnTo>
                  <a:lnTo>
                    <a:pt x="1613" y="1650"/>
                  </a:lnTo>
                  <a:lnTo>
                    <a:pt x="1610" y="1624"/>
                  </a:lnTo>
                  <a:lnTo>
                    <a:pt x="1603" y="1601"/>
                  </a:lnTo>
                  <a:lnTo>
                    <a:pt x="1594" y="1580"/>
                  </a:lnTo>
                  <a:lnTo>
                    <a:pt x="1580" y="1562"/>
                  </a:lnTo>
                  <a:lnTo>
                    <a:pt x="1562" y="1547"/>
                  </a:lnTo>
                  <a:lnTo>
                    <a:pt x="1543" y="1535"/>
                  </a:lnTo>
                  <a:lnTo>
                    <a:pt x="1521" y="1527"/>
                  </a:lnTo>
                  <a:lnTo>
                    <a:pt x="1497" y="1521"/>
                  </a:lnTo>
                  <a:lnTo>
                    <a:pt x="1471" y="1519"/>
                  </a:lnTo>
                  <a:lnTo>
                    <a:pt x="1443" y="1522"/>
                  </a:lnTo>
                  <a:lnTo>
                    <a:pt x="1417" y="1529"/>
                  </a:lnTo>
                  <a:lnTo>
                    <a:pt x="1393" y="1540"/>
                  </a:lnTo>
                  <a:lnTo>
                    <a:pt x="1373" y="1553"/>
                  </a:lnTo>
                  <a:lnTo>
                    <a:pt x="1354" y="1567"/>
                  </a:lnTo>
                  <a:lnTo>
                    <a:pt x="1339" y="1582"/>
                  </a:lnTo>
                  <a:lnTo>
                    <a:pt x="1326" y="1597"/>
                  </a:lnTo>
                  <a:lnTo>
                    <a:pt x="1316" y="1611"/>
                  </a:lnTo>
                  <a:lnTo>
                    <a:pt x="1309" y="1620"/>
                  </a:lnTo>
                  <a:lnTo>
                    <a:pt x="1304" y="1628"/>
                  </a:lnTo>
                  <a:lnTo>
                    <a:pt x="1303" y="1630"/>
                  </a:lnTo>
                  <a:lnTo>
                    <a:pt x="1178" y="1546"/>
                  </a:lnTo>
                  <a:lnTo>
                    <a:pt x="1179" y="1543"/>
                  </a:lnTo>
                  <a:lnTo>
                    <a:pt x="1182" y="1537"/>
                  </a:lnTo>
                  <a:lnTo>
                    <a:pt x="1188" y="1527"/>
                  </a:lnTo>
                  <a:lnTo>
                    <a:pt x="1197" y="1514"/>
                  </a:lnTo>
                  <a:lnTo>
                    <a:pt x="1208" y="1497"/>
                  </a:lnTo>
                  <a:lnTo>
                    <a:pt x="1222" y="1480"/>
                  </a:lnTo>
                  <a:lnTo>
                    <a:pt x="1238" y="1461"/>
                  </a:lnTo>
                  <a:lnTo>
                    <a:pt x="1258" y="1443"/>
                  </a:lnTo>
                  <a:lnTo>
                    <a:pt x="1281" y="1424"/>
                  </a:lnTo>
                  <a:lnTo>
                    <a:pt x="1307" y="1407"/>
                  </a:lnTo>
                  <a:lnTo>
                    <a:pt x="1336" y="1392"/>
                  </a:lnTo>
                  <a:lnTo>
                    <a:pt x="1368" y="1379"/>
                  </a:lnTo>
                  <a:lnTo>
                    <a:pt x="1404" y="1368"/>
                  </a:lnTo>
                  <a:lnTo>
                    <a:pt x="1443" y="1361"/>
                  </a:lnTo>
                  <a:lnTo>
                    <a:pt x="1485" y="1359"/>
                  </a:lnTo>
                  <a:close/>
                  <a:moveTo>
                    <a:pt x="3292" y="785"/>
                  </a:moveTo>
                  <a:lnTo>
                    <a:pt x="3307" y="787"/>
                  </a:lnTo>
                  <a:lnTo>
                    <a:pt x="3322" y="792"/>
                  </a:lnTo>
                  <a:lnTo>
                    <a:pt x="3333" y="802"/>
                  </a:lnTo>
                  <a:lnTo>
                    <a:pt x="3343" y="815"/>
                  </a:lnTo>
                  <a:lnTo>
                    <a:pt x="3389" y="897"/>
                  </a:lnTo>
                  <a:lnTo>
                    <a:pt x="3395" y="912"/>
                  </a:lnTo>
                  <a:lnTo>
                    <a:pt x="3396" y="927"/>
                  </a:lnTo>
                  <a:lnTo>
                    <a:pt x="3394" y="943"/>
                  </a:lnTo>
                  <a:lnTo>
                    <a:pt x="3389" y="957"/>
                  </a:lnTo>
                  <a:lnTo>
                    <a:pt x="3379" y="969"/>
                  </a:lnTo>
                  <a:lnTo>
                    <a:pt x="3366" y="978"/>
                  </a:lnTo>
                  <a:lnTo>
                    <a:pt x="3099" y="1130"/>
                  </a:lnTo>
                  <a:lnTo>
                    <a:pt x="3084" y="1136"/>
                  </a:lnTo>
                  <a:lnTo>
                    <a:pt x="3069" y="1137"/>
                  </a:lnTo>
                  <a:lnTo>
                    <a:pt x="3054" y="1135"/>
                  </a:lnTo>
                  <a:lnTo>
                    <a:pt x="3040" y="1130"/>
                  </a:lnTo>
                  <a:lnTo>
                    <a:pt x="3027" y="1120"/>
                  </a:lnTo>
                  <a:lnTo>
                    <a:pt x="3017" y="1107"/>
                  </a:lnTo>
                  <a:lnTo>
                    <a:pt x="2972" y="1025"/>
                  </a:lnTo>
                  <a:lnTo>
                    <a:pt x="2966" y="1011"/>
                  </a:lnTo>
                  <a:lnTo>
                    <a:pt x="2964" y="995"/>
                  </a:lnTo>
                  <a:lnTo>
                    <a:pt x="2966" y="980"/>
                  </a:lnTo>
                  <a:lnTo>
                    <a:pt x="2973" y="965"/>
                  </a:lnTo>
                  <a:lnTo>
                    <a:pt x="2982" y="953"/>
                  </a:lnTo>
                  <a:lnTo>
                    <a:pt x="2994" y="944"/>
                  </a:lnTo>
                  <a:lnTo>
                    <a:pt x="3262" y="792"/>
                  </a:lnTo>
                  <a:lnTo>
                    <a:pt x="3276" y="787"/>
                  </a:lnTo>
                  <a:lnTo>
                    <a:pt x="3292" y="785"/>
                  </a:lnTo>
                  <a:close/>
                  <a:moveTo>
                    <a:pt x="662" y="614"/>
                  </a:moveTo>
                  <a:lnTo>
                    <a:pt x="677" y="616"/>
                  </a:lnTo>
                  <a:lnTo>
                    <a:pt x="691" y="622"/>
                  </a:lnTo>
                  <a:lnTo>
                    <a:pt x="703" y="631"/>
                  </a:lnTo>
                  <a:lnTo>
                    <a:pt x="713" y="643"/>
                  </a:lnTo>
                  <a:lnTo>
                    <a:pt x="719" y="660"/>
                  </a:lnTo>
                  <a:lnTo>
                    <a:pt x="928" y="1477"/>
                  </a:lnTo>
                  <a:lnTo>
                    <a:pt x="930" y="1496"/>
                  </a:lnTo>
                  <a:lnTo>
                    <a:pt x="926" y="1514"/>
                  </a:lnTo>
                  <a:lnTo>
                    <a:pt x="918" y="1529"/>
                  </a:lnTo>
                  <a:lnTo>
                    <a:pt x="906" y="1541"/>
                  </a:lnTo>
                  <a:lnTo>
                    <a:pt x="891" y="1549"/>
                  </a:lnTo>
                  <a:lnTo>
                    <a:pt x="872" y="1553"/>
                  </a:lnTo>
                  <a:lnTo>
                    <a:pt x="854" y="1550"/>
                  </a:lnTo>
                  <a:lnTo>
                    <a:pt x="662" y="1496"/>
                  </a:lnTo>
                  <a:lnTo>
                    <a:pt x="652" y="1579"/>
                  </a:lnTo>
                  <a:lnTo>
                    <a:pt x="648" y="1661"/>
                  </a:lnTo>
                  <a:lnTo>
                    <a:pt x="649" y="1742"/>
                  </a:lnTo>
                  <a:lnTo>
                    <a:pt x="655" y="1823"/>
                  </a:lnTo>
                  <a:lnTo>
                    <a:pt x="666" y="1902"/>
                  </a:lnTo>
                  <a:lnTo>
                    <a:pt x="683" y="1980"/>
                  </a:lnTo>
                  <a:lnTo>
                    <a:pt x="704" y="2058"/>
                  </a:lnTo>
                  <a:lnTo>
                    <a:pt x="730" y="2133"/>
                  </a:lnTo>
                  <a:lnTo>
                    <a:pt x="761" y="2207"/>
                  </a:lnTo>
                  <a:lnTo>
                    <a:pt x="795" y="2277"/>
                  </a:lnTo>
                  <a:lnTo>
                    <a:pt x="835" y="2347"/>
                  </a:lnTo>
                  <a:lnTo>
                    <a:pt x="879" y="2413"/>
                  </a:lnTo>
                  <a:lnTo>
                    <a:pt x="926" y="2477"/>
                  </a:lnTo>
                  <a:lnTo>
                    <a:pt x="977" y="2536"/>
                  </a:lnTo>
                  <a:lnTo>
                    <a:pt x="1034" y="2594"/>
                  </a:lnTo>
                  <a:lnTo>
                    <a:pt x="1092" y="2648"/>
                  </a:lnTo>
                  <a:lnTo>
                    <a:pt x="1155" y="2698"/>
                  </a:lnTo>
                  <a:lnTo>
                    <a:pt x="1221" y="2744"/>
                  </a:lnTo>
                  <a:lnTo>
                    <a:pt x="1291" y="2787"/>
                  </a:lnTo>
                  <a:lnTo>
                    <a:pt x="1364" y="2824"/>
                  </a:lnTo>
                  <a:lnTo>
                    <a:pt x="1440" y="2857"/>
                  </a:lnTo>
                  <a:lnTo>
                    <a:pt x="1519" y="2886"/>
                  </a:lnTo>
                  <a:lnTo>
                    <a:pt x="1601" y="2908"/>
                  </a:lnTo>
                  <a:lnTo>
                    <a:pt x="1688" y="2927"/>
                  </a:lnTo>
                  <a:lnTo>
                    <a:pt x="1773" y="2939"/>
                  </a:lnTo>
                  <a:lnTo>
                    <a:pt x="1860" y="2944"/>
                  </a:lnTo>
                  <a:lnTo>
                    <a:pt x="1946" y="2944"/>
                  </a:lnTo>
                  <a:lnTo>
                    <a:pt x="2030" y="2938"/>
                  </a:lnTo>
                  <a:lnTo>
                    <a:pt x="2114" y="2926"/>
                  </a:lnTo>
                  <a:lnTo>
                    <a:pt x="2196" y="2907"/>
                  </a:lnTo>
                  <a:lnTo>
                    <a:pt x="2276" y="2885"/>
                  </a:lnTo>
                  <a:lnTo>
                    <a:pt x="2354" y="2855"/>
                  </a:lnTo>
                  <a:lnTo>
                    <a:pt x="2431" y="2821"/>
                  </a:lnTo>
                  <a:lnTo>
                    <a:pt x="2505" y="2783"/>
                  </a:lnTo>
                  <a:lnTo>
                    <a:pt x="2576" y="2740"/>
                  </a:lnTo>
                  <a:lnTo>
                    <a:pt x="2644" y="2692"/>
                  </a:lnTo>
                  <a:lnTo>
                    <a:pt x="2711" y="2640"/>
                  </a:lnTo>
                  <a:lnTo>
                    <a:pt x="2772" y="2582"/>
                  </a:lnTo>
                  <a:lnTo>
                    <a:pt x="2831" y="2521"/>
                  </a:lnTo>
                  <a:lnTo>
                    <a:pt x="2886" y="2457"/>
                  </a:lnTo>
                  <a:lnTo>
                    <a:pt x="2937" y="2388"/>
                  </a:lnTo>
                  <a:lnTo>
                    <a:pt x="2984" y="2316"/>
                  </a:lnTo>
                  <a:lnTo>
                    <a:pt x="3025" y="2240"/>
                  </a:lnTo>
                  <a:lnTo>
                    <a:pt x="3062" y="2161"/>
                  </a:lnTo>
                  <a:lnTo>
                    <a:pt x="3094" y="2079"/>
                  </a:lnTo>
                  <a:lnTo>
                    <a:pt x="3121" y="1995"/>
                  </a:lnTo>
                  <a:lnTo>
                    <a:pt x="3154" y="1878"/>
                  </a:lnTo>
                  <a:lnTo>
                    <a:pt x="3159" y="1863"/>
                  </a:lnTo>
                  <a:lnTo>
                    <a:pt x="3169" y="1851"/>
                  </a:lnTo>
                  <a:lnTo>
                    <a:pt x="3182" y="1841"/>
                  </a:lnTo>
                  <a:lnTo>
                    <a:pt x="3196" y="1836"/>
                  </a:lnTo>
                  <a:lnTo>
                    <a:pt x="3211" y="1834"/>
                  </a:lnTo>
                  <a:lnTo>
                    <a:pt x="3227" y="1836"/>
                  </a:lnTo>
                  <a:lnTo>
                    <a:pt x="3517" y="1917"/>
                  </a:lnTo>
                  <a:lnTo>
                    <a:pt x="3532" y="1924"/>
                  </a:lnTo>
                  <a:lnTo>
                    <a:pt x="3544" y="1934"/>
                  </a:lnTo>
                  <a:lnTo>
                    <a:pt x="3553" y="1946"/>
                  </a:lnTo>
                  <a:lnTo>
                    <a:pt x="3559" y="1960"/>
                  </a:lnTo>
                  <a:lnTo>
                    <a:pt x="3561" y="1976"/>
                  </a:lnTo>
                  <a:lnTo>
                    <a:pt x="3559" y="1991"/>
                  </a:lnTo>
                  <a:lnTo>
                    <a:pt x="3527" y="2103"/>
                  </a:lnTo>
                  <a:lnTo>
                    <a:pt x="3497" y="2200"/>
                  </a:lnTo>
                  <a:lnTo>
                    <a:pt x="3462" y="2295"/>
                  </a:lnTo>
                  <a:lnTo>
                    <a:pt x="3421" y="2386"/>
                  </a:lnTo>
                  <a:lnTo>
                    <a:pt x="3376" y="2475"/>
                  </a:lnTo>
                  <a:lnTo>
                    <a:pt x="3326" y="2560"/>
                  </a:lnTo>
                  <a:lnTo>
                    <a:pt x="3272" y="2642"/>
                  </a:lnTo>
                  <a:lnTo>
                    <a:pt x="3213" y="2720"/>
                  </a:lnTo>
                  <a:lnTo>
                    <a:pt x="3151" y="2794"/>
                  </a:lnTo>
                  <a:lnTo>
                    <a:pt x="3084" y="2865"/>
                  </a:lnTo>
                  <a:lnTo>
                    <a:pt x="3015" y="2931"/>
                  </a:lnTo>
                  <a:lnTo>
                    <a:pt x="2941" y="2993"/>
                  </a:lnTo>
                  <a:lnTo>
                    <a:pt x="2865" y="3051"/>
                  </a:lnTo>
                  <a:lnTo>
                    <a:pt x="2786" y="3104"/>
                  </a:lnTo>
                  <a:lnTo>
                    <a:pt x="2704" y="3153"/>
                  </a:lnTo>
                  <a:lnTo>
                    <a:pt x="2620" y="3198"/>
                  </a:lnTo>
                  <a:lnTo>
                    <a:pt x="2532" y="3238"/>
                  </a:lnTo>
                  <a:lnTo>
                    <a:pt x="2443" y="3272"/>
                  </a:lnTo>
                  <a:lnTo>
                    <a:pt x="2352" y="3301"/>
                  </a:lnTo>
                  <a:lnTo>
                    <a:pt x="2260" y="3326"/>
                  </a:lnTo>
                  <a:lnTo>
                    <a:pt x="2166" y="3345"/>
                  </a:lnTo>
                  <a:lnTo>
                    <a:pt x="2069" y="3358"/>
                  </a:lnTo>
                  <a:lnTo>
                    <a:pt x="1973" y="3365"/>
                  </a:lnTo>
                  <a:lnTo>
                    <a:pt x="1875" y="3368"/>
                  </a:lnTo>
                  <a:lnTo>
                    <a:pt x="1778" y="3363"/>
                  </a:lnTo>
                  <a:lnTo>
                    <a:pt x="1678" y="3353"/>
                  </a:lnTo>
                  <a:lnTo>
                    <a:pt x="1580" y="3337"/>
                  </a:lnTo>
                  <a:lnTo>
                    <a:pt x="1481" y="3314"/>
                  </a:lnTo>
                  <a:lnTo>
                    <a:pt x="1383" y="3286"/>
                  </a:lnTo>
                  <a:lnTo>
                    <a:pt x="1289" y="3251"/>
                  </a:lnTo>
                  <a:lnTo>
                    <a:pt x="1197" y="3212"/>
                  </a:lnTo>
                  <a:lnTo>
                    <a:pt x="1109" y="3168"/>
                  </a:lnTo>
                  <a:lnTo>
                    <a:pt x="1025" y="3120"/>
                  </a:lnTo>
                  <a:lnTo>
                    <a:pt x="944" y="3066"/>
                  </a:lnTo>
                  <a:lnTo>
                    <a:pt x="867" y="3009"/>
                  </a:lnTo>
                  <a:lnTo>
                    <a:pt x="793" y="2947"/>
                  </a:lnTo>
                  <a:lnTo>
                    <a:pt x="724" y="2881"/>
                  </a:lnTo>
                  <a:lnTo>
                    <a:pt x="658" y="2812"/>
                  </a:lnTo>
                  <a:lnTo>
                    <a:pt x="597" y="2740"/>
                  </a:lnTo>
                  <a:lnTo>
                    <a:pt x="540" y="2664"/>
                  </a:lnTo>
                  <a:lnTo>
                    <a:pt x="486" y="2584"/>
                  </a:lnTo>
                  <a:lnTo>
                    <a:pt x="439" y="2503"/>
                  </a:lnTo>
                  <a:lnTo>
                    <a:pt x="394" y="2419"/>
                  </a:lnTo>
                  <a:lnTo>
                    <a:pt x="355" y="2332"/>
                  </a:lnTo>
                  <a:lnTo>
                    <a:pt x="322" y="2244"/>
                  </a:lnTo>
                  <a:lnTo>
                    <a:pt x="293" y="2152"/>
                  </a:lnTo>
                  <a:lnTo>
                    <a:pt x="269" y="2060"/>
                  </a:lnTo>
                  <a:lnTo>
                    <a:pt x="250" y="1966"/>
                  </a:lnTo>
                  <a:lnTo>
                    <a:pt x="236" y="1871"/>
                  </a:lnTo>
                  <a:lnTo>
                    <a:pt x="229" y="1774"/>
                  </a:lnTo>
                  <a:lnTo>
                    <a:pt x="226" y="1677"/>
                  </a:lnTo>
                  <a:lnTo>
                    <a:pt x="230" y="1579"/>
                  </a:lnTo>
                  <a:lnTo>
                    <a:pt x="238" y="1480"/>
                  </a:lnTo>
                  <a:lnTo>
                    <a:pt x="254" y="1382"/>
                  </a:lnTo>
                  <a:lnTo>
                    <a:pt x="44" y="1323"/>
                  </a:lnTo>
                  <a:lnTo>
                    <a:pt x="29" y="1317"/>
                  </a:lnTo>
                  <a:lnTo>
                    <a:pt x="16" y="1307"/>
                  </a:lnTo>
                  <a:lnTo>
                    <a:pt x="8" y="1294"/>
                  </a:lnTo>
                  <a:lnTo>
                    <a:pt x="2" y="1280"/>
                  </a:lnTo>
                  <a:lnTo>
                    <a:pt x="0" y="1265"/>
                  </a:lnTo>
                  <a:lnTo>
                    <a:pt x="2" y="1249"/>
                  </a:lnTo>
                  <a:lnTo>
                    <a:pt x="8" y="1235"/>
                  </a:lnTo>
                  <a:lnTo>
                    <a:pt x="18" y="1222"/>
                  </a:lnTo>
                  <a:lnTo>
                    <a:pt x="619" y="631"/>
                  </a:lnTo>
                  <a:lnTo>
                    <a:pt x="632" y="622"/>
                  </a:lnTo>
                  <a:lnTo>
                    <a:pt x="647" y="615"/>
                  </a:lnTo>
                  <a:lnTo>
                    <a:pt x="662" y="614"/>
                  </a:lnTo>
                  <a:close/>
                  <a:moveTo>
                    <a:pt x="2870" y="323"/>
                  </a:moveTo>
                  <a:lnTo>
                    <a:pt x="2886" y="325"/>
                  </a:lnTo>
                  <a:lnTo>
                    <a:pt x="2900" y="328"/>
                  </a:lnTo>
                  <a:lnTo>
                    <a:pt x="2914" y="337"/>
                  </a:lnTo>
                  <a:lnTo>
                    <a:pt x="2987" y="395"/>
                  </a:lnTo>
                  <a:lnTo>
                    <a:pt x="2998" y="406"/>
                  </a:lnTo>
                  <a:lnTo>
                    <a:pt x="3005" y="420"/>
                  </a:lnTo>
                  <a:lnTo>
                    <a:pt x="3010" y="436"/>
                  </a:lnTo>
                  <a:lnTo>
                    <a:pt x="3008" y="451"/>
                  </a:lnTo>
                  <a:lnTo>
                    <a:pt x="3005" y="466"/>
                  </a:lnTo>
                  <a:lnTo>
                    <a:pt x="2997" y="480"/>
                  </a:lnTo>
                  <a:lnTo>
                    <a:pt x="2806" y="719"/>
                  </a:lnTo>
                  <a:lnTo>
                    <a:pt x="2794" y="731"/>
                  </a:lnTo>
                  <a:lnTo>
                    <a:pt x="2780" y="739"/>
                  </a:lnTo>
                  <a:lnTo>
                    <a:pt x="2765" y="742"/>
                  </a:lnTo>
                  <a:lnTo>
                    <a:pt x="2750" y="742"/>
                  </a:lnTo>
                  <a:lnTo>
                    <a:pt x="2734" y="738"/>
                  </a:lnTo>
                  <a:lnTo>
                    <a:pt x="2721" y="729"/>
                  </a:lnTo>
                  <a:lnTo>
                    <a:pt x="2649" y="672"/>
                  </a:lnTo>
                  <a:lnTo>
                    <a:pt x="2637" y="660"/>
                  </a:lnTo>
                  <a:lnTo>
                    <a:pt x="2630" y="646"/>
                  </a:lnTo>
                  <a:lnTo>
                    <a:pt x="2626" y="631"/>
                  </a:lnTo>
                  <a:lnTo>
                    <a:pt x="2626" y="615"/>
                  </a:lnTo>
                  <a:lnTo>
                    <a:pt x="2630" y="601"/>
                  </a:lnTo>
                  <a:lnTo>
                    <a:pt x="2639" y="587"/>
                  </a:lnTo>
                  <a:lnTo>
                    <a:pt x="2830" y="346"/>
                  </a:lnTo>
                  <a:lnTo>
                    <a:pt x="2842" y="335"/>
                  </a:lnTo>
                  <a:lnTo>
                    <a:pt x="2856" y="328"/>
                  </a:lnTo>
                  <a:lnTo>
                    <a:pt x="2870" y="323"/>
                  </a:lnTo>
                  <a:close/>
                  <a:moveTo>
                    <a:pt x="1201" y="158"/>
                  </a:moveTo>
                  <a:lnTo>
                    <a:pt x="1217" y="161"/>
                  </a:lnTo>
                  <a:lnTo>
                    <a:pt x="1231" y="168"/>
                  </a:lnTo>
                  <a:lnTo>
                    <a:pt x="1243" y="178"/>
                  </a:lnTo>
                  <a:lnTo>
                    <a:pt x="1252" y="191"/>
                  </a:lnTo>
                  <a:lnTo>
                    <a:pt x="1393" y="464"/>
                  </a:lnTo>
                  <a:lnTo>
                    <a:pt x="1399" y="479"/>
                  </a:lnTo>
                  <a:lnTo>
                    <a:pt x="1400" y="494"/>
                  </a:lnTo>
                  <a:lnTo>
                    <a:pt x="1396" y="510"/>
                  </a:lnTo>
                  <a:lnTo>
                    <a:pt x="1390" y="524"/>
                  </a:lnTo>
                  <a:lnTo>
                    <a:pt x="1380" y="536"/>
                  </a:lnTo>
                  <a:lnTo>
                    <a:pt x="1367" y="545"/>
                  </a:lnTo>
                  <a:lnTo>
                    <a:pt x="1285" y="588"/>
                  </a:lnTo>
                  <a:lnTo>
                    <a:pt x="1270" y="593"/>
                  </a:lnTo>
                  <a:lnTo>
                    <a:pt x="1253" y="594"/>
                  </a:lnTo>
                  <a:lnTo>
                    <a:pt x="1238" y="592"/>
                  </a:lnTo>
                  <a:lnTo>
                    <a:pt x="1225" y="586"/>
                  </a:lnTo>
                  <a:lnTo>
                    <a:pt x="1213" y="576"/>
                  </a:lnTo>
                  <a:lnTo>
                    <a:pt x="1204" y="563"/>
                  </a:lnTo>
                  <a:lnTo>
                    <a:pt x="1063" y="290"/>
                  </a:lnTo>
                  <a:lnTo>
                    <a:pt x="1057" y="275"/>
                  </a:lnTo>
                  <a:lnTo>
                    <a:pt x="1056" y="258"/>
                  </a:lnTo>
                  <a:lnTo>
                    <a:pt x="1058" y="243"/>
                  </a:lnTo>
                  <a:lnTo>
                    <a:pt x="1065" y="229"/>
                  </a:lnTo>
                  <a:lnTo>
                    <a:pt x="1075" y="217"/>
                  </a:lnTo>
                  <a:lnTo>
                    <a:pt x="1089" y="208"/>
                  </a:lnTo>
                  <a:lnTo>
                    <a:pt x="1171" y="165"/>
                  </a:lnTo>
                  <a:lnTo>
                    <a:pt x="1186" y="159"/>
                  </a:lnTo>
                  <a:lnTo>
                    <a:pt x="1201" y="158"/>
                  </a:lnTo>
                  <a:close/>
                  <a:moveTo>
                    <a:pt x="2323" y="51"/>
                  </a:moveTo>
                  <a:lnTo>
                    <a:pt x="2338" y="55"/>
                  </a:lnTo>
                  <a:lnTo>
                    <a:pt x="2427" y="81"/>
                  </a:lnTo>
                  <a:lnTo>
                    <a:pt x="2442" y="87"/>
                  </a:lnTo>
                  <a:lnTo>
                    <a:pt x="2454" y="97"/>
                  </a:lnTo>
                  <a:lnTo>
                    <a:pt x="2462" y="110"/>
                  </a:lnTo>
                  <a:lnTo>
                    <a:pt x="2468" y="124"/>
                  </a:lnTo>
                  <a:lnTo>
                    <a:pt x="2470" y="140"/>
                  </a:lnTo>
                  <a:lnTo>
                    <a:pt x="2468" y="156"/>
                  </a:lnTo>
                  <a:lnTo>
                    <a:pt x="2380" y="451"/>
                  </a:lnTo>
                  <a:lnTo>
                    <a:pt x="2374" y="465"/>
                  </a:lnTo>
                  <a:lnTo>
                    <a:pt x="2364" y="477"/>
                  </a:lnTo>
                  <a:lnTo>
                    <a:pt x="2351" y="487"/>
                  </a:lnTo>
                  <a:lnTo>
                    <a:pt x="2337" y="492"/>
                  </a:lnTo>
                  <a:lnTo>
                    <a:pt x="2322" y="493"/>
                  </a:lnTo>
                  <a:lnTo>
                    <a:pt x="2305" y="491"/>
                  </a:lnTo>
                  <a:lnTo>
                    <a:pt x="2217" y="465"/>
                  </a:lnTo>
                  <a:lnTo>
                    <a:pt x="2201" y="458"/>
                  </a:lnTo>
                  <a:lnTo>
                    <a:pt x="2189" y="447"/>
                  </a:lnTo>
                  <a:lnTo>
                    <a:pt x="2181" y="436"/>
                  </a:lnTo>
                  <a:lnTo>
                    <a:pt x="2175" y="421"/>
                  </a:lnTo>
                  <a:lnTo>
                    <a:pt x="2173" y="405"/>
                  </a:lnTo>
                  <a:lnTo>
                    <a:pt x="2175" y="390"/>
                  </a:lnTo>
                  <a:lnTo>
                    <a:pt x="2263" y="95"/>
                  </a:lnTo>
                  <a:lnTo>
                    <a:pt x="2270" y="80"/>
                  </a:lnTo>
                  <a:lnTo>
                    <a:pt x="2279" y="68"/>
                  </a:lnTo>
                  <a:lnTo>
                    <a:pt x="2292" y="59"/>
                  </a:lnTo>
                  <a:lnTo>
                    <a:pt x="2306" y="54"/>
                  </a:lnTo>
                  <a:lnTo>
                    <a:pt x="2323" y="51"/>
                  </a:lnTo>
                  <a:close/>
                  <a:moveTo>
                    <a:pt x="1791" y="0"/>
                  </a:moveTo>
                  <a:lnTo>
                    <a:pt x="1810" y="1"/>
                  </a:lnTo>
                  <a:lnTo>
                    <a:pt x="1828" y="9"/>
                  </a:lnTo>
                  <a:lnTo>
                    <a:pt x="1842" y="20"/>
                  </a:lnTo>
                  <a:lnTo>
                    <a:pt x="1851" y="36"/>
                  </a:lnTo>
                  <a:lnTo>
                    <a:pt x="1857" y="55"/>
                  </a:lnTo>
                  <a:lnTo>
                    <a:pt x="1885" y="360"/>
                  </a:lnTo>
                  <a:lnTo>
                    <a:pt x="1884" y="380"/>
                  </a:lnTo>
                  <a:lnTo>
                    <a:pt x="1877" y="397"/>
                  </a:lnTo>
                  <a:lnTo>
                    <a:pt x="1866" y="412"/>
                  </a:lnTo>
                  <a:lnTo>
                    <a:pt x="1849" y="421"/>
                  </a:lnTo>
                  <a:lnTo>
                    <a:pt x="1831" y="427"/>
                  </a:lnTo>
                  <a:lnTo>
                    <a:pt x="1739" y="436"/>
                  </a:lnTo>
                  <a:lnTo>
                    <a:pt x="1719" y="434"/>
                  </a:lnTo>
                  <a:lnTo>
                    <a:pt x="1702" y="427"/>
                  </a:lnTo>
                  <a:lnTo>
                    <a:pt x="1688" y="415"/>
                  </a:lnTo>
                  <a:lnTo>
                    <a:pt x="1678" y="400"/>
                  </a:lnTo>
                  <a:lnTo>
                    <a:pt x="1673" y="381"/>
                  </a:lnTo>
                  <a:lnTo>
                    <a:pt x="1645" y="75"/>
                  </a:lnTo>
                  <a:lnTo>
                    <a:pt x="1646" y="56"/>
                  </a:lnTo>
                  <a:lnTo>
                    <a:pt x="1652" y="38"/>
                  </a:lnTo>
                  <a:lnTo>
                    <a:pt x="1664" y="24"/>
                  </a:lnTo>
                  <a:lnTo>
                    <a:pt x="1680" y="14"/>
                  </a:lnTo>
                  <a:lnTo>
                    <a:pt x="1699" y="9"/>
                  </a:lnTo>
                  <a:lnTo>
                    <a:pt x="179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</p:grpSp>
      <p:sp>
        <p:nvSpPr>
          <p:cNvPr id="79" name="TextBox 78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000" y="327145"/>
            <a:ext cx="684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400" b="1" cap="all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Муниципальная программа </a:t>
            </a:r>
            <a:br>
              <a:rPr lang="ru-RU" dirty="0"/>
            </a:br>
            <a:r>
              <a:rPr lang="ru-RU" dirty="0"/>
              <a:t>«ЗАЩИТА НАСЕЛЕНИЯ И ТЕРРИТОРИИ ГОРОДА  ОТ ЧРЕЗВЫЧАЙНЫХ СИТУАЦИЙ ПРИРОДНОГО И ТЕХНОГЕННОГО ХАРАКТЕРА, ОБЕСПЕЧЕНИЕ БЕЗОПАСНОСТИ ПРОЖИВАНИЯ ГРАЖДАН»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7948" y="8807918"/>
            <a:ext cx="1311704" cy="278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Cambria" panose="02040503050406030204" pitchFamily="18" charset="0"/>
              </a:rPr>
              <a:t>202</a:t>
            </a:r>
            <a:r>
              <a:rPr lang="en-US" sz="1200" b="1" dirty="0" smtClean="0">
                <a:latin typeface="Cambria" panose="02040503050406030204" pitchFamily="18" charset="0"/>
              </a:rPr>
              <a:t>1</a:t>
            </a:r>
            <a:r>
              <a:rPr lang="ru-RU" sz="1200" b="1" dirty="0" smtClean="0">
                <a:latin typeface="Cambria" panose="02040503050406030204" pitchFamily="18" charset="0"/>
              </a:rPr>
              <a:t> год</a:t>
            </a:r>
            <a:endParaRPr lang="ru-RU" sz="1200" b="1" dirty="0">
              <a:latin typeface="Cambria" panose="02040503050406030204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309517" y="8825309"/>
            <a:ext cx="1311704" cy="278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Cambria" panose="02040503050406030204" pitchFamily="18" charset="0"/>
              </a:rPr>
              <a:t>202</a:t>
            </a:r>
            <a:r>
              <a:rPr lang="en-US" sz="1200" b="1" dirty="0" smtClean="0">
                <a:latin typeface="Cambria" panose="02040503050406030204" pitchFamily="18" charset="0"/>
              </a:rPr>
              <a:t>2</a:t>
            </a:r>
            <a:r>
              <a:rPr lang="ru-RU" sz="1200" b="1" dirty="0" smtClean="0">
                <a:latin typeface="Cambria" panose="02040503050406030204" pitchFamily="18" charset="0"/>
              </a:rPr>
              <a:t> год</a:t>
            </a:r>
            <a:endParaRPr lang="ru-RU" sz="1200" b="1" dirty="0">
              <a:latin typeface="Cambria" panose="020405030504060302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709160" y="8825309"/>
            <a:ext cx="9618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Cambria" panose="02040503050406030204" pitchFamily="18" charset="0"/>
              </a:rPr>
              <a:t>202</a:t>
            </a:r>
            <a:r>
              <a:rPr lang="en-US" sz="1200" b="1" dirty="0" smtClean="0">
                <a:latin typeface="Cambria" panose="02040503050406030204" pitchFamily="18" charset="0"/>
              </a:rPr>
              <a:t>3</a:t>
            </a:r>
            <a:r>
              <a:rPr lang="ru-RU" sz="1200" b="1" dirty="0" smtClean="0">
                <a:latin typeface="Cambria" panose="02040503050406030204" pitchFamily="18" charset="0"/>
              </a:rPr>
              <a:t> год</a:t>
            </a:r>
            <a:endParaRPr lang="ru-RU" sz="1200" b="1" dirty="0">
              <a:latin typeface="Cambria" panose="02040503050406030204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9000" y="1305085"/>
            <a:ext cx="684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Цель программы:  </a:t>
            </a:r>
            <a:r>
              <a:rPr lang="ru-RU" sz="1400" i="1" dirty="0" smtClean="0">
                <a:latin typeface="Cambria" panose="02040503050406030204" pitchFamily="18" charset="0"/>
              </a:rPr>
              <a:t>эффективное </a:t>
            </a:r>
            <a:r>
              <a:rPr lang="ru-RU" sz="1400" i="1" dirty="0">
                <a:latin typeface="Cambria" panose="02040503050406030204" pitchFamily="18" charset="0"/>
              </a:rPr>
              <a:t>обеспечение безопасности территорий и жизнедеятельности населения города Липецка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959" y="1857762"/>
            <a:ext cx="6840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+mj-lt"/>
              </a:rPr>
              <a:t> </a:t>
            </a:r>
            <a:r>
              <a:rPr lang="ru-RU" sz="14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Ответственный </a:t>
            </a:r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исполнитель:</a:t>
            </a:r>
            <a:b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400" i="1" dirty="0">
                <a:latin typeface="Cambria" panose="02040503050406030204" pitchFamily="18" charset="0"/>
              </a:rPr>
              <a:t>Администрация города Липецка</a:t>
            </a:r>
          </a:p>
        </p:txBody>
      </p:sp>
      <p:pic>
        <p:nvPicPr>
          <p:cNvPr id="75" name="Рисунок 74"/>
          <p:cNvPicPr/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006" t="31054" r="51763" b="31053"/>
          <a:stretch/>
        </p:blipFill>
        <p:spPr bwMode="auto">
          <a:xfrm>
            <a:off x="5078071" y="5376833"/>
            <a:ext cx="1941215" cy="17522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4" name="TextBox 73"/>
          <p:cNvSpPr txBox="1"/>
          <p:nvPr/>
        </p:nvSpPr>
        <p:spPr>
          <a:xfrm>
            <a:off x="1157811" y="6209876"/>
            <a:ext cx="4067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97811"/>
            <a:r>
              <a:rPr lang="ru-RU" sz="1100" b="1" dirty="0" smtClean="0">
                <a:latin typeface="Cambria" panose="02040503050406030204" pitchFamily="18" charset="0"/>
              </a:rPr>
              <a:t>2,0</a:t>
            </a:r>
            <a:endParaRPr lang="ru-RU" sz="1100" b="1" dirty="0">
              <a:latin typeface="Cambria" panose="02040503050406030204" pitchFamily="18" charset="0"/>
            </a:endParaRPr>
          </a:p>
        </p:txBody>
      </p:sp>
      <p:cxnSp>
        <p:nvCxnSpPr>
          <p:cNvPr id="78" name="Прямая соединительная линия 77"/>
          <p:cNvCxnSpPr/>
          <p:nvPr/>
        </p:nvCxnSpPr>
        <p:spPr>
          <a:xfrm flipV="1">
            <a:off x="1091193" y="6422519"/>
            <a:ext cx="104784" cy="1138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>
            <a:off x="1195976" y="6422519"/>
            <a:ext cx="28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2393249" y="6617668"/>
            <a:ext cx="4067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97811"/>
            <a:r>
              <a:rPr lang="ru-RU" sz="1100" b="1" dirty="0" smtClean="0">
                <a:latin typeface="Cambria" panose="02040503050406030204" pitchFamily="18" charset="0"/>
              </a:rPr>
              <a:t>1,9</a:t>
            </a:r>
            <a:endParaRPr lang="ru-RU" sz="1100" b="1" dirty="0">
              <a:latin typeface="Cambria" panose="02040503050406030204" pitchFamily="18" charset="0"/>
            </a:endParaRPr>
          </a:p>
        </p:txBody>
      </p:sp>
      <p:cxnSp>
        <p:nvCxnSpPr>
          <p:cNvPr id="87" name="Прямая соединительная линия 86"/>
          <p:cNvCxnSpPr/>
          <p:nvPr/>
        </p:nvCxnSpPr>
        <p:spPr>
          <a:xfrm flipV="1">
            <a:off x="2326631" y="6830311"/>
            <a:ext cx="104784" cy="1138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>
            <a:off x="2431414" y="6830311"/>
            <a:ext cx="28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3593182" y="6627869"/>
            <a:ext cx="4067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97811"/>
            <a:r>
              <a:rPr lang="ru-RU" sz="1100" b="1" dirty="0" smtClean="0">
                <a:latin typeface="Cambria" panose="02040503050406030204" pitchFamily="18" charset="0"/>
              </a:rPr>
              <a:t>1,9</a:t>
            </a:r>
            <a:endParaRPr lang="ru-RU" sz="1100" b="1" dirty="0">
              <a:latin typeface="Cambria" panose="02040503050406030204" pitchFamily="18" charset="0"/>
            </a:endParaRPr>
          </a:p>
        </p:txBody>
      </p:sp>
      <p:cxnSp>
        <p:nvCxnSpPr>
          <p:cNvPr id="90" name="Прямая соединительная линия 89"/>
          <p:cNvCxnSpPr/>
          <p:nvPr/>
        </p:nvCxnSpPr>
        <p:spPr>
          <a:xfrm flipV="1">
            <a:off x="3526564" y="6840512"/>
            <a:ext cx="104784" cy="11381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>
            <a:off x="3631347" y="6840512"/>
            <a:ext cx="28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680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Группа 36"/>
          <p:cNvGrpSpPr/>
          <p:nvPr/>
        </p:nvGrpSpPr>
        <p:grpSpPr>
          <a:xfrm>
            <a:off x="920286" y="2771800"/>
            <a:ext cx="5017428" cy="1584262"/>
            <a:chOff x="-36752" y="4723020"/>
            <a:chExt cx="5017428" cy="1584262"/>
          </a:xfrm>
        </p:grpSpPr>
        <p:graphicFrame>
          <p:nvGraphicFramePr>
            <p:cNvPr id="38" name="Диаграмма 37"/>
            <p:cNvGraphicFramePr/>
            <p:nvPr>
              <p:extLst>
                <p:ext uri="{D42A27DB-BD31-4B8C-83A1-F6EECF244321}">
                  <p14:modId xmlns:p14="http://schemas.microsoft.com/office/powerpoint/2010/main" val="2521890816"/>
                </p:ext>
              </p:extLst>
            </p:nvPr>
          </p:nvGraphicFramePr>
          <p:xfrm>
            <a:off x="-36752" y="4800063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39" name="Диаграмма 38"/>
            <p:cNvGraphicFramePr/>
            <p:nvPr>
              <p:extLst>
                <p:ext uri="{D42A27DB-BD31-4B8C-83A1-F6EECF244321}">
                  <p14:modId xmlns:p14="http://schemas.microsoft.com/office/powerpoint/2010/main" val="515148754"/>
                </p:ext>
              </p:extLst>
            </p:nvPr>
          </p:nvGraphicFramePr>
          <p:xfrm>
            <a:off x="1581460" y="4806971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40" name="Диаграмма 39"/>
            <p:cNvGraphicFramePr/>
            <p:nvPr>
              <p:extLst>
                <p:ext uri="{D42A27DB-BD31-4B8C-83A1-F6EECF244321}">
                  <p14:modId xmlns:p14="http://schemas.microsoft.com/office/powerpoint/2010/main" val="3957068917"/>
                </p:ext>
              </p:extLst>
            </p:nvPr>
          </p:nvGraphicFramePr>
          <p:xfrm>
            <a:off x="3199672" y="4800063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1" name="TextBox 40"/>
            <p:cNvSpPr txBox="1"/>
            <p:nvPr/>
          </p:nvSpPr>
          <p:spPr>
            <a:xfrm>
              <a:off x="360923" y="5359949"/>
              <a:ext cx="8228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002060"/>
                  </a:solidFill>
                </a:rPr>
                <a:t>202</a:t>
              </a:r>
              <a:r>
                <a:rPr lang="en-US" b="1" dirty="0" smtClean="0">
                  <a:solidFill>
                    <a:srgbClr val="002060"/>
                  </a:solidFill>
                </a:rPr>
                <a:t>1</a:t>
              </a:r>
              <a:endParaRPr 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946024" y="5338676"/>
              <a:ext cx="8228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002060"/>
                  </a:solidFill>
                </a:rPr>
                <a:t>202</a:t>
              </a:r>
              <a:r>
                <a:rPr lang="en-US" b="1" dirty="0" smtClean="0">
                  <a:solidFill>
                    <a:srgbClr val="002060"/>
                  </a:solidFill>
                </a:rPr>
                <a:t>2</a:t>
              </a:r>
              <a:endParaRPr 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564236" y="5359949"/>
              <a:ext cx="8228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002060"/>
                  </a:solidFill>
                </a:rPr>
                <a:t>202</a:t>
              </a:r>
              <a:r>
                <a:rPr lang="en-US" b="1" dirty="0" smtClean="0">
                  <a:solidFill>
                    <a:srgbClr val="002060"/>
                  </a:solidFill>
                </a:rPr>
                <a:t>3</a:t>
              </a:r>
              <a:endParaRPr 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84917" y="4723020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0,9 %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525989" y="4723020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0,9 %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166333" y="4733101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0,9 %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-22181" y="2195736"/>
            <a:ext cx="6880181" cy="307777"/>
          </a:xfrm>
          <a:prstGeom prst="rect">
            <a:avLst/>
          </a:prstGeom>
          <a:solidFill>
            <a:srgbClr val="3299BA">
              <a:alpha val="2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Доля расходов на муниципальную программу в общем объеме расходов бюджета</a:t>
            </a:r>
            <a:endParaRPr lang="ru-RU" sz="14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108593" y="4139952"/>
            <a:ext cx="42280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ambria" panose="02040503050406030204" pitchFamily="18" charset="0"/>
              </a:rPr>
              <a:t>Расходы </a:t>
            </a:r>
            <a:r>
              <a:rPr lang="ru-RU" sz="14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на выполнение программы, </a:t>
            </a:r>
            <a:r>
              <a:rPr lang="ru-RU" sz="1300" b="1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млн. руб</a:t>
            </a:r>
            <a:r>
              <a:rPr lang="ru-RU" sz="14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.</a:t>
            </a:r>
            <a:endParaRPr lang="ru-RU" sz="14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9000" y="327145"/>
            <a:ext cx="684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400" b="1" cap="all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Муниципальная программа </a:t>
            </a:r>
            <a:br>
              <a:rPr lang="ru-RU" dirty="0"/>
            </a:br>
            <a:r>
              <a:rPr lang="ru-RU" dirty="0"/>
              <a:t>«ЛИПЕЦК – МЫ ВМЕСТЕ!»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9000" y="880428"/>
            <a:ext cx="684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Цель программы:  </a:t>
            </a:r>
          </a:p>
          <a:p>
            <a:r>
              <a:rPr lang="ru-RU" sz="1400" i="1" spc="-30" dirty="0" smtClean="0">
                <a:latin typeface="Cambria" panose="02040503050406030204" pitchFamily="18" charset="0"/>
              </a:rPr>
              <a:t>создание </a:t>
            </a:r>
            <a:r>
              <a:rPr lang="ru-RU" sz="1400" i="1" spc="-30" dirty="0">
                <a:latin typeface="Cambria" panose="02040503050406030204" pitchFamily="18" charset="0"/>
              </a:rPr>
              <a:t>условий для развития институтов гражданского общества в городе Липецк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1959" y="1452269"/>
            <a:ext cx="6840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+mj-lt"/>
              </a:rPr>
              <a:t> </a:t>
            </a:r>
            <a:r>
              <a:rPr lang="ru-RU" sz="14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Ответственный </a:t>
            </a:r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исполнитель:</a:t>
            </a:r>
            <a:b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400" i="1" dirty="0">
                <a:latin typeface="Cambria" panose="02040503050406030204" pitchFamily="18" charset="0"/>
              </a:rPr>
              <a:t>Администрация города Липецка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-267461" y="4198013"/>
            <a:ext cx="4753113" cy="4982499"/>
            <a:chOff x="-267461" y="4096297"/>
            <a:chExt cx="4753113" cy="4982499"/>
          </a:xfrm>
        </p:grpSpPr>
        <p:grpSp>
          <p:nvGrpSpPr>
            <p:cNvPr id="22" name="Группа 21"/>
            <p:cNvGrpSpPr/>
            <p:nvPr/>
          </p:nvGrpSpPr>
          <p:grpSpPr>
            <a:xfrm>
              <a:off x="-267461" y="4096297"/>
              <a:ext cx="4753113" cy="4848228"/>
              <a:chOff x="6311073" y="3598115"/>
              <a:chExt cx="3127523" cy="2904225"/>
            </a:xfrm>
          </p:grpSpPr>
          <p:graphicFrame>
            <p:nvGraphicFramePr>
              <p:cNvPr id="23" name="Диаграмма 22"/>
              <p:cNvGraphicFramePr/>
              <p:nvPr>
                <p:extLst>
                  <p:ext uri="{D42A27DB-BD31-4B8C-83A1-F6EECF244321}">
                    <p14:modId xmlns:p14="http://schemas.microsoft.com/office/powerpoint/2010/main" val="3210082279"/>
                  </p:ext>
                </p:extLst>
              </p:nvPr>
            </p:nvGraphicFramePr>
            <p:xfrm>
              <a:off x="6311073" y="3598115"/>
              <a:ext cx="3127523" cy="290422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grpSp>
            <p:nvGrpSpPr>
              <p:cNvPr id="24" name="Группа 23"/>
              <p:cNvGrpSpPr/>
              <p:nvPr/>
            </p:nvGrpSpPr>
            <p:grpSpPr>
              <a:xfrm>
                <a:off x="6620250" y="3717732"/>
                <a:ext cx="2543010" cy="407511"/>
                <a:chOff x="6620250" y="3717732"/>
                <a:chExt cx="2543010" cy="407511"/>
              </a:xfrm>
            </p:grpSpPr>
            <p:sp>
              <p:nvSpPr>
                <p:cNvPr id="25" name="TextBox 24"/>
                <p:cNvSpPr txBox="1"/>
                <p:nvPr/>
              </p:nvSpPr>
              <p:spPr>
                <a:xfrm>
                  <a:off x="6620250" y="3717732"/>
                  <a:ext cx="606201" cy="2212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b="1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107,1</a:t>
                  </a:r>
                  <a:endParaRPr lang="ru-RU" b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7598974" y="3904003"/>
                  <a:ext cx="613737" cy="2212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b="1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99,1</a:t>
                  </a:r>
                  <a:endParaRPr lang="ru-RU" b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8530356" y="3904003"/>
                  <a:ext cx="632904" cy="2212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b="1" dirty="0" smtClean="0">
                      <a:latin typeface="Cambria" panose="02040503050406030204" pitchFamily="18" charset="0"/>
                      <a:ea typeface="Cambria" panose="02040503050406030204" pitchFamily="18" charset="0"/>
                    </a:rPr>
                    <a:t>99,5</a:t>
                  </a:r>
                  <a:endParaRPr lang="ru-RU" b="1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</p:grpSp>
        <p:sp>
          <p:nvSpPr>
            <p:cNvPr id="95" name="TextBox 94"/>
            <p:cNvSpPr txBox="1"/>
            <p:nvPr/>
          </p:nvSpPr>
          <p:spPr>
            <a:xfrm>
              <a:off x="-71783" y="8799918"/>
              <a:ext cx="1311704" cy="278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latin typeface="Cambria" panose="02040503050406030204" pitchFamily="18" charset="0"/>
                </a:rPr>
                <a:t>202</a:t>
              </a:r>
              <a:r>
                <a:rPr lang="en-US" sz="1200" b="1" dirty="0" smtClean="0">
                  <a:latin typeface="Cambria" panose="02040503050406030204" pitchFamily="18" charset="0"/>
                </a:rPr>
                <a:t>1</a:t>
              </a:r>
              <a:r>
                <a:rPr lang="ru-RU" sz="1200" b="1" dirty="0" smtClean="0">
                  <a:latin typeface="Cambria" panose="02040503050406030204" pitchFamily="18" charset="0"/>
                </a:rPr>
                <a:t> год</a:t>
              </a:r>
              <a:endParaRPr lang="ru-RU" sz="1200" b="1" dirty="0">
                <a:latin typeface="Cambria" panose="02040503050406030204" pitchFamily="18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389652" y="8799918"/>
              <a:ext cx="1311704" cy="278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latin typeface="Cambria" panose="02040503050406030204" pitchFamily="18" charset="0"/>
                </a:rPr>
                <a:t>202</a:t>
              </a:r>
              <a:r>
                <a:rPr lang="en-US" sz="1200" b="1" dirty="0" smtClean="0">
                  <a:latin typeface="Cambria" panose="02040503050406030204" pitchFamily="18" charset="0"/>
                </a:rPr>
                <a:t>2</a:t>
              </a:r>
              <a:r>
                <a:rPr lang="ru-RU" sz="1200" b="1" dirty="0" smtClean="0">
                  <a:latin typeface="Cambria" panose="02040503050406030204" pitchFamily="18" charset="0"/>
                </a:rPr>
                <a:t> год</a:t>
              </a:r>
              <a:endParaRPr lang="ru-RU" sz="1200" b="1" dirty="0">
                <a:latin typeface="Cambria" panose="02040503050406030204" pitchFamily="18" charset="0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3076841" y="8801797"/>
              <a:ext cx="9618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 smtClean="0">
                  <a:latin typeface="Cambria" panose="02040503050406030204" pitchFamily="18" charset="0"/>
                </a:rPr>
                <a:t>202</a:t>
              </a:r>
              <a:r>
                <a:rPr lang="en-US" sz="1200" b="1" dirty="0" smtClean="0">
                  <a:latin typeface="Cambria" panose="02040503050406030204" pitchFamily="18" charset="0"/>
                </a:rPr>
                <a:t>3</a:t>
              </a:r>
              <a:r>
                <a:rPr lang="ru-RU" sz="1200" b="1" dirty="0" smtClean="0">
                  <a:latin typeface="Cambria" panose="02040503050406030204" pitchFamily="18" charset="0"/>
                </a:rPr>
                <a:t> год</a:t>
              </a:r>
              <a:endParaRPr lang="ru-RU" sz="1200" b="1" dirty="0">
                <a:latin typeface="Cambria" panose="02040503050406030204" pitchFamily="18" charset="0"/>
              </a:endParaRPr>
            </a:p>
          </p:txBody>
        </p:sp>
      </p:grpSp>
      <p:pic>
        <p:nvPicPr>
          <p:cNvPr id="106" name="Рисунок 10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505" y="4151535"/>
            <a:ext cx="1349871" cy="1483568"/>
          </a:xfrm>
          <a:prstGeom prst="rect">
            <a:avLst/>
          </a:prstGeom>
        </p:spPr>
      </p:pic>
      <p:grpSp>
        <p:nvGrpSpPr>
          <p:cNvPr id="48" name="Группа 47"/>
          <p:cNvGrpSpPr/>
          <p:nvPr/>
        </p:nvGrpSpPr>
        <p:grpSpPr>
          <a:xfrm>
            <a:off x="7317432" y="5798107"/>
            <a:ext cx="2825910" cy="3103527"/>
            <a:chOff x="4582561" y="4937981"/>
            <a:chExt cx="2825910" cy="3103527"/>
          </a:xfrm>
        </p:grpSpPr>
        <p:grpSp>
          <p:nvGrpSpPr>
            <p:cNvPr id="49" name="Группа 48"/>
            <p:cNvGrpSpPr/>
            <p:nvPr/>
          </p:nvGrpSpPr>
          <p:grpSpPr>
            <a:xfrm>
              <a:off x="4797927" y="4937981"/>
              <a:ext cx="2610544" cy="3103527"/>
              <a:chOff x="1924071" y="528842"/>
              <a:chExt cx="3159762" cy="5168194"/>
            </a:xfrm>
          </p:grpSpPr>
          <p:sp>
            <p:nvSpPr>
              <p:cNvPr id="61" name="TextBox 60"/>
              <p:cNvSpPr txBox="1"/>
              <p:nvPr/>
            </p:nvSpPr>
            <p:spPr>
              <a:xfrm>
                <a:off x="1924071" y="3732015"/>
                <a:ext cx="2886557" cy="666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Осуществление выплат Почетным гражданам города</a:t>
                </a: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924071" y="4518218"/>
                <a:ext cx="3159761" cy="11788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Создание условий для успешной социализации и эффективной самореализации молодежи и повышение значимости института семьи</a:t>
                </a:r>
                <a:endParaRPr lang="ru-RU" sz="1000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1924071" y="2876190"/>
                <a:ext cx="3159762" cy="922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Оказание поддержки социально ориентированным некоммерческим организациям</a:t>
                </a: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1934831" y="1291020"/>
                <a:ext cx="3057353" cy="1563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Иные расходы </a:t>
                </a:r>
                <a:b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</a:br>
                <a:r>
                  <a:rPr lang="ru-RU" sz="900" i="1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(реализация общественно-полезных проектов; проведение мероприятий по патриотическому воспитанию; мероприятия по развитию международных и межмуниципальных связей города Липецка</a:t>
                </a:r>
                <a:endParaRPr lang="ru-RU" sz="900" i="1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1924071" y="528842"/>
                <a:ext cx="3013893" cy="6662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Финансовое обеспечение структурных подразделений администрации  </a:t>
                </a:r>
                <a:endParaRPr lang="ru-RU" sz="1000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50" name="Группа 49"/>
            <p:cNvGrpSpPr/>
            <p:nvPr/>
          </p:nvGrpSpPr>
          <p:grpSpPr>
            <a:xfrm>
              <a:off x="4582561" y="4995563"/>
              <a:ext cx="252000" cy="2616422"/>
              <a:chOff x="3953019" y="4848320"/>
              <a:chExt cx="252000" cy="2616422"/>
            </a:xfrm>
          </p:grpSpPr>
          <p:sp>
            <p:nvSpPr>
              <p:cNvPr id="51" name="Прямоугольник 50"/>
              <p:cNvSpPr/>
              <p:nvPr/>
            </p:nvSpPr>
            <p:spPr>
              <a:xfrm>
                <a:off x="3953019" y="6777824"/>
                <a:ext cx="252000" cy="21600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00">
                  <a:solidFill>
                    <a:srgbClr val="002060"/>
                  </a:solidFill>
                </a:endParaRPr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3953019" y="7248742"/>
                <a:ext cx="252000" cy="216000"/>
              </a:xfrm>
              <a:prstGeom prst="rect">
                <a:avLst/>
              </a:prstGeom>
              <a:solidFill>
                <a:srgbClr val="8064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00">
                  <a:solidFill>
                    <a:srgbClr val="002060"/>
                  </a:solidFill>
                </a:endParaRPr>
              </a:p>
            </p:txBody>
          </p:sp>
          <p:sp>
            <p:nvSpPr>
              <p:cNvPr id="58" name="Прямоугольник 57"/>
              <p:cNvSpPr/>
              <p:nvPr/>
            </p:nvSpPr>
            <p:spPr>
              <a:xfrm>
                <a:off x="3953019" y="6250357"/>
                <a:ext cx="252000" cy="216000"/>
              </a:xfrm>
              <a:prstGeom prst="rect">
                <a:avLst/>
              </a:prstGeom>
              <a:solidFill>
                <a:srgbClr val="BCB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00">
                  <a:solidFill>
                    <a:srgbClr val="002060"/>
                  </a:solidFill>
                </a:endParaRPr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3953019" y="4848320"/>
                <a:ext cx="252000" cy="216000"/>
              </a:xfrm>
              <a:prstGeom prst="rect">
                <a:avLst/>
              </a:prstGeom>
              <a:solidFill>
                <a:srgbClr val="109D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00">
                  <a:solidFill>
                    <a:srgbClr val="002060"/>
                  </a:solidFill>
                </a:endParaRPr>
              </a:p>
            </p:txBody>
          </p:sp>
          <p:sp>
            <p:nvSpPr>
              <p:cNvPr id="60" name="Прямоугольник 59"/>
              <p:cNvSpPr/>
              <p:nvPr/>
            </p:nvSpPr>
            <p:spPr>
              <a:xfrm>
                <a:off x="3953019" y="5294794"/>
                <a:ext cx="252000" cy="216000"/>
              </a:xfrm>
              <a:prstGeom prst="rect">
                <a:avLst/>
              </a:prstGeom>
              <a:solidFill>
                <a:srgbClr val="FD99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0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2" name="Группа 1"/>
          <p:cNvGrpSpPr/>
          <p:nvPr/>
        </p:nvGrpSpPr>
        <p:grpSpPr>
          <a:xfrm>
            <a:off x="4149080" y="5664314"/>
            <a:ext cx="2825910" cy="3268236"/>
            <a:chOff x="4582561" y="4863457"/>
            <a:chExt cx="2825910" cy="3268236"/>
          </a:xfrm>
        </p:grpSpPr>
        <p:grpSp>
          <p:nvGrpSpPr>
            <p:cNvPr id="30" name="Группа 29"/>
            <p:cNvGrpSpPr/>
            <p:nvPr/>
          </p:nvGrpSpPr>
          <p:grpSpPr>
            <a:xfrm>
              <a:off x="4797927" y="4863457"/>
              <a:ext cx="2610544" cy="3268236"/>
              <a:chOff x="1924071" y="404740"/>
              <a:chExt cx="3159762" cy="5442477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1934831" y="3502155"/>
                <a:ext cx="3057353" cy="1563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Иные расходы </a:t>
                </a:r>
                <a:b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</a:br>
                <a:r>
                  <a:rPr lang="ru-RU" sz="900" i="1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(реализация общественно-полезных проектов; проведение мероприятий по патриотическому воспитанию; мероприятия по развитию международных и межмуниципальных связей города Липецка</a:t>
                </a:r>
                <a:endParaRPr lang="ru-RU" sz="900" i="1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924071" y="1636741"/>
                <a:ext cx="2886556" cy="666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Осуществление выплат Почетным гражданам города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1924071" y="404740"/>
                <a:ext cx="3159761" cy="11788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Создание условий для успешной социализации и эффективной </a:t>
                </a:r>
                <a:r>
                  <a:rPr lang="ru-RU" sz="1000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самореализации</a:t>
                </a:r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молодежи и повышение значимости института семьи</a:t>
                </a:r>
                <a:endParaRPr lang="ru-RU" sz="1000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1924071" y="2459690"/>
                <a:ext cx="3159762" cy="922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Оказание поддержки социально ориентированным некоммерческим организациям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1924071" y="5180928"/>
                <a:ext cx="3013893" cy="6662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Финансовое обеспечение структурных подразделений администрации  </a:t>
                </a:r>
                <a:endParaRPr lang="ru-RU" sz="1000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79" name="Группа 78"/>
            <p:cNvGrpSpPr/>
            <p:nvPr/>
          </p:nvGrpSpPr>
          <p:grpSpPr>
            <a:xfrm>
              <a:off x="4582561" y="4925820"/>
              <a:ext cx="252000" cy="3079346"/>
              <a:chOff x="3953019" y="4778577"/>
              <a:chExt cx="252000" cy="3079346"/>
            </a:xfrm>
          </p:grpSpPr>
          <p:sp>
            <p:nvSpPr>
              <p:cNvPr id="52" name="Прямоугольник 51"/>
              <p:cNvSpPr/>
              <p:nvPr/>
            </p:nvSpPr>
            <p:spPr>
              <a:xfrm>
                <a:off x="3953019" y="5534384"/>
                <a:ext cx="252000" cy="216000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00">
                  <a:solidFill>
                    <a:srgbClr val="002060"/>
                  </a:solidFill>
                </a:endParaRPr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3953019" y="4778577"/>
                <a:ext cx="252000" cy="216000"/>
              </a:xfrm>
              <a:prstGeom prst="rect">
                <a:avLst/>
              </a:prstGeom>
              <a:solidFill>
                <a:srgbClr val="8064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00">
                  <a:solidFill>
                    <a:srgbClr val="002060"/>
                  </a:solidFill>
                </a:endParaRPr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3953019" y="6000247"/>
                <a:ext cx="252000" cy="216000"/>
              </a:xfrm>
              <a:prstGeom prst="rect">
                <a:avLst/>
              </a:prstGeom>
              <a:solidFill>
                <a:srgbClr val="BCB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00">
                  <a:solidFill>
                    <a:srgbClr val="002060"/>
                  </a:solidFill>
                </a:endParaRPr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3953019" y="7641923"/>
                <a:ext cx="252000" cy="216000"/>
              </a:xfrm>
              <a:prstGeom prst="rect">
                <a:avLst/>
              </a:prstGeom>
              <a:solidFill>
                <a:srgbClr val="109D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00">
                  <a:solidFill>
                    <a:srgbClr val="002060"/>
                  </a:solidFill>
                </a:endParaRPr>
              </a:p>
            </p:txBody>
          </p:sp>
          <p:sp>
            <p:nvSpPr>
              <p:cNvPr id="57" name="Прямоугольник 56"/>
              <p:cNvSpPr/>
              <p:nvPr/>
            </p:nvSpPr>
            <p:spPr>
              <a:xfrm>
                <a:off x="3953019" y="6648236"/>
                <a:ext cx="252000" cy="216000"/>
              </a:xfrm>
              <a:prstGeom prst="rect">
                <a:avLst/>
              </a:prstGeom>
              <a:solidFill>
                <a:srgbClr val="FD99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00">
                  <a:solidFill>
                    <a:srgbClr val="00206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1406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Группа 36"/>
          <p:cNvGrpSpPr/>
          <p:nvPr/>
        </p:nvGrpSpPr>
        <p:grpSpPr>
          <a:xfrm>
            <a:off x="920286" y="2951646"/>
            <a:ext cx="5017428" cy="1584262"/>
            <a:chOff x="-36752" y="4723020"/>
            <a:chExt cx="5017428" cy="1584262"/>
          </a:xfrm>
        </p:grpSpPr>
        <p:graphicFrame>
          <p:nvGraphicFramePr>
            <p:cNvPr id="38" name="Диаграмма 37"/>
            <p:cNvGraphicFramePr/>
            <p:nvPr>
              <p:extLst>
                <p:ext uri="{D42A27DB-BD31-4B8C-83A1-F6EECF244321}">
                  <p14:modId xmlns:p14="http://schemas.microsoft.com/office/powerpoint/2010/main" val="3919593049"/>
                </p:ext>
              </p:extLst>
            </p:nvPr>
          </p:nvGraphicFramePr>
          <p:xfrm>
            <a:off x="-36752" y="4800063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39" name="Диаграмма 38"/>
            <p:cNvGraphicFramePr/>
            <p:nvPr>
              <p:extLst>
                <p:ext uri="{D42A27DB-BD31-4B8C-83A1-F6EECF244321}">
                  <p14:modId xmlns:p14="http://schemas.microsoft.com/office/powerpoint/2010/main" val="1169219235"/>
                </p:ext>
              </p:extLst>
            </p:nvPr>
          </p:nvGraphicFramePr>
          <p:xfrm>
            <a:off x="1581460" y="4806971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40" name="Диаграмма 39"/>
            <p:cNvGraphicFramePr/>
            <p:nvPr>
              <p:extLst>
                <p:ext uri="{D42A27DB-BD31-4B8C-83A1-F6EECF244321}">
                  <p14:modId xmlns:p14="http://schemas.microsoft.com/office/powerpoint/2010/main" val="80500045"/>
                </p:ext>
              </p:extLst>
            </p:nvPr>
          </p:nvGraphicFramePr>
          <p:xfrm>
            <a:off x="3199672" y="4800063"/>
            <a:ext cx="1653991" cy="15003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1" name="TextBox 40"/>
            <p:cNvSpPr txBox="1"/>
            <p:nvPr/>
          </p:nvSpPr>
          <p:spPr>
            <a:xfrm>
              <a:off x="360923" y="5359949"/>
              <a:ext cx="8228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002060"/>
                  </a:solidFill>
                </a:rPr>
                <a:t>202</a:t>
              </a:r>
              <a:r>
                <a:rPr lang="en-US" b="1" dirty="0" smtClean="0">
                  <a:solidFill>
                    <a:srgbClr val="002060"/>
                  </a:solidFill>
                </a:rPr>
                <a:t>1</a:t>
              </a:r>
              <a:endParaRPr 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946024" y="5338676"/>
              <a:ext cx="8228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002060"/>
                  </a:solidFill>
                </a:rPr>
                <a:t>202</a:t>
              </a:r>
              <a:r>
                <a:rPr lang="en-US" b="1" dirty="0" smtClean="0">
                  <a:solidFill>
                    <a:srgbClr val="002060"/>
                  </a:solidFill>
                </a:rPr>
                <a:t>2</a:t>
              </a:r>
              <a:endParaRPr 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564236" y="5359949"/>
              <a:ext cx="8228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rgbClr val="002060"/>
                  </a:solidFill>
                </a:rPr>
                <a:t>202</a:t>
              </a:r>
              <a:r>
                <a:rPr lang="en-US" b="1" dirty="0" smtClean="0">
                  <a:solidFill>
                    <a:srgbClr val="002060"/>
                  </a:solidFill>
                </a:rPr>
                <a:t>3</a:t>
              </a:r>
              <a:endParaRPr lang="ru-RU" b="1" dirty="0">
                <a:solidFill>
                  <a:srgbClr val="002060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84917" y="4723020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0,9 %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525989" y="4723020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0,</a:t>
              </a:r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8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 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166333" y="4733101"/>
              <a:ext cx="814343" cy="30777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0,</a:t>
              </a:r>
              <a:r>
                <a:rPr lang="en-US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8</a:t>
              </a:r>
              <a:r>
                <a:rPr lang="ru-RU" sz="14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 %</a:t>
              </a:r>
              <a:endParaRPr lang="ru-RU" sz="14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-22181" y="2685281"/>
            <a:ext cx="6880181" cy="307777"/>
          </a:xfrm>
          <a:prstGeom prst="rect">
            <a:avLst/>
          </a:prstGeom>
          <a:solidFill>
            <a:srgbClr val="3299BA">
              <a:alpha val="2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Доля расходов на муниципальную программу в общем объеме расходов бюджета</a:t>
            </a:r>
            <a:endParaRPr lang="ru-RU" sz="14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grpSp>
        <p:nvGrpSpPr>
          <p:cNvPr id="82" name="Группа 81"/>
          <p:cNvGrpSpPr/>
          <p:nvPr/>
        </p:nvGrpSpPr>
        <p:grpSpPr>
          <a:xfrm>
            <a:off x="-316001" y="4117335"/>
            <a:ext cx="4753113" cy="4961461"/>
            <a:chOff x="-4651995" y="4333000"/>
            <a:chExt cx="4753113" cy="4961461"/>
          </a:xfrm>
        </p:grpSpPr>
        <p:grpSp>
          <p:nvGrpSpPr>
            <p:cNvPr id="22" name="Группа 21"/>
            <p:cNvGrpSpPr/>
            <p:nvPr/>
          </p:nvGrpSpPr>
          <p:grpSpPr>
            <a:xfrm>
              <a:off x="-4651995" y="4333000"/>
              <a:ext cx="4753113" cy="4848228"/>
              <a:chOff x="6311073" y="3598115"/>
              <a:chExt cx="3127523" cy="2904225"/>
            </a:xfrm>
          </p:grpSpPr>
          <p:graphicFrame>
            <p:nvGraphicFramePr>
              <p:cNvPr id="23" name="Диаграмма 22"/>
              <p:cNvGraphicFramePr/>
              <p:nvPr>
                <p:extLst>
                  <p:ext uri="{D42A27DB-BD31-4B8C-83A1-F6EECF244321}">
                    <p14:modId xmlns:p14="http://schemas.microsoft.com/office/powerpoint/2010/main" val="1878394325"/>
                  </p:ext>
                </p:extLst>
              </p:nvPr>
            </p:nvGraphicFramePr>
            <p:xfrm>
              <a:off x="6311073" y="3598115"/>
              <a:ext cx="3127523" cy="290422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grpSp>
            <p:nvGrpSpPr>
              <p:cNvPr id="24" name="Группа 23"/>
              <p:cNvGrpSpPr/>
              <p:nvPr/>
            </p:nvGrpSpPr>
            <p:grpSpPr>
              <a:xfrm>
                <a:off x="6593519" y="3948831"/>
                <a:ext cx="2586844" cy="417520"/>
                <a:chOff x="6593519" y="3948831"/>
                <a:chExt cx="2586844" cy="417520"/>
              </a:xfrm>
            </p:grpSpPr>
            <p:sp>
              <p:nvSpPr>
                <p:cNvPr id="25" name="TextBox 24"/>
                <p:cNvSpPr txBox="1"/>
                <p:nvPr/>
              </p:nvSpPr>
              <p:spPr>
                <a:xfrm>
                  <a:off x="6593519" y="3948831"/>
                  <a:ext cx="606201" cy="2212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98,3</a:t>
                  </a:r>
                  <a:endParaRPr lang="ru-RU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7592094" y="4145111"/>
                  <a:ext cx="613737" cy="2212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89,4</a:t>
                  </a:r>
                  <a:endParaRPr lang="ru-RU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8547459" y="4145111"/>
                  <a:ext cx="632904" cy="2212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 smtClean="0">
                      <a:solidFill>
                        <a:srgbClr val="00206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89,4</a:t>
                  </a:r>
                  <a:endParaRPr lang="ru-RU" b="1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p:grpSp>
        </p:grpSp>
        <p:grpSp>
          <p:nvGrpSpPr>
            <p:cNvPr id="81" name="Группа 80"/>
            <p:cNvGrpSpPr/>
            <p:nvPr/>
          </p:nvGrpSpPr>
          <p:grpSpPr>
            <a:xfrm>
              <a:off x="-4407777" y="5246135"/>
              <a:ext cx="4110493" cy="4048326"/>
              <a:chOff x="-4407777" y="5246135"/>
              <a:chExt cx="4110493" cy="4048326"/>
            </a:xfrm>
          </p:grpSpPr>
          <p:sp>
            <p:nvSpPr>
              <p:cNvPr id="48" name="TextBox 47"/>
              <p:cNvSpPr txBox="1"/>
              <p:nvPr/>
            </p:nvSpPr>
            <p:spPr>
              <a:xfrm>
                <a:off x="-4407777" y="9015583"/>
                <a:ext cx="1311704" cy="2788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b="1" dirty="0" smtClean="0">
                    <a:latin typeface="Cambria" panose="02040503050406030204" pitchFamily="18" charset="0"/>
                  </a:rPr>
                  <a:t>202</a:t>
                </a:r>
                <a:r>
                  <a:rPr lang="en-US" sz="1200" b="1" dirty="0" smtClean="0">
                    <a:latin typeface="Cambria" panose="02040503050406030204" pitchFamily="18" charset="0"/>
                  </a:rPr>
                  <a:t>1</a:t>
                </a:r>
                <a:r>
                  <a:rPr lang="ru-RU" sz="1200" b="1" dirty="0" smtClean="0">
                    <a:latin typeface="Cambria" panose="02040503050406030204" pitchFamily="18" charset="0"/>
                  </a:rPr>
                  <a:t> год</a:t>
                </a:r>
                <a:endParaRPr lang="ru-RU" sz="1200" b="1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-2946342" y="9015583"/>
                <a:ext cx="1311704" cy="2788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b="1" dirty="0" smtClean="0">
                    <a:latin typeface="Cambria" panose="02040503050406030204" pitchFamily="18" charset="0"/>
                  </a:rPr>
                  <a:t>202</a:t>
                </a:r>
                <a:r>
                  <a:rPr lang="en-US" sz="1200" b="1" dirty="0" smtClean="0">
                    <a:latin typeface="Cambria" panose="02040503050406030204" pitchFamily="18" charset="0"/>
                  </a:rPr>
                  <a:t>2</a:t>
                </a:r>
                <a:r>
                  <a:rPr lang="ru-RU" sz="1200" b="1" dirty="0" smtClean="0">
                    <a:latin typeface="Cambria" panose="02040503050406030204" pitchFamily="18" charset="0"/>
                  </a:rPr>
                  <a:t> год</a:t>
                </a:r>
                <a:endParaRPr lang="ru-RU" sz="1200" b="1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-1259153" y="9017462"/>
                <a:ext cx="96186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b="1" dirty="0" smtClean="0">
                    <a:latin typeface="Cambria" panose="02040503050406030204" pitchFamily="18" charset="0"/>
                  </a:rPr>
                  <a:t>202</a:t>
                </a:r>
                <a:r>
                  <a:rPr lang="en-US" sz="1200" b="1" dirty="0" smtClean="0">
                    <a:latin typeface="Cambria" panose="02040503050406030204" pitchFamily="18" charset="0"/>
                  </a:rPr>
                  <a:t>3</a:t>
                </a:r>
                <a:r>
                  <a:rPr lang="ru-RU" sz="1200" b="1" dirty="0" smtClean="0">
                    <a:latin typeface="Cambria" panose="02040503050406030204" pitchFamily="18" charset="0"/>
                  </a:rPr>
                  <a:t> год</a:t>
                </a:r>
                <a:endParaRPr lang="ru-RU" sz="1200" b="1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-1195201" y="7567673"/>
                <a:ext cx="82867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algn="ctr">
                  <a:defRPr sz="1600" b="1">
                    <a:latin typeface="Cambria" panose="02040503050406030204" pitchFamily="18" charset="0"/>
                  </a:defRPr>
                </a:lvl1pPr>
              </a:lstStyle>
              <a:p>
                <a:r>
                  <a:rPr lang="ru-RU" sz="1050" dirty="0" smtClean="0">
                    <a:solidFill>
                      <a:srgbClr val="002060"/>
                    </a:solidFill>
                  </a:rPr>
                  <a:t>66,0</a:t>
                </a:r>
                <a:endParaRPr lang="ru-RU" sz="105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-2688283" y="7567673"/>
                <a:ext cx="82867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algn="ctr">
                  <a:defRPr sz="1600" b="1">
                    <a:latin typeface="Cambria" panose="02040503050406030204" pitchFamily="18" charset="0"/>
                  </a:defRPr>
                </a:lvl1pPr>
              </a:lstStyle>
              <a:p>
                <a:r>
                  <a:rPr lang="ru-RU" sz="1050" dirty="0" smtClean="0">
                    <a:solidFill>
                      <a:srgbClr val="002060"/>
                    </a:solidFill>
                  </a:rPr>
                  <a:t>66,0</a:t>
                </a:r>
                <a:endParaRPr lang="ru-RU" sz="105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-4202033" y="6029117"/>
                <a:ext cx="87002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algn="ctr">
                  <a:defRPr sz="1600" b="1">
                    <a:latin typeface="Cambria" panose="02040503050406030204" pitchFamily="18" charset="0"/>
                  </a:defRPr>
                </a:lvl1pPr>
              </a:lstStyle>
              <a:p>
                <a:r>
                  <a:rPr lang="ru-RU" sz="1050" dirty="0" smtClean="0">
                    <a:solidFill>
                      <a:schemeClr val="bg1"/>
                    </a:solidFill>
                  </a:rPr>
                  <a:t>16,7</a:t>
                </a:r>
                <a:endParaRPr lang="ru-RU" sz="10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-4202033" y="7592837"/>
                <a:ext cx="87986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algn="ctr">
                  <a:defRPr sz="1600" b="1">
                    <a:latin typeface="Cambria" panose="02040503050406030204" pitchFamily="18" charset="0"/>
                  </a:defRPr>
                </a:lvl1pPr>
              </a:lstStyle>
              <a:p>
                <a:r>
                  <a:rPr lang="en-US" sz="1050" dirty="0" smtClean="0">
                    <a:solidFill>
                      <a:srgbClr val="002060"/>
                    </a:solidFill>
                  </a:rPr>
                  <a:t>6</a:t>
                </a:r>
                <a:r>
                  <a:rPr lang="ru-RU" sz="1050" dirty="0" smtClean="0">
                    <a:solidFill>
                      <a:srgbClr val="002060"/>
                    </a:solidFill>
                  </a:rPr>
                  <a:t>6,1</a:t>
                </a:r>
                <a:endParaRPr lang="ru-RU" sz="105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-1198508" y="5571245"/>
                <a:ext cx="82867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algn="ctr">
                  <a:defRPr sz="1600" b="1">
                    <a:latin typeface="Cambria" panose="02040503050406030204" pitchFamily="18" charset="0"/>
                  </a:defRPr>
                </a:lvl1pPr>
              </a:lstStyle>
              <a:p>
                <a:r>
                  <a:rPr lang="ru-RU" sz="1050" dirty="0" smtClean="0">
                    <a:solidFill>
                      <a:srgbClr val="002060"/>
                    </a:solidFill>
                  </a:rPr>
                  <a:t>3,</a:t>
                </a:r>
                <a:r>
                  <a:rPr lang="en-US" sz="1050" dirty="0" smtClean="0">
                    <a:solidFill>
                      <a:srgbClr val="002060"/>
                    </a:solidFill>
                  </a:rPr>
                  <a:t>0</a:t>
                </a:r>
                <a:endParaRPr lang="ru-RU" sz="105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-2725373" y="6142036"/>
                <a:ext cx="89986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algn="ctr">
                  <a:defRPr sz="1600" b="1">
                    <a:latin typeface="Cambria" panose="02040503050406030204" pitchFamily="18" charset="0"/>
                  </a:defRPr>
                </a:lvl1pPr>
              </a:lstStyle>
              <a:p>
                <a:r>
                  <a:rPr lang="ru-RU" sz="1050" dirty="0" smtClean="0">
                    <a:solidFill>
                      <a:schemeClr val="bg1"/>
                    </a:solidFill>
                  </a:rPr>
                  <a:t>14,3</a:t>
                </a:r>
                <a:endParaRPr lang="ru-RU" sz="10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-4237120" y="5246135"/>
                <a:ext cx="89986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algn="ctr">
                  <a:defRPr sz="1600" b="1">
                    <a:latin typeface="Cambria" panose="02040503050406030204" pitchFamily="18" charset="0"/>
                  </a:defRPr>
                </a:lvl1pPr>
              </a:lstStyle>
              <a:p>
                <a:r>
                  <a:rPr lang="ru-RU" sz="1050" dirty="0" smtClean="0">
                    <a:solidFill>
                      <a:srgbClr val="002060"/>
                    </a:solidFill>
                  </a:rPr>
                  <a:t>3,</a:t>
                </a:r>
                <a:r>
                  <a:rPr lang="en-US" sz="1050" dirty="0" smtClean="0">
                    <a:solidFill>
                      <a:srgbClr val="002060"/>
                    </a:solidFill>
                  </a:rPr>
                  <a:t>0</a:t>
                </a:r>
                <a:endParaRPr lang="ru-RU" sz="105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-4216954" y="5508321"/>
                <a:ext cx="89986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algn="ctr">
                  <a:defRPr sz="1600" b="1">
                    <a:latin typeface="Cambria" panose="02040503050406030204" pitchFamily="18" charset="0"/>
                  </a:defRPr>
                </a:lvl1pPr>
              </a:lstStyle>
              <a:p>
                <a:r>
                  <a:rPr lang="ru-RU" sz="1050" dirty="0" smtClean="0">
                    <a:solidFill>
                      <a:srgbClr val="002060"/>
                    </a:solidFill>
                  </a:rPr>
                  <a:t>12,5</a:t>
                </a:r>
                <a:endParaRPr lang="ru-RU" sz="105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-1224582" y="5767193"/>
                <a:ext cx="87632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algn="ctr">
                  <a:defRPr sz="1600" b="1">
                    <a:latin typeface="Cambria" panose="02040503050406030204" pitchFamily="18" charset="0"/>
                  </a:defRPr>
                </a:lvl1pPr>
              </a:lstStyle>
              <a:p>
                <a:r>
                  <a:rPr lang="ru-RU" sz="1050" smtClean="0">
                    <a:solidFill>
                      <a:srgbClr val="002060"/>
                    </a:solidFill>
                  </a:rPr>
                  <a:t>6,1</a:t>
                </a:r>
                <a:endParaRPr lang="ru-RU" sz="1050" dirty="0">
                  <a:solidFill>
                    <a:srgbClr val="002060"/>
                  </a:solidFill>
                </a:endParaRPr>
              </a:p>
            </p:txBody>
          </p:sp>
        </p:grpSp>
      </p:grpSp>
      <p:sp>
        <p:nvSpPr>
          <p:cNvPr id="70" name="Прямоугольник 69"/>
          <p:cNvSpPr/>
          <p:nvPr/>
        </p:nvSpPr>
        <p:spPr>
          <a:xfrm>
            <a:off x="70059" y="4512203"/>
            <a:ext cx="42280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ambria" panose="02040503050406030204" pitchFamily="18" charset="0"/>
              </a:rPr>
              <a:t>Расходы </a:t>
            </a:r>
            <a:r>
              <a:rPr lang="ru-RU" sz="14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на выполнение программы, </a:t>
            </a:r>
            <a:r>
              <a:rPr lang="ru-RU" sz="1300" b="1" i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млн. руб</a:t>
            </a:r>
            <a:r>
              <a:rPr lang="ru-RU" sz="14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.</a:t>
            </a:r>
            <a:endParaRPr lang="ru-RU" sz="14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087871" y="5926371"/>
            <a:ext cx="8998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600" b="1">
                <a:latin typeface="Cambria" panose="02040503050406030204" pitchFamily="18" charset="0"/>
              </a:defRPr>
            </a:lvl1pPr>
          </a:lstStyle>
          <a:p>
            <a:r>
              <a:rPr lang="ru-RU" sz="1050" dirty="0" smtClean="0">
                <a:solidFill>
                  <a:schemeClr val="bg1"/>
                </a:solidFill>
              </a:rPr>
              <a:t>14,3</a:t>
            </a:r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615226" y="5343385"/>
            <a:ext cx="8998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600" b="1">
                <a:latin typeface="Cambria" panose="02040503050406030204" pitchFamily="18" charset="0"/>
              </a:defRPr>
            </a:lvl1pPr>
          </a:lstStyle>
          <a:p>
            <a:r>
              <a:rPr lang="ru-RU" sz="1050" dirty="0" smtClean="0">
                <a:solidFill>
                  <a:srgbClr val="002060"/>
                </a:solidFill>
              </a:rPr>
              <a:t>3,</a:t>
            </a:r>
            <a:r>
              <a:rPr lang="en-US" sz="1050" dirty="0" smtClean="0">
                <a:solidFill>
                  <a:srgbClr val="002060"/>
                </a:solidFill>
              </a:rPr>
              <a:t>0</a:t>
            </a:r>
            <a:endParaRPr lang="ru-RU" sz="1050" dirty="0">
              <a:solidFill>
                <a:srgbClr val="00206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000" y="327145"/>
            <a:ext cx="684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400" b="1" cap="all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Муниципальная программа </a:t>
            </a:r>
            <a:br>
              <a:rPr lang="ru-RU" dirty="0"/>
            </a:br>
            <a:r>
              <a:rPr lang="ru-RU" dirty="0"/>
              <a:t>«</a:t>
            </a:r>
            <a:r>
              <a:rPr lang="en-US" dirty="0" err="1"/>
              <a:t>Развитие</a:t>
            </a:r>
            <a:r>
              <a:rPr lang="en-US" dirty="0"/>
              <a:t> </a:t>
            </a:r>
            <a:r>
              <a:rPr lang="en-US" dirty="0" err="1" smtClean="0"/>
              <a:t>экономического</a:t>
            </a:r>
            <a:r>
              <a:rPr lang="ru-RU" dirty="0" smtClean="0"/>
              <a:t> </a:t>
            </a:r>
            <a:r>
              <a:rPr lang="en-US" dirty="0" err="1" smtClean="0"/>
              <a:t>потенциала</a:t>
            </a:r>
            <a:r>
              <a:rPr lang="en-US" dirty="0" smtClean="0"/>
              <a:t> </a:t>
            </a:r>
            <a:r>
              <a:rPr lang="en-US" dirty="0" err="1"/>
              <a:t>города</a:t>
            </a:r>
            <a:r>
              <a:rPr lang="en-US" dirty="0"/>
              <a:t> </a:t>
            </a:r>
            <a:r>
              <a:rPr lang="en-US" dirty="0" err="1"/>
              <a:t>Липецка</a:t>
            </a:r>
            <a:r>
              <a:rPr lang="ru-RU" dirty="0"/>
              <a:t>»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8000" y="1043608"/>
            <a:ext cx="6840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Цель программы: </a:t>
            </a:r>
          </a:p>
          <a:p>
            <a:r>
              <a:rPr lang="ru-RU" sz="1400" i="1" dirty="0" smtClean="0">
                <a:latin typeface="Cambria" panose="02040503050406030204" pitchFamily="18" charset="0"/>
              </a:rPr>
              <a:t>формирование </a:t>
            </a:r>
            <a:r>
              <a:rPr lang="ru-RU" sz="1400" i="1" dirty="0">
                <a:latin typeface="Cambria" panose="02040503050406030204" pitchFamily="18" charset="0"/>
              </a:rPr>
              <a:t>благоприятной среды для устойчивого функционирования и развития экономики города Липецка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8000" y="1946011"/>
            <a:ext cx="6840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+mj-lt"/>
              </a:rPr>
              <a:t> </a:t>
            </a:r>
            <a:r>
              <a:rPr lang="ru-RU" sz="14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Ответственный </a:t>
            </a:r>
            <a: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  <a:t>исполнитель:</a:t>
            </a:r>
            <a:br>
              <a:rPr lang="ru-RU" sz="140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ru-RU" sz="1400" dirty="0" smtClean="0">
                <a:ln>
                  <a:solidFill>
                    <a:srgbClr val="C00000"/>
                  </a:solidFill>
                </a:ln>
                <a:latin typeface="Cambria" panose="02040503050406030204" pitchFamily="18" charset="0"/>
              </a:rPr>
              <a:t> </a:t>
            </a:r>
            <a:r>
              <a:rPr lang="ru-RU" sz="1400" i="1" dirty="0">
                <a:latin typeface="Cambria" panose="02040503050406030204" pitchFamily="18" charset="0"/>
              </a:rPr>
              <a:t>Департамент экономического развития города Липецка</a:t>
            </a:r>
          </a:p>
        </p:txBody>
      </p:sp>
      <p:grpSp>
        <p:nvGrpSpPr>
          <p:cNvPr id="67" name="Группа 66"/>
          <p:cNvGrpSpPr/>
          <p:nvPr/>
        </p:nvGrpSpPr>
        <p:grpSpPr>
          <a:xfrm>
            <a:off x="4221088" y="5663154"/>
            <a:ext cx="2756778" cy="3242394"/>
            <a:chOff x="4173232" y="5676973"/>
            <a:chExt cx="2756778" cy="3242394"/>
          </a:xfrm>
        </p:grpSpPr>
        <p:grpSp>
          <p:nvGrpSpPr>
            <p:cNvPr id="80" name="Группа 79"/>
            <p:cNvGrpSpPr/>
            <p:nvPr/>
          </p:nvGrpSpPr>
          <p:grpSpPr>
            <a:xfrm>
              <a:off x="4370309" y="5676973"/>
              <a:ext cx="2559701" cy="3242394"/>
              <a:chOff x="1927310" y="2456931"/>
              <a:chExt cx="3098220" cy="5399444"/>
            </a:xfrm>
          </p:grpSpPr>
          <p:sp>
            <p:nvSpPr>
              <p:cNvPr id="90" name="TextBox 89"/>
              <p:cNvSpPr txBox="1"/>
              <p:nvPr/>
            </p:nvSpPr>
            <p:spPr>
              <a:xfrm>
                <a:off x="1950243" y="6395665"/>
                <a:ext cx="3075287" cy="14607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Обеспечение реализации муниципальной программы </a:t>
                </a:r>
                <a:r>
                  <a:rPr lang="ru-RU" sz="850" i="1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(расходы на обеспечение функций органов местного самоуправления и структурных подразделений администрации г. Липецка)</a:t>
                </a:r>
                <a:endParaRPr lang="ru-RU" sz="850" i="1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1927310" y="4545967"/>
                <a:ext cx="3036825" cy="1729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Развитие и поддержка субъектов малого и среднего предпринимательства </a:t>
                </a:r>
                <a:br>
                  <a:rPr lang="ru-RU" sz="12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</a:br>
                <a:r>
                  <a:rPr lang="ru-RU" sz="850" i="1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(возмещение затрат начинающим субъектам малого и среднего </a:t>
                </a:r>
                <a:r>
                  <a:rPr lang="ru-RU" sz="850" i="1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предпринимательства,  содержание  МБУ </a:t>
                </a:r>
                <a:r>
                  <a:rPr lang="ru-RU" sz="850" i="1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«Технопарк – </a:t>
                </a:r>
                <a:r>
                  <a:rPr lang="ru-RU" sz="850" i="1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Липецк»)</a:t>
                </a:r>
                <a:endParaRPr lang="ru-RU" sz="850" i="1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1972017" y="3093237"/>
                <a:ext cx="3023159" cy="138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dirty="0" smtClean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Сохранение и поддержка муниципального имущества, включенного в состав муниципальной казны</a:t>
                </a:r>
                <a:endParaRPr lang="ru-RU" sz="1200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1942497" y="2456931"/>
                <a:ext cx="2786215" cy="4612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err="1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Проектная</a:t>
                </a:r>
                <a:r>
                  <a:rPr lang="en-US" sz="1200" dirty="0">
                    <a:solidFill>
                      <a:srgbClr val="002060"/>
                    </a:solidFill>
                    <a:latin typeface="Cambria" panose="02040503050406030204" pitchFamily="18" charset="0"/>
                  </a:rPr>
                  <a:t> </a:t>
                </a:r>
                <a:r>
                  <a:rPr lang="en-US" sz="1200" dirty="0" err="1">
                    <a:solidFill>
                      <a:srgbClr val="002060"/>
                    </a:solidFill>
                    <a:latin typeface="Cambria" panose="02040503050406030204" pitchFamily="18" charset="0"/>
                  </a:rPr>
                  <a:t>деятельность</a:t>
                </a:r>
                <a:endParaRPr lang="ru-RU" sz="1200" dirty="0">
                  <a:solidFill>
                    <a:srgbClr val="002060"/>
                  </a:solidFill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86" name="Группа 85"/>
            <p:cNvGrpSpPr/>
            <p:nvPr/>
          </p:nvGrpSpPr>
          <p:grpSpPr>
            <a:xfrm>
              <a:off x="4173232" y="5712734"/>
              <a:ext cx="252000" cy="2608772"/>
              <a:chOff x="3953019" y="6140642"/>
              <a:chExt cx="252000" cy="2608772"/>
            </a:xfrm>
          </p:grpSpPr>
          <p:sp>
            <p:nvSpPr>
              <p:cNvPr id="87" name="Прямоугольник 86"/>
              <p:cNvSpPr/>
              <p:nvPr/>
            </p:nvSpPr>
            <p:spPr>
              <a:xfrm>
                <a:off x="3953019" y="6560351"/>
                <a:ext cx="252000" cy="216000"/>
              </a:xfrm>
              <a:prstGeom prst="rect">
                <a:avLst/>
              </a:prstGeom>
              <a:solidFill>
                <a:srgbClr val="7ABC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2060"/>
                  </a:solidFill>
                </a:endParaRPr>
              </a:p>
            </p:txBody>
          </p:sp>
          <p:sp>
            <p:nvSpPr>
              <p:cNvPr id="88" name="Прямоугольник 87"/>
              <p:cNvSpPr/>
              <p:nvPr/>
            </p:nvSpPr>
            <p:spPr>
              <a:xfrm>
                <a:off x="3953019" y="7434879"/>
                <a:ext cx="252000" cy="216000"/>
              </a:xfrm>
              <a:prstGeom prst="rect">
                <a:avLst/>
              </a:prstGeom>
              <a:solidFill>
                <a:srgbClr val="109D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2060"/>
                  </a:solidFill>
                </a:endParaRPr>
              </a:p>
            </p:txBody>
          </p:sp>
          <p:sp>
            <p:nvSpPr>
              <p:cNvPr id="89" name="Прямоугольник 88"/>
              <p:cNvSpPr/>
              <p:nvPr/>
            </p:nvSpPr>
            <p:spPr>
              <a:xfrm>
                <a:off x="3953019" y="8533414"/>
                <a:ext cx="252000" cy="216000"/>
              </a:xfrm>
              <a:prstGeom prst="rect">
                <a:avLst/>
              </a:prstGeom>
              <a:solidFill>
                <a:srgbClr val="FD99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2060"/>
                  </a:solidFill>
                </a:endParaRPr>
              </a:p>
            </p:txBody>
          </p:sp>
          <p:sp>
            <p:nvSpPr>
              <p:cNvPr id="97" name="Прямоугольник 96"/>
              <p:cNvSpPr/>
              <p:nvPr/>
            </p:nvSpPr>
            <p:spPr>
              <a:xfrm>
                <a:off x="3953019" y="6140642"/>
                <a:ext cx="252000" cy="216000"/>
              </a:xfrm>
              <a:prstGeom prst="rect">
                <a:avLst/>
              </a:prstGeom>
              <a:solidFill>
                <a:srgbClr val="BCB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002060"/>
                  </a:solidFill>
                </a:endParaRPr>
              </a:p>
            </p:txBody>
          </p:sp>
        </p:grpSp>
      </p:grpSp>
      <p:sp>
        <p:nvSpPr>
          <p:cNvPr id="94" name="TextBox 93"/>
          <p:cNvSpPr txBox="1"/>
          <p:nvPr/>
        </p:nvSpPr>
        <p:spPr>
          <a:xfrm>
            <a:off x="1610621" y="5530807"/>
            <a:ext cx="8998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600" b="1">
                <a:latin typeface="Cambria" panose="02040503050406030204" pitchFamily="18" charset="0"/>
              </a:defRPr>
            </a:lvl1pPr>
          </a:lstStyle>
          <a:p>
            <a:r>
              <a:rPr lang="ru-RU" sz="1050" dirty="0" smtClean="0">
                <a:solidFill>
                  <a:srgbClr val="002060"/>
                </a:solidFill>
              </a:rPr>
              <a:t>6,1</a:t>
            </a:r>
            <a:endParaRPr lang="ru-RU" sz="1050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12" b="100000" l="0" r="100000">
                        <a14:foregroundMark x1="11816" y1="77083" x2="11816" y2="770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24228" y="3471482"/>
            <a:ext cx="2516803" cy="2005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3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Рисунок 122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338" t="37828" r="28247" b="36338"/>
          <a:stretch/>
        </p:blipFill>
        <p:spPr bwMode="auto">
          <a:xfrm>
            <a:off x="3860748" y="5180284"/>
            <a:ext cx="1771189" cy="1324963"/>
          </a:xfrm>
          <a:prstGeom prst="round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58" name="Группа 57"/>
          <p:cNvGrpSpPr/>
          <p:nvPr/>
        </p:nvGrpSpPr>
        <p:grpSpPr>
          <a:xfrm>
            <a:off x="-195384" y="1331640"/>
            <a:ext cx="4982876" cy="4454821"/>
            <a:chOff x="-1051710" y="1129984"/>
            <a:chExt cx="5040553" cy="4506385"/>
          </a:xfrm>
        </p:grpSpPr>
        <p:graphicFrame>
          <p:nvGraphicFramePr>
            <p:cNvPr id="59" name="Диаграмма 58"/>
            <p:cNvGraphicFramePr/>
            <p:nvPr>
              <p:extLst>
                <p:ext uri="{D42A27DB-BD31-4B8C-83A1-F6EECF244321}">
                  <p14:modId xmlns:p14="http://schemas.microsoft.com/office/powerpoint/2010/main" val="3371091731"/>
                </p:ext>
              </p:extLst>
            </p:nvPr>
          </p:nvGraphicFramePr>
          <p:xfrm>
            <a:off x="-1051710" y="1129984"/>
            <a:ext cx="5040553" cy="450638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0" name="Прямоугольник 59"/>
            <p:cNvSpPr/>
            <p:nvPr/>
          </p:nvSpPr>
          <p:spPr>
            <a:xfrm>
              <a:off x="648023" y="3174832"/>
              <a:ext cx="1893762" cy="13314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796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DejaVu Serif Condensed" panose="02060606050605020204" pitchFamily="18" charset="0"/>
                </a:rPr>
                <a:t>Дорожный фонд города Липецка</a:t>
              </a:r>
            </a:p>
            <a:p>
              <a:pPr algn="ctr"/>
              <a:r>
                <a:rPr lang="ru-RU" sz="2566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DejaVu Serif Condensed" panose="02060606050605020204" pitchFamily="18" charset="0"/>
                </a:rPr>
                <a:t>1 </a:t>
              </a:r>
              <a:r>
                <a:rPr lang="ru-RU" sz="2566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DejaVu Serif Condensed" panose="02060606050605020204" pitchFamily="18" charset="0"/>
                </a:rPr>
                <a:t>068,9</a:t>
              </a:r>
              <a:endParaRPr lang="ru-RU" sz="2566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DejaVu Serif Condensed" panose="02060606050605020204" pitchFamily="18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4581128" y="2627784"/>
            <a:ext cx="2248324" cy="2272577"/>
            <a:chOff x="4684763" y="296967"/>
            <a:chExt cx="2248324" cy="2272577"/>
          </a:xfrm>
        </p:grpSpPr>
        <p:sp>
          <p:nvSpPr>
            <p:cNvPr id="63" name="TextBox 62"/>
            <p:cNvSpPr txBox="1"/>
            <p:nvPr/>
          </p:nvSpPr>
          <p:spPr>
            <a:xfrm>
              <a:off x="4684763" y="296967"/>
              <a:ext cx="2248324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rPr>
                <a:t>Строительство и реконструкция </a:t>
              </a:r>
              <a:r>
                <a:rPr lang="ru-RU" sz="16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rPr>
                <a:t>дорог </a:t>
              </a:r>
              <a:r>
                <a:rPr lang="ru-RU" sz="1200" b="1" dirty="0">
                  <a:solidFill>
                    <a:srgbClr val="002060"/>
                  </a:solidFill>
                  <a:latin typeface="Cambria" panose="02040503050406030204" pitchFamily="18" charset="0"/>
                </a:rPr>
                <a:t>(планируется выполнить реконструкцию </a:t>
              </a:r>
              <a:r>
                <a:rPr lang="ru-RU" sz="12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автодороги </a:t>
              </a:r>
              <a:r>
                <a:rPr lang="ru-RU" sz="1200" b="1" dirty="0">
                  <a:solidFill>
                    <a:srgbClr val="002060"/>
                  </a:solidFill>
                  <a:latin typeface="Cambria" panose="02040503050406030204" pitchFamily="18" charset="0"/>
                </a:rPr>
                <a:t>по </a:t>
              </a:r>
              <a:r>
                <a:rPr lang="ru-RU" sz="1200" b="1" dirty="0" smtClean="0">
                  <a:solidFill>
                    <a:srgbClr val="002060"/>
                  </a:solidFill>
                  <a:latin typeface="Cambria" panose="02040503050406030204" pitchFamily="18" charset="0"/>
                </a:rPr>
                <a:t>ул. 50 лет НЛМК и строительство дорожно-транспортной инфраструктуры микрорайона «Елецкий»)</a:t>
              </a:r>
              <a:endParaRPr lang="ru-RU" sz="1200" b="1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470244" y="2200853"/>
              <a:ext cx="782587" cy="3686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796" b="1" dirty="0" smtClean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</a:rPr>
                <a:t>273,5</a:t>
              </a:r>
              <a:endParaRPr lang="ru-RU" sz="1796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endParaRPr>
            </a:p>
          </p:txBody>
        </p:sp>
      </p:grpSp>
      <p:grpSp>
        <p:nvGrpSpPr>
          <p:cNvPr id="77" name="Group 538"/>
          <p:cNvGrpSpPr/>
          <p:nvPr/>
        </p:nvGrpSpPr>
        <p:grpSpPr>
          <a:xfrm>
            <a:off x="1896172" y="2555776"/>
            <a:ext cx="799764" cy="831958"/>
            <a:chOff x="3475038" y="4233863"/>
            <a:chExt cx="546101" cy="554037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78" name="Freeform 427"/>
            <p:cNvSpPr>
              <a:spLocks noEditPoints="1"/>
            </p:cNvSpPr>
            <p:nvPr/>
          </p:nvSpPr>
          <p:spPr bwMode="auto">
            <a:xfrm>
              <a:off x="3475038" y="4464050"/>
              <a:ext cx="222250" cy="301625"/>
            </a:xfrm>
            <a:custGeom>
              <a:avLst/>
              <a:gdLst>
                <a:gd name="T0" fmla="*/ 647 w 1397"/>
                <a:gd name="T1" fmla="*/ 120 h 1891"/>
                <a:gd name="T2" fmla="*/ 547 w 1397"/>
                <a:gd name="T3" fmla="*/ 139 h 1891"/>
                <a:gd name="T4" fmla="*/ 454 w 1397"/>
                <a:gd name="T5" fmla="*/ 178 h 1891"/>
                <a:gd name="T6" fmla="*/ 366 w 1397"/>
                <a:gd name="T7" fmla="*/ 235 h 1891"/>
                <a:gd name="T8" fmla="*/ 289 w 1397"/>
                <a:gd name="T9" fmla="*/ 309 h 1891"/>
                <a:gd name="T10" fmla="*/ 216 w 1397"/>
                <a:gd name="T11" fmla="*/ 406 h 1891"/>
                <a:gd name="T12" fmla="*/ 163 w 1397"/>
                <a:gd name="T13" fmla="*/ 515 h 1891"/>
                <a:gd name="T14" fmla="*/ 129 w 1397"/>
                <a:gd name="T15" fmla="*/ 632 h 1891"/>
                <a:gd name="T16" fmla="*/ 116 w 1397"/>
                <a:gd name="T17" fmla="*/ 751 h 1891"/>
                <a:gd name="T18" fmla="*/ 120 w 1397"/>
                <a:gd name="T19" fmla="*/ 872 h 1891"/>
                <a:gd name="T20" fmla="*/ 144 w 1397"/>
                <a:gd name="T21" fmla="*/ 990 h 1891"/>
                <a:gd name="T22" fmla="*/ 188 w 1397"/>
                <a:gd name="T23" fmla="*/ 1102 h 1891"/>
                <a:gd name="T24" fmla="*/ 249 w 1397"/>
                <a:gd name="T25" fmla="*/ 1206 h 1891"/>
                <a:gd name="T26" fmla="*/ 698 w 1397"/>
                <a:gd name="T27" fmla="*/ 1716 h 1891"/>
                <a:gd name="T28" fmla="*/ 1147 w 1397"/>
                <a:gd name="T29" fmla="*/ 1206 h 1891"/>
                <a:gd name="T30" fmla="*/ 1209 w 1397"/>
                <a:gd name="T31" fmla="*/ 1102 h 1891"/>
                <a:gd name="T32" fmla="*/ 1253 w 1397"/>
                <a:gd name="T33" fmla="*/ 990 h 1891"/>
                <a:gd name="T34" fmla="*/ 1276 w 1397"/>
                <a:gd name="T35" fmla="*/ 872 h 1891"/>
                <a:gd name="T36" fmla="*/ 1281 w 1397"/>
                <a:gd name="T37" fmla="*/ 751 h 1891"/>
                <a:gd name="T38" fmla="*/ 1266 w 1397"/>
                <a:gd name="T39" fmla="*/ 632 h 1891"/>
                <a:gd name="T40" fmla="*/ 1234 w 1397"/>
                <a:gd name="T41" fmla="*/ 515 h 1891"/>
                <a:gd name="T42" fmla="*/ 1181 w 1397"/>
                <a:gd name="T43" fmla="*/ 406 h 1891"/>
                <a:gd name="T44" fmla="*/ 1108 w 1397"/>
                <a:gd name="T45" fmla="*/ 309 h 1891"/>
                <a:gd name="T46" fmla="*/ 1030 w 1397"/>
                <a:gd name="T47" fmla="*/ 235 h 1891"/>
                <a:gd name="T48" fmla="*/ 943 w 1397"/>
                <a:gd name="T49" fmla="*/ 178 h 1891"/>
                <a:gd name="T50" fmla="*/ 849 w 1397"/>
                <a:gd name="T51" fmla="*/ 139 h 1891"/>
                <a:gd name="T52" fmla="*/ 749 w 1397"/>
                <a:gd name="T53" fmla="*/ 120 h 1891"/>
                <a:gd name="T54" fmla="*/ 698 w 1397"/>
                <a:gd name="T55" fmla="*/ 0 h 1891"/>
                <a:gd name="T56" fmla="*/ 822 w 1397"/>
                <a:gd name="T57" fmla="*/ 12 h 1891"/>
                <a:gd name="T58" fmla="*/ 940 w 1397"/>
                <a:gd name="T59" fmla="*/ 48 h 1891"/>
                <a:gd name="T60" fmla="*/ 1050 w 1397"/>
                <a:gd name="T61" fmla="*/ 105 h 1891"/>
                <a:gd name="T62" fmla="*/ 1150 w 1397"/>
                <a:gd name="T63" fmla="*/ 184 h 1891"/>
                <a:gd name="T64" fmla="*/ 1236 w 1397"/>
                <a:gd name="T65" fmla="*/ 280 h 1891"/>
                <a:gd name="T66" fmla="*/ 1302 w 1397"/>
                <a:gd name="T67" fmla="*/ 387 h 1891"/>
                <a:gd name="T68" fmla="*/ 1352 w 1397"/>
                <a:gd name="T69" fmla="*/ 504 h 1891"/>
                <a:gd name="T70" fmla="*/ 1383 w 1397"/>
                <a:gd name="T71" fmla="*/ 625 h 1891"/>
                <a:gd name="T72" fmla="*/ 1397 w 1397"/>
                <a:gd name="T73" fmla="*/ 750 h 1891"/>
                <a:gd name="T74" fmla="*/ 1393 w 1397"/>
                <a:gd name="T75" fmla="*/ 875 h 1891"/>
                <a:gd name="T76" fmla="*/ 1370 w 1397"/>
                <a:gd name="T77" fmla="*/ 999 h 1891"/>
                <a:gd name="T78" fmla="*/ 1330 w 1397"/>
                <a:gd name="T79" fmla="*/ 1118 h 1891"/>
                <a:gd name="T80" fmla="*/ 1272 w 1397"/>
                <a:gd name="T81" fmla="*/ 1229 h 1891"/>
                <a:gd name="T82" fmla="*/ 1195 w 1397"/>
                <a:gd name="T83" fmla="*/ 1331 h 1891"/>
                <a:gd name="T84" fmla="*/ 201 w 1397"/>
                <a:gd name="T85" fmla="*/ 1331 h 1891"/>
                <a:gd name="T86" fmla="*/ 125 w 1397"/>
                <a:gd name="T87" fmla="*/ 1229 h 1891"/>
                <a:gd name="T88" fmla="*/ 67 w 1397"/>
                <a:gd name="T89" fmla="*/ 1118 h 1891"/>
                <a:gd name="T90" fmla="*/ 27 w 1397"/>
                <a:gd name="T91" fmla="*/ 999 h 1891"/>
                <a:gd name="T92" fmla="*/ 4 w 1397"/>
                <a:gd name="T93" fmla="*/ 875 h 1891"/>
                <a:gd name="T94" fmla="*/ 0 w 1397"/>
                <a:gd name="T95" fmla="*/ 750 h 1891"/>
                <a:gd name="T96" fmla="*/ 13 w 1397"/>
                <a:gd name="T97" fmla="*/ 625 h 1891"/>
                <a:gd name="T98" fmla="*/ 45 w 1397"/>
                <a:gd name="T99" fmla="*/ 504 h 1891"/>
                <a:gd name="T100" fmla="*/ 93 w 1397"/>
                <a:gd name="T101" fmla="*/ 387 h 1891"/>
                <a:gd name="T102" fmla="*/ 160 w 1397"/>
                <a:gd name="T103" fmla="*/ 280 h 1891"/>
                <a:gd name="T104" fmla="*/ 246 w 1397"/>
                <a:gd name="T105" fmla="*/ 184 h 1891"/>
                <a:gd name="T106" fmla="*/ 347 w 1397"/>
                <a:gd name="T107" fmla="*/ 105 h 1891"/>
                <a:gd name="T108" fmla="*/ 457 w 1397"/>
                <a:gd name="T109" fmla="*/ 48 h 1891"/>
                <a:gd name="T110" fmla="*/ 575 w 1397"/>
                <a:gd name="T111" fmla="*/ 12 h 1891"/>
                <a:gd name="T112" fmla="*/ 698 w 1397"/>
                <a:gd name="T113" fmla="*/ 0 h 1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97" h="1891">
                  <a:moveTo>
                    <a:pt x="698" y="117"/>
                  </a:moveTo>
                  <a:lnTo>
                    <a:pt x="647" y="120"/>
                  </a:lnTo>
                  <a:lnTo>
                    <a:pt x="597" y="127"/>
                  </a:lnTo>
                  <a:lnTo>
                    <a:pt x="547" y="139"/>
                  </a:lnTo>
                  <a:lnTo>
                    <a:pt x="500" y="156"/>
                  </a:lnTo>
                  <a:lnTo>
                    <a:pt x="454" y="178"/>
                  </a:lnTo>
                  <a:lnTo>
                    <a:pt x="409" y="204"/>
                  </a:lnTo>
                  <a:lnTo>
                    <a:pt x="366" y="235"/>
                  </a:lnTo>
                  <a:lnTo>
                    <a:pt x="326" y="270"/>
                  </a:lnTo>
                  <a:lnTo>
                    <a:pt x="289" y="309"/>
                  </a:lnTo>
                  <a:lnTo>
                    <a:pt x="249" y="357"/>
                  </a:lnTo>
                  <a:lnTo>
                    <a:pt x="216" y="406"/>
                  </a:lnTo>
                  <a:lnTo>
                    <a:pt x="188" y="460"/>
                  </a:lnTo>
                  <a:lnTo>
                    <a:pt x="163" y="515"/>
                  </a:lnTo>
                  <a:lnTo>
                    <a:pt x="144" y="572"/>
                  </a:lnTo>
                  <a:lnTo>
                    <a:pt x="129" y="632"/>
                  </a:lnTo>
                  <a:lnTo>
                    <a:pt x="120" y="691"/>
                  </a:lnTo>
                  <a:lnTo>
                    <a:pt x="116" y="751"/>
                  </a:lnTo>
                  <a:lnTo>
                    <a:pt x="116" y="811"/>
                  </a:lnTo>
                  <a:lnTo>
                    <a:pt x="120" y="872"/>
                  </a:lnTo>
                  <a:lnTo>
                    <a:pt x="129" y="931"/>
                  </a:lnTo>
                  <a:lnTo>
                    <a:pt x="144" y="990"/>
                  </a:lnTo>
                  <a:lnTo>
                    <a:pt x="163" y="1047"/>
                  </a:lnTo>
                  <a:lnTo>
                    <a:pt x="188" y="1102"/>
                  </a:lnTo>
                  <a:lnTo>
                    <a:pt x="216" y="1155"/>
                  </a:lnTo>
                  <a:lnTo>
                    <a:pt x="249" y="1206"/>
                  </a:lnTo>
                  <a:lnTo>
                    <a:pt x="289" y="1253"/>
                  </a:lnTo>
                  <a:lnTo>
                    <a:pt x="698" y="1716"/>
                  </a:lnTo>
                  <a:lnTo>
                    <a:pt x="1108" y="1253"/>
                  </a:lnTo>
                  <a:lnTo>
                    <a:pt x="1147" y="1206"/>
                  </a:lnTo>
                  <a:lnTo>
                    <a:pt x="1181" y="1155"/>
                  </a:lnTo>
                  <a:lnTo>
                    <a:pt x="1209" y="1102"/>
                  </a:lnTo>
                  <a:lnTo>
                    <a:pt x="1234" y="1047"/>
                  </a:lnTo>
                  <a:lnTo>
                    <a:pt x="1253" y="990"/>
                  </a:lnTo>
                  <a:lnTo>
                    <a:pt x="1266" y="931"/>
                  </a:lnTo>
                  <a:lnTo>
                    <a:pt x="1276" y="872"/>
                  </a:lnTo>
                  <a:lnTo>
                    <a:pt x="1281" y="811"/>
                  </a:lnTo>
                  <a:lnTo>
                    <a:pt x="1281" y="751"/>
                  </a:lnTo>
                  <a:lnTo>
                    <a:pt x="1276" y="691"/>
                  </a:lnTo>
                  <a:lnTo>
                    <a:pt x="1266" y="632"/>
                  </a:lnTo>
                  <a:lnTo>
                    <a:pt x="1253" y="572"/>
                  </a:lnTo>
                  <a:lnTo>
                    <a:pt x="1234" y="515"/>
                  </a:lnTo>
                  <a:lnTo>
                    <a:pt x="1209" y="460"/>
                  </a:lnTo>
                  <a:lnTo>
                    <a:pt x="1181" y="406"/>
                  </a:lnTo>
                  <a:lnTo>
                    <a:pt x="1147" y="357"/>
                  </a:lnTo>
                  <a:lnTo>
                    <a:pt x="1108" y="309"/>
                  </a:lnTo>
                  <a:lnTo>
                    <a:pt x="1070" y="270"/>
                  </a:lnTo>
                  <a:lnTo>
                    <a:pt x="1030" y="235"/>
                  </a:lnTo>
                  <a:lnTo>
                    <a:pt x="987" y="204"/>
                  </a:lnTo>
                  <a:lnTo>
                    <a:pt x="943" y="178"/>
                  </a:lnTo>
                  <a:lnTo>
                    <a:pt x="896" y="156"/>
                  </a:lnTo>
                  <a:lnTo>
                    <a:pt x="849" y="139"/>
                  </a:lnTo>
                  <a:lnTo>
                    <a:pt x="800" y="127"/>
                  </a:lnTo>
                  <a:lnTo>
                    <a:pt x="749" y="120"/>
                  </a:lnTo>
                  <a:lnTo>
                    <a:pt x="698" y="117"/>
                  </a:lnTo>
                  <a:close/>
                  <a:moveTo>
                    <a:pt x="698" y="0"/>
                  </a:moveTo>
                  <a:lnTo>
                    <a:pt x="761" y="3"/>
                  </a:lnTo>
                  <a:lnTo>
                    <a:pt x="822" y="12"/>
                  </a:lnTo>
                  <a:lnTo>
                    <a:pt x="881" y="27"/>
                  </a:lnTo>
                  <a:lnTo>
                    <a:pt x="940" y="48"/>
                  </a:lnTo>
                  <a:lnTo>
                    <a:pt x="996" y="73"/>
                  </a:lnTo>
                  <a:lnTo>
                    <a:pt x="1050" y="105"/>
                  </a:lnTo>
                  <a:lnTo>
                    <a:pt x="1101" y="142"/>
                  </a:lnTo>
                  <a:lnTo>
                    <a:pt x="1150" y="184"/>
                  </a:lnTo>
                  <a:lnTo>
                    <a:pt x="1195" y="232"/>
                  </a:lnTo>
                  <a:lnTo>
                    <a:pt x="1236" y="280"/>
                  </a:lnTo>
                  <a:lnTo>
                    <a:pt x="1272" y="333"/>
                  </a:lnTo>
                  <a:lnTo>
                    <a:pt x="1302" y="387"/>
                  </a:lnTo>
                  <a:lnTo>
                    <a:pt x="1330" y="444"/>
                  </a:lnTo>
                  <a:lnTo>
                    <a:pt x="1352" y="504"/>
                  </a:lnTo>
                  <a:lnTo>
                    <a:pt x="1370" y="564"/>
                  </a:lnTo>
                  <a:lnTo>
                    <a:pt x="1383" y="625"/>
                  </a:lnTo>
                  <a:lnTo>
                    <a:pt x="1393" y="688"/>
                  </a:lnTo>
                  <a:lnTo>
                    <a:pt x="1397" y="750"/>
                  </a:lnTo>
                  <a:lnTo>
                    <a:pt x="1397" y="812"/>
                  </a:lnTo>
                  <a:lnTo>
                    <a:pt x="1393" y="875"/>
                  </a:lnTo>
                  <a:lnTo>
                    <a:pt x="1383" y="937"/>
                  </a:lnTo>
                  <a:lnTo>
                    <a:pt x="1370" y="999"/>
                  </a:lnTo>
                  <a:lnTo>
                    <a:pt x="1352" y="1059"/>
                  </a:lnTo>
                  <a:lnTo>
                    <a:pt x="1330" y="1118"/>
                  </a:lnTo>
                  <a:lnTo>
                    <a:pt x="1302" y="1174"/>
                  </a:lnTo>
                  <a:lnTo>
                    <a:pt x="1272" y="1229"/>
                  </a:lnTo>
                  <a:lnTo>
                    <a:pt x="1236" y="1282"/>
                  </a:lnTo>
                  <a:lnTo>
                    <a:pt x="1195" y="1331"/>
                  </a:lnTo>
                  <a:lnTo>
                    <a:pt x="698" y="1891"/>
                  </a:lnTo>
                  <a:lnTo>
                    <a:pt x="201" y="1331"/>
                  </a:lnTo>
                  <a:lnTo>
                    <a:pt x="160" y="1282"/>
                  </a:lnTo>
                  <a:lnTo>
                    <a:pt x="125" y="1229"/>
                  </a:lnTo>
                  <a:lnTo>
                    <a:pt x="93" y="1174"/>
                  </a:lnTo>
                  <a:lnTo>
                    <a:pt x="67" y="1118"/>
                  </a:lnTo>
                  <a:lnTo>
                    <a:pt x="45" y="1059"/>
                  </a:lnTo>
                  <a:lnTo>
                    <a:pt x="27" y="999"/>
                  </a:lnTo>
                  <a:lnTo>
                    <a:pt x="13" y="937"/>
                  </a:lnTo>
                  <a:lnTo>
                    <a:pt x="4" y="875"/>
                  </a:lnTo>
                  <a:lnTo>
                    <a:pt x="0" y="812"/>
                  </a:lnTo>
                  <a:lnTo>
                    <a:pt x="0" y="750"/>
                  </a:lnTo>
                  <a:lnTo>
                    <a:pt x="4" y="688"/>
                  </a:lnTo>
                  <a:lnTo>
                    <a:pt x="13" y="625"/>
                  </a:lnTo>
                  <a:lnTo>
                    <a:pt x="27" y="564"/>
                  </a:lnTo>
                  <a:lnTo>
                    <a:pt x="45" y="504"/>
                  </a:lnTo>
                  <a:lnTo>
                    <a:pt x="67" y="444"/>
                  </a:lnTo>
                  <a:lnTo>
                    <a:pt x="93" y="387"/>
                  </a:lnTo>
                  <a:lnTo>
                    <a:pt x="125" y="333"/>
                  </a:lnTo>
                  <a:lnTo>
                    <a:pt x="160" y="280"/>
                  </a:lnTo>
                  <a:lnTo>
                    <a:pt x="201" y="232"/>
                  </a:lnTo>
                  <a:lnTo>
                    <a:pt x="246" y="184"/>
                  </a:lnTo>
                  <a:lnTo>
                    <a:pt x="295" y="142"/>
                  </a:lnTo>
                  <a:lnTo>
                    <a:pt x="347" y="105"/>
                  </a:lnTo>
                  <a:lnTo>
                    <a:pt x="401" y="73"/>
                  </a:lnTo>
                  <a:lnTo>
                    <a:pt x="457" y="48"/>
                  </a:lnTo>
                  <a:lnTo>
                    <a:pt x="514" y="27"/>
                  </a:lnTo>
                  <a:lnTo>
                    <a:pt x="575" y="12"/>
                  </a:lnTo>
                  <a:lnTo>
                    <a:pt x="636" y="3"/>
                  </a:lnTo>
                  <a:lnTo>
                    <a:pt x="69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79" name="Freeform 428"/>
            <p:cNvSpPr>
              <a:spLocks noEditPoints="1"/>
            </p:cNvSpPr>
            <p:nvPr/>
          </p:nvSpPr>
          <p:spPr bwMode="auto">
            <a:xfrm>
              <a:off x="3836988" y="4233863"/>
              <a:ext cx="168275" cy="227012"/>
            </a:xfrm>
            <a:custGeom>
              <a:avLst/>
              <a:gdLst>
                <a:gd name="T0" fmla="*/ 482 w 1058"/>
                <a:gd name="T1" fmla="*/ 120 h 1426"/>
                <a:gd name="T2" fmla="*/ 394 w 1058"/>
                <a:gd name="T3" fmla="*/ 143 h 1426"/>
                <a:gd name="T4" fmla="*/ 311 w 1058"/>
                <a:gd name="T5" fmla="*/ 187 h 1426"/>
                <a:gd name="T6" fmla="*/ 239 w 1058"/>
                <a:gd name="T7" fmla="*/ 252 h 1426"/>
                <a:gd name="T8" fmla="*/ 182 w 1058"/>
                <a:gd name="T9" fmla="*/ 332 h 1426"/>
                <a:gd name="T10" fmla="*/ 143 w 1058"/>
                <a:gd name="T11" fmla="*/ 421 h 1426"/>
                <a:gd name="T12" fmla="*/ 120 w 1058"/>
                <a:gd name="T13" fmla="*/ 515 h 1426"/>
                <a:gd name="T14" fmla="*/ 116 w 1058"/>
                <a:gd name="T15" fmla="*/ 612 h 1426"/>
                <a:gd name="T16" fmla="*/ 129 w 1058"/>
                <a:gd name="T17" fmla="*/ 709 h 1426"/>
                <a:gd name="T18" fmla="*/ 160 w 1058"/>
                <a:gd name="T19" fmla="*/ 802 h 1426"/>
                <a:gd name="T20" fmla="*/ 208 w 1058"/>
                <a:gd name="T21" fmla="*/ 886 h 1426"/>
                <a:gd name="T22" fmla="*/ 529 w 1058"/>
                <a:gd name="T23" fmla="*/ 1250 h 1426"/>
                <a:gd name="T24" fmla="*/ 849 w 1058"/>
                <a:gd name="T25" fmla="*/ 886 h 1426"/>
                <a:gd name="T26" fmla="*/ 898 w 1058"/>
                <a:gd name="T27" fmla="*/ 802 h 1426"/>
                <a:gd name="T28" fmla="*/ 929 w 1058"/>
                <a:gd name="T29" fmla="*/ 709 h 1426"/>
                <a:gd name="T30" fmla="*/ 942 w 1058"/>
                <a:gd name="T31" fmla="*/ 612 h 1426"/>
                <a:gd name="T32" fmla="*/ 937 w 1058"/>
                <a:gd name="T33" fmla="*/ 515 h 1426"/>
                <a:gd name="T34" fmla="*/ 916 w 1058"/>
                <a:gd name="T35" fmla="*/ 421 h 1426"/>
                <a:gd name="T36" fmla="*/ 876 w 1058"/>
                <a:gd name="T37" fmla="*/ 332 h 1426"/>
                <a:gd name="T38" fmla="*/ 818 w 1058"/>
                <a:gd name="T39" fmla="*/ 252 h 1426"/>
                <a:gd name="T40" fmla="*/ 746 w 1058"/>
                <a:gd name="T41" fmla="*/ 187 h 1426"/>
                <a:gd name="T42" fmla="*/ 665 w 1058"/>
                <a:gd name="T43" fmla="*/ 143 h 1426"/>
                <a:gd name="T44" fmla="*/ 575 w 1058"/>
                <a:gd name="T45" fmla="*/ 120 h 1426"/>
                <a:gd name="T46" fmla="*/ 529 w 1058"/>
                <a:gd name="T47" fmla="*/ 0 h 1426"/>
                <a:gd name="T48" fmla="*/ 634 w 1058"/>
                <a:gd name="T49" fmla="*/ 12 h 1426"/>
                <a:gd name="T50" fmla="*/ 733 w 1058"/>
                <a:gd name="T51" fmla="*/ 45 h 1426"/>
                <a:gd name="T52" fmla="*/ 825 w 1058"/>
                <a:gd name="T53" fmla="*/ 99 h 1426"/>
                <a:gd name="T54" fmla="*/ 906 w 1058"/>
                <a:gd name="T55" fmla="*/ 175 h 1426"/>
                <a:gd name="T56" fmla="*/ 972 w 1058"/>
                <a:gd name="T57" fmla="*/ 267 h 1426"/>
                <a:gd name="T58" fmla="*/ 1020 w 1058"/>
                <a:gd name="T59" fmla="*/ 368 h 1426"/>
                <a:gd name="T60" fmla="*/ 1048 w 1058"/>
                <a:gd name="T61" fmla="*/ 477 h 1426"/>
                <a:gd name="T62" fmla="*/ 1058 w 1058"/>
                <a:gd name="T63" fmla="*/ 588 h 1426"/>
                <a:gd name="T64" fmla="*/ 1048 w 1058"/>
                <a:gd name="T65" fmla="*/ 700 h 1426"/>
                <a:gd name="T66" fmla="*/ 1020 w 1058"/>
                <a:gd name="T67" fmla="*/ 808 h 1426"/>
                <a:gd name="T68" fmla="*/ 972 w 1058"/>
                <a:gd name="T69" fmla="*/ 911 h 1426"/>
                <a:gd name="T70" fmla="*/ 906 w 1058"/>
                <a:gd name="T71" fmla="*/ 1002 h 1426"/>
                <a:gd name="T72" fmla="*/ 152 w 1058"/>
                <a:gd name="T73" fmla="*/ 1002 h 1426"/>
                <a:gd name="T74" fmla="*/ 85 w 1058"/>
                <a:gd name="T75" fmla="*/ 911 h 1426"/>
                <a:gd name="T76" fmla="*/ 38 w 1058"/>
                <a:gd name="T77" fmla="*/ 808 h 1426"/>
                <a:gd name="T78" fmla="*/ 9 w 1058"/>
                <a:gd name="T79" fmla="*/ 700 h 1426"/>
                <a:gd name="T80" fmla="*/ 0 w 1058"/>
                <a:gd name="T81" fmla="*/ 588 h 1426"/>
                <a:gd name="T82" fmla="*/ 9 w 1058"/>
                <a:gd name="T83" fmla="*/ 477 h 1426"/>
                <a:gd name="T84" fmla="*/ 38 w 1058"/>
                <a:gd name="T85" fmla="*/ 368 h 1426"/>
                <a:gd name="T86" fmla="*/ 85 w 1058"/>
                <a:gd name="T87" fmla="*/ 267 h 1426"/>
                <a:gd name="T88" fmla="*/ 152 w 1058"/>
                <a:gd name="T89" fmla="*/ 175 h 1426"/>
                <a:gd name="T90" fmla="*/ 233 w 1058"/>
                <a:gd name="T91" fmla="*/ 99 h 1426"/>
                <a:gd name="T92" fmla="*/ 324 w 1058"/>
                <a:gd name="T93" fmla="*/ 45 h 1426"/>
                <a:gd name="T94" fmla="*/ 424 w 1058"/>
                <a:gd name="T95" fmla="*/ 12 h 1426"/>
                <a:gd name="T96" fmla="*/ 529 w 1058"/>
                <a:gd name="T97" fmla="*/ 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58" h="1426">
                  <a:moveTo>
                    <a:pt x="529" y="116"/>
                  </a:moveTo>
                  <a:lnTo>
                    <a:pt x="482" y="120"/>
                  </a:lnTo>
                  <a:lnTo>
                    <a:pt x="438" y="128"/>
                  </a:lnTo>
                  <a:lnTo>
                    <a:pt x="394" y="143"/>
                  </a:lnTo>
                  <a:lnTo>
                    <a:pt x="352" y="162"/>
                  </a:lnTo>
                  <a:lnTo>
                    <a:pt x="311" y="187"/>
                  </a:lnTo>
                  <a:lnTo>
                    <a:pt x="274" y="217"/>
                  </a:lnTo>
                  <a:lnTo>
                    <a:pt x="239" y="252"/>
                  </a:lnTo>
                  <a:lnTo>
                    <a:pt x="208" y="291"/>
                  </a:lnTo>
                  <a:lnTo>
                    <a:pt x="182" y="332"/>
                  </a:lnTo>
                  <a:lnTo>
                    <a:pt x="160" y="375"/>
                  </a:lnTo>
                  <a:lnTo>
                    <a:pt x="143" y="421"/>
                  </a:lnTo>
                  <a:lnTo>
                    <a:pt x="129" y="467"/>
                  </a:lnTo>
                  <a:lnTo>
                    <a:pt x="120" y="515"/>
                  </a:lnTo>
                  <a:lnTo>
                    <a:pt x="116" y="564"/>
                  </a:lnTo>
                  <a:lnTo>
                    <a:pt x="116" y="612"/>
                  </a:lnTo>
                  <a:lnTo>
                    <a:pt x="120" y="661"/>
                  </a:lnTo>
                  <a:lnTo>
                    <a:pt x="129" y="709"/>
                  </a:lnTo>
                  <a:lnTo>
                    <a:pt x="143" y="756"/>
                  </a:lnTo>
                  <a:lnTo>
                    <a:pt x="160" y="802"/>
                  </a:lnTo>
                  <a:lnTo>
                    <a:pt x="182" y="845"/>
                  </a:lnTo>
                  <a:lnTo>
                    <a:pt x="208" y="886"/>
                  </a:lnTo>
                  <a:lnTo>
                    <a:pt x="239" y="924"/>
                  </a:lnTo>
                  <a:lnTo>
                    <a:pt x="529" y="1250"/>
                  </a:lnTo>
                  <a:lnTo>
                    <a:pt x="818" y="924"/>
                  </a:lnTo>
                  <a:lnTo>
                    <a:pt x="849" y="886"/>
                  </a:lnTo>
                  <a:lnTo>
                    <a:pt x="876" y="845"/>
                  </a:lnTo>
                  <a:lnTo>
                    <a:pt x="898" y="802"/>
                  </a:lnTo>
                  <a:lnTo>
                    <a:pt x="916" y="756"/>
                  </a:lnTo>
                  <a:lnTo>
                    <a:pt x="929" y="709"/>
                  </a:lnTo>
                  <a:lnTo>
                    <a:pt x="937" y="661"/>
                  </a:lnTo>
                  <a:lnTo>
                    <a:pt x="942" y="612"/>
                  </a:lnTo>
                  <a:lnTo>
                    <a:pt x="942" y="564"/>
                  </a:lnTo>
                  <a:lnTo>
                    <a:pt x="937" y="515"/>
                  </a:lnTo>
                  <a:lnTo>
                    <a:pt x="929" y="467"/>
                  </a:lnTo>
                  <a:lnTo>
                    <a:pt x="916" y="421"/>
                  </a:lnTo>
                  <a:lnTo>
                    <a:pt x="898" y="375"/>
                  </a:lnTo>
                  <a:lnTo>
                    <a:pt x="876" y="332"/>
                  </a:lnTo>
                  <a:lnTo>
                    <a:pt x="849" y="291"/>
                  </a:lnTo>
                  <a:lnTo>
                    <a:pt x="818" y="252"/>
                  </a:lnTo>
                  <a:lnTo>
                    <a:pt x="784" y="217"/>
                  </a:lnTo>
                  <a:lnTo>
                    <a:pt x="746" y="187"/>
                  </a:lnTo>
                  <a:lnTo>
                    <a:pt x="706" y="162"/>
                  </a:lnTo>
                  <a:lnTo>
                    <a:pt x="665" y="143"/>
                  </a:lnTo>
                  <a:lnTo>
                    <a:pt x="620" y="128"/>
                  </a:lnTo>
                  <a:lnTo>
                    <a:pt x="575" y="120"/>
                  </a:lnTo>
                  <a:lnTo>
                    <a:pt x="529" y="116"/>
                  </a:lnTo>
                  <a:close/>
                  <a:moveTo>
                    <a:pt x="529" y="0"/>
                  </a:moveTo>
                  <a:lnTo>
                    <a:pt x="582" y="3"/>
                  </a:lnTo>
                  <a:lnTo>
                    <a:pt x="634" y="12"/>
                  </a:lnTo>
                  <a:lnTo>
                    <a:pt x="685" y="25"/>
                  </a:lnTo>
                  <a:lnTo>
                    <a:pt x="733" y="45"/>
                  </a:lnTo>
                  <a:lnTo>
                    <a:pt x="780" y="70"/>
                  </a:lnTo>
                  <a:lnTo>
                    <a:pt x="825" y="99"/>
                  </a:lnTo>
                  <a:lnTo>
                    <a:pt x="867" y="135"/>
                  </a:lnTo>
                  <a:lnTo>
                    <a:pt x="906" y="175"/>
                  </a:lnTo>
                  <a:lnTo>
                    <a:pt x="941" y="219"/>
                  </a:lnTo>
                  <a:lnTo>
                    <a:pt x="972" y="267"/>
                  </a:lnTo>
                  <a:lnTo>
                    <a:pt x="999" y="316"/>
                  </a:lnTo>
                  <a:lnTo>
                    <a:pt x="1020" y="368"/>
                  </a:lnTo>
                  <a:lnTo>
                    <a:pt x="1037" y="422"/>
                  </a:lnTo>
                  <a:lnTo>
                    <a:pt x="1048" y="477"/>
                  </a:lnTo>
                  <a:lnTo>
                    <a:pt x="1056" y="532"/>
                  </a:lnTo>
                  <a:lnTo>
                    <a:pt x="1058" y="588"/>
                  </a:lnTo>
                  <a:lnTo>
                    <a:pt x="1056" y="644"/>
                  </a:lnTo>
                  <a:lnTo>
                    <a:pt x="1048" y="700"/>
                  </a:lnTo>
                  <a:lnTo>
                    <a:pt x="1037" y="755"/>
                  </a:lnTo>
                  <a:lnTo>
                    <a:pt x="1020" y="808"/>
                  </a:lnTo>
                  <a:lnTo>
                    <a:pt x="999" y="860"/>
                  </a:lnTo>
                  <a:lnTo>
                    <a:pt x="972" y="911"/>
                  </a:lnTo>
                  <a:lnTo>
                    <a:pt x="941" y="957"/>
                  </a:lnTo>
                  <a:lnTo>
                    <a:pt x="906" y="1002"/>
                  </a:lnTo>
                  <a:lnTo>
                    <a:pt x="529" y="1426"/>
                  </a:lnTo>
                  <a:lnTo>
                    <a:pt x="152" y="1002"/>
                  </a:lnTo>
                  <a:lnTo>
                    <a:pt x="116" y="957"/>
                  </a:lnTo>
                  <a:lnTo>
                    <a:pt x="85" y="911"/>
                  </a:lnTo>
                  <a:lnTo>
                    <a:pt x="59" y="860"/>
                  </a:lnTo>
                  <a:lnTo>
                    <a:pt x="38" y="808"/>
                  </a:lnTo>
                  <a:lnTo>
                    <a:pt x="21" y="755"/>
                  </a:lnTo>
                  <a:lnTo>
                    <a:pt x="9" y="700"/>
                  </a:lnTo>
                  <a:lnTo>
                    <a:pt x="2" y="644"/>
                  </a:lnTo>
                  <a:lnTo>
                    <a:pt x="0" y="588"/>
                  </a:lnTo>
                  <a:lnTo>
                    <a:pt x="2" y="532"/>
                  </a:lnTo>
                  <a:lnTo>
                    <a:pt x="9" y="477"/>
                  </a:lnTo>
                  <a:lnTo>
                    <a:pt x="21" y="422"/>
                  </a:lnTo>
                  <a:lnTo>
                    <a:pt x="38" y="368"/>
                  </a:lnTo>
                  <a:lnTo>
                    <a:pt x="59" y="316"/>
                  </a:lnTo>
                  <a:lnTo>
                    <a:pt x="85" y="267"/>
                  </a:lnTo>
                  <a:lnTo>
                    <a:pt x="116" y="219"/>
                  </a:lnTo>
                  <a:lnTo>
                    <a:pt x="152" y="175"/>
                  </a:lnTo>
                  <a:lnTo>
                    <a:pt x="192" y="135"/>
                  </a:lnTo>
                  <a:lnTo>
                    <a:pt x="233" y="99"/>
                  </a:lnTo>
                  <a:lnTo>
                    <a:pt x="277" y="70"/>
                  </a:lnTo>
                  <a:lnTo>
                    <a:pt x="324" y="45"/>
                  </a:lnTo>
                  <a:lnTo>
                    <a:pt x="373" y="25"/>
                  </a:lnTo>
                  <a:lnTo>
                    <a:pt x="424" y="12"/>
                  </a:lnTo>
                  <a:lnTo>
                    <a:pt x="476" y="3"/>
                  </a:lnTo>
                  <a:lnTo>
                    <a:pt x="52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80" name="Freeform 429"/>
            <p:cNvSpPr>
              <a:spLocks/>
            </p:cNvSpPr>
            <p:nvPr/>
          </p:nvSpPr>
          <p:spPr bwMode="auto">
            <a:xfrm>
              <a:off x="3938588" y="4737100"/>
              <a:ext cx="25400" cy="34925"/>
            </a:xfrm>
            <a:custGeom>
              <a:avLst/>
              <a:gdLst>
                <a:gd name="T0" fmla="*/ 105 w 165"/>
                <a:gd name="T1" fmla="*/ 0 h 220"/>
                <a:gd name="T2" fmla="*/ 120 w 165"/>
                <a:gd name="T3" fmla="*/ 1 h 220"/>
                <a:gd name="T4" fmla="*/ 134 w 165"/>
                <a:gd name="T5" fmla="*/ 7 h 220"/>
                <a:gd name="T6" fmla="*/ 147 w 165"/>
                <a:gd name="T7" fmla="*/ 15 h 220"/>
                <a:gd name="T8" fmla="*/ 157 w 165"/>
                <a:gd name="T9" fmla="*/ 27 h 220"/>
                <a:gd name="T10" fmla="*/ 163 w 165"/>
                <a:gd name="T11" fmla="*/ 40 h 220"/>
                <a:gd name="T12" fmla="*/ 165 w 165"/>
                <a:gd name="T13" fmla="*/ 55 h 220"/>
                <a:gd name="T14" fmla="*/ 164 w 165"/>
                <a:gd name="T15" fmla="*/ 70 h 220"/>
                <a:gd name="T16" fmla="*/ 155 w 165"/>
                <a:gd name="T17" fmla="*/ 104 h 220"/>
                <a:gd name="T18" fmla="*/ 141 w 165"/>
                <a:gd name="T19" fmla="*/ 137 h 220"/>
                <a:gd name="T20" fmla="*/ 124 w 165"/>
                <a:gd name="T21" fmla="*/ 169 h 220"/>
                <a:gd name="T22" fmla="*/ 104 w 165"/>
                <a:gd name="T23" fmla="*/ 198 h 220"/>
                <a:gd name="T24" fmla="*/ 94 w 165"/>
                <a:gd name="T25" fmla="*/ 208 h 220"/>
                <a:gd name="T26" fmla="*/ 83 w 165"/>
                <a:gd name="T27" fmla="*/ 214 h 220"/>
                <a:gd name="T28" fmla="*/ 71 w 165"/>
                <a:gd name="T29" fmla="*/ 218 h 220"/>
                <a:gd name="T30" fmla="*/ 57 w 165"/>
                <a:gd name="T31" fmla="*/ 220 h 220"/>
                <a:gd name="T32" fmla="*/ 44 w 165"/>
                <a:gd name="T33" fmla="*/ 218 h 220"/>
                <a:gd name="T34" fmla="*/ 33 w 165"/>
                <a:gd name="T35" fmla="*/ 214 h 220"/>
                <a:gd name="T36" fmla="*/ 21 w 165"/>
                <a:gd name="T37" fmla="*/ 208 h 220"/>
                <a:gd name="T38" fmla="*/ 10 w 165"/>
                <a:gd name="T39" fmla="*/ 196 h 220"/>
                <a:gd name="T40" fmla="*/ 3 w 165"/>
                <a:gd name="T41" fmla="*/ 184 h 220"/>
                <a:gd name="T42" fmla="*/ 0 w 165"/>
                <a:gd name="T43" fmla="*/ 169 h 220"/>
                <a:gd name="T44" fmla="*/ 0 w 165"/>
                <a:gd name="T45" fmla="*/ 154 h 220"/>
                <a:gd name="T46" fmla="*/ 4 w 165"/>
                <a:gd name="T47" fmla="*/ 139 h 220"/>
                <a:gd name="T48" fmla="*/ 11 w 165"/>
                <a:gd name="T49" fmla="*/ 126 h 220"/>
                <a:gd name="T50" fmla="*/ 28 w 165"/>
                <a:gd name="T51" fmla="*/ 101 h 220"/>
                <a:gd name="T52" fmla="*/ 41 w 165"/>
                <a:gd name="T53" fmla="*/ 74 h 220"/>
                <a:gd name="T54" fmla="*/ 51 w 165"/>
                <a:gd name="T55" fmla="*/ 45 h 220"/>
                <a:gd name="T56" fmla="*/ 56 w 165"/>
                <a:gd name="T57" fmla="*/ 30 h 220"/>
                <a:gd name="T58" fmla="*/ 64 w 165"/>
                <a:gd name="T59" fmla="*/ 19 h 220"/>
                <a:gd name="T60" fmla="*/ 76 w 165"/>
                <a:gd name="T61" fmla="*/ 9 h 220"/>
                <a:gd name="T62" fmla="*/ 90 w 165"/>
                <a:gd name="T63" fmla="*/ 3 h 220"/>
                <a:gd name="T64" fmla="*/ 105 w 165"/>
                <a:gd name="T65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5" h="220">
                  <a:moveTo>
                    <a:pt x="105" y="0"/>
                  </a:moveTo>
                  <a:lnTo>
                    <a:pt x="120" y="1"/>
                  </a:lnTo>
                  <a:lnTo>
                    <a:pt x="134" y="7"/>
                  </a:lnTo>
                  <a:lnTo>
                    <a:pt x="147" y="15"/>
                  </a:lnTo>
                  <a:lnTo>
                    <a:pt x="157" y="27"/>
                  </a:lnTo>
                  <a:lnTo>
                    <a:pt x="163" y="40"/>
                  </a:lnTo>
                  <a:lnTo>
                    <a:pt x="165" y="55"/>
                  </a:lnTo>
                  <a:lnTo>
                    <a:pt x="164" y="70"/>
                  </a:lnTo>
                  <a:lnTo>
                    <a:pt x="155" y="104"/>
                  </a:lnTo>
                  <a:lnTo>
                    <a:pt x="141" y="137"/>
                  </a:lnTo>
                  <a:lnTo>
                    <a:pt x="124" y="169"/>
                  </a:lnTo>
                  <a:lnTo>
                    <a:pt x="104" y="198"/>
                  </a:lnTo>
                  <a:lnTo>
                    <a:pt x="94" y="208"/>
                  </a:lnTo>
                  <a:lnTo>
                    <a:pt x="83" y="214"/>
                  </a:lnTo>
                  <a:lnTo>
                    <a:pt x="71" y="218"/>
                  </a:lnTo>
                  <a:lnTo>
                    <a:pt x="57" y="220"/>
                  </a:lnTo>
                  <a:lnTo>
                    <a:pt x="44" y="218"/>
                  </a:lnTo>
                  <a:lnTo>
                    <a:pt x="33" y="214"/>
                  </a:lnTo>
                  <a:lnTo>
                    <a:pt x="21" y="208"/>
                  </a:lnTo>
                  <a:lnTo>
                    <a:pt x="10" y="196"/>
                  </a:lnTo>
                  <a:lnTo>
                    <a:pt x="3" y="184"/>
                  </a:lnTo>
                  <a:lnTo>
                    <a:pt x="0" y="169"/>
                  </a:lnTo>
                  <a:lnTo>
                    <a:pt x="0" y="154"/>
                  </a:lnTo>
                  <a:lnTo>
                    <a:pt x="4" y="139"/>
                  </a:lnTo>
                  <a:lnTo>
                    <a:pt x="11" y="126"/>
                  </a:lnTo>
                  <a:lnTo>
                    <a:pt x="28" y="101"/>
                  </a:lnTo>
                  <a:lnTo>
                    <a:pt x="41" y="74"/>
                  </a:lnTo>
                  <a:lnTo>
                    <a:pt x="51" y="45"/>
                  </a:lnTo>
                  <a:lnTo>
                    <a:pt x="56" y="30"/>
                  </a:lnTo>
                  <a:lnTo>
                    <a:pt x="64" y="19"/>
                  </a:lnTo>
                  <a:lnTo>
                    <a:pt x="76" y="9"/>
                  </a:lnTo>
                  <a:lnTo>
                    <a:pt x="90" y="3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81" name="Freeform 430"/>
            <p:cNvSpPr>
              <a:spLocks/>
            </p:cNvSpPr>
            <p:nvPr/>
          </p:nvSpPr>
          <p:spPr bwMode="auto">
            <a:xfrm>
              <a:off x="3743326" y="4518025"/>
              <a:ext cx="36513" cy="20637"/>
            </a:xfrm>
            <a:custGeom>
              <a:avLst/>
              <a:gdLst>
                <a:gd name="T0" fmla="*/ 64 w 230"/>
                <a:gd name="T1" fmla="*/ 0 h 134"/>
                <a:gd name="T2" fmla="*/ 79 w 230"/>
                <a:gd name="T3" fmla="*/ 3 h 134"/>
                <a:gd name="T4" fmla="*/ 115 w 230"/>
                <a:gd name="T5" fmla="*/ 14 h 134"/>
                <a:gd name="T6" fmla="*/ 152 w 230"/>
                <a:gd name="T7" fmla="*/ 17 h 134"/>
                <a:gd name="T8" fmla="*/ 172 w 230"/>
                <a:gd name="T9" fmla="*/ 17 h 134"/>
                <a:gd name="T10" fmla="*/ 191 w 230"/>
                <a:gd name="T11" fmla="*/ 20 h 134"/>
                <a:gd name="T12" fmla="*/ 207 w 230"/>
                <a:gd name="T13" fmla="*/ 29 h 134"/>
                <a:gd name="T14" fmla="*/ 220 w 230"/>
                <a:gd name="T15" fmla="*/ 41 h 134"/>
                <a:gd name="T16" fmla="*/ 227 w 230"/>
                <a:gd name="T17" fmla="*/ 57 h 134"/>
                <a:gd name="T18" fmla="*/ 230 w 230"/>
                <a:gd name="T19" fmla="*/ 75 h 134"/>
                <a:gd name="T20" fmla="*/ 227 w 230"/>
                <a:gd name="T21" fmla="*/ 93 h 134"/>
                <a:gd name="T22" fmla="*/ 220 w 230"/>
                <a:gd name="T23" fmla="*/ 109 h 134"/>
                <a:gd name="T24" fmla="*/ 207 w 230"/>
                <a:gd name="T25" fmla="*/ 122 h 134"/>
                <a:gd name="T26" fmla="*/ 191 w 230"/>
                <a:gd name="T27" fmla="*/ 130 h 134"/>
                <a:gd name="T28" fmla="*/ 172 w 230"/>
                <a:gd name="T29" fmla="*/ 134 h 134"/>
                <a:gd name="T30" fmla="*/ 152 w 230"/>
                <a:gd name="T31" fmla="*/ 134 h 134"/>
                <a:gd name="T32" fmla="*/ 113 w 230"/>
                <a:gd name="T33" fmla="*/ 131 h 134"/>
                <a:gd name="T34" fmla="*/ 75 w 230"/>
                <a:gd name="T35" fmla="*/ 124 h 134"/>
                <a:gd name="T36" fmla="*/ 37 w 230"/>
                <a:gd name="T37" fmla="*/ 112 h 134"/>
                <a:gd name="T38" fmla="*/ 24 w 230"/>
                <a:gd name="T39" fmla="*/ 105 h 134"/>
                <a:gd name="T40" fmla="*/ 13 w 230"/>
                <a:gd name="T41" fmla="*/ 94 h 134"/>
                <a:gd name="T42" fmla="*/ 5 w 230"/>
                <a:gd name="T43" fmla="*/ 82 h 134"/>
                <a:gd name="T44" fmla="*/ 0 w 230"/>
                <a:gd name="T45" fmla="*/ 68 h 134"/>
                <a:gd name="T46" fmla="*/ 0 w 230"/>
                <a:gd name="T47" fmla="*/ 53 h 134"/>
                <a:gd name="T48" fmla="*/ 3 w 230"/>
                <a:gd name="T49" fmla="*/ 37 h 134"/>
                <a:gd name="T50" fmla="*/ 11 w 230"/>
                <a:gd name="T51" fmla="*/ 24 h 134"/>
                <a:gd name="T52" fmla="*/ 22 w 230"/>
                <a:gd name="T53" fmla="*/ 13 h 134"/>
                <a:gd name="T54" fmla="*/ 34 w 230"/>
                <a:gd name="T55" fmla="*/ 6 h 134"/>
                <a:gd name="T56" fmla="*/ 48 w 230"/>
                <a:gd name="T57" fmla="*/ 1 h 134"/>
                <a:gd name="T58" fmla="*/ 64 w 230"/>
                <a:gd name="T5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30" h="134">
                  <a:moveTo>
                    <a:pt x="64" y="0"/>
                  </a:moveTo>
                  <a:lnTo>
                    <a:pt x="79" y="3"/>
                  </a:lnTo>
                  <a:lnTo>
                    <a:pt x="115" y="14"/>
                  </a:lnTo>
                  <a:lnTo>
                    <a:pt x="152" y="17"/>
                  </a:lnTo>
                  <a:lnTo>
                    <a:pt x="172" y="17"/>
                  </a:lnTo>
                  <a:lnTo>
                    <a:pt x="191" y="20"/>
                  </a:lnTo>
                  <a:lnTo>
                    <a:pt x="207" y="29"/>
                  </a:lnTo>
                  <a:lnTo>
                    <a:pt x="220" y="41"/>
                  </a:lnTo>
                  <a:lnTo>
                    <a:pt x="227" y="57"/>
                  </a:lnTo>
                  <a:lnTo>
                    <a:pt x="230" y="75"/>
                  </a:lnTo>
                  <a:lnTo>
                    <a:pt x="227" y="93"/>
                  </a:lnTo>
                  <a:lnTo>
                    <a:pt x="220" y="109"/>
                  </a:lnTo>
                  <a:lnTo>
                    <a:pt x="207" y="122"/>
                  </a:lnTo>
                  <a:lnTo>
                    <a:pt x="191" y="130"/>
                  </a:lnTo>
                  <a:lnTo>
                    <a:pt x="172" y="134"/>
                  </a:lnTo>
                  <a:lnTo>
                    <a:pt x="152" y="134"/>
                  </a:lnTo>
                  <a:lnTo>
                    <a:pt x="113" y="131"/>
                  </a:lnTo>
                  <a:lnTo>
                    <a:pt x="75" y="124"/>
                  </a:lnTo>
                  <a:lnTo>
                    <a:pt x="37" y="112"/>
                  </a:lnTo>
                  <a:lnTo>
                    <a:pt x="24" y="105"/>
                  </a:lnTo>
                  <a:lnTo>
                    <a:pt x="13" y="94"/>
                  </a:lnTo>
                  <a:lnTo>
                    <a:pt x="5" y="82"/>
                  </a:lnTo>
                  <a:lnTo>
                    <a:pt x="0" y="68"/>
                  </a:lnTo>
                  <a:lnTo>
                    <a:pt x="0" y="53"/>
                  </a:lnTo>
                  <a:lnTo>
                    <a:pt x="3" y="37"/>
                  </a:lnTo>
                  <a:lnTo>
                    <a:pt x="11" y="24"/>
                  </a:lnTo>
                  <a:lnTo>
                    <a:pt x="22" y="13"/>
                  </a:lnTo>
                  <a:lnTo>
                    <a:pt x="34" y="6"/>
                  </a:lnTo>
                  <a:lnTo>
                    <a:pt x="48" y="1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82" name="Freeform 431"/>
            <p:cNvSpPr>
              <a:spLocks/>
            </p:cNvSpPr>
            <p:nvPr/>
          </p:nvSpPr>
          <p:spPr bwMode="auto">
            <a:xfrm>
              <a:off x="3735388" y="4437063"/>
              <a:ext cx="36513" cy="25400"/>
            </a:xfrm>
            <a:custGeom>
              <a:avLst/>
              <a:gdLst>
                <a:gd name="T0" fmla="*/ 161 w 226"/>
                <a:gd name="T1" fmla="*/ 0 h 153"/>
                <a:gd name="T2" fmla="*/ 180 w 226"/>
                <a:gd name="T3" fmla="*/ 1 h 153"/>
                <a:gd name="T4" fmla="*/ 197 w 226"/>
                <a:gd name="T5" fmla="*/ 7 h 153"/>
                <a:gd name="T6" fmla="*/ 211 w 226"/>
                <a:gd name="T7" fmla="*/ 18 h 153"/>
                <a:gd name="T8" fmla="*/ 220 w 226"/>
                <a:gd name="T9" fmla="*/ 34 h 153"/>
                <a:gd name="T10" fmla="*/ 226 w 226"/>
                <a:gd name="T11" fmla="*/ 52 h 153"/>
                <a:gd name="T12" fmla="*/ 225 w 226"/>
                <a:gd name="T13" fmla="*/ 70 h 153"/>
                <a:gd name="T14" fmla="*/ 218 w 226"/>
                <a:gd name="T15" fmla="*/ 87 h 153"/>
                <a:gd name="T16" fmla="*/ 207 w 226"/>
                <a:gd name="T17" fmla="*/ 100 h 153"/>
                <a:gd name="T18" fmla="*/ 192 w 226"/>
                <a:gd name="T19" fmla="*/ 111 h 153"/>
                <a:gd name="T20" fmla="*/ 174 w 226"/>
                <a:gd name="T21" fmla="*/ 115 h 153"/>
                <a:gd name="T22" fmla="*/ 144 w 226"/>
                <a:gd name="T23" fmla="*/ 121 h 153"/>
                <a:gd name="T24" fmla="*/ 115 w 226"/>
                <a:gd name="T25" fmla="*/ 131 h 153"/>
                <a:gd name="T26" fmla="*/ 89 w 226"/>
                <a:gd name="T27" fmla="*/ 145 h 153"/>
                <a:gd name="T28" fmla="*/ 74 w 226"/>
                <a:gd name="T29" fmla="*/ 151 h 153"/>
                <a:gd name="T30" fmla="*/ 58 w 226"/>
                <a:gd name="T31" fmla="*/ 153 h 153"/>
                <a:gd name="T32" fmla="*/ 44 w 226"/>
                <a:gd name="T33" fmla="*/ 152 h 153"/>
                <a:gd name="T34" fmla="*/ 30 w 226"/>
                <a:gd name="T35" fmla="*/ 146 h 153"/>
                <a:gd name="T36" fmla="*/ 19 w 226"/>
                <a:gd name="T37" fmla="*/ 137 h 153"/>
                <a:gd name="T38" fmla="*/ 8 w 226"/>
                <a:gd name="T39" fmla="*/ 126 h 153"/>
                <a:gd name="T40" fmla="*/ 2 w 226"/>
                <a:gd name="T41" fmla="*/ 112 h 153"/>
                <a:gd name="T42" fmla="*/ 0 w 226"/>
                <a:gd name="T43" fmla="*/ 97 h 153"/>
                <a:gd name="T44" fmla="*/ 2 w 226"/>
                <a:gd name="T45" fmla="*/ 82 h 153"/>
                <a:gd name="T46" fmla="*/ 7 w 226"/>
                <a:gd name="T47" fmla="*/ 69 h 153"/>
                <a:gd name="T48" fmla="*/ 16 w 226"/>
                <a:gd name="T49" fmla="*/ 56 h 153"/>
                <a:gd name="T50" fmla="*/ 27 w 226"/>
                <a:gd name="T51" fmla="*/ 46 h 153"/>
                <a:gd name="T52" fmla="*/ 59 w 226"/>
                <a:gd name="T53" fmla="*/ 28 h 153"/>
                <a:gd name="T54" fmla="*/ 92 w 226"/>
                <a:gd name="T55" fmla="*/ 15 h 153"/>
                <a:gd name="T56" fmla="*/ 126 w 226"/>
                <a:gd name="T57" fmla="*/ 5 h 153"/>
                <a:gd name="T58" fmla="*/ 161 w 226"/>
                <a:gd name="T5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6" h="153">
                  <a:moveTo>
                    <a:pt x="161" y="0"/>
                  </a:moveTo>
                  <a:lnTo>
                    <a:pt x="180" y="1"/>
                  </a:lnTo>
                  <a:lnTo>
                    <a:pt x="197" y="7"/>
                  </a:lnTo>
                  <a:lnTo>
                    <a:pt x="211" y="18"/>
                  </a:lnTo>
                  <a:lnTo>
                    <a:pt x="220" y="34"/>
                  </a:lnTo>
                  <a:lnTo>
                    <a:pt x="226" y="52"/>
                  </a:lnTo>
                  <a:lnTo>
                    <a:pt x="225" y="70"/>
                  </a:lnTo>
                  <a:lnTo>
                    <a:pt x="218" y="87"/>
                  </a:lnTo>
                  <a:lnTo>
                    <a:pt x="207" y="100"/>
                  </a:lnTo>
                  <a:lnTo>
                    <a:pt x="192" y="111"/>
                  </a:lnTo>
                  <a:lnTo>
                    <a:pt x="174" y="115"/>
                  </a:lnTo>
                  <a:lnTo>
                    <a:pt x="144" y="121"/>
                  </a:lnTo>
                  <a:lnTo>
                    <a:pt x="115" y="131"/>
                  </a:lnTo>
                  <a:lnTo>
                    <a:pt x="89" y="145"/>
                  </a:lnTo>
                  <a:lnTo>
                    <a:pt x="74" y="151"/>
                  </a:lnTo>
                  <a:lnTo>
                    <a:pt x="58" y="153"/>
                  </a:lnTo>
                  <a:lnTo>
                    <a:pt x="44" y="152"/>
                  </a:lnTo>
                  <a:lnTo>
                    <a:pt x="30" y="146"/>
                  </a:lnTo>
                  <a:lnTo>
                    <a:pt x="19" y="137"/>
                  </a:lnTo>
                  <a:lnTo>
                    <a:pt x="8" y="126"/>
                  </a:lnTo>
                  <a:lnTo>
                    <a:pt x="2" y="112"/>
                  </a:lnTo>
                  <a:lnTo>
                    <a:pt x="0" y="97"/>
                  </a:lnTo>
                  <a:lnTo>
                    <a:pt x="2" y="82"/>
                  </a:lnTo>
                  <a:lnTo>
                    <a:pt x="7" y="69"/>
                  </a:lnTo>
                  <a:lnTo>
                    <a:pt x="16" y="56"/>
                  </a:lnTo>
                  <a:lnTo>
                    <a:pt x="27" y="46"/>
                  </a:lnTo>
                  <a:lnTo>
                    <a:pt x="59" y="28"/>
                  </a:lnTo>
                  <a:lnTo>
                    <a:pt x="92" y="15"/>
                  </a:lnTo>
                  <a:lnTo>
                    <a:pt x="126" y="5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83" name="Freeform 432"/>
            <p:cNvSpPr>
              <a:spLocks/>
            </p:cNvSpPr>
            <p:nvPr/>
          </p:nvSpPr>
          <p:spPr bwMode="auto">
            <a:xfrm>
              <a:off x="3609976" y="4768850"/>
              <a:ext cx="36513" cy="19050"/>
            </a:xfrm>
            <a:custGeom>
              <a:avLst/>
              <a:gdLst>
                <a:gd name="T0" fmla="*/ 58 w 233"/>
                <a:gd name="T1" fmla="*/ 0 h 116"/>
                <a:gd name="T2" fmla="*/ 175 w 233"/>
                <a:gd name="T3" fmla="*/ 0 h 116"/>
                <a:gd name="T4" fmla="*/ 193 w 233"/>
                <a:gd name="T5" fmla="*/ 3 h 116"/>
                <a:gd name="T6" fmla="*/ 208 w 233"/>
                <a:gd name="T7" fmla="*/ 11 h 116"/>
                <a:gd name="T8" fmla="*/ 221 w 233"/>
                <a:gd name="T9" fmla="*/ 23 h 116"/>
                <a:gd name="T10" fmla="*/ 230 w 233"/>
                <a:gd name="T11" fmla="*/ 40 h 116"/>
                <a:gd name="T12" fmla="*/ 233 w 233"/>
                <a:gd name="T13" fmla="*/ 58 h 116"/>
                <a:gd name="T14" fmla="*/ 230 w 233"/>
                <a:gd name="T15" fmla="*/ 76 h 116"/>
                <a:gd name="T16" fmla="*/ 221 w 233"/>
                <a:gd name="T17" fmla="*/ 92 h 116"/>
                <a:gd name="T18" fmla="*/ 208 w 233"/>
                <a:gd name="T19" fmla="*/ 104 h 116"/>
                <a:gd name="T20" fmla="*/ 193 w 233"/>
                <a:gd name="T21" fmla="*/ 113 h 116"/>
                <a:gd name="T22" fmla="*/ 175 w 233"/>
                <a:gd name="T23" fmla="*/ 116 h 116"/>
                <a:gd name="T24" fmla="*/ 58 w 233"/>
                <a:gd name="T25" fmla="*/ 116 h 116"/>
                <a:gd name="T26" fmla="*/ 39 w 233"/>
                <a:gd name="T27" fmla="*/ 113 h 116"/>
                <a:gd name="T28" fmla="*/ 23 w 233"/>
                <a:gd name="T29" fmla="*/ 104 h 116"/>
                <a:gd name="T30" fmla="*/ 10 w 233"/>
                <a:gd name="T31" fmla="*/ 92 h 116"/>
                <a:gd name="T32" fmla="*/ 2 w 233"/>
                <a:gd name="T33" fmla="*/ 76 h 116"/>
                <a:gd name="T34" fmla="*/ 0 w 233"/>
                <a:gd name="T35" fmla="*/ 58 h 116"/>
                <a:gd name="T36" fmla="*/ 2 w 233"/>
                <a:gd name="T37" fmla="*/ 40 h 116"/>
                <a:gd name="T38" fmla="*/ 10 w 233"/>
                <a:gd name="T39" fmla="*/ 23 h 116"/>
                <a:gd name="T40" fmla="*/ 23 w 233"/>
                <a:gd name="T41" fmla="*/ 11 h 116"/>
                <a:gd name="T42" fmla="*/ 39 w 233"/>
                <a:gd name="T43" fmla="*/ 3 h 116"/>
                <a:gd name="T44" fmla="*/ 58 w 233"/>
                <a:gd name="T4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3" h="116">
                  <a:moveTo>
                    <a:pt x="58" y="0"/>
                  </a:moveTo>
                  <a:lnTo>
                    <a:pt x="175" y="0"/>
                  </a:lnTo>
                  <a:lnTo>
                    <a:pt x="193" y="3"/>
                  </a:lnTo>
                  <a:lnTo>
                    <a:pt x="208" y="11"/>
                  </a:lnTo>
                  <a:lnTo>
                    <a:pt x="221" y="23"/>
                  </a:lnTo>
                  <a:lnTo>
                    <a:pt x="230" y="40"/>
                  </a:lnTo>
                  <a:lnTo>
                    <a:pt x="233" y="58"/>
                  </a:lnTo>
                  <a:lnTo>
                    <a:pt x="230" y="76"/>
                  </a:lnTo>
                  <a:lnTo>
                    <a:pt x="221" y="92"/>
                  </a:lnTo>
                  <a:lnTo>
                    <a:pt x="208" y="104"/>
                  </a:lnTo>
                  <a:lnTo>
                    <a:pt x="193" y="113"/>
                  </a:lnTo>
                  <a:lnTo>
                    <a:pt x="175" y="116"/>
                  </a:lnTo>
                  <a:lnTo>
                    <a:pt x="58" y="116"/>
                  </a:lnTo>
                  <a:lnTo>
                    <a:pt x="39" y="113"/>
                  </a:lnTo>
                  <a:lnTo>
                    <a:pt x="23" y="104"/>
                  </a:lnTo>
                  <a:lnTo>
                    <a:pt x="10" y="92"/>
                  </a:lnTo>
                  <a:lnTo>
                    <a:pt x="2" y="76"/>
                  </a:lnTo>
                  <a:lnTo>
                    <a:pt x="0" y="58"/>
                  </a:lnTo>
                  <a:lnTo>
                    <a:pt x="2" y="40"/>
                  </a:lnTo>
                  <a:lnTo>
                    <a:pt x="10" y="23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84" name="Freeform 433"/>
            <p:cNvSpPr>
              <a:spLocks/>
            </p:cNvSpPr>
            <p:nvPr/>
          </p:nvSpPr>
          <p:spPr bwMode="auto">
            <a:xfrm>
              <a:off x="3792538" y="4603750"/>
              <a:ext cx="36513" cy="17462"/>
            </a:xfrm>
            <a:custGeom>
              <a:avLst/>
              <a:gdLst>
                <a:gd name="T0" fmla="*/ 71 w 234"/>
                <a:gd name="T1" fmla="*/ 0 h 116"/>
                <a:gd name="T2" fmla="*/ 175 w 234"/>
                <a:gd name="T3" fmla="*/ 0 h 116"/>
                <a:gd name="T4" fmla="*/ 193 w 234"/>
                <a:gd name="T5" fmla="*/ 3 h 116"/>
                <a:gd name="T6" fmla="*/ 209 w 234"/>
                <a:gd name="T7" fmla="*/ 11 h 116"/>
                <a:gd name="T8" fmla="*/ 222 w 234"/>
                <a:gd name="T9" fmla="*/ 24 h 116"/>
                <a:gd name="T10" fmla="*/ 230 w 234"/>
                <a:gd name="T11" fmla="*/ 40 h 116"/>
                <a:gd name="T12" fmla="*/ 234 w 234"/>
                <a:gd name="T13" fmla="*/ 58 h 116"/>
                <a:gd name="T14" fmla="*/ 230 w 234"/>
                <a:gd name="T15" fmla="*/ 76 h 116"/>
                <a:gd name="T16" fmla="*/ 222 w 234"/>
                <a:gd name="T17" fmla="*/ 93 h 116"/>
                <a:gd name="T18" fmla="*/ 209 w 234"/>
                <a:gd name="T19" fmla="*/ 104 h 116"/>
                <a:gd name="T20" fmla="*/ 193 w 234"/>
                <a:gd name="T21" fmla="*/ 113 h 116"/>
                <a:gd name="T22" fmla="*/ 175 w 234"/>
                <a:gd name="T23" fmla="*/ 116 h 116"/>
                <a:gd name="T24" fmla="*/ 61 w 234"/>
                <a:gd name="T25" fmla="*/ 116 h 116"/>
                <a:gd name="T26" fmla="*/ 59 w 234"/>
                <a:gd name="T27" fmla="*/ 116 h 116"/>
                <a:gd name="T28" fmla="*/ 41 w 234"/>
                <a:gd name="T29" fmla="*/ 114 h 116"/>
                <a:gd name="T30" fmla="*/ 25 w 234"/>
                <a:gd name="T31" fmla="*/ 105 h 116"/>
                <a:gd name="T32" fmla="*/ 12 w 234"/>
                <a:gd name="T33" fmla="*/ 94 h 116"/>
                <a:gd name="T34" fmla="*/ 3 w 234"/>
                <a:gd name="T35" fmla="*/ 78 h 116"/>
                <a:gd name="T36" fmla="*/ 0 w 234"/>
                <a:gd name="T37" fmla="*/ 60 h 116"/>
                <a:gd name="T38" fmla="*/ 2 w 234"/>
                <a:gd name="T39" fmla="*/ 42 h 116"/>
                <a:gd name="T40" fmla="*/ 10 w 234"/>
                <a:gd name="T41" fmla="*/ 26 h 116"/>
                <a:gd name="T42" fmla="*/ 23 w 234"/>
                <a:gd name="T43" fmla="*/ 12 h 116"/>
                <a:gd name="T44" fmla="*/ 37 w 234"/>
                <a:gd name="T45" fmla="*/ 4 h 116"/>
                <a:gd name="T46" fmla="*/ 56 w 234"/>
                <a:gd name="T47" fmla="*/ 0 h 116"/>
                <a:gd name="T48" fmla="*/ 64 w 234"/>
                <a:gd name="T49" fmla="*/ 0 h 116"/>
                <a:gd name="T50" fmla="*/ 71 w 234"/>
                <a:gd name="T51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34" h="116">
                  <a:moveTo>
                    <a:pt x="71" y="0"/>
                  </a:moveTo>
                  <a:lnTo>
                    <a:pt x="175" y="0"/>
                  </a:lnTo>
                  <a:lnTo>
                    <a:pt x="193" y="3"/>
                  </a:lnTo>
                  <a:lnTo>
                    <a:pt x="209" y="11"/>
                  </a:lnTo>
                  <a:lnTo>
                    <a:pt x="222" y="24"/>
                  </a:lnTo>
                  <a:lnTo>
                    <a:pt x="230" y="40"/>
                  </a:lnTo>
                  <a:lnTo>
                    <a:pt x="234" y="58"/>
                  </a:lnTo>
                  <a:lnTo>
                    <a:pt x="230" y="76"/>
                  </a:lnTo>
                  <a:lnTo>
                    <a:pt x="222" y="93"/>
                  </a:lnTo>
                  <a:lnTo>
                    <a:pt x="209" y="104"/>
                  </a:lnTo>
                  <a:lnTo>
                    <a:pt x="193" y="113"/>
                  </a:lnTo>
                  <a:lnTo>
                    <a:pt x="175" y="116"/>
                  </a:lnTo>
                  <a:lnTo>
                    <a:pt x="61" y="116"/>
                  </a:lnTo>
                  <a:lnTo>
                    <a:pt x="59" y="116"/>
                  </a:lnTo>
                  <a:lnTo>
                    <a:pt x="41" y="114"/>
                  </a:lnTo>
                  <a:lnTo>
                    <a:pt x="25" y="105"/>
                  </a:lnTo>
                  <a:lnTo>
                    <a:pt x="12" y="94"/>
                  </a:lnTo>
                  <a:lnTo>
                    <a:pt x="3" y="78"/>
                  </a:lnTo>
                  <a:lnTo>
                    <a:pt x="0" y="60"/>
                  </a:lnTo>
                  <a:lnTo>
                    <a:pt x="2" y="42"/>
                  </a:lnTo>
                  <a:lnTo>
                    <a:pt x="10" y="26"/>
                  </a:lnTo>
                  <a:lnTo>
                    <a:pt x="23" y="12"/>
                  </a:lnTo>
                  <a:lnTo>
                    <a:pt x="37" y="4"/>
                  </a:lnTo>
                  <a:lnTo>
                    <a:pt x="56" y="0"/>
                  </a:lnTo>
                  <a:lnTo>
                    <a:pt x="64" y="0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85" name="Freeform 434"/>
            <p:cNvSpPr>
              <a:spLocks/>
            </p:cNvSpPr>
            <p:nvPr/>
          </p:nvSpPr>
          <p:spPr bwMode="auto">
            <a:xfrm>
              <a:off x="3789363" y="4437063"/>
              <a:ext cx="38100" cy="19050"/>
            </a:xfrm>
            <a:custGeom>
              <a:avLst/>
              <a:gdLst>
                <a:gd name="T0" fmla="*/ 59 w 234"/>
                <a:gd name="T1" fmla="*/ 0 h 116"/>
                <a:gd name="T2" fmla="*/ 175 w 234"/>
                <a:gd name="T3" fmla="*/ 0 h 116"/>
                <a:gd name="T4" fmla="*/ 194 w 234"/>
                <a:gd name="T5" fmla="*/ 3 h 116"/>
                <a:gd name="T6" fmla="*/ 210 w 234"/>
                <a:gd name="T7" fmla="*/ 11 h 116"/>
                <a:gd name="T8" fmla="*/ 223 w 234"/>
                <a:gd name="T9" fmla="*/ 24 h 116"/>
                <a:gd name="T10" fmla="*/ 231 w 234"/>
                <a:gd name="T11" fmla="*/ 40 h 116"/>
                <a:gd name="T12" fmla="*/ 234 w 234"/>
                <a:gd name="T13" fmla="*/ 58 h 116"/>
                <a:gd name="T14" fmla="*/ 231 w 234"/>
                <a:gd name="T15" fmla="*/ 76 h 116"/>
                <a:gd name="T16" fmla="*/ 223 w 234"/>
                <a:gd name="T17" fmla="*/ 92 h 116"/>
                <a:gd name="T18" fmla="*/ 210 w 234"/>
                <a:gd name="T19" fmla="*/ 104 h 116"/>
                <a:gd name="T20" fmla="*/ 194 w 234"/>
                <a:gd name="T21" fmla="*/ 113 h 116"/>
                <a:gd name="T22" fmla="*/ 175 w 234"/>
                <a:gd name="T23" fmla="*/ 116 h 116"/>
                <a:gd name="T24" fmla="*/ 59 w 234"/>
                <a:gd name="T25" fmla="*/ 116 h 116"/>
                <a:gd name="T26" fmla="*/ 41 w 234"/>
                <a:gd name="T27" fmla="*/ 113 h 116"/>
                <a:gd name="T28" fmla="*/ 25 w 234"/>
                <a:gd name="T29" fmla="*/ 104 h 116"/>
                <a:gd name="T30" fmla="*/ 12 w 234"/>
                <a:gd name="T31" fmla="*/ 92 h 116"/>
                <a:gd name="T32" fmla="*/ 3 w 234"/>
                <a:gd name="T33" fmla="*/ 76 h 116"/>
                <a:gd name="T34" fmla="*/ 0 w 234"/>
                <a:gd name="T35" fmla="*/ 58 h 116"/>
                <a:gd name="T36" fmla="*/ 3 w 234"/>
                <a:gd name="T37" fmla="*/ 40 h 116"/>
                <a:gd name="T38" fmla="*/ 12 w 234"/>
                <a:gd name="T39" fmla="*/ 24 h 116"/>
                <a:gd name="T40" fmla="*/ 25 w 234"/>
                <a:gd name="T41" fmla="*/ 11 h 116"/>
                <a:gd name="T42" fmla="*/ 41 w 234"/>
                <a:gd name="T43" fmla="*/ 3 h 116"/>
                <a:gd name="T44" fmla="*/ 59 w 234"/>
                <a:gd name="T4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4" h="116">
                  <a:moveTo>
                    <a:pt x="59" y="0"/>
                  </a:moveTo>
                  <a:lnTo>
                    <a:pt x="175" y="0"/>
                  </a:lnTo>
                  <a:lnTo>
                    <a:pt x="194" y="3"/>
                  </a:lnTo>
                  <a:lnTo>
                    <a:pt x="210" y="11"/>
                  </a:lnTo>
                  <a:lnTo>
                    <a:pt x="223" y="24"/>
                  </a:lnTo>
                  <a:lnTo>
                    <a:pt x="231" y="40"/>
                  </a:lnTo>
                  <a:lnTo>
                    <a:pt x="234" y="58"/>
                  </a:lnTo>
                  <a:lnTo>
                    <a:pt x="231" y="76"/>
                  </a:lnTo>
                  <a:lnTo>
                    <a:pt x="223" y="92"/>
                  </a:lnTo>
                  <a:lnTo>
                    <a:pt x="210" y="104"/>
                  </a:lnTo>
                  <a:lnTo>
                    <a:pt x="194" y="113"/>
                  </a:lnTo>
                  <a:lnTo>
                    <a:pt x="175" y="116"/>
                  </a:lnTo>
                  <a:lnTo>
                    <a:pt x="59" y="116"/>
                  </a:lnTo>
                  <a:lnTo>
                    <a:pt x="41" y="113"/>
                  </a:lnTo>
                  <a:lnTo>
                    <a:pt x="25" y="104"/>
                  </a:lnTo>
                  <a:lnTo>
                    <a:pt x="12" y="92"/>
                  </a:lnTo>
                  <a:lnTo>
                    <a:pt x="3" y="76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2" y="24"/>
                  </a:lnTo>
                  <a:lnTo>
                    <a:pt x="25" y="11"/>
                  </a:lnTo>
                  <a:lnTo>
                    <a:pt x="41" y="3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86" name="Freeform 435"/>
            <p:cNvSpPr>
              <a:spLocks/>
            </p:cNvSpPr>
            <p:nvPr/>
          </p:nvSpPr>
          <p:spPr bwMode="auto">
            <a:xfrm>
              <a:off x="3903663" y="4603750"/>
              <a:ext cx="36513" cy="17462"/>
            </a:xfrm>
            <a:custGeom>
              <a:avLst/>
              <a:gdLst>
                <a:gd name="T0" fmla="*/ 59 w 234"/>
                <a:gd name="T1" fmla="*/ 0 h 116"/>
                <a:gd name="T2" fmla="*/ 175 w 234"/>
                <a:gd name="T3" fmla="*/ 0 h 116"/>
                <a:gd name="T4" fmla="*/ 193 w 234"/>
                <a:gd name="T5" fmla="*/ 3 h 116"/>
                <a:gd name="T6" fmla="*/ 209 w 234"/>
                <a:gd name="T7" fmla="*/ 11 h 116"/>
                <a:gd name="T8" fmla="*/ 222 w 234"/>
                <a:gd name="T9" fmla="*/ 24 h 116"/>
                <a:gd name="T10" fmla="*/ 230 w 234"/>
                <a:gd name="T11" fmla="*/ 40 h 116"/>
                <a:gd name="T12" fmla="*/ 234 w 234"/>
                <a:gd name="T13" fmla="*/ 58 h 116"/>
                <a:gd name="T14" fmla="*/ 230 w 234"/>
                <a:gd name="T15" fmla="*/ 76 h 116"/>
                <a:gd name="T16" fmla="*/ 222 w 234"/>
                <a:gd name="T17" fmla="*/ 93 h 116"/>
                <a:gd name="T18" fmla="*/ 209 w 234"/>
                <a:gd name="T19" fmla="*/ 104 h 116"/>
                <a:gd name="T20" fmla="*/ 193 w 234"/>
                <a:gd name="T21" fmla="*/ 113 h 116"/>
                <a:gd name="T22" fmla="*/ 175 w 234"/>
                <a:gd name="T23" fmla="*/ 116 h 116"/>
                <a:gd name="T24" fmla="*/ 59 w 234"/>
                <a:gd name="T25" fmla="*/ 116 h 116"/>
                <a:gd name="T26" fmla="*/ 39 w 234"/>
                <a:gd name="T27" fmla="*/ 113 h 116"/>
                <a:gd name="T28" fmla="*/ 24 w 234"/>
                <a:gd name="T29" fmla="*/ 104 h 116"/>
                <a:gd name="T30" fmla="*/ 11 w 234"/>
                <a:gd name="T31" fmla="*/ 93 h 116"/>
                <a:gd name="T32" fmla="*/ 3 w 234"/>
                <a:gd name="T33" fmla="*/ 76 h 116"/>
                <a:gd name="T34" fmla="*/ 0 w 234"/>
                <a:gd name="T35" fmla="*/ 58 h 116"/>
                <a:gd name="T36" fmla="*/ 3 w 234"/>
                <a:gd name="T37" fmla="*/ 40 h 116"/>
                <a:gd name="T38" fmla="*/ 11 w 234"/>
                <a:gd name="T39" fmla="*/ 24 h 116"/>
                <a:gd name="T40" fmla="*/ 24 w 234"/>
                <a:gd name="T41" fmla="*/ 11 h 116"/>
                <a:gd name="T42" fmla="*/ 39 w 234"/>
                <a:gd name="T43" fmla="*/ 3 h 116"/>
                <a:gd name="T44" fmla="*/ 59 w 234"/>
                <a:gd name="T4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4" h="116">
                  <a:moveTo>
                    <a:pt x="59" y="0"/>
                  </a:moveTo>
                  <a:lnTo>
                    <a:pt x="175" y="0"/>
                  </a:lnTo>
                  <a:lnTo>
                    <a:pt x="193" y="3"/>
                  </a:lnTo>
                  <a:lnTo>
                    <a:pt x="209" y="11"/>
                  </a:lnTo>
                  <a:lnTo>
                    <a:pt x="222" y="24"/>
                  </a:lnTo>
                  <a:lnTo>
                    <a:pt x="230" y="40"/>
                  </a:lnTo>
                  <a:lnTo>
                    <a:pt x="234" y="58"/>
                  </a:lnTo>
                  <a:lnTo>
                    <a:pt x="230" y="76"/>
                  </a:lnTo>
                  <a:lnTo>
                    <a:pt x="222" y="93"/>
                  </a:lnTo>
                  <a:lnTo>
                    <a:pt x="209" y="104"/>
                  </a:lnTo>
                  <a:lnTo>
                    <a:pt x="193" y="113"/>
                  </a:lnTo>
                  <a:lnTo>
                    <a:pt x="175" y="116"/>
                  </a:lnTo>
                  <a:lnTo>
                    <a:pt x="59" y="116"/>
                  </a:lnTo>
                  <a:lnTo>
                    <a:pt x="39" y="113"/>
                  </a:lnTo>
                  <a:lnTo>
                    <a:pt x="24" y="104"/>
                  </a:lnTo>
                  <a:lnTo>
                    <a:pt x="11" y="93"/>
                  </a:lnTo>
                  <a:lnTo>
                    <a:pt x="3" y="76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1" y="24"/>
                  </a:lnTo>
                  <a:lnTo>
                    <a:pt x="24" y="11"/>
                  </a:lnTo>
                  <a:lnTo>
                    <a:pt x="39" y="3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87" name="Freeform 436"/>
            <p:cNvSpPr>
              <a:spLocks/>
            </p:cNvSpPr>
            <p:nvPr/>
          </p:nvSpPr>
          <p:spPr bwMode="auto">
            <a:xfrm>
              <a:off x="3908426" y="4519613"/>
              <a:ext cx="38100" cy="19050"/>
            </a:xfrm>
            <a:custGeom>
              <a:avLst/>
              <a:gdLst>
                <a:gd name="T0" fmla="*/ 57 w 232"/>
                <a:gd name="T1" fmla="*/ 0 h 117"/>
                <a:gd name="T2" fmla="*/ 174 w 232"/>
                <a:gd name="T3" fmla="*/ 0 h 117"/>
                <a:gd name="T4" fmla="*/ 193 w 232"/>
                <a:gd name="T5" fmla="*/ 3 h 117"/>
                <a:gd name="T6" fmla="*/ 209 w 232"/>
                <a:gd name="T7" fmla="*/ 12 h 117"/>
                <a:gd name="T8" fmla="*/ 222 w 232"/>
                <a:gd name="T9" fmla="*/ 24 h 117"/>
                <a:gd name="T10" fmla="*/ 230 w 232"/>
                <a:gd name="T11" fmla="*/ 40 h 117"/>
                <a:gd name="T12" fmla="*/ 232 w 232"/>
                <a:gd name="T13" fmla="*/ 58 h 117"/>
                <a:gd name="T14" fmla="*/ 230 w 232"/>
                <a:gd name="T15" fmla="*/ 76 h 117"/>
                <a:gd name="T16" fmla="*/ 222 w 232"/>
                <a:gd name="T17" fmla="*/ 92 h 117"/>
                <a:gd name="T18" fmla="*/ 209 w 232"/>
                <a:gd name="T19" fmla="*/ 105 h 117"/>
                <a:gd name="T20" fmla="*/ 193 w 232"/>
                <a:gd name="T21" fmla="*/ 113 h 117"/>
                <a:gd name="T22" fmla="*/ 174 w 232"/>
                <a:gd name="T23" fmla="*/ 117 h 117"/>
                <a:gd name="T24" fmla="*/ 57 w 232"/>
                <a:gd name="T25" fmla="*/ 117 h 117"/>
                <a:gd name="T26" fmla="*/ 39 w 232"/>
                <a:gd name="T27" fmla="*/ 113 h 117"/>
                <a:gd name="T28" fmla="*/ 24 w 232"/>
                <a:gd name="T29" fmla="*/ 105 h 117"/>
                <a:gd name="T30" fmla="*/ 11 w 232"/>
                <a:gd name="T31" fmla="*/ 92 h 117"/>
                <a:gd name="T32" fmla="*/ 2 w 232"/>
                <a:gd name="T33" fmla="*/ 76 h 117"/>
                <a:gd name="T34" fmla="*/ 0 w 232"/>
                <a:gd name="T35" fmla="*/ 58 h 117"/>
                <a:gd name="T36" fmla="*/ 2 w 232"/>
                <a:gd name="T37" fmla="*/ 40 h 117"/>
                <a:gd name="T38" fmla="*/ 11 w 232"/>
                <a:gd name="T39" fmla="*/ 24 h 117"/>
                <a:gd name="T40" fmla="*/ 24 w 232"/>
                <a:gd name="T41" fmla="*/ 12 h 117"/>
                <a:gd name="T42" fmla="*/ 39 w 232"/>
                <a:gd name="T43" fmla="*/ 3 h 117"/>
                <a:gd name="T44" fmla="*/ 57 w 232"/>
                <a:gd name="T4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2" h="117">
                  <a:moveTo>
                    <a:pt x="57" y="0"/>
                  </a:moveTo>
                  <a:lnTo>
                    <a:pt x="174" y="0"/>
                  </a:lnTo>
                  <a:lnTo>
                    <a:pt x="193" y="3"/>
                  </a:lnTo>
                  <a:lnTo>
                    <a:pt x="209" y="12"/>
                  </a:lnTo>
                  <a:lnTo>
                    <a:pt x="222" y="24"/>
                  </a:lnTo>
                  <a:lnTo>
                    <a:pt x="230" y="40"/>
                  </a:lnTo>
                  <a:lnTo>
                    <a:pt x="232" y="58"/>
                  </a:lnTo>
                  <a:lnTo>
                    <a:pt x="230" y="76"/>
                  </a:lnTo>
                  <a:lnTo>
                    <a:pt x="222" y="92"/>
                  </a:lnTo>
                  <a:lnTo>
                    <a:pt x="209" y="105"/>
                  </a:lnTo>
                  <a:lnTo>
                    <a:pt x="193" y="113"/>
                  </a:lnTo>
                  <a:lnTo>
                    <a:pt x="174" y="117"/>
                  </a:lnTo>
                  <a:lnTo>
                    <a:pt x="57" y="117"/>
                  </a:lnTo>
                  <a:lnTo>
                    <a:pt x="39" y="113"/>
                  </a:lnTo>
                  <a:lnTo>
                    <a:pt x="24" y="105"/>
                  </a:lnTo>
                  <a:lnTo>
                    <a:pt x="11" y="92"/>
                  </a:lnTo>
                  <a:lnTo>
                    <a:pt x="2" y="76"/>
                  </a:lnTo>
                  <a:lnTo>
                    <a:pt x="0" y="58"/>
                  </a:lnTo>
                  <a:lnTo>
                    <a:pt x="2" y="40"/>
                  </a:lnTo>
                  <a:lnTo>
                    <a:pt x="11" y="24"/>
                  </a:lnTo>
                  <a:lnTo>
                    <a:pt x="24" y="12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88" name="Freeform 437"/>
            <p:cNvSpPr>
              <a:spLocks/>
            </p:cNvSpPr>
            <p:nvPr/>
          </p:nvSpPr>
          <p:spPr bwMode="auto">
            <a:xfrm>
              <a:off x="3848101" y="4603750"/>
              <a:ext cx="36513" cy="17462"/>
            </a:xfrm>
            <a:custGeom>
              <a:avLst/>
              <a:gdLst>
                <a:gd name="T0" fmla="*/ 59 w 234"/>
                <a:gd name="T1" fmla="*/ 0 h 116"/>
                <a:gd name="T2" fmla="*/ 175 w 234"/>
                <a:gd name="T3" fmla="*/ 0 h 116"/>
                <a:gd name="T4" fmla="*/ 193 w 234"/>
                <a:gd name="T5" fmla="*/ 3 h 116"/>
                <a:gd name="T6" fmla="*/ 209 w 234"/>
                <a:gd name="T7" fmla="*/ 11 h 116"/>
                <a:gd name="T8" fmla="*/ 222 w 234"/>
                <a:gd name="T9" fmla="*/ 24 h 116"/>
                <a:gd name="T10" fmla="*/ 230 w 234"/>
                <a:gd name="T11" fmla="*/ 40 h 116"/>
                <a:gd name="T12" fmla="*/ 234 w 234"/>
                <a:gd name="T13" fmla="*/ 58 h 116"/>
                <a:gd name="T14" fmla="*/ 230 w 234"/>
                <a:gd name="T15" fmla="*/ 76 h 116"/>
                <a:gd name="T16" fmla="*/ 222 w 234"/>
                <a:gd name="T17" fmla="*/ 93 h 116"/>
                <a:gd name="T18" fmla="*/ 209 w 234"/>
                <a:gd name="T19" fmla="*/ 104 h 116"/>
                <a:gd name="T20" fmla="*/ 193 w 234"/>
                <a:gd name="T21" fmla="*/ 113 h 116"/>
                <a:gd name="T22" fmla="*/ 175 w 234"/>
                <a:gd name="T23" fmla="*/ 116 h 116"/>
                <a:gd name="T24" fmla="*/ 59 w 234"/>
                <a:gd name="T25" fmla="*/ 116 h 116"/>
                <a:gd name="T26" fmla="*/ 39 w 234"/>
                <a:gd name="T27" fmla="*/ 113 h 116"/>
                <a:gd name="T28" fmla="*/ 24 w 234"/>
                <a:gd name="T29" fmla="*/ 104 h 116"/>
                <a:gd name="T30" fmla="*/ 12 w 234"/>
                <a:gd name="T31" fmla="*/ 93 h 116"/>
                <a:gd name="T32" fmla="*/ 3 w 234"/>
                <a:gd name="T33" fmla="*/ 76 h 116"/>
                <a:gd name="T34" fmla="*/ 0 w 234"/>
                <a:gd name="T35" fmla="*/ 58 h 116"/>
                <a:gd name="T36" fmla="*/ 3 w 234"/>
                <a:gd name="T37" fmla="*/ 40 h 116"/>
                <a:gd name="T38" fmla="*/ 12 w 234"/>
                <a:gd name="T39" fmla="*/ 24 h 116"/>
                <a:gd name="T40" fmla="*/ 24 w 234"/>
                <a:gd name="T41" fmla="*/ 11 h 116"/>
                <a:gd name="T42" fmla="*/ 39 w 234"/>
                <a:gd name="T43" fmla="*/ 3 h 116"/>
                <a:gd name="T44" fmla="*/ 59 w 234"/>
                <a:gd name="T4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4" h="116">
                  <a:moveTo>
                    <a:pt x="59" y="0"/>
                  </a:moveTo>
                  <a:lnTo>
                    <a:pt x="175" y="0"/>
                  </a:lnTo>
                  <a:lnTo>
                    <a:pt x="193" y="3"/>
                  </a:lnTo>
                  <a:lnTo>
                    <a:pt x="209" y="11"/>
                  </a:lnTo>
                  <a:lnTo>
                    <a:pt x="222" y="24"/>
                  </a:lnTo>
                  <a:lnTo>
                    <a:pt x="230" y="40"/>
                  </a:lnTo>
                  <a:lnTo>
                    <a:pt x="234" y="58"/>
                  </a:lnTo>
                  <a:lnTo>
                    <a:pt x="230" y="76"/>
                  </a:lnTo>
                  <a:lnTo>
                    <a:pt x="222" y="93"/>
                  </a:lnTo>
                  <a:lnTo>
                    <a:pt x="209" y="104"/>
                  </a:lnTo>
                  <a:lnTo>
                    <a:pt x="193" y="113"/>
                  </a:lnTo>
                  <a:lnTo>
                    <a:pt x="175" y="116"/>
                  </a:lnTo>
                  <a:lnTo>
                    <a:pt x="59" y="116"/>
                  </a:lnTo>
                  <a:lnTo>
                    <a:pt x="39" y="113"/>
                  </a:lnTo>
                  <a:lnTo>
                    <a:pt x="24" y="104"/>
                  </a:lnTo>
                  <a:lnTo>
                    <a:pt x="12" y="93"/>
                  </a:lnTo>
                  <a:lnTo>
                    <a:pt x="3" y="76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2" y="24"/>
                  </a:lnTo>
                  <a:lnTo>
                    <a:pt x="24" y="11"/>
                  </a:lnTo>
                  <a:lnTo>
                    <a:pt x="39" y="3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89" name="Freeform 438"/>
            <p:cNvSpPr>
              <a:spLocks/>
            </p:cNvSpPr>
            <p:nvPr/>
          </p:nvSpPr>
          <p:spPr bwMode="auto">
            <a:xfrm>
              <a:off x="3844926" y="4437063"/>
              <a:ext cx="38100" cy="19050"/>
            </a:xfrm>
            <a:custGeom>
              <a:avLst/>
              <a:gdLst>
                <a:gd name="T0" fmla="*/ 59 w 234"/>
                <a:gd name="T1" fmla="*/ 0 h 116"/>
                <a:gd name="T2" fmla="*/ 175 w 234"/>
                <a:gd name="T3" fmla="*/ 0 h 116"/>
                <a:gd name="T4" fmla="*/ 194 w 234"/>
                <a:gd name="T5" fmla="*/ 3 h 116"/>
                <a:gd name="T6" fmla="*/ 210 w 234"/>
                <a:gd name="T7" fmla="*/ 11 h 116"/>
                <a:gd name="T8" fmla="*/ 223 w 234"/>
                <a:gd name="T9" fmla="*/ 24 h 116"/>
                <a:gd name="T10" fmla="*/ 230 w 234"/>
                <a:gd name="T11" fmla="*/ 40 h 116"/>
                <a:gd name="T12" fmla="*/ 234 w 234"/>
                <a:gd name="T13" fmla="*/ 58 h 116"/>
                <a:gd name="T14" fmla="*/ 230 w 234"/>
                <a:gd name="T15" fmla="*/ 76 h 116"/>
                <a:gd name="T16" fmla="*/ 223 w 234"/>
                <a:gd name="T17" fmla="*/ 92 h 116"/>
                <a:gd name="T18" fmla="*/ 210 w 234"/>
                <a:gd name="T19" fmla="*/ 104 h 116"/>
                <a:gd name="T20" fmla="*/ 194 w 234"/>
                <a:gd name="T21" fmla="*/ 113 h 116"/>
                <a:gd name="T22" fmla="*/ 175 w 234"/>
                <a:gd name="T23" fmla="*/ 116 h 116"/>
                <a:gd name="T24" fmla="*/ 59 w 234"/>
                <a:gd name="T25" fmla="*/ 116 h 116"/>
                <a:gd name="T26" fmla="*/ 41 w 234"/>
                <a:gd name="T27" fmla="*/ 113 h 116"/>
                <a:gd name="T28" fmla="*/ 25 w 234"/>
                <a:gd name="T29" fmla="*/ 104 h 116"/>
                <a:gd name="T30" fmla="*/ 12 w 234"/>
                <a:gd name="T31" fmla="*/ 92 h 116"/>
                <a:gd name="T32" fmla="*/ 3 w 234"/>
                <a:gd name="T33" fmla="*/ 76 h 116"/>
                <a:gd name="T34" fmla="*/ 0 w 234"/>
                <a:gd name="T35" fmla="*/ 58 h 116"/>
                <a:gd name="T36" fmla="*/ 3 w 234"/>
                <a:gd name="T37" fmla="*/ 40 h 116"/>
                <a:gd name="T38" fmla="*/ 12 w 234"/>
                <a:gd name="T39" fmla="*/ 24 h 116"/>
                <a:gd name="T40" fmla="*/ 25 w 234"/>
                <a:gd name="T41" fmla="*/ 11 h 116"/>
                <a:gd name="T42" fmla="*/ 41 w 234"/>
                <a:gd name="T43" fmla="*/ 3 h 116"/>
                <a:gd name="T44" fmla="*/ 59 w 234"/>
                <a:gd name="T4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4" h="116">
                  <a:moveTo>
                    <a:pt x="59" y="0"/>
                  </a:moveTo>
                  <a:lnTo>
                    <a:pt x="175" y="0"/>
                  </a:lnTo>
                  <a:lnTo>
                    <a:pt x="194" y="3"/>
                  </a:lnTo>
                  <a:lnTo>
                    <a:pt x="210" y="11"/>
                  </a:lnTo>
                  <a:lnTo>
                    <a:pt x="223" y="24"/>
                  </a:lnTo>
                  <a:lnTo>
                    <a:pt x="230" y="40"/>
                  </a:lnTo>
                  <a:lnTo>
                    <a:pt x="234" y="58"/>
                  </a:lnTo>
                  <a:lnTo>
                    <a:pt x="230" y="76"/>
                  </a:lnTo>
                  <a:lnTo>
                    <a:pt x="223" y="92"/>
                  </a:lnTo>
                  <a:lnTo>
                    <a:pt x="210" y="104"/>
                  </a:lnTo>
                  <a:lnTo>
                    <a:pt x="194" y="113"/>
                  </a:lnTo>
                  <a:lnTo>
                    <a:pt x="175" y="116"/>
                  </a:lnTo>
                  <a:lnTo>
                    <a:pt x="59" y="116"/>
                  </a:lnTo>
                  <a:lnTo>
                    <a:pt x="41" y="113"/>
                  </a:lnTo>
                  <a:lnTo>
                    <a:pt x="25" y="104"/>
                  </a:lnTo>
                  <a:lnTo>
                    <a:pt x="12" y="92"/>
                  </a:lnTo>
                  <a:lnTo>
                    <a:pt x="3" y="76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2" y="24"/>
                  </a:lnTo>
                  <a:lnTo>
                    <a:pt x="25" y="11"/>
                  </a:lnTo>
                  <a:lnTo>
                    <a:pt x="41" y="3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90" name="Freeform 439"/>
            <p:cNvSpPr>
              <a:spLocks/>
            </p:cNvSpPr>
            <p:nvPr/>
          </p:nvSpPr>
          <p:spPr bwMode="auto">
            <a:xfrm>
              <a:off x="3797301" y="4519613"/>
              <a:ext cx="38100" cy="19050"/>
            </a:xfrm>
            <a:custGeom>
              <a:avLst/>
              <a:gdLst>
                <a:gd name="T0" fmla="*/ 58 w 233"/>
                <a:gd name="T1" fmla="*/ 0 h 117"/>
                <a:gd name="T2" fmla="*/ 175 w 233"/>
                <a:gd name="T3" fmla="*/ 0 h 117"/>
                <a:gd name="T4" fmla="*/ 194 w 233"/>
                <a:gd name="T5" fmla="*/ 3 h 117"/>
                <a:gd name="T6" fmla="*/ 210 w 233"/>
                <a:gd name="T7" fmla="*/ 12 h 117"/>
                <a:gd name="T8" fmla="*/ 223 w 233"/>
                <a:gd name="T9" fmla="*/ 24 h 117"/>
                <a:gd name="T10" fmla="*/ 231 w 233"/>
                <a:gd name="T11" fmla="*/ 40 h 117"/>
                <a:gd name="T12" fmla="*/ 233 w 233"/>
                <a:gd name="T13" fmla="*/ 58 h 117"/>
                <a:gd name="T14" fmla="*/ 231 w 233"/>
                <a:gd name="T15" fmla="*/ 76 h 117"/>
                <a:gd name="T16" fmla="*/ 223 w 233"/>
                <a:gd name="T17" fmla="*/ 92 h 117"/>
                <a:gd name="T18" fmla="*/ 210 w 233"/>
                <a:gd name="T19" fmla="*/ 105 h 117"/>
                <a:gd name="T20" fmla="*/ 194 w 233"/>
                <a:gd name="T21" fmla="*/ 113 h 117"/>
                <a:gd name="T22" fmla="*/ 175 w 233"/>
                <a:gd name="T23" fmla="*/ 117 h 117"/>
                <a:gd name="T24" fmla="*/ 58 w 233"/>
                <a:gd name="T25" fmla="*/ 117 h 117"/>
                <a:gd name="T26" fmla="*/ 40 w 233"/>
                <a:gd name="T27" fmla="*/ 113 h 117"/>
                <a:gd name="T28" fmla="*/ 25 w 233"/>
                <a:gd name="T29" fmla="*/ 105 h 117"/>
                <a:gd name="T30" fmla="*/ 12 w 233"/>
                <a:gd name="T31" fmla="*/ 92 h 117"/>
                <a:gd name="T32" fmla="*/ 3 w 233"/>
                <a:gd name="T33" fmla="*/ 76 h 117"/>
                <a:gd name="T34" fmla="*/ 0 w 233"/>
                <a:gd name="T35" fmla="*/ 58 h 117"/>
                <a:gd name="T36" fmla="*/ 3 w 233"/>
                <a:gd name="T37" fmla="*/ 40 h 117"/>
                <a:gd name="T38" fmla="*/ 12 w 233"/>
                <a:gd name="T39" fmla="*/ 24 h 117"/>
                <a:gd name="T40" fmla="*/ 25 w 233"/>
                <a:gd name="T41" fmla="*/ 12 h 117"/>
                <a:gd name="T42" fmla="*/ 40 w 233"/>
                <a:gd name="T43" fmla="*/ 3 h 117"/>
                <a:gd name="T44" fmla="*/ 58 w 233"/>
                <a:gd name="T4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3" h="117">
                  <a:moveTo>
                    <a:pt x="58" y="0"/>
                  </a:moveTo>
                  <a:lnTo>
                    <a:pt x="175" y="0"/>
                  </a:lnTo>
                  <a:lnTo>
                    <a:pt x="194" y="3"/>
                  </a:lnTo>
                  <a:lnTo>
                    <a:pt x="210" y="12"/>
                  </a:lnTo>
                  <a:lnTo>
                    <a:pt x="223" y="24"/>
                  </a:lnTo>
                  <a:lnTo>
                    <a:pt x="231" y="40"/>
                  </a:lnTo>
                  <a:lnTo>
                    <a:pt x="233" y="58"/>
                  </a:lnTo>
                  <a:lnTo>
                    <a:pt x="231" y="76"/>
                  </a:lnTo>
                  <a:lnTo>
                    <a:pt x="223" y="92"/>
                  </a:lnTo>
                  <a:lnTo>
                    <a:pt x="210" y="105"/>
                  </a:lnTo>
                  <a:lnTo>
                    <a:pt x="194" y="113"/>
                  </a:lnTo>
                  <a:lnTo>
                    <a:pt x="175" y="117"/>
                  </a:lnTo>
                  <a:lnTo>
                    <a:pt x="58" y="117"/>
                  </a:lnTo>
                  <a:lnTo>
                    <a:pt x="40" y="113"/>
                  </a:lnTo>
                  <a:lnTo>
                    <a:pt x="25" y="105"/>
                  </a:lnTo>
                  <a:lnTo>
                    <a:pt x="12" y="92"/>
                  </a:lnTo>
                  <a:lnTo>
                    <a:pt x="3" y="76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2" y="24"/>
                  </a:lnTo>
                  <a:lnTo>
                    <a:pt x="25" y="12"/>
                  </a:lnTo>
                  <a:lnTo>
                    <a:pt x="40" y="3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91" name="Freeform 440"/>
            <p:cNvSpPr>
              <a:spLocks/>
            </p:cNvSpPr>
            <p:nvPr/>
          </p:nvSpPr>
          <p:spPr bwMode="auto">
            <a:xfrm>
              <a:off x="3852863" y="4519613"/>
              <a:ext cx="38100" cy="19050"/>
            </a:xfrm>
            <a:custGeom>
              <a:avLst/>
              <a:gdLst>
                <a:gd name="T0" fmla="*/ 60 w 233"/>
                <a:gd name="T1" fmla="*/ 0 h 117"/>
                <a:gd name="T2" fmla="*/ 175 w 233"/>
                <a:gd name="T3" fmla="*/ 0 h 117"/>
                <a:gd name="T4" fmla="*/ 194 w 233"/>
                <a:gd name="T5" fmla="*/ 3 h 117"/>
                <a:gd name="T6" fmla="*/ 210 w 233"/>
                <a:gd name="T7" fmla="*/ 12 h 117"/>
                <a:gd name="T8" fmla="*/ 223 w 233"/>
                <a:gd name="T9" fmla="*/ 24 h 117"/>
                <a:gd name="T10" fmla="*/ 231 w 233"/>
                <a:gd name="T11" fmla="*/ 40 h 117"/>
                <a:gd name="T12" fmla="*/ 233 w 233"/>
                <a:gd name="T13" fmla="*/ 58 h 117"/>
                <a:gd name="T14" fmla="*/ 231 w 233"/>
                <a:gd name="T15" fmla="*/ 76 h 117"/>
                <a:gd name="T16" fmla="*/ 223 w 233"/>
                <a:gd name="T17" fmla="*/ 92 h 117"/>
                <a:gd name="T18" fmla="*/ 210 w 233"/>
                <a:gd name="T19" fmla="*/ 105 h 117"/>
                <a:gd name="T20" fmla="*/ 194 w 233"/>
                <a:gd name="T21" fmla="*/ 113 h 117"/>
                <a:gd name="T22" fmla="*/ 175 w 233"/>
                <a:gd name="T23" fmla="*/ 117 h 117"/>
                <a:gd name="T24" fmla="*/ 60 w 233"/>
                <a:gd name="T25" fmla="*/ 117 h 117"/>
                <a:gd name="T26" fmla="*/ 40 w 233"/>
                <a:gd name="T27" fmla="*/ 113 h 117"/>
                <a:gd name="T28" fmla="*/ 25 w 233"/>
                <a:gd name="T29" fmla="*/ 105 h 117"/>
                <a:gd name="T30" fmla="*/ 12 w 233"/>
                <a:gd name="T31" fmla="*/ 92 h 117"/>
                <a:gd name="T32" fmla="*/ 3 w 233"/>
                <a:gd name="T33" fmla="*/ 76 h 117"/>
                <a:gd name="T34" fmla="*/ 0 w 233"/>
                <a:gd name="T35" fmla="*/ 58 h 117"/>
                <a:gd name="T36" fmla="*/ 3 w 233"/>
                <a:gd name="T37" fmla="*/ 40 h 117"/>
                <a:gd name="T38" fmla="*/ 12 w 233"/>
                <a:gd name="T39" fmla="*/ 24 h 117"/>
                <a:gd name="T40" fmla="*/ 25 w 233"/>
                <a:gd name="T41" fmla="*/ 12 h 117"/>
                <a:gd name="T42" fmla="*/ 40 w 233"/>
                <a:gd name="T43" fmla="*/ 3 h 117"/>
                <a:gd name="T44" fmla="*/ 60 w 233"/>
                <a:gd name="T4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3" h="117">
                  <a:moveTo>
                    <a:pt x="60" y="0"/>
                  </a:moveTo>
                  <a:lnTo>
                    <a:pt x="175" y="0"/>
                  </a:lnTo>
                  <a:lnTo>
                    <a:pt x="194" y="3"/>
                  </a:lnTo>
                  <a:lnTo>
                    <a:pt x="210" y="12"/>
                  </a:lnTo>
                  <a:lnTo>
                    <a:pt x="223" y="24"/>
                  </a:lnTo>
                  <a:lnTo>
                    <a:pt x="231" y="40"/>
                  </a:lnTo>
                  <a:lnTo>
                    <a:pt x="233" y="58"/>
                  </a:lnTo>
                  <a:lnTo>
                    <a:pt x="231" y="76"/>
                  </a:lnTo>
                  <a:lnTo>
                    <a:pt x="223" y="92"/>
                  </a:lnTo>
                  <a:lnTo>
                    <a:pt x="210" y="105"/>
                  </a:lnTo>
                  <a:lnTo>
                    <a:pt x="194" y="113"/>
                  </a:lnTo>
                  <a:lnTo>
                    <a:pt x="175" y="117"/>
                  </a:lnTo>
                  <a:lnTo>
                    <a:pt x="60" y="117"/>
                  </a:lnTo>
                  <a:lnTo>
                    <a:pt x="40" y="113"/>
                  </a:lnTo>
                  <a:lnTo>
                    <a:pt x="25" y="105"/>
                  </a:lnTo>
                  <a:lnTo>
                    <a:pt x="12" y="92"/>
                  </a:lnTo>
                  <a:lnTo>
                    <a:pt x="3" y="76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2" y="24"/>
                  </a:lnTo>
                  <a:lnTo>
                    <a:pt x="25" y="12"/>
                  </a:lnTo>
                  <a:lnTo>
                    <a:pt x="40" y="3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92" name="Freeform 441"/>
            <p:cNvSpPr>
              <a:spLocks/>
            </p:cNvSpPr>
            <p:nvPr/>
          </p:nvSpPr>
          <p:spPr bwMode="auto">
            <a:xfrm>
              <a:off x="4000501" y="4554538"/>
              <a:ext cx="20638" cy="36512"/>
            </a:xfrm>
            <a:custGeom>
              <a:avLst/>
              <a:gdLst>
                <a:gd name="T0" fmla="*/ 76 w 128"/>
                <a:gd name="T1" fmla="*/ 0 h 231"/>
                <a:gd name="T2" fmla="*/ 93 w 128"/>
                <a:gd name="T3" fmla="*/ 5 h 231"/>
                <a:gd name="T4" fmla="*/ 107 w 128"/>
                <a:gd name="T5" fmla="*/ 16 h 231"/>
                <a:gd name="T6" fmla="*/ 118 w 128"/>
                <a:gd name="T7" fmla="*/ 31 h 231"/>
                <a:gd name="T8" fmla="*/ 124 w 128"/>
                <a:gd name="T9" fmla="*/ 49 h 231"/>
                <a:gd name="T10" fmla="*/ 127 w 128"/>
                <a:gd name="T11" fmla="*/ 74 h 231"/>
                <a:gd name="T12" fmla="*/ 128 w 128"/>
                <a:gd name="T13" fmla="*/ 100 h 231"/>
                <a:gd name="T14" fmla="*/ 124 w 128"/>
                <a:gd name="T15" fmla="*/ 145 h 231"/>
                <a:gd name="T16" fmla="*/ 115 w 128"/>
                <a:gd name="T17" fmla="*/ 190 h 231"/>
                <a:gd name="T18" fmla="*/ 109 w 128"/>
                <a:gd name="T19" fmla="*/ 203 h 231"/>
                <a:gd name="T20" fmla="*/ 99 w 128"/>
                <a:gd name="T21" fmla="*/ 215 h 231"/>
                <a:gd name="T22" fmla="*/ 87 w 128"/>
                <a:gd name="T23" fmla="*/ 223 h 231"/>
                <a:gd name="T24" fmla="*/ 74 w 128"/>
                <a:gd name="T25" fmla="*/ 230 h 231"/>
                <a:gd name="T26" fmla="*/ 59 w 128"/>
                <a:gd name="T27" fmla="*/ 231 h 231"/>
                <a:gd name="T28" fmla="*/ 51 w 128"/>
                <a:gd name="T29" fmla="*/ 231 h 231"/>
                <a:gd name="T30" fmla="*/ 43 w 128"/>
                <a:gd name="T31" fmla="*/ 229 h 231"/>
                <a:gd name="T32" fmla="*/ 28 w 128"/>
                <a:gd name="T33" fmla="*/ 222 h 231"/>
                <a:gd name="T34" fmla="*/ 16 w 128"/>
                <a:gd name="T35" fmla="*/ 213 h 231"/>
                <a:gd name="T36" fmla="*/ 8 w 128"/>
                <a:gd name="T37" fmla="*/ 201 h 231"/>
                <a:gd name="T38" fmla="*/ 2 w 128"/>
                <a:gd name="T39" fmla="*/ 187 h 231"/>
                <a:gd name="T40" fmla="*/ 0 w 128"/>
                <a:gd name="T41" fmla="*/ 172 h 231"/>
                <a:gd name="T42" fmla="*/ 4 w 128"/>
                <a:gd name="T43" fmla="*/ 157 h 231"/>
                <a:gd name="T44" fmla="*/ 9 w 128"/>
                <a:gd name="T45" fmla="*/ 128 h 231"/>
                <a:gd name="T46" fmla="*/ 11 w 128"/>
                <a:gd name="T47" fmla="*/ 99 h 231"/>
                <a:gd name="T48" fmla="*/ 9 w 128"/>
                <a:gd name="T49" fmla="*/ 67 h 231"/>
                <a:gd name="T50" fmla="*/ 9 w 128"/>
                <a:gd name="T51" fmla="*/ 51 h 231"/>
                <a:gd name="T52" fmla="*/ 12 w 128"/>
                <a:gd name="T53" fmla="*/ 37 h 231"/>
                <a:gd name="T54" fmla="*/ 19 w 128"/>
                <a:gd name="T55" fmla="*/ 23 h 231"/>
                <a:gd name="T56" fmla="*/ 29 w 128"/>
                <a:gd name="T57" fmla="*/ 13 h 231"/>
                <a:gd name="T58" fmla="*/ 42 w 128"/>
                <a:gd name="T59" fmla="*/ 4 h 231"/>
                <a:gd name="T60" fmla="*/ 58 w 128"/>
                <a:gd name="T61" fmla="*/ 0 h 231"/>
                <a:gd name="T62" fmla="*/ 76 w 128"/>
                <a:gd name="T63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231">
                  <a:moveTo>
                    <a:pt x="76" y="0"/>
                  </a:moveTo>
                  <a:lnTo>
                    <a:pt x="93" y="5"/>
                  </a:lnTo>
                  <a:lnTo>
                    <a:pt x="107" y="16"/>
                  </a:lnTo>
                  <a:lnTo>
                    <a:pt x="118" y="31"/>
                  </a:lnTo>
                  <a:lnTo>
                    <a:pt x="124" y="49"/>
                  </a:lnTo>
                  <a:lnTo>
                    <a:pt x="127" y="74"/>
                  </a:lnTo>
                  <a:lnTo>
                    <a:pt x="128" y="100"/>
                  </a:lnTo>
                  <a:lnTo>
                    <a:pt x="124" y="145"/>
                  </a:lnTo>
                  <a:lnTo>
                    <a:pt x="115" y="190"/>
                  </a:lnTo>
                  <a:lnTo>
                    <a:pt x="109" y="203"/>
                  </a:lnTo>
                  <a:lnTo>
                    <a:pt x="99" y="215"/>
                  </a:lnTo>
                  <a:lnTo>
                    <a:pt x="87" y="223"/>
                  </a:lnTo>
                  <a:lnTo>
                    <a:pt x="74" y="230"/>
                  </a:lnTo>
                  <a:lnTo>
                    <a:pt x="59" y="231"/>
                  </a:lnTo>
                  <a:lnTo>
                    <a:pt x="51" y="231"/>
                  </a:lnTo>
                  <a:lnTo>
                    <a:pt x="43" y="229"/>
                  </a:lnTo>
                  <a:lnTo>
                    <a:pt x="28" y="222"/>
                  </a:lnTo>
                  <a:lnTo>
                    <a:pt x="16" y="213"/>
                  </a:lnTo>
                  <a:lnTo>
                    <a:pt x="8" y="201"/>
                  </a:lnTo>
                  <a:lnTo>
                    <a:pt x="2" y="187"/>
                  </a:lnTo>
                  <a:lnTo>
                    <a:pt x="0" y="172"/>
                  </a:lnTo>
                  <a:lnTo>
                    <a:pt x="4" y="157"/>
                  </a:lnTo>
                  <a:lnTo>
                    <a:pt x="9" y="128"/>
                  </a:lnTo>
                  <a:lnTo>
                    <a:pt x="11" y="99"/>
                  </a:lnTo>
                  <a:lnTo>
                    <a:pt x="9" y="67"/>
                  </a:lnTo>
                  <a:lnTo>
                    <a:pt x="9" y="51"/>
                  </a:lnTo>
                  <a:lnTo>
                    <a:pt x="12" y="37"/>
                  </a:lnTo>
                  <a:lnTo>
                    <a:pt x="19" y="23"/>
                  </a:lnTo>
                  <a:lnTo>
                    <a:pt x="29" y="13"/>
                  </a:lnTo>
                  <a:lnTo>
                    <a:pt x="42" y="4"/>
                  </a:lnTo>
                  <a:lnTo>
                    <a:pt x="58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93" name="Freeform 442"/>
            <p:cNvSpPr>
              <a:spLocks/>
            </p:cNvSpPr>
            <p:nvPr/>
          </p:nvSpPr>
          <p:spPr bwMode="auto">
            <a:xfrm>
              <a:off x="3832226" y="4768850"/>
              <a:ext cx="36513" cy="19050"/>
            </a:xfrm>
            <a:custGeom>
              <a:avLst/>
              <a:gdLst>
                <a:gd name="T0" fmla="*/ 58 w 233"/>
                <a:gd name="T1" fmla="*/ 0 h 116"/>
                <a:gd name="T2" fmla="*/ 175 w 233"/>
                <a:gd name="T3" fmla="*/ 0 h 116"/>
                <a:gd name="T4" fmla="*/ 193 w 233"/>
                <a:gd name="T5" fmla="*/ 3 h 116"/>
                <a:gd name="T6" fmla="*/ 208 w 233"/>
                <a:gd name="T7" fmla="*/ 11 h 116"/>
                <a:gd name="T8" fmla="*/ 221 w 233"/>
                <a:gd name="T9" fmla="*/ 23 h 116"/>
                <a:gd name="T10" fmla="*/ 230 w 233"/>
                <a:gd name="T11" fmla="*/ 40 h 116"/>
                <a:gd name="T12" fmla="*/ 233 w 233"/>
                <a:gd name="T13" fmla="*/ 58 h 116"/>
                <a:gd name="T14" fmla="*/ 230 w 233"/>
                <a:gd name="T15" fmla="*/ 76 h 116"/>
                <a:gd name="T16" fmla="*/ 221 w 233"/>
                <a:gd name="T17" fmla="*/ 92 h 116"/>
                <a:gd name="T18" fmla="*/ 208 w 233"/>
                <a:gd name="T19" fmla="*/ 104 h 116"/>
                <a:gd name="T20" fmla="*/ 193 w 233"/>
                <a:gd name="T21" fmla="*/ 113 h 116"/>
                <a:gd name="T22" fmla="*/ 175 w 233"/>
                <a:gd name="T23" fmla="*/ 116 h 116"/>
                <a:gd name="T24" fmla="*/ 58 w 233"/>
                <a:gd name="T25" fmla="*/ 116 h 116"/>
                <a:gd name="T26" fmla="*/ 39 w 233"/>
                <a:gd name="T27" fmla="*/ 113 h 116"/>
                <a:gd name="T28" fmla="*/ 23 w 233"/>
                <a:gd name="T29" fmla="*/ 104 h 116"/>
                <a:gd name="T30" fmla="*/ 10 w 233"/>
                <a:gd name="T31" fmla="*/ 92 h 116"/>
                <a:gd name="T32" fmla="*/ 2 w 233"/>
                <a:gd name="T33" fmla="*/ 76 h 116"/>
                <a:gd name="T34" fmla="*/ 0 w 233"/>
                <a:gd name="T35" fmla="*/ 58 h 116"/>
                <a:gd name="T36" fmla="*/ 2 w 233"/>
                <a:gd name="T37" fmla="*/ 40 h 116"/>
                <a:gd name="T38" fmla="*/ 10 w 233"/>
                <a:gd name="T39" fmla="*/ 23 h 116"/>
                <a:gd name="T40" fmla="*/ 23 w 233"/>
                <a:gd name="T41" fmla="*/ 11 h 116"/>
                <a:gd name="T42" fmla="*/ 39 w 233"/>
                <a:gd name="T43" fmla="*/ 3 h 116"/>
                <a:gd name="T44" fmla="*/ 58 w 233"/>
                <a:gd name="T4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3" h="116">
                  <a:moveTo>
                    <a:pt x="58" y="0"/>
                  </a:moveTo>
                  <a:lnTo>
                    <a:pt x="175" y="0"/>
                  </a:lnTo>
                  <a:lnTo>
                    <a:pt x="193" y="3"/>
                  </a:lnTo>
                  <a:lnTo>
                    <a:pt x="208" y="11"/>
                  </a:lnTo>
                  <a:lnTo>
                    <a:pt x="221" y="23"/>
                  </a:lnTo>
                  <a:lnTo>
                    <a:pt x="230" y="40"/>
                  </a:lnTo>
                  <a:lnTo>
                    <a:pt x="233" y="58"/>
                  </a:lnTo>
                  <a:lnTo>
                    <a:pt x="230" y="76"/>
                  </a:lnTo>
                  <a:lnTo>
                    <a:pt x="221" y="92"/>
                  </a:lnTo>
                  <a:lnTo>
                    <a:pt x="208" y="104"/>
                  </a:lnTo>
                  <a:lnTo>
                    <a:pt x="193" y="113"/>
                  </a:lnTo>
                  <a:lnTo>
                    <a:pt x="175" y="116"/>
                  </a:lnTo>
                  <a:lnTo>
                    <a:pt x="58" y="116"/>
                  </a:lnTo>
                  <a:lnTo>
                    <a:pt x="39" y="113"/>
                  </a:lnTo>
                  <a:lnTo>
                    <a:pt x="23" y="104"/>
                  </a:lnTo>
                  <a:lnTo>
                    <a:pt x="10" y="92"/>
                  </a:lnTo>
                  <a:lnTo>
                    <a:pt x="2" y="76"/>
                  </a:lnTo>
                  <a:lnTo>
                    <a:pt x="0" y="58"/>
                  </a:lnTo>
                  <a:lnTo>
                    <a:pt x="2" y="40"/>
                  </a:lnTo>
                  <a:lnTo>
                    <a:pt x="10" y="23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94" name="Freeform 443"/>
            <p:cNvSpPr>
              <a:spLocks/>
            </p:cNvSpPr>
            <p:nvPr/>
          </p:nvSpPr>
          <p:spPr bwMode="auto">
            <a:xfrm>
              <a:off x="3776663" y="4768850"/>
              <a:ext cx="36513" cy="19050"/>
            </a:xfrm>
            <a:custGeom>
              <a:avLst/>
              <a:gdLst>
                <a:gd name="T0" fmla="*/ 58 w 233"/>
                <a:gd name="T1" fmla="*/ 0 h 116"/>
                <a:gd name="T2" fmla="*/ 175 w 233"/>
                <a:gd name="T3" fmla="*/ 0 h 116"/>
                <a:gd name="T4" fmla="*/ 193 w 233"/>
                <a:gd name="T5" fmla="*/ 3 h 116"/>
                <a:gd name="T6" fmla="*/ 208 w 233"/>
                <a:gd name="T7" fmla="*/ 11 h 116"/>
                <a:gd name="T8" fmla="*/ 221 w 233"/>
                <a:gd name="T9" fmla="*/ 23 h 116"/>
                <a:gd name="T10" fmla="*/ 230 w 233"/>
                <a:gd name="T11" fmla="*/ 40 h 116"/>
                <a:gd name="T12" fmla="*/ 233 w 233"/>
                <a:gd name="T13" fmla="*/ 58 h 116"/>
                <a:gd name="T14" fmla="*/ 230 w 233"/>
                <a:gd name="T15" fmla="*/ 76 h 116"/>
                <a:gd name="T16" fmla="*/ 221 w 233"/>
                <a:gd name="T17" fmla="*/ 92 h 116"/>
                <a:gd name="T18" fmla="*/ 208 w 233"/>
                <a:gd name="T19" fmla="*/ 104 h 116"/>
                <a:gd name="T20" fmla="*/ 193 w 233"/>
                <a:gd name="T21" fmla="*/ 113 h 116"/>
                <a:gd name="T22" fmla="*/ 175 w 233"/>
                <a:gd name="T23" fmla="*/ 116 h 116"/>
                <a:gd name="T24" fmla="*/ 58 w 233"/>
                <a:gd name="T25" fmla="*/ 116 h 116"/>
                <a:gd name="T26" fmla="*/ 39 w 233"/>
                <a:gd name="T27" fmla="*/ 113 h 116"/>
                <a:gd name="T28" fmla="*/ 23 w 233"/>
                <a:gd name="T29" fmla="*/ 104 h 116"/>
                <a:gd name="T30" fmla="*/ 10 w 233"/>
                <a:gd name="T31" fmla="*/ 92 h 116"/>
                <a:gd name="T32" fmla="*/ 3 w 233"/>
                <a:gd name="T33" fmla="*/ 76 h 116"/>
                <a:gd name="T34" fmla="*/ 0 w 233"/>
                <a:gd name="T35" fmla="*/ 58 h 116"/>
                <a:gd name="T36" fmla="*/ 3 w 233"/>
                <a:gd name="T37" fmla="*/ 40 h 116"/>
                <a:gd name="T38" fmla="*/ 10 w 233"/>
                <a:gd name="T39" fmla="*/ 23 h 116"/>
                <a:gd name="T40" fmla="*/ 23 w 233"/>
                <a:gd name="T41" fmla="*/ 11 h 116"/>
                <a:gd name="T42" fmla="*/ 39 w 233"/>
                <a:gd name="T43" fmla="*/ 3 h 116"/>
                <a:gd name="T44" fmla="*/ 58 w 233"/>
                <a:gd name="T4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3" h="116">
                  <a:moveTo>
                    <a:pt x="58" y="0"/>
                  </a:moveTo>
                  <a:lnTo>
                    <a:pt x="175" y="0"/>
                  </a:lnTo>
                  <a:lnTo>
                    <a:pt x="193" y="3"/>
                  </a:lnTo>
                  <a:lnTo>
                    <a:pt x="208" y="11"/>
                  </a:lnTo>
                  <a:lnTo>
                    <a:pt x="221" y="23"/>
                  </a:lnTo>
                  <a:lnTo>
                    <a:pt x="230" y="40"/>
                  </a:lnTo>
                  <a:lnTo>
                    <a:pt x="233" y="58"/>
                  </a:lnTo>
                  <a:lnTo>
                    <a:pt x="230" y="76"/>
                  </a:lnTo>
                  <a:lnTo>
                    <a:pt x="221" y="92"/>
                  </a:lnTo>
                  <a:lnTo>
                    <a:pt x="208" y="104"/>
                  </a:lnTo>
                  <a:lnTo>
                    <a:pt x="193" y="113"/>
                  </a:lnTo>
                  <a:lnTo>
                    <a:pt x="175" y="116"/>
                  </a:lnTo>
                  <a:lnTo>
                    <a:pt x="58" y="116"/>
                  </a:lnTo>
                  <a:lnTo>
                    <a:pt x="39" y="113"/>
                  </a:lnTo>
                  <a:lnTo>
                    <a:pt x="23" y="104"/>
                  </a:lnTo>
                  <a:lnTo>
                    <a:pt x="10" y="92"/>
                  </a:lnTo>
                  <a:lnTo>
                    <a:pt x="3" y="76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0" y="23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95" name="Freeform 444"/>
            <p:cNvSpPr>
              <a:spLocks/>
            </p:cNvSpPr>
            <p:nvPr/>
          </p:nvSpPr>
          <p:spPr bwMode="auto">
            <a:xfrm>
              <a:off x="3868738" y="4686300"/>
              <a:ext cx="38100" cy="19050"/>
            </a:xfrm>
            <a:custGeom>
              <a:avLst/>
              <a:gdLst>
                <a:gd name="T0" fmla="*/ 58 w 233"/>
                <a:gd name="T1" fmla="*/ 0 h 117"/>
                <a:gd name="T2" fmla="*/ 175 w 233"/>
                <a:gd name="T3" fmla="*/ 0 h 117"/>
                <a:gd name="T4" fmla="*/ 193 w 233"/>
                <a:gd name="T5" fmla="*/ 3 h 117"/>
                <a:gd name="T6" fmla="*/ 209 w 233"/>
                <a:gd name="T7" fmla="*/ 12 h 117"/>
                <a:gd name="T8" fmla="*/ 222 w 233"/>
                <a:gd name="T9" fmla="*/ 24 h 117"/>
                <a:gd name="T10" fmla="*/ 230 w 233"/>
                <a:gd name="T11" fmla="*/ 40 h 117"/>
                <a:gd name="T12" fmla="*/ 233 w 233"/>
                <a:gd name="T13" fmla="*/ 58 h 117"/>
                <a:gd name="T14" fmla="*/ 230 w 233"/>
                <a:gd name="T15" fmla="*/ 76 h 117"/>
                <a:gd name="T16" fmla="*/ 222 w 233"/>
                <a:gd name="T17" fmla="*/ 92 h 117"/>
                <a:gd name="T18" fmla="*/ 209 w 233"/>
                <a:gd name="T19" fmla="*/ 105 h 117"/>
                <a:gd name="T20" fmla="*/ 193 w 233"/>
                <a:gd name="T21" fmla="*/ 113 h 117"/>
                <a:gd name="T22" fmla="*/ 175 w 233"/>
                <a:gd name="T23" fmla="*/ 117 h 117"/>
                <a:gd name="T24" fmla="*/ 58 w 233"/>
                <a:gd name="T25" fmla="*/ 117 h 117"/>
                <a:gd name="T26" fmla="*/ 39 w 233"/>
                <a:gd name="T27" fmla="*/ 113 h 117"/>
                <a:gd name="T28" fmla="*/ 23 w 233"/>
                <a:gd name="T29" fmla="*/ 105 h 117"/>
                <a:gd name="T30" fmla="*/ 10 w 233"/>
                <a:gd name="T31" fmla="*/ 92 h 117"/>
                <a:gd name="T32" fmla="*/ 3 w 233"/>
                <a:gd name="T33" fmla="*/ 76 h 117"/>
                <a:gd name="T34" fmla="*/ 0 w 233"/>
                <a:gd name="T35" fmla="*/ 58 h 117"/>
                <a:gd name="T36" fmla="*/ 3 w 233"/>
                <a:gd name="T37" fmla="*/ 40 h 117"/>
                <a:gd name="T38" fmla="*/ 10 w 233"/>
                <a:gd name="T39" fmla="*/ 24 h 117"/>
                <a:gd name="T40" fmla="*/ 23 w 233"/>
                <a:gd name="T41" fmla="*/ 12 h 117"/>
                <a:gd name="T42" fmla="*/ 39 w 233"/>
                <a:gd name="T43" fmla="*/ 3 h 117"/>
                <a:gd name="T44" fmla="*/ 58 w 233"/>
                <a:gd name="T4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3" h="117">
                  <a:moveTo>
                    <a:pt x="58" y="0"/>
                  </a:moveTo>
                  <a:lnTo>
                    <a:pt x="175" y="0"/>
                  </a:lnTo>
                  <a:lnTo>
                    <a:pt x="193" y="3"/>
                  </a:lnTo>
                  <a:lnTo>
                    <a:pt x="209" y="12"/>
                  </a:lnTo>
                  <a:lnTo>
                    <a:pt x="222" y="24"/>
                  </a:lnTo>
                  <a:lnTo>
                    <a:pt x="230" y="40"/>
                  </a:lnTo>
                  <a:lnTo>
                    <a:pt x="233" y="58"/>
                  </a:lnTo>
                  <a:lnTo>
                    <a:pt x="230" y="76"/>
                  </a:lnTo>
                  <a:lnTo>
                    <a:pt x="222" y="92"/>
                  </a:lnTo>
                  <a:lnTo>
                    <a:pt x="209" y="105"/>
                  </a:lnTo>
                  <a:lnTo>
                    <a:pt x="193" y="113"/>
                  </a:lnTo>
                  <a:lnTo>
                    <a:pt x="175" y="117"/>
                  </a:lnTo>
                  <a:lnTo>
                    <a:pt x="58" y="117"/>
                  </a:lnTo>
                  <a:lnTo>
                    <a:pt x="39" y="113"/>
                  </a:lnTo>
                  <a:lnTo>
                    <a:pt x="23" y="105"/>
                  </a:lnTo>
                  <a:lnTo>
                    <a:pt x="10" y="92"/>
                  </a:lnTo>
                  <a:lnTo>
                    <a:pt x="3" y="76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0" y="24"/>
                  </a:lnTo>
                  <a:lnTo>
                    <a:pt x="23" y="12"/>
                  </a:lnTo>
                  <a:lnTo>
                    <a:pt x="39" y="3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96" name="Freeform 445"/>
            <p:cNvSpPr>
              <a:spLocks/>
            </p:cNvSpPr>
            <p:nvPr/>
          </p:nvSpPr>
          <p:spPr bwMode="auto">
            <a:xfrm>
              <a:off x="3813176" y="4686300"/>
              <a:ext cx="38100" cy="19050"/>
            </a:xfrm>
            <a:custGeom>
              <a:avLst/>
              <a:gdLst>
                <a:gd name="T0" fmla="*/ 58 w 233"/>
                <a:gd name="T1" fmla="*/ 0 h 117"/>
                <a:gd name="T2" fmla="*/ 175 w 233"/>
                <a:gd name="T3" fmla="*/ 0 h 117"/>
                <a:gd name="T4" fmla="*/ 193 w 233"/>
                <a:gd name="T5" fmla="*/ 3 h 117"/>
                <a:gd name="T6" fmla="*/ 209 w 233"/>
                <a:gd name="T7" fmla="*/ 12 h 117"/>
                <a:gd name="T8" fmla="*/ 222 w 233"/>
                <a:gd name="T9" fmla="*/ 24 h 117"/>
                <a:gd name="T10" fmla="*/ 230 w 233"/>
                <a:gd name="T11" fmla="*/ 40 h 117"/>
                <a:gd name="T12" fmla="*/ 233 w 233"/>
                <a:gd name="T13" fmla="*/ 58 h 117"/>
                <a:gd name="T14" fmla="*/ 230 w 233"/>
                <a:gd name="T15" fmla="*/ 76 h 117"/>
                <a:gd name="T16" fmla="*/ 222 w 233"/>
                <a:gd name="T17" fmla="*/ 92 h 117"/>
                <a:gd name="T18" fmla="*/ 209 w 233"/>
                <a:gd name="T19" fmla="*/ 105 h 117"/>
                <a:gd name="T20" fmla="*/ 193 w 233"/>
                <a:gd name="T21" fmla="*/ 113 h 117"/>
                <a:gd name="T22" fmla="*/ 175 w 233"/>
                <a:gd name="T23" fmla="*/ 117 h 117"/>
                <a:gd name="T24" fmla="*/ 58 w 233"/>
                <a:gd name="T25" fmla="*/ 117 h 117"/>
                <a:gd name="T26" fmla="*/ 39 w 233"/>
                <a:gd name="T27" fmla="*/ 113 h 117"/>
                <a:gd name="T28" fmla="*/ 23 w 233"/>
                <a:gd name="T29" fmla="*/ 105 h 117"/>
                <a:gd name="T30" fmla="*/ 10 w 233"/>
                <a:gd name="T31" fmla="*/ 92 h 117"/>
                <a:gd name="T32" fmla="*/ 2 w 233"/>
                <a:gd name="T33" fmla="*/ 76 h 117"/>
                <a:gd name="T34" fmla="*/ 0 w 233"/>
                <a:gd name="T35" fmla="*/ 58 h 117"/>
                <a:gd name="T36" fmla="*/ 2 w 233"/>
                <a:gd name="T37" fmla="*/ 40 h 117"/>
                <a:gd name="T38" fmla="*/ 10 w 233"/>
                <a:gd name="T39" fmla="*/ 24 h 117"/>
                <a:gd name="T40" fmla="*/ 23 w 233"/>
                <a:gd name="T41" fmla="*/ 12 h 117"/>
                <a:gd name="T42" fmla="*/ 39 w 233"/>
                <a:gd name="T43" fmla="*/ 3 h 117"/>
                <a:gd name="T44" fmla="*/ 58 w 233"/>
                <a:gd name="T4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3" h="117">
                  <a:moveTo>
                    <a:pt x="58" y="0"/>
                  </a:moveTo>
                  <a:lnTo>
                    <a:pt x="175" y="0"/>
                  </a:lnTo>
                  <a:lnTo>
                    <a:pt x="193" y="3"/>
                  </a:lnTo>
                  <a:lnTo>
                    <a:pt x="209" y="12"/>
                  </a:lnTo>
                  <a:lnTo>
                    <a:pt x="222" y="24"/>
                  </a:lnTo>
                  <a:lnTo>
                    <a:pt x="230" y="40"/>
                  </a:lnTo>
                  <a:lnTo>
                    <a:pt x="233" y="58"/>
                  </a:lnTo>
                  <a:lnTo>
                    <a:pt x="230" y="76"/>
                  </a:lnTo>
                  <a:lnTo>
                    <a:pt x="222" y="92"/>
                  </a:lnTo>
                  <a:lnTo>
                    <a:pt x="209" y="105"/>
                  </a:lnTo>
                  <a:lnTo>
                    <a:pt x="193" y="113"/>
                  </a:lnTo>
                  <a:lnTo>
                    <a:pt x="175" y="117"/>
                  </a:lnTo>
                  <a:lnTo>
                    <a:pt x="58" y="117"/>
                  </a:lnTo>
                  <a:lnTo>
                    <a:pt x="39" y="113"/>
                  </a:lnTo>
                  <a:lnTo>
                    <a:pt x="23" y="105"/>
                  </a:lnTo>
                  <a:lnTo>
                    <a:pt x="10" y="92"/>
                  </a:lnTo>
                  <a:lnTo>
                    <a:pt x="2" y="76"/>
                  </a:lnTo>
                  <a:lnTo>
                    <a:pt x="0" y="58"/>
                  </a:lnTo>
                  <a:lnTo>
                    <a:pt x="2" y="40"/>
                  </a:lnTo>
                  <a:lnTo>
                    <a:pt x="10" y="24"/>
                  </a:lnTo>
                  <a:lnTo>
                    <a:pt x="23" y="12"/>
                  </a:lnTo>
                  <a:lnTo>
                    <a:pt x="39" y="3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97" name="Freeform 446"/>
            <p:cNvSpPr>
              <a:spLocks/>
            </p:cNvSpPr>
            <p:nvPr/>
          </p:nvSpPr>
          <p:spPr bwMode="auto">
            <a:xfrm>
              <a:off x="3887788" y="4768850"/>
              <a:ext cx="36513" cy="19050"/>
            </a:xfrm>
            <a:custGeom>
              <a:avLst/>
              <a:gdLst>
                <a:gd name="T0" fmla="*/ 58 w 231"/>
                <a:gd name="T1" fmla="*/ 0 h 116"/>
                <a:gd name="T2" fmla="*/ 170 w 231"/>
                <a:gd name="T3" fmla="*/ 0 h 116"/>
                <a:gd name="T4" fmla="*/ 188 w 231"/>
                <a:gd name="T5" fmla="*/ 3 h 116"/>
                <a:gd name="T6" fmla="*/ 205 w 231"/>
                <a:gd name="T7" fmla="*/ 11 h 116"/>
                <a:gd name="T8" fmla="*/ 218 w 231"/>
                <a:gd name="T9" fmla="*/ 23 h 116"/>
                <a:gd name="T10" fmla="*/ 228 w 231"/>
                <a:gd name="T11" fmla="*/ 40 h 116"/>
                <a:gd name="T12" fmla="*/ 231 w 231"/>
                <a:gd name="T13" fmla="*/ 58 h 116"/>
                <a:gd name="T14" fmla="*/ 228 w 231"/>
                <a:gd name="T15" fmla="*/ 76 h 116"/>
                <a:gd name="T16" fmla="*/ 220 w 231"/>
                <a:gd name="T17" fmla="*/ 92 h 116"/>
                <a:gd name="T18" fmla="*/ 207 w 231"/>
                <a:gd name="T19" fmla="*/ 104 h 116"/>
                <a:gd name="T20" fmla="*/ 193 w 231"/>
                <a:gd name="T21" fmla="*/ 113 h 116"/>
                <a:gd name="T22" fmla="*/ 173 w 231"/>
                <a:gd name="T23" fmla="*/ 116 h 116"/>
                <a:gd name="T24" fmla="*/ 173 w 231"/>
                <a:gd name="T25" fmla="*/ 58 h 116"/>
                <a:gd name="T26" fmla="*/ 172 w 231"/>
                <a:gd name="T27" fmla="*/ 116 h 116"/>
                <a:gd name="T28" fmla="*/ 58 w 231"/>
                <a:gd name="T29" fmla="*/ 116 h 116"/>
                <a:gd name="T30" fmla="*/ 39 w 231"/>
                <a:gd name="T31" fmla="*/ 113 h 116"/>
                <a:gd name="T32" fmla="*/ 23 w 231"/>
                <a:gd name="T33" fmla="*/ 104 h 116"/>
                <a:gd name="T34" fmla="*/ 10 w 231"/>
                <a:gd name="T35" fmla="*/ 92 h 116"/>
                <a:gd name="T36" fmla="*/ 2 w 231"/>
                <a:gd name="T37" fmla="*/ 76 h 116"/>
                <a:gd name="T38" fmla="*/ 0 w 231"/>
                <a:gd name="T39" fmla="*/ 58 h 116"/>
                <a:gd name="T40" fmla="*/ 2 w 231"/>
                <a:gd name="T41" fmla="*/ 40 h 116"/>
                <a:gd name="T42" fmla="*/ 10 w 231"/>
                <a:gd name="T43" fmla="*/ 23 h 116"/>
                <a:gd name="T44" fmla="*/ 23 w 231"/>
                <a:gd name="T45" fmla="*/ 11 h 116"/>
                <a:gd name="T46" fmla="*/ 39 w 231"/>
                <a:gd name="T47" fmla="*/ 3 h 116"/>
                <a:gd name="T48" fmla="*/ 58 w 231"/>
                <a:gd name="T4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1" h="116">
                  <a:moveTo>
                    <a:pt x="58" y="0"/>
                  </a:moveTo>
                  <a:lnTo>
                    <a:pt x="170" y="0"/>
                  </a:lnTo>
                  <a:lnTo>
                    <a:pt x="188" y="3"/>
                  </a:lnTo>
                  <a:lnTo>
                    <a:pt x="205" y="11"/>
                  </a:lnTo>
                  <a:lnTo>
                    <a:pt x="218" y="23"/>
                  </a:lnTo>
                  <a:lnTo>
                    <a:pt x="228" y="40"/>
                  </a:lnTo>
                  <a:lnTo>
                    <a:pt x="231" y="58"/>
                  </a:lnTo>
                  <a:lnTo>
                    <a:pt x="228" y="76"/>
                  </a:lnTo>
                  <a:lnTo>
                    <a:pt x="220" y="92"/>
                  </a:lnTo>
                  <a:lnTo>
                    <a:pt x="207" y="104"/>
                  </a:lnTo>
                  <a:lnTo>
                    <a:pt x="193" y="113"/>
                  </a:lnTo>
                  <a:lnTo>
                    <a:pt x="173" y="116"/>
                  </a:lnTo>
                  <a:lnTo>
                    <a:pt x="173" y="58"/>
                  </a:lnTo>
                  <a:lnTo>
                    <a:pt x="172" y="116"/>
                  </a:lnTo>
                  <a:lnTo>
                    <a:pt x="58" y="116"/>
                  </a:lnTo>
                  <a:lnTo>
                    <a:pt x="39" y="113"/>
                  </a:lnTo>
                  <a:lnTo>
                    <a:pt x="23" y="104"/>
                  </a:lnTo>
                  <a:lnTo>
                    <a:pt x="10" y="92"/>
                  </a:lnTo>
                  <a:lnTo>
                    <a:pt x="2" y="76"/>
                  </a:lnTo>
                  <a:lnTo>
                    <a:pt x="0" y="58"/>
                  </a:lnTo>
                  <a:lnTo>
                    <a:pt x="2" y="40"/>
                  </a:lnTo>
                  <a:lnTo>
                    <a:pt x="10" y="23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98" name="Freeform 447"/>
            <p:cNvSpPr>
              <a:spLocks/>
            </p:cNvSpPr>
            <p:nvPr/>
          </p:nvSpPr>
          <p:spPr bwMode="auto">
            <a:xfrm>
              <a:off x="3924301" y="4691063"/>
              <a:ext cx="31750" cy="30162"/>
            </a:xfrm>
            <a:custGeom>
              <a:avLst/>
              <a:gdLst>
                <a:gd name="T0" fmla="*/ 54 w 205"/>
                <a:gd name="T1" fmla="*/ 0 h 189"/>
                <a:gd name="T2" fmla="*/ 69 w 205"/>
                <a:gd name="T3" fmla="*/ 1 h 189"/>
                <a:gd name="T4" fmla="*/ 83 w 205"/>
                <a:gd name="T5" fmla="*/ 6 h 189"/>
                <a:gd name="T6" fmla="*/ 114 w 205"/>
                <a:gd name="T7" fmla="*/ 23 h 189"/>
                <a:gd name="T8" fmla="*/ 143 w 205"/>
                <a:gd name="T9" fmla="*/ 44 h 189"/>
                <a:gd name="T10" fmla="*/ 169 w 205"/>
                <a:gd name="T11" fmla="*/ 67 h 189"/>
                <a:gd name="T12" fmla="*/ 193 w 205"/>
                <a:gd name="T13" fmla="*/ 94 h 189"/>
                <a:gd name="T14" fmla="*/ 201 w 205"/>
                <a:gd name="T15" fmla="*/ 108 h 189"/>
                <a:gd name="T16" fmla="*/ 205 w 205"/>
                <a:gd name="T17" fmla="*/ 122 h 189"/>
                <a:gd name="T18" fmla="*/ 205 w 205"/>
                <a:gd name="T19" fmla="*/ 137 h 189"/>
                <a:gd name="T20" fmla="*/ 201 w 205"/>
                <a:gd name="T21" fmla="*/ 152 h 189"/>
                <a:gd name="T22" fmla="*/ 194 w 205"/>
                <a:gd name="T23" fmla="*/ 165 h 189"/>
                <a:gd name="T24" fmla="*/ 183 w 205"/>
                <a:gd name="T25" fmla="*/ 176 h 189"/>
                <a:gd name="T26" fmla="*/ 173 w 205"/>
                <a:gd name="T27" fmla="*/ 183 h 189"/>
                <a:gd name="T28" fmla="*/ 160 w 205"/>
                <a:gd name="T29" fmla="*/ 187 h 189"/>
                <a:gd name="T30" fmla="*/ 147 w 205"/>
                <a:gd name="T31" fmla="*/ 189 h 189"/>
                <a:gd name="T32" fmla="*/ 130 w 205"/>
                <a:gd name="T33" fmla="*/ 186 h 189"/>
                <a:gd name="T34" fmla="*/ 114 w 205"/>
                <a:gd name="T35" fmla="*/ 178 h 189"/>
                <a:gd name="T36" fmla="*/ 101 w 205"/>
                <a:gd name="T37" fmla="*/ 167 h 189"/>
                <a:gd name="T38" fmla="*/ 81 w 205"/>
                <a:gd name="T39" fmla="*/ 143 h 189"/>
                <a:gd name="T40" fmla="*/ 58 w 205"/>
                <a:gd name="T41" fmla="*/ 124 h 189"/>
                <a:gd name="T42" fmla="*/ 31 w 205"/>
                <a:gd name="T43" fmla="*/ 110 h 189"/>
                <a:gd name="T44" fmla="*/ 19 w 205"/>
                <a:gd name="T45" fmla="*/ 101 h 189"/>
                <a:gd name="T46" fmla="*/ 9 w 205"/>
                <a:gd name="T47" fmla="*/ 90 h 189"/>
                <a:gd name="T48" fmla="*/ 3 w 205"/>
                <a:gd name="T49" fmla="*/ 76 h 189"/>
                <a:gd name="T50" fmla="*/ 0 w 205"/>
                <a:gd name="T51" fmla="*/ 62 h 189"/>
                <a:gd name="T52" fmla="*/ 1 w 205"/>
                <a:gd name="T53" fmla="*/ 46 h 189"/>
                <a:gd name="T54" fmla="*/ 5 w 205"/>
                <a:gd name="T55" fmla="*/ 31 h 189"/>
                <a:gd name="T56" fmla="*/ 14 w 205"/>
                <a:gd name="T57" fmla="*/ 19 h 189"/>
                <a:gd name="T58" fmla="*/ 25 w 205"/>
                <a:gd name="T59" fmla="*/ 9 h 189"/>
                <a:gd name="T60" fmla="*/ 39 w 205"/>
                <a:gd name="T61" fmla="*/ 3 h 189"/>
                <a:gd name="T62" fmla="*/ 54 w 205"/>
                <a:gd name="T63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89">
                  <a:moveTo>
                    <a:pt x="54" y="0"/>
                  </a:moveTo>
                  <a:lnTo>
                    <a:pt x="69" y="1"/>
                  </a:lnTo>
                  <a:lnTo>
                    <a:pt x="83" y="6"/>
                  </a:lnTo>
                  <a:lnTo>
                    <a:pt x="114" y="23"/>
                  </a:lnTo>
                  <a:lnTo>
                    <a:pt x="143" y="44"/>
                  </a:lnTo>
                  <a:lnTo>
                    <a:pt x="169" y="67"/>
                  </a:lnTo>
                  <a:lnTo>
                    <a:pt x="193" y="94"/>
                  </a:lnTo>
                  <a:lnTo>
                    <a:pt x="201" y="108"/>
                  </a:lnTo>
                  <a:lnTo>
                    <a:pt x="205" y="122"/>
                  </a:lnTo>
                  <a:lnTo>
                    <a:pt x="205" y="137"/>
                  </a:lnTo>
                  <a:lnTo>
                    <a:pt x="201" y="152"/>
                  </a:lnTo>
                  <a:lnTo>
                    <a:pt x="194" y="165"/>
                  </a:lnTo>
                  <a:lnTo>
                    <a:pt x="183" y="176"/>
                  </a:lnTo>
                  <a:lnTo>
                    <a:pt x="173" y="183"/>
                  </a:lnTo>
                  <a:lnTo>
                    <a:pt x="160" y="187"/>
                  </a:lnTo>
                  <a:lnTo>
                    <a:pt x="147" y="189"/>
                  </a:lnTo>
                  <a:lnTo>
                    <a:pt x="130" y="186"/>
                  </a:lnTo>
                  <a:lnTo>
                    <a:pt x="114" y="178"/>
                  </a:lnTo>
                  <a:lnTo>
                    <a:pt x="101" y="167"/>
                  </a:lnTo>
                  <a:lnTo>
                    <a:pt x="81" y="143"/>
                  </a:lnTo>
                  <a:lnTo>
                    <a:pt x="58" y="124"/>
                  </a:lnTo>
                  <a:lnTo>
                    <a:pt x="31" y="110"/>
                  </a:lnTo>
                  <a:lnTo>
                    <a:pt x="19" y="101"/>
                  </a:lnTo>
                  <a:lnTo>
                    <a:pt x="9" y="90"/>
                  </a:lnTo>
                  <a:lnTo>
                    <a:pt x="3" y="76"/>
                  </a:lnTo>
                  <a:lnTo>
                    <a:pt x="0" y="62"/>
                  </a:lnTo>
                  <a:lnTo>
                    <a:pt x="1" y="46"/>
                  </a:lnTo>
                  <a:lnTo>
                    <a:pt x="5" y="31"/>
                  </a:lnTo>
                  <a:lnTo>
                    <a:pt x="14" y="19"/>
                  </a:lnTo>
                  <a:lnTo>
                    <a:pt x="25" y="9"/>
                  </a:lnTo>
                  <a:lnTo>
                    <a:pt x="39" y="3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99" name="Freeform 448"/>
            <p:cNvSpPr>
              <a:spLocks/>
            </p:cNvSpPr>
            <p:nvPr/>
          </p:nvSpPr>
          <p:spPr bwMode="auto">
            <a:xfrm>
              <a:off x="3959226" y="4600575"/>
              <a:ext cx="36513" cy="20637"/>
            </a:xfrm>
            <a:custGeom>
              <a:avLst/>
              <a:gdLst>
                <a:gd name="T0" fmla="*/ 165 w 230"/>
                <a:gd name="T1" fmla="*/ 0 h 136"/>
                <a:gd name="T2" fmla="*/ 179 w 230"/>
                <a:gd name="T3" fmla="*/ 0 h 136"/>
                <a:gd name="T4" fmla="*/ 194 w 230"/>
                <a:gd name="T5" fmla="*/ 4 h 136"/>
                <a:gd name="T6" fmla="*/ 207 w 230"/>
                <a:gd name="T7" fmla="*/ 11 h 136"/>
                <a:gd name="T8" fmla="*/ 219 w 230"/>
                <a:gd name="T9" fmla="*/ 22 h 136"/>
                <a:gd name="T10" fmla="*/ 226 w 230"/>
                <a:gd name="T11" fmla="*/ 36 h 136"/>
                <a:gd name="T12" fmla="*/ 230 w 230"/>
                <a:gd name="T13" fmla="*/ 50 h 136"/>
                <a:gd name="T14" fmla="*/ 230 w 230"/>
                <a:gd name="T15" fmla="*/ 65 h 136"/>
                <a:gd name="T16" fmla="*/ 226 w 230"/>
                <a:gd name="T17" fmla="*/ 80 h 136"/>
                <a:gd name="T18" fmla="*/ 219 w 230"/>
                <a:gd name="T19" fmla="*/ 93 h 136"/>
                <a:gd name="T20" fmla="*/ 208 w 230"/>
                <a:gd name="T21" fmla="*/ 103 h 136"/>
                <a:gd name="T22" fmla="*/ 195 w 230"/>
                <a:gd name="T23" fmla="*/ 111 h 136"/>
                <a:gd name="T24" fmla="*/ 155 w 230"/>
                <a:gd name="T25" fmla="*/ 125 h 136"/>
                <a:gd name="T26" fmla="*/ 114 w 230"/>
                <a:gd name="T27" fmla="*/ 133 h 136"/>
                <a:gd name="T28" fmla="*/ 71 w 230"/>
                <a:gd name="T29" fmla="*/ 136 h 136"/>
                <a:gd name="T30" fmla="*/ 59 w 230"/>
                <a:gd name="T31" fmla="*/ 136 h 136"/>
                <a:gd name="T32" fmla="*/ 41 w 230"/>
                <a:gd name="T33" fmla="*/ 133 h 136"/>
                <a:gd name="T34" fmla="*/ 24 w 230"/>
                <a:gd name="T35" fmla="*/ 124 h 136"/>
                <a:gd name="T36" fmla="*/ 12 w 230"/>
                <a:gd name="T37" fmla="*/ 113 h 136"/>
                <a:gd name="T38" fmla="*/ 3 w 230"/>
                <a:gd name="T39" fmla="*/ 96 h 136"/>
                <a:gd name="T40" fmla="*/ 0 w 230"/>
                <a:gd name="T41" fmla="*/ 78 h 136"/>
                <a:gd name="T42" fmla="*/ 3 w 230"/>
                <a:gd name="T43" fmla="*/ 60 h 136"/>
                <a:gd name="T44" fmla="*/ 12 w 230"/>
                <a:gd name="T45" fmla="*/ 44 h 136"/>
                <a:gd name="T46" fmla="*/ 24 w 230"/>
                <a:gd name="T47" fmla="*/ 31 h 136"/>
                <a:gd name="T48" fmla="*/ 41 w 230"/>
                <a:gd name="T49" fmla="*/ 23 h 136"/>
                <a:gd name="T50" fmla="*/ 59 w 230"/>
                <a:gd name="T51" fmla="*/ 20 h 136"/>
                <a:gd name="T52" fmla="*/ 71 w 230"/>
                <a:gd name="T53" fmla="*/ 20 h 136"/>
                <a:gd name="T54" fmla="*/ 98 w 230"/>
                <a:gd name="T55" fmla="*/ 18 h 136"/>
                <a:gd name="T56" fmla="*/ 124 w 230"/>
                <a:gd name="T57" fmla="*/ 12 h 136"/>
                <a:gd name="T58" fmla="*/ 150 w 230"/>
                <a:gd name="T59" fmla="*/ 4 h 136"/>
                <a:gd name="T60" fmla="*/ 165 w 230"/>
                <a:gd name="T6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0" h="136">
                  <a:moveTo>
                    <a:pt x="165" y="0"/>
                  </a:moveTo>
                  <a:lnTo>
                    <a:pt x="179" y="0"/>
                  </a:lnTo>
                  <a:lnTo>
                    <a:pt x="194" y="4"/>
                  </a:lnTo>
                  <a:lnTo>
                    <a:pt x="207" y="11"/>
                  </a:lnTo>
                  <a:lnTo>
                    <a:pt x="219" y="22"/>
                  </a:lnTo>
                  <a:lnTo>
                    <a:pt x="226" y="36"/>
                  </a:lnTo>
                  <a:lnTo>
                    <a:pt x="230" y="50"/>
                  </a:lnTo>
                  <a:lnTo>
                    <a:pt x="230" y="65"/>
                  </a:lnTo>
                  <a:lnTo>
                    <a:pt x="226" y="80"/>
                  </a:lnTo>
                  <a:lnTo>
                    <a:pt x="219" y="93"/>
                  </a:lnTo>
                  <a:lnTo>
                    <a:pt x="208" y="103"/>
                  </a:lnTo>
                  <a:lnTo>
                    <a:pt x="195" y="111"/>
                  </a:lnTo>
                  <a:lnTo>
                    <a:pt x="155" y="125"/>
                  </a:lnTo>
                  <a:lnTo>
                    <a:pt x="114" y="133"/>
                  </a:lnTo>
                  <a:lnTo>
                    <a:pt x="71" y="136"/>
                  </a:lnTo>
                  <a:lnTo>
                    <a:pt x="59" y="136"/>
                  </a:lnTo>
                  <a:lnTo>
                    <a:pt x="41" y="133"/>
                  </a:lnTo>
                  <a:lnTo>
                    <a:pt x="24" y="124"/>
                  </a:lnTo>
                  <a:lnTo>
                    <a:pt x="12" y="113"/>
                  </a:lnTo>
                  <a:lnTo>
                    <a:pt x="3" y="96"/>
                  </a:lnTo>
                  <a:lnTo>
                    <a:pt x="0" y="78"/>
                  </a:lnTo>
                  <a:lnTo>
                    <a:pt x="3" y="60"/>
                  </a:lnTo>
                  <a:lnTo>
                    <a:pt x="12" y="44"/>
                  </a:lnTo>
                  <a:lnTo>
                    <a:pt x="24" y="31"/>
                  </a:lnTo>
                  <a:lnTo>
                    <a:pt x="41" y="23"/>
                  </a:lnTo>
                  <a:lnTo>
                    <a:pt x="59" y="20"/>
                  </a:lnTo>
                  <a:lnTo>
                    <a:pt x="71" y="20"/>
                  </a:lnTo>
                  <a:lnTo>
                    <a:pt x="98" y="18"/>
                  </a:lnTo>
                  <a:lnTo>
                    <a:pt x="124" y="12"/>
                  </a:lnTo>
                  <a:lnTo>
                    <a:pt x="150" y="4"/>
                  </a:lnTo>
                  <a:lnTo>
                    <a:pt x="16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100" name="Freeform 449"/>
            <p:cNvSpPr>
              <a:spLocks/>
            </p:cNvSpPr>
            <p:nvPr/>
          </p:nvSpPr>
          <p:spPr bwMode="auto">
            <a:xfrm>
              <a:off x="3716338" y="4473575"/>
              <a:ext cx="20638" cy="36512"/>
            </a:xfrm>
            <a:custGeom>
              <a:avLst/>
              <a:gdLst>
                <a:gd name="T0" fmla="*/ 67 w 129"/>
                <a:gd name="T1" fmla="*/ 0 h 231"/>
                <a:gd name="T2" fmla="*/ 86 w 129"/>
                <a:gd name="T3" fmla="*/ 5 h 231"/>
                <a:gd name="T4" fmla="*/ 100 w 129"/>
                <a:gd name="T5" fmla="*/ 15 h 231"/>
                <a:gd name="T6" fmla="*/ 111 w 129"/>
                <a:gd name="T7" fmla="*/ 30 h 231"/>
                <a:gd name="T8" fmla="*/ 117 w 129"/>
                <a:gd name="T9" fmla="*/ 46 h 231"/>
                <a:gd name="T10" fmla="*/ 118 w 129"/>
                <a:gd name="T11" fmla="*/ 65 h 231"/>
                <a:gd name="T12" fmla="*/ 116 w 129"/>
                <a:gd name="T13" fmla="*/ 91 h 231"/>
                <a:gd name="T14" fmla="*/ 119 w 129"/>
                <a:gd name="T15" fmla="*/ 123 h 231"/>
                <a:gd name="T16" fmla="*/ 127 w 129"/>
                <a:gd name="T17" fmla="*/ 155 h 231"/>
                <a:gd name="T18" fmla="*/ 129 w 129"/>
                <a:gd name="T19" fmla="*/ 169 h 231"/>
                <a:gd name="T20" fmla="*/ 128 w 129"/>
                <a:gd name="T21" fmla="*/ 184 h 231"/>
                <a:gd name="T22" fmla="*/ 124 w 129"/>
                <a:gd name="T23" fmla="*/ 199 h 231"/>
                <a:gd name="T24" fmla="*/ 115 w 129"/>
                <a:gd name="T25" fmla="*/ 211 h 231"/>
                <a:gd name="T26" fmla="*/ 104 w 129"/>
                <a:gd name="T27" fmla="*/ 221 h 231"/>
                <a:gd name="T28" fmla="*/ 90 w 129"/>
                <a:gd name="T29" fmla="*/ 228 h 231"/>
                <a:gd name="T30" fmla="*/ 80 w 129"/>
                <a:gd name="T31" fmla="*/ 230 h 231"/>
                <a:gd name="T32" fmla="*/ 71 w 129"/>
                <a:gd name="T33" fmla="*/ 231 h 231"/>
                <a:gd name="T34" fmla="*/ 57 w 129"/>
                <a:gd name="T35" fmla="*/ 229 h 231"/>
                <a:gd name="T36" fmla="*/ 43 w 129"/>
                <a:gd name="T37" fmla="*/ 223 h 231"/>
                <a:gd name="T38" fmla="*/ 31 w 129"/>
                <a:gd name="T39" fmla="*/ 215 h 231"/>
                <a:gd name="T40" fmla="*/ 22 w 129"/>
                <a:gd name="T41" fmla="*/ 204 h 231"/>
                <a:gd name="T42" fmla="*/ 16 w 129"/>
                <a:gd name="T43" fmla="*/ 191 h 231"/>
                <a:gd name="T44" fmla="*/ 7 w 129"/>
                <a:gd name="T45" fmla="*/ 158 h 231"/>
                <a:gd name="T46" fmla="*/ 2 w 129"/>
                <a:gd name="T47" fmla="*/ 125 h 231"/>
                <a:gd name="T48" fmla="*/ 0 w 129"/>
                <a:gd name="T49" fmla="*/ 91 h 231"/>
                <a:gd name="T50" fmla="*/ 3 w 129"/>
                <a:gd name="T51" fmla="*/ 50 h 231"/>
                <a:gd name="T52" fmla="*/ 8 w 129"/>
                <a:gd name="T53" fmla="*/ 33 h 231"/>
                <a:gd name="T54" fmla="*/ 18 w 129"/>
                <a:gd name="T55" fmla="*/ 18 h 231"/>
                <a:gd name="T56" fmla="*/ 31 w 129"/>
                <a:gd name="T57" fmla="*/ 7 h 231"/>
                <a:gd name="T58" fmla="*/ 48 w 129"/>
                <a:gd name="T59" fmla="*/ 0 h 231"/>
                <a:gd name="T60" fmla="*/ 67 w 129"/>
                <a:gd name="T61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9" h="231">
                  <a:moveTo>
                    <a:pt x="67" y="0"/>
                  </a:moveTo>
                  <a:lnTo>
                    <a:pt x="86" y="5"/>
                  </a:lnTo>
                  <a:lnTo>
                    <a:pt x="100" y="15"/>
                  </a:lnTo>
                  <a:lnTo>
                    <a:pt x="111" y="30"/>
                  </a:lnTo>
                  <a:lnTo>
                    <a:pt x="117" y="46"/>
                  </a:lnTo>
                  <a:lnTo>
                    <a:pt x="118" y="65"/>
                  </a:lnTo>
                  <a:lnTo>
                    <a:pt x="116" y="91"/>
                  </a:lnTo>
                  <a:lnTo>
                    <a:pt x="119" y="123"/>
                  </a:lnTo>
                  <a:lnTo>
                    <a:pt x="127" y="155"/>
                  </a:lnTo>
                  <a:lnTo>
                    <a:pt x="129" y="169"/>
                  </a:lnTo>
                  <a:lnTo>
                    <a:pt x="128" y="184"/>
                  </a:lnTo>
                  <a:lnTo>
                    <a:pt x="124" y="199"/>
                  </a:lnTo>
                  <a:lnTo>
                    <a:pt x="115" y="211"/>
                  </a:lnTo>
                  <a:lnTo>
                    <a:pt x="104" y="221"/>
                  </a:lnTo>
                  <a:lnTo>
                    <a:pt x="90" y="228"/>
                  </a:lnTo>
                  <a:lnTo>
                    <a:pt x="80" y="230"/>
                  </a:lnTo>
                  <a:lnTo>
                    <a:pt x="71" y="231"/>
                  </a:lnTo>
                  <a:lnTo>
                    <a:pt x="57" y="229"/>
                  </a:lnTo>
                  <a:lnTo>
                    <a:pt x="43" y="223"/>
                  </a:lnTo>
                  <a:lnTo>
                    <a:pt x="31" y="215"/>
                  </a:lnTo>
                  <a:lnTo>
                    <a:pt x="22" y="204"/>
                  </a:lnTo>
                  <a:lnTo>
                    <a:pt x="16" y="191"/>
                  </a:lnTo>
                  <a:lnTo>
                    <a:pt x="7" y="158"/>
                  </a:lnTo>
                  <a:lnTo>
                    <a:pt x="2" y="125"/>
                  </a:lnTo>
                  <a:lnTo>
                    <a:pt x="0" y="91"/>
                  </a:lnTo>
                  <a:lnTo>
                    <a:pt x="3" y="50"/>
                  </a:lnTo>
                  <a:lnTo>
                    <a:pt x="8" y="33"/>
                  </a:lnTo>
                  <a:lnTo>
                    <a:pt x="18" y="18"/>
                  </a:lnTo>
                  <a:lnTo>
                    <a:pt x="31" y="7"/>
                  </a:lnTo>
                  <a:lnTo>
                    <a:pt x="48" y="0"/>
                  </a:lnTo>
                  <a:lnTo>
                    <a:pt x="6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101" name="Freeform 450"/>
            <p:cNvSpPr>
              <a:spLocks/>
            </p:cNvSpPr>
            <p:nvPr/>
          </p:nvSpPr>
          <p:spPr bwMode="auto">
            <a:xfrm>
              <a:off x="3665538" y="4768850"/>
              <a:ext cx="36513" cy="19050"/>
            </a:xfrm>
            <a:custGeom>
              <a:avLst/>
              <a:gdLst>
                <a:gd name="T0" fmla="*/ 58 w 233"/>
                <a:gd name="T1" fmla="*/ 0 h 116"/>
                <a:gd name="T2" fmla="*/ 175 w 233"/>
                <a:gd name="T3" fmla="*/ 0 h 116"/>
                <a:gd name="T4" fmla="*/ 193 w 233"/>
                <a:gd name="T5" fmla="*/ 3 h 116"/>
                <a:gd name="T6" fmla="*/ 208 w 233"/>
                <a:gd name="T7" fmla="*/ 11 h 116"/>
                <a:gd name="T8" fmla="*/ 221 w 233"/>
                <a:gd name="T9" fmla="*/ 23 h 116"/>
                <a:gd name="T10" fmla="*/ 230 w 233"/>
                <a:gd name="T11" fmla="*/ 40 h 116"/>
                <a:gd name="T12" fmla="*/ 233 w 233"/>
                <a:gd name="T13" fmla="*/ 58 h 116"/>
                <a:gd name="T14" fmla="*/ 230 w 233"/>
                <a:gd name="T15" fmla="*/ 76 h 116"/>
                <a:gd name="T16" fmla="*/ 221 w 233"/>
                <a:gd name="T17" fmla="*/ 92 h 116"/>
                <a:gd name="T18" fmla="*/ 208 w 233"/>
                <a:gd name="T19" fmla="*/ 104 h 116"/>
                <a:gd name="T20" fmla="*/ 193 w 233"/>
                <a:gd name="T21" fmla="*/ 113 h 116"/>
                <a:gd name="T22" fmla="*/ 175 w 233"/>
                <a:gd name="T23" fmla="*/ 116 h 116"/>
                <a:gd name="T24" fmla="*/ 58 w 233"/>
                <a:gd name="T25" fmla="*/ 116 h 116"/>
                <a:gd name="T26" fmla="*/ 39 w 233"/>
                <a:gd name="T27" fmla="*/ 113 h 116"/>
                <a:gd name="T28" fmla="*/ 23 w 233"/>
                <a:gd name="T29" fmla="*/ 104 h 116"/>
                <a:gd name="T30" fmla="*/ 10 w 233"/>
                <a:gd name="T31" fmla="*/ 92 h 116"/>
                <a:gd name="T32" fmla="*/ 2 w 233"/>
                <a:gd name="T33" fmla="*/ 76 h 116"/>
                <a:gd name="T34" fmla="*/ 0 w 233"/>
                <a:gd name="T35" fmla="*/ 58 h 116"/>
                <a:gd name="T36" fmla="*/ 2 w 233"/>
                <a:gd name="T37" fmla="*/ 40 h 116"/>
                <a:gd name="T38" fmla="*/ 10 w 233"/>
                <a:gd name="T39" fmla="*/ 23 h 116"/>
                <a:gd name="T40" fmla="*/ 23 w 233"/>
                <a:gd name="T41" fmla="*/ 11 h 116"/>
                <a:gd name="T42" fmla="*/ 39 w 233"/>
                <a:gd name="T43" fmla="*/ 3 h 116"/>
                <a:gd name="T44" fmla="*/ 58 w 233"/>
                <a:gd name="T4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3" h="116">
                  <a:moveTo>
                    <a:pt x="58" y="0"/>
                  </a:moveTo>
                  <a:lnTo>
                    <a:pt x="175" y="0"/>
                  </a:lnTo>
                  <a:lnTo>
                    <a:pt x="193" y="3"/>
                  </a:lnTo>
                  <a:lnTo>
                    <a:pt x="208" y="11"/>
                  </a:lnTo>
                  <a:lnTo>
                    <a:pt x="221" y="23"/>
                  </a:lnTo>
                  <a:lnTo>
                    <a:pt x="230" y="40"/>
                  </a:lnTo>
                  <a:lnTo>
                    <a:pt x="233" y="58"/>
                  </a:lnTo>
                  <a:lnTo>
                    <a:pt x="230" y="76"/>
                  </a:lnTo>
                  <a:lnTo>
                    <a:pt x="221" y="92"/>
                  </a:lnTo>
                  <a:lnTo>
                    <a:pt x="208" y="104"/>
                  </a:lnTo>
                  <a:lnTo>
                    <a:pt x="193" y="113"/>
                  </a:lnTo>
                  <a:lnTo>
                    <a:pt x="175" y="116"/>
                  </a:lnTo>
                  <a:lnTo>
                    <a:pt x="58" y="116"/>
                  </a:lnTo>
                  <a:lnTo>
                    <a:pt x="39" y="113"/>
                  </a:lnTo>
                  <a:lnTo>
                    <a:pt x="23" y="104"/>
                  </a:lnTo>
                  <a:lnTo>
                    <a:pt x="10" y="92"/>
                  </a:lnTo>
                  <a:lnTo>
                    <a:pt x="2" y="76"/>
                  </a:lnTo>
                  <a:lnTo>
                    <a:pt x="0" y="58"/>
                  </a:lnTo>
                  <a:lnTo>
                    <a:pt x="2" y="40"/>
                  </a:lnTo>
                  <a:lnTo>
                    <a:pt x="10" y="23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102" name="Freeform 451"/>
            <p:cNvSpPr>
              <a:spLocks/>
            </p:cNvSpPr>
            <p:nvPr/>
          </p:nvSpPr>
          <p:spPr bwMode="auto">
            <a:xfrm>
              <a:off x="3762376" y="4672013"/>
              <a:ext cx="33338" cy="28575"/>
            </a:xfrm>
            <a:custGeom>
              <a:avLst/>
              <a:gdLst>
                <a:gd name="T0" fmla="*/ 64 w 209"/>
                <a:gd name="T1" fmla="*/ 0 h 186"/>
                <a:gd name="T2" fmla="*/ 79 w 209"/>
                <a:gd name="T3" fmla="*/ 3 h 186"/>
                <a:gd name="T4" fmla="*/ 92 w 209"/>
                <a:gd name="T5" fmla="*/ 10 h 186"/>
                <a:gd name="T6" fmla="*/ 103 w 209"/>
                <a:gd name="T7" fmla="*/ 20 h 186"/>
                <a:gd name="T8" fmla="*/ 125 w 209"/>
                <a:gd name="T9" fmla="*/ 42 h 186"/>
                <a:gd name="T10" fmla="*/ 149 w 209"/>
                <a:gd name="T11" fmla="*/ 60 h 186"/>
                <a:gd name="T12" fmla="*/ 175 w 209"/>
                <a:gd name="T13" fmla="*/ 75 h 186"/>
                <a:gd name="T14" fmla="*/ 188 w 209"/>
                <a:gd name="T15" fmla="*/ 84 h 186"/>
                <a:gd name="T16" fmla="*/ 199 w 209"/>
                <a:gd name="T17" fmla="*/ 94 h 186"/>
                <a:gd name="T18" fmla="*/ 206 w 209"/>
                <a:gd name="T19" fmla="*/ 108 h 186"/>
                <a:gd name="T20" fmla="*/ 209 w 209"/>
                <a:gd name="T21" fmla="*/ 122 h 186"/>
                <a:gd name="T22" fmla="*/ 208 w 209"/>
                <a:gd name="T23" fmla="*/ 137 h 186"/>
                <a:gd name="T24" fmla="*/ 204 w 209"/>
                <a:gd name="T25" fmla="*/ 152 h 186"/>
                <a:gd name="T26" fmla="*/ 195 w 209"/>
                <a:gd name="T27" fmla="*/ 166 h 186"/>
                <a:gd name="T28" fmla="*/ 182 w 209"/>
                <a:gd name="T29" fmla="*/ 177 h 186"/>
                <a:gd name="T30" fmla="*/ 167 w 209"/>
                <a:gd name="T31" fmla="*/ 184 h 186"/>
                <a:gd name="T32" fmla="*/ 151 w 209"/>
                <a:gd name="T33" fmla="*/ 186 h 186"/>
                <a:gd name="T34" fmla="*/ 138 w 209"/>
                <a:gd name="T35" fmla="*/ 185 h 186"/>
                <a:gd name="T36" fmla="*/ 127 w 209"/>
                <a:gd name="T37" fmla="*/ 181 h 186"/>
                <a:gd name="T38" fmla="*/ 95 w 209"/>
                <a:gd name="T39" fmla="*/ 164 h 186"/>
                <a:gd name="T40" fmla="*/ 66 w 209"/>
                <a:gd name="T41" fmla="*/ 144 h 186"/>
                <a:gd name="T42" fmla="*/ 39 w 209"/>
                <a:gd name="T43" fmla="*/ 121 h 186"/>
                <a:gd name="T44" fmla="*/ 14 w 209"/>
                <a:gd name="T45" fmla="*/ 95 h 186"/>
                <a:gd name="T46" fmla="*/ 6 w 209"/>
                <a:gd name="T47" fmla="*/ 83 h 186"/>
                <a:gd name="T48" fmla="*/ 2 w 209"/>
                <a:gd name="T49" fmla="*/ 68 h 186"/>
                <a:gd name="T50" fmla="*/ 0 w 209"/>
                <a:gd name="T51" fmla="*/ 53 h 186"/>
                <a:gd name="T52" fmla="*/ 4 w 209"/>
                <a:gd name="T53" fmla="*/ 38 h 186"/>
                <a:gd name="T54" fmla="*/ 11 w 209"/>
                <a:gd name="T55" fmla="*/ 24 h 186"/>
                <a:gd name="T56" fmla="*/ 22 w 209"/>
                <a:gd name="T57" fmla="*/ 14 h 186"/>
                <a:gd name="T58" fmla="*/ 34 w 209"/>
                <a:gd name="T59" fmla="*/ 5 h 186"/>
                <a:gd name="T60" fmla="*/ 49 w 209"/>
                <a:gd name="T61" fmla="*/ 0 h 186"/>
                <a:gd name="T62" fmla="*/ 64 w 209"/>
                <a:gd name="T6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9" h="186">
                  <a:moveTo>
                    <a:pt x="64" y="0"/>
                  </a:moveTo>
                  <a:lnTo>
                    <a:pt x="79" y="3"/>
                  </a:lnTo>
                  <a:lnTo>
                    <a:pt x="92" y="10"/>
                  </a:lnTo>
                  <a:lnTo>
                    <a:pt x="103" y="20"/>
                  </a:lnTo>
                  <a:lnTo>
                    <a:pt x="125" y="42"/>
                  </a:lnTo>
                  <a:lnTo>
                    <a:pt x="149" y="60"/>
                  </a:lnTo>
                  <a:lnTo>
                    <a:pt x="175" y="75"/>
                  </a:lnTo>
                  <a:lnTo>
                    <a:pt x="188" y="84"/>
                  </a:lnTo>
                  <a:lnTo>
                    <a:pt x="199" y="94"/>
                  </a:lnTo>
                  <a:lnTo>
                    <a:pt x="206" y="108"/>
                  </a:lnTo>
                  <a:lnTo>
                    <a:pt x="209" y="122"/>
                  </a:lnTo>
                  <a:lnTo>
                    <a:pt x="208" y="137"/>
                  </a:lnTo>
                  <a:lnTo>
                    <a:pt x="204" y="152"/>
                  </a:lnTo>
                  <a:lnTo>
                    <a:pt x="195" y="166"/>
                  </a:lnTo>
                  <a:lnTo>
                    <a:pt x="182" y="177"/>
                  </a:lnTo>
                  <a:lnTo>
                    <a:pt x="167" y="184"/>
                  </a:lnTo>
                  <a:lnTo>
                    <a:pt x="151" y="186"/>
                  </a:lnTo>
                  <a:lnTo>
                    <a:pt x="138" y="185"/>
                  </a:lnTo>
                  <a:lnTo>
                    <a:pt x="127" y="181"/>
                  </a:lnTo>
                  <a:lnTo>
                    <a:pt x="95" y="164"/>
                  </a:lnTo>
                  <a:lnTo>
                    <a:pt x="66" y="144"/>
                  </a:lnTo>
                  <a:lnTo>
                    <a:pt x="39" y="121"/>
                  </a:lnTo>
                  <a:lnTo>
                    <a:pt x="14" y="95"/>
                  </a:lnTo>
                  <a:lnTo>
                    <a:pt x="6" y="83"/>
                  </a:lnTo>
                  <a:lnTo>
                    <a:pt x="2" y="68"/>
                  </a:lnTo>
                  <a:lnTo>
                    <a:pt x="0" y="53"/>
                  </a:lnTo>
                  <a:lnTo>
                    <a:pt x="4" y="38"/>
                  </a:lnTo>
                  <a:lnTo>
                    <a:pt x="11" y="24"/>
                  </a:lnTo>
                  <a:lnTo>
                    <a:pt x="22" y="14"/>
                  </a:lnTo>
                  <a:lnTo>
                    <a:pt x="34" y="5"/>
                  </a:lnTo>
                  <a:lnTo>
                    <a:pt x="49" y="0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103" name="Freeform 452"/>
            <p:cNvSpPr>
              <a:spLocks/>
            </p:cNvSpPr>
            <p:nvPr/>
          </p:nvSpPr>
          <p:spPr bwMode="auto">
            <a:xfrm>
              <a:off x="3963988" y="4519613"/>
              <a:ext cx="36513" cy="23812"/>
            </a:xfrm>
            <a:custGeom>
              <a:avLst/>
              <a:gdLst>
                <a:gd name="T0" fmla="*/ 63 w 227"/>
                <a:gd name="T1" fmla="*/ 0 h 150"/>
                <a:gd name="T2" fmla="*/ 98 w 227"/>
                <a:gd name="T3" fmla="*/ 4 h 150"/>
                <a:gd name="T4" fmla="*/ 133 w 227"/>
                <a:gd name="T5" fmla="*/ 13 h 150"/>
                <a:gd name="T6" fmla="*/ 166 w 227"/>
                <a:gd name="T7" fmla="*/ 26 h 150"/>
                <a:gd name="T8" fmla="*/ 197 w 227"/>
                <a:gd name="T9" fmla="*/ 43 h 150"/>
                <a:gd name="T10" fmla="*/ 210 w 227"/>
                <a:gd name="T11" fmla="*/ 52 h 150"/>
                <a:gd name="T12" fmla="*/ 219 w 227"/>
                <a:gd name="T13" fmla="*/ 64 h 150"/>
                <a:gd name="T14" fmla="*/ 225 w 227"/>
                <a:gd name="T15" fmla="*/ 77 h 150"/>
                <a:gd name="T16" fmla="*/ 227 w 227"/>
                <a:gd name="T17" fmla="*/ 92 h 150"/>
                <a:gd name="T18" fmla="*/ 225 w 227"/>
                <a:gd name="T19" fmla="*/ 107 h 150"/>
                <a:gd name="T20" fmla="*/ 219 w 227"/>
                <a:gd name="T21" fmla="*/ 122 h 150"/>
                <a:gd name="T22" fmla="*/ 209 w 227"/>
                <a:gd name="T23" fmla="*/ 133 h 150"/>
                <a:gd name="T24" fmla="*/ 197 w 227"/>
                <a:gd name="T25" fmla="*/ 143 h 150"/>
                <a:gd name="T26" fmla="*/ 184 w 227"/>
                <a:gd name="T27" fmla="*/ 148 h 150"/>
                <a:gd name="T28" fmla="*/ 169 w 227"/>
                <a:gd name="T29" fmla="*/ 150 h 150"/>
                <a:gd name="T30" fmla="*/ 154 w 227"/>
                <a:gd name="T31" fmla="*/ 148 h 150"/>
                <a:gd name="T32" fmla="*/ 139 w 227"/>
                <a:gd name="T33" fmla="*/ 143 h 150"/>
                <a:gd name="T34" fmla="*/ 112 w 227"/>
                <a:gd name="T35" fmla="*/ 129 h 150"/>
                <a:gd name="T36" fmla="*/ 83 w 227"/>
                <a:gd name="T37" fmla="*/ 121 h 150"/>
                <a:gd name="T38" fmla="*/ 53 w 227"/>
                <a:gd name="T39" fmla="*/ 116 h 150"/>
                <a:gd name="T40" fmla="*/ 35 w 227"/>
                <a:gd name="T41" fmla="*/ 111 h 150"/>
                <a:gd name="T42" fmla="*/ 19 w 227"/>
                <a:gd name="T43" fmla="*/ 102 h 150"/>
                <a:gd name="T44" fmla="*/ 9 w 227"/>
                <a:gd name="T45" fmla="*/ 89 h 150"/>
                <a:gd name="T46" fmla="*/ 1 w 227"/>
                <a:gd name="T47" fmla="*/ 72 h 150"/>
                <a:gd name="T48" fmla="*/ 0 w 227"/>
                <a:gd name="T49" fmla="*/ 53 h 150"/>
                <a:gd name="T50" fmla="*/ 4 w 227"/>
                <a:gd name="T51" fmla="*/ 35 h 150"/>
                <a:gd name="T52" fmla="*/ 14 w 227"/>
                <a:gd name="T53" fmla="*/ 20 h 150"/>
                <a:gd name="T54" fmla="*/ 28 w 227"/>
                <a:gd name="T55" fmla="*/ 9 h 150"/>
                <a:gd name="T56" fmla="*/ 44 w 227"/>
                <a:gd name="T57" fmla="*/ 1 h 150"/>
                <a:gd name="T58" fmla="*/ 63 w 227"/>
                <a:gd name="T59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7" h="150">
                  <a:moveTo>
                    <a:pt x="63" y="0"/>
                  </a:moveTo>
                  <a:lnTo>
                    <a:pt x="98" y="4"/>
                  </a:lnTo>
                  <a:lnTo>
                    <a:pt x="133" y="13"/>
                  </a:lnTo>
                  <a:lnTo>
                    <a:pt x="166" y="26"/>
                  </a:lnTo>
                  <a:lnTo>
                    <a:pt x="197" y="43"/>
                  </a:lnTo>
                  <a:lnTo>
                    <a:pt x="210" y="52"/>
                  </a:lnTo>
                  <a:lnTo>
                    <a:pt x="219" y="64"/>
                  </a:lnTo>
                  <a:lnTo>
                    <a:pt x="225" y="77"/>
                  </a:lnTo>
                  <a:lnTo>
                    <a:pt x="227" y="92"/>
                  </a:lnTo>
                  <a:lnTo>
                    <a:pt x="225" y="107"/>
                  </a:lnTo>
                  <a:lnTo>
                    <a:pt x="219" y="122"/>
                  </a:lnTo>
                  <a:lnTo>
                    <a:pt x="209" y="133"/>
                  </a:lnTo>
                  <a:lnTo>
                    <a:pt x="197" y="143"/>
                  </a:lnTo>
                  <a:lnTo>
                    <a:pt x="184" y="148"/>
                  </a:lnTo>
                  <a:lnTo>
                    <a:pt x="169" y="150"/>
                  </a:lnTo>
                  <a:lnTo>
                    <a:pt x="154" y="148"/>
                  </a:lnTo>
                  <a:lnTo>
                    <a:pt x="139" y="143"/>
                  </a:lnTo>
                  <a:lnTo>
                    <a:pt x="112" y="129"/>
                  </a:lnTo>
                  <a:lnTo>
                    <a:pt x="83" y="121"/>
                  </a:lnTo>
                  <a:lnTo>
                    <a:pt x="53" y="116"/>
                  </a:lnTo>
                  <a:lnTo>
                    <a:pt x="35" y="111"/>
                  </a:lnTo>
                  <a:lnTo>
                    <a:pt x="19" y="102"/>
                  </a:lnTo>
                  <a:lnTo>
                    <a:pt x="9" y="89"/>
                  </a:lnTo>
                  <a:lnTo>
                    <a:pt x="1" y="72"/>
                  </a:lnTo>
                  <a:lnTo>
                    <a:pt x="0" y="53"/>
                  </a:lnTo>
                  <a:lnTo>
                    <a:pt x="4" y="35"/>
                  </a:lnTo>
                  <a:lnTo>
                    <a:pt x="14" y="20"/>
                  </a:lnTo>
                  <a:lnTo>
                    <a:pt x="28" y="9"/>
                  </a:lnTo>
                  <a:lnTo>
                    <a:pt x="44" y="1"/>
                  </a:lnTo>
                  <a:lnTo>
                    <a:pt x="6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104" name="Freeform 453"/>
            <p:cNvSpPr>
              <a:spLocks/>
            </p:cNvSpPr>
            <p:nvPr/>
          </p:nvSpPr>
          <p:spPr bwMode="auto">
            <a:xfrm>
              <a:off x="3721101" y="4768850"/>
              <a:ext cx="36513" cy="19050"/>
            </a:xfrm>
            <a:custGeom>
              <a:avLst/>
              <a:gdLst>
                <a:gd name="T0" fmla="*/ 58 w 233"/>
                <a:gd name="T1" fmla="*/ 0 h 116"/>
                <a:gd name="T2" fmla="*/ 175 w 233"/>
                <a:gd name="T3" fmla="*/ 0 h 116"/>
                <a:gd name="T4" fmla="*/ 193 w 233"/>
                <a:gd name="T5" fmla="*/ 3 h 116"/>
                <a:gd name="T6" fmla="*/ 208 w 233"/>
                <a:gd name="T7" fmla="*/ 11 h 116"/>
                <a:gd name="T8" fmla="*/ 221 w 233"/>
                <a:gd name="T9" fmla="*/ 23 h 116"/>
                <a:gd name="T10" fmla="*/ 230 w 233"/>
                <a:gd name="T11" fmla="*/ 40 h 116"/>
                <a:gd name="T12" fmla="*/ 233 w 233"/>
                <a:gd name="T13" fmla="*/ 58 h 116"/>
                <a:gd name="T14" fmla="*/ 230 w 233"/>
                <a:gd name="T15" fmla="*/ 76 h 116"/>
                <a:gd name="T16" fmla="*/ 221 w 233"/>
                <a:gd name="T17" fmla="*/ 92 h 116"/>
                <a:gd name="T18" fmla="*/ 208 w 233"/>
                <a:gd name="T19" fmla="*/ 104 h 116"/>
                <a:gd name="T20" fmla="*/ 193 w 233"/>
                <a:gd name="T21" fmla="*/ 113 h 116"/>
                <a:gd name="T22" fmla="*/ 175 w 233"/>
                <a:gd name="T23" fmla="*/ 116 h 116"/>
                <a:gd name="T24" fmla="*/ 58 w 233"/>
                <a:gd name="T25" fmla="*/ 116 h 116"/>
                <a:gd name="T26" fmla="*/ 39 w 233"/>
                <a:gd name="T27" fmla="*/ 113 h 116"/>
                <a:gd name="T28" fmla="*/ 23 w 233"/>
                <a:gd name="T29" fmla="*/ 104 h 116"/>
                <a:gd name="T30" fmla="*/ 10 w 233"/>
                <a:gd name="T31" fmla="*/ 92 h 116"/>
                <a:gd name="T32" fmla="*/ 2 w 233"/>
                <a:gd name="T33" fmla="*/ 76 h 116"/>
                <a:gd name="T34" fmla="*/ 0 w 233"/>
                <a:gd name="T35" fmla="*/ 58 h 116"/>
                <a:gd name="T36" fmla="*/ 2 w 233"/>
                <a:gd name="T37" fmla="*/ 40 h 116"/>
                <a:gd name="T38" fmla="*/ 10 w 233"/>
                <a:gd name="T39" fmla="*/ 23 h 116"/>
                <a:gd name="T40" fmla="*/ 23 w 233"/>
                <a:gd name="T41" fmla="*/ 11 h 116"/>
                <a:gd name="T42" fmla="*/ 39 w 233"/>
                <a:gd name="T43" fmla="*/ 3 h 116"/>
                <a:gd name="T44" fmla="*/ 58 w 233"/>
                <a:gd name="T4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3" h="116">
                  <a:moveTo>
                    <a:pt x="58" y="0"/>
                  </a:moveTo>
                  <a:lnTo>
                    <a:pt x="175" y="0"/>
                  </a:lnTo>
                  <a:lnTo>
                    <a:pt x="193" y="3"/>
                  </a:lnTo>
                  <a:lnTo>
                    <a:pt x="208" y="11"/>
                  </a:lnTo>
                  <a:lnTo>
                    <a:pt x="221" y="23"/>
                  </a:lnTo>
                  <a:lnTo>
                    <a:pt x="230" y="40"/>
                  </a:lnTo>
                  <a:lnTo>
                    <a:pt x="233" y="58"/>
                  </a:lnTo>
                  <a:lnTo>
                    <a:pt x="230" y="76"/>
                  </a:lnTo>
                  <a:lnTo>
                    <a:pt x="221" y="92"/>
                  </a:lnTo>
                  <a:lnTo>
                    <a:pt x="208" y="104"/>
                  </a:lnTo>
                  <a:lnTo>
                    <a:pt x="193" y="113"/>
                  </a:lnTo>
                  <a:lnTo>
                    <a:pt x="175" y="116"/>
                  </a:lnTo>
                  <a:lnTo>
                    <a:pt x="58" y="116"/>
                  </a:lnTo>
                  <a:lnTo>
                    <a:pt x="39" y="113"/>
                  </a:lnTo>
                  <a:lnTo>
                    <a:pt x="23" y="104"/>
                  </a:lnTo>
                  <a:lnTo>
                    <a:pt x="10" y="92"/>
                  </a:lnTo>
                  <a:lnTo>
                    <a:pt x="2" y="76"/>
                  </a:lnTo>
                  <a:lnTo>
                    <a:pt x="0" y="58"/>
                  </a:lnTo>
                  <a:lnTo>
                    <a:pt x="2" y="40"/>
                  </a:lnTo>
                  <a:lnTo>
                    <a:pt x="10" y="23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105" name="Freeform 454"/>
            <p:cNvSpPr>
              <a:spLocks/>
            </p:cNvSpPr>
            <p:nvPr/>
          </p:nvSpPr>
          <p:spPr bwMode="auto">
            <a:xfrm>
              <a:off x="3752851" y="4619625"/>
              <a:ext cx="26988" cy="36512"/>
            </a:xfrm>
            <a:custGeom>
              <a:avLst/>
              <a:gdLst>
                <a:gd name="T0" fmla="*/ 111 w 163"/>
                <a:gd name="T1" fmla="*/ 0 h 223"/>
                <a:gd name="T2" fmla="*/ 125 w 163"/>
                <a:gd name="T3" fmla="*/ 4 h 223"/>
                <a:gd name="T4" fmla="*/ 139 w 163"/>
                <a:gd name="T5" fmla="*/ 11 h 223"/>
                <a:gd name="T6" fmla="*/ 151 w 163"/>
                <a:gd name="T7" fmla="*/ 23 h 223"/>
                <a:gd name="T8" fmla="*/ 158 w 163"/>
                <a:gd name="T9" fmla="*/ 35 h 223"/>
                <a:gd name="T10" fmla="*/ 163 w 163"/>
                <a:gd name="T11" fmla="*/ 50 h 223"/>
                <a:gd name="T12" fmla="*/ 163 w 163"/>
                <a:gd name="T13" fmla="*/ 65 h 223"/>
                <a:gd name="T14" fmla="*/ 159 w 163"/>
                <a:gd name="T15" fmla="*/ 80 h 223"/>
                <a:gd name="T16" fmla="*/ 152 w 163"/>
                <a:gd name="T17" fmla="*/ 94 h 223"/>
                <a:gd name="T18" fmla="*/ 135 w 163"/>
                <a:gd name="T19" fmla="*/ 119 h 223"/>
                <a:gd name="T20" fmla="*/ 123 w 163"/>
                <a:gd name="T21" fmla="*/ 146 h 223"/>
                <a:gd name="T22" fmla="*/ 116 w 163"/>
                <a:gd name="T23" fmla="*/ 175 h 223"/>
                <a:gd name="T24" fmla="*/ 109 w 163"/>
                <a:gd name="T25" fmla="*/ 191 h 223"/>
                <a:gd name="T26" fmla="*/ 101 w 163"/>
                <a:gd name="T27" fmla="*/ 204 h 223"/>
                <a:gd name="T28" fmla="*/ 88 w 163"/>
                <a:gd name="T29" fmla="*/ 214 h 223"/>
                <a:gd name="T30" fmla="*/ 74 w 163"/>
                <a:gd name="T31" fmla="*/ 220 h 223"/>
                <a:gd name="T32" fmla="*/ 59 w 163"/>
                <a:gd name="T33" fmla="*/ 223 h 223"/>
                <a:gd name="T34" fmla="*/ 53 w 163"/>
                <a:gd name="T35" fmla="*/ 223 h 223"/>
                <a:gd name="T36" fmla="*/ 47 w 163"/>
                <a:gd name="T37" fmla="*/ 222 h 223"/>
                <a:gd name="T38" fmla="*/ 32 w 163"/>
                <a:gd name="T39" fmla="*/ 216 h 223"/>
                <a:gd name="T40" fmla="*/ 19 w 163"/>
                <a:gd name="T41" fmla="*/ 208 h 223"/>
                <a:gd name="T42" fmla="*/ 10 w 163"/>
                <a:gd name="T43" fmla="*/ 197 h 223"/>
                <a:gd name="T44" fmla="*/ 3 w 163"/>
                <a:gd name="T45" fmla="*/ 183 h 223"/>
                <a:gd name="T46" fmla="*/ 0 w 163"/>
                <a:gd name="T47" fmla="*/ 169 h 223"/>
                <a:gd name="T48" fmla="*/ 1 w 163"/>
                <a:gd name="T49" fmla="*/ 153 h 223"/>
                <a:gd name="T50" fmla="*/ 10 w 163"/>
                <a:gd name="T51" fmla="*/ 119 h 223"/>
                <a:gd name="T52" fmla="*/ 21 w 163"/>
                <a:gd name="T53" fmla="*/ 85 h 223"/>
                <a:gd name="T54" fmla="*/ 38 w 163"/>
                <a:gd name="T55" fmla="*/ 53 h 223"/>
                <a:gd name="T56" fmla="*/ 58 w 163"/>
                <a:gd name="T57" fmla="*/ 24 h 223"/>
                <a:gd name="T58" fmla="*/ 68 w 163"/>
                <a:gd name="T59" fmla="*/ 13 h 223"/>
                <a:gd name="T60" fmla="*/ 81 w 163"/>
                <a:gd name="T61" fmla="*/ 5 h 223"/>
                <a:gd name="T62" fmla="*/ 96 w 163"/>
                <a:gd name="T63" fmla="*/ 2 h 223"/>
                <a:gd name="T64" fmla="*/ 111 w 163"/>
                <a:gd name="T65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3" h="223">
                  <a:moveTo>
                    <a:pt x="111" y="0"/>
                  </a:moveTo>
                  <a:lnTo>
                    <a:pt x="125" y="4"/>
                  </a:lnTo>
                  <a:lnTo>
                    <a:pt x="139" y="11"/>
                  </a:lnTo>
                  <a:lnTo>
                    <a:pt x="151" y="23"/>
                  </a:lnTo>
                  <a:lnTo>
                    <a:pt x="158" y="35"/>
                  </a:lnTo>
                  <a:lnTo>
                    <a:pt x="163" y="50"/>
                  </a:lnTo>
                  <a:lnTo>
                    <a:pt x="163" y="65"/>
                  </a:lnTo>
                  <a:lnTo>
                    <a:pt x="159" y="80"/>
                  </a:lnTo>
                  <a:lnTo>
                    <a:pt x="152" y="94"/>
                  </a:lnTo>
                  <a:lnTo>
                    <a:pt x="135" y="119"/>
                  </a:lnTo>
                  <a:lnTo>
                    <a:pt x="123" y="146"/>
                  </a:lnTo>
                  <a:lnTo>
                    <a:pt x="116" y="175"/>
                  </a:lnTo>
                  <a:lnTo>
                    <a:pt x="109" y="191"/>
                  </a:lnTo>
                  <a:lnTo>
                    <a:pt x="101" y="204"/>
                  </a:lnTo>
                  <a:lnTo>
                    <a:pt x="88" y="214"/>
                  </a:lnTo>
                  <a:lnTo>
                    <a:pt x="74" y="220"/>
                  </a:lnTo>
                  <a:lnTo>
                    <a:pt x="59" y="223"/>
                  </a:lnTo>
                  <a:lnTo>
                    <a:pt x="53" y="223"/>
                  </a:lnTo>
                  <a:lnTo>
                    <a:pt x="47" y="222"/>
                  </a:lnTo>
                  <a:lnTo>
                    <a:pt x="32" y="216"/>
                  </a:lnTo>
                  <a:lnTo>
                    <a:pt x="19" y="208"/>
                  </a:lnTo>
                  <a:lnTo>
                    <a:pt x="10" y="197"/>
                  </a:lnTo>
                  <a:lnTo>
                    <a:pt x="3" y="183"/>
                  </a:lnTo>
                  <a:lnTo>
                    <a:pt x="0" y="169"/>
                  </a:lnTo>
                  <a:lnTo>
                    <a:pt x="1" y="153"/>
                  </a:lnTo>
                  <a:lnTo>
                    <a:pt x="10" y="119"/>
                  </a:lnTo>
                  <a:lnTo>
                    <a:pt x="21" y="85"/>
                  </a:lnTo>
                  <a:lnTo>
                    <a:pt x="38" y="53"/>
                  </a:lnTo>
                  <a:lnTo>
                    <a:pt x="58" y="24"/>
                  </a:lnTo>
                  <a:lnTo>
                    <a:pt x="68" y="13"/>
                  </a:lnTo>
                  <a:lnTo>
                    <a:pt x="81" y="5"/>
                  </a:lnTo>
                  <a:lnTo>
                    <a:pt x="96" y="2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106" name="Freeform 455"/>
            <p:cNvSpPr>
              <a:spLocks noEditPoints="1"/>
            </p:cNvSpPr>
            <p:nvPr/>
          </p:nvSpPr>
          <p:spPr bwMode="auto">
            <a:xfrm>
              <a:off x="3873501" y="4270375"/>
              <a:ext cx="101600" cy="101600"/>
            </a:xfrm>
            <a:custGeom>
              <a:avLst/>
              <a:gdLst>
                <a:gd name="T0" fmla="*/ 285 w 642"/>
                <a:gd name="T1" fmla="*/ 119 h 640"/>
                <a:gd name="T2" fmla="*/ 219 w 642"/>
                <a:gd name="T3" fmla="*/ 143 h 640"/>
                <a:gd name="T4" fmla="*/ 166 w 642"/>
                <a:gd name="T5" fmla="*/ 189 h 640"/>
                <a:gd name="T6" fmla="*/ 130 w 642"/>
                <a:gd name="T7" fmla="*/ 248 h 640"/>
                <a:gd name="T8" fmla="*/ 117 w 642"/>
                <a:gd name="T9" fmla="*/ 320 h 640"/>
                <a:gd name="T10" fmla="*/ 130 w 642"/>
                <a:gd name="T11" fmla="*/ 391 h 640"/>
                <a:gd name="T12" fmla="*/ 166 w 642"/>
                <a:gd name="T13" fmla="*/ 450 h 640"/>
                <a:gd name="T14" fmla="*/ 219 w 642"/>
                <a:gd name="T15" fmla="*/ 496 h 640"/>
                <a:gd name="T16" fmla="*/ 285 w 642"/>
                <a:gd name="T17" fmla="*/ 520 h 640"/>
                <a:gd name="T18" fmla="*/ 358 w 642"/>
                <a:gd name="T19" fmla="*/ 520 h 640"/>
                <a:gd name="T20" fmla="*/ 425 w 642"/>
                <a:gd name="T21" fmla="*/ 496 h 640"/>
                <a:gd name="T22" fmla="*/ 478 w 642"/>
                <a:gd name="T23" fmla="*/ 450 h 640"/>
                <a:gd name="T24" fmla="*/ 513 w 642"/>
                <a:gd name="T25" fmla="*/ 391 h 640"/>
                <a:gd name="T26" fmla="*/ 525 w 642"/>
                <a:gd name="T27" fmla="*/ 320 h 640"/>
                <a:gd name="T28" fmla="*/ 513 w 642"/>
                <a:gd name="T29" fmla="*/ 248 h 640"/>
                <a:gd name="T30" fmla="*/ 478 w 642"/>
                <a:gd name="T31" fmla="*/ 189 h 640"/>
                <a:gd name="T32" fmla="*/ 425 w 642"/>
                <a:gd name="T33" fmla="*/ 143 h 640"/>
                <a:gd name="T34" fmla="*/ 358 w 642"/>
                <a:gd name="T35" fmla="*/ 119 h 640"/>
                <a:gd name="T36" fmla="*/ 322 w 642"/>
                <a:gd name="T37" fmla="*/ 0 h 640"/>
                <a:gd name="T38" fmla="*/ 406 w 642"/>
                <a:gd name="T39" fmla="*/ 11 h 640"/>
                <a:gd name="T40" fmla="*/ 483 w 642"/>
                <a:gd name="T41" fmla="*/ 43 h 640"/>
                <a:gd name="T42" fmla="*/ 549 w 642"/>
                <a:gd name="T43" fmla="*/ 94 h 640"/>
                <a:gd name="T44" fmla="*/ 598 w 642"/>
                <a:gd name="T45" fmla="*/ 158 h 640"/>
                <a:gd name="T46" fmla="*/ 630 w 642"/>
                <a:gd name="T47" fmla="*/ 234 h 640"/>
                <a:gd name="T48" fmla="*/ 642 w 642"/>
                <a:gd name="T49" fmla="*/ 320 h 640"/>
                <a:gd name="T50" fmla="*/ 630 w 642"/>
                <a:gd name="T51" fmla="*/ 405 h 640"/>
                <a:gd name="T52" fmla="*/ 598 w 642"/>
                <a:gd name="T53" fmla="*/ 481 h 640"/>
                <a:gd name="T54" fmla="*/ 549 w 642"/>
                <a:gd name="T55" fmla="*/ 545 h 640"/>
                <a:gd name="T56" fmla="*/ 483 w 642"/>
                <a:gd name="T57" fmla="*/ 596 h 640"/>
                <a:gd name="T58" fmla="*/ 406 w 642"/>
                <a:gd name="T59" fmla="*/ 628 h 640"/>
                <a:gd name="T60" fmla="*/ 322 w 642"/>
                <a:gd name="T61" fmla="*/ 640 h 640"/>
                <a:gd name="T62" fmla="*/ 236 w 642"/>
                <a:gd name="T63" fmla="*/ 628 h 640"/>
                <a:gd name="T64" fmla="*/ 159 w 642"/>
                <a:gd name="T65" fmla="*/ 596 h 640"/>
                <a:gd name="T66" fmla="*/ 95 w 642"/>
                <a:gd name="T67" fmla="*/ 545 h 640"/>
                <a:gd name="T68" fmla="*/ 45 w 642"/>
                <a:gd name="T69" fmla="*/ 481 h 640"/>
                <a:gd name="T70" fmla="*/ 12 w 642"/>
                <a:gd name="T71" fmla="*/ 405 h 640"/>
                <a:gd name="T72" fmla="*/ 0 w 642"/>
                <a:gd name="T73" fmla="*/ 320 h 640"/>
                <a:gd name="T74" fmla="*/ 12 w 642"/>
                <a:gd name="T75" fmla="*/ 234 h 640"/>
                <a:gd name="T76" fmla="*/ 45 w 642"/>
                <a:gd name="T77" fmla="*/ 158 h 640"/>
                <a:gd name="T78" fmla="*/ 95 w 642"/>
                <a:gd name="T79" fmla="*/ 94 h 640"/>
                <a:gd name="T80" fmla="*/ 159 w 642"/>
                <a:gd name="T81" fmla="*/ 43 h 640"/>
                <a:gd name="T82" fmla="*/ 236 w 642"/>
                <a:gd name="T83" fmla="*/ 11 h 640"/>
                <a:gd name="T84" fmla="*/ 322 w 642"/>
                <a:gd name="T85" fmla="*/ 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42" h="640">
                  <a:moveTo>
                    <a:pt x="322" y="116"/>
                  </a:moveTo>
                  <a:lnTo>
                    <a:pt x="285" y="119"/>
                  </a:lnTo>
                  <a:lnTo>
                    <a:pt x="251" y="129"/>
                  </a:lnTo>
                  <a:lnTo>
                    <a:pt x="219" y="143"/>
                  </a:lnTo>
                  <a:lnTo>
                    <a:pt x="190" y="164"/>
                  </a:lnTo>
                  <a:lnTo>
                    <a:pt x="166" y="189"/>
                  </a:lnTo>
                  <a:lnTo>
                    <a:pt x="146" y="216"/>
                  </a:lnTo>
                  <a:lnTo>
                    <a:pt x="130" y="248"/>
                  </a:lnTo>
                  <a:lnTo>
                    <a:pt x="120" y="283"/>
                  </a:lnTo>
                  <a:lnTo>
                    <a:pt x="117" y="320"/>
                  </a:lnTo>
                  <a:lnTo>
                    <a:pt x="120" y="356"/>
                  </a:lnTo>
                  <a:lnTo>
                    <a:pt x="130" y="391"/>
                  </a:lnTo>
                  <a:lnTo>
                    <a:pt x="146" y="423"/>
                  </a:lnTo>
                  <a:lnTo>
                    <a:pt x="166" y="450"/>
                  </a:lnTo>
                  <a:lnTo>
                    <a:pt x="190" y="476"/>
                  </a:lnTo>
                  <a:lnTo>
                    <a:pt x="219" y="496"/>
                  </a:lnTo>
                  <a:lnTo>
                    <a:pt x="251" y="510"/>
                  </a:lnTo>
                  <a:lnTo>
                    <a:pt x="285" y="520"/>
                  </a:lnTo>
                  <a:lnTo>
                    <a:pt x="322" y="523"/>
                  </a:lnTo>
                  <a:lnTo>
                    <a:pt x="358" y="520"/>
                  </a:lnTo>
                  <a:lnTo>
                    <a:pt x="393" y="510"/>
                  </a:lnTo>
                  <a:lnTo>
                    <a:pt x="425" y="496"/>
                  </a:lnTo>
                  <a:lnTo>
                    <a:pt x="453" y="476"/>
                  </a:lnTo>
                  <a:lnTo>
                    <a:pt x="478" y="450"/>
                  </a:lnTo>
                  <a:lnTo>
                    <a:pt x="498" y="423"/>
                  </a:lnTo>
                  <a:lnTo>
                    <a:pt x="513" y="391"/>
                  </a:lnTo>
                  <a:lnTo>
                    <a:pt x="522" y="356"/>
                  </a:lnTo>
                  <a:lnTo>
                    <a:pt x="525" y="320"/>
                  </a:lnTo>
                  <a:lnTo>
                    <a:pt x="522" y="283"/>
                  </a:lnTo>
                  <a:lnTo>
                    <a:pt x="513" y="248"/>
                  </a:lnTo>
                  <a:lnTo>
                    <a:pt x="498" y="216"/>
                  </a:lnTo>
                  <a:lnTo>
                    <a:pt x="478" y="189"/>
                  </a:lnTo>
                  <a:lnTo>
                    <a:pt x="453" y="164"/>
                  </a:lnTo>
                  <a:lnTo>
                    <a:pt x="425" y="143"/>
                  </a:lnTo>
                  <a:lnTo>
                    <a:pt x="393" y="129"/>
                  </a:lnTo>
                  <a:lnTo>
                    <a:pt x="358" y="119"/>
                  </a:lnTo>
                  <a:lnTo>
                    <a:pt x="322" y="116"/>
                  </a:lnTo>
                  <a:close/>
                  <a:moveTo>
                    <a:pt x="322" y="0"/>
                  </a:moveTo>
                  <a:lnTo>
                    <a:pt x="365" y="3"/>
                  </a:lnTo>
                  <a:lnTo>
                    <a:pt x="406" y="11"/>
                  </a:lnTo>
                  <a:lnTo>
                    <a:pt x="446" y="25"/>
                  </a:lnTo>
                  <a:lnTo>
                    <a:pt x="483" y="43"/>
                  </a:lnTo>
                  <a:lnTo>
                    <a:pt x="517" y="66"/>
                  </a:lnTo>
                  <a:lnTo>
                    <a:pt x="549" y="94"/>
                  </a:lnTo>
                  <a:lnTo>
                    <a:pt x="575" y="124"/>
                  </a:lnTo>
                  <a:lnTo>
                    <a:pt x="598" y="158"/>
                  </a:lnTo>
                  <a:lnTo>
                    <a:pt x="616" y="195"/>
                  </a:lnTo>
                  <a:lnTo>
                    <a:pt x="630" y="234"/>
                  </a:lnTo>
                  <a:lnTo>
                    <a:pt x="639" y="277"/>
                  </a:lnTo>
                  <a:lnTo>
                    <a:pt x="642" y="320"/>
                  </a:lnTo>
                  <a:lnTo>
                    <a:pt x="639" y="363"/>
                  </a:lnTo>
                  <a:lnTo>
                    <a:pt x="630" y="405"/>
                  </a:lnTo>
                  <a:lnTo>
                    <a:pt x="616" y="444"/>
                  </a:lnTo>
                  <a:lnTo>
                    <a:pt x="598" y="481"/>
                  </a:lnTo>
                  <a:lnTo>
                    <a:pt x="575" y="515"/>
                  </a:lnTo>
                  <a:lnTo>
                    <a:pt x="549" y="545"/>
                  </a:lnTo>
                  <a:lnTo>
                    <a:pt x="517" y="573"/>
                  </a:lnTo>
                  <a:lnTo>
                    <a:pt x="483" y="596"/>
                  </a:lnTo>
                  <a:lnTo>
                    <a:pt x="446" y="614"/>
                  </a:lnTo>
                  <a:lnTo>
                    <a:pt x="406" y="628"/>
                  </a:lnTo>
                  <a:lnTo>
                    <a:pt x="365" y="636"/>
                  </a:lnTo>
                  <a:lnTo>
                    <a:pt x="322" y="640"/>
                  </a:lnTo>
                  <a:lnTo>
                    <a:pt x="278" y="636"/>
                  </a:lnTo>
                  <a:lnTo>
                    <a:pt x="236" y="628"/>
                  </a:lnTo>
                  <a:lnTo>
                    <a:pt x="196" y="614"/>
                  </a:lnTo>
                  <a:lnTo>
                    <a:pt x="159" y="596"/>
                  </a:lnTo>
                  <a:lnTo>
                    <a:pt x="125" y="573"/>
                  </a:lnTo>
                  <a:lnTo>
                    <a:pt x="95" y="545"/>
                  </a:lnTo>
                  <a:lnTo>
                    <a:pt x="67" y="515"/>
                  </a:lnTo>
                  <a:lnTo>
                    <a:pt x="45" y="481"/>
                  </a:lnTo>
                  <a:lnTo>
                    <a:pt x="26" y="444"/>
                  </a:lnTo>
                  <a:lnTo>
                    <a:pt x="12" y="405"/>
                  </a:lnTo>
                  <a:lnTo>
                    <a:pt x="3" y="363"/>
                  </a:lnTo>
                  <a:lnTo>
                    <a:pt x="0" y="320"/>
                  </a:lnTo>
                  <a:lnTo>
                    <a:pt x="3" y="277"/>
                  </a:lnTo>
                  <a:lnTo>
                    <a:pt x="12" y="234"/>
                  </a:lnTo>
                  <a:lnTo>
                    <a:pt x="26" y="195"/>
                  </a:lnTo>
                  <a:lnTo>
                    <a:pt x="45" y="158"/>
                  </a:lnTo>
                  <a:lnTo>
                    <a:pt x="67" y="124"/>
                  </a:lnTo>
                  <a:lnTo>
                    <a:pt x="95" y="94"/>
                  </a:lnTo>
                  <a:lnTo>
                    <a:pt x="125" y="66"/>
                  </a:lnTo>
                  <a:lnTo>
                    <a:pt x="159" y="43"/>
                  </a:lnTo>
                  <a:lnTo>
                    <a:pt x="196" y="25"/>
                  </a:lnTo>
                  <a:lnTo>
                    <a:pt x="236" y="11"/>
                  </a:lnTo>
                  <a:lnTo>
                    <a:pt x="278" y="3"/>
                  </a:lnTo>
                  <a:lnTo>
                    <a:pt x="32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107" name="Freeform 456"/>
            <p:cNvSpPr>
              <a:spLocks noEditPoints="1"/>
            </p:cNvSpPr>
            <p:nvPr/>
          </p:nvSpPr>
          <p:spPr bwMode="auto">
            <a:xfrm>
              <a:off x="3530601" y="4519613"/>
              <a:ext cx="111125" cy="111125"/>
            </a:xfrm>
            <a:custGeom>
              <a:avLst/>
              <a:gdLst>
                <a:gd name="T0" fmla="*/ 313 w 700"/>
                <a:gd name="T1" fmla="*/ 120 h 698"/>
                <a:gd name="T2" fmla="*/ 243 w 700"/>
                <a:gd name="T3" fmla="*/ 142 h 698"/>
                <a:gd name="T4" fmla="*/ 186 w 700"/>
                <a:gd name="T5" fmla="*/ 184 h 698"/>
                <a:gd name="T6" fmla="*/ 143 w 700"/>
                <a:gd name="T7" fmla="*/ 242 h 698"/>
                <a:gd name="T8" fmla="*/ 120 w 700"/>
                <a:gd name="T9" fmla="*/ 311 h 698"/>
                <a:gd name="T10" fmla="*/ 120 w 700"/>
                <a:gd name="T11" fmla="*/ 387 h 698"/>
                <a:gd name="T12" fmla="*/ 143 w 700"/>
                <a:gd name="T13" fmla="*/ 456 h 698"/>
                <a:gd name="T14" fmla="*/ 186 w 700"/>
                <a:gd name="T15" fmla="*/ 514 h 698"/>
                <a:gd name="T16" fmla="*/ 243 w 700"/>
                <a:gd name="T17" fmla="*/ 555 h 698"/>
                <a:gd name="T18" fmla="*/ 313 w 700"/>
                <a:gd name="T19" fmla="*/ 579 h 698"/>
                <a:gd name="T20" fmla="*/ 388 w 700"/>
                <a:gd name="T21" fmla="*/ 579 h 698"/>
                <a:gd name="T22" fmla="*/ 457 w 700"/>
                <a:gd name="T23" fmla="*/ 555 h 698"/>
                <a:gd name="T24" fmla="*/ 515 w 700"/>
                <a:gd name="T25" fmla="*/ 514 h 698"/>
                <a:gd name="T26" fmla="*/ 558 w 700"/>
                <a:gd name="T27" fmla="*/ 456 h 698"/>
                <a:gd name="T28" fmla="*/ 580 w 700"/>
                <a:gd name="T29" fmla="*/ 387 h 698"/>
                <a:gd name="T30" fmla="*/ 580 w 700"/>
                <a:gd name="T31" fmla="*/ 311 h 698"/>
                <a:gd name="T32" fmla="*/ 558 w 700"/>
                <a:gd name="T33" fmla="*/ 242 h 698"/>
                <a:gd name="T34" fmla="*/ 515 w 700"/>
                <a:gd name="T35" fmla="*/ 184 h 698"/>
                <a:gd name="T36" fmla="*/ 457 w 700"/>
                <a:gd name="T37" fmla="*/ 142 h 698"/>
                <a:gd name="T38" fmla="*/ 388 w 700"/>
                <a:gd name="T39" fmla="*/ 120 h 698"/>
                <a:gd name="T40" fmla="*/ 350 w 700"/>
                <a:gd name="T41" fmla="*/ 0 h 698"/>
                <a:gd name="T42" fmla="*/ 443 w 700"/>
                <a:gd name="T43" fmla="*/ 13 h 698"/>
                <a:gd name="T44" fmla="*/ 527 w 700"/>
                <a:gd name="T45" fmla="*/ 48 h 698"/>
                <a:gd name="T46" fmla="*/ 598 w 700"/>
                <a:gd name="T47" fmla="*/ 103 h 698"/>
                <a:gd name="T48" fmla="*/ 652 w 700"/>
                <a:gd name="T49" fmla="*/ 174 h 698"/>
                <a:gd name="T50" fmla="*/ 688 w 700"/>
                <a:gd name="T51" fmla="*/ 256 h 698"/>
                <a:gd name="T52" fmla="*/ 700 w 700"/>
                <a:gd name="T53" fmla="*/ 349 h 698"/>
                <a:gd name="T54" fmla="*/ 688 w 700"/>
                <a:gd name="T55" fmla="*/ 442 h 698"/>
                <a:gd name="T56" fmla="*/ 652 w 700"/>
                <a:gd name="T57" fmla="*/ 525 h 698"/>
                <a:gd name="T58" fmla="*/ 598 w 700"/>
                <a:gd name="T59" fmla="*/ 596 h 698"/>
                <a:gd name="T60" fmla="*/ 527 w 700"/>
                <a:gd name="T61" fmla="*/ 651 h 698"/>
                <a:gd name="T62" fmla="*/ 443 w 700"/>
                <a:gd name="T63" fmla="*/ 685 h 698"/>
                <a:gd name="T64" fmla="*/ 350 w 700"/>
                <a:gd name="T65" fmla="*/ 698 h 698"/>
                <a:gd name="T66" fmla="*/ 258 w 700"/>
                <a:gd name="T67" fmla="*/ 685 h 698"/>
                <a:gd name="T68" fmla="*/ 174 w 700"/>
                <a:gd name="T69" fmla="*/ 651 h 698"/>
                <a:gd name="T70" fmla="*/ 103 w 700"/>
                <a:gd name="T71" fmla="*/ 596 h 698"/>
                <a:gd name="T72" fmla="*/ 48 w 700"/>
                <a:gd name="T73" fmla="*/ 525 h 698"/>
                <a:gd name="T74" fmla="*/ 13 w 700"/>
                <a:gd name="T75" fmla="*/ 442 h 698"/>
                <a:gd name="T76" fmla="*/ 0 w 700"/>
                <a:gd name="T77" fmla="*/ 349 h 698"/>
                <a:gd name="T78" fmla="*/ 13 w 700"/>
                <a:gd name="T79" fmla="*/ 256 h 698"/>
                <a:gd name="T80" fmla="*/ 48 w 700"/>
                <a:gd name="T81" fmla="*/ 174 h 698"/>
                <a:gd name="T82" fmla="*/ 103 w 700"/>
                <a:gd name="T83" fmla="*/ 103 h 698"/>
                <a:gd name="T84" fmla="*/ 174 w 700"/>
                <a:gd name="T85" fmla="*/ 48 h 698"/>
                <a:gd name="T86" fmla="*/ 258 w 700"/>
                <a:gd name="T87" fmla="*/ 13 h 698"/>
                <a:gd name="T88" fmla="*/ 350 w 700"/>
                <a:gd name="T89" fmla="*/ 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00" h="698">
                  <a:moveTo>
                    <a:pt x="350" y="117"/>
                  </a:moveTo>
                  <a:lnTo>
                    <a:pt x="313" y="120"/>
                  </a:lnTo>
                  <a:lnTo>
                    <a:pt x="277" y="128"/>
                  </a:lnTo>
                  <a:lnTo>
                    <a:pt x="243" y="142"/>
                  </a:lnTo>
                  <a:lnTo>
                    <a:pt x="212" y="161"/>
                  </a:lnTo>
                  <a:lnTo>
                    <a:pt x="186" y="184"/>
                  </a:lnTo>
                  <a:lnTo>
                    <a:pt x="162" y="212"/>
                  </a:lnTo>
                  <a:lnTo>
                    <a:pt x="143" y="242"/>
                  </a:lnTo>
                  <a:lnTo>
                    <a:pt x="129" y="276"/>
                  </a:lnTo>
                  <a:lnTo>
                    <a:pt x="120" y="311"/>
                  </a:lnTo>
                  <a:lnTo>
                    <a:pt x="117" y="349"/>
                  </a:lnTo>
                  <a:lnTo>
                    <a:pt x="120" y="387"/>
                  </a:lnTo>
                  <a:lnTo>
                    <a:pt x="129" y="423"/>
                  </a:lnTo>
                  <a:lnTo>
                    <a:pt x="143" y="456"/>
                  </a:lnTo>
                  <a:lnTo>
                    <a:pt x="162" y="487"/>
                  </a:lnTo>
                  <a:lnTo>
                    <a:pt x="186" y="514"/>
                  </a:lnTo>
                  <a:lnTo>
                    <a:pt x="212" y="537"/>
                  </a:lnTo>
                  <a:lnTo>
                    <a:pt x="243" y="555"/>
                  </a:lnTo>
                  <a:lnTo>
                    <a:pt x="277" y="570"/>
                  </a:lnTo>
                  <a:lnTo>
                    <a:pt x="313" y="579"/>
                  </a:lnTo>
                  <a:lnTo>
                    <a:pt x="350" y="582"/>
                  </a:lnTo>
                  <a:lnTo>
                    <a:pt x="388" y="579"/>
                  </a:lnTo>
                  <a:lnTo>
                    <a:pt x="424" y="570"/>
                  </a:lnTo>
                  <a:lnTo>
                    <a:pt x="457" y="555"/>
                  </a:lnTo>
                  <a:lnTo>
                    <a:pt x="488" y="537"/>
                  </a:lnTo>
                  <a:lnTo>
                    <a:pt x="515" y="514"/>
                  </a:lnTo>
                  <a:lnTo>
                    <a:pt x="539" y="487"/>
                  </a:lnTo>
                  <a:lnTo>
                    <a:pt x="558" y="456"/>
                  </a:lnTo>
                  <a:lnTo>
                    <a:pt x="572" y="423"/>
                  </a:lnTo>
                  <a:lnTo>
                    <a:pt x="580" y="387"/>
                  </a:lnTo>
                  <a:lnTo>
                    <a:pt x="583" y="349"/>
                  </a:lnTo>
                  <a:lnTo>
                    <a:pt x="580" y="311"/>
                  </a:lnTo>
                  <a:lnTo>
                    <a:pt x="572" y="276"/>
                  </a:lnTo>
                  <a:lnTo>
                    <a:pt x="558" y="242"/>
                  </a:lnTo>
                  <a:lnTo>
                    <a:pt x="539" y="212"/>
                  </a:lnTo>
                  <a:lnTo>
                    <a:pt x="515" y="184"/>
                  </a:lnTo>
                  <a:lnTo>
                    <a:pt x="488" y="161"/>
                  </a:lnTo>
                  <a:lnTo>
                    <a:pt x="457" y="142"/>
                  </a:lnTo>
                  <a:lnTo>
                    <a:pt x="424" y="128"/>
                  </a:lnTo>
                  <a:lnTo>
                    <a:pt x="388" y="120"/>
                  </a:lnTo>
                  <a:lnTo>
                    <a:pt x="350" y="117"/>
                  </a:lnTo>
                  <a:close/>
                  <a:moveTo>
                    <a:pt x="350" y="0"/>
                  </a:moveTo>
                  <a:lnTo>
                    <a:pt x="398" y="3"/>
                  </a:lnTo>
                  <a:lnTo>
                    <a:pt x="443" y="13"/>
                  </a:lnTo>
                  <a:lnTo>
                    <a:pt x="487" y="28"/>
                  </a:lnTo>
                  <a:lnTo>
                    <a:pt x="527" y="48"/>
                  </a:lnTo>
                  <a:lnTo>
                    <a:pt x="564" y="73"/>
                  </a:lnTo>
                  <a:lnTo>
                    <a:pt x="598" y="103"/>
                  </a:lnTo>
                  <a:lnTo>
                    <a:pt x="627" y="137"/>
                  </a:lnTo>
                  <a:lnTo>
                    <a:pt x="652" y="174"/>
                  </a:lnTo>
                  <a:lnTo>
                    <a:pt x="672" y="214"/>
                  </a:lnTo>
                  <a:lnTo>
                    <a:pt x="688" y="256"/>
                  </a:lnTo>
                  <a:lnTo>
                    <a:pt x="697" y="302"/>
                  </a:lnTo>
                  <a:lnTo>
                    <a:pt x="700" y="349"/>
                  </a:lnTo>
                  <a:lnTo>
                    <a:pt x="697" y="397"/>
                  </a:lnTo>
                  <a:lnTo>
                    <a:pt x="688" y="442"/>
                  </a:lnTo>
                  <a:lnTo>
                    <a:pt x="672" y="485"/>
                  </a:lnTo>
                  <a:lnTo>
                    <a:pt x="652" y="525"/>
                  </a:lnTo>
                  <a:lnTo>
                    <a:pt x="627" y="562"/>
                  </a:lnTo>
                  <a:lnTo>
                    <a:pt x="598" y="596"/>
                  </a:lnTo>
                  <a:lnTo>
                    <a:pt x="564" y="625"/>
                  </a:lnTo>
                  <a:lnTo>
                    <a:pt x="527" y="651"/>
                  </a:lnTo>
                  <a:lnTo>
                    <a:pt x="487" y="671"/>
                  </a:lnTo>
                  <a:lnTo>
                    <a:pt x="443" y="685"/>
                  </a:lnTo>
                  <a:lnTo>
                    <a:pt x="398" y="695"/>
                  </a:lnTo>
                  <a:lnTo>
                    <a:pt x="350" y="698"/>
                  </a:lnTo>
                  <a:lnTo>
                    <a:pt x="303" y="695"/>
                  </a:lnTo>
                  <a:lnTo>
                    <a:pt x="258" y="685"/>
                  </a:lnTo>
                  <a:lnTo>
                    <a:pt x="214" y="671"/>
                  </a:lnTo>
                  <a:lnTo>
                    <a:pt x="174" y="651"/>
                  </a:lnTo>
                  <a:lnTo>
                    <a:pt x="137" y="625"/>
                  </a:lnTo>
                  <a:lnTo>
                    <a:pt x="103" y="596"/>
                  </a:lnTo>
                  <a:lnTo>
                    <a:pt x="73" y="562"/>
                  </a:lnTo>
                  <a:lnTo>
                    <a:pt x="48" y="525"/>
                  </a:lnTo>
                  <a:lnTo>
                    <a:pt x="28" y="485"/>
                  </a:lnTo>
                  <a:lnTo>
                    <a:pt x="13" y="442"/>
                  </a:lnTo>
                  <a:lnTo>
                    <a:pt x="3" y="397"/>
                  </a:lnTo>
                  <a:lnTo>
                    <a:pt x="0" y="349"/>
                  </a:lnTo>
                  <a:lnTo>
                    <a:pt x="3" y="302"/>
                  </a:lnTo>
                  <a:lnTo>
                    <a:pt x="13" y="256"/>
                  </a:lnTo>
                  <a:lnTo>
                    <a:pt x="28" y="214"/>
                  </a:lnTo>
                  <a:lnTo>
                    <a:pt x="48" y="174"/>
                  </a:lnTo>
                  <a:lnTo>
                    <a:pt x="73" y="137"/>
                  </a:lnTo>
                  <a:lnTo>
                    <a:pt x="103" y="103"/>
                  </a:lnTo>
                  <a:lnTo>
                    <a:pt x="137" y="73"/>
                  </a:lnTo>
                  <a:lnTo>
                    <a:pt x="174" y="48"/>
                  </a:lnTo>
                  <a:lnTo>
                    <a:pt x="214" y="28"/>
                  </a:lnTo>
                  <a:lnTo>
                    <a:pt x="258" y="13"/>
                  </a:lnTo>
                  <a:lnTo>
                    <a:pt x="303" y="3"/>
                  </a:lnTo>
                  <a:lnTo>
                    <a:pt x="35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</p:grpSp>
      <p:sp>
        <p:nvSpPr>
          <p:cNvPr id="116" name="TextBox 115"/>
          <p:cNvSpPr txBox="1"/>
          <p:nvPr/>
        </p:nvSpPr>
        <p:spPr>
          <a:xfrm>
            <a:off x="192725" y="7373278"/>
            <a:ext cx="2181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Содержание дорог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761336" y="7731874"/>
            <a:ext cx="782587" cy="368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796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515,8</a:t>
            </a:r>
            <a:endParaRPr lang="ru-RU" sz="1796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3567991" y="6536927"/>
            <a:ext cx="23185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Капитальный ремонт </a:t>
            </a:r>
          </a:p>
          <a:p>
            <a:pPr algn="ctr"/>
            <a:r>
              <a:rPr lang="ru-RU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и ремонт дорог </a:t>
            </a:r>
          </a:p>
          <a:p>
            <a:pPr algn="ctr"/>
            <a:r>
              <a:rPr lang="ru-RU" sz="1200" b="1" dirty="0">
                <a:solidFill>
                  <a:srgbClr val="7030A0"/>
                </a:solidFill>
                <a:latin typeface="Cambria" panose="02040503050406030204" pitchFamily="18" charset="0"/>
              </a:rPr>
              <a:t>(планируется произвести ремонт </a:t>
            </a:r>
            <a:r>
              <a:rPr lang="ru-RU" sz="1200" b="1" dirty="0" smtClean="0">
                <a:solidFill>
                  <a:srgbClr val="7030A0"/>
                </a:solidFill>
                <a:latin typeface="Cambria" panose="02040503050406030204" pitchFamily="18" charset="0"/>
              </a:rPr>
              <a:t>16  улиц, в </a:t>
            </a:r>
            <a:r>
              <a:rPr lang="ru-RU" sz="1200" b="1" dirty="0" err="1" smtClean="0">
                <a:solidFill>
                  <a:srgbClr val="7030A0"/>
                </a:solidFill>
                <a:latin typeface="Cambria" panose="02040503050406030204" pitchFamily="18" charset="0"/>
              </a:rPr>
              <a:t>т.ч</a:t>
            </a:r>
            <a:r>
              <a:rPr lang="ru-RU" sz="1200" b="1" dirty="0" smtClean="0">
                <a:solidFill>
                  <a:srgbClr val="7030A0"/>
                </a:solidFill>
                <a:latin typeface="Cambria" panose="02040503050406030204" pitchFamily="18" charset="0"/>
              </a:rPr>
              <a:t>.: </a:t>
            </a:r>
            <a:r>
              <a:rPr lang="ru-RU" sz="1200" b="1" dirty="0" err="1" smtClean="0">
                <a:solidFill>
                  <a:srgbClr val="7030A0"/>
                </a:solidFill>
                <a:latin typeface="Cambria" panose="02040503050406030204" pitchFamily="18" charset="0"/>
              </a:rPr>
              <a:t>Зегеля</a:t>
            </a:r>
            <a:r>
              <a:rPr lang="ru-RU" sz="1200" b="1" dirty="0" smtClean="0">
                <a:solidFill>
                  <a:srgbClr val="7030A0"/>
                </a:solidFill>
                <a:latin typeface="Cambria" panose="02040503050406030204" pitchFamily="18" charset="0"/>
              </a:rPr>
              <a:t>, Плеханова, Меркулова </a:t>
            </a:r>
            <a:r>
              <a:rPr lang="ru-RU" sz="1200" b="1" dirty="0">
                <a:solidFill>
                  <a:srgbClr val="7030A0"/>
                </a:solidFill>
                <a:latin typeface="Cambria" panose="02040503050406030204" pitchFamily="18" charset="0"/>
              </a:rPr>
              <a:t>и </a:t>
            </a:r>
            <a:r>
              <a:rPr lang="ru-RU" sz="1200" b="1" dirty="0" smtClean="0">
                <a:solidFill>
                  <a:srgbClr val="7030A0"/>
                </a:solidFill>
                <a:latin typeface="Cambria" panose="02040503050406030204" pitchFamily="18" charset="0"/>
              </a:rPr>
              <a:t>др.)</a:t>
            </a:r>
            <a:endParaRPr lang="ru-RU" sz="1200" b="1" dirty="0">
              <a:solidFill>
                <a:srgbClr val="7030A0"/>
              </a:solidFill>
              <a:latin typeface="Cambria" panose="02040503050406030204" pitchFamily="18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4358265" y="7888324"/>
            <a:ext cx="782587" cy="3686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796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279,6</a:t>
            </a:r>
            <a:endParaRPr lang="ru-RU" sz="1796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pic>
        <p:nvPicPr>
          <p:cNvPr id="125" name="Рисунок 124"/>
          <p:cNvPicPr/>
          <p:nvPr/>
        </p:nvPicPr>
        <p:blipFill rotWithShape="1">
          <a:blip r:embed="rId4"/>
          <a:srcRect l="27404" t="38463" r="49839" b="21936"/>
          <a:stretch/>
        </p:blipFill>
        <p:spPr bwMode="auto">
          <a:xfrm>
            <a:off x="433466" y="5882927"/>
            <a:ext cx="1585485" cy="1551989"/>
          </a:xfrm>
          <a:prstGeom prst="round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4421678" y="4048369"/>
            <a:ext cx="2268483" cy="883671"/>
            <a:chOff x="4462569" y="4574010"/>
            <a:chExt cx="2268483" cy="883671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4462569" y="4574010"/>
              <a:ext cx="467934" cy="883671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4930503" y="5457681"/>
              <a:ext cx="1800549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Группа 14"/>
          <p:cNvGrpSpPr/>
          <p:nvPr/>
        </p:nvGrpSpPr>
        <p:grpSpPr>
          <a:xfrm>
            <a:off x="376931" y="5652120"/>
            <a:ext cx="1967944" cy="2470131"/>
            <a:chOff x="720060" y="5940152"/>
            <a:chExt cx="1967944" cy="2470131"/>
          </a:xfrm>
        </p:grpSpPr>
        <p:cxnSp>
          <p:nvCxnSpPr>
            <p:cNvPr id="127" name="Прямая соединительная линия 126"/>
            <p:cNvCxnSpPr/>
            <p:nvPr/>
          </p:nvCxnSpPr>
          <p:spPr>
            <a:xfrm flipH="1">
              <a:off x="2496200" y="5940152"/>
              <a:ext cx="191804" cy="2461327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Прямая соединительная линия 127"/>
            <p:cNvCxnSpPr/>
            <p:nvPr/>
          </p:nvCxnSpPr>
          <p:spPr>
            <a:xfrm>
              <a:off x="720060" y="8410283"/>
              <a:ext cx="1800549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/>
        </p:nvGrpSpPr>
        <p:grpSpPr>
          <a:xfrm>
            <a:off x="3301591" y="5436096"/>
            <a:ext cx="2439898" cy="2820919"/>
            <a:chOff x="3342482" y="5958055"/>
            <a:chExt cx="2439898" cy="2820919"/>
          </a:xfrm>
        </p:grpSpPr>
        <p:cxnSp>
          <p:nvCxnSpPr>
            <p:cNvPr id="126" name="Прямая соединительная линия 125"/>
            <p:cNvCxnSpPr/>
            <p:nvPr/>
          </p:nvCxnSpPr>
          <p:spPr>
            <a:xfrm>
              <a:off x="3342482" y="5958055"/>
              <a:ext cx="363789" cy="2812115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Прямая соединительная линия 128"/>
            <p:cNvCxnSpPr/>
            <p:nvPr/>
          </p:nvCxnSpPr>
          <p:spPr>
            <a:xfrm>
              <a:off x="3704440" y="8778974"/>
              <a:ext cx="2077940" cy="0"/>
            </a:xfrm>
            <a:prstGeom prst="line">
              <a:avLst/>
            </a:prstGeom>
            <a:ln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801367" y="553340"/>
            <a:ext cx="5255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cap="all" dirty="0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Муниципальный</a:t>
            </a:r>
            <a:r>
              <a:rPr lang="ru-RU" b="1" cap="all" dirty="0" smtClean="0">
                <a:solidFill>
                  <a:srgbClr val="002060"/>
                </a:solidFill>
                <a:latin typeface="DejaVu Serif Condensed" panose="02060606050605020204" pitchFamily="18" charset="0"/>
                <a:ea typeface="DejaVu Serif Condensed" panose="02060606050605020204" pitchFamily="18" charset="0"/>
              </a:rPr>
              <a:t> </a:t>
            </a:r>
            <a:r>
              <a:rPr lang="ru-RU" b="1" cap="all" dirty="0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дорожный фонд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8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14857" y="1165590"/>
            <a:ext cx="2162637" cy="144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94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36151"/>
            <a:ext cx="6858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 cap="all">
                <a:solidFill>
                  <a:srgbClr val="002060"/>
                </a:solidFill>
                <a:latin typeface="DejaVu Serif Condensed" panose="02060606050605020204" pitchFamily="18" charset="0"/>
                <a:ea typeface="DejaVu Serif Condensed" panose="02060606050605020204" pitchFamily="18" charset="0"/>
              </a:defRPr>
            </a:lvl1pPr>
          </a:lstStyle>
          <a:p>
            <a:r>
              <a:rPr lang="ru-RU" i="0" dirty="0" smtClean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Расходы на осуществление бюджетных </a:t>
            </a:r>
            <a:r>
              <a:rPr lang="en-US" i="0" dirty="0" err="1" smtClean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Инвестици</a:t>
            </a:r>
            <a:r>
              <a:rPr lang="ru-RU" i="0" dirty="0" smtClean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й В 2021 году</a:t>
            </a:r>
            <a:endParaRPr lang="ru-RU" i="0" dirty="0">
              <a:latin typeface="Segoe UI" panose="020B0502040204020203" pitchFamily="34" charset="0"/>
              <a:ea typeface="Cambria" panose="02040503050406030204" pitchFamily="18" charset="0"/>
              <a:cs typeface="Segoe UI" panose="020B0502040204020203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grpSp>
        <p:nvGrpSpPr>
          <p:cNvPr id="24" name="Группа 23"/>
          <p:cNvGrpSpPr/>
          <p:nvPr/>
        </p:nvGrpSpPr>
        <p:grpSpPr>
          <a:xfrm>
            <a:off x="1769947" y="2321332"/>
            <a:ext cx="5448964" cy="6499140"/>
            <a:chOff x="4373469" y="2772454"/>
            <a:chExt cx="5448964" cy="4358423"/>
          </a:xfrm>
        </p:grpSpPr>
        <p:graphicFrame>
          <p:nvGraphicFramePr>
            <p:cNvPr id="25" name="Диаграмма 24"/>
            <p:cNvGraphicFramePr/>
            <p:nvPr>
              <p:extLst>
                <p:ext uri="{D42A27DB-BD31-4B8C-83A1-F6EECF244321}">
                  <p14:modId xmlns:p14="http://schemas.microsoft.com/office/powerpoint/2010/main" val="1840398572"/>
                </p:ext>
              </p:extLst>
            </p:nvPr>
          </p:nvGraphicFramePr>
          <p:xfrm>
            <a:off x="4373469" y="2772454"/>
            <a:ext cx="5448964" cy="435842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6" name="TextBox 25"/>
            <p:cNvSpPr txBox="1"/>
            <p:nvPr/>
          </p:nvSpPr>
          <p:spPr>
            <a:xfrm>
              <a:off x="8744052" y="2977075"/>
              <a:ext cx="897773" cy="227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294,9</a:t>
              </a:r>
              <a:endParaRPr lang="ru-RU" sz="1600" b="1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012646" y="3855211"/>
              <a:ext cx="897773" cy="227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199,5</a:t>
              </a:r>
              <a:endParaRPr lang="ru-RU" sz="1600" b="1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563759" y="4278075"/>
              <a:ext cx="897773" cy="227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148,2</a:t>
              </a:r>
              <a:endParaRPr lang="ru-RU" sz="1600" b="1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383520" y="5570128"/>
              <a:ext cx="849280" cy="227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164,5</a:t>
              </a:r>
              <a:endParaRPr lang="ru-RU" sz="1600" b="1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370469" y="6022418"/>
              <a:ext cx="817414" cy="227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71,2</a:t>
              </a:r>
              <a:endParaRPr lang="ru-RU" sz="1600" b="1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376260" y="3415319"/>
              <a:ext cx="832658" cy="227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204,7</a:t>
              </a:r>
              <a:endParaRPr lang="ru-RU" sz="1600" b="1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140997" y="6438856"/>
              <a:ext cx="609599" cy="227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60,7</a:t>
              </a:r>
              <a:endParaRPr lang="ru-RU" sz="1600" b="1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724103" y="4718277"/>
              <a:ext cx="897773" cy="206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i="1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102,7</a:t>
              </a:r>
              <a:endParaRPr lang="ru-RU" sz="1400" b="1" i="1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5917482" y="5163947"/>
              <a:ext cx="897773" cy="206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i="1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45,5</a:t>
              </a:r>
              <a:endParaRPr lang="ru-RU" sz="1400" b="1" i="1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9630" y="1547127"/>
            <a:ext cx="5933053" cy="797150"/>
            <a:chOff x="200090" y="1651382"/>
            <a:chExt cx="5933053" cy="797150"/>
          </a:xfrm>
        </p:grpSpPr>
        <p:sp>
          <p:nvSpPr>
            <p:cNvPr id="8" name="TextBox 7"/>
            <p:cNvSpPr txBox="1"/>
            <p:nvPr/>
          </p:nvSpPr>
          <p:spPr>
            <a:xfrm>
              <a:off x="4184485" y="1800089"/>
              <a:ext cx="19486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cap="all" spc="300" dirty="0">
                  <a:solidFill>
                    <a:srgbClr val="25406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млн</a:t>
              </a:r>
              <a:r>
                <a:rPr lang="en-US" b="1" cap="all" spc="300" dirty="0" smtClean="0">
                  <a:solidFill>
                    <a:srgbClr val="25406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.</a:t>
              </a:r>
              <a:r>
                <a:rPr lang="ru-RU" b="1" cap="all" spc="300" dirty="0" smtClean="0">
                  <a:solidFill>
                    <a:srgbClr val="25406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b="1" cap="all" spc="300" dirty="0" err="1" smtClean="0">
                  <a:solidFill>
                    <a:srgbClr val="25406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руб</a:t>
              </a:r>
              <a:r>
                <a:rPr lang="en-US" b="1" cap="all" spc="300" dirty="0" smtClean="0">
                  <a:solidFill>
                    <a:srgbClr val="25406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.</a:t>
              </a:r>
              <a:r>
                <a:rPr lang="ru-RU" b="1" cap="all" spc="300" dirty="0" smtClean="0">
                  <a:solidFill>
                    <a:srgbClr val="25406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,</a:t>
              </a:r>
              <a:endParaRPr lang="ru-RU" b="1" cap="all" spc="300" dirty="0">
                <a:solidFill>
                  <a:srgbClr val="25406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5" name="Группа 74"/>
            <p:cNvGrpSpPr/>
            <p:nvPr/>
          </p:nvGrpSpPr>
          <p:grpSpPr>
            <a:xfrm>
              <a:off x="200090" y="1651382"/>
              <a:ext cx="4207900" cy="797150"/>
              <a:chOff x="-517734" y="1082164"/>
              <a:chExt cx="1223126" cy="797150"/>
            </a:xfrm>
          </p:grpSpPr>
          <p:sp>
            <p:nvSpPr>
              <p:cNvPr id="76" name="TextBox 13"/>
              <p:cNvSpPr txBox="1">
                <a:spLocks noChangeArrowheads="1"/>
              </p:cNvSpPr>
              <p:nvPr/>
            </p:nvSpPr>
            <p:spPr bwMode="auto">
              <a:xfrm>
                <a:off x="-517734" y="1232983"/>
                <a:ext cx="840282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ru-RU" altLang="ru-RU" sz="1800" b="1" cap="all" spc="300" dirty="0">
                    <a:solidFill>
                      <a:srgbClr val="25406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Всего расходов</a:t>
                </a:r>
                <a:r>
                  <a:rPr lang="ru-RU" altLang="ru-RU" sz="1800" b="1" cap="all" spc="300" dirty="0" smtClean="0">
                    <a:solidFill>
                      <a:srgbClr val="25406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:</a:t>
                </a:r>
                <a:br>
                  <a:rPr lang="ru-RU" altLang="ru-RU" sz="1800" b="1" cap="all" spc="300" dirty="0" smtClean="0">
                    <a:solidFill>
                      <a:srgbClr val="25406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</a:br>
                <a:r>
                  <a:rPr lang="ru-RU" altLang="ru-RU" sz="1800" b="1" i="1" dirty="0" smtClean="0">
                    <a:solidFill>
                      <a:srgbClr val="25406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из них:</a:t>
                </a:r>
                <a:endParaRPr lang="ru-RU" altLang="ru-RU" sz="1800" b="1" i="1" cap="all" dirty="0">
                  <a:solidFill>
                    <a:srgbClr val="25406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7" name="TextBox 13"/>
              <p:cNvSpPr txBox="1">
                <a:spLocks noChangeArrowheads="1"/>
              </p:cNvSpPr>
              <p:nvPr/>
            </p:nvSpPr>
            <p:spPr bwMode="auto">
              <a:xfrm>
                <a:off x="217914" y="1082164"/>
                <a:ext cx="487478" cy="584775"/>
              </a:xfrm>
              <a:prstGeom prst="rect">
                <a:avLst/>
              </a:prstGeom>
              <a:extLst/>
            </p:spPr>
            <p:txBody>
              <a:bodyPr wrap="none">
                <a:spAutoFit/>
              </a:bodyPr>
              <a:lstStyle>
                <a:defPPr>
                  <a:defRPr lang="ru-RU"/>
                </a:defPPr>
                <a:lvl1pPr algn="ctr">
                  <a:defRPr b="1">
                    <a:solidFill>
                      <a:schemeClr val="accent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" panose="02040503050406030204" pitchFamily="18" charset="0"/>
                  </a:defRPr>
                </a:lvl1pPr>
              </a:lstStyle>
              <a:p>
                <a:r>
                  <a:rPr lang="ru-RU" altLang="ru-RU" sz="3200" dirty="0">
                    <a:effectLst/>
                  </a:rPr>
                  <a:t>1 </a:t>
                </a:r>
                <a:r>
                  <a:rPr lang="ru-RU" altLang="ru-RU" sz="3200" dirty="0" smtClean="0">
                    <a:effectLst/>
                  </a:rPr>
                  <a:t>265,1 </a:t>
                </a:r>
                <a:endParaRPr lang="ru-RU" altLang="ru-RU" sz="3200" dirty="0">
                  <a:effectLst/>
                </a:endParaRPr>
              </a:p>
            </p:txBody>
          </p:sp>
        </p:grpSp>
      </p:grpSp>
      <p:grpSp>
        <p:nvGrpSpPr>
          <p:cNvPr id="6" name="Группа 5"/>
          <p:cNvGrpSpPr/>
          <p:nvPr/>
        </p:nvGrpSpPr>
        <p:grpSpPr>
          <a:xfrm>
            <a:off x="-68237" y="2629015"/>
            <a:ext cx="2805497" cy="5672326"/>
            <a:chOff x="-68237" y="2124959"/>
            <a:chExt cx="2805497" cy="5672326"/>
          </a:xfrm>
        </p:grpSpPr>
        <p:sp>
          <p:nvSpPr>
            <p:cNvPr id="43" name="TextBox 42"/>
            <p:cNvSpPr txBox="1"/>
            <p:nvPr/>
          </p:nvSpPr>
          <p:spPr>
            <a:xfrm>
              <a:off x="-58042" y="2802696"/>
              <a:ext cx="273600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250288" indent="-250288">
                <a:lnSpc>
                  <a:spcPct val="100000"/>
                </a:lnSpc>
                <a:spcBef>
                  <a:spcPct val="0"/>
                </a:spcBef>
                <a:buFont typeface="Wingdings" panose="05000000000000000000" pitchFamily="2" charset="2"/>
                <a:buChar char="Ø"/>
                <a:defRPr sz="1230">
                  <a:solidFill>
                    <a:prstClr val="black"/>
                  </a:solidFill>
                  <a:latin typeface="Calibri"/>
                  <a:cs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9pPr>
            </a:lstStyle>
            <a:p>
              <a:pPr marL="180975" indent="-180975"/>
              <a:r>
                <a:rPr lang="ru-RU" sz="1100" b="1" dirty="0">
                  <a:latin typeface="Cambria" panose="02040503050406030204" pitchFamily="18" charset="0"/>
                  <a:ea typeface="Cambria" panose="02040503050406030204" pitchFamily="18" charset="0"/>
                </a:rPr>
                <a:t>Реконструкция автодороги по ул. 50 лет </a:t>
              </a:r>
              <a:r>
                <a:rPr lang="ru-RU" sz="1100" b="1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НЛМК</a:t>
              </a:r>
              <a:r>
                <a:rPr lang="ru-RU" sz="1100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»</a:t>
              </a:r>
              <a:endParaRPr lang="ru-RU" sz="11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-58042" y="3425120"/>
              <a:ext cx="273600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250288" indent="-250288">
                <a:lnSpc>
                  <a:spcPct val="100000"/>
                </a:lnSpc>
                <a:spcBef>
                  <a:spcPct val="0"/>
                </a:spcBef>
                <a:buFont typeface="Wingdings" panose="05000000000000000000" pitchFamily="2" charset="2"/>
                <a:buChar char="Ø"/>
                <a:defRPr sz="1230">
                  <a:solidFill>
                    <a:prstClr val="black"/>
                  </a:solidFill>
                  <a:latin typeface="Calibri"/>
                  <a:cs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9pPr>
            </a:lstStyle>
            <a:p>
              <a:pPr marL="180975" indent="-180975"/>
              <a:r>
                <a:rPr lang="ru-RU" sz="1100" b="1" dirty="0">
                  <a:latin typeface="Cambria" panose="02040503050406030204" pitchFamily="18" charset="0"/>
                  <a:ea typeface="Cambria" panose="02040503050406030204" pitchFamily="18" charset="0"/>
                </a:rPr>
                <a:t>Благоустройство общественных </a:t>
              </a:r>
              <a:r>
                <a:rPr lang="ru-RU" sz="1100" b="1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территорий</a:t>
              </a:r>
              <a:endParaRPr lang="ru-RU" sz="11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-68237" y="5999125"/>
              <a:ext cx="2805497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250288" indent="-250288">
                <a:lnSpc>
                  <a:spcPct val="100000"/>
                </a:lnSpc>
                <a:spcBef>
                  <a:spcPct val="0"/>
                </a:spcBef>
                <a:buFont typeface="Wingdings" panose="05000000000000000000" pitchFamily="2" charset="2"/>
                <a:buChar char="Ø"/>
                <a:defRPr sz="1230">
                  <a:solidFill>
                    <a:prstClr val="black"/>
                  </a:solidFill>
                  <a:latin typeface="Calibri"/>
                  <a:cs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9pPr>
            </a:lstStyle>
            <a:p>
              <a:pPr marL="180975" indent="-180975"/>
              <a:r>
                <a:rPr lang="ru-RU" sz="1100" dirty="0">
                  <a:latin typeface="Cambria" panose="02040503050406030204" pitchFamily="18" charset="0"/>
                  <a:ea typeface="Cambria" panose="02040503050406030204" pitchFamily="18" charset="0"/>
                </a:rPr>
                <a:t>Строительство </a:t>
              </a:r>
              <a:r>
                <a:rPr lang="ru-RU" sz="1100" b="1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Детского </a:t>
              </a:r>
              <a:r>
                <a:rPr lang="ru-RU" sz="1100" b="1" dirty="0">
                  <a:latin typeface="Cambria" panose="02040503050406030204" pitchFamily="18" charset="0"/>
                  <a:ea typeface="Cambria" panose="02040503050406030204" pitchFamily="18" charset="0"/>
                </a:rPr>
                <a:t>сада в </a:t>
              </a:r>
              <a:r>
                <a:rPr lang="ru-RU" sz="1100" b="1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/>
              </a:r>
              <a:br>
                <a:rPr lang="ru-RU" sz="1100" b="1" dirty="0" smtClean="0">
                  <a:latin typeface="Cambria" panose="02040503050406030204" pitchFamily="18" charset="0"/>
                  <a:ea typeface="Cambria" panose="02040503050406030204" pitchFamily="18" charset="0"/>
                </a:rPr>
              </a:br>
              <a:r>
                <a:rPr lang="ru-RU" sz="1100" b="1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32-33 </a:t>
              </a:r>
              <a:r>
                <a:rPr lang="ru-RU" sz="1100" dirty="0">
                  <a:latin typeface="Cambria" panose="02040503050406030204" pitchFamily="18" charset="0"/>
                  <a:ea typeface="Cambria" panose="02040503050406030204" pitchFamily="18" charset="0"/>
                </a:rPr>
                <a:t>микрорайонах </a:t>
              </a:r>
              <a:r>
                <a:rPr lang="ru-RU" sz="1100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города Липецка</a:t>
              </a:r>
              <a:endParaRPr lang="ru-RU" sz="11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-44809" y="6590037"/>
              <a:ext cx="273600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250288" indent="-250288">
                <a:lnSpc>
                  <a:spcPct val="100000"/>
                </a:lnSpc>
                <a:spcBef>
                  <a:spcPct val="0"/>
                </a:spcBef>
                <a:buFont typeface="Wingdings" panose="05000000000000000000" pitchFamily="2" charset="2"/>
                <a:buChar char="Ø"/>
                <a:defRPr sz="1230">
                  <a:solidFill>
                    <a:prstClr val="black"/>
                  </a:solidFill>
                  <a:latin typeface="Calibri"/>
                  <a:cs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9pPr>
            </a:lstStyle>
            <a:p>
              <a:pPr marL="180975" indent="-180975"/>
              <a:r>
                <a:rPr lang="ru-RU" sz="1100" dirty="0">
                  <a:latin typeface="Cambria" panose="02040503050406030204" pitchFamily="18" charset="0"/>
                  <a:ea typeface="Cambria" panose="02040503050406030204" pitchFamily="18" charset="0"/>
                </a:rPr>
                <a:t>Строительство объектов коммунальной </a:t>
              </a:r>
              <a:r>
                <a:rPr lang="ru-RU" sz="1100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инфраструктуры</a:t>
              </a:r>
              <a:endParaRPr lang="ru-RU" sz="900" b="1" i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-58042" y="2124959"/>
              <a:ext cx="273600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250288" indent="-250288">
                <a:lnSpc>
                  <a:spcPct val="100000"/>
                </a:lnSpc>
                <a:spcBef>
                  <a:spcPct val="0"/>
                </a:spcBef>
                <a:buFont typeface="Wingdings" panose="05000000000000000000" pitchFamily="2" charset="2"/>
                <a:buChar char="Ø"/>
                <a:defRPr sz="1230">
                  <a:solidFill>
                    <a:prstClr val="black"/>
                  </a:solidFill>
                  <a:latin typeface="Calibri"/>
                  <a:cs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9pPr>
            </a:lstStyle>
            <a:p>
              <a:pPr marL="180975" indent="-180975"/>
              <a:r>
                <a:rPr lang="ru-RU" sz="1100" b="1" dirty="0">
                  <a:latin typeface="Cambria" panose="02040503050406030204" pitchFamily="18" charset="0"/>
                  <a:ea typeface="Cambria" panose="02040503050406030204" pitchFamily="18" charset="0"/>
                </a:rPr>
                <a:t>Переселение граждан </a:t>
              </a:r>
              <a:r>
                <a:rPr lang="ru-RU" sz="1100" dirty="0">
                  <a:latin typeface="Cambria" panose="02040503050406030204" pitchFamily="18" charset="0"/>
                  <a:ea typeface="Cambria" panose="02040503050406030204" pitchFamily="18" charset="0"/>
                </a:rPr>
                <a:t>из аварийного жилищного фонда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-58042" y="7197120"/>
              <a:ext cx="2736000" cy="600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250288" indent="-250288">
                <a:lnSpc>
                  <a:spcPct val="100000"/>
                </a:lnSpc>
                <a:spcBef>
                  <a:spcPct val="0"/>
                </a:spcBef>
                <a:buFont typeface="Wingdings" panose="05000000000000000000" pitchFamily="2" charset="2"/>
                <a:buChar char="Ø"/>
                <a:defRPr sz="1230">
                  <a:solidFill>
                    <a:prstClr val="black"/>
                  </a:solidFill>
                  <a:latin typeface="Calibri"/>
                  <a:cs typeface="Times New Roman" panose="02020603050405020304" pitchFamily="18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</a:defRPr>
              </a:lvl9pPr>
            </a:lstStyle>
            <a:p>
              <a:pPr marL="180975" indent="-180975"/>
              <a:r>
                <a:rPr lang="ru-RU" sz="1100" b="1" dirty="0">
                  <a:latin typeface="Cambria" panose="02040503050406030204" pitchFamily="18" charset="0"/>
                  <a:ea typeface="Cambria" panose="02040503050406030204" pitchFamily="18" charset="0"/>
                </a:rPr>
                <a:t>Строительство</a:t>
              </a:r>
              <a:r>
                <a:rPr lang="ru-RU" sz="1100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ru-RU" sz="1100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«Дорожно-транспортной </a:t>
              </a:r>
              <a:r>
                <a:rPr lang="ru-RU" sz="1100" dirty="0">
                  <a:latin typeface="Cambria" panose="02040503050406030204" pitchFamily="18" charset="0"/>
                  <a:ea typeface="Cambria" panose="02040503050406030204" pitchFamily="18" charset="0"/>
                </a:rPr>
                <a:t>инфраструктуры </a:t>
              </a:r>
              <a:r>
                <a:rPr lang="ru-RU" sz="1100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/>
              </a:r>
              <a:br>
                <a:rPr lang="ru-RU" sz="1100" dirty="0" smtClean="0">
                  <a:latin typeface="Cambria" panose="02040503050406030204" pitchFamily="18" charset="0"/>
                  <a:ea typeface="Cambria" panose="02040503050406030204" pitchFamily="18" charset="0"/>
                </a:rPr>
              </a:br>
              <a:r>
                <a:rPr lang="ru-RU" sz="1100" b="1" dirty="0" err="1" smtClean="0">
                  <a:latin typeface="Cambria" panose="02040503050406030204" pitchFamily="18" charset="0"/>
                  <a:ea typeface="Cambria" panose="02040503050406030204" pitchFamily="18" charset="0"/>
                </a:rPr>
                <a:t>мик</a:t>
              </a:r>
              <a:r>
                <a:rPr lang="ru-RU" sz="1100" b="1" dirty="0" smtClean="0">
                  <a:latin typeface="Cambria" panose="02040503050406030204" pitchFamily="18" charset="0"/>
                  <a:ea typeface="Cambria" panose="02040503050406030204" pitchFamily="18" charset="0"/>
                </a:rPr>
                <a:t>. </a:t>
              </a:r>
              <a:r>
                <a:rPr lang="ru-RU" sz="1100" b="1" dirty="0">
                  <a:latin typeface="Cambria" panose="02040503050406030204" pitchFamily="18" charset="0"/>
                  <a:ea typeface="Cambria" panose="02040503050406030204" pitchFamily="18" charset="0"/>
                </a:rPr>
                <a:t>«Елецкий»</a:t>
              </a: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-58042" y="4002825"/>
              <a:ext cx="2736000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 defTabSz="797811">
                <a:buFont typeface="Wingdings" panose="05000000000000000000" pitchFamily="2" charset="2"/>
                <a:buChar char="Ø"/>
              </a:pPr>
              <a:r>
                <a:rPr lang="ru-RU" sz="11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Строительство физкультурно-</a:t>
              </a:r>
              <a:r>
                <a:rPr lang="ru-RU" sz="1100" b="1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оздоровительн</a:t>
              </a:r>
              <a:r>
                <a:rPr lang="en-US" sz="1100" b="1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ых</a:t>
              </a:r>
              <a:r>
                <a:rPr lang="ru-RU" sz="11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 комплекс</a:t>
              </a:r>
              <a:r>
                <a:rPr lang="en-US" sz="1100" b="1" dirty="0" err="1" smtClean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ов</a:t>
              </a:r>
              <a:r>
                <a:rPr lang="ru-RU" sz="1100" b="1" dirty="0" smtClean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,</a:t>
              </a:r>
              <a:br>
                <a:rPr lang="ru-RU" sz="1100" b="1" dirty="0" smtClean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</a:br>
              <a:r>
                <a:rPr lang="ru-RU" sz="1100" i="1" dirty="0" smtClean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в том числе</a:t>
              </a:r>
              <a:r>
                <a:rPr lang="en-US" sz="1100" i="1" dirty="0" smtClean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:</a:t>
              </a:r>
              <a:endParaRPr lang="ru-RU" sz="1100" i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34052" y="5283365"/>
              <a:ext cx="2643906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8900" indent="-88900" defTabSz="797811">
                <a:buFont typeface="Cambria" panose="02040503050406030204" pitchFamily="18" charset="0"/>
                <a:buChar char="–"/>
                <a:tabLst>
                  <a:tab pos="88900" algn="l"/>
                </a:tabLst>
              </a:pPr>
              <a:r>
                <a:rPr lang="ru-RU" sz="900" i="1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завершение строительства объекта </a:t>
              </a:r>
              <a:br>
                <a:rPr lang="ru-RU" sz="900" i="1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</a:br>
              <a:r>
                <a:rPr lang="ru-RU" sz="900" i="1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«</a:t>
              </a:r>
              <a:r>
                <a:rPr lang="ru-RU" sz="900" i="1" dirty="0" smtClean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Физкультурно-оздоровительный  </a:t>
              </a:r>
              <a:r>
                <a:rPr lang="ru-RU" sz="900" i="1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комплекс с бассейном в районе </a:t>
              </a:r>
              <a:r>
                <a:rPr lang="ru-RU" sz="900" i="1" dirty="0" smtClean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СОШ </a:t>
              </a:r>
              <a:r>
                <a:rPr lang="ru-RU" sz="900" i="1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№14 в г. Липецке» </a:t>
              </a: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34052" y="4702485"/>
              <a:ext cx="2642400" cy="5078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8900" indent="-88900" defTabSz="797811">
                <a:buFont typeface="Cambria" panose="02040503050406030204" pitchFamily="18" charset="0"/>
                <a:buChar char="–"/>
                <a:tabLst>
                  <a:tab pos="88900" algn="l"/>
                </a:tabLst>
              </a:pPr>
              <a:r>
                <a:rPr lang="ru-RU" sz="900" i="1" dirty="0" smtClean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строительство объекта  «Физкультурно-оздоровительный </a:t>
              </a:r>
              <a:r>
                <a:rPr lang="ru-RU" sz="900" i="1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комплекс в городе Липецке» </a:t>
              </a:r>
              <a:r>
                <a:rPr lang="ru-RU" sz="900" i="1" dirty="0" smtClean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по </a:t>
              </a:r>
              <a:r>
                <a:rPr lang="ru-RU" sz="900" i="1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ул. Титова </a:t>
              </a:r>
              <a:r>
                <a:rPr lang="en-US" sz="900" i="1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 </a:t>
              </a:r>
              <a:endParaRPr lang="ru-RU" sz="9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371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624" y="1096937"/>
            <a:ext cx="681337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Инициативное бюджетирование </a:t>
            </a:r>
            <a:r>
              <a:rPr lang="ru-RU" sz="1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- </a:t>
            </a:r>
            <a:r>
              <a:rPr lang="ru-RU" sz="1300" i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форма </a:t>
            </a:r>
            <a:r>
              <a:rPr lang="ru-RU" sz="13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участия жителей </a:t>
            </a:r>
            <a:r>
              <a:rPr lang="ru-RU" sz="1300" i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города </a:t>
            </a:r>
            <a:r>
              <a:rPr lang="ru-RU" sz="13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Липецка, </a:t>
            </a:r>
            <a:r>
              <a:rPr lang="ru-RU" sz="1300" i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объединенных </a:t>
            </a:r>
            <a:r>
              <a:rPr lang="ru-RU" sz="13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территориальным </a:t>
            </a:r>
            <a:r>
              <a:rPr lang="ru-RU" sz="1300" i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общественным </a:t>
            </a:r>
            <a:r>
              <a:rPr lang="ru-RU" sz="13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самоуправлением</a:t>
            </a:r>
            <a:r>
              <a:rPr lang="ru-RU" sz="1300" i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, в определении </a:t>
            </a:r>
            <a:r>
              <a:rPr lang="ru-RU" sz="13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и </a:t>
            </a:r>
            <a:r>
              <a:rPr lang="ru-RU" sz="1300" i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выборе </a:t>
            </a:r>
            <a:r>
              <a:rPr lang="ru-RU" sz="13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проектов инициативного бюджетирования, финансируемых за счет средств бюджета города с привлечением средств физических и (или) юридических лиц</a:t>
            </a:r>
            <a:r>
              <a:rPr lang="ru-RU" sz="1300" i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r>
              <a:rPr lang="ru-RU" sz="1300" i="1" dirty="0">
                <a:latin typeface="Cambria Math" panose="02040503050406030204" pitchFamily="18" charset="0"/>
                <a:ea typeface="Cambria Math" panose="02040503050406030204" pitchFamily="18" charset="0"/>
              </a:rPr>
              <a:t/>
            </a:r>
            <a:br>
              <a:rPr lang="ru-RU" sz="1300" i="1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endParaRPr lang="ru-RU" sz="1300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8703" y="6016478"/>
            <a:ext cx="4158078" cy="2908489"/>
          </a:xfrm>
          <a:prstGeom prst="rect">
            <a:avLst/>
          </a:prstGeom>
          <a:solidFill>
            <a:srgbClr val="E9EDF4"/>
          </a:solidFill>
        </p:spPr>
        <p:txBody>
          <a:bodyPr wrap="square">
            <a:spAutoFit/>
          </a:bodyPr>
          <a:lstStyle/>
          <a:p>
            <a:pPr marL="177800" indent="-177800" fontAlgn="base"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latin typeface="Cambria" panose="02040503050406030204" pitchFamily="18" charset="0"/>
                <a:ea typeface="Cambria" panose="02040503050406030204" pitchFamily="18" charset="0"/>
              </a:rPr>
              <a:t>повышение эффективности расходов бюджета города за счет вовлечения жителей в процессы принятия решений в вопросах формирования современной городской среды;</a:t>
            </a:r>
          </a:p>
          <a:p>
            <a:pPr marL="177800" indent="-177800" fontAlgn="base"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latin typeface="Cambria" panose="02040503050406030204" pitchFamily="18" charset="0"/>
                <a:ea typeface="Cambria" panose="02040503050406030204" pitchFamily="18" charset="0"/>
              </a:rPr>
              <a:t>повышение заинтересованности жителей </a:t>
            </a:r>
          </a:p>
          <a:p>
            <a:pPr marL="177800" indent="-177800" fontAlgn="base"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latin typeface="Cambria" panose="02040503050406030204" pitchFamily="18" charset="0"/>
                <a:ea typeface="Cambria" panose="02040503050406030204" pitchFamily="18" charset="0"/>
              </a:rPr>
              <a:t>в решении вопросов местного значения посредством их участия в реализации Проектов, в том числе путем привлечения средств участников инициативного бюджетирования;</a:t>
            </a:r>
          </a:p>
          <a:p>
            <a:pPr marL="177800" indent="-177800" fontAlgn="base"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400" dirty="0">
                <a:latin typeface="Cambria" panose="02040503050406030204" pitchFamily="18" charset="0"/>
                <a:ea typeface="Cambria" panose="02040503050406030204" pitchFamily="18" charset="0"/>
              </a:rPr>
              <a:t>развитие взаимодействия органов местного самоуправления и населения города Липецка.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149375" y="7956376"/>
            <a:ext cx="26640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1200" b="1" i="1" dirty="0"/>
              <a:t>В Липецке </a:t>
            </a:r>
            <a:r>
              <a:rPr lang="en-US" sz="1200" b="1" i="1" dirty="0" smtClean="0"/>
              <a:t>в 2020 </a:t>
            </a:r>
            <a:r>
              <a:rPr lang="en-US" sz="1200" b="1" i="1" dirty="0" err="1" smtClean="0"/>
              <a:t>году</a:t>
            </a:r>
            <a:r>
              <a:rPr lang="ru-RU" sz="1200" b="1" i="1" dirty="0" smtClean="0"/>
              <a:t>,</a:t>
            </a:r>
            <a:r>
              <a:rPr lang="en-US" sz="1200" b="1" i="1" dirty="0" smtClean="0"/>
              <a:t> </a:t>
            </a:r>
            <a:r>
              <a:rPr lang="ru-RU" sz="1200" b="1" i="1" dirty="0" smtClean="0"/>
              <a:t>в рамках программы  </a:t>
            </a:r>
            <a:br>
              <a:rPr lang="ru-RU" sz="1200" b="1" i="1" dirty="0" smtClean="0"/>
            </a:br>
            <a:r>
              <a:rPr lang="ru-RU" sz="1200" b="1" i="1" dirty="0" smtClean="0"/>
              <a:t>«</a:t>
            </a:r>
            <a:r>
              <a:rPr lang="ru-RU" sz="1200" b="1" i="1" dirty="0"/>
              <a:t>Инициативное бюджетирование» </a:t>
            </a:r>
            <a:r>
              <a:rPr lang="ru-RU" sz="1200" b="1" i="1" dirty="0" smtClean="0"/>
              <a:t>благоустроен</a:t>
            </a:r>
            <a:r>
              <a:rPr lang="en-US" sz="1200" b="1" i="1" dirty="0" smtClean="0"/>
              <a:t>о</a:t>
            </a:r>
            <a:r>
              <a:rPr lang="ru-RU" sz="1200" b="1" i="1" dirty="0" smtClean="0"/>
              <a:t> </a:t>
            </a:r>
            <a:r>
              <a:rPr lang="en-US" sz="1200" b="1" i="1" dirty="0" smtClean="0"/>
              <a:t>24</a:t>
            </a:r>
            <a:r>
              <a:rPr lang="ru-RU" sz="1200" b="1" i="1" dirty="0" smtClean="0"/>
              <a:t> территории</a:t>
            </a:r>
            <a:r>
              <a:rPr lang="ru-RU" sz="1200" b="1" i="1" dirty="0"/>
              <a:t>. 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694" y="4188440"/>
            <a:ext cx="4149375" cy="815608"/>
          </a:xfrm>
          <a:prstGeom prst="rect">
            <a:avLst/>
          </a:prstGeom>
          <a:solidFill>
            <a:srgbClr val="E9EDF4"/>
          </a:solidFill>
        </p:spPr>
        <p:txBody>
          <a:bodyPr wrap="square">
            <a:spAutoFit/>
          </a:bodyPr>
          <a:lstStyle/>
          <a:p>
            <a:pPr marL="269875" indent="-176213" fontAlgn="base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b="1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отбор </a:t>
            </a:r>
            <a:r>
              <a:rPr lang="ru-RU" sz="1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Проектов на конкурсной основе;</a:t>
            </a:r>
          </a:p>
          <a:p>
            <a:pPr marL="269875" indent="-176213" fontAlgn="base">
              <a:buFont typeface="Wingdings" panose="05000000000000000000" pitchFamily="2" charset="2"/>
              <a:buChar char="Ø"/>
            </a:pPr>
            <a:r>
              <a:rPr lang="ru-RU" sz="1400" b="1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открытость </a:t>
            </a:r>
            <a:r>
              <a:rPr lang="ru-RU" sz="1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 прозрачность </a:t>
            </a:r>
            <a:r>
              <a:rPr lang="ru-RU" sz="1400" dirty="0">
                <a:latin typeface="Cambria" panose="02040503050406030204" pitchFamily="18" charset="0"/>
                <a:ea typeface="Cambria" panose="02040503050406030204" pitchFamily="18" charset="0"/>
              </a:rPr>
              <a:t>процедур </a:t>
            </a:r>
            <a:r>
              <a:rPr lang="ru-RU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проведения </a:t>
            </a:r>
            <a:r>
              <a:rPr lang="ru-RU" sz="1400" dirty="0">
                <a:latin typeface="Cambria" panose="02040503050406030204" pitchFamily="18" charset="0"/>
                <a:ea typeface="Cambria" panose="02040503050406030204" pitchFamily="18" charset="0"/>
              </a:rPr>
              <a:t>конкурсного отбора </a:t>
            </a:r>
            <a:r>
              <a:rPr lang="ru-RU" sz="1400" dirty="0" smtClean="0">
                <a:latin typeface="Cambria" panose="02040503050406030204" pitchFamily="18" charset="0"/>
                <a:ea typeface="Cambria" panose="02040503050406030204" pitchFamily="18" charset="0"/>
              </a:rPr>
              <a:t> Проектов</a:t>
            </a:r>
            <a:r>
              <a:rPr lang="ru-RU" sz="14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pic>
        <p:nvPicPr>
          <p:cNvPr id="2052" name="Рисунок 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1" t="13676" r="19711" b="13959"/>
          <a:stretch>
            <a:fillRect/>
          </a:stretch>
        </p:blipFill>
        <p:spPr bwMode="auto">
          <a:xfrm>
            <a:off x="4149376" y="6156176"/>
            <a:ext cx="2664000" cy="1790097"/>
          </a:xfrm>
          <a:prstGeom prst="roundRect">
            <a:avLst>
              <a:gd name="adj" fmla="val 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Рисунок 3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1" t="15100" r="19711" b="14529"/>
          <a:stretch>
            <a:fillRect/>
          </a:stretch>
        </p:blipFill>
        <p:spPr bwMode="auto">
          <a:xfrm>
            <a:off x="4149376" y="3902666"/>
            <a:ext cx="2664000" cy="1740761"/>
          </a:xfrm>
          <a:prstGeom prst="roundRect">
            <a:avLst>
              <a:gd name="adj" fmla="val 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3336634" y="-2232"/>
            <a:ext cx="184731" cy="461665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/>
            <a:endParaRPr lang="ru-RU" sz="2400" b="1" i="1" cap="all">
              <a:solidFill>
                <a:srgbClr val="002060"/>
              </a:solidFill>
              <a:latin typeface="DejaVu Serif Condensed" panose="02060606050605020204" pitchFamily="18" charset="0"/>
              <a:ea typeface="DejaVu Serif Condensed" panose="02060606050605020204" pitchFamily="18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0" y="287655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5686425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49000" y="2679552"/>
            <a:ext cx="2160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spc="300" dirty="0" smtClean="0">
                <a:ln>
                  <a:solidFill>
                    <a:srgbClr val="17375E"/>
                  </a:solidFill>
                </a:ln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2022</a:t>
            </a:r>
            <a:r>
              <a:rPr lang="ru-RU" spc="300" dirty="0" smtClean="0">
                <a:ln>
                  <a:solidFill>
                    <a:srgbClr val="17375E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ru-RU" spc="300" dirty="0" smtClean="0"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22 млн. руб.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2679552"/>
            <a:ext cx="2160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spc="300" dirty="0" smtClean="0">
                <a:ln>
                  <a:solidFill>
                    <a:srgbClr val="17375E"/>
                  </a:solidFill>
                </a:ln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2021</a:t>
            </a:r>
            <a:r>
              <a:rPr lang="ru-RU" b="1" spc="300" dirty="0" smtClean="0">
                <a:ln>
                  <a:solidFill>
                    <a:srgbClr val="17375E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pc="300" dirty="0" smtClean="0">
                <a:ln>
                  <a:solidFill>
                    <a:srgbClr val="17375E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 smtClean="0">
                <a:ln>
                  <a:solidFill>
                    <a:srgbClr val="17375E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dirty="0" smtClean="0">
                <a:ln>
                  <a:solidFill>
                    <a:srgbClr val="17375E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 23,4 млн. руб.</a:t>
            </a:r>
          </a:p>
          <a:p>
            <a:pPr algn="ctr"/>
            <a:r>
              <a:rPr lang="ru-RU" sz="1400" b="1" i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ru-RU" sz="1400" b="1" i="1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17 проектов)</a:t>
            </a:r>
            <a:endParaRPr lang="ru-RU" sz="1400" b="1" i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98000" y="2679552"/>
            <a:ext cx="2160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spc="300" dirty="0" smtClean="0">
                <a:ln>
                  <a:solidFill>
                    <a:srgbClr val="17375E"/>
                  </a:solidFill>
                </a:ln>
                <a:solidFill>
                  <a:schemeClr val="tx2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2023</a:t>
            </a:r>
            <a:r>
              <a:rPr lang="ru-RU" spc="300" dirty="0" smtClean="0">
                <a:ln>
                  <a:solidFill>
                    <a:srgbClr val="17375E"/>
                  </a:solidFill>
                </a:ln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ru-RU" spc="300" dirty="0" smtClean="0"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dirty="0" smtClean="0">
                <a:latin typeface="Cambria" panose="02040503050406030204" pitchFamily="18" charset="0"/>
                <a:ea typeface="Cambria" panose="02040503050406030204" pitchFamily="18" charset="0"/>
              </a:rPr>
              <a:t>22 млн. руб.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147" y="2234025"/>
            <a:ext cx="6773706" cy="307777"/>
          </a:xfrm>
          <a:prstGeom prst="rect">
            <a:avLst/>
          </a:prstGeom>
          <a:solidFill>
            <a:srgbClr val="3299BA">
              <a:alpha val="20000"/>
            </a:srgb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400">
                <a:solidFill>
                  <a:srgbClr val="002060"/>
                </a:solidFill>
                <a:latin typeface="Cambria" panose="02040503050406030204" pitchFamily="18" charset="0"/>
              </a:defRPr>
            </a:lvl1pPr>
          </a:lstStyle>
          <a:p>
            <a:r>
              <a:rPr lang="ru-RU" b="1" dirty="0"/>
              <a:t>На реализацию проектов в бюджете на 2021-2023 года предусмотрено: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0" y="5724128"/>
            <a:ext cx="414937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350" b="1" cap="all" dirty="0">
                <a:solidFill>
                  <a:schemeClr val="tx2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Задачи инициативного бюджетирования: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0" y="541293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cap="all" dirty="0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Инициативное </a:t>
            </a:r>
            <a:r>
              <a:rPr lang="ru-RU" b="1" i="1" cap="all" dirty="0" smtClean="0">
                <a:solidFill>
                  <a:srgbClr val="002060"/>
                </a:solidFill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бюджетирование</a:t>
            </a:r>
            <a:endParaRPr lang="ru-RU" b="1" i="1" cap="all" dirty="0">
              <a:solidFill>
                <a:srgbClr val="002060"/>
              </a:solidFill>
              <a:latin typeface="Segoe UI" panose="020B0502040204020203" pitchFamily="34" charset="0"/>
              <a:ea typeface="Cambria" panose="02040503050406030204" pitchFamily="18" charset="0"/>
              <a:cs typeface="Segoe UI" panose="020B0502040204020203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8703" y="3844486"/>
            <a:ext cx="4158077" cy="295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1320" b="1" cap="all" dirty="0">
                <a:solidFill>
                  <a:schemeClr val="tx2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Принципы инициативного бюджетирования:</a:t>
            </a:r>
          </a:p>
        </p:txBody>
      </p:sp>
    </p:spTree>
    <p:extLst>
      <p:ext uri="{BB962C8B-B14F-4D97-AF65-F5344CB8AC3E}">
        <p14:creationId xmlns:p14="http://schemas.microsoft.com/office/powerpoint/2010/main" val="247633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Группа 27"/>
          <p:cNvGrpSpPr/>
          <p:nvPr/>
        </p:nvGrpSpPr>
        <p:grpSpPr>
          <a:xfrm>
            <a:off x="114211" y="6084168"/>
            <a:ext cx="6803494" cy="492444"/>
            <a:chOff x="114211" y="6136912"/>
            <a:chExt cx="6803494" cy="492444"/>
          </a:xfrm>
        </p:grpSpPr>
        <p:grpSp>
          <p:nvGrpSpPr>
            <p:cNvPr id="19" name="Группа 18"/>
            <p:cNvGrpSpPr/>
            <p:nvPr/>
          </p:nvGrpSpPr>
          <p:grpSpPr>
            <a:xfrm>
              <a:off x="224347" y="6136912"/>
              <a:ext cx="6693358" cy="492444"/>
              <a:chOff x="224347" y="6136912"/>
              <a:chExt cx="6693358" cy="492444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224347" y="6136912"/>
                <a:ext cx="2287351" cy="492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88900" indent="-88900"/>
                <a:r>
                  <a:rPr lang="ru-RU" sz="1400" dirty="0" smtClean="0">
                    <a:latin typeface="Cambria" panose="02040503050406030204" pitchFamily="18" charset="0"/>
                  </a:rPr>
                  <a:t>  </a:t>
                </a:r>
                <a:r>
                  <a:rPr lang="ru-RU" sz="1200" dirty="0" smtClean="0">
                    <a:latin typeface="Cambria" panose="02040503050406030204" pitchFamily="18" charset="0"/>
                  </a:rPr>
                  <a:t>Кредиты</a:t>
                </a:r>
                <a:r>
                  <a:rPr lang="en-US" sz="1200" dirty="0" smtClean="0">
                    <a:latin typeface="Cambria" panose="02040503050406030204" pitchFamily="18" charset="0"/>
                  </a:rPr>
                  <a:t>, </a:t>
                </a:r>
                <a:r>
                  <a:rPr lang="en-US" sz="1200" dirty="0" err="1" smtClean="0">
                    <a:latin typeface="Cambria" panose="02040503050406030204" pitchFamily="18" charset="0"/>
                  </a:rPr>
                  <a:t>полученные</a:t>
                </a:r>
                <a:r>
                  <a:rPr lang="ru-RU" sz="1200" dirty="0" smtClean="0">
                    <a:latin typeface="Cambria" panose="02040503050406030204" pitchFamily="18" charset="0"/>
                  </a:rPr>
                  <a:t> в кредитных организациях</a:t>
                </a:r>
                <a:endParaRPr lang="ru-RU" sz="1200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4774104" y="6136912"/>
                <a:ext cx="214360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dirty="0" err="1" smtClean="0">
                    <a:latin typeface="Cambria" panose="02040503050406030204" pitchFamily="18" charset="0"/>
                  </a:rPr>
                  <a:t>Муниципальн</a:t>
                </a:r>
                <a:r>
                  <a:rPr lang="en-US" sz="1200" dirty="0" err="1" smtClean="0">
                    <a:latin typeface="Cambria" panose="02040503050406030204" pitchFamily="18" charset="0"/>
                  </a:rPr>
                  <a:t>ая</a:t>
                </a:r>
                <a:r>
                  <a:rPr lang="ru-RU" sz="1200" dirty="0" smtClean="0">
                    <a:latin typeface="Cambria" panose="02040503050406030204" pitchFamily="18" charset="0"/>
                  </a:rPr>
                  <a:t> </a:t>
                </a:r>
                <a:r>
                  <a:rPr lang="ru-RU" sz="1200" dirty="0" err="1" smtClean="0">
                    <a:latin typeface="Cambria" panose="02040503050406030204" pitchFamily="18" charset="0"/>
                  </a:rPr>
                  <a:t>гаранти</a:t>
                </a:r>
                <a:r>
                  <a:rPr lang="en-US" sz="1200" dirty="0" smtClean="0">
                    <a:latin typeface="Cambria" panose="02040503050406030204" pitchFamily="18" charset="0"/>
                  </a:rPr>
                  <a:t>я</a:t>
                </a:r>
                <a:endParaRPr lang="ru-RU" sz="1200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2825408" y="6136912"/>
                <a:ext cx="227307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dirty="0" smtClean="0">
                    <a:latin typeface="Cambria" panose="02040503050406030204" pitchFamily="18" charset="0"/>
                  </a:rPr>
                  <a:t>Бюджетные кредиты</a:t>
                </a:r>
                <a:endParaRPr lang="ru-RU" sz="1200" dirty="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8" name="Группа 17"/>
            <p:cNvGrpSpPr/>
            <p:nvPr/>
          </p:nvGrpSpPr>
          <p:grpSpPr>
            <a:xfrm>
              <a:off x="114211" y="6189798"/>
              <a:ext cx="4682462" cy="224853"/>
              <a:chOff x="114211" y="6189798"/>
              <a:chExt cx="4682462" cy="224853"/>
            </a:xfrm>
          </p:grpSpPr>
          <p:sp>
            <p:nvSpPr>
              <p:cNvPr id="27" name="Прямоугольник 26"/>
              <p:cNvSpPr/>
              <p:nvPr/>
            </p:nvSpPr>
            <p:spPr>
              <a:xfrm>
                <a:off x="4576400" y="6189798"/>
                <a:ext cx="220273" cy="224853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ln>
                    <a:solidFill>
                      <a:srgbClr val="92D050"/>
                    </a:solidFill>
                  </a:ln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2615801" y="6189798"/>
                <a:ext cx="220273" cy="224853"/>
              </a:xfrm>
              <a:prstGeom prst="rect">
                <a:avLst/>
              </a:prstGeom>
              <a:solidFill>
                <a:srgbClr val="368C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114211" y="6189798"/>
                <a:ext cx="220273" cy="224853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" name="Группа 3"/>
          <p:cNvGrpSpPr/>
          <p:nvPr/>
        </p:nvGrpSpPr>
        <p:grpSpPr>
          <a:xfrm>
            <a:off x="1059284" y="7440778"/>
            <a:ext cx="5463893" cy="1151356"/>
            <a:chOff x="485499" y="7575584"/>
            <a:chExt cx="5463893" cy="1151356"/>
          </a:xfrm>
        </p:grpSpPr>
        <p:sp>
          <p:nvSpPr>
            <p:cNvPr id="61" name="Прямоугольник 60"/>
            <p:cNvSpPr/>
            <p:nvPr/>
          </p:nvSpPr>
          <p:spPr>
            <a:xfrm>
              <a:off x="503362" y="7575584"/>
              <a:ext cx="5223251" cy="1151356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TextBox 2"/>
            <p:cNvSpPr txBox="1"/>
            <p:nvPr/>
          </p:nvSpPr>
          <p:spPr>
            <a:xfrm rot="10800000" flipH="1" flipV="1">
              <a:off x="485499" y="7607809"/>
              <a:ext cx="5463893" cy="10618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1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В </a:t>
              </a:r>
              <a:r>
                <a:rPr lang="ru-RU" sz="2100" b="1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2020</a:t>
              </a:r>
              <a:r>
                <a:rPr lang="ru-RU" sz="21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 году  город</a:t>
              </a:r>
              <a:r>
                <a:rPr lang="en-US" sz="21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у</a:t>
              </a:r>
              <a:r>
                <a:rPr lang="ru-RU" sz="21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 </a:t>
              </a:r>
              <a:r>
                <a:rPr lang="ru-RU" sz="2100" b="1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Липецк</a:t>
              </a:r>
              <a:r>
                <a:rPr lang="en-US" sz="2100" b="1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у</a:t>
              </a:r>
              <a:r>
                <a:rPr lang="ru-RU" sz="21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 </a:t>
              </a:r>
              <a:r>
                <a:rPr lang="en-US" sz="210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присвоен</a:t>
              </a:r>
              <a:r>
                <a:rPr lang="en-US" sz="21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 </a:t>
              </a:r>
              <a:r>
                <a:rPr lang="en-US" sz="210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статус</a:t>
              </a:r>
              <a:r>
                <a:rPr lang="en-US" sz="21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 </a:t>
              </a:r>
              <a:r>
                <a:rPr lang="en-US" sz="210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муниципального</a:t>
              </a:r>
              <a:r>
                <a:rPr lang="en-US" sz="21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 </a:t>
              </a:r>
              <a:r>
                <a:rPr lang="en-US" sz="210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образования</a:t>
              </a:r>
              <a:r>
                <a:rPr lang="en-US" sz="21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 </a:t>
              </a:r>
              <a:r>
                <a:rPr lang="en-US" sz="210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со</a:t>
              </a:r>
              <a:r>
                <a:rPr lang="en-US" sz="21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 </a:t>
              </a:r>
              <a:r>
                <a:rPr lang="en-US" sz="2100" b="1" dirty="0" err="1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средним</a:t>
              </a:r>
              <a:r>
                <a:rPr lang="en-US" sz="2100" b="1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 </a:t>
              </a:r>
              <a:r>
                <a:rPr lang="en-US" sz="2100" b="1" dirty="0" err="1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уровнем</a:t>
              </a:r>
              <a:r>
                <a:rPr lang="ru-RU" sz="2100" b="1" dirty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 </a:t>
              </a:r>
              <a:r>
                <a:rPr lang="ru-RU" sz="21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долговой </a:t>
              </a:r>
              <a:r>
                <a:rPr lang="en-US" sz="210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устойчивости</a:t>
              </a:r>
              <a:endParaRPr lang="ru-RU" sz="2100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0" y="39827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0" cap="all">
                <a:solidFill>
                  <a:srgbClr val="002060"/>
                </a:solidFill>
                <a:latin typeface="DejaVu Serif Condensed" panose="02060606050605020204" pitchFamily="18" charset="0"/>
                <a:ea typeface="DejaVu Serif Condensed" panose="02060606050605020204" pitchFamily="18" charset="0"/>
              </a:defRPr>
            </a:lvl1pPr>
          </a:lstStyle>
          <a:p>
            <a:r>
              <a:rPr lang="en-US" dirty="0" err="1"/>
              <a:t>Расходы</a:t>
            </a:r>
            <a:r>
              <a:rPr lang="en-US" dirty="0"/>
              <a:t> </a:t>
            </a:r>
            <a:r>
              <a:rPr lang="en-US" dirty="0" err="1"/>
              <a:t>бюджета</a:t>
            </a:r>
            <a:r>
              <a:rPr lang="en-US" dirty="0"/>
              <a:t> </a:t>
            </a:r>
            <a:r>
              <a:rPr lang="en-US" dirty="0" err="1"/>
              <a:t>города</a:t>
            </a:r>
            <a:r>
              <a:rPr lang="en-US" dirty="0"/>
              <a:t> </a:t>
            </a:r>
            <a:r>
              <a:rPr lang="en-US" dirty="0" err="1"/>
              <a:t>Липецка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обслуживание</a:t>
            </a:r>
            <a:r>
              <a:rPr lang="en-US" dirty="0"/>
              <a:t> </a:t>
            </a:r>
            <a:r>
              <a:rPr lang="en-US" dirty="0" err="1"/>
              <a:t>муниципального</a:t>
            </a:r>
            <a:r>
              <a:rPr lang="en-US" dirty="0"/>
              <a:t> </a:t>
            </a:r>
            <a:r>
              <a:rPr lang="en-US" dirty="0" err="1"/>
              <a:t>долга</a:t>
            </a:r>
            <a:r>
              <a:rPr lang="en-US" dirty="0"/>
              <a:t> </a:t>
            </a:r>
            <a:endParaRPr lang="ru-RU" dirty="0"/>
          </a:p>
        </p:txBody>
      </p:sp>
      <p:grpSp>
        <p:nvGrpSpPr>
          <p:cNvPr id="16" name="Группа 15"/>
          <p:cNvGrpSpPr/>
          <p:nvPr/>
        </p:nvGrpSpPr>
        <p:grpSpPr>
          <a:xfrm>
            <a:off x="364680" y="5580112"/>
            <a:ext cx="6225374" cy="360000"/>
            <a:chOff x="364680" y="5644554"/>
            <a:chExt cx="6225374" cy="360000"/>
          </a:xfrm>
        </p:grpSpPr>
        <p:sp>
          <p:nvSpPr>
            <p:cNvPr id="46" name="TextBox 1"/>
            <p:cNvSpPr txBox="1"/>
            <p:nvPr/>
          </p:nvSpPr>
          <p:spPr>
            <a:xfrm>
              <a:off x="364680" y="5644554"/>
              <a:ext cx="1765743" cy="360000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 smtClean="0"/>
                <a:t>01.01.2021 </a:t>
              </a:r>
              <a:r>
                <a:rPr lang="ru-RU" sz="1600" b="1" dirty="0" smtClean="0"/>
                <a:t>год</a:t>
              </a:r>
              <a:endParaRPr lang="ru-RU" sz="1600" b="1" dirty="0"/>
            </a:p>
          </p:txBody>
        </p:sp>
        <p:sp>
          <p:nvSpPr>
            <p:cNvPr id="45" name="TextBox 1"/>
            <p:cNvSpPr txBox="1"/>
            <p:nvPr/>
          </p:nvSpPr>
          <p:spPr>
            <a:xfrm>
              <a:off x="2801326" y="5644554"/>
              <a:ext cx="1519359" cy="360000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 smtClean="0"/>
                <a:t>01.01.2022 </a:t>
              </a:r>
              <a:r>
                <a:rPr lang="ru-RU" sz="1600" b="1" dirty="0" smtClean="0"/>
                <a:t>год</a:t>
              </a:r>
              <a:endParaRPr lang="ru-RU" sz="1600" b="1" dirty="0"/>
            </a:p>
          </p:txBody>
        </p:sp>
        <p:sp>
          <p:nvSpPr>
            <p:cNvPr id="38" name="TextBox 1"/>
            <p:cNvSpPr txBox="1"/>
            <p:nvPr/>
          </p:nvSpPr>
          <p:spPr>
            <a:xfrm>
              <a:off x="5101756" y="5644554"/>
              <a:ext cx="1488298" cy="360000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 smtClean="0"/>
                <a:t>01.01.2023 </a:t>
              </a:r>
              <a:r>
                <a:rPr lang="ru-RU" sz="1600" b="1" dirty="0" smtClean="0"/>
                <a:t>год</a:t>
              </a:r>
              <a:endParaRPr lang="ru-RU" sz="1600" b="1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6031115" y="3658133"/>
            <a:ext cx="1049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млн</a:t>
            </a:r>
            <a:r>
              <a:rPr lang="en-US" sz="1400" i="1" dirty="0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.</a:t>
            </a:r>
            <a:r>
              <a:rPr lang="en-US" sz="1400" i="1" dirty="0" err="1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руб</a:t>
            </a:r>
            <a:r>
              <a:rPr lang="en-US" sz="1400" i="1" dirty="0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rPr>
              <a:t>.</a:t>
            </a:r>
            <a:endParaRPr lang="ru-RU" sz="1400" i="1" dirty="0">
              <a:solidFill>
                <a:schemeClr val="tx2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72603" y="1092075"/>
            <a:ext cx="2364574" cy="1938645"/>
            <a:chOff x="480374" y="1864787"/>
            <a:chExt cx="2364574" cy="1938645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585348" y="2515612"/>
              <a:ext cx="2248463" cy="1287820"/>
              <a:chOff x="616615" y="2346335"/>
              <a:chExt cx="2248463" cy="1287820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616615" y="3357156"/>
                <a:ext cx="6829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latin typeface="Cambria" panose="02040503050406030204" pitchFamily="18" charset="0"/>
                  </a:rPr>
                  <a:t>2021</a:t>
                </a:r>
                <a:endParaRPr lang="ru-RU" sz="1200" b="1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2182165" y="3339088"/>
                <a:ext cx="6829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latin typeface="Cambria" panose="02040503050406030204" pitchFamily="18" charset="0"/>
                  </a:rPr>
                  <a:t>2023</a:t>
                </a:r>
                <a:endParaRPr lang="ru-RU" sz="1200" b="1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1407711" y="3357155"/>
                <a:ext cx="68291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>
                    <a:latin typeface="Cambria" panose="02040503050406030204" pitchFamily="18" charset="0"/>
                  </a:rPr>
                  <a:t>2022</a:t>
                </a:r>
                <a:endParaRPr lang="ru-RU" sz="1200" b="1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663060" y="2346335"/>
                <a:ext cx="408451" cy="1010821"/>
              </a:xfrm>
              <a:prstGeom prst="rect">
                <a:avLst/>
              </a:prstGeom>
              <a:solidFill>
                <a:srgbClr val="035F8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6" name="Прямоугольник 65"/>
              <p:cNvSpPr/>
              <p:nvPr/>
            </p:nvSpPr>
            <p:spPr>
              <a:xfrm>
                <a:off x="1433289" y="2771800"/>
                <a:ext cx="408451" cy="585355"/>
              </a:xfrm>
              <a:prstGeom prst="rect">
                <a:avLst/>
              </a:prstGeom>
              <a:solidFill>
                <a:srgbClr val="035F8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7" name="Прямоугольник 66"/>
              <p:cNvSpPr/>
              <p:nvPr/>
            </p:nvSpPr>
            <p:spPr>
              <a:xfrm>
                <a:off x="2276872" y="2987824"/>
                <a:ext cx="384680" cy="369332"/>
              </a:xfrm>
              <a:prstGeom prst="rect">
                <a:avLst/>
              </a:prstGeom>
              <a:solidFill>
                <a:srgbClr val="035F8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568661" y="2177058"/>
              <a:ext cx="699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latin typeface="Cambria" panose="02040503050406030204" pitchFamily="18" charset="0"/>
                </a:rPr>
                <a:t>2</a:t>
              </a:r>
              <a:r>
                <a:rPr lang="en-US" sz="1400" b="1" dirty="0" smtClean="0">
                  <a:latin typeface="Cambria" panose="02040503050406030204" pitchFamily="18" charset="0"/>
                </a:rPr>
                <a:t>10</a:t>
              </a:r>
              <a:r>
                <a:rPr lang="ru-RU" sz="1400" b="1" dirty="0" smtClean="0">
                  <a:latin typeface="Cambria" panose="02040503050406030204" pitchFamily="18" charset="0"/>
                </a:rPr>
                <a:t>,0</a:t>
              </a:r>
              <a:endParaRPr lang="ru-RU" sz="1400" b="1" dirty="0">
                <a:latin typeface="Cambria" panose="02040503050406030204" pitchFamily="18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330780" y="2588092"/>
              <a:ext cx="699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Cambria" panose="02040503050406030204" pitchFamily="18" charset="0"/>
                </a:rPr>
                <a:t>185</a:t>
              </a:r>
              <a:r>
                <a:rPr lang="ru-RU" sz="1400" b="1" dirty="0" smtClean="0">
                  <a:latin typeface="Cambria" panose="02040503050406030204" pitchFamily="18" charset="0"/>
                </a:rPr>
                <a:t>,0</a:t>
              </a:r>
              <a:endParaRPr lang="ru-RU" sz="1400" b="1" dirty="0">
                <a:latin typeface="Cambria" panose="020405030504060302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2145348" y="2757369"/>
              <a:ext cx="699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Cambria" panose="02040503050406030204" pitchFamily="18" charset="0"/>
                </a:rPr>
                <a:t>156</a:t>
              </a:r>
              <a:r>
                <a:rPr lang="ru-RU" sz="1400" b="1" dirty="0" smtClean="0">
                  <a:latin typeface="Cambria" panose="02040503050406030204" pitchFamily="18" charset="0"/>
                </a:rPr>
                <a:t>,0</a:t>
              </a:r>
              <a:endParaRPr lang="ru-RU" sz="1400" b="1" dirty="0">
                <a:latin typeface="Cambria" panose="02040503050406030204" pitchFamily="18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80374" y="1864787"/>
              <a:ext cx="10495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млн</a:t>
              </a:r>
              <a:r>
                <a:rPr lang="en-US" sz="16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.</a:t>
              </a:r>
              <a:r>
                <a:rPr lang="ru-RU" sz="16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 </a:t>
              </a:r>
              <a:r>
                <a:rPr lang="en-US" sz="1600" dirty="0" err="1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руб</a:t>
              </a:r>
              <a:r>
                <a:rPr lang="en-US" sz="1600" dirty="0" smtClean="0">
                  <a:solidFill>
                    <a:schemeClr val="tx2">
                      <a:lumMod val="50000"/>
                    </a:schemeClr>
                  </a:solidFill>
                  <a:latin typeface="Cambria" panose="02040503050406030204" pitchFamily="18" charset="0"/>
                </a:rPr>
                <a:t>.</a:t>
              </a:r>
              <a:endParaRPr lang="ru-RU" sz="1600" dirty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725938" y="1125388"/>
            <a:ext cx="4063972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97811">
              <a:lnSpc>
                <a:spcPts val="2000"/>
              </a:lnSpc>
            </a:pPr>
            <a:r>
              <a:rPr lang="ru-RU" sz="1600" b="1" i="1" cap="all" spc="-60" dirty="0" smtClean="0">
                <a:solidFill>
                  <a:schemeClr val="tx2">
                    <a:lumMod val="50000"/>
                  </a:schemeClr>
                </a:solidFill>
                <a:cs typeface="Arial"/>
              </a:rPr>
              <a:t>Муниципальный долг –</a:t>
            </a:r>
            <a:endParaRPr lang="en-US" sz="1600" b="1" i="1" cap="all" spc="-60" dirty="0" smtClean="0">
              <a:solidFill>
                <a:schemeClr val="tx2">
                  <a:lumMod val="50000"/>
                </a:schemeClr>
              </a:solidFill>
              <a:cs typeface="Arial"/>
            </a:endParaRPr>
          </a:p>
          <a:p>
            <a:pPr algn="just" defTabSz="797811">
              <a:lnSpc>
                <a:spcPts val="2000"/>
              </a:lnSpc>
            </a:pPr>
            <a:r>
              <a:rPr lang="ru-RU" sz="1400" i="1" spc="-2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обязательства, возникающие из муниципальных заимствований, гарантий по обязательствам третьих лиц, другие обязательства в соответствии с видами долговых обязательств, установленных БК РФ, принятые на себя муниципальным образованием</a:t>
            </a:r>
            <a:endParaRPr lang="ru-RU" sz="1400" i="1" spc="-2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797811">
              <a:lnSpc>
                <a:spcPts val="2000"/>
              </a:lnSpc>
            </a:pPr>
            <a:endParaRPr lang="ru-RU" sz="1600" spc="-20" dirty="0" smtClean="0">
              <a:solidFill>
                <a:schemeClr val="tx2">
                  <a:lumMod val="50000"/>
                </a:schemeClr>
              </a:solidFill>
              <a:latin typeface="Cambria" panose="02040503050406030204" pitchFamily="18" charset="0"/>
              <a:cs typeface="Verdan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3372" y="3369350"/>
            <a:ext cx="59512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cap="all" spc="300" dirty="0" err="1">
                <a:solidFill>
                  <a:schemeClr val="tx2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Структура</a:t>
            </a:r>
            <a:r>
              <a:rPr lang="en-US" sz="1600" b="1" cap="all" spc="300" dirty="0">
                <a:solidFill>
                  <a:schemeClr val="tx2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cap="all" spc="300" dirty="0" err="1">
                <a:solidFill>
                  <a:schemeClr val="tx2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муниципального</a:t>
            </a:r>
            <a:r>
              <a:rPr lang="en-US" sz="1600" b="1" cap="all" spc="300" dirty="0">
                <a:solidFill>
                  <a:schemeClr val="tx2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cap="all" spc="300" dirty="0" err="1">
                <a:solidFill>
                  <a:schemeClr val="tx2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долга</a:t>
            </a:r>
            <a:endParaRPr lang="ru-RU" sz="1600" b="1" cap="all" spc="300" dirty="0">
              <a:solidFill>
                <a:schemeClr val="tx2">
                  <a:lumMod val="5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  <p:grpSp>
        <p:nvGrpSpPr>
          <p:cNvPr id="85" name="Группа 84"/>
          <p:cNvGrpSpPr/>
          <p:nvPr/>
        </p:nvGrpSpPr>
        <p:grpSpPr>
          <a:xfrm>
            <a:off x="4353916" y="3706396"/>
            <a:ext cx="2530261" cy="1873716"/>
            <a:chOff x="5084414" y="4962815"/>
            <a:chExt cx="2066993" cy="1628204"/>
          </a:xfrm>
        </p:grpSpPr>
        <p:graphicFrame>
          <p:nvGraphicFramePr>
            <p:cNvPr id="88" name="Диаграмма 87"/>
            <p:cNvGraphicFramePr/>
            <p:nvPr>
              <p:extLst>
                <p:ext uri="{D42A27DB-BD31-4B8C-83A1-F6EECF244321}">
                  <p14:modId xmlns:p14="http://schemas.microsoft.com/office/powerpoint/2010/main" val="1613521549"/>
                </p:ext>
              </p:extLst>
            </p:nvPr>
          </p:nvGraphicFramePr>
          <p:xfrm>
            <a:off x="5084414" y="4962815"/>
            <a:ext cx="2066993" cy="16282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87" name="Прямоугольник 86"/>
            <p:cNvSpPr/>
            <p:nvPr/>
          </p:nvSpPr>
          <p:spPr>
            <a:xfrm>
              <a:off x="5894115" y="5715830"/>
              <a:ext cx="628826" cy="3476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ru-RU" sz="1400" b="1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2 </a:t>
              </a:r>
              <a:r>
                <a:rPr lang="ru-RU" sz="1400" b="1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940,0</a:t>
              </a:r>
              <a:br>
                <a:rPr lang="ru-RU" sz="1400" b="1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</a:br>
              <a:r>
                <a:rPr lang="ru-RU" sz="1200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(63,3 %)</a:t>
              </a:r>
              <a:endParaRPr lang="ru-RU" sz="14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  <p:sp>
          <p:nvSpPr>
            <p:cNvPr id="105" name="Прямоугольник 104"/>
            <p:cNvSpPr/>
            <p:nvPr/>
          </p:nvSpPr>
          <p:spPr>
            <a:xfrm>
              <a:off x="6566316" y="6344953"/>
              <a:ext cx="580374" cy="2139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ru-RU" sz="1200" b="1" dirty="0">
                  <a:latin typeface="Cambria" panose="02040503050406030204" pitchFamily="18" charset="0"/>
                </a:rPr>
                <a:t>2 </a:t>
              </a:r>
              <a:r>
                <a:rPr lang="ru-RU" sz="1200" b="1" dirty="0" smtClean="0">
                  <a:latin typeface="Cambria" panose="02040503050406030204" pitchFamily="18" charset="0"/>
                </a:rPr>
                <a:t>880,0</a:t>
              </a:r>
              <a:endParaRPr lang="ru-RU" sz="1200" b="1" dirty="0">
                <a:latin typeface="Cambria" panose="02040503050406030204" pitchFamily="18" charset="0"/>
              </a:endParaRPr>
            </a:p>
          </p:txBody>
        </p:sp>
        <p:sp>
          <p:nvSpPr>
            <p:cNvPr id="106" name="Прямоугольник 105"/>
            <p:cNvSpPr/>
            <p:nvPr/>
          </p:nvSpPr>
          <p:spPr>
            <a:xfrm>
              <a:off x="5215205" y="5318108"/>
              <a:ext cx="403591" cy="2139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ru-RU" sz="1200" b="1" dirty="0" smtClean="0">
                  <a:latin typeface="Cambria" panose="02040503050406030204" pitchFamily="18" charset="0"/>
                </a:rPr>
                <a:t>60,0</a:t>
              </a:r>
              <a:endParaRPr lang="ru-RU" sz="1200" b="1" dirty="0">
                <a:latin typeface="Cambria" panose="02040503050406030204" pitchFamily="18" charset="0"/>
              </a:endParaRPr>
            </a:p>
          </p:txBody>
        </p:sp>
      </p:grpSp>
      <p:grpSp>
        <p:nvGrpSpPr>
          <p:cNvPr id="107" name="Группа 106"/>
          <p:cNvGrpSpPr/>
          <p:nvPr/>
        </p:nvGrpSpPr>
        <p:grpSpPr>
          <a:xfrm>
            <a:off x="2156273" y="3706396"/>
            <a:ext cx="2557632" cy="1873716"/>
            <a:chOff x="5084414" y="4962815"/>
            <a:chExt cx="2089353" cy="1628204"/>
          </a:xfrm>
        </p:grpSpPr>
        <p:graphicFrame>
          <p:nvGraphicFramePr>
            <p:cNvPr id="108" name="Диаграмма 107"/>
            <p:cNvGraphicFramePr/>
            <p:nvPr>
              <p:extLst>
                <p:ext uri="{D42A27DB-BD31-4B8C-83A1-F6EECF244321}">
                  <p14:modId xmlns:p14="http://schemas.microsoft.com/office/powerpoint/2010/main" val="2352106336"/>
                </p:ext>
              </p:extLst>
            </p:nvPr>
          </p:nvGraphicFramePr>
          <p:xfrm>
            <a:off x="5084414" y="4962815"/>
            <a:ext cx="2066993" cy="16282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9" name="Прямоугольник 108"/>
            <p:cNvSpPr/>
            <p:nvPr/>
          </p:nvSpPr>
          <p:spPr>
            <a:xfrm>
              <a:off x="5894114" y="5715830"/>
              <a:ext cx="628826" cy="3476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ru-RU" sz="1400" b="1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2 </a:t>
              </a:r>
              <a:r>
                <a:rPr lang="ru-RU" sz="1400" b="1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943,7</a:t>
              </a:r>
              <a:br>
                <a:rPr lang="ru-RU" sz="1400" b="1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</a:br>
              <a:r>
                <a:rPr lang="ru-RU" sz="1200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(65,9 %)</a:t>
              </a:r>
              <a:endParaRPr lang="ru-RU" sz="10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  <p:sp>
          <p:nvSpPr>
            <p:cNvPr id="110" name="Прямоугольник 109"/>
            <p:cNvSpPr/>
            <p:nvPr/>
          </p:nvSpPr>
          <p:spPr>
            <a:xfrm>
              <a:off x="6593393" y="6327903"/>
              <a:ext cx="580374" cy="2139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ru-RU" sz="1200" b="1" dirty="0">
                  <a:latin typeface="Cambria" panose="02040503050406030204" pitchFamily="18" charset="0"/>
                </a:rPr>
                <a:t>2 </a:t>
              </a:r>
              <a:r>
                <a:rPr lang="ru-RU" sz="1200" b="1" dirty="0" smtClean="0">
                  <a:latin typeface="Cambria" panose="02040503050406030204" pitchFamily="18" charset="0"/>
                </a:rPr>
                <a:t>880,0</a:t>
              </a:r>
              <a:endParaRPr lang="ru-RU" sz="1200" b="1" dirty="0">
                <a:latin typeface="Cambria" panose="02040503050406030204" pitchFamily="18" charset="0"/>
              </a:endParaRPr>
            </a:p>
          </p:txBody>
        </p:sp>
        <p:sp>
          <p:nvSpPr>
            <p:cNvPr id="111" name="Прямоугольник 110"/>
            <p:cNvSpPr/>
            <p:nvPr/>
          </p:nvSpPr>
          <p:spPr>
            <a:xfrm>
              <a:off x="5215204" y="5318108"/>
              <a:ext cx="403591" cy="2139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ru-RU" sz="1200" b="1" dirty="0" smtClean="0">
                  <a:latin typeface="Cambria" panose="02040503050406030204" pitchFamily="18" charset="0"/>
                </a:rPr>
                <a:t>63,7</a:t>
              </a:r>
              <a:endParaRPr lang="ru-RU" sz="1200" b="1" dirty="0">
                <a:latin typeface="Cambria" panose="02040503050406030204" pitchFamily="18" charset="0"/>
              </a:endParaRPr>
            </a:p>
          </p:txBody>
        </p:sp>
      </p:grpSp>
      <p:grpSp>
        <p:nvGrpSpPr>
          <p:cNvPr id="113" name="Группа 112"/>
          <p:cNvGrpSpPr/>
          <p:nvPr/>
        </p:nvGrpSpPr>
        <p:grpSpPr>
          <a:xfrm>
            <a:off x="-130552" y="3706396"/>
            <a:ext cx="2530261" cy="1873716"/>
            <a:chOff x="5084414" y="4962815"/>
            <a:chExt cx="2066993" cy="1628204"/>
          </a:xfrm>
        </p:grpSpPr>
        <p:graphicFrame>
          <p:nvGraphicFramePr>
            <p:cNvPr id="114" name="Диаграмма 113"/>
            <p:cNvGraphicFramePr/>
            <p:nvPr>
              <p:extLst>
                <p:ext uri="{D42A27DB-BD31-4B8C-83A1-F6EECF244321}">
                  <p14:modId xmlns:p14="http://schemas.microsoft.com/office/powerpoint/2010/main" val="4222027847"/>
                </p:ext>
              </p:extLst>
            </p:nvPr>
          </p:nvGraphicFramePr>
          <p:xfrm>
            <a:off x="5084414" y="4962815"/>
            <a:ext cx="2066993" cy="16282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15" name="Прямоугольник 114"/>
            <p:cNvSpPr/>
            <p:nvPr/>
          </p:nvSpPr>
          <p:spPr>
            <a:xfrm>
              <a:off x="5894120" y="5715830"/>
              <a:ext cx="628826" cy="3476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ru-RU" sz="1400" b="1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2 </a:t>
              </a:r>
              <a:r>
                <a:rPr lang="ru-RU" sz="1400" b="1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826,6</a:t>
              </a:r>
              <a:br>
                <a:rPr lang="ru-RU" sz="1400" b="1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</a:br>
              <a:r>
                <a:rPr lang="ru-RU" sz="1200" dirty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(64,3 %)</a:t>
              </a:r>
              <a:endParaRPr lang="ru-RU" sz="1400" dirty="0">
                <a:latin typeface="Cambria Math" panose="02040503050406030204" pitchFamily="18" charset="0"/>
                <a:ea typeface="Cambria Math" panose="02040503050406030204" pitchFamily="18" charset="0"/>
              </a:endParaRPr>
            </a:p>
          </p:txBody>
        </p:sp>
        <p:sp>
          <p:nvSpPr>
            <p:cNvPr id="116" name="Прямоугольник 115"/>
            <p:cNvSpPr/>
            <p:nvPr/>
          </p:nvSpPr>
          <p:spPr>
            <a:xfrm>
              <a:off x="6566316" y="6344953"/>
              <a:ext cx="580374" cy="2139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ru-RU" sz="1200" b="1" dirty="0">
                  <a:latin typeface="Cambria" panose="02040503050406030204" pitchFamily="18" charset="0"/>
                </a:rPr>
                <a:t>2 </a:t>
              </a:r>
              <a:r>
                <a:rPr lang="ru-RU" sz="1200" b="1" dirty="0" smtClean="0">
                  <a:latin typeface="Cambria" panose="02040503050406030204" pitchFamily="18" charset="0"/>
                </a:rPr>
                <a:t>700,0</a:t>
              </a:r>
              <a:endParaRPr lang="ru-RU" sz="1200" b="1" dirty="0">
                <a:latin typeface="Cambria" panose="02040503050406030204" pitchFamily="18" charset="0"/>
              </a:endParaRPr>
            </a:p>
          </p:txBody>
        </p:sp>
        <p:sp>
          <p:nvSpPr>
            <p:cNvPr id="117" name="Прямоугольник 116"/>
            <p:cNvSpPr/>
            <p:nvPr/>
          </p:nvSpPr>
          <p:spPr>
            <a:xfrm>
              <a:off x="5186160" y="5605947"/>
              <a:ext cx="403591" cy="2139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ru-RU" sz="1200" b="1" dirty="0" smtClean="0">
                  <a:latin typeface="Cambria" panose="02040503050406030204" pitchFamily="18" charset="0"/>
                </a:rPr>
                <a:t>63,7</a:t>
              </a:r>
              <a:endParaRPr lang="ru-RU" sz="1200" b="1" dirty="0">
                <a:latin typeface="Cambria" panose="02040503050406030204" pitchFamily="18" charset="0"/>
              </a:endParaRPr>
            </a:p>
          </p:txBody>
        </p:sp>
        <p:sp>
          <p:nvSpPr>
            <p:cNvPr id="118" name="Прямоугольник 117"/>
            <p:cNvSpPr/>
            <p:nvPr/>
          </p:nvSpPr>
          <p:spPr>
            <a:xfrm>
              <a:off x="5272376" y="5266477"/>
              <a:ext cx="403591" cy="2139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ru-RU" sz="1200" b="1" dirty="0" smtClean="0">
                  <a:latin typeface="Cambria" panose="02040503050406030204" pitchFamily="18" charset="0"/>
                </a:rPr>
                <a:t>62,9</a:t>
              </a:r>
              <a:endParaRPr lang="ru-RU" sz="1200" b="1" dirty="0">
                <a:latin typeface="Cambria" panose="02040503050406030204" pitchFamily="18" charset="0"/>
              </a:endParaRPr>
            </a:p>
          </p:txBody>
        </p:sp>
      </p:grpSp>
      <p:pic>
        <p:nvPicPr>
          <p:cNvPr id="53" name="Рисунок 5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479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11" y="7361815"/>
            <a:ext cx="1284203" cy="128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87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2181250" y="2770987"/>
            <a:ext cx="46922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43418">
              <a:defRPr/>
            </a:pPr>
            <a:r>
              <a:rPr lang="ru-RU" sz="2000" dirty="0">
                <a:solidFill>
                  <a:srgbClr val="002060"/>
                </a:solidFill>
                <a:latin typeface="DejaVu Serif Condensed"/>
                <a:cs typeface="Times New Roman" panose="02020603050405020304" pitchFamily="18" charset="0"/>
              </a:rPr>
              <a:t>Адрес: </a:t>
            </a:r>
            <a:endParaRPr lang="ru-RU" sz="2000" dirty="0" smtClean="0">
              <a:solidFill>
                <a:srgbClr val="002060"/>
              </a:solidFill>
              <a:latin typeface="DejaVu Serif Condensed"/>
              <a:cs typeface="Times New Roman" panose="02020603050405020304" pitchFamily="18" charset="0"/>
            </a:endParaRPr>
          </a:p>
          <a:p>
            <a:pPr defTabSz="943418">
              <a:defRPr/>
            </a:pPr>
            <a:r>
              <a:rPr lang="ru-RU" sz="2000" dirty="0" smtClean="0">
                <a:solidFill>
                  <a:srgbClr val="002060"/>
                </a:solidFill>
                <a:latin typeface="DejaVu Serif Condensed"/>
                <a:cs typeface="Times New Roman" panose="02020603050405020304" pitchFamily="18" charset="0"/>
              </a:rPr>
              <a:t>398019</a:t>
            </a:r>
            <a:r>
              <a:rPr lang="ru-RU" sz="2000" dirty="0">
                <a:solidFill>
                  <a:srgbClr val="002060"/>
                </a:solidFill>
                <a:latin typeface="DejaVu Serif Condensed"/>
                <a:cs typeface="Times New Roman" panose="02020603050405020304" pitchFamily="18" charset="0"/>
              </a:rPr>
              <a:t>, г. Липецк, пл. Театральная, 1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204864" y="5094777"/>
            <a:ext cx="51335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43418">
              <a:defRPr/>
            </a:pPr>
            <a:r>
              <a:rPr lang="ru-RU" sz="2000" dirty="0">
                <a:solidFill>
                  <a:srgbClr val="002060"/>
                </a:solidFill>
                <a:latin typeface="DejaVu Serif Condensed"/>
                <a:cs typeface="Times New Roman" panose="02020603050405020304" pitchFamily="18" charset="0"/>
              </a:rPr>
              <a:t>Email: </a:t>
            </a:r>
            <a:endParaRPr lang="ru-RU" sz="2000" dirty="0" smtClean="0">
              <a:solidFill>
                <a:srgbClr val="002060"/>
              </a:solidFill>
              <a:latin typeface="DejaVu Serif Condensed"/>
              <a:cs typeface="Times New Roman" panose="02020603050405020304" pitchFamily="18" charset="0"/>
            </a:endParaRPr>
          </a:p>
          <a:p>
            <a:pPr defTabSz="943418">
              <a:defRPr/>
            </a:pPr>
            <a:r>
              <a:rPr lang="ru-RU" sz="2000" dirty="0" smtClean="0">
                <a:solidFill>
                  <a:srgbClr val="002060"/>
                </a:solidFill>
                <a:latin typeface="DejaVu Serif Condensed"/>
                <a:cs typeface="Times New Roman" panose="02020603050405020304" pitchFamily="18" charset="0"/>
              </a:rPr>
              <a:t>gorfu@cominfo.lipetsk.ru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-1673787" y="2403305"/>
            <a:ext cx="5559576" cy="4972746"/>
            <a:chOff x="-1709963" y="2400601"/>
            <a:chExt cx="5559576" cy="4972746"/>
          </a:xfrm>
        </p:grpSpPr>
        <p:graphicFrame>
          <p:nvGraphicFramePr>
            <p:cNvPr id="2" name="Схема 1"/>
            <p:cNvGraphicFramePr/>
            <p:nvPr>
              <p:extLst>
                <p:ext uri="{D42A27DB-BD31-4B8C-83A1-F6EECF244321}">
                  <p14:modId xmlns:p14="http://schemas.microsoft.com/office/powerpoint/2010/main" val="3169174086"/>
                </p:ext>
              </p:extLst>
            </p:nvPr>
          </p:nvGraphicFramePr>
          <p:xfrm>
            <a:off x="-1709963" y="2400601"/>
            <a:ext cx="5559576" cy="497274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20" name="Picture 4" descr="C:\Users\ermolenko\Desktop\2-04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6560" y="5028485"/>
              <a:ext cx="771833" cy="835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6" descr="C:\Users\ermolenko\Desktop\2-01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4552" y="2841104"/>
              <a:ext cx="806246" cy="8722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7" descr="C:\Users\ermolenko\Desktop\2-02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524" y="3927924"/>
              <a:ext cx="792477" cy="857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5" descr="C:\Users\ermolenko\Desktop\2-05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794" y="6153472"/>
              <a:ext cx="843607" cy="9127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-192362" y="1941640"/>
            <a:ext cx="705036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670" b="1" cap="all">
                <a:solidFill>
                  <a:srgbClr val="1F497D"/>
                </a:solidFill>
                <a:latin typeface="+mj-lt"/>
              </a:defRPr>
            </a:lvl1pPr>
          </a:lstStyle>
          <a:p>
            <a:pPr defTabSz="943418">
              <a:defRPr/>
            </a:pPr>
            <a:r>
              <a:rPr lang="ru-RU" sz="2400" dirty="0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Контактная информация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351" y="611560"/>
            <a:ext cx="685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i="1" cap="all">
                <a:solidFill>
                  <a:srgbClr val="002060"/>
                </a:solidFill>
                <a:latin typeface="DejaVu Serif Condensed" panose="02060606050605020204" pitchFamily="18" charset="0"/>
                <a:ea typeface="DejaVu Serif Condensed" panose="02060606050605020204" pitchFamily="18" charset="0"/>
              </a:defRPr>
            </a:lvl1pPr>
          </a:lstStyle>
          <a:p>
            <a:r>
              <a:rPr lang="ru-RU" i="0" dirty="0"/>
              <a:t>ИНФОРМАЦИОННЫЙ РЕСУРС </a:t>
            </a:r>
            <a:r>
              <a:rPr lang="ru-RU" i="0" dirty="0" smtClean="0"/>
              <a:t>«</a:t>
            </a:r>
            <a:r>
              <a:rPr lang="ru-RU" i="0" dirty="0"/>
              <a:t>БЮДЖЕТ ДЛЯ ГРАЖДАН» ПОДГОТОВЛЕН ДЕПАРТАМЕНТОМ ФИНАНСОВ </a:t>
            </a:r>
          </a:p>
          <a:p>
            <a:r>
              <a:rPr lang="ru-RU" i="0" dirty="0"/>
              <a:t>АДМИНИСТРАЦИИ ГОРОДА ЛИПЕЦКА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673341" y="6300902"/>
            <a:ext cx="51335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43418">
              <a:defRPr/>
            </a:pPr>
            <a:r>
              <a:rPr lang="ru-RU" sz="2000" dirty="0">
                <a:solidFill>
                  <a:srgbClr val="002060"/>
                </a:solidFill>
                <a:latin typeface="DejaVu Serif Condensed"/>
                <a:cs typeface="Times New Roman" panose="02020603050405020304" pitchFamily="18" charset="0"/>
              </a:rPr>
              <a:t>Время работы:</a:t>
            </a:r>
          </a:p>
          <a:p>
            <a:pPr defTabSz="943418">
              <a:defRPr/>
            </a:pPr>
            <a:r>
              <a:rPr lang="ru-RU" sz="2000" dirty="0">
                <a:solidFill>
                  <a:srgbClr val="002060"/>
                </a:solidFill>
                <a:latin typeface="DejaVu Serif Condensed"/>
                <a:cs typeface="Times New Roman" panose="02020603050405020304" pitchFamily="18" charset="0"/>
              </a:rPr>
              <a:t>понедельник-четверг с 8.30 до 17.30</a:t>
            </a:r>
          </a:p>
          <a:p>
            <a:pPr defTabSz="943418">
              <a:defRPr/>
            </a:pPr>
            <a:r>
              <a:rPr lang="ru-RU" sz="2000" dirty="0">
                <a:solidFill>
                  <a:srgbClr val="002060"/>
                </a:solidFill>
                <a:latin typeface="DejaVu Serif Condensed"/>
                <a:cs typeface="Times New Roman" panose="02020603050405020304" pitchFamily="18" charset="0"/>
              </a:rPr>
              <a:t>пятница с 8.30 до </a:t>
            </a:r>
            <a:r>
              <a:rPr lang="ru-RU" sz="2000" dirty="0" smtClean="0">
                <a:solidFill>
                  <a:srgbClr val="002060"/>
                </a:solidFill>
                <a:latin typeface="DejaVu Serif Condensed"/>
                <a:cs typeface="Times New Roman" panose="02020603050405020304" pitchFamily="18" charset="0"/>
              </a:rPr>
              <a:t>16.30</a:t>
            </a:r>
            <a:endParaRPr lang="ru-RU" sz="2000" dirty="0">
              <a:solidFill>
                <a:srgbClr val="002060"/>
              </a:solidFill>
              <a:latin typeface="DejaVu Serif Condensed"/>
              <a:cs typeface="Times New Roman" panose="02020603050405020304" pitchFamily="18" charset="0"/>
            </a:endParaRPr>
          </a:p>
          <a:p>
            <a:pPr defTabSz="943418">
              <a:defRPr/>
            </a:pPr>
            <a:r>
              <a:rPr lang="ru-RU" sz="2000" dirty="0">
                <a:solidFill>
                  <a:srgbClr val="002060"/>
                </a:solidFill>
                <a:latin typeface="DejaVu Serif Condensed"/>
                <a:cs typeface="Times New Roman" panose="02020603050405020304" pitchFamily="18" charset="0"/>
              </a:rPr>
              <a:t>перерыв с 13.00 до 13.48</a:t>
            </a:r>
          </a:p>
        </p:txBody>
      </p:sp>
      <p:graphicFrame>
        <p:nvGraphicFramePr>
          <p:cNvPr id="35" name="Таблица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2899959"/>
              </p:ext>
            </p:extLst>
          </p:nvPr>
        </p:nvGraphicFramePr>
        <p:xfrm>
          <a:off x="1763535" y="4029724"/>
          <a:ext cx="6541540" cy="815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6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50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3762">
                <a:tc>
                  <a:txBody>
                    <a:bodyPr/>
                    <a:lstStyle/>
                    <a:p>
                      <a:r>
                        <a:rPr lang="ru-RU" sz="2000" b="0" i="0" dirty="0" smtClean="0">
                          <a:solidFill>
                            <a:srgbClr val="002060"/>
                          </a:solidFill>
                          <a:latin typeface="DejaVu Serif Condensed"/>
                          <a:cs typeface="Times New Roman" panose="02020603050405020304" pitchFamily="18" charset="0"/>
                        </a:rPr>
                        <a:t>Телефон приемной: </a:t>
                      </a:r>
                      <a:endParaRPr lang="ru-RU" sz="2000" b="0" i="0" dirty="0">
                        <a:solidFill>
                          <a:srgbClr val="002060"/>
                        </a:solidFill>
                        <a:latin typeface="DejaVu Serif Condensed"/>
                        <a:cs typeface="Times New Roman" panose="02020603050405020304" pitchFamily="18" charset="0"/>
                      </a:endParaRPr>
                    </a:p>
                  </a:txBody>
                  <a:tcPr marL="87409" marR="87409" marT="43705" marB="4370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dirty="0" smtClean="0">
                          <a:solidFill>
                            <a:srgbClr val="002060"/>
                          </a:solidFill>
                          <a:latin typeface="DejaVu Serif Condensed"/>
                          <a:cs typeface="Times New Roman" panose="02020603050405020304" pitchFamily="18" charset="0"/>
                        </a:rPr>
                        <a:t>(4742) 23-91-12</a:t>
                      </a:r>
                    </a:p>
                  </a:txBody>
                  <a:tcPr marL="87409" marR="87409" marT="43705" marB="4370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34">
                <a:tc>
                  <a:txBody>
                    <a:bodyPr/>
                    <a:lstStyle/>
                    <a:p>
                      <a:r>
                        <a:rPr lang="ru-RU" sz="2000" b="0" i="0" dirty="0" smtClean="0">
                          <a:solidFill>
                            <a:srgbClr val="002060"/>
                          </a:solidFill>
                          <a:latin typeface="DejaVu Serif Condensed"/>
                          <a:cs typeface="Times New Roman" panose="02020603050405020304" pitchFamily="18" charset="0"/>
                        </a:rPr>
                        <a:t>Факс приемной: </a:t>
                      </a:r>
                      <a:endParaRPr lang="ru-RU" sz="2000" b="0" i="0" dirty="0">
                        <a:solidFill>
                          <a:srgbClr val="002060"/>
                        </a:solidFill>
                        <a:latin typeface="DejaVu Serif Condensed"/>
                        <a:cs typeface="Times New Roman" panose="02020603050405020304" pitchFamily="18" charset="0"/>
                      </a:endParaRPr>
                    </a:p>
                  </a:txBody>
                  <a:tcPr marL="87409" marR="87409" marT="43705" marB="4370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dirty="0" smtClean="0">
                          <a:solidFill>
                            <a:srgbClr val="002060"/>
                          </a:solidFill>
                          <a:latin typeface="DejaVu Serif Condensed"/>
                          <a:cs typeface="Times New Roman" panose="02020603050405020304" pitchFamily="18" charset="0"/>
                        </a:rPr>
                        <a:t>(4742) 23-27-16</a:t>
                      </a:r>
                    </a:p>
                  </a:txBody>
                  <a:tcPr marL="87409" marR="87409" marT="43705" marB="4370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04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7"/>
          <a:stretch/>
        </p:blipFill>
        <p:spPr bwMode="auto">
          <a:xfrm>
            <a:off x="3909332" y="6849234"/>
            <a:ext cx="2824634" cy="2053087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Группа 11"/>
          <p:cNvGrpSpPr/>
          <p:nvPr/>
        </p:nvGrpSpPr>
        <p:grpSpPr>
          <a:xfrm>
            <a:off x="2734744" y="1712859"/>
            <a:ext cx="4294655" cy="1243336"/>
            <a:chOff x="2734744" y="1600914"/>
            <a:chExt cx="4294655" cy="1243336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3869454" y="1600914"/>
              <a:ext cx="20252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latin typeface="Cambria" panose="02040503050406030204" pitchFamily="18" charset="0"/>
                </a:rPr>
                <a:t>www.depfin48.ru</a:t>
              </a:r>
              <a:endParaRPr lang="ru-RU" b="1" dirty="0">
                <a:latin typeface="Cambria" panose="02040503050406030204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734744" y="1920920"/>
              <a:ext cx="429465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latin typeface="Cambria" panose="02040503050406030204" pitchFamily="18" charset="0"/>
                </a:rPr>
                <a:t>О</a:t>
              </a:r>
              <a:r>
                <a:rPr lang="en-US" dirty="0" err="1" smtClean="0">
                  <a:latin typeface="Cambria" panose="02040503050406030204" pitchFamily="18" charset="0"/>
                </a:rPr>
                <a:t>фициальный</a:t>
              </a:r>
              <a:r>
                <a:rPr lang="en-US" dirty="0" smtClean="0">
                  <a:latin typeface="Cambria" panose="02040503050406030204" pitchFamily="18" charset="0"/>
                </a:rPr>
                <a:t> </a:t>
              </a:r>
              <a:r>
                <a:rPr lang="en-US" dirty="0" err="1" smtClean="0">
                  <a:latin typeface="Cambria" panose="02040503050406030204" pitchFamily="18" charset="0"/>
                </a:rPr>
                <a:t>сайт</a:t>
              </a:r>
              <a:r>
                <a:rPr lang="en-US" dirty="0" smtClean="0">
                  <a:latin typeface="Cambria" panose="02040503050406030204" pitchFamily="18" charset="0"/>
                </a:rPr>
                <a:t> </a:t>
              </a:r>
              <a:r>
                <a:rPr lang="en-US" dirty="0" err="1" smtClean="0">
                  <a:latin typeface="Cambria" panose="02040503050406030204" pitchFamily="18" charset="0"/>
                </a:rPr>
                <a:t>департамента</a:t>
              </a:r>
              <a:r>
                <a:rPr lang="en-US" dirty="0" smtClean="0">
                  <a:latin typeface="Cambria" panose="02040503050406030204" pitchFamily="18" charset="0"/>
                </a:rPr>
                <a:t> </a:t>
              </a:r>
              <a:r>
                <a:rPr lang="en-US" dirty="0" err="1" smtClean="0">
                  <a:latin typeface="Cambria" panose="02040503050406030204" pitchFamily="18" charset="0"/>
                </a:rPr>
                <a:t>финансов</a:t>
              </a:r>
              <a:r>
                <a:rPr lang="en-US" dirty="0" smtClean="0">
                  <a:latin typeface="Cambria" panose="02040503050406030204" pitchFamily="18" charset="0"/>
                </a:rPr>
                <a:t> </a:t>
              </a:r>
              <a:r>
                <a:rPr lang="en-US" dirty="0" err="1" smtClean="0">
                  <a:latin typeface="Cambria" panose="02040503050406030204" pitchFamily="18" charset="0"/>
                </a:rPr>
                <a:t>администрации</a:t>
              </a:r>
              <a:r>
                <a:rPr lang="en-US" dirty="0" smtClean="0">
                  <a:latin typeface="Cambria" panose="02040503050406030204" pitchFamily="18" charset="0"/>
                </a:rPr>
                <a:t> </a:t>
              </a:r>
              <a:r>
                <a:rPr lang="en-US" dirty="0" err="1" smtClean="0">
                  <a:latin typeface="Cambria" panose="02040503050406030204" pitchFamily="18" charset="0"/>
                </a:rPr>
                <a:t>города</a:t>
              </a:r>
              <a:r>
                <a:rPr lang="en-US" dirty="0" smtClean="0">
                  <a:latin typeface="Cambria" panose="02040503050406030204" pitchFamily="18" charset="0"/>
                </a:rPr>
                <a:t> </a:t>
              </a:r>
              <a:r>
                <a:rPr lang="en-US" dirty="0" err="1" smtClean="0">
                  <a:latin typeface="Cambria" panose="02040503050406030204" pitchFamily="18" charset="0"/>
                </a:rPr>
                <a:t>Липецка</a:t>
              </a:r>
              <a:endParaRPr lang="ru-RU" dirty="0">
                <a:latin typeface="Cambria" panose="02040503050406030204" pitchFamily="18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198615" y="3121355"/>
            <a:ext cx="3344378" cy="1241954"/>
            <a:chOff x="3089797" y="3081524"/>
            <a:chExt cx="3344378" cy="1241954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3557043" y="3081524"/>
              <a:ext cx="24936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err="1" smtClean="0">
                  <a:latin typeface="Cambria" panose="02040503050406030204" pitchFamily="18" charset="0"/>
                </a:rPr>
                <a:t>www</a:t>
              </a:r>
              <a:r>
                <a:rPr lang="ru-RU" b="1" dirty="0" smtClean="0">
                  <a:latin typeface="Cambria" panose="02040503050406030204" pitchFamily="18" charset="0"/>
                </a:rPr>
                <a:t>.</a:t>
              </a:r>
              <a:r>
                <a:rPr lang="en-US" b="1" dirty="0" smtClean="0">
                  <a:latin typeface="Cambria" panose="02040503050406030204" pitchFamily="18" charset="0"/>
                </a:rPr>
                <a:t>sovetskaya22.ru</a:t>
              </a:r>
              <a:endParaRPr lang="ru-RU" b="1" dirty="0">
                <a:latin typeface="Cambria" panose="02040503050406030204" pitchFamily="18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089797" y="3400148"/>
              <a:ext cx="334437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latin typeface="Cambria" panose="02040503050406030204" pitchFamily="18" charset="0"/>
                </a:rPr>
                <a:t>О</a:t>
              </a:r>
              <a:r>
                <a:rPr lang="en-US" dirty="0" err="1" smtClean="0">
                  <a:latin typeface="Cambria" panose="02040503050406030204" pitchFamily="18" charset="0"/>
                </a:rPr>
                <a:t>фициальный</a:t>
              </a:r>
              <a:r>
                <a:rPr lang="en-US" dirty="0" smtClean="0">
                  <a:latin typeface="Cambria" panose="02040503050406030204" pitchFamily="18" charset="0"/>
                </a:rPr>
                <a:t> </a:t>
              </a:r>
              <a:r>
                <a:rPr lang="en-US" dirty="0" err="1" smtClean="0">
                  <a:latin typeface="Cambria" panose="02040503050406030204" pitchFamily="18" charset="0"/>
                </a:rPr>
                <a:t>сайт</a:t>
              </a:r>
              <a:r>
                <a:rPr lang="en-US" dirty="0" smtClean="0">
                  <a:latin typeface="Cambria" panose="02040503050406030204" pitchFamily="18" charset="0"/>
                </a:rPr>
                <a:t> </a:t>
              </a:r>
              <a:r>
                <a:rPr lang="en-US" dirty="0" err="1" smtClean="0">
                  <a:latin typeface="Cambria" panose="02040503050406030204" pitchFamily="18" charset="0"/>
                </a:rPr>
                <a:t>Липецкого</a:t>
              </a:r>
              <a:r>
                <a:rPr lang="en-US" dirty="0" smtClean="0">
                  <a:latin typeface="Cambria" panose="02040503050406030204" pitchFamily="18" charset="0"/>
                </a:rPr>
                <a:t> </a:t>
              </a:r>
              <a:r>
                <a:rPr lang="en-US" dirty="0" err="1" smtClean="0">
                  <a:latin typeface="Cambria" panose="02040503050406030204" pitchFamily="18" charset="0"/>
                </a:rPr>
                <a:t>городского</a:t>
              </a:r>
              <a:r>
                <a:rPr lang="en-US" dirty="0" smtClean="0">
                  <a:latin typeface="Cambria" panose="02040503050406030204" pitchFamily="18" charset="0"/>
                </a:rPr>
                <a:t> </a:t>
              </a:r>
              <a:r>
                <a:rPr lang="en-US" dirty="0" err="1" smtClean="0">
                  <a:latin typeface="Cambria" panose="02040503050406030204" pitchFamily="18" charset="0"/>
                </a:rPr>
                <a:t>совета</a:t>
              </a:r>
              <a:r>
                <a:rPr lang="en-US" dirty="0" smtClean="0">
                  <a:latin typeface="Cambria" panose="02040503050406030204" pitchFamily="18" charset="0"/>
                </a:rPr>
                <a:t> </a:t>
              </a:r>
              <a:r>
                <a:rPr lang="en-US" dirty="0" err="1" smtClean="0">
                  <a:latin typeface="Cambria" panose="02040503050406030204" pitchFamily="18" charset="0"/>
                </a:rPr>
                <a:t>депутатов</a:t>
              </a:r>
              <a:endParaRPr lang="ru-RU" dirty="0">
                <a:latin typeface="Cambria" panose="02040503050406030204" pitchFamily="18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276965" y="1090302"/>
            <a:ext cx="2609457" cy="1219562"/>
            <a:chOff x="276965" y="1090302"/>
            <a:chExt cx="2609457" cy="1219562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501621" y="1090302"/>
              <a:ext cx="21601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err="1" smtClean="0">
                  <a:latin typeface="Cambria" panose="02040503050406030204" pitchFamily="18" charset="0"/>
                </a:rPr>
                <a:t>www</a:t>
              </a:r>
              <a:r>
                <a:rPr lang="ru-RU" b="1" dirty="0" smtClean="0">
                  <a:latin typeface="Cambria" panose="02040503050406030204" pitchFamily="18" charset="0"/>
                </a:rPr>
                <a:t>.</a:t>
              </a:r>
              <a:r>
                <a:rPr lang="en-US" b="1" dirty="0" smtClean="0">
                  <a:latin typeface="Cambria" panose="02040503050406030204" pitchFamily="18" charset="0"/>
                </a:rPr>
                <a:t>lipetskcity.ru</a:t>
              </a:r>
              <a:endParaRPr lang="ru-RU" b="1" dirty="0">
                <a:latin typeface="Cambria" panose="02040503050406030204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76965" y="1386534"/>
              <a:ext cx="260945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latin typeface="Cambria" panose="02040503050406030204" pitchFamily="18" charset="0"/>
                </a:rPr>
                <a:t>О</a:t>
              </a:r>
              <a:r>
                <a:rPr lang="en-US" dirty="0" err="1" smtClean="0">
                  <a:latin typeface="Cambria" panose="02040503050406030204" pitchFamily="18" charset="0"/>
                </a:rPr>
                <a:t>фициальный</a:t>
              </a:r>
              <a:r>
                <a:rPr lang="en-US" dirty="0" smtClean="0">
                  <a:latin typeface="Cambria" panose="02040503050406030204" pitchFamily="18" charset="0"/>
                </a:rPr>
                <a:t> </a:t>
              </a:r>
              <a:r>
                <a:rPr lang="en-US" dirty="0" err="1" smtClean="0">
                  <a:latin typeface="Cambria" panose="02040503050406030204" pitchFamily="18" charset="0"/>
                </a:rPr>
                <a:t>сайт</a:t>
              </a:r>
              <a:r>
                <a:rPr lang="en-US" dirty="0" smtClean="0">
                  <a:latin typeface="Cambria" panose="02040503050406030204" pitchFamily="18" charset="0"/>
                </a:rPr>
                <a:t> </a:t>
              </a:r>
              <a:r>
                <a:rPr lang="en-US" dirty="0" err="1" smtClean="0">
                  <a:latin typeface="Cambria" panose="02040503050406030204" pitchFamily="18" charset="0"/>
                </a:rPr>
                <a:t>администрации</a:t>
              </a:r>
              <a:r>
                <a:rPr lang="en-US" dirty="0" smtClean="0">
                  <a:latin typeface="Cambria" panose="02040503050406030204" pitchFamily="18" charset="0"/>
                </a:rPr>
                <a:t> </a:t>
              </a:r>
              <a:r>
                <a:rPr lang="en-US" dirty="0" err="1" smtClean="0">
                  <a:latin typeface="Cambria" panose="02040503050406030204" pitchFamily="18" charset="0"/>
                </a:rPr>
                <a:t>города</a:t>
              </a:r>
              <a:r>
                <a:rPr lang="en-US" dirty="0" smtClean="0">
                  <a:latin typeface="Cambria" panose="02040503050406030204" pitchFamily="18" charset="0"/>
                </a:rPr>
                <a:t> </a:t>
              </a:r>
              <a:r>
                <a:rPr lang="en-US" dirty="0" err="1" smtClean="0">
                  <a:latin typeface="Cambria" panose="02040503050406030204" pitchFamily="18" charset="0"/>
                </a:rPr>
                <a:t>Липецка</a:t>
              </a:r>
              <a:endParaRPr lang="ru-RU" dirty="0">
                <a:latin typeface="Cambria" panose="02040503050406030204" pitchFamily="18" charset="0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3093834" y="4458166"/>
            <a:ext cx="3640132" cy="1540152"/>
            <a:chOff x="785448" y="7616553"/>
            <a:chExt cx="3640132" cy="1540152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1649586" y="7616553"/>
              <a:ext cx="18481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err="1" smtClean="0">
                  <a:latin typeface="Cambria" panose="02040503050406030204" pitchFamily="18" charset="0"/>
                </a:rPr>
                <a:t>www</a:t>
              </a:r>
              <a:r>
                <a:rPr lang="ru-RU" b="1" dirty="0" smtClean="0">
                  <a:latin typeface="Cambria" panose="02040503050406030204" pitchFamily="18" charset="0"/>
                </a:rPr>
                <a:t>.</a:t>
              </a:r>
              <a:r>
                <a:rPr lang="en-US" b="1" dirty="0" smtClean="0">
                  <a:latin typeface="Cambria" panose="02040503050406030204" pitchFamily="18" charset="0"/>
                </a:rPr>
                <a:t>bus.gov.ru</a:t>
              </a:r>
              <a:endParaRPr lang="en-US" dirty="0">
                <a:latin typeface="Cambria" panose="02040503050406030204" pitchFamily="18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85448" y="7956376"/>
              <a:ext cx="364013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atin typeface="Cambria" panose="02040503050406030204" pitchFamily="18" charset="0"/>
                </a:rPr>
                <a:t>Государственный сайт с информацией о государственных муниципальных учреждениях. 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122273" y="5856178"/>
            <a:ext cx="4119558" cy="1011603"/>
            <a:chOff x="2275277" y="6150944"/>
            <a:chExt cx="4294655" cy="1011603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3385374" y="6150944"/>
              <a:ext cx="17719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latin typeface="Cambria" panose="02040503050406030204" pitchFamily="18" charset="0"/>
                </a:rPr>
                <a:t>www.m</a:t>
              </a:r>
              <a:r>
                <a:rPr lang="en-US" b="1" dirty="0" smtClean="0">
                  <a:latin typeface="Cambria" panose="02040503050406030204" pitchFamily="18" charset="0"/>
                </a:rPr>
                <a:t>infin.ru</a:t>
              </a:r>
              <a:endParaRPr lang="ru-RU" dirty="0">
                <a:latin typeface="Cambria" panose="02040503050406030204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275277" y="6516216"/>
              <a:ext cx="42946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 smtClean="0">
                  <a:latin typeface="Cambria" panose="02040503050406030204" pitchFamily="18" charset="0"/>
                </a:rPr>
                <a:t>О</a:t>
              </a:r>
              <a:r>
                <a:rPr lang="en-US" dirty="0" err="1" smtClean="0">
                  <a:latin typeface="Cambria" panose="02040503050406030204" pitchFamily="18" charset="0"/>
                </a:rPr>
                <a:t>фициальный</a:t>
              </a:r>
              <a:r>
                <a:rPr lang="en-US" dirty="0" smtClean="0">
                  <a:latin typeface="Cambria" panose="02040503050406030204" pitchFamily="18" charset="0"/>
                </a:rPr>
                <a:t> </a:t>
              </a:r>
              <a:r>
                <a:rPr lang="en-US" dirty="0" err="1" smtClean="0">
                  <a:latin typeface="Cambria" panose="02040503050406030204" pitchFamily="18" charset="0"/>
                </a:rPr>
                <a:t>сайт</a:t>
              </a:r>
              <a:r>
                <a:rPr lang="en-US" dirty="0" smtClean="0">
                  <a:latin typeface="Cambria" panose="02040503050406030204" pitchFamily="18" charset="0"/>
                </a:rPr>
                <a:t> </a:t>
              </a:r>
              <a:r>
                <a:rPr lang="en-US" dirty="0" err="1" smtClean="0">
                  <a:latin typeface="Cambria" panose="02040503050406030204" pitchFamily="18" charset="0"/>
                </a:rPr>
                <a:t>Министерства</a:t>
              </a:r>
              <a:r>
                <a:rPr lang="en-US" dirty="0" smtClean="0">
                  <a:latin typeface="Cambria" panose="02040503050406030204" pitchFamily="18" charset="0"/>
                </a:rPr>
                <a:t> </a:t>
              </a:r>
              <a:r>
                <a:rPr lang="en-US" dirty="0" err="1" smtClean="0">
                  <a:latin typeface="Cambria" panose="02040503050406030204" pitchFamily="18" charset="0"/>
                </a:rPr>
                <a:t>финансов</a:t>
              </a:r>
              <a:r>
                <a:rPr lang="en-US" dirty="0" smtClean="0">
                  <a:latin typeface="Cambria" panose="02040503050406030204" pitchFamily="18" charset="0"/>
                </a:rPr>
                <a:t> </a:t>
              </a:r>
              <a:r>
                <a:rPr lang="en-US" dirty="0" err="1" smtClean="0">
                  <a:latin typeface="Cambria" panose="02040503050406030204" pitchFamily="18" charset="0"/>
                </a:rPr>
                <a:t>Российской</a:t>
              </a:r>
              <a:r>
                <a:rPr lang="en-US" dirty="0" smtClean="0">
                  <a:latin typeface="Cambria" panose="02040503050406030204" pitchFamily="18" charset="0"/>
                </a:rPr>
                <a:t> </a:t>
              </a:r>
              <a:r>
                <a:rPr lang="en-US" dirty="0" err="1" smtClean="0">
                  <a:latin typeface="Cambria" panose="02040503050406030204" pitchFamily="18" charset="0"/>
                </a:rPr>
                <a:t>федерации</a:t>
              </a:r>
              <a:endParaRPr lang="ru-RU" dirty="0">
                <a:latin typeface="Cambria" panose="02040503050406030204" pitchFamily="18" charset="0"/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-110360" y="7619679"/>
            <a:ext cx="4294655" cy="927943"/>
            <a:chOff x="2604902" y="4526370"/>
            <a:chExt cx="4294655" cy="927943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3522604" y="4526370"/>
              <a:ext cx="22106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err="1" smtClean="0">
                  <a:latin typeface="Cambria" panose="02040503050406030204" pitchFamily="18" charset="0"/>
                </a:rPr>
                <a:t>www</a:t>
              </a:r>
              <a:r>
                <a:rPr lang="ru-RU" b="1" dirty="0" smtClean="0">
                  <a:latin typeface="Cambria" panose="02040503050406030204" pitchFamily="18" charset="0"/>
                </a:rPr>
                <a:t>.</a:t>
              </a:r>
              <a:r>
                <a:rPr lang="en-US" b="1" dirty="0" smtClean="0">
                  <a:latin typeface="Cambria" panose="02040503050406030204" pitchFamily="18" charset="0"/>
                </a:rPr>
                <a:t>budget.gov.ru</a:t>
              </a:r>
              <a:endParaRPr lang="ru-RU" dirty="0">
                <a:latin typeface="Cambria" panose="02040503050406030204" pitchFamily="18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604902" y="4807982"/>
              <a:ext cx="42946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>
                  <a:latin typeface="Cambria" panose="02040503050406030204" pitchFamily="18" charset="0"/>
                </a:rPr>
                <a:t>Единый</a:t>
              </a:r>
              <a:r>
                <a:rPr lang="en-US" dirty="0" smtClean="0">
                  <a:latin typeface="Cambria" panose="02040503050406030204" pitchFamily="18" charset="0"/>
                </a:rPr>
                <a:t> </a:t>
              </a:r>
              <a:r>
                <a:rPr lang="en-US" dirty="0" err="1" smtClean="0">
                  <a:latin typeface="Cambria" panose="02040503050406030204" pitchFamily="18" charset="0"/>
                </a:rPr>
                <a:t>портал</a:t>
              </a:r>
              <a:r>
                <a:rPr lang="en-US" dirty="0" smtClean="0">
                  <a:latin typeface="Cambria" panose="02040503050406030204" pitchFamily="18" charset="0"/>
                </a:rPr>
                <a:t> </a:t>
              </a:r>
              <a:r>
                <a:rPr lang="en-US" dirty="0" err="1" smtClean="0">
                  <a:latin typeface="Cambria" panose="02040503050406030204" pitchFamily="18" charset="0"/>
                </a:rPr>
                <a:t>бюджетной</a:t>
              </a:r>
              <a:r>
                <a:rPr lang="en-US" dirty="0" smtClean="0">
                  <a:latin typeface="Cambria" panose="02040503050406030204" pitchFamily="18" charset="0"/>
                </a:rPr>
                <a:t> </a:t>
              </a:r>
              <a:r>
                <a:rPr lang="en-US" dirty="0" err="1" smtClean="0">
                  <a:latin typeface="Cambria" panose="02040503050406030204" pitchFamily="18" charset="0"/>
                </a:rPr>
                <a:t>системы</a:t>
              </a:r>
              <a:r>
                <a:rPr lang="en-US" dirty="0" smtClean="0">
                  <a:latin typeface="Cambria" panose="02040503050406030204" pitchFamily="18" charset="0"/>
                </a:rPr>
                <a:t> </a:t>
              </a:r>
              <a:r>
                <a:rPr lang="en-US" dirty="0" err="1" smtClean="0">
                  <a:latin typeface="Cambria" panose="02040503050406030204" pitchFamily="18" charset="0"/>
                </a:rPr>
                <a:t>Российской</a:t>
              </a:r>
              <a:r>
                <a:rPr lang="en-US" dirty="0" smtClean="0">
                  <a:latin typeface="Cambria" panose="02040503050406030204" pitchFamily="18" charset="0"/>
                </a:rPr>
                <a:t> </a:t>
              </a:r>
              <a:r>
                <a:rPr lang="en-US" dirty="0" err="1" smtClean="0">
                  <a:latin typeface="Cambria" panose="02040503050406030204" pitchFamily="18" charset="0"/>
                </a:rPr>
                <a:t>федерации</a:t>
              </a:r>
              <a:endParaRPr lang="ru-RU" dirty="0">
                <a:latin typeface="Cambria" panose="02040503050406030204" pitchFamily="18" charset="0"/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0" y="476697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cap="all" dirty="0" err="1">
                <a:solidFill>
                  <a:srgbClr val="002060"/>
                </a:solidFill>
                <a:latin typeface="DejaVu Serif Condensed" panose="02060606050605020204" pitchFamily="18" charset="0"/>
                <a:ea typeface="DejaVu Serif Condensed" panose="02060606050605020204" pitchFamily="18" charset="0"/>
              </a:rPr>
              <a:t>Информационные</a:t>
            </a:r>
            <a:r>
              <a:rPr lang="en-US" sz="2400" b="1" cap="all" dirty="0">
                <a:solidFill>
                  <a:srgbClr val="002060"/>
                </a:solidFill>
                <a:latin typeface="DejaVu Serif Condensed" panose="02060606050605020204" pitchFamily="18" charset="0"/>
                <a:ea typeface="DejaVu Serif Condensed" panose="02060606050605020204" pitchFamily="18" charset="0"/>
              </a:rPr>
              <a:t> </a:t>
            </a:r>
            <a:r>
              <a:rPr lang="en-US" sz="2400" b="1" cap="all" dirty="0" err="1">
                <a:solidFill>
                  <a:srgbClr val="002060"/>
                </a:solidFill>
                <a:latin typeface="DejaVu Serif Condensed" panose="02060606050605020204" pitchFamily="18" charset="0"/>
                <a:ea typeface="DejaVu Serif Condensed" panose="02060606050605020204" pitchFamily="18" charset="0"/>
              </a:rPr>
              <a:t>ресурсы</a:t>
            </a:r>
            <a:endParaRPr lang="ru-RU" sz="2400" b="1" cap="all" dirty="0">
              <a:solidFill>
                <a:srgbClr val="002060"/>
              </a:solidFill>
              <a:latin typeface="DejaVu Serif Condensed" panose="02060606050605020204" pitchFamily="18" charset="0"/>
              <a:ea typeface="DejaVu Serif Condensed" panose="020606060506050202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05874" y="0"/>
            <a:ext cx="24521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00" b="1" cap="all" dirty="0" smtClean="0">
                <a:solidFill>
                  <a:schemeClr val="tx2"/>
                </a:solidFill>
              </a:rPr>
              <a:t>Бюджет для граждан</a:t>
            </a:r>
            <a:endParaRPr lang="ru-RU" sz="1300" b="1" cap="all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87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7365D"/>
      </a:hlink>
      <a:folHlink>
        <a:srgbClr val="17365D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13269</TotalTime>
  <Words>5586</Words>
  <Application>Microsoft Office PowerPoint</Application>
  <PresentationFormat>Экран (4:3)</PresentationFormat>
  <Paragraphs>1259</Paragraphs>
  <Slides>38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38</vt:i4>
      </vt:variant>
    </vt:vector>
  </HeadingPairs>
  <TitlesOfParts>
    <vt:vector size="52" baseType="lpstr">
      <vt:lpstr>Arial</vt:lpstr>
      <vt:lpstr>Arial Black</vt:lpstr>
      <vt:lpstr>Calibri</vt:lpstr>
      <vt:lpstr>Calibri Light</vt:lpstr>
      <vt:lpstr>Cambria</vt:lpstr>
      <vt:lpstr>Cambria Math</vt:lpstr>
      <vt:lpstr>DejaVu Serif Condensed</vt:lpstr>
      <vt:lpstr>Segoe UI</vt:lpstr>
      <vt:lpstr>Segoe UI Semibold</vt:lpstr>
      <vt:lpstr>Times New Roman</vt:lpstr>
      <vt:lpstr>Verdana</vt:lpstr>
      <vt:lpstr>Wingdings</vt:lpstr>
      <vt:lpstr>Тема Office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Свинцова Д.О.</dc:creator>
  <cp:lastModifiedBy>Чалых Н.Н.</cp:lastModifiedBy>
  <cp:revision>1396</cp:revision>
  <cp:lastPrinted>2021-03-15T07:59:54Z</cp:lastPrinted>
  <dcterms:created xsi:type="dcterms:W3CDTF">2020-12-15T07:23:33Z</dcterms:created>
  <dcterms:modified xsi:type="dcterms:W3CDTF">2021-03-15T11:57:58Z</dcterms:modified>
</cp:coreProperties>
</file>