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  <p:sldMasterId id="2147483828" r:id="rId2"/>
  </p:sldMasterIdLst>
  <p:notesMasterIdLst>
    <p:notesMasterId r:id="rId11"/>
  </p:notesMasterIdLst>
  <p:sldIdLst>
    <p:sldId id="416" r:id="rId3"/>
    <p:sldId id="418" r:id="rId4"/>
    <p:sldId id="445" r:id="rId5"/>
    <p:sldId id="422" r:id="rId6"/>
    <p:sldId id="448" r:id="rId7"/>
    <p:sldId id="446" r:id="rId8"/>
    <p:sldId id="447" r:id="rId9"/>
    <p:sldId id="449" r:id="rId10"/>
  </p:sldIdLst>
  <p:sldSz cx="12190413" cy="6859588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FF6600"/>
    <a:srgbClr val="FFFFFF"/>
    <a:srgbClr val="C00000"/>
    <a:srgbClr val="385723"/>
    <a:srgbClr val="F2DCDB"/>
    <a:srgbClr val="C6D9F1"/>
    <a:srgbClr val="D7E4BD"/>
    <a:srgbClr val="E6B9B8"/>
    <a:srgbClr val="4F6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3" autoAdjust="0"/>
    <p:restoredTop sz="97666" autoAdjust="0"/>
  </p:normalViewPr>
  <p:slideViewPr>
    <p:cSldViewPr>
      <p:cViewPr>
        <p:scale>
          <a:sx n="75" d="100"/>
          <a:sy n="75" d="100"/>
        </p:scale>
        <p:origin x="-1722" y="-100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191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8" cy="493634"/>
          </a:xfrm>
          <a:prstGeom prst="rect">
            <a:avLst/>
          </a:prstGeom>
        </p:spPr>
        <p:txBody>
          <a:bodyPr vert="horz" lIns="90724" tIns="45362" rIns="90724" bIns="453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0"/>
            <a:ext cx="2945658" cy="493634"/>
          </a:xfrm>
          <a:prstGeom prst="rect">
            <a:avLst/>
          </a:prstGeom>
        </p:spPr>
        <p:txBody>
          <a:bodyPr vert="horz" lIns="90724" tIns="45362" rIns="90724" bIns="45362" rtlCol="0"/>
          <a:lstStyle>
            <a:lvl1pPr algn="r">
              <a:defRPr sz="1200"/>
            </a:lvl1pPr>
          </a:lstStyle>
          <a:p>
            <a:fld id="{6E2904CE-BCFB-4EEB-A143-8E7A41E0A3C6}" type="datetimeFigureOut">
              <a:rPr lang="ru-RU" smtClean="0"/>
              <a:pPr/>
              <a:t>15.06.2021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4" tIns="45362" rIns="90724" bIns="4536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21"/>
            <a:ext cx="5438140" cy="4442699"/>
          </a:xfrm>
          <a:prstGeom prst="rect">
            <a:avLst/>
          </a:prstGeom>
        </p:spPr>
        <p:txBody>
          <a:bodyPr vert="horz" lIns="90724" tIns="45362" rIns="90724" bIns="4536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77317"/>
            <a:ext cx="2945658" cy="493634"/>
          </a:xfrm>
          <a:prstGeom prst="rect">
            <a:avLst/>
          </a:prstGeom>
        </p:spPr>
        <p:txBody>
          <a:bodyPr vert="horz" lIns="90724" tIns="45362" rIns="90724" bIns="453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377317"/>
            <a:ext cx="2945658" cy="493634"/>
          </a:xfrm>
          <a:prstGeom prst="rect">
            <a:avLst/>
          </a:prstGeom>
        </p:spPr>
        <p:txBody>
          <a:bodyPr vert="horz" lIns="90724" tIns="45362" rIns="90724" bIns="45362" rtlCol="0" anchor="b"/>
          <a:lstStyle>
            <a:lvl1pPr algn="r">
              <a:defRPr sz="1200"/>
            </a:lvl1pPr>
          </a:lstStyle>
          <a:p>
            <a:fld id="{9972D31F-08E5-4D0F-90A3-A436ABBFFF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150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A75B9-7E8E-4BBE-AA33-F34577D512D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260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A75B9-7E8E-4BBE-AA33-F34577D512D0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26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96BC1A-2C40-469C-9137-BA154DE3D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67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26A1111-EAB0-4E0E-976C-18665A975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0A4AE6C-3641-4CF8-A1FD-345EE3BAC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9887-3EAC-4A45-8C03-83D5565781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2A38831-9B53-4955-A754-F31174B83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FDFFDC0-995C-407B-9DDA-9082F5CD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438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64757C-C833-465A-889C-C8ADB34F4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C252721-A64E-4019-9ECD-D83C36D78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D5566FB-63D0-4732-91E6-C90CE4D1F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ACD-CF2B-485E-9E6C-F0BC588B2B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320DB8F-1561-4265-B469-A4899A8C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1761CED-2ABF-4A60-8B9F-B2B33B02B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953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BB2039-6852-40D1-A6F7-59264F0F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86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96E72E-743B-4269-A3B8-E751C42A8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86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820861-66D4-4D67-9495-FED61961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84DC-5D71-4100-A2BB-150E90F55B5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85953E-E277-4ACC-9386-BA46B9D6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A6331A-13C3-4B48-820B-1365D34A9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18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8A9376-307B-4E40-B84B-3DDF25FFB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517E274-62F8-43DD-9255-8B2B534C1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88A3565-F7F7-4086-BA94-F1C747109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6DA52-861A-475F-AFD3-57B2562D5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B7C43-D476-41E6-9C92-768162A849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EE0D870-D726-484C-86DD-C61EF1F13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E1DCD7-8132-427B-8C40-6DCD4CB1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0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532894-4781-4C48-8792-1D8CA568E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23" y="365210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B7408B1-B5AC-4306-B409-5FE3830B6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23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0CE0F3E-619F-4EF3-A8C6-21531CA09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23" y="2505655"/>
            <a:ext cx="5157116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C622F05-4A28-4D4C-8837-7B3365305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441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D7A5482-952E-4907-80AE-C68D67A52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441" y="2505655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E2E5D0E-93D2-4593-A1F9-6564C06DE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F989-4D98-4CBF-8694-EF1EA60C85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B2C51F2-376E-4463-91ED-BA9C26894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7C4DD98-A3F4-4E31-AA31-7928D776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83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3CB807-32A7-4D7F-8FA7-E091CBABC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0C6937E-EBCD-4D0F-AC15-874C94F7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CFC7-99C3-4E84-BAD6-57B02B17E8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53540E6-D17B-4017-A2F8-62FF0B01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01B8C3F-649E-4EEB-8D56-F6C5DB24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80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765F1FD-6917-45D4-937A-E7553D51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2FBBA-453C-44F3-8384-57A0E8A5E7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73942B6-C14B-4C16-8B61-67CFA573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FBA662F-CEC1-4DE9-895E-B8918199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47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A96C40-F51C-4F5E-8AC9-6432A7C8A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23" y="457350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987F9EA-4F5C-4E5B-8E43-DE48EEEEB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698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A56CF99-81F7-41B5-A24B-C88D9130B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23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53225BB-FFFA-4E7C-ABFC-61B64289C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ED46-2A72-4FA0-B54C-CA9A88F742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DC458D9-CCB8-433D-9E75-9BECF3D9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52CA619-3369-4C69-8FBA-81447FD2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28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CAA9C1-20B3-470A-A63B-8BD47E499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23" y="457350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C15C766-6FB0-4E66-9183-83521D70D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698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DAB1BE1-6A1C-458F-9514-12CD4F5AF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23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F46831B-1F2E-4974-922D-FDC3E27D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6702-8EBB-4775-857F-66AA5A5574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DC32201-0698-4B36-B965-175F08A2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D50F58A-638F-47AF-987F-872B0EE1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32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69C612-AD8B-415D-9F84-D7A6A458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63D148F-CCE4-4910-B761-C6410CCE3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B03992B-682D-40B6-B4C0-E6C76580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3592-2956-4147-A49C-4784F7F44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7F2E4B-E71B-4929-A6E0-BDBC1AC9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2EDC3E2-A4C0-48AF-AF5E-DB84B23B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08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8393148-3D5B-46CB-A9C1-2E61F27DF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F4603B9-5AA6-4F53-A2FA-799B771CC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EE1F06-39E8-48DE-A5E1-202AAC71A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E2AB9-61E2-4AF5-A886-A2659F1B88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F7C642D-832B-445D-9424-7022F3C4F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CBCCFBB-6BE0-4201-9727-C24CAB41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76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96BC1A-2C40-469C-9137-BA154DE3D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60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26A1111-EAB0-4E0E-976C-18665A975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0A4AE6C-3641-4CF8-A1FD-345EE3BAC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9887-3EAC-4A45-8C03-83D5565781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2A38831-9B53-4955-A754-F31174B83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FDFFDC0-995C-407B-9DDA-9082F5CD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8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64757C-C833-465A-889C-C8ADB34F4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C252721-A64E-4019-9ECD-D83C36D78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D5566FB-63D0-4732-91E6-C90CE4D1F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BACD-CF2B-485E-9E6C-F0BC588B2B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320DB8F-1561-4265-B469-A4899A8C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1761CED-2ABF-4A60-8B9F-B2B33B02B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84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BB2039-6852-40D1-A6F7-59264F0F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79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96E72E-743B-4269-A3B8-E751C42A8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79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820861-66D4-4D67-9495-FED61961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84DC-5D71-4100-A2BB-150E90F55B5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85953E-E277-4ACC-9386-BA46B9D6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A6331A-13C3-4B48-820B-1365D34A9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800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8A9376-307B-4E40-B84B-3DDF25FFB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517E274-62F8-43DD-9255-8B2B534C1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88A3565-F7F7-4086-BA94-F1C747109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6DA52-861A-475F-AFD3-57B2562D5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B7C43-D476-41E6-9C92-768162A849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EE0D870-D726-484C-86DD-C61EF1F13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E1DCD7-8132-427B-8C40-6DCD4CB1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93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532894-4781-4C48-8792-1D8CA568E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16" y="365210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B7408B1-B5AC-4306-B409-5FE3830B6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16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0CE0F3E-619F-4EF3-A8C6-21531CA09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16" y="2505655"/>
            <a:ext cx="5157116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C622F05-4A28-4D4C-8837-7B3365305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434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D7A5482-952E-4907-80AE-C68D67A52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434" y="2505655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E2E5D0E-93D2-4593-A1F9-6564C06DE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F989-4D98-4CBF-8694-EF1EA60C85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B2C51F2-376E-4463-91ED-BA9C26894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7C4DD98-A3F4-4E31-AA31-7928D776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62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3CB807-32A7-4D7F-8FA7-E091CBABC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0C6937E-EBCD-4D0F-AC15-874C94F7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CFC7-99C3-4E84-BAD6-57B02B17E8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53540E6-D17B-4017-A2F8-62FF0B01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01B8C3F-649E-4EEB-8D56-F6C5DB24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1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765F1FD-6917-45D4-937A-E7553D51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2FBBA-453C-44F3-8384-57A0E8A5E7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73942B6-C14B-4C16-8B61-67CFA573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FBA662F-CEC1-4DE9-895E-B8918199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2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A96C40-F51C-4F5E-8AC9-6432A7C8A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16" y="457343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987F9EA-4F5C-4E5B-8E43-DE48EEEEB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691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A56CF99-81F7-41B5-A24B-C88D9130B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16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53225BB-FFFA-4E7C-ABFC-61B64289C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ED46-2A72-4FA0-B54C-CA9A88F742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DC458D9-CCB8-433D-9E75-9BECF3D9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52CA619-3369-4C69-8FBA-81447FD2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246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CAA9C1-20B3-470A-A63B-8BD47E499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16" y="457343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C15C766-6FB0-4E66-9183-83521D70D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691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DAB1BE1-6A1C-458F-9514-12CD4F5AF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16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F46831B-1F2E-4974-922D-FDC3E27D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6702-8EBB-4775-857F-66AA5A5574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DC32201-0698-4B36-B965-175F08A2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D50F58A-638F-47AF-987F-872B0EE1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91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69C612-AD8B-415D-9F84-D7A6A458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63D148F-CCE4-4910-B761-C6410CCE3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B03992B-682D-40B6-B4C0-E6C76580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3592-2956-4147-A49C-4784F7F44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7F2E4B-E71B-4929-A6E0-BDBC1AC9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2EDC3E2-A4C0-48AF-AF5E-DB84B23B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367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8393148-3D5B-46CB-A9C1-2E61F27DF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F4603B9-5AA6-4F53-A2FA-799B771CC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EE1F06-39E8-48DE-A5E1-202AAC71A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E2AB9-61E2-4AF5-A886-A2659F1B88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F7C642D-832B-445D-9424-7022F3C4F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CBCCFBB-6BE0-4201-9727-C24CAB41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5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9FF4F8-95BB-446C-AAF9-5DF4DE3BE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35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6FAB1FD-F8FA-4DDE-8506-E8CF30911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35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26CF44-A650-402F-A8F6-1AB00229A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35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E04D2-0234-4E1C-A35E-8D72B879B4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7288635-247D-4824-A504-461B0AB26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17ACD07-4CF1-4093-B2A0-BAFB4DD0F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48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9FF4F8-95BB-446C-AAF9-5DF4DE3BE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28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6FAB1FD-F8FA-4DDE-8506-E8CF30911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28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26CF44-A650-402F-A8F6-1AB00229A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28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E04D2-0234-4E1C-A35E-8D72B879B4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15.06.2021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7288635-247D-4824-A504-461B0AB26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17ACD07-4CF1-4093-B2A0-BAFB4DD0F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430DE-3786-437D-A245-4F52EE2B28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AD9BA92A-37A9-46FD-AB35-59181A51DF86}"/>
              </a:ext>
            </a:extLst>
          </p:cNvPr>
          <p:cNvSpPr txBox="1">
            <a:spLocks/>
          </p:cNvSpPr>
          <p:nvPr/>
        </p:nvSpPr>
        <p:spPr>
          <a:xfrm>
            <a:off x="933" y="1444"/>
            <a:ext cx="12190413" cy="6859587"/>
          </a:xfrm>
          <a:prstGeom prst="rect">
            <a:avLst/>
          </a:prstGeom>
          <a:solidFill>
            <a:srgbClr val="548235">
              <a:alpha val="3098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>
                <a:solidFill>
                  <a:prstClr val="black"/>
                </a:solidFill>
              </a:rPr>
              <a:t> </a:t>
            </a:r>
            <a:endParaRPr lang="ru-RU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C882C0-80DC-4322-811F-E70CFC8E2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5875" y="1360607"/>
            <a:ext cx="7933867" cy="286127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ПУБЛИЧНЫЕ СЛУШАНИЯ В ОНЛАЙН-ФОРМАТЕ ДЛЯ МУНИЦИПАЛИТЕТОВ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object 11"/>
          <p:cNvSpPr/>
          <p:nvPr/>
        </p:nvSpPr>
        <p:spPr>
          <a:xfrm>
            <a:off x="2912747" y="761"/>
            <a:ext cx="0" cy="627525"/>
          </a:xfrm>
          <a:custGeom>
            <a:avLst/>
            <a:gdLst/>
            <a:ahLst/>
            <a:cxnLst/>
            <a:rect l="l" t="t" r="r" b="b"/>
            <a:pathLst>
              <a:path h="627380">
                <a:moveTo>
                  <a:pt x="0" y="627380"/>
                </a:moveTo>
                <a:lnTo>
                  <a:pt x="0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2"/>
          <p:cNvSpPr/>
          <p:nvPr/>
        </p:nvSpPr>
        <p:spPr>
          <a:xfrm>
            <a:off x="761" y="628796"/>
            <a:ext cx="2912366" cy="0"/>
          </a:xfrm>
          <a:custGeom>
            <a:avLst/>
            <a:gdLst/>
            <a:ahLst/>
            <a:cxnLst/>
            <a:rect l="l" t="t" r="r" b="b"/>
            <a:pathLst>
              <a:path w="2912745">
                <a:moveTo>
                  <a:pt x="0" y="0"/>
                </a:moveTo>
                <a:lnTo>
                  <a:pt x="2912745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3"/>
          <p:cNvSpPr/>
          <p:nvPr/>
        </p:nvSpPr>
        <p:spPr>
          <a:xfrm>
            <a:off x="2846507" y="562531"/>
            <a:ext cx="131428" cy="131475"/>
          </a:xfrm>
          <a:custGeom>
            <a:avLst/>
            <a:gdLst/>
            <a:ahLst/>
            <a:cxnLst/>
            <a:rect l="l" t="t" r="r" b="b"/>
            <a:pathLst>
              <a:path w="131444" h="131445">
                <a:moveTo>
                  <a:pt x="131063" y="0"/>
                </a:moveTo>
                <a:lnTo>
                  <a:pt x="0" y="0"/>
                </a:lnTo>
                <a:lnTo>
                  <a:pt x="0" y="131063"/>
                </a:lnTo>
                <a:lnTo>
                  <a:pt x="131063" y="131063"/>
                </a:lnTo>
                <a:lnTo>
                  <a:pt x="1310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7"/>
          <p:cNvSpPr/>
          <p:nvPr/>
        </p:nvSpPr>
        <p:spPr>
          <a:xfrm>
            <a:off x="7321911" y="5855847"/>
            <a:ext cx="20317" cy="1004167"/>
          </a:xfrm>
          <a:custGeom>
            <a:avLst/>
            <a:gdLst/>
            <a:ahLst/>
            <a:cxnLst/>
            <a:rect l="l" t="t" r="r" b="b"/>
            <a:pathLst>
              <a:path w="20320" h="1003934">
                <a:moveTo>
                  <a:pt x="19811" y="0"/>
                </a:moveTo>
                <a:lnTo>
                  <a:pt x="0" y="0"/>
                </a:lnTo>
                <a:lnTo>
                  <a:pt x="0" y="1003552"/>
                </a:lnTo>
                <a:lnTo>
                  <a:pt x="19811" y="1003552"/>
                </a:lnTo>
                <a:lnTo>
                  <a:pt x="198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7321104" y="5832935"/>
            <a:ext cx="4869816" cy="0"/>
          </a:xfrm>
          <a:custGeom>
            <a:avLst/>
            <a:gdLst/>
            <a:ahLst/>
            <a:cxnLst/>
            <a:rect l="l" t="t" r="r" b="b"/>
            <a:pathLst>
              <a:path w="4870450">
                <a:moveTo>
                  <a:pt x="0" y="0"/>
                </a:moveTo>
                <a:lnTo>
                  <a:pt x="4870196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9"/>
          <p:cNvSpPr/>
          <p:nvPr/>
        </p:nvSpPr>
        <p:spPr>
          <a:xfrm>
            <a:off x="7265531" y="5769721"/>
            <a:ext cx="131428" cy="131475"/>
          </a:xfrm>
          <a:custGeom>
            <a:avLst/>
            <a:gdLst/>
            <a:ahLst/>
            <a:cxnLst/>
            <a:rect l="l" t="t" r="r" b="b"/>
            <a:pathLst>
              <a:path w="131445" h="131445">
                <a:moveTo>
                  <a:pt x="131064" y="0"/>
                </a:moveTo>
                <a:lnTo>
                  <a:pt x="0" y="0"/>
                </a:lnTo>
                <a:lnTo>
                  <a:pt x="0" y="131064"/>
                </a:lnTo>
                <a:lnTo>
                  <a:pt x="131064" y="131064"/>
                </a:lnTo>
                <a:lnTo>
                  <a:pt x="1310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4"/>
          <p:cNvSpPr/>
          <p:nvPr/>
        </p:nvSpPr>
        <p:spPr>
          <a:xfrm>
            <a:off x="5783588" y="807"/>
            <a:ext cx="0" cy="404589"/>
          </a:xfrm>
          <a:custGeom>
            <a:avLst/>
            <a:gdLst/>
            <a:ahLst/>
            <a:cxnLst/>
            <a:rect l="l" t="t" r="r" b="b"/>
            <a:pathLst>
              <a:path h="404495">
                <a:moveTo>
                  <a:pt x="0" y="403987"/>
                </a:moveTo>
                <a:lnTo>
                  <a:pt x="0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5"/>
          <p:cNvSpPr/>
          <p:nvPr/>
        </p:nvSpPr>
        <p:spPr>
          <a:xfrm>
            <a:off x="5772967" y="404716"/>
            <a:ext cx="6418379" cy="0"/>
          </a:xfrm>
          <a:custGeom>
            <a:avLst/>
            <a:gdLst/>
            <a:ahLst/>
            <a:cxnLst/>
            <a:rect l="l" t="t" r="r" b="b"/>
            <a:pathLst>
              <a:path w="6419215">
                <a:moveTo>
                  <a:pt x="0" y="0"/>
                </a:moveTo>
                <a:lnTo>
                  <a:pt x="6419087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object 16"/>
          <p:cNvSpPr/>
          <p:nvPr/>
        </p:nvSpPr>
        <p:spPr>
          <a:xfrm>
            <a:off x="5783588" y="6456442"/>
            <a:ext cx="0" cy="404589"/>
          </a:xfrm>
          <a:custGeom>
            <a:avLst/>
            <a:gdLst/>
            <a:ahLst/>
            <a:cxnLst/>
            <a:rect l="l" t="t" r="r" b="b"/>
            <a:pathLst>
              <a:path h="404495">
                <a:moveTo>
                  <a:pt x="0" y="404036"/>
                </a:moveTo>
                <a:lnTo>
                  <a:pt x="0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7"/>
          <p:cNvSpPr/>
          <p:nvPr/>
        </p:nvSpPr>
        <p:spPr>
          <a:xfrm>
            <a:off x="806" y="6467067"/>
            <a:ext cx="5782827" cy="0"/>
          </a:xfrm>
          <a:custGeom>
            <a:avLst/>
            <a:gdLst/>
            <a:ahLst/>
            <a:cxnLst/>
            <a:rect l="l" t="t" r="r" b="b"/>
            <a:pathLst>
              <a:path w="5783580">
                <a:moveTo>
                  <a:pt x="5783580" y="0"/>
                </a:moveTo>
                <a:lnTo>
                  <a:pt x="0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9" name="Picture 2" descr="https://upload.wikimedia.org/wikipedia/commons/thumb/2/2a/Coat_of_Arms_of_Dzerzhinsk.svg/797px-Coat_of_Arms_of_Dzerzhinsk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005" y="2258592"/>
            <a:ext cx="1563061" cy="2342495"/>
          </a:xfrm>
          <a:prstGeom prst="rect">
            <a:avLst/>
          </a:prstGeom>
          <a:noFill/>
        </p:spPr>
      </p:pic>
      <p:sp>
        <p:nvSpPr>
          <p:cNvPr id="20" name="object 10"/>
          <p:cNvSpPr/>
          <p:nvPr/>
        </p:nvSpPr>
        <p:spPr>
          <a:xfrm>
            <a:off x="2659479" y="2258591"/>
            <a:ext cx="0" cy="2274621"/>
          </a:xfrm>
          <a:custGeom>
            <a:avLst/>
            <a:gdLst/>
            <a:ahLst/>
            <a:cxnLst/>
            <a:rect l="l" t="t" r="r" b="b"/>
            <a:pathLst>
              <a:path h="3032125">
                <a:moveTo>
                  <a:pt x="0" y="3031871"/>
                </a:moveTo>
                <a:lnTo>
                  <a:pt x="0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9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upload.wikimedia.org/wikipedia/commons/thumb/2/2a/Coat_of_Arms_of_Dzerzhinsk.svg/797px-Coat_of_Arms_of_Dzerzhins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9649" y="63411"/>
            <a:ext cx="567224" cy="850076"/>
          </a:xfrm>
          <a:prstGeom prst="rect">
            <a:avLst/>
          </a:prstGeom>
          <a:noFill/>
        </p:spPr>
      </p:pic>
      <p:sp>
        <p:nvSpPr>
          <p:cNvPr id="19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159932" y="6481714"/>
            <a:ext cx="2017534" cy="365210"/>
          </a:xfrm>
        </p:spPr>
        <p:txBody>
          <a:bodyPr/>
          <a:lstStyle/>
          <a:p>
            <a:fld id="{C34430DE-3786-437D-A245-4F52EE2B28FE}" type="slidenum">
              <a:rPr lang="ru-RU" b="1" smtClean="0">
                <a:solidFill>
                  <a:prstClr val="black"/>
                </a:solidFill>
                <a:latin typeface="Century Gothic" pitchFamily="34" charset="0"/>
              </a:rPr>
              <a:pPr/>
              <a:t>2</a:t>
            </a:fld>
            <a:endParaRPr lang="ru-RU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675" y="5348"/>
            <a:ext cx="114573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noProof="1" smtClean="0">
                <a:solidFill>
                  <a:srgbClr val="38572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Население городского округа город Дзержинск и его распределение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74726" y="477466"/>
            <a:ext cx="7992888" cy="57606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Численность всего – </a:t>
            </a:r>
            <a:r>
              <a:rPr lang="ru-RU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238 841 </a:t>
            </a:r>
            <a:r>
              <a:rPr lang="ru-RU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человек на </a:t>
            </a:r>
            <a:r>
              <a:rPr lang="ru-RU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01.01.2020</a:t>
            </a:r>
            <a:endPara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12732" y="1940848"/>
            <a:ext cx="36406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err="1" smtClean="0"/>
              <a:t>г.Дзержинск</a:t>
            </a:r>
            <a:r>
              <a:rPr lang="ru-RU" dirty="0" smtClean="0"/>
              <a:t> – 227 661 чел.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п.Пыра</a:t>
            </a:r>
            <a:r>
              <a:rPr lang="ru-RU" dirty="0" smtClean="0"/>
              <a:t> – 3 000 чел.</a:t>
            </a:r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п.Лесной</a:t>
            </a:r>
            <a:r>
              <a:rPr lang="ru-RU" dirty="0" smtClean="0"/>
              <a:t> кордон – 41 чел.</a:t>
            </a:r>
          </a:p>
          <a:p>
            <a:pPr marL="342900" indent="-342900">
              <a:buFontTx/>
              <a:buAutoNum type="arabicPeriod"/>
            </a:pPr>
            <a:r>
              <a:rPr lang="ru-RU" dirty="0" err="1"/>
              <a:t>п.Гнилицкие</a:t>
            </a:r>
            <a:r>
              <a:rPr lang="ru-RU" dirty="0"/>
              <a:t> дворики </a:t>
            </a:r>
            <a:r>
              <a:rPr lang="ru-RU" dirty="0" smtClean="0"/>
              <a:t>– 54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п.Северный</a:t>
            </a:r>
            <a:r>
              <a:rPr lang="ru-RU" dirty="0" smtClean="0"/>
              <a:t> – 111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/>
              <a:t>п.Лесная</a:t>
            </a:r>
            <a:r>
              <a:rPr lang="ru-RU" dirty="0"/>
              <a:t> поляна </a:t>
            </a:r>
            <a:r>
              <a:rPr lang="ru-RU" dirty="0" smtClean="0"/>
              <a:t>– 73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п.Строителей</a:t>
            </a:r>
            <a:r>
              <a:rPr lang="ru-RU" dirty="0" smtClean="0"/>
              <a:t> – 62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р.п.Горбатовка</a:t>
            </a:r>
            <a:r>
              <a:rPr lang="ru-RU" dirty="0" smtClean="0"/>
              <a:t> – 3 289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р.п.Гавриловка</a:t>
            </a:r>
            <a:r>
              <a:rPr lang="ru-RU" dirty="0" smtClean="0"/>
              <a:t> – 737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п.Петряевка</a:t>
            </a:r>
            <a:r>
              <a:rPr lang="ru-RU" dirty="0" smtClean="0"/>
              <a:t> – 774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п.Игумново</a:t>
            </a:r>
            <a:r>
              <a:rPr lang="ru-RU" dirty="0" smtClean="0"/>
              <a:t> – 1 188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п.Юрьевец</a:t>
            </a:r>
            <a:r>
              <a:rPr lang="ru-RU" dirty="0" smtClean="0"/>
              <a:t> – 386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п.Бабино</a:t>
            </a:r>
            <a:r>
              <a:rPr lang="ru-RU" dirty="0" smtClean="0"/>
              <a:t> – 223 чел.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 err="1" smtClean="0"/>
              <a:t>п.Колодкино</a:t>
            </a:r>
            <a:r>
              <a:rPr lang="ru-RU" dirty="0" smtClean="0"/>
              <a:t> – 362 чел.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 err="1" smtClean="0"/>
              <a:t>р.п.Желнино</a:t>
            </a:r>
            <a:r>
              <a:rPr lang="ru-RU" dirty="0" smtClean="0"/>
              <a:t> – 880 чел.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142446" y="1269554"/>
            <a:ext cx="8424936" cy="5374010"/>
            <a:chOff x="142446" y="1485578"/>
            <a:chExt cx="8424936" cy="537401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9" r="12644"/>
            <a:stretch/>
          </p:blipFill>
          <p:spPr>
            <a:xfrm>
              <a:off x="142446" y="1485578"/>
              <a:ext cx="8424936" cy="5374010"/>
            </a:xfrm>
            <a:prstGeom prst="rect">
              <a:avLst/>
            </a:prstGeom>
          </p:spPr>
        </p:pic>
        <p:grpSp>
          <p:nvGrpSpPr>
            <p:cNvPr id="11" name="Группа 10"/>
            <p:cNvGrpSpPr/>
            <p:nvPr/>
          </p:nvGrpSpPr>
          <p:grpSpPr>
            <a:xfrm>
              <a:off x="2070770" y="3272834"/>
              <a:ext cx="6059651" cy="3476808"/>
              <a:chOff x="2070770" y="3272834"/>
              <a:chExt cx="6059651" cy="3476808"/>
            </a:xfrm>
          </p:grpSpPr>
          <p:sp>
            <p:nvSpPr>
              <p:cNvPr id="33" name="Овал 32"/>
              <p:cNvSpPr/>
              <p:nvPr/>
            </p:nvSpPr>
            <p:spPr>
              <a:xfrm>
                <a:off x="3722060" y="3608418"/>
                <a:ext cx="252000" cy="252264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5411158" y="3497358"/>
                <a:ext cx="252000" cy="252264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6021900" y="3403002"/>
                <a:ext cx="252000" cy="252264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Овал 36"/>
              <p:cNvSpPr/>
              <p:nvPr/>
            </p:nvSpPr>
            <p:spPr>
              <a:xfrm>
                <a:off x="6797298" y="3444993"/>
                <a:ext cx="252000" cy="252264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Овал 37"/>
              <p:cNvSpPr/>
              <p:nvPr/>
            </p:nvSpPr>
            <p:spPr>
              <a:xfrm>
                <a:off x="7128802" y="3354667"/>
                <a:ext cx="252000" cy="252264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Овал 27"/>
              <p:cNvSpPr/>
              <p:nvPr/>
            </p:nvSpPr>
            <p:spPr>
              <a:xfrm>
                <a:off x="7427354" y="4341419"/>
                <a:ext cx="703067" cy="668195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7218171" y="5267137"/>
                <a:ext cx="570270" cy="538921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5745451" y="6031909"/>
                <a:ext cx="288000" cy="288000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6122106" y="5918446"/>
                <a:ext cx="288000" cy="288000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6023198" y="5878066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/>
                  <a:t>12</a:t>
                </a:r>
                <a:endParaRPr lang="ru-RU" sz="1600" b="1" dirty="0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6171611" y="5374044"/>
                <a:ext cx="570270" cy="538921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Овал 28"/>
              <p:cNvSpPr/>
              <p:nvPr/>
            </p:nvSpPr>
            <p:spPr>
              <a:xfrm>
                <a:off x="5613574" y="5442087"/>
                <a:ext cx="570270" cy="538921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5368796" y="5981008"/>
                <a:ext cx="288000" cy="288000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2210478" y="6210721"/>
                <a:ext cx="570270" cy="538921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Овал 25"/>
              <p:cNvSpPr/>
              <p:nvPr/>
            </p:nvSpPr>
            <p:spPr>
              <a:xfrm>
                <a:off x="2070770" y="3272834"/>
                <a:ext cx="703067" cy="668195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" name="Овал 1"/>
              <p:cNvSpPr/>
              <p:nvPr/>
            </p:nvSpPr>
            <p:spPr>
              <a:xfrm>
                <a:off x="2785170" y="4675618"/>
                <a:ext cx="1317848" cy="1296144"/>
              </a:xfrm>
              <a:prstGeom prst="ellipse">
                <a:avLst/>
              </a:prstGeom>
              <a:solidFill>
                <a:srgbClr val="C0000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070870" y="4653930"/>
                <a:ext cx="5040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0" b="1" dirty="0" smtClean="0"/>
                  <a:t>1</a:t>
                </a:r>
                <a:endParaRPr lang="ru-RU" sz="4000" b="1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153424" y="3340292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 smtClean="0"/>
                  <a:t>2</a:t>
                </a:r>
                <a:endParaRPr lang="ru-RU" sz="2400" b="1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206774" y="6270044"/>
                <a:ext cx="504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/>
                  <a:t>15</a:t>
                </a:r>
                <a:endParaRPr lang="ru-RU" sz="2000" b="1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267114" y="3429794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/>
                  <a:t>4</a:t>
                </a:r>
                <a:endParaRPr lang="ru-RU" sz="1600" b="1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6671270" y="3379272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/>
                  <a:t>6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7026036" y="3311522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/>
                  <a:t>7</a:t>
                </a:r>
                <a:endParaRPr lang="ru-RU" sz="1600" b="1" dirty="0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5895872" y="3357786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/>
                  <a:t>5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535366" y="4437906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 smtClean="0"/>
                  <a:t>8</a:t>
                </a:r>
                <a:endParaRPr lang="ru-RU" sz="2400" b="1" dirty="0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7247334" y="5302002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 smtClean="0"/>
                  <a:t>9</a:t>
                </a:r>
                <a:endParaRPr lang="ru-RU" sz="2400" b="1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167214" y="5467504"/>
                <a:ext cx="504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/>
                  <a:t>10</a:t>
                </a:r>
                <a:endParaRPr lang="ru-RU" sz="2000" b="1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663158" y="5518026"/>
                <a:ext cx="504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/>
                  <a:t>11</a:t>
                </a:r>
                <a:endParaRPr lang="ru-RU" sz="2000" b="1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663158" y="6017012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/>
                  <a:t>13</a:t>
                </a:r>
                <a:endParaRPr lang="ru-RU" sz="1600" b="1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5303118" y="5950074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/>
                  <a:t>14</a:t>
                </a:r>
                <a:endParaRPr lang="ru-RU" sz="1600" b="1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607187" y="3548549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/>
                  <a:t>3</a:t>
                </a:r>
              </a:p>
            </p:txBody>
          </p:sp>
        </p:grpSp>
      </p:grpSp>
      <p:cxnSp>
        <p:nvCxnSpPr>
          <p:cNvPr id="44" name="Прямая соединительная линия 43"/>
          <p:cNvCxnSpPr/>
          <p:nvPr/>
        </p:nvCxnSpPr>
        <p:spPr>
          <a:xfrm flipH="1">
            <a:off x="3553433" y="6664786"/>
            <a:ext cx="3405869" cy="536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47956" y="6208489"/>
            <a:ext cx="3378080" cy="461665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Место проведения публичных слушаний </a:t>
            </a:r>
            <a:r>
              <a:rPr lang="ru-RU" sz="1200" dirty="0" smtClean="0"/>
              <a:t>(Центр общественной работы с залом на </a:t>
            </a:r>
            <a:r>
              <a:rPr lang="ru-RU" sz="1200" b="1" dirty="0" smtClean="0">
                <a:solidFill>
                  <a:srgbClr val="FF0000"/>
                </a:solidFill>
              </a:rPr>
              <a:t>300 мест)</a:t>
            </a:r>
            <a:endParaRPr lang="ru-RU" sz="1200" b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3574927" y="5302002"/>
            <a:ext cx="216023" cy="13308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41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upload.wikimedia.org/wikipedia/commons/thumb/2/2a/Coat_of_Arms_of_Dzerzhinsk.svg/797px-Coat_of_Arms_of_Dzerzhins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9649" y="63411"/>
            <a:ext cx="567224" cy="850076"/>
          </a:xfrm>
          <a:prstGeom prst="rect">
            <a:avLst/>
          </a:prstGeom>
          <a:noFill/>
        </p:spPr>
      </p:pic>
      <p:sp>
        <p:nvSpPr>
          <p:cNvPr id="19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159932" y="6481714"/>
            <a:ext cx="2017534" cy="365210"/>
          </a:xfrm>
        </p:spPr>
        <p:txBody>
          <a:bodyPr/>
          <a:lstStyle/>
          <a:p>
            <a:fld id="{C34430DE-3786-437D-A245-4F52EE2B28FE}" type="slidenum">
              <a:rPr lang="ru-RU" b="1" smtClean="0">
                <a:solidFill>
                  <a:prstClr val="black"/>
                </a:solidFill>
                <a:latin typeface="Century Gothic" pitchFamily="34" charset="0"/>
              </a:rPr>
              <a:pPr/>
              <a:t>3</a:t>
            </a:fld>
            <a:endParaRPr lang="ru-RU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4755" y="5348"/>
            <a:ext cx="9828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noProof="1" smtClean="0">
                <a:solidFill>
                  <a:srgbClr val="38572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Доступность посещения публичных слушаний в очном режиме жителями городского округа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7679382" y="693490"/>
            <a:ext cx="3337371" cy="738664"/>
            <a:chOff x="8759502" y="1250970"/>
            <a:chExt cx="3337371" cy="738664"/>
          </a:xfrm>
        </p:grpSpPr>
        <p:cxnSp>
          <p:nvCxnSpPr>
            <p:cNvPr id="59" name="Прямая соединительная линия 58"/>
            <p:cNvCxnSpPr/>
            <p:nvPr/>
          </p:nvCxnSpPr>
          <p:spPr>
            <a:xfrm flipH="1">
              <a:off x="8759502" y="1413570"/>
              <a:ext cx="21602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>
              <a:outerShdw blurRad="50800" dist="38100" algn="l" rotWithShape="0">
                <a:prstClr val="black">
                  <a:alpha val="8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8975526" y="1250970"/>
              <a:ext cx="312134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>
                  <a:latin typeface="Verdana" panose="020B0604030504040204" pitchFamily="34" charset="0"/>
                  <a:ea typeface="Verdana" panose="020B0604030504040204" pitchFamily="34" charset="0"/>
                </a:rPr>
                <a:t>о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коло </a:t>
              </a:r>
              <a:r>
                <a:rPr lang="ru-RU" sz="1400" b="1" dirty="0">
                  <a:latin typeface="Verdana" panose="020B0604030504040204" pitchFamily="34" charset="0"/>
                  <a:ea typeface="Verdana" panose="020B0604030504040204" pitchFamily="34" charset="0"/>
                </a:rPr>
                <a:t>23 км 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от </a:t>
              </a:r>
              <a:r>
                <a:rPr lang="ru-RU" sz="1400" b="1" dirty="0" err="1" smtClean="0">
                  <a:latin typeface="Verdana" panose="020B0604030504040204" pitchFamily="34" charset="0"/>
                  <a:ea typeface="Verdana" panose="020B0604030504040204" pitchFamily="34" charset="0"/>
                </a:rPr>
                <a:t>п.Пыра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до </a:t>
              </a:r>
              <a:r>
                <a:rPr lang="ru-RU" sz="1400" dirty="0" err="1" smtClean="0">
                  <a:latin typeface="Verdana" panose="020B0604030504040204" pitchFamily="34" charset="0"/>
                  <a:ea typeface="Verdana" panose="020B0604030504040204" pitchFamily="34" charset="0"/>
                </a:rPr>
                <a:t>ЦОРа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на общественном транспорте </a:t>
              </a:r>
              <a:endParaRPr lang="ru-RU" sz="14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7679382" y="1341562"/>
            <a:ext cx="3337371" cy="738664"/>
            <a:chOff x="8759502" y="1250970"/>
            <a:chExt cx="3337371" cy="738664"/>
          </a:xfrm>
        </p:grpSpPr>
        <p:cxnSp>
          <p:nvCxnSpPr>
            <p:cNvPr id="76" name="Прямая соединительная линия 75"/>
            <p:cNvCxnSpPr/>
            <p:nvPr/>
          </p:nvCxnSpPr>
          <p:spPr>
            <a:xfrm flipH="1">
              <a:off x="8759502" y="1413570"/>
              <a:ext cx="21602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  <a:effectLst>
              <a:outerShdw blurRad="50800" dist="38100" algn="l" rotWithShape="0">
                <a:prstClr val="black">
                  <a:alpha val="8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8975526" y="1250970"/>
              <a:ext cx="312134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>
                  <a:latin typeface="Verdana" panose="020B0604030504040204" pitchFamily="34" charset="0"/>
                  <a:ea typeface="Verdana" panose="020B0604030504040204" pitchFamily="34" charset="0"/>
                </a:rPr>
                <a:t>о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коло 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19 </a:t>
              </a:r>
              <a:r>
                <a:rPr lang="ru-RU" sz="1400" b="1" dirty="0">
                  <a:latin typeface="Verdana" panose="020B0604030504040204" pitchFamily="34" charset="0"/>
                  <a:ea typeface="Verdana" panose="020B0604030504040204" pitchFamily="34" charset="0"/>
                </a:rPr>
                <a:t>км 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от </a:t>
              </a:r>
              <a:r>
                <a:rPr lang="ru-RU" sz="1400" b="1" dirty="0" err="1" smtClean="0">
                  <a:latin typeface="Verdana" panose="020B0604030504040204" pitchFamily="34" charset="0"/>
                  <a:ea typeface="Verdana" panose="020B0604030504040204" pitchFamily="34" charset="0"/>
                </a:rPr>
                <a:t>п.Горбатовка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до </a:t>
              </a:r>
              <a:r>
                <a:rPr lang="ru-RU" sz="1400" dirty="0" err="1" smtClean="0">
                  <a:latin typeface="Verdana" panose="020B0604030504040204" pitchFamily="34" charset="0"/>
                  <a:ea typeface="Verdana" panose="020B0604030504040204" pitchFamily="34" charset="0"/>
                </a:rPr>
                <a:t>ЦОРа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на общественном транспорте </a:t>
              </a:r>
              <a:endParaRPr lang="ru-RU" sz="14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7679382" y="2115066"/>
            <a:ext cx="3337371" cy="738664"/>
            <a:chOff x="8759502" y="1250970"/>
            <a:chExt cx="3337371" cy="738664"/>
          </a:xfrm>
        </p:grpSpPr>
        <p:cxnSp>
          <p:nvCxnSpPr>
            <p:cNvPr id="82" name="Прямая соединительная линия 81"/>
            <p:cNvCxnSpPr/>
            <p:nvPr/>
          </p:nvCxnSpPr>
          <p:spPr>
            <a:xfrm flipH="1">
              <a:off x="8759502" y="1413570"/>
              <a:ext cx="216024" cy="0"/>
            </a:xfrm>
            <a:prstGeom prst="line">
              <a:avLst/>
            </a:prstGeom>
            <a:ln w="38100">
              <a:solidFill>
                <a:srgbClr val="7030A0"/>
              </a:solidFill>
            </a:ln>
            <a:effectLst>
              <a:outerShdw blurRad="50800" dist="38100" algn="l" rotWithShape="0">
                <a:prstClr val="black">
                  <a:alpha val="8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8975526" y="1250970"/>
              <a:ext cx="312134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>
                  <a:latin typeface="Verdana" panose="020B0604030504040204" pitchFamily="34" charset="0"/>
                  <a:ea typeface="Verdana" panose="020B0604030504040204" pitchFamily="34" charset="0"/>
                </a:rPr>
                <a:t>о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коло 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20 км от </a:t>
              </a:r>
              <a:r>
                <a:rPr lang="ru-RU" sz="1400" b="1" dirty="0" err="1" smtClean="0">
                  <a:latin typeface="Verdana" panose="020B0604030504040204" pitchFamily="34" charset="0"/>
                  <a:ea typeface="Verdana" panose="020B0604030504040204" pitchFamily="34" charset="0"/>
                </a:rPr>
                <a:t>п.Лесная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поляна 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до </a:t>
              </a:r>
              <a:r>
                <a:rPr lang="ru-RU" sz="1400" dirty="0" err="1" smtClean="0">
                  <a:latin typeface="Verdana" panose="020B0604030504040204" pitchFamily="34" charset="0"/>
                  <a:ea typeface="Verdana" panose="020B0604030504040204" pitchFamily="34" charset="0"/>
                </a:rPr>
                <a:t>ЦОРа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на общественном транспорте </a:t>
              </a:r>
              <a:endParaRPr lang="ru-RU" sz="14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7674558" y="2835146"/>
            <a:ext cx="3337371" cy="738664"/>
            <a:chOff x="8759502" y="1250970"/>
            <a:chExt cx="3337371" cy="738664"/>
          </a:xfrm>
        </p:grpSpPr>
        <p:cxnSp>
          <p:nvCxnSpPr>
            <p:cNvPr id="91" name="Прямая соединительная линия 90"/>
            <p:cNvCxnSpPr/>
            <p:nvPr/>
          </p:nvCxnSpPr>
          <p:spPr>
            <a:xfrm flipH="1">
              <a:off x="8759502" y="1413570"/>
              <a:ext cx="216024" cy="0"/>
            </a:xfrm>
            <a:prstGeom prst="line">
              <a:avLst/>
            </a:prstGeom>
            <a:ln w="38100">
              <a:solidFill>
                <a:srgbClr val="FF6600"/>
              </a:solidFill>
            </a:ln>
            <a:effectLst>
              <a:outerShdw blurRad="50800" dist="38100" algn="l" rotWithShape="0">
                <a:prstClr val="black">
                  <a:alpha val="8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8975526" y="1250970"/>
              <a:ext cx="312134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>
                  <a:latin typeface="Verdana" panose="020B0604030504040204" pitchFamily="34" charset="0"/>
                  <a:ea typeface="Verdana" panose="020B0604030504040204" pitchFamily="34" charset="0"/>
                </a:rPr>
                <a:t>о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коло 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19 </a:t>
              </a:r>
              <a:r>
                <a:rPr lang="ru-RU" sz="1400" b="1" dirty="0">
                  <a:latin typeface="Verdana" panose="020B0604030504040204" pitchFamily="34" charset="0"/>
                  <a:ea typeface="Verdana" panose="020B0604030504040204" pitchFamily="34" charset="0"/>
                </a:rPr>
                <a:t>км </a:t>
              </a:r>
              <a:r>
                <a:rPr lang="ru-RU" sz="1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от Гавриловка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до </a:t>
              </a:r>
              <a:r>
                <a:rPr lang="ru-RU" sz="1400" dirty="0" err="1" smtClean="0">
                  <a:latin typeface="Verdana" panose="020B0604030504040204" pitchFamily="34" charset="0"/>
                  <a:ea typeface="Verdana" panose="020B0604030504040204" pitchFamily="34" charset="0"/>
                </a:rPr>
                <a:t>ЦОРа</a:t>
              </a:r>
              <a:r>
                <a:rPr lang="ru-RU" sz="1400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 на общественном транспорте </a:t>
              </a:r>
              <a:endParaRPr lang="ru-RU" sz="14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567031" y="756103"/>
            <a:ext cx="6624736" cy="3872577"/>
            <a:chOff x="142446" y="1269554"/>
            <a:chExt cx="8424936" cy="54006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9" r="12644"/>
            <a:stretch/>
          </p:blipFill>
          <p:spPr>
            <a:xfrm>
              <a:off x="142446" y="1269554"/>
              <a:ext cx="8424936" cy="5374010"/>
            </a:xfrm>
            <a:prstGeom prst="rect">
              <a:avLst/>
            </a:prstGeom>
          </p:spPr>
        </p:pic>
        <p:grpSp>
          <p:nvGrpSpPr>
            <p:cNvPr id="118" name="Группа 117"/>
            <p:cNvGrpSpPr/>
            <p:nvPr/>
          </p:nvGrpSpPr>
          <p:grpSpPr>
            <a:xfrm>
              <a:off x="2350790" y="3244406"/>
              <a:ext cx="5700780" cy="3425748"/>
              <a:chOff x="2350790" y="3244406"/>
              <a:chExt cx="5700780" cy="3425748"/>
            </a:xfrm>
          </p:grpSpPr>
          <p:cxnSp>
            <p:nvCxnSpPr>
              <p:cNvPr id="44" name="Прямая соединительная линия 43"/>
              <p:cNvCxnSpPr/>
              <p:nvPr/>
            </p:nvCxnSpPr>
            <p:spPr>
              <a:xfrm flipH="1">
                <a:off x="3553433" y="6664786"/>
                <a:ext cx="3405869" cy="536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3647956" y="6048168"/>
                <a:ext cx="4403614" cy="569677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 smtClean="0"/>
                  <a:t>Место проведения публичных слушаний </a:t>
                </a:r>
                <a:r>
                  <a:rPr lang="ru-RU" sz="1200" dirty="0" smtClean="0"/>
                  <a:t>(Центр общественной работы с залом на </a:t>
                </a:r>
                <a:r>
                  <a:rPr lang="ru-RU" sz="1200" b="1" dirty="0" smtClean="0">
                    <a:solidFill>
                      <a:srgbClr val="FF0000"/>
                    </a:solidFill>
                  </a:rPr>
                  <a:t>300 мест)</a:t>
                </a:r>
                <a:endParaRPr lang="ru-RU" sz="12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" name="Прямая соединительная линия 5"/>
              <p:cNvCxnSpPr/>
              <p:nvPr/>
            </p:nvCxnSpPr>
            <p:spPr>
              <a:xfrm>
                <a:off x="2350790" y="3357786"/>
                <a:ext cx="0" cy="28803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flipH="1">
                <a:off x="2350790" y="3501802"/>
                <a:ext cx="1728192" cy="154627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 flipH="1">
                <a:off x="4006974" y="3491066"/>
                <a:ext cx="72008" cy="80282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/>
              <p:cNvCxnSpPr/>
              <p:nvPr/>
            </p:nvCxnSpPr>
            <p:spPr>
              <a:xfrm flipH="1">
                <a:off x="3862958" y="4238778"/>
                <a:ext cx="144016" cy="98292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 flipH="1">
                <a:off x="3769601" y="5229994"/>
                <a:ext cx="93357" cy="189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769601" y="5248908"/>
                <a:ext cx="0" cy="12510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 flipH="1">
                <a:off x="5879182" y="4437906"/>
                <a:ext cx="1992320" cy="292333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 flipH="1">
                <a:off x="3816279" y="4730239"/>
                <a:ext cx="2062903" cy="709635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 flipH="1">
                <a:off x="4137864" y="3244406"/>
                <a:ext cx="3109470" cy="257396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 flipH="1">
                <a:off x="4049351" y="3473962"/>
                <a:ext cx="72008" cy="802824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 flipH="1">
                <a:off x="3898962" y="4256921"/>
                <a:ext cx="144197" cy="986001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единительная линия 87"/>
              <p:cNvCxnSpPr/>
              <p:nvPr/>
            </p:nvCxnSpPr>
            <p:spPr>
              <a:xfrm flipH="1">
                <a:off x="3775999" y="5229994"/>
                <a:ext cx="116772" cy="60810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>
                <a:off x="7247334" y="5157035"/>
                <a:ext cx="245740" cy="121456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7149821" y="4996564"/>
                <a:ext cx="146922" cy="176983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6875342" y="4996564"/>
                <a:ext cx="274479" cy="0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/>
              <p:cNvCxnSpPr/>
              <p:nvPr/>
            </p:nvCxnSpPr>
            <p:spPr>
              <a:xfrm>
                <a:off x="6723732" y="4855145"/>
                <a:ext cx="146922" cy="176983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Прямая соединительная линия 101"/>
              <p:cNvCxnSpPr/>
              <p:nvPr/>
            </p:nvCxnSpPr>
            <p:spPr>
              <a:xfrm>
                <a:off x="6444565" y="4855145"/>
                <a:ext cx="274479" cy="0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Прямая соединительная линия 104"/>
              <p:cNvCxnSpPr/>
              <p:nvPr/>
            </p:nvCxnSpPr>
            <p:spPr>
              <a:xfrm flipH="1">
                <a:off x="6441040" y="4707674"/>
                <a:ext cx="3525" cy="120881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 flipV="1">
                <a:off x="6167214" y="4707674"/>
                <a:ext cx="273826" cy="22565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Прямая соединительная линия 109"/>
              <p:cNvCxnSpPr/>
              <p:nvPr/>
            </p:nvCxnSpPr>
            <p:spPr>
              <a:xfrm flipV="1">
                <a:off x="5835544" y="4725938"/>
                <a:ext cx="329000" cy="76693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Прямая соединительная линия 111"/>
              <p:cNvCxnSpPr/>
              <p:nvPr/>
            </p:nvCxnSpPr>
            <p:spPr>
              <a:xfrm flipV="1">
                <a:off x="5497429" y="4781409"/>
                <a:ext cx="362083" cy="126251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/>
              <p:cNvCxnSpPr/>
              <p:nvPr/>
            </p:nvCxnSpPr>
            <p:spPr>
              <a:xfrm flipV="1">
                <a:off x="3800701" y="4895705"/>
                <a:ext cx="1722749" cy="595339"/>
              </a:xfrm>
              <a:prstGeom prst="line">
                <a:avLst/>
              </a:prstGeom>
              <a:ln w="38100">
                <a:solidFill>
                  <a:srgbClr val="FF6600"/>
                </a:solidFill>
              </a:ln>
              <a:effectLst>
                <a:outerShdw blurRad="50800" dist="38100" algn="l" rotWithShape="0">
                  <a:prstClr val="black">
                    <a:alpha val="8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Прямая соединительная линия 4"/>
              <p:cNvCxnSpPr/>
              <p:nvPr/>
            </p:nvCxnSpPr>
            <p:spPr>
              <a:xfrm flipH="1">
                <a:off x="3574928" y="5374010"/>
                <a:ext cx="216022" cy="125881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6" name="Picture 2" descr="Доступная среда - Санкт-Петербургское государственное бюджетное учреждение  здравоохранени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2"/>
          <a:stretch/>
        </p:blipFill>
        <p:spPr bwMode="auto">
          <a:xfrm>
            <a:off x="1629372" y="4693406"/>
            <a:ext cx="4249810" cy="134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конка «Автобус» — скачай бесплатно PNG и векторе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118" y="2061642"/>
            <a:ext cx="1083630" cy="108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TextBox 119"/>
          <p:cNvSpPr txBox="1"/>
          <p:nvPr/>
        </p:nvSpPr>
        <p:spPr>
          <a:xfrm>
            <a:off x="622598" y="6075506"/>
            <a:ext cx="6001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Люди с </a:t>
            </a:r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ограниченными возможностями здоровья (ОВЗ)</a:t>
            </a: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 не способны посещать публичные слушания по разным причинам, соответственно, они </a:t>
            </a:r>
            <a:r>
              <a:rPr lang="ru-RU" sz="12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могут высказать свое мнение</a:t>
            </a:r>
            <a:endParaRPr lang="ru-RU" sz="12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1" name="Рисунок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9191" y="3724011"/>
            <a:ext cx="4765947" cy="2128756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7890582" y="5932071"/>
            <a:ext cx="4109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В зале Центра общественной работы всего </a:t>
            </a:r>
            <a:r>
              <a:rPr lang="ru-RU" sz="14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300 мест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, поэтому только </a:t>
            </a:r>
            <a:r>
              <a:rPr lang="ru-RU" sz="1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0,1% населения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городского округа может посетить публичные слушания.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30" name="Picture 6" descr="толпа, люди, нет, избежать, контакты бесплатно значок из Coronavirus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62" y="5973540"/>
            <a:ext cx="798274" cy="79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22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трелка вниз 30"/>
          <p:cNvSpPr/>
          <p:nvPr/>
        </p:nvSpPr>
        <p:spPr>
          <a:xfrm>
            <a:off x="7535366" y="5157986"/>
            <a:ext cx="528779" cy="4267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10523549" y="5157986"/>
            <a:ext cx="540209" cy="4029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159932" y="6481714"/>
            <a:ext cx="2017534" cy="365210"/>
          </a:xfrm>
        </p:spPr>
        <p:txBody>
          <a:bodyPr/>
          <a:lstStyle/>
          <a:p>
            <a:fld id="{C34430DE-3786-437D-A245-4F52EE2B28FE}" type="slidenum">
              <a:rPr lang="ru-RU" b="1" smtClean="0">
                <a:solidFill>
                  <a:prstClr val="black"/>
                </a:solidFill>
                <a:latin typeface="Century Gothic" pitchFamily="34" charset="0"/>
              </a:rPr>
              <a:pPr/>
              <a:t>4</a:t>
            </a:fld>
            <a:endParaRPr lang="ru-RU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542" y="-10048"/>
            <a:ext cx="11457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Текущие нормы</a:t>
            </a:r>
            <a:r>
              <a:rPr lang="ru-RU" b="1" noProof="1" smtClean="0">
                <a:solidFill>
                  <a:srgbClr val="38572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регулирующие проведение публичных слушаний по принятию и исполнению бюджета</a:t>
            </a:r>
            <a:endParaRPr lang="ru-RU" b="1" dirty="0">
              <a:solidFill>
                <a:srgbClr val="38572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023198" y="837506"/>
            <a:ext cx="0" cy="5976664"/>
          </a:xfrm>
          <a:prstGeom prst="line">
            <a:avLst/>
          </a:prstGeom>
          <a:ln w="38100">
            <a:solidFill>
              <a:srgbClr val="0070C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152906" y="1053530"/>
            <a:ext cx="5510252" cy="864096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Федеральный закон №131-ФЗ от 06.10.2003 «Об общих принципах организации </a:t>
            </a:r>
            <a:r>
              <a:rPr lang="ru-RU" sz="14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местного самоуправления в Российской Федерации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ru-RU" sz="900" b="1" noProof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81938" y="1053530"/>
            <a:ext cx="5472608" cy="1152128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Федеральный закон №184-ФЗ от 06.10.1999 «Об общих принципах организации законодательных (представительных) и исполнительных органов государственной власти </a:t>
            </a:r>
            <a:r>
              <a:rPr lang="ru-RU" sz="14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субъектов Российской Федерации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ru-RU" sz="900" b="1" noProof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52905" y="3717826"/>
            <a:ext cx="5510252" cy="1706989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п.4 ст.28 Порядок организации и проведения публичных слушаний</a:t>
            </a:r>
            <a:r>
              <a:rPr lang="ru-RU" sz="14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400" noProof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определяется 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уставом муниципального образования и (или) </a:t>
            </a: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НПА представительного 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органа </a:t>
            </a: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должен предусматривать заблаговременное оповещение жителей муниципального образования </a:t>
            </a:r>
            <a:r>
              <a:rPr lang="ru-RU" sz="12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времени </a:t>
            </a:r>
            <a:endParaRPr lang="ru-RU" sz="1200" b="1" noProof="1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noProof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месте </a:t>
            </a:r>
            <a:r>
              <a:rPr lang="ru-RU" sz="12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проведения публичных слушаний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заблаговременное ознакомление с проектом муниципального правового </a:t>
            </a: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акта…</a:t>
            </a:r>
            <a:endParaRPr lang="ru-RU" sz="800" noProof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8451" y="2061642"/>
            <a:ext cx="5579161" cy="1512168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п.3 </a:t>
            </a:r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ст.28 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</a:t>
            </a:r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публичные слушания должны выноситься:</a:t>
            </a:r>
          </a:p>
          <a:p>
            <a:pPr marL="342900" indent="-342900" algn="just">
              <a:buAutoNum type="arabicParenR"/>
            </a:pP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 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устава муниципального </a:t>
            </a: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образования;</a:t>
            </a:r>
          </a:p>
          <a:p>
            <a:pPr algn="just"/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ru-RU" sz="12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 местного бюджета и отчет о его исполнении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algn="just"/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2.1) проект стратегии социально-экономического развития муниципального образования;</a:t>
            </a:r>
          </a:p>
          <a:p>
            <a:pPr algn="just"/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вопросы о преобразовании муниципального </a:t>
            </a: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образования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800" noProof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54207" y="5734050"/>
            <a:ext cx="5510252" cy="989066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Таким образом, </a:t>
            </a:r>
            <a:r>
              <a:rPr lang="ru-RU" sz="1400" b="1" noProof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муниципальные образования ограничены 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организации публичных слушаний по охвату аудитории, т.к. их проведение возможно только в </a:t>
            </a:r>
            <a:r>
              <a:rPr lang="ru-RU" sz="1400" b="1" noProof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очном формате</a:t>
            </a:r>
            <a:endParaRPr lang="ru-RU" sz="800" noProof="1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99872" y="2349674"/>
            <a:ext cx="5472609" cy="1224136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п.6 ст.26.13 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</a:t>
            </a:r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проекту бюджета субъекта Российской Федерации и годовому отчету об исполнении бюджета субъекта Российской Федерации проводятся </a:t>
            </a:r>
            <a:r>
              <a:rPr lang="ru-RU" sz="14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публичные слушания </a:t>
            </a:r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или </a:t>
            </a:r>
            <a:r>
              <a:rPr lang="ru-RU" sz="14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общественные обсуждения.</a:t>
            </a:r>
            <a:endParaRPr lang="ru-RU" sz="800" noProof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6348785" y="3573810"/>
            <a:ext cx="72008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11215844" y="3573810"/>
            <a:ext cx="72008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594182" y="3573810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возможности</a:t>
            </a:r>
            <a:endParaRPr lang="ru-RU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67214" y="4077866"/>
            <a:ext cx="3168351" cy="1041266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Публичные </a:t>
            </a:r>
            <a:r>
              <a:rPr lang="ru-RU" sz="14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слушания 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заочном формате (онлайн-формат). Использование инструмента «форум» </a:t>
            </a:r>
            <a:endParaRPr lang="ru-RU" sz="800" noProof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508023" y="4077866"/>
            <a:ext cx="2455978" cy="1041266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Публичные </a:t>
            </a:r>
            <a:r>
              <a:rPr lang="ru-RU" sz="14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слушания 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очном формате.</a:t>
            </a:r>
            <a:endParaRPr lang="ru-RU" sz="800" noProof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391350" y="5662042"/>
            <a:ext cx="3752486" cy="1041266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Рост участия населения в обсуждении вопросов, связанных с бюджетом субъекта</a:t>
            </a:r>
            <a:endParaRPr lang="ru-RU" sz="800" noProof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574" y="549474"/>
            <a:ext cx="4860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Для муниципалитетов</a:t>
            </a:r>
            <a:endParaRPr lang="ru-RU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62919" y="549474"/>
            <a:ext cx="4860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Для субъектов РФ</a:t>
            </a:r>
            <a:endParaRPr lang="ru-RU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8" name="Picture 2" descr="https://upload.wikimedia.org/wikipedia/commons/thumb/2/2a/Coat_of_Arms_of_Dzerzhinsk.svg/797px-Coat_of_Arms_of_Dzerzhins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9649" y="63411"/>
            <a:ext cx="567224" cy="850076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936000" y="4842000"/>
            <a:ext cx="792088" cy="25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кругленная соединительная линия 8"/>
          <p:cNvCxnSpPr>
            <a:stCxn id="4" idx="2"/>
            <a:endCxn id="23" idx="1"/>
          </p:cNvCxnSpPr>
          <p:nvPr/>
        </p:nvCxnSpPr>
        <p:spPr>
          <a:xfrm rot="10800000" flipV="1">
            <a:off x="154208" y="4967999"/>
            <a:ext cx="781793" cy="1260583"/>
          </a:xfrm>
          <a:prstGeom prst="curvedConnector3">
            <a:avLst>
              <a:gd name="adj1" fmla="val 111371"/>
            </a:avLst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23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трелка вниз 39"/>
          <p:cNvSpPr/>
          <p:nvPr/>
        </p:nvSpPr>
        <p:spPr>
          <a:xfrm>
            <a:off x="1632562" y="4509914"/>
            <a:ext cx="781601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9634490" y="4509914"/>
            <a:ext cx="916577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198662" y="2997746"/>
            <a:ext cx="9530491" cy="2952328"/>
            <a:chOff x="6167215" y="3429794"/>
            <a:chExt cx="5796786" cy="2952328"/>
          </a:xfrm>
        </p:grpSpPr>
        <p:sp>
          <p:nvSpPr>
            <p:cNvPr id="28" name="Стрелка вниз 27"/>
            <p:cNvSpPr/>
            <p:nvPr/>
          </p:nvSpPr>
          <p:spPr>
            <a:xfrm>
              <a:off x="7535367" y="6130094"/>
              <a:ext cx="383763" cy="2520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трелка вниз 28"/>
            <p:cNvSpPr/>
            <p:nvPr/>
          </p:nvSpPr>
          <p:spPr>
            <a:xfrm>
              <a:off x="10539136" y="6130094"/>
              <a:ext cx="402043" cy="2520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Стрелка вниз 33"/>
            <p:cNvSpPr/>
            <p:nvPr/>
          </p:nvSpPr>
          <p:spPr>
            <a:xfrm>
              <a:off x="6348785" y="3501802"/>
              <a:ext cx="475398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Стрелка вниз 34"/>
            <p:cNvSpPr/>
            <p:nvPr/>
          </p:nvSpPr>
          <p:spPr>
            <a:xfrm>
              <a:off x="11215844" y="3501802"/>
              <a:ext cx="557495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94182" y="3429794"/>
              <a:ext cx="30963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возможности</a:t>
              </a:r>
              <a:endParaRPr lang="ru-RU" sz="20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6167215" y="5302002"/>
              <a:ext cx="3024334" cy="825242"/>
            </a:xfrm>
            <a:prstGeom prst="roundRect">
              <a:avLst/>
            </a:prstGeom>
            <a:solidFill>
              <a:schemeClr val="bg1">
                <a:alpha val="69804"/>
              </a:schemeClr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noProof="1" smtClean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Публичные </a:t>
              </a:r>
              <a:r>
                <a:rPr lang="ru-RU" sz="1400" b="1" noProof="1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слушания </a:t>
              </a:r>
              <a:r>
                <a:rPr lang="ru-RU" sz="1400" b="1" noProof="1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 заочном формате (онлайн-формат). Использование инструмента «форум» </a:t>
              </a:r>
              <a:endParaRPr lang="ru-RU" sz="800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9508023" y="5302002"/>
              <a:ext cx="2455978" cy="825242"/>
            </a:xfrm>
            <a:prstGeom prst="roundRect">
              <a:avLst/>
            </a:prstGeom>
            <a:solidFill>
              <a:schemeClr val="bg1">
                <a:alpha val="69804"/>
              </a:schemeClr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noProof="1" smtClean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Публичные </a:t>
              </a:r>
              <a:r>
                <a:rPr lang="ru-RU" sz="1400" b="1" noProof="1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слушания </a:t>
              </a:r>
              <a:r>
                <a:rPr lang="ru-RU" sz="1400" b="1" noProof="1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 очном формате.</a:t>
              </a:r>
              <a:endParaRPr lang="ru-RU" sz="800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9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159932" y="6481714"/>
            <a:ext cx="2017534" cy="365210"/>
          </a:xfrm>
        </p:spPr>
        <p:txBody>
          <a:bodyPr/>
          <a:lstStyle/>
          <a:p>
            <a:fld id="{C34430DE-3786-437D-A245-4F52EE2B28FE}" type="slidenum">
              <a:rPr lang="ru-RU" b="1" smtClean="0">
                <a:solidFill>
                  <a:prstClr val="black"/>
                </a:solidFill>
                <a:latin typeface="Century Gothic" pitchFamily="34" charset="0"/>
              </a:rPr>
              <a:pPr/>
              <a:t>5</a:t>
            </a:fld>
            <a:endParaRPr lang="ru-RU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542" y="-10048"/>
            <a:ext cx="11457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Наши предложения </a:t>
            </a:r>
            <a:r>
              <a:rPr lang="ru-RU" b="1" noProof="1" smtClean="0">
                <a:solidFill>
                  <a:srgbClr val="38572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изменению норм, регулирующих проведение публичных слушаний по принятию и исполнению бюджета</a:t>
            </a:r>
            <a:endParaRPr lang="ru-RU" b="1" dirty="0">
              <a:solidFill>
                <a:srgbClr val="38572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78379" y="1053530"/>
            <a:ext cx="10545419" cy="864096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Федеральный закон №131-ФЗ от 06.10.2003 «Об общих принципах организации </a:t>
            </a:r>
            <a:r>
              <a:rPr lang="ru-RU" sz="14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местного самоуправления в Российской Федерации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ru-RU" sz="900" b="1" noProof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78378" y="2061642"/>
            <a:ext cx="10545419" cy="1008112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п.4 ст.28 Порядок организации и проведения публичных слушаний</a:t>
            </a:r>
            <a:r>
              <a:rPr lang="ru-RU" sz="14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400" noProof="1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определяется 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уставом муниципального образования и (или) </a:t>
            </a: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НПА представительного 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органа </a:t>
            </a:r>
            <a:r>
              <a:rPr lang="ru-RU" sz="12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lang="ru-RU" sz="1200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должен предусматривать заблаговременное оповещение жителей муниципального образования </a:t>
            </a:r>
            <a:r>
              <a:rPr lang="ru-RU" sz="12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времени </a:t>
            </a:r>
            <a:endParaRPr lang="ru-RU" sz="1200" b="1" noProof="1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2000" strike="sngStrike" noProof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месте</a:t>
            </a:r>
            <a:r>
              <a:rPr lang="ru-RU" sz="1200" strike="sngStrike" noProof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2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проведения </a:t>
            </a:r>
            <a:r>
              <a:rPr lang="ru-RU" sz="1200" b="1" noProof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публичных </a:t>
            </a:r>
            <a:r>
              <a:rPr lang="ru-RU" sz="12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слушаний</a:t>
            </a:r>
            <a:endParaRPr lang="ru-RU" strike="sngStrike" noProof="1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38622" y="5950074"/>
            <a:ext cx="10624932" cy="773042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Активизация </a:t>
            </a:r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участия 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жителей муниципального образования в </a:t>
            </a:r>
            <a:r>
              <a:rPr lang="ru-RU" sz="1400" b="1" noProof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определении приоритетов расходования средств местного бюджета </a:t>
            </a:r>
            <a:r>
              <a:rPr lang="ru-RU" sz="14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момент принятия бюджета муниципального образования, </a:t>
            </a:r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 также </a:t>
            </a:r>
            <a:r>
              <a:rPr lang="ru-RU" sz="1400" b="1" noProof="1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выражение своей позиции по его исполнению</a:t>
            </a:r>
            <a:endParaRPr lang="ru-RU" sz="1400" b="1" noProof="1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10591" y="549474"/>
            <a:ext cx="4860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Для муниципалитетов</a:t>
            </a:r>
            <a:endParaRPr lang="ru-RU" sz="2400" b="1" dirty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878379" y="3429794"/>
            <a:ext cx="10585176" cy="1080120"/>
          </a:xfrm>
          <a:prstGeom prst="roundRect">
            <a:avLst/>
          </a:prstGeom>
          <a:solidFill>
            <a:schemeClr val="bg1">
              <a:alpha val="69804"/>
            </a:schemeClr>
          </a:solidFill>
          <a:ln w="57150">
            <a:solidFill>
              <a:schemeClr val="tx1"/>
            </a:solidFill>
            <a:prstDash val="lg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Самостоятельно</a:t>
            </a:r>
            <a:r>
              <a:rPr lang="ru-RU" sz="1400" noProof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определять на уровне муниципального образования НПА представительного органа нормы, регулирующие проведение публичных слушаний в данном муниципальном образовании. Предполагается, что муниципальные образования утвердят </a:t>
            </a:r>
            <a:r>
              <a:rPr lang="ru-RU" sz="1400" b="1" noProof="1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порядок проведения публичных слушаний как в заочном, так и в очном форматах.</a:t>
            </a:r>
            <a:endParaRPr lang="ru-RU" sz="900" b="1" noProof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2" name="Picture 2" descr="https://upload.wikimedia.org/wikipedia/commons/thumb/2/2a/Coat_of_Arms_of_Dzerzhinsk.svg/797px-Coat_of_Arms_of_Dzerzhins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9649" y="63411"/>
            <a:ext cx="567224" cy="8500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04" y="2515176"/>
            <a:ext cx="169922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ИСКЛЮЧИТЬ</a:t>
            </a:r>
            <a:endParaRPr lang="ru-RU" sz="1600" b="1" dirty="0">
              <a:solidFill>
                <a:srgbClr val="FF0000"/>
              </a:solidFill>
              <a:latin typeface="Verdana" pitchFamily="34" charset="0"/>
              <a:ea typeface="Verdana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102704" y="2986674"/>
            <a:ext cx="30563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5" idx="3"/>
          </p:cNvCxnSpPr>
          <p:nvPr/>
        </p:nvCxnSpPr>
        <p:spPr>
          <a:xfrm flipH="1" flipV="1">
            <a:off x="1774726" y="2684453"/>
            <a:ext cx="327978" cy="3022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98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/>
          <p:cNvSpPr/>
          <p:nvPr/>
        </p:nvSpPr>
        <p:spPr>
          <a:xfrm>
            <a:off x="6675875" y="5633703"/>
            <a:ext cx="5420998" cy="110845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Организованные администрацией муниципального образования группы граждан</a:t>
            </a:r>
            <a:r>
              <a:rPr lang="ru-RU" sz="14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 том числе людей с ОВЗ, у которых отсутствует доступ к сети «Интернет», с целью их беспрепятственного участия в публичных слушаниях</a:t>
            </a:r>
            <a:endParaRPr lang="ru-RU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159932" y="6481714"/>
            <a:ext cx="2017534" cy="365210"/>
          </a:xfrm>
        </p:spPr>
        <p:txBody>
          <a:bodyPr/>
          <a:lstStyle/>
          <a:p>
            <a:fld id="{C34430DE-3786-437D-A245-4F52EE2B28FE}" type="slidenum">
              <a:rPr lang="ru-RU" b="1" smtClean="0">
                <a:solidFill>
                  <a:prstClr val="black"/>
                </a:solidFill>
                <a:latin typeface="Century Gothic" pitchFamily="34" charset="0"/>
              </a:rPr>
              <a:pPr/>
              <a:t>6</a:t>
            </a:fld>
            <a:endParaRPr lang="ru-RU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699" y="5348"/>
            <a:ext cx="11005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noProof="1" smtClean="0">
                <a:solidFill>
                  <a:srgbClr val="38572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мы видим проведение публичных слушаний в заочном формате?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90550" y="776404"/>
            <a:ext cx="9195824" cy="5898055"/>
            <a:chOff x="1656516" y="776404"/>
            <a:chExt cx="9195824" cy="5898055"/>
          </a:xfrm>
        </p:grpSpPr>
        <p:pic>
          <p:nvPicPr>
            <p:cNvPr id="1026" name="Picture 2" descr="С 06.04 занимаемся дистанционно. Настраивайтесь поработать! - МАТЕМАТИКА В  ШКОЛЕ 44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516" y="941838"/>
              <a:ext cx="8503416" cy="5102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Скругленный прямоугольник 3"/>
            <p:cNvSpPr/>
            <p:nvPr/>
          </p:nvSpPr>
          <p:spPr>
            <a:xfrm>
              <a:off x="3168683" y="6054028"/>
              <a:ext cx="4669236" cy="620431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Граждане, </a:t>
              </a:r>
              <a:r>
                <a:rPr lang="ru-RU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у которых есть доступ к сети «Интернет»</a:t>
              </a:r>
              <a:endParaRPr lang="ru-RU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 flipV="1">
              <a:off x="5832980" y="5806058"/>
              <a:ext cx="0" cy="2479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flipH="1" flipV="1">
              <a:off x="3934966" y="5590034"/>
              <a:ext cx="360040" cy="4538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V="1">
              <a:off x="7354054" y="5625561"/>
              <a:ext cx="335602" cy="4320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4" idx="1"/>
            </p:cNvCxnSpPr>
            <p:nvPr/>
          </p:nvCxnSpPr>
          <p:spPr>
            <a:xfrm flipH="1" flipV="1">
              <a:off x="2124699" y="4913558"/>
              <a:ext cx="1043984" cy="14506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>
              <a:stCxn id="25" idx="0"/>
            </p:cNvCxnSpPr>
            <p:nvPr/>
          </p:nvCxnSpPr>
          <p:spPr>
            <a:xfrm flipH="1" flipV="1">
              <a:off x="9649404" y="4913559"/>
              <a:ext cx="1202936" cy="7201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/>
            <p:cNvSpPr/>
            <p:nvPr/>
          </p:nvSpPr>
          <p:spPr>
            <a:xfrm>
              <a:off x="5369921" y="4797946"/>
              <a:ext cx="1049865" cy="57028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БЮДЖЕТ ДЛЯ ГРАЖДАН</a:t>
              </a:r>
              <a:endParaRPr lang="ru-RU" sz="10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 rot="20938136">
              <a:off x="7221816" y="4628415"/>
              <a:ext cx="873534" cy="57028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БЮДЖЕТ ДЛЯ ГРАЖДАН</a:t>
              </a:r>
              <a:endParaRPr lang="ru-RU" sz="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 rot="20356280">
              <a:off x="8509065" y="4191135"/>
              <a:ext cx="717579" cy="57028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scene3d>
              <a:camera prst="perspectiveContrastingRigh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БЮДЖЕТ ДЛЯ ГРАЖДАН</a:t>
              </a:r>
              <a:endParaRPr lang="ru-RU" sz="7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 rot="650195">
              <a:off x="3695026" y="4627142"/>
              <a:ext cx="873534" cy="57028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БЮДЖЕТ ДЛЯ ГРАЖДАН</a:t>
              </a:r>
              <a:endParaRPr lang="ru-RU" sz="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 rot="1119729">
              <a:off x="2533985" y="4175246"/>
              <a:ext cx="757415" cy="57028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БЮДЖЕТ ДЛЯ ГРАЖДАН</a:t>
              </a:r>
              <a:endParaRPr lang="ru-RU" sz="7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1030" name="Picture 6" descr="Podium Black Women Clipart - Person Speaker Clipart, HD Png Download ,  Transparent Png Image - PNGitem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14" t="2284" r="16941" b="2714"/>
            <a:stretch/>
          </p:blipFill>
          <p:spPr bwMode="auto">
            <a:xfrm>
              <a:off x="4773643" y="776404"/>
              <a:ext cx="2232248" cy="2520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23"/>
          <p:cNvSpPr txBox="1"/>
          <p:nvPr/>
        </p:nvSpPr>
        <p:spPr>
          <a:xfrm>
            <a:off x="9098166" y="837506"/>
            <a:ext cx="29737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Охват б</a:t>
            </a:r>
            <a:r>
              <a:rPr lang="el-GR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ό</a:t>
            </a:r>
            <a:r>
              <a:rPr lang="ru-RU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льшего</a:t>
            </a: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числа жителей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городского округа город Дзержинск при проведении </a:t>
            </a:r>
            <a:r>
              <a:rPr lang="ru-RU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публичных слушаний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по проекту городского бюджета и по отчету о его исполнении.</a:t>
            </a:r>
          </a:p>
          <a:p>
            <a:pPr algn="ctr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Возможность ответить на большее количество вопросов.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8" name="Picture 2" descr="https://upload.wikimedia.org/wikipedia/commons/thumb/2/2a/Coat_of_Arms_of_Dzerzhinsk.svg/797px-Coat_of_Arms_of_Dzerzhinsk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29649" y="63411"/>
            <a:ext cx="567224" cy="850076"/>
          </a:xfrm>
          <a:prstGeom prst="rect">
            <a:avLst/>
          </a:prstGeom>
          <a:noFill/>
        </p:spPr>
      </p:pic>
      <p:pic>
        <p:nvPicPr>
          <p:cNvPr id="1032" name="Picture 8" descr="форум в интернете семинар тренинге веб сайт линии значок вектор изола,  конвертер иконок, иконки фитнес, производитель иконок PNG и вектор пнг для  бесплатной загрузки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9" t="24806" r="19127" b="23220"/>
          <a:stretch/>
        </p:blipFill>
        <p:spPr bwMode="auto">
          <a:xfrm>
            <a:off x="3718942" y="3381800"/>
            <a:ext cx="1380730" cy="116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5735166" y="621481"/>
            <a:ext cx="3363000" cy="1686309"/>
          </a:xfrm>
          <a:prstGeom prst="wedgeRoundRectCallout">
            <a:avLst>
              <a:gd name="adj1" fmla="val -67865"/>
              <a:gd name="adj2" fmla="val 71997"/>
              <a:gd name="adj3" fmla="val 1666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Докладчик </a:t>
            </a: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проекту местного бюджета и отчету по его исполнению (запись или прямой эфир)</a:t>
            </a:r>
            <a:endParaRPr lang="ru-RU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Скругленная прямоугольная выноска 29"/>
          <p:cNvSpPr/>
          <p:nvPr/>
        </p:nvSpPr>
        <p:spPr>
          <a:xfrm>
            <a:off x="58699" y="1833861"/>
            <a:ext cx="2840590" cy="947861"/>
          </a:xfrm>
          <a:prstGeom prst="wedgeRoundRectCallout">
            <a:avLst>
              <a:gd name="adj1" fmla="val 91299"/>
              <a:gd name="adj2" fmla="val 117069"/>
              <a:gd name="adj3" fmla="val 1666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Обсуждения на форуме</a:t>
            </a:r>
            <a:endParaRPr lang="ru-RU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7" name="Picture 2" descr="https://c7.hotpng.com/preview/943/457/184/computer-icons-icon-design-business-busines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734" y="4581922"/>
            <a:ext cx="1078613" cy="107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s://yt3.ggpht.com/a/AATXAJw-_QIJW7aCZqPpfXvwGYHWpPx7bB6tfWsGxTfITQ=s900-c-k-c0x00ffffff-no-rj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44" y="5734050"/>
            <a:ext cx="950558" cy="95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66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25475" y="477466"/>
            <a:ext cx="5832654" cy="3038414"/>
            <a:chOff x="7031304" y="3805373"/>
            <a:chExt cx="5832654" cy="303841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/>
            <a:srcRect l="4860" r="5541"/>
            <a:stretch/>
          </p:blipFill>
          <p:spPr>
            <a:xfrm>
              <a:off x="7247330" y="3805373"/>
              <a:ext cx="4392488" cy="25381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2" name="TextBox 61"/>
            <p:cNvSpPr txBox="1"/>
            <p:nvPr/>
          </p:nvSpPr>
          <p:spPr>
            <a:xfrm>
              <a:off x="7031304" y="6382122"/>
              <a:ext cx="58326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Ежегодное послание Президента </a:t>
              </a:r>
              <a:r>
                <a:rPr lang="ru-RU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РФ Федеральному Собранию</a:t>
              </a:r>
              <a:endParaRPr lang="ru-RU" sz="12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/>
              <a:r>
                <a:rPr lang="ru-RU" sz="12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Владимира Владимировича Путина</a:t>
              </a:r>
              <a:endParaRPr lang="ru-RU" sz="12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63" name="Скругленная прямоугольная выноска 62"/>
            <p:cNvSpPr/>
            <p:nvPr/>
          </p:nvSpPr>
          <p:spPr>
            <a:xfrm>
              <a:off x="11495801" y="4376237"/>
              <a:ext cx="1368157" cy="1301344"/>
            </a:xfrm>
            <a:prstGeom prst="wedgeRoundRectCallout">
              <a:avLst>
                <a:gd name="adj1" fmla="val -66806"/>
                <a:gd name="adj2" fmla="val 53590"/>
                <a:gd name="adj3" fmla="val 16667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Несколько </a:t>
              </a:r>
            </a:p>
            <a:p>
              <a:pPr algn="ctr"/>
              <a:r>
                <a:rPr lang="ru-RU" sz="12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</a:t>
              </a:r>
              <a:r>
                <a:rPr lang="ru-RU" sz="12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есятков миллионов просмотров</a:t>
              </a:r>
              <a:endParaRPr lang="ru-RU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9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0159932" y="6481714"/>
            <a:ext cx="2017534" cy="365210"/>
          </a:xfrm>
        </p:spPr>
        <p:txBody>
          <a:bodyPr/>
          <a:lstStyle/>
          <a:p>
            <a:fld id="{C34430DE-3786-437D-A245-4F52EE2B28FE}" type="slidenum">
              <a:rPr lang="ru-RU" b="1" smtClean="0">
                <a:solidFill>
                  <a:prstClr val="black"/>
                </a:solidFill>
                <a:latin typeface="Century Gothic" pitchFamily="34" charset="0"/>
              </a:rPr>
              <a:pPr/>
              <a:t>7</a:t>
            </a:fld>
            <a:endParaRPr lang="ru-RU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4755" y="5348"/>
            <a:ext cx="98289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noProof="1" smtClean="0">
                <a:solidFill>
                  <a:srgbClr val="38572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Почему это необходимо? Опыт 2020 года </a:t>
            </a:r>
            <a:r>
              <a:rPr lang="en-US" sz="2000" b="1" noProof="1" smtClean="0">
                <a:solidFill>
                  <a:srgbClr val="38572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(COVID-19)</a:t>
            </a:r>
            <a:endParaRPr lang="ru-RU" sz="2000" b="1" noProof="1" smtClean="0">
              <a:solidFill>
                <a:srgbClr val="38572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 descr="Мишустин провел онлайн-совещание правительства из больниц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482" y="467465"/>
            <a:ext cx="4519958" cy="2602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536918" y="3069754"/>
            <a:ext cx="567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Онлайн-совещания Правительства Российской Федерации под председательством Михаила Владимировича </a:t>
            </a:r>
            <a:r>
              <a:rPr lang="ru-RU" sz="12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Мишустина</a:t>
            </a:r>
            <a:endParaRPr lang="ru-RU" sz="12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34566" y="3587480"/>
            <a:ext cx="10873208" cy="3226690"/>
            <a:chOff x="-529531" y="501361"/>
            <a:chExt cx="6913927" cy="3226690"/>
          </a:xfrm>
        </p:grpSpPr>
        <p:sp>
          <p:nvSpPr>
            <p:cNvPr id="120" name="TextBox 119"/>
            <p:cNvSpPr txBox="1"/>
            <p:nvPr/>
          </p:nvSpPr>
          <p:spPr>
            <a:xfrm>
              <a:off x="-300593" y="3451052"/>
              <a:ext cx="6684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Публичные слушания по проекту закона Нижегородской области об областном бюджете на 2021-2023 годы</a:t>
              </a:r>
              <a:endParaRPr lang="ru-RU" sz="12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6185" y="501361"/>
              <a:ext cx="3388282" cy="2938658"/>
            </a:xfrm>
            <a:prstGeom prst="rect">
              <a:avLst/>
            </a:prstGeom>
          </p:spPr>
        </p:pic>
        <p:sp>
          <p:nvSpPr>
            <p:cNvPr id="9" name="Скругленная прямоугольная выноска 8"/>
            <p:cNvSpPr/>
            <p:nvPr/>
          </p:nvSpPr>
          <p:spPr>
            <a:xfrm>
              <a:off x="-529531" y="703715"/>
              <a:ext cx="1512169" cy="2376264"/>
            </a:xfrm>
            <a:prstGeom prst="wedgeRoundRectCallout">
              <a:avLst>
                <a:gd name="adj1" fmla="val 73546"/>
                <a:gd name="adj2" fmla="val 53587"/>
                <a:gd name="adj3" fmla="val 16667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Тысячи просмотров</a:t>
              </a:r>
            </a:p>
            <a:p>
              <a:pPr algn="ctr"/>
              <a:endPara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Даны </a:t>
              </a:r>
              <a:r>
                <a:rPr lang="ru-RU" sz="12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ответы на свыше 50 вопросов</a:t>
              </a:r>
              <a:r>
                <a:rPr lang="ru-RU" sz="12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через инструмент «Форум»</a:t>
              </a:r>
            </a:p>
            <a:p>
              <a:pPr algn="ctr"/>
              <a:endPara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ctr"/>
              <a:r>
                <a:rPr lang="ru-RU" sz="12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Внесены </a:t>
              </a:r>
              <a:r>
                <a:rPr lang="ru-RU" sz="1200" b="1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предложения граждан по бюджету </a:t>
              </a:r>
              <a:r>
                <a:rPr lang="ru-RU" sz="1200" dirty="0" smtClean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при его формировании на 2021-2023 годы</a:t>
              </a:r>
              <a:endParaRPr lang="ru-RU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5" name="Скругленная прямоугольная выноска 14"/>
          <p:cNvSpPr/>
          <p:nvPr/>
        </p:nvSpPr>
        <p:spPr>
          <a:xfrm>
            <a:off x="5951189" y="1048330"/>
            <a:ext cx="1584177" cy="1301344"/>
          </a:xfrm>
          <a:prstGeom prst="wedgeRoundRectCallout">
            <a:avLst>
              <a:gd name="adj1" fmla="val 66079"/>
              <a:gd name="adj2" fmla="val 66019"/>
              <a:gd name="adj3" fmla="val 16667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Обсуждение насущных вопросов </a:t>
            </a:r>
            <a:r>
              <a:rPr lang="ru-RU" sz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дистанционном режиме</a:t>
            </a:r>
            <a:endParaRPr lang="ru-RU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71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AD9BA92A-37A9-46FD-AB35-59181A51DF86}"/>
              </a:ext>
            </a:extLst>
          </p:cNvPr>
          <p:cNvSpPr txBox="1">
            <a:spLocks/>
          </p:cNvSpPr>
          <p:nvPr/>
        </p:nvSpPr>
        <p:spPr>
          <a:xfrm>
            <a:off x="933" y="1444"/>
            <a:ext cx="12190413" cy="6859587"/>
          </a:xfrm>
          <a:prstGeom prst="rect">
            <a:avLst/>
          </a:prstGeom>
          <a:solidFill>
            <a:srgbClr val="548235">
              <a:alpha val="3098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>
                <a:solidFill>
                  <a:prstClr val="black"/>
                </a:solidFill>
              </a:rPr>
              <a:t> </a:t>
            </a:r>
            <a:endParaRPr lang="ru-RU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C882C0-80DC-4322-811F-E70CFC8E2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2838" y="928559"/>
            <a:ext cx="9204538" cy="2861275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СПАСИБО ЗА ВНИМАНИЕ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object 11"/>
          <p:cNvSpPr/>
          <p:nvPr/>
        </p:nvSpPr>
        <p:spPr>
          <a:xfrm>
            <a:off x="2912747" y="761"/>
            <a:ext cx="0" cy="627525"/>
          </a:xfrm>
          <a:custGeom>
            <a:avLst/>
            <a:gdLst/>
            <a:ahLst/>
            <a:cxnLst/>
            <a:rect l="l" t="t" r="r" b="b"/>
            <a:pathLst>
              <a:path h="627380">
                <a:moveTo>
                  <a:pt x="0" y="627380"/>
                </a:moveTo>
                <a:lnTo>
                  <a:pt x="0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2"/>
          <p:cNvSpPr/>
          <p:nvPr/>
        </p:nvSpPr>
        <p:spPr>
          <a:xfrm>
            <a:off x="761" y="628796"/>
            <a:ext cx="2912366" cy="0"/>
          </a:xfrm>
          <a:custGeom>
            <a:avLst/>
            <a:gdLst/>
            <a:ahLst/>
            <a:cxnLst/>
            <a:rect l="l" t="t" r="r" b="b"/>
            <a:pathLst>
              <a:path w="2912745">
                <a:moveTo>
                  <a:pt x="0" y="0"/>
                </a:moveTo>
                <a:lnTo>
                  <a:pt x="2912745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3"/>
          <p:cNvSpPr/>
          <p:nvPr/>
        </p:nvSpPr>
        <p:spPr>
          <a:xfrm>
            <a:off x="2846507" y="562531"/>
            <a:ext cx="131428" cy="131475"/>
          </a:xfrm>
          <a:custGeom>
            <a:avLst/>
            <a:gdLst/>
            <a:ahLst/>
            <a:cxnLst/>
            <a:rect l="l" t="t" r="r" b="b"/>
            <a:pathLst>
              <a:path w="131444" h="131445">
                <a:moveTo>
                  <a:pt x="131063" y="0"/>
                </a:moveTo>
                <a:lnTo>
                  <a:pt x="0" y="0"/>
                </a:lnTo>
                <a:lnTo>
                  <a:pt x="0" y="131063"/>
                </a:lnTo>
                <a:lnTo>
                  <a:pt x="131063" y="131063"/>
                </a:lnTo>
                <a:lnTo>
                  <a:pt x="1310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7"/>
          <p:cNvSpPr/>
          <p:nvPr/>
        </p:nvSpPr>
        <p:spPr>
          <a:xfrm>
            <a:off x="7321911" y="5855847"/>
            <a:ext cx="20317" cy="1004167"/>
          </a:xfrm>
          <a:custGeom>
            <a:avLst/>
            <a:gdLst/>
            <a:ahLst/>
            <a:cxnLst/>
            <a:rect l="l" t="t" r="r" b="b"/>
            <a:pathLst>
              <a:path w="20320" h="1003934">
                <a:moveTo>
                  <a:pt x="19811" y="0"/>
                </a:moveTo>
                <a:lnTo>
                  <a:pt x="0" y="0"/>
                </a:lnTo>
                <a:lnTo>
                  <a:pt x="0" y="1003552"/>
                </a:lnTo>
                <a:lnTo>
                  <a:pt x="19811" y="1003552"/>
                </a:lnTo>
                <a:lnTo>
                  <a:pt x="198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8"/>
          <p:cNvSpPr/>
          <p:nvPr/>
        </p:nvSpPr>
        <p:spPr>
          <a:xfrm>
            <a:off x="7321104" y="5832935"/>
            <a:ext cx="4869816" cy="0"/>
          </a:xfrm>
          <a:custGeom>
            <a:avLst/>
            <a:gdLst/>
            <a:ahLst/>
            <a:cxnLst/>
            <a:rect l="l" t="t" r="r" b="b"/>
            <a:pathLst>
              <a:path w="4870450">
                <a:moveTo>
                  <a:pt x="0" y="0"/>
                </a:moveTo>
                <a:lnTo>
                  <a:pt x="4870196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9"/>
          <p:cNvSpPr/>
          <p:nvPr/>
        </p:nvSpPr>
        <p:spPr>
          <a:xfrm>
            <a:off x="7265531" y="5769721"/>
            <a:ext cx="131428" cy="131475"/>
          </a:xfrm>
          <a:custGeom>
            <a:avLst/>
            <a:gdLst/>
            <a:ahLst/>
            <a:cxnLst/>
            <a:rect l="l" t="t" r="r" b="b"/>
            <a:pathLst>
              <a:path w="131445" h="131445">
                <a:moveTo>
                  <a:pt x="131064" y="0"/>
                </a:moveTo>
                <a:lnTo>
                  <a:pt x="0" y="0"/>
                </a:lnTo>
                <a:lnTo>
                  <a:pt x="0" y="131064"/>
                </a:lnTo>
                <a:lnTo>
                  <a:pt x="131064" y="131064"/>
                </a:lnTo>
                <a:lnTo>
                  <a:pt x="1310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4"/>
          <p:cNvSpPr/>
          <p:nvPr/>
        </p:nvSpPr>
        <p:spPr>
          <a:xfrm>
            <a:off x="5783588" y="807"/>
            <a:ext cx="0" cy="404589"/>
          </a:xfrm>
          <a:custGeom>
            <a:avLst/>
            <a:gdLst/>
            <a:ahLst/>
            <a:cxnLst/>
            <a:rect l="l" t="t" r="r" b="b"/>
            <a:pathLst>
              <a:path h="404495">
                <a:moveTo>
                  <a:pt x="0" y="403987"/>
                </a:moveTo>
                <a:lnTo>
                  <a:pt x="0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5"/>
          <p:cNvSpPr/>
          <p:nvPr/>
        </p:nvSpPr>
        <p:spPr>
          <a:xfrm>
            <a:off x="5772967" y="404716"/>
            <a:ext cx="6418379" cy="0"/>
          </a:xfrm>
          <a:custGeom>
            <a:avLst/>
            <a:gdLst/>
            <a:ahLst/>
            <a:cxnLst/>
            <a:rect l="l" t="t" r="r" b="b"/>
            <a:pathLst>
              <a:path w="6419215">
                <a:moveTo>
                  <a:pt x="0" y="0"/>
                </a:moveTo>
                <a:lnTo>
                  <a:pt x="6419087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object 16"/>
          <p:cNvSpPr/>
          <p:nvPr/>
        </p:nvSpPr>
        <p:spPr>
          <a:xfrm>
            <a:off x="5783588" y="6456442"/>
            <a:ext cx="0" cy="404589"/>
          </a:xfrm>
          <a:custGeom>
            <a:avLst/>
            <a:gdLst/>
            <a:ahLst/>
            <a:cxnLst/>
            <a:rect l="l" t="t" r="r" b="b"/>
            <a:pathLst>
              <a:path h="404495">
                <a:moveTo>
                  <a:pt x="0" y="404036"/>
                </a:moveTo>
                <a:lnTo>
                  <a:pt x="0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7"/>
          <p:cNvSpPr/>
          <p:nvPr/>
        </p:nvSpPr>
        <p:spPr>
          <a:xfrm>
            <a:off x="806" y="6467067"/>
            <a:ext cx="5782827" cy="0"/>
          </a:xfrm>
          <a:custGeom>
            <a:avLst/>
            <a:gdLst/>
            <a:ahLst/>
            <a:cxnLst/>
            <a:rect l="l" t="t" r="r" b="b"/>
            <a:pathLst>
              <a:path w="5783580">
                <a:moveTo>
                  <a:pt x="5783580" y="0"/>
                </a:moveTo>
                <a:lnTo>
                  <a:pt x="0" y="0"/>
                </a:lnTo>
              </a:path>
            </a:pathLst>
          </a:custGeom>
          <a:ln w="19812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10"/>
          <p:cNvSpPr/>
          <p:nvPr/>
        </p:nvSpPr>
        <p:spPr>
          <a:xfrm>
            <a:off x="2659479" y="2258591"/>
            <a:ext cx="0" cy="2274621"/>
          </a:xfrm>
          <a:custGeom>
            <a:avLst/>
            <a:gdLst/>
            <a:ahLst/>
            <a:cxnLst/>
            <a:rect l="l" t="t" r="r" b="b"/>
            <a:pathLst>
              <a:path h="3032125">
                <a:moveTo>
                  <a:pt x="0" y="3031871"/>
                </a:moveTo>
                <a:lnTo>
                  <a:pt x="0" y="0"/>
                </a:lnTo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1" name="Picture 2" descr="https://upload.wikimedia.org/wikipedia/commons/thumb/2/2a/Coat_of_Arms_of_Dzerzhinsk.svg/797px-Coat_of_Arms_of_Dzerzhinsk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005" y="2258592"/>
            <a:ext cx="1563061" cy="234249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75326" y="4430355"/>
            <a:ext cx="55144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Федоров С.В.,</a:t>
            </a: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Директор департамента 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ф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инансов администрации </a:t>
            </a: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города Дзержинска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20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38826</TotalTime>
  <Words>833</Words>
  <Application>Microsoft Office PowerPoint</Application>
  <PresentationFormat>Произвольный</PresentationFormat>
  <Paragraphs>113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2_Тема Office</vt:lpstr>
      <vt:lpstr>4_Тема Office</vt:lpstr>
      <vt:lpstr>ПУБЛИЧНЫЕ СЛУШАНИЯ В ОНЛАЙН-ФОРМАТЕ ДЛЯ МУНИЦИПАЛИТЕТОВ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Маненков</cp:lastModifiedBy>
  <cp:revision>2368</cp:revision>
  <cp:lastPrinted>2021-02-03T15:25:44Z</cp:lastPrinted>
  <dcterms:created xsi:type="dcterms:W3CDTF">2016-11-24T15:37:44Z</dcterms:created>
  <dcterms:modified xsi:type="dcterms:W3CDTF">2021-06-15T13:26:13Z</dcterms:modified>
</cp:coreProperties>
</file>