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4"/>
  </p:notesMasterIdLst>
  <p:sldIdLst>
    <p:sldId id="256" r:id="rId2"/>
    <p:sldId id="296" r:id="rId3"/>
    <p:sldId id="260" r:id="rId4"/>
    <p:sldId id="297" r:id="rId5"/>
    <p:sldId id="298" r:id="rId6"/>
    <p:sldId id="299" r:id="rId7"/>
    <p:sldId id="290" r:id="rId8"/>
    <p:sldId id="300" r:id="rId9"/>
    <p:sldId id="276" r:id="rId10"/>
    <p:sldId id="301" r:id="rId11"/>
    <p:sldId id="285" r:id="rId12"/>
    <p:sldId id="291" r:id="rId13"/>
    <p:sldId id="292" r:id="rId14"/>
    <p:sldId id="275" r:id="rId15"/>
    <p:sldId id="293" r:id="rId16"/>
    <p:sldId id="295" r:id="rId17"/>
    <p:sldId id="303" r:id="rId18"/>
    <p:sldId id="304" r:id="rId19"/>
    <p:sldId id="306" r:id="rId20"/>
    <p:sldId id="307" r:id="rId21"/>
    <p:sldId id="308" r:id="rId22"/>
    <p:sldId id="305" r:id="rId23"/>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DB9DABE5-52FB-4676-9549-42FC83C0A55B}">
          <p14:sldIdLst>
            <p14:sldId id="256"/>
            <p14:sldId id="296"/>
            <p14:sldId id="260"/>
            <p14:sldId id="297"/>
            <p14:sldId id="298"/>
            <p14:sldId id="299"/>
            <p14:sldId id="290"/>
            <p14:sldId id="300"/>
            <p14:sldId id="276"/>
            <p14:sldId id="301"/>
            <p14:sldId id="285"/>
            <p14:sldId id="291"/>
            <p14:sldId id="292"/>
            <p14:sldId id="275"/>
            <p14:sldId id="293"/>
            <p14:sldId id="295"/>
            <p14:sldId id="303"/>
            <p14:sldId id="304"/>
            <p14:sldId id="306"/>
            <p14:sldId id="307"/>
            <p14:sldId id="308"/>
            <p14:sldId id="305"/>
          </p14:sldIdLst>
        </p14:section>
        <p14:section name="Раздел без заголовка" id="{EF30C10A-6C2C-47A4-A510-C361ADB977E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FF66FF"/>
    <a:srgbClr val="25DC1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9" autoAdjust="0"/>
    <p:restoredTop sz="94676" autoAdjust="0"/>
  </p:normalViewPr>
  <p:slideViewPr>
    <p:cSldViewPr>
      <p:cViewPr varScale="1">
        <p:scale>
          <a:sx n="118" d="100"/>
          <a:sy n="118" d="100"/>
        </p:scale>
        <p:origin x="10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555560402552824E-3"/>
          <c:y val="0"/>
          <c:w val="0.7469950586074674"/>
          <c:h val="0.79029485454635851"/>
        </c:manualLayout>
      </c:layout>
      <c:barChart>
        <c:barDir val="col"/>
        <c:grouping val="clustered"/>
        <c:varyColors val="0"/>
        <c:ser>
          <c:idx val="0"/>
          <c:order val="0"/>
          <c:tx>
            <c:strRef>
              <c:f>Лист1!$B$1</c:f>
              <c:strCache>
                <c:ptCount val="1"/>
                <c:pt idx="0">
                  <c:v>Общее количество номинаций</c:v>
                </c:pt>
              </c:strCache>
            </c:strRef>
          </c:tx>
          <c:spPr>
            <a:solidFill>
              <a:schemeClr val="accent3">
                <a:lumMod val="75000"/>
              </a:schemeClr>
            </a:solidFill>
          </c:spPr>
          <c:invertIfNegative val="0"/>
          <c:dLbls>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Лист1!$B$2:$B$7</c:f>
              <c:numCache>
                <c:formatCode>General</c:formatCode>
                <c:ptCount val="6"/>
                <c:pt idx="0">
                  <c:v>7</c:v>
                </c:pt>
                <c:pt idx="1">
                  <c:v>7</c:v>
                </c:pt>
                <c:pt idx="2">
                  <c:v>4</c:v>
                </c:pt>
                <c:pt idx="3">
                  <c:v>8</c:v>
                </c:pt>
                <c:pt idx="4">
                  <c:v>8</c:v>
                </c:pt>
                <c:pt idx="5">
                  <c:v>7</c:v>
                </c:pt>
              </c:numCache>
            </c:numRef>
          </c:val>
          <c:extLst>
            <c:ext xmlns:c16="http://schemas.microsoft.com/office/drawing/2014/chart" uri="{C3380CC4-5D6E-409C-BE32-E72D297353CC}">
              <c16:uniqueId val="{00000000-0519-4ADA-A1C6-EA2969FBDFFD}"/>
            </c:ext>
          </c:extLst>
        </c:ser>
        <c:ser>
          <c:idx val="1"/>
          <c:order val="1"/>
          <c:tx>
            <c:strRef>
              <c:f>Лист1!$C$1</c:f>
              <c:strCache>
                <c:ptCount val="1"/>
                <c:pt idx="0">
                  <c:v>Количество заявок от Мелеузовского района</c:v>
                </c:pt>
              </c:strCache>
            </c:strRef>
          </c:tx>
          <c:spPr>
            <a:solidFill>
              <a:srgbClr val="FFFF00"/>
            </a:solidFill>
          </c:spPr>
          <c:invertIfNegative val="0"/>
          <c:dLbls>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Лист1!$C$2:$C$7</c:f>
              <c:numCache>
                <c:formatCode>General</c:formatCode>
                <c:ptCount val="6"/>
                <c:pt idx="0">
                  <c:v>2</c:v>
                </c:pt>
                <c:pt idx="1">
                  <c:v>5</c:v>
                </c:pt>
                <c:pt idx="2">
                  <c:v>3</c:v>
                </c:pt>
                <c:pt idx="3">
                  <c:v>6</c:v>
                </c:pt>
                <c:pt idx="4">
                  <c:v>5</c:v>
                </c:pt>
                <c:pt idx="5">
                  <c:v>4</c:v>
                </c:pt>
              </c:numCache>
            </c:numRef>
          </c:val>
          <c:extLst>
            <c:ext xmlns:c16="http://schemas.microsoft.com/office/drawing/2014/chart" uri="{C3380CC4-5D6E-409C-BE32-E72D297353CC}">
              <c16:uniqueId val="{00000001-0519-4ADA-A1C6-EA2969FBDFFD}"/>
            </c:ext>
          </c:extLst>
        </c:ser>
        <c:ser>
          <c:idx val="2"/>
          <c:order val="2"/>
          <c:tx>
            <c:strRef>
              <c:f>Лист1!$D$1</c:f>
              <c:strCache>
                <c:ptCount val="1"/>
                <c:pt idx="0">
                  <c:v>Количество заявок Мелеузовского района, признанных лучшими по РБ</c:v>
                </c:pt>
              </c:strCache>
            </c:strRef>
          </c:tx>
          <c:spPr>
            <a:solidFill>
              <a:schemeClr val="accent2">
                <a:lumMod val="75000"/>
              </a:schemeClr>
            </a:solidFill>
          </c:spPr>
          <c:invertIfNegative val="0"/>
          <c:dLbls>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Лист1!$D$2:$D$7</c:f>
              <c:numCache>
                <c:formatCode>General</c:formatCode>
                <c:ptCount val="6"/>
                <c:pt idx="0">
                  <c:v>2</c:v>
                </c:pt>
                <c:pt idx="1">
                  <c:v>5</c:v>
                </c:pt>
                <c:pt idx="2">
                  <c:v>1</c:v>
                </c:pt>
                <c:pt idx="3">
                  <c:v>5</c:v>
                </c:pt>
                <c:pt idx="4">
                  <c:v>4</c:v>
                </c:pt>
                <c:pt idx="5">
                  <c:v>4</c:v>
                </c:pt>
              </c:numCache>
            </c:numRef>
          </c:val>
          <c:extLst>
            <c:ext xmlns:c16="http://schemas.microsoft.com/office/drawing/2014/chart" uri="{C3380CC4-5D6E-409C-BE32-E72D297353CC}">
              <c16:uniqueId val="{00000002-0519-4ADA-A1C6-EA2969FBDFFD}"/>
            </c:ext>
          </c:extLst>
        </c:ser>
        <c:dLbls>
          <c:showLegendKey val="0"/>
          <c:showVal val="0"/>
          <c:showCatName val="0"/>
          <c:showSerName val="0"/>
          <c:showPercent val="0"/>
          <c:showBubbleSize val="0"/>
        </c:dLbls>
        <c:gapWidth val="150"/>
        <c:axId val="135515520"/>
        <c:axId val="135591040"/>
      </c:barChart>
      <c:catAx>
        <c:axId val="135515520"/>
        <c:scaling>
          <c:orientation val="minMax"/>
        </c:scaling>
        <c:delete val="0"/>
        <c:axPos val="b"/>
        <c:numFmt formatCode="General" sourceLinked="1"/>
        <c:majorTickMark val="out"/>
        <c:minorTickMark val="none"/>
        <c:tickLblPos val="nextTo"/>
        <c:txPr>
          <a:bodyPr/>
          <a:lstStyle/>
          <a:p>
            <a:pPr>
              <a:defRPr sz="1200"/>
            </a:pPr>
            <a:endParaRPr lang="ru-RU"/>
          </a:p>
        </c:txPr>
        <c:crossAx val="135591040"/>
        <c:crosses val="autoZero"/>
        <c:auto val="1"/>
        <c:lblAlgn val="ctr"/>
        <c:lblOffset val="100"/>
        <c:noMultiLvlLbl val="0"/>
      </c:catAx>
      <c:valAx>
        <c:axId val="135591040"/>
        <c:scaling>
          <c:orientation val="minMax"/>
        </c:scaling>
        <c:delete val="1"/>
        <c:axPos val="l"/>
        <c:numFmt formatCode="General" sourceLinked="1"/>
        <c:majorTickMark val="out"/>
        <c:minorTickMark val="none"/>
        <c:tickLblPos val="nextTo"/>
        <c:crossAx val="135515520"/>
        <c:crosses val="autoZero"/>
        <c:crossBetween val="between"/>
      </c:valAx>
    </c:plotArea>
    <c:legend>
      <c:legendPos val="r"/>
      <c:layout>
        <c:manualLayout>
          <c:xMode val="edge"/>
          <c:yMode val="edge"/>
          <c:x val="0.77327340263570021"/>
          <c:y val="0"/>
          <c:w val="0.21839324585472678"/>
          <c:h val="0.96311917723427554"/>
        </c:manualLayout>
      </c:layout>
      <c:overlay val="0"/>
      <c:txPr>
        <a:bodyPr/>
        <a:lstStyle/>
        <a:p>
          <a:pPr>
            <a:defRPr sz="900"/>
          </a:pPr>
          <a:endParaRPr lang="ru-RU"/>
        </a:p>
      </c:txPr>
    </c:legend>
    <c:plotVisOnly val="1"/>
    <c:dispBlanksAs val="gap"/>
    <c:showDLblsOverMax val="0"/>
  </c:chart>
  <c:txPr>
    <a:bodyPr/>
    <a:lstStyle/>
    <a:p>
      <a:pPr>
        <a:defRPr sz="10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3821176731997098E-2"/>
          <c:y val="9.1706080276794959E-4"/>
          <c:w val="0.73594178533539845"/>
          <c:h val="0.68464168663799252"/>
        </c:manualLayout>
      </c:layout>
      <c:barChart>
        <c:barDir val="col"/>
        <c:grouping val="clustered"/>
        <c:varyColors val="0"/>
        <c:ser>
          <c:idx val="0"/>
          <c:order val="0"/>
          <c:tx>
            <c:strRef>
              <c:f>Лист1!$B$1</c:f>
              <c:strCache>
                <c:ptCount val="1"/>
                <c:pt idx="0">
                  <c:v>Общее количество номинаций</c:v>
                </c:pt>
              </c:strCache>
            </c:strRef>
          </c:tx>
          <c:spPr>
            <a:solidFill>
              <a:srgbClr val="7030A0"/>
            </a:solidFill>
          </c:spPr>
          <c:invertIfNegative val="0"/>
          <c:dLbls>
            <c:spPr>
              <a:noFill/>
              <a:ln>
                <a:noFill/>
              </a:ln>
              <a:effectLst/>
            </c:spPr>
            <c:txPr>
              <a:bodyPr/>
              <a:lstStyle/>
              <a:p>
                <a:pPr>
                  <a:defRPr sz="105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Лист1!$B$2:$B$7</c:f>
              <c:numCache>
                <c:formatCode>General</c:formatCode>
                <c:ptCount val="6"/>
                <c:pt idx="0">
                  <c:v>7</c:v>
                </c:pt>
                <c:pt idx="1">
                  <c:v>7</c:v>
                </c:pt>
                <c:pt idx="2">
                  <c:v>4</c:v>
                </c:pt>
                <c:pt idx="3">
                  <c:v>8</c:v>
                </c:pt>
                <c:pt idx="4">
                  <c:v>8</c:v>
                </c:pt>
                <c:pt idx="5">
                  <c:v>7</c:v>
                </c:pt>
              </c:numCache>
            </c:numRef>
          </c:val>
          <c:extLst>
            <c:ext xmlns:c16="http://schemas.microsoft.com/office/drawing/2014/chart" uri="{C3380CC4-5D6E-409C-BE32-E72D297353CC}">
              <c16:uniqueId val="{00000000-393A-4EE0-91A6-4A66E3B8704B}"/>
            </c:ext>
          </c:extLst>
        </c:ser>
        <c:ser>
          <c:idx val="1"/>
          <c:order val="1"/>
          <c:tx>
            <c:strRef>
              <c:f>Лист1!$C$1</c:f>
              <c:strCache>
                <c:ptCount val="1"/>
                <c:pt idx="0">
                  <c:v>Количество заявок от Мелеузовского района</c:v>
                </c:pt>
              </c:strCache>
            </c:strRef>
          </c:tx>
          <c:spPr>
            <a:solidFill>
              <a:srgbClr val="FFFF00"/>
            </a:solidFill>
          </c:spPr>
          <c:invertIfNegative val="0"/>
          <c:dLbls>
            <c:spPr>
              <a:noFill/>
              <a:ln>
                <a:noFill/>
              </a:ln>
              <a:effectLst/>
            </c:spPr>
            <c:txPr>
              <a:bodyPr/>
              <a:lstStyle/>
              <a:p>
                <a:pPr>
                  <a:defRPr sz="105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Лист1!$C$2:$C$7</c:f>
              <c:numCache>
                <c:formatCode>General</c:formatCode>
                <c:ptCount val="6"/>
                <c:pt idx="0">
                  <c:v>2</c:v>
                </c:pt>
                <c:pt idx="1">
                  <c:v>5</c:v>
                </c:pt>
                <c:pt idx="2">
                  <c:v>0</c:v>
                </c:pt>
                <c:pt idx="3">
                  <c:v>6</c:v>
                </c:pt>
                <c:pt idx="4">
                  <c:v>5</c:v>
                </c:pt>
                <c:pt idx="5">
                  <c:v>2</c:v>
                </c:pt>
              </c:numCache>
            </c:numRef>
          </c:val>
          <c:extLst>
            <c:ext xmlns:c16="http://schemas.microsoft.com/office/drawing/2014/chart" uri="{C3380CC4-5D6E-409C-BE32-E72D297353CC}">
              <c16:uniqueId val="{00000001-393A-4EE0-91A6-4A66E3B8704B}"/>
            </c:ext>
          </c:extLst>
        </c:ser>
        <c:ser>
          <c:idx val="2"/>
          <c:order val="2"/>
          <c:tx>
            <c:strRef>
              <c:f>Лист1!$D$1</c:f>
              <c:strCache>
                <c:ptCount val="1"/>
                <c:pt idx="0">
                  <c:v>Количество заявок Мелеузовского района, признанных лучшими по РФ</c:v>
                </c:pt>
              </c:strCache>
            </c:strRef>
          </c:tx>
          <c:spPr>
            <a:solidFill>
              <a:schemeClr val="accent4">
                <a:lumMod val="75000"/>
              </a:schemeClr>
            </a:soli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Лист1!$D$2:$D$7</c:f>
              <c:numCache>
                <c:formatCode>General</c:formatCode>
                <c:ptCount val="6"/>
                <c:pt idx="0">
                  <c:v>2</c:v>
                </c:pt>
                <c:pt idx="1">
                  <c:v>1</c:v>
                </c:pt>
                <c:pt idx="2">
                  <c:v>0</c:v>
                </c:pt>
                <c:pt idx="3">
                  <c:v>3</c:v>
                </c:pt>
                <c:pt idx="4">
                  <c:v>3</c:v>
                </c:pt>
                <c:pt idx="5">
                  <c:v>2</c:v>
                </c:pt>
              </c:numCache>
            </c:numRef>
          </c:val>
          <c:extLst>
            <c:ext xmlns:c16="http://schemas.microsoft.com/office/drawing/2014/chart" uri="{C3380CC4-5D6E-409C-BE32-E72D297353CC}">
              <c16:uniqueId val="{00000002-393A-4EE0-91A6-4A66E3B8704B}"/>
            </c:ext>
          </c:extLst>
        </c:ser>
        <c:dLbls>
          <c:showLegendKey val="0"/>
          <c:showVal val="0"/>
          <c:showCatName val="0"/>
          <c:showSerName val="0"/>
          <c:showPercent val="0"/>
          <c:showBubbleSize val="0"/>
        </c:dLbls>
        <c:gapWidth val="150"/>
        <c:axId val="134943872"/>
        <c:axId val="134945408"/>
      </c:barChart>
      <c:catAx>
        <c:axId val="134943872"/>
        <c:scaling>
          <c:orientation val="minMax"/>
        </c:scaling>
        <c:delete val="0"/>
        <c:axPos val="b"/>
        <c:numFmt formatCode="General"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4945408"/>
        <c:crosses val="autoZero"/>
        <c:auto val="1"/>
        <c:lblAlgn val="ctr"/>
        <c:lblOffset val="100"/>
        <c:noMultiLvlLbl val="0"/>
      </c:catAx>
      <c:valAx>
        <c:axId val="134945408"/>
        <c:scaling>
          <c:orientation val="minMax"/>
        </c:scaling>
        <c:delete val="1"/>
        <c:axPos val="l"/>
        <c:numFmt formatCode="General" sourceLinked="1"/>
        <c:majorTickMark val="out"/>
        <c:minorTickMark val="none"/>
        <c:tickLblPos val="nextTo"/>
        <c:crossAx val="134943872"/>
        <c:crosses val="autoZero"/>
        <c:crossBetween val="between"/>
      </c:valAx>
    </c:plotArea>
    <c:legend>
      <c:legendPos val="r"/>
      <c:layout>
        <c:manualLayout>
          <c:xMode val="edge"/>
          <c:yMode val="edge"/>
          <c:x val="0.78187785779793528"/>
          <c:y val="8.7192587485804024E-2"/>
          <c:w val="0.21639303149323277"/>
          <c:h val="0.77327352669414795"/>
        </c:manualLayout>
      </c:layout>
      <c:overlay val="0"/>
      <c:txPr>
        <a:bodyPr/>
        <a:lstStyle/>
        <a:p>
          <a:pPr>
            <a:defRPr sz="90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6.2102776252568985E-2"/>
          <c:w val="1"/>
          <c:h val="0.74023924588088841"/>
        </c:manualLayout>
      </c:layout>
      <c:lineChart>
        <c:grouping val="standard"/>
        <c:varyColors val="0"/>
        <c:ser>
          <c:idx val="0"/>
          <c:order val="0"/>
          <c:tx>
            <c:strRef>
              <c:f>Лист1!$B$1</c:f>
              <c:strCache>
                <c:ptCount val="1"/>
                <c:pt idx="0">
                  <c:v>Ряд 1</c:v>
                </c:pt>
              </c:strCache>
            </c:strRef>
          </c:tx>
          <c:dLbls>
            <c:spPr>
              <a:noFill/>
              <a:ln>
                <a:noFill/>
              </a:ln>
              <a:effectLst/>
            </c:spPr>
            <c:txPr>
              <a:bodyPr/>
              <a:lstStyle/>
              <a:p>
                <a:pPr>
                  <a:defRPr sz="16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Лист1!$A$2:$A$7</c:f>
              <c:numCache>
                <c:formatCode>General</c:formatCode>
                <c:ptCount val="6"/>
                <c:pt idx="0">
                  <c:v>2015</c:v>
                </c:pt>
                <c:pt idx="1">
                  <c:v>2016</c:v>
                </c:pt>
                <c:pt idx="2">
                  <c:v>2017</c:v>
                </c:pt>
                <c:pt idx="3">
                  <c:v>2018</c:v>
                </c:pt>
                <c:pt idx="4">
                  <c:v>2019</c:v>
                </c:pt>
                <c:pt idx="5">
                  <c:v>2020</c:v>
                </c:pt>
              </c:numCache>
            </c:numRef>
          </c:cat>
          <c:val>
            <c:numRef>
              <c:f>Лист1!$B$2:$B$7</c:f>
              <c:numCache>
                <c:formatCode>General</c:formatCode>
                <c:ptCount val="6"/>
                <c:pt idx="0">
                  <c:v>2244</c:v>
                </c:pt>
                <c:pt idx="1">
                  <c:v>3473</c:v>
                </c:pt>
                <c:pt idx="2">
                  <c:v>2613</c:v>
                </c:pt>
                <c:pt idx="3">
                  <c:v>3331</c:v>
                </c:pt>
                <c:pt idx="4">
                  <c:v>2513</c:v>
                </c:pt>
                <c:pt idx="5">
                  <c:v>2052</c:v>
                </c:pt>
              </c:numCache>
            </c:numRef>
          </c:val>
          <c:smooth val="0"/>
          <c:extLst>
            <c:ext xmlns:c16="http://schemas.microsoft.com/office/drawing/2014/chart" uri="{C3380CC4-5D6E-409C-BE32-E72D297353CC}">
              <c16:uniqueId val="{00000000-72D3-458C-B4BB-F6A5112D056A}"/>
            </c:ext>
          </c:extLst>
        </c:ser>
        <c:dLbls>
          <c:showLegendKey val="0"/>
          <c:showVal val="0"/>
          <c:showCatName val="0"/>
          <c:showSerName val="0"/>
          <c:showPercent val="0"/>
          <c:showBubbleSize val="0"/>
        </c:dLbls>
        <c:marker val="1"/>
        <c:smooth val="0"/>
        <c:axId val="135117440"/>
        <c:axId val="135467392"/>
      </c:lineChart>
      <c:catAx>
        <c:axId val="135117440"/>
        <c:scaling>
          <c:orientation val="minMax"/>
        </c:scaling>
        <c:delete val="0"/>
        <c:axPos val="b"/>
        <c:numFmt formatCode="General"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5467392"/>
        <c:crosses val="autoZero"/>
        <c:auto val="1"/>
        <c:lblAlgn val="ctr"/>
        <c:lblOffset val="100"/>
        <c:noMultiLvlLbl val="0"/>
      </c:catAx>
      <c:valAx>
        <c:axId val="135467392"/>
        <c:scaling>
          <c:orientation val="minMax"/>
        </c:scaling>
        <c:delete val="1"/>
        <c:axPos val="l"/>
        <c:numFmt formatCode="General" sourceLinked="1"/>
        <c:majorTickMark val="out"/>
        <c:minorTickMark val="none"/>
        <c:tickLblPos val="nextTo"/>
        <c:crossAx val="135117440"/>
        <c:crosses val="autoZero"/>
        <c:crossBetween val="between"/>
      </c:valAx>
    </c:plotArea>
    <c:plotVisOnly val="1"/>
    <c:dispBlanksAs val="gap"/>
    <c:showDLblsOverMax val="0"/>
  </c:chart>
  <c:txPr>
    <a:bodyPr/>
    <a:lstStyle/>
    <a:p>
      <a:pPr>
        <a:defRPr sz="1800"/>
      </a:pPr>
      <a:endParaRPr lang="ru-RU"/>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0.19507</cdr:x>
      <cdr:y>0.30588</cdr:y>
    </cdr:from>
    <cdr:to>
      <cdr:x>0.31972</cdr:x>
      <cdr:y>0.7594</cdr:y>
    </cdr:to>
    <cdr:sp macro="" textlink="">
      <cdr:nvSpPr>
        <cdr:cNvPr id="5" name="TextBox 4"/>
        <cdr:cNvSpPr txBox="1"/>
      </cdr:nvSpPr>
      <cdr:spPr>
        <a:xfrm xmlns:a="http://schemas.openxmlformats.org/drawingml/2006/main">
          <a:off x="1430928" y="616714"/>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0.12635</cdr:x>
      <cdr:y>0.54648</cdr:y>
    </cdr:from>
    <cdr:to>
      <cdr:x>0.25101</cdr:x>
      <cdr:y>1</cdr:y>
    </cdr:to>
    <cdr:sp macro="" textlink="">
      <cdr:nvSpPr>
        <cdr:cNvPr id="6" name="TextBox 5"/>
        <cdr:cNvSpPr txBox="1"/>
      </cdr:nvSpPr>
      <cdr:spPr>
        <a:xfrm xmlns:a="http://schemas.openxmlformats.org/drawingml/2006/main">
          <a:off x="926872" y="144016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0.12671</cdr:x>
      <cdr:y>0.71429</cdr:y>
    </cdr:from>
    <cdr:to>
      <cdr:x>0.14634</cdr:x>
      <cdr:y>0.75</cdr:y>
    </cdr:to>
    <cdr:sp macro="" textlink="">
      <cdr:nvSpPr>
        <cdr:cNvPr id="7" name="TextBox 6"/>
        <cdr:cNvSpPr txBox="1"/>
      </cdr:nvSpPr>
      <cdr:spPr>
        <a:xfrm xmlns:a="http://schemas.openxmlformats.org/drawingml/2006/main" flipV="1">
          <a:off x="929475" y="1440160"/>
          <a:ext cx="144014" cy="7200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100" dirty="0"/>
            <a:t>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2F39771-0329-4847-AB22-1D79B13B5C16}" type="datetimeFigureOut">
              <a:rPr lang="ru-RU" smtClean="0"/>
              <a:t>28.05.2021</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9D7B3615-95F7-46EB-AC76-A32CED4B40EE}" type="slidenum">
              <a:rPr lang="ru-RU" smtClean="0"/>
              <a:t>‹#›</a:t>
            </a:fld>
            <a:endParaRPr lang="ru-RU"/>
          </a:p>
        </p:txBody>
      </p:sp>
    </p:spTree>
    <p:extLst>
      <p:ext uri="{BB962C8B-B14F-4D97-AF65-F5344CB8AC3E}">
        <p14:creationId xmlns:p14="http://schemas.microsoft.com/office/powerpoint/2010/main" val="3084854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D7B3615-95F7-46EB-AC76-A32CED4B40EE}" type="slidenum">
              <a:rPr lang="ru-RU" smtClean="0"/>
              <a:t>6</a:t>
            </a:fld>
            <a:endParaRPr lang="ru-RU"/>
          </a:p>
        </p:txBody>
      </p:sp>
    </p:spTree>
    <p:extLst>
      <p:ext uri="{BB962C8B-B14F-4D97-AF65-F5344CB8AC3E}">
        <p14:creationId xmlns:p14="http://schemas.microsoft.com/office/powerpoint/2010/main" val="849211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28.05.2021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28.05.2021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28.05.2021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28.05.2021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28.05.2021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28.05.2021</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finance.admmeleuz.ru/"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finance.admmeleuz.ru/images/TFU/%D0%A1%D1%80%D0%B0%D0%B2%D0%BD%D0%B5%D0%BD%D0%B8%D0%B5_%D0%9C%D0%9E_%D0%9C%D0%B5%D0%BB%D0%B5%D1%83%D0%B7.pdf"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hyperlink" Target="http://finance.admmeleuz.ru/images/%D0%9C%D0%95%D0%9B%D0%95%D0%A3%D0%97_%D0%A1%D0%BA%D0%BE%D0%BB%D1%8C%D0%BA%D0%BE_%D1%8F_%D0%BF%D0%BB%D0%B0%D1%87%D1%83_%D0%B8_%D1%87%D1%82%D0%BE_%D0%BF%D0%BE%D0%BB%D1%83%D1%87%D0%B0%D1%8E.pdf" TargetMode="External"/><Relationship Id="rId3" Type="http://schemas.openxmlformats.org/officeDocument/2006/relationships/image" Target="../media/image8.png"/><Relationship Id="rId7"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hyperlink" Target="https://cloud.mail.ru/public/MHMh/rsmr4guGw" TargetMode="External"/><Relationship Id="rId5" Type="http://schemas.openxmlformats.org/officeDocument/2006/relationships/image" Target="../media/image34.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hyperlink" Target="http://finance.admmeleuz.ru/byudzhet-glav/interaktivnyj-byudzhet" TargetMode="Externa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finance.admmeleuz.ru/index.php?option=com_content&amp;view=category&amp;id=601&amp;Itemid=135" TargetMode="Externa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8" Type="http://schemas.openxmlformats.org/officeDocument/2006/relationships/hyperlink" Target="http://finance.admmeleuz.ru/" TargetMode="External"/><Relationship Id="rId3" Type="http://schemas.openxmlformats.org/officeDocument/2006/relationships/image" Target="../media/image49.png"/><Relationship Id="rId7" Type="http://schemas.openxmlformats.org/officeDocument/2006/relationships/hyperlink" Target="http://meleuzovsky.interactive-budget.ru/people" TargetMode="Externa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4815" y="1327642"/>
            <a:ext cx="3816424" cy="5018669"/>
          </a:xfrm>
        </p:spPr>
        <p:txBody>
          <a:bodyPr>
            <a:normAutofit fontScale="25000" lnSpcReduction="20000"/>
          </a:bodyPr>
          <a:lstStyle/>
          <a:p>
            <a:pPr algn="ctr">
              <a:lnSpc>
                <a:spcPct val="120000"/>
              </a:lnSpc>
              <a:spcBef>
                <a:spcPts val="0"/>
              </a:spcBef>
              <a:spcAft>
                <a:spcPts val="0"/>
              </a:spcAft>
            </a:pPr>
            <a:r>
              <a:rPr lang="ru-RU" sz="2800" dirty="0">
                <a:latin typeface="Bad Script" panose="02000000000000000000" pitchFamily="2" charset="0"/>
              </a:rPr>
              <a:t>        </a:t>
            </a:r>
            <a:r>
              <a:rPr lang="ru-RU" sz="17600" b="1" dirty="0">
                <a:latin typeface="Times New Roman" panose="02020603050405020304" pitchFamily="18" charset="0"/>
                <a:cs typeface="Times New Roman" panose="02020603050405020304" pitchFamily="18" charset="0"/>
              </a:rPr>
              <a:t>Анализ практики развития </a:t>
            </a:r>
          </a:p>
          <a:p>
            <a:pPr algn="ctr">
              <a:lnSpc>
                <a:spcPct val="120000"/>
              </a:lnSpc>
              <a:spcBef>
                <a:spcPts val="0"/>
              </a:spcBef>
              <a:spcAft>
                <a:spcPts val="0"/>
              </a:spcAft>
            </a:pPr>
            <a:r>
              <a:rPr lang="ru-RU" sz="17600" b="1" dirty="0">
                <a:latin typeface="Times New Roman" panose="02020603050405020304" pitchFamily="18" charset="0"/>
                <a:cs typeface="Times New Roman" panose="02020603050405020304" pitchFamily="18" charset="0"/>
              </a:rPr>
              <a:t>бюджета для граждан </a:t>
            </a:r>
          </a:p>
          <a:p>
            <a:pPr algn="ctr">
              <a:lnSpc>
                <a:spcPct val="120000"/>
              </a:lnSpc>
              <a:spcBef>
                <a:spcPts val="0"/>
              </a:spcBef>
              <a:spcAft>
                <a:spcPts val="0"/>
              </a:spcAft>
            </a:pPr>
            <a:r>
              <a:rPr lang="ru-RU" sz="7200" b="1" dirty="0">
                <a:latin typeface="Times New Roman" panose="02020603050405020304" pitchFamily="18" charset="0"/>
                <a:cs typeface="Times New Roman" panose="02020603050405020304" pitchFamily="18" charset="0"/>
              </a:rPr>
              <a:t>в муниципальном районе Мелеузовский район </a:t>
            </a:r>
          </a:p>
          <a:p>
            <a:pPr algn="ctr">
              <a:lnSpc>
                <a:spcPct val="120000"/>
              </a:lnSpc>
              <a:spcBef>
                <a:spcPts val="0"/>
              </a:spcBef>
              <a:spcAft>
                <a:spcPts val="0"/>
              </a:spcAft>
            </a:pPr>
            <a:r>
              <a:rPr lang="ru-RU" sz="7200" b="1" dirty="0">
                <a:latin typeface="Times New Roman" panose="02020603050405020304" pitchFamily="18" charset="0"/>
                <a:cs typeface="Times New Roman" panose="02020603050405020304" pitchFamily="18" charset="0"/>
              </a:rPr>
              <a:t>Республики Башкортостан</a:t>
            </a:r>
          </a:p>
          <a:p>
            <a:pPr algn="ctr">
              <a:lnSpc>
                <a:spcPct val="120000"/>
              </a:lnSpc>
              <a:spcBef>
                <a:spcPts val="0"/>
              </a:spcBef>
              <a:spcAft>
                <a:spcPts val="0"/>
              </a:spcAft>
            </a:pPr>
            <a:r>
              <a:rPr lang="ru-RU" sz="7200" b="1" dirty="0">
                <a:latin typeface="Times New Roman" panose="02020603050405020304" pitchFamily="18" charset="0"/>
                <a:cs typeface="Times New Roman" panose="02020603050405020304" pitchFamily="18" charset="0"/>
              </a:rPr>
              <a:t>с 2015 по 2020гг.</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2610" y="980728"/>
            <a:ext cx="5292538" cy="571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0"/>
            <a:ext cx="9144000" cy="646331"/>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Бюджет для граждан</a:t>
            </a:r>
          </a:p>
          <a:p>
            <a:pPr algn="ctr"/>
            <a:r>
              <a:rPr lang="ru-RU" dirty="0">
                <a:latin typeface="Times New Roman" panose="02020603050405020304" pitchFamily="18" charset="0"/>
                <a:cs typeface="Times New Roman" panose="02020603050405020304" pitchFamily="18" charset="0"/>
              </a:rPr>
              <a:t>муниципальный район Мелеузовский район Республики Башкортостан</a:t>
            </a:r>
          </a:p>
        </p:txBody>
      </p:sp>
      <p:sp>
        <p:nvSpPr>
          <p:cNvPr id="6" name="TextBox 5"/>
          <p:cNvSpPr txBox="1"/>
          <p:nvPr/>
        </p:nvSpPr>
        <p:spPr>
          <a:xfrm>
            <a:off x="1115616" y="6519446"/>
            <a:ext cx="1296144" cy="338554"/>
          </a:xfrm>
          <a:prstGeom prst="rect">
            <a:avLst/>
          </a:prstGeom>
          <a:noFill/>
        </p:spPr>
        <p:txBody>
          <a:bodyPr wrap="square" rtlCol="0">
            <a:spAutoFit/>
          </a:bodyPr>
          <a:lstStyle/>
          <a:p>
            <a:pPr algn="ctr"/>
            <a:r>
              <a:rPr lang="ru-RU" sz="1600" dirty="0">
                <a:latin typeface="Times New Roman" panose="02020603050405020304" pitchFamily="18" charset="0"/>
                <a:cs typeface="Times New Roman" panose="02020603050405020304" pitchFamily="18" charset="0"/>
              </a:rPr>
              <a:t>2021г.</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53" y="-60178"/>
            <a:ext cx="832725" cy="1040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9931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953"/>
            <a:ext cx="755129" cy="943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0" y="-14953"/>
            <a:ext cx="9144000" cy="523220"/>
          </a:xfrm>
          <a:prstGeom prst="rect">
            <a:avLst/>
          </a:prstGeom>
          <a:noFill/>
        </p:spPr>
        <p:txBody>
          <a:bodyPr wrap="square" rtlCol="0">
            <a:spAutoFit/>
          </a:bodyPr>
          <a:lstStyle/>
          <a:p>
            <a:pPr algn="ctr"/>
            <a:r>
              <a:rPr lang="ru-RU" sz="2800" dirty="0">
                <a:latin typeface="Times New Roman" panose="02020603050405020304" pitchFamily="18" charset="0"/>
                <a:cs typeface="Times New Roman" panose="02020603050405020304" pitchFamily="18" charset="0"/>
              </a:rPr>
              <a:t>Бюджет для граждан</a:t>
            </a:r>
          </a:p>
        </p:txBody>
      </p:sp>
      <p:sp>
        <p:nvSpPr>
          <p:cNvPr id="7" name="TextBox 6"/>
          <p:cNvSpPr txBox="1"/>
          <p:nvPr/>
        </p:nvSpPr>
        <p:spPr>
          <a:xfrm>
            <a:off x="92157" y="928958"/>
            <a:ext cx="8712968" cy="6986528"/>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БЮДЖЕТ ДЛЯ ГРАЖДАН – это документ (аналитический материал), разрабатываемый и публикуемый в открытом доступе, предназначенный для жителей, не обладающих специальными знаниями в сфере бюджетного законодательства, который в доступной форме знакомит с основными целями и приоритетными направлениями, с характеристиками бюджета и результатами его исполнения.</a:t>
            </a:r>
          </a:p>
          <a:p>
            <a:pPr algn="just"/>
            <a:endParaRPr lang="ru-RU" sz="1400" dirty="0">
              <a:latin typeface="Times New Roman" panose="02020603050405020304" pitchFamily="18" charset="0"/>
              <a:cs typeface="Times New Roman" panose="02020603050405020304" pitchFamily="18" charset="0"/>
            </a:endParaRPr>
          </a:p>
          <a:p>
            <a:pPr lvl="0" algn="just"/>
            <a:r>
              <a:rPr lang="ru-RU" sz="1400" dirty="0">
                <a:latin typeface="Times New Roman" panose="02020603050405020304" pitchFamily="18" charset="0"/>
                <a:cs typeface="Times New Roman" panose="02020603050405020304" pitchFamily="18" charset="0"/>
              </a:rPr>
              <a:t>Основной целью проекта «БЮДЖЕТ ДЛЯ ГРАЖДАН» является повышение бюджетной грамотности населения, а также привлечение граждан к участию в практиках инициативного бюджетирования.</a:t>
            </a:r>
          </a:p>
          <a:p>
            <a:pPr lvl="0" algn="just"/>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В 2013 году Правительством Российской Федерации был создан и продолжает свою деятельность совместный проект Минфина России и Открытого правительства под общим названием «БЮДЖЕТ ДЛЯ ГРАЖДАН». </a:t>
            </a:r>
          </a:p>
          <a:p>
            <a:pPr algn="just"/>
            <a:r>
              <a:rPr lang="ru-RU" sz="1400" dirty="0">
                <a:latin typeface="Times New Roman" panose="02020603050405020304" pitchFamily="18" charset="0"/>
                <a:cs typeface="Times New Roman" panose="02020603050405020304" pitchFamily="18" charset="0"/>
              </a:rPr>
              <a:t>Совместный проект «Бюджет для граждан» направлен на ознакомление граждан с приоритетами бюджетной политики, условиями формирования и параметрами бюджетов бюджетной системы Российской Федерации, планируемыми и достигнутыми результатами использования бюджетных средств. Проект также предусматривает распространение информации о бюджете в понятной форме, развитие практик участия граждан в бюджетном процессе, реализацию системы мер по повышению бюджетной грамотности населения.</a:t>
            </a:r>
          </a:p>
          <a:p>
            <a:pPr algn="just"/>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Администрация муниципального района Мелеузовский район Республики Башкортостан с 2015 года ежегодно участвует во Всероссийском конкурсе проекта «БЮДЖЕТ ДЛЯ ГРАЖДАН» и всегда становится победителем в различных номинациях среди других участников.</a:t>
            </a:r>
          </a:p>
          <a:p>
            <a:pPr algn="just"/>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В этой презентации представлены конкурсные проекты – победители Всероссийского конкурса проекта «БЮДЖЕТ ДЛЯ ГРАЖДАН».</a:t>
            </a:r>
          </a:p>
          <a:p>
            <a:pPr algn="just"/>
            <a:endParaRPr lang="ru-RU" sz="1400" dirty="0">
              <a:latin typeface="Times New Roman" panose="02020603050405020304" pitchFamily="18" charset="0"/>
              <a:cs typeface="Times New Roman" panose="02020603050405020304" pitchFamily="18" charset="0"/>
            </a:endParaRPr>
          </a:p>
          <a:p>
            <a:pPr algn="just"/>
            <a:r>
              <a:rPr lang="ru-RU" sz="1400" dirty="0">
                <a:latin typeface="Times New Roman" panose="02020603050405020304" pitchFamily="18" charset="0"/>
                <a:cs typeface="Times New Roman" panose="02020603050405020304" pitchFamily="18" charset="0"/>
              </a:rPr>
              <a:t>Конкурсные проекты размещены на официальном сайте Финансового управления администрации муниципального района Мелеузовский район Республики Башкортостан.</a:t>
            </a:r>
          </a:p>
          <a:p>
            <a:pPr algn="just"/>
            <a:r>
              <a:rPr lang="en-US" sz="1400" dirty="0">
                <a:latin typeface="Times New Roman" panose="02020603050405020304" pitchFamily="18" charset="0"/>
                <a:cs typeface="Times New Roman" panose="02020603050405020304" pitchFamily="18" charset="0"/>
                <a:hlinkClick r:id="rId3"/>
              </a:rPr>
              <a:t>http://finance.admmeleuz.ru/</a:t>
            </a:r>
            <a:endParaRPr lang="ru-RU" sz="1400" dirty="0">
              <a:latin typeface="Times New Roman" panose="02020603050405020304" pitchFamily="18" charset="0"/>
              <a:cs typeface="Times New Roman" panose="02020603050405020304" pitchFamily="18" charset="0"/>
            </a:endParaRPr>
          </a:p>
          <a:p>
            <a:pPr lvl="0"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lvl="0" algn="just"/>
            <a:endParaRPr lang="ru-RU" sz="1400" dirty="0">
              <a:latin typeface="Times New Roman" panose="02020603050405020304" pitchFamily="18" charset="0"/>
              <a:cs typeface="Times New Roman" panose="02020603050405020304" pitchFamily="18" charset="0"/>
            </a:endParaRPr>
          </a:p>
          <a:p>
            <a:pPr lvl="0"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70435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930" y="-747464"/>
            <a:ext cx="5493182" cy="6408712"/>
          </a:xfrm>
        </p:spPr>
      </p:pic>
      <p:sp>
        <p:nvSpPr>
          <p:cNvPr id="4" name="Текст 3"/>
          <p:cNvSpPr>
            <a:spLocks noGrp="1"/>
          </p:cNvSpPr>
          <p:nvPr>
            <p:ph type="body" sz="half" idx="2"/>
          </p:nvPr>
        </p:nvSpPr>
        <p:spPr>
          <a:xfrm>
            <a:off x="323528" y="260648"/>
            <a:ext cx="7776864" cy="720080"/>
          </a:xfrm>
        </p:spPr>
        <p:txBody>
          <a:bodyPr>
            <a:normAutofit/>
          </a:bodyPr>
          <a:lstStyle/>
          <a:p>
            <a:pPr algn="ctr"/>
            <a:r>
              <a:rPr lang="ru-RU" sz="2800" dirty="0">
                <a:latin typeface="Times New Roman" panose="02020603050405020304" pitchFamily="18" charset="0"/>
                <a:cs typeface="Times New Roman" panose="02020603050405020304" pitchFamily="18" charset="0"/>
              </a:rPr>
              <a:t>Характеристика Мелеузовского района</a:t>
            </a:r>
          </a:p>
        </p:txBody>
      </p:sp>
      <p:sp>
        <p:nvSpPr>
          <p:cNvPr id="2" name="TextBox 1"/>
          <p:cNvSpPr txBox="1"/>
          <p:nvPr/>
        </p:nvSpPr>
        <p:spPr>
          <a:xfrm>
            <a:off x="4324130" y="908720"/>
            <a:ext cx="4392488" cy="5509200"/>
          </a:xfrm>
          <a:prstGeom prst="rect">
            <a:avLst/>
          </a:prstGeom>
          <a:noFill/>
        </p:spPr>
        <p:txBody>
          <a:bodyPr wrap="square" rtlCol="0">
            <a:spAutoFit/>
          </a:bodyPr>
          <a:lstStyle/>
          <a:p>
            <a:pPr algn="just">
              <a:defRPr/>
            </a:pPr>
            <a:r>
              <a:rPr lang="ru-RU" altLang="ru-RU" sz="1400" dirty="0">
                <a:latin typeface="Times New Roman" panose="02020603050405020304" pitchFamily="18" charset="0"/>
                <a:cs typeface="Times New Roman" panose="02020603050405020304" pitchFamily="18" charset="0"/>
              </a:rPr>
              <a:t>Мелеузовский  район  находится  на юге  Республики Башкортостан.  </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Площадь  района  составляет  3254  км².  </a:t>
            </a:r>
          </a:p>
          <a:p>
            <a:pPr algn="just">
              <a:defRPr/>
            </a:pPr>
            <a:r>
              <a:rPr lang="ru-RU" altLang="ru-RU" sz="1400" dirty="0">
                <a:latin typeface="Times New Roman" panose="02020603050405020304" pitchFamily="18" charset="0"/>
                <a:cs typeface="Times New Roman" panose="02020603050405020304" pitchFamily="18" charset="0"/>
              </a:rPr>
              <a:t>    </a:t>
            </a:r>
          </a:p>
          <a:p>
            <a:pPr algn="just">
              <a:defRPr/>
            </a:pPr>
            <a:r>
              <a:rPr lang="ru-RU" altLang="ru-RU" sz="1400" dirty="0">
                <a:latin typeface="Times New Roman" panose="02020603050405020304" pitchFamily="18" charset="0"/>
                <a:cs typeface="Times New Roman" panose="02020603050405020304" pitchFamily="18" charset="0"/>
              </a:rPr>
              <a:t>Мелеузовский  район  Республики  Башкортостан был образован 20 августа  1930  года.</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Состав района: 1 городское поселение и 16 сельских поселений, которые включают в себя 96 населенных пунктов.</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Численность   населения: 82 тыс.  человек,  в  том   числе  в  городе  57 248 человек,  в  районе  24 752  человека.</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Район промышленно-сельскохозяйственный.</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Основными достопримечательностями района являются </a:t>
            </a:r>
            <a:r>
              <a:rPr lang="ru-RU" altLang="ru-RU" sz="1400" dirty="0" err="1">
                <a:latin typeface="Times New Roman" panose="02020603050405020304" pitchFamily="18" charset="0"/>
                <a:cs typeface="Times New Roman" panose="02020603050405020304" pitchFamily="18" charset="0"/>
              </a:rPr>
              <a:t>Нугушское</a:t>
            </a:r>
            <a:r>
              <a:rPr lang="ru-RU" altLang="ru-RU" sz="1400" dirty="0">
                <a:latin typeface="Times New Roman" panose="02020603050405020304" pitchFamily="18" charset="0"/>
                <a:cs typeface="Times New Roman" panose="02020603050405020304" pitchFamily="18" charset="0"/>
              </a:rPr>
              <a:t> водохранилище и национальный парк «Башкирия».</a:t>
            </a:r>
          </a:p>
          <a:p>
            <a:pPr algn="just">
              <a:defRPr/>
            </a:pPr>
            <a:endParaRPr lang="ru-RU" altLang="ru-RU" sz="1400" dirty="0">
              <a:latin typeface="Times New Roman" panose="02020603050405020304" pitchFamily="18" charset="0"/>
              <a:cs typeface="Times New Roman" panose="02020603050405020304" pitchFamily="18" charset="0"/>
            </a:endParaRPr>
          </a:p>
          <a:p>
            <a:pPr algn="just">
              <a:defRPr/>
            </a:pPr>
            <a:r>
              <a:rPr lang="ru-RU" altLang="ru-RU" sz="1400" dirty="0">
                <a:latin typeface="Times New Roman" panose="02020603050405020304" pitchFamily="18" charset="0"/>
                <a:cs typeface="Times New Roman" panose="02020603050405020304" pitchFamily="18" charset="0"/>
              </a:rPr>
              <a:t>На территории района находятся памятники природы: карстовое урочище </a:t>
            </a:r>
            <a:r>
              <a:rPr lang="ru-RU" altLang="ru-RU" sz="1400" dirty="0" err="1">
                <a:latin typeface="Times New Roman" panose="02020603050405020304" pitchFamily="18" charset="0"/>
                <a:cs typeface="Times New Roman" panose="02020603050405020304" pitchFamily="18" charset="0"/>
              </a:rPr>
              <a:t>Кутук</a:t>
            </a:r>
            <a:r>
              <a:rPr lang="ru-RU" altLang="ru-RU" sz="1400" dirty="0">
                <a:latin typeface="Times New Roman" panose="02020603050405020304" pitchFamily="18" charset="0"/>
                <a:cs typeface="Times New Roman" panose="02020603050405020304" pitchFamily="18" charset="0"/>
              </a:rPr>
              <a:t> и карстовой мост </a:t>
            </a:r>
            <a:r>
              <a:rPr lang="ru-RU" altLang="ru-RU" sz="1400" dirty="0" err="1">
                <a:latin typeface="Times New Roman" panose="02020603050405020304" pitchFamily="18" charset="0"/>
                <a:cs typeface="Times New Roman" panose="02020603050405020304" pitchFamily="18" charset="0"/>
              </a:rPr>
              <a:t>Куперля</a:t>
            </a:r>
            <a:r>
              <a:rPr lang="ru-RU" altLang="ru-RU" sz="1400" dirty="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49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52962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22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5650" y="44624"/>
            <a:ext cx="7848798"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2015 году в номинации «Бюджет моего муниципального образования в сравнении с бюджетами других муниципальных образований»</a:t>
            </a:r>
            <a:endParaRPr lang="ru-RU" dirty="0"/>
          </a:p>
        </p:txBody>
      </p:sp>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2" y="1412776"/>
            <a:ext cx="5202560" cy="4639881"/>
          </a:xfrm>
          <a:prstGeom prst="rect">
            <a:avLst/>
          </a:prstGeom>
          <a:ln/>
        </p:spPr>
        <p:style>
          <a:lnRef idx="2">
            <a:schemeClr val="dk1"/>
          </a:lnRef>
          <a:fillRef idx="1">
            <a:schemeClr val="lt1"/>
          </a:fillRef>
          <a:effectRef idx="0">
            <a:schemeClr val="dk1"/>
          </a:effectRef>
          <a:fontRef idx="minor">
            <a:schemeClr val="dk1"/>
          </a:fontRef>
        </p:style>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9472" y="3900280"/>
            <a:ext cx="1637024" cy="2152377"/>
          </a:xfrm>
          <a:prstGeom prst="rect">
            <a:avLst/>
          </a:prstGeom>
          <a:ln/>
        </p:spPr>
        <p:style>
          <a:lnRef idx="0">
            <a:schemeClr val="dk1"/>
          </a:lnRef>
          <a:fillRef idx="3">
            <a:schemeClr val="dk1"/>
          </a:fillRef>
          <a:effectRef idx="3">
            <a:schemeClr val="dk1"/>
          </a:effectRef>
          <a:fontRef idx="minor">
            <a:schemeClr val="lt1"/>
          </a:fontRef>
        </p:style>
      </p:pic>
      <p:pic>
        <p:nvPicPr>
          <p:cNvPr id="7" name="Picture 10" descr="D:\Рабочий стол\Юлия\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2080" y="4996414"/>
            <a:ext cx="2011972" cy="1730896"/>
          </a:xfrm>
          <a:prstGeom prst="rect">
            <a:avLst/>
          </a:prstGeom>
        </p:spPr>
        <p:style>
          <a:lnRef idx="2">
            <a:schemeClr val="dk1"/>
          </a:lnRef>
          <a:fillRef idx="1">
            <a:schemeClr val="lt1"/>
          </a:fillRef>
          <a:effectRef idx="0">
            <a:schemeClr val="dk1"/>
          </a:effectRef>
          <a:fontRef idx="minor">
            <a:schemeClr val="dk1"/>
          </a:fontRef>
        </p:style>
      </p:pic>
      <p:sp>
        <p:nvSpPr>
          <p:cNvPr id="4" name="TextBox 3"/>
          <p:cNvSpPr txBox="1"/>
          <p:nvPr/>
        </p:nvSpPr>
        <p:spPr>
          <a:xfrm>
            <a:off x="5292080" y="1434682"/>
            <a:ext cx="3528392" cy="1815882"/>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В презентации представлена информация о бюджете муниципального района Мелеузовский район Республики Башкортостан в сравнении с бюджетами других муниципальных образований за 2014 год, </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награжден </a:t>
            </a:r>
            <a:r>
              <a:rPr lang="ru-RU" sz="1400" dirty="0">
                <a:latin typeface="Times New Roman" panose="02020603050405020304" pitchFamily="18" charset="0"/>
                <a:cs typeface="Times New Roman" panose="02020603050405020304" pitchFamily="18" charset="0"/>
              </a:rPr>
              <a:t>Дипломом </a:t>
            </a:r>
            <a:r>
              <a:rPr lang="en-US" sz="1400" dirty="0">
                <a:latin typeface="Times New Roman" panose="02020603050405020304" pitchFamily="18" charset="0"/>
                <a:cs typeface="Times New Roman" panose="02020603050405020304" pitchFamily="18" charset="0"/>
              </a:rPr>
              <a:t>I</a:t>
            </a:r>
            <a:r>
              <a:rPr lang="ru-RU" sz="1400" dirty="0">
                <a:latin typeface="Times New Roman" panose="02020603050405020304" pitchFamily="18" charset="0"/>
                <a:cs typeface="Times New Roman" panose="02020603050405020304" pitchFamily="18" charset="0"/>
              </a:rPr>
              <a:t> степени Республики Башкортостан и Дипломом </a:t>
            </a:r>
            <a:r>
              <a:rPr lang="en-US" sz="1400" dirty="0">
                <a:latin typeface="Times New Roman" panose="02020603050405020304" pitchFamily="18" charset="0"/>
                <a:cs typeface="Times New Roman" panose="02020603050405020304" pitchFamily="18" charset="0"/>
              </a:rPr>
              <a:t>II</a:t>
            </a:r>
            <a:r>
              <a:rPr lang="ru-RU" sz="1400" dirty="0">
                <a:latin typeface="Times New Roman" panose="02020603050405020304" pitchFamily="18" charset="0"/>
                <a:cs typeface="Times New Roman" panose="02020603050405020304" pitchFamily="18" charset="0"/>
              </a:rPr>
              <a:t> степени Российской Федерации</a:t>
            </a:r>
          </a:p>
        </p:txBody>
      </p:sp>
      <p:sp>
        <p:nvSpPr>
          <p:cNvPr id="8" name="TextBox 7"/>
          <p:cNvSpPr txBox="1"/>
          <p:nvPr/>
        </p:nvSpPr>
        <p:spPr>
          <a:xfrm>
            <a:off x="305680" y="6327345"/>
            <a:ext cx="4626223" cy="584775"/>
          </a:xfrm>
          <a:prstGeom prst="rect">
            <a:avLst/>
          </a:prstGeom>
          <a:noFill/>
        </p:spPr>
        <p:txBody>
          <a:bodyPr wrap="square" rtlCol="0">
            <a:spAutoFit/>
          </a:bodyPr>
          <a:lstStyle/>
          <a:p>
            <a:pPr algn="just"/>
            <a:r>
              <a:rPr lang="ru-RU" sz="800" u="sng" dirty="0">
                <a:latin typeface="Times New Roman" panose="02020603050405020304" pitchFamily="18" charset="0"/>
                <a:cs typeface="Times New Roman" panose="02020603050405020304" pitchFamily="18" charset="0"/>
                <a:hlinkClick r:id="rId6"/>
              </a:rPr>
              <a:t>http://finance.admmeleuz.ru/images/TFU/%D0%A1%D1%80%D0%B0%D0%B2%D0%BD%D0%B5%D0%BD%D0%B8%D0%B5_%D0%9C%D0%9E_%D0%9C%D0%B5%D0%BB%D0%B5%D1%83%D0%B7.pdf</a:t>
            </a:r>
            <a:endParaRPr lang="ru-RU" sz="800" dirty="0">
              <a:latin typeface="Times New Roman" panose="02020603050405020304" pitchFamily="18" charset="0"/>
              <a:cs typeface="Times New Roman" panose="02020603050405020304" pitchFamily="18" charset="0"/>
            </a:endParaRPr>
          </a:p>
          <a:p>
            <a:pPr algn="just"/>
            <a:endParaRPr lang="ru-RU"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888905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8209"/>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99592" y="0"/>
            <a:ext cx="7920880"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2015 году в номинации «Разработка рейтинга понятности бюджета для граждан»</a:t>
            </a:r>
          </a:p>
          <a:p>
            <a:pPr algn="ctr"/>
            <a:endParaRPr lang="ru-RU"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852" y="2204863"/>
            <a:ext cx="4205040" cy="3957919"/>
          </a:xfrm>
          <a:prstGeom prst="rect">
            <a:avLst/>
          </a:prstGeom>
          <a:ln/>
        </p:spPr>
        <p:style>
          <a:lnRef idx="1">
            <a:schemeClr val="accent5"/>
          </a:lnRef>
          <a:fillRef idx="2">
            <a:schemeClr val="accent5"/>
          </a:fillRef>
          <a:effectRef idx="1">
            <a:schemeClr val="accent5"/>
          </a:effectRef>
          <a:fontRef idx="minor">
            <a:schemeClr val="dk1"/>
          </a:fontRef>
        </p:style>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072240"/>
            <a:ext cx="2350268" cy="2932824"/>
          </a:xfrm>
          <a:prstGeom prst="rect">
            <a:avLst/>
          </a:prstGeom>
          <a:ln/>
        </p:spPr>
        <p:style>
          <a:lnRef idx="2">
            <a:schemeClr val="dk1"/>
          </a:lnRef>
          <a:fillRef idx="1">
            <a:schemeClr val="lt1"/>
          </a:fillRef>
          <a:effectRef idx="0">
            <a:schemeClr val="dk1"/>
          </a:effectRef>
          <a:fontRef idx="minor">
            <a:schemeClr val="dk1"/>
          </a:fontRef>
        </p:style>
      </p:pic>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26297" y="2949806"/>
            <a:ext cx="2296539" cy="3212976"/>
          </a:xfrm>
          <a:prstGeom prst="rect">
            <a:avLst/>
          </a:prstGeom>
          <a:ln/>
        </p:spPr>
        <p:style>
          <a:lnRef idx="2">
            <a:schemeClr val="dk1"/>
          </a:lnRef>
          <a:fillRef idx="1">
            <a:schemeClr val="lt1"/>
          </a:fillRef>
          <a:effectRef idx="0">
            <a:schemeClr val="dk1"/>
          </a:effectRef>
          <a:fontRef idx="minor">
            <a:schemeClr val="dk1"/>
          </a:fontRef>
        </p:style>
      </p:pic>
      <p:sp>
        <p:nvSpPr>
          <p:cNvPr id="8" name="TextBox 7"/>
          <p:cNvSpPr txBox="1"/>
          <p:nvPr/>
        </p:nvSpPr>
        <p:spPr>
          <a:xfrm>
            <a:off x="2771800" y="1544827"/>
            <a:ext cx="4824536" cy="523220"/>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Награжден Дипломом </a:t>
            </a:r>
            <a:r>
              <a:rPr lang="en-US" sz="1400" dirty="0">
                <a:latin typeface="Times New Roman" panose="02020603050405020304" pitchFamily="18" charset="0"/>
                <a:cs typeface="Times New Roman" panose="02020603050405020304" pitchFamily="18" charset="0"/>
              </a:rPr>
              <a:t>I</a:t>
            </a:r>
            <a:r>
              <a:rPr lang="ru-RU" sz="1400" dirty="0">
                <a:latin typeface="Times New Roman" panose="02020603050405020304" pitchFamily="18" charset="0"/>
                <a:cs typeface="Times New Roman" panose="02020603050405020304" pitchFamily="18" charset="0"/>
              </a:rPr>
              <a:t> степени Республики Башкортостан и Дипломом </a:t>
            </a:r>
            <a:r>
              <a:rPr lang="en-US" sz="1400" dirty="0">
                <a:latin typeface="Times New Roman" panose="02020603050405020304" pitchFamily="18" charset="0"/>
                <a:cs typeface="Times New Roman" panose="02020603050405020304" pitchFamily="18" charset="0"/>
              </a:rPr>
              <a:t>III</a:t>
            </a:r>
            <a:r>
              <a:rPr lang="ru-RU" sz="1400" dirty="0">
                <a:latin typeface="Times New Roman" panose="02020603050405020304" pitchFamily="18" charset="0"/>
                <a:cs typeface="Times New Roman" panose="02020603050405020304" pitchFamily="18" charset="0"/>
              </a:rPr>
              <a:t> степени Российской Федерации</a:t>
            </a:r>
          </a:p>
        </p:txBody>
      </p:sp>
      <p:sp>
        <p:nvSpPr>
          <p:cNvPr id="9" name="TextBox 8"/>
          <p:cNvSpPr txBox="1"/>
          <p:nvPr/>
        </p:nvSpPr>
        <p:spPr>
          <a:xfrm>
            <a:off x="179512" y="6361785"/>
            <a:ext cx="8784976" cy="338554"/>
          </a:xfrm>
          <a:prstGeom prst="rect">
            <a:avLst/>
          </a:prstGeom>
          <a:noFill/>
        </p:spPr>
        <p:txBody>
          <a:bodyPr wrap="square" rtlCol="0">
            <a:spAutoFit/>
          </a:bodyPr>
          <a:lstStyle/>
          <a:p>
            <a:pPr algn="just"/>
            <a:r>
              <a:rPr lang="ru-RU" sz="800" dirty="0">
                <a:latin typeface="Times New Roman" panose="02020603050405020304" pitchFamily="18" charset="0"/>
                <a:cs typeface="Times New Roman" panose="02020603050405020304" pitchFamily="18" charset="0"/>
              </a:rPr>
              <a:t>http://finance.admmeleuz.ru/images/TFU/%D0%9C%D0%B5%D1%82%D0%BE%D0%B4%D0%B8%D0%BA%D0%B0_%D0%9C%D0%B5%D0%BB%D0%B5%D1%83%D0%B7.pdf</a:t>
            </a:r>
          </a:p>
          <a:p>
            <a:pPr algn="just"/>
            <a:endParaRPr lang="ru-RU"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49170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0"/>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99592" y="0"/>
            <a:ext cx="7344816" cy="369332"/>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Конкурсные проекты 2016 года</a:t>
            </a: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78" y="2636911"/>
            <a:ext cx="4432729" cy="2961675"/>
          </a:xfrm>
          <a:prstGeom prst="rect">
            <a:avLst/>
          </a:prstGeom>
          <a:ln/>
        </p:spPr>
        <p:style>
          <a:lnRef idx="2">
            <a:schemeClr val="dk1"/>
          </a:lnRef>
          <a:fillRef idx="1">
            <a:schemeClr val="lt1"/>
          </a:fillRef>
          <a:effectRef idx="0">
            <a:schemeClr val="dk1"/>
          </a:effectRef>
          <a:fontRef idx="minor">
            <a:schemeClr val="dk1"/>
          </a:fontRef>
        </p:style>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4958" y="672311"/>
            <a:ext cx="4462963" cy="3296062"/>
          </a:xfrm>
          <a:prstGeom prst="rect">
            <a:avLst/>
          </a:prstGeom>
          <a:ln/>
        </p:spPr>
        <p:style>
          <a:lnRef idx="2">
            <a:schemeClr val="dk1"/>
          </a:lnRef>
          <a:fillRef idx="1">
            <a:schemeClr val="lt1"/>
          </a:fillRef>
          <a:effectRef idx="0">
            <a:schemeClr val="dk1"/>
          </a:effectRef>
          <a:fontRef idx="minor">
            <a:schemeClr val="dk1"/>
          </a:fontRef>
        </p:style>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84959" y="4532658"/>
            <a:ext cx="2012907" cy="2285341"/>
          </a:xfrm>
          <a:prstGeom prst="rect">
            <a:avLst/>
          </a:prstGeom>
          <a:ln/>
        </p:spPr>
        <p:style>
          <a:lnRef idx="2">
            <a:schemeClr val="dk1"/>
          </a:lnRef>
          <a:fillRef idx="1">
            <a:schemeClr val="lt1"/>
          </a:fillRef>
          <a:effectRef idx="0">
            <a:schemeClr val="dk1"/>
          </a:effectRef>
          <a:fontRef idx="minor">
            <a:schemeClr val="dk1"/>
          </a:fontRef>
        </p:style>
      </p:pic>
      <p:pic>
        <p:nvPicPr>
          <p:cNvPr id="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23553" y="4465026"/>
            <a:ext cx="1963418" cy="2392974"/>
          </a:xfrm>
          <a:prstGeom prst="rect">
            <a:avLst/>
          </a:prstGeom>
          <a:ln/>
        </p:spPr>
        <p:style>
          <a:lnRef idx="2">
            <a:schemeClr val="dk1"/>
          </a:lnRef>
          <a:fillRef idx="1">
            <a:schemeClr val="lt1"/>
          </a:fillRef>
          <a:effectRef idx="0">
            <a:schemeClr val="dk1"/>
          </a:effectRef>
          <a:fontRef idx="minor">
            <a:schemeClr val="dk1"/>
          </a:fontRef>
        </p:style>
      </p:pic>
      <p:sp>
        <p:nvSpPr>
          <p:cNvPr id="8" name="TextBox 7"/>
          <p:cNvSpPr txBox="1"/>
          <p:nvPr/>
        </p:nvSpPr>
        <p:spPr>
          <a:xfrm>
            <a:off x="4671815" y="353038"/>
            <a:ext cx="4148657" cy="584775"/>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Бюджет: сколько я плачу и что получаю?</a:t>
            </a:r>
          </a:p>
          <a:p>
            <a:endParaRPr lang="ru-RU"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281237" y="1406386"/>
            <a:ext cx="4050159" cy="1446550"/>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Реализация проекта «Техническое перевооружение системы теплоснабжения в сельских населенных пунктах муниципального района Мелеузовский район Республики Башкортостан»</a:t>
            </a:r>
          </a:p>
          <a:p>
            <a:endParaRPr lang="ru-RU" dirty="0"/>
          </a:p>
        </p:txBody>
      </p:sp>
      <p:sp>
        <p:nvSpPr>
          <p:cNvPr id="12" name="TextBox 11"/>
          <p:cNvSpPr txBox="1"/>
          <p:nvPr/>
        </p:nvSpPr>
        <p:spPr>
          <a:xfrm>
            <a:off x="107504" y="6021288"/>
            <a:ext cx="4320480" cy="954107"/>
          </a:xfrm>
          <a:prstGeom prst="rect">
            <a:avLst/>
          </a:prstGeom>
          <a:noFill/>
        </p:spPr>
        <p:txBody>
          <a:bodyPr wrap="square" rtlCol="0">
            <a:spAutoFit/>
          </a:bodyPr>
          <a:lstStyle/>
          <a:p>
            <a:r>
              <a:rPr lang="ru-RU" sz="800" dirty="0">
                <a:latin typeface="Times New Roman" panose="02020603050405020304" pitchFamily="18" charset="0"/>
                <a:cs typeface="Times New Roman" panose="02020603050405020304" pitchFamily="18" charset="0"/>
              </a:rPr>
              <a:t>http://finance.admmeleuz.ru/images/%D0%9C%D0%95%D0%9B%D0%95%D0%A3%D0%97_%D0%A1%D0%BE%D1%86%D0%B8%D0%B0%D0%BB%D1%8C%D0%BD%D0%BE_%D0%B7%D0%BD%D0%B0%D1%87%D0%B8%D0%BC%D1%8B%D0%B5_%D0%BF%D1%80%D0%BE%D0%B5%D0%BA%D1%82%D1%8B_%D0%B2_%D0%B1%D1%8E%D0%B4%D0%B6%D0%B5%D1%82%D0%B5_%D0%B4%D0%BB%D1%8F_%D0%B3%D1%80%D0%B0%D0%B6%D0%B4%D0%B0%D0%BD_.pdf</a:t>
            </a:r>
          </a:p>
          <a:p>
            <a:endParaRPr lang="ru-RU" sz="8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684959" y="3988745"/>
            <a:ext cx="4313507" cy="646331"/>
          </a:xfrm>
          <a:prstGeom prst="rect">
            <a:avLst/>
          </a:prstGeom>
          <a:noFill/>
        </p:spPr>
        <p:txBody>
          <a:bodyPr wrap="square" rtlCol="0">
            <a:spAutoFit/>
          </a:bodyPr>
          <a:lstStyle/>
          <a:p>
            <a:pPr algn="just"/>
            <a:r>
              <a:rPr lang="ru-RU" sz="700" u="sng" dirty="0">
                <a:latin typeface="Times New Roman" panose="02020603050405020304" pitchFamily="18" charset="0"/>
                <a:cs typeface="Times New Roman" panose="02020603050405020304" pitchFamily="18" charset="0"/>
                <a:hlinkClick r:id="rId8"/>
              </a:rPr>
              <a:t>http://finance.admmeleuz.ru/images/%D0%9C%D0%95%D0%9B%D0%95%D0%A3%D0%97_%D0%A1%D0%BA%D0%BE%D0%BB%D1%8C%D0%BA%D0%BE_%D1%8F_%D0%BF%D0%BB%D0%B0%D1%87%D1%83_%D0%B8_%D1%87%D1%82%D0%BE_%D0%BF%D0%BE%D0%BB%D1%83%D1%87%D0%B0%D1%8E.pdf</a:t>
            </a:r>
            <a:endParaRPr lang="ru-RU" sz="700" u="sng" dirty="0">
              <a:latin typeface="Times New Roman" panose="02020603050405020304" pitchFamily="18" charset="0"/>
              <a:cs typeface="Times New Roman" panose="02020603050405020304" pitchFamily="18" charset="0"/>
            </a:endParaRPr>
          </a:p>
          <a:p>
            <a:pPr algn="just"/>
            <a:endParaRPr lang="ru-RU"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37955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69332"/>
          </a:xfrm>
          <a:prstGeom prst="rect">
            <a:avLst/>
          </a:prstGeom>
          <a:solidFill>
            <a:schemeClr val="bg2"/>
          </a:solid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Конкурсные проекты 2016 года</a:t>
            </a: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1803" y="4180158"/>
            <a:ext cx="1483287" cy="1506549"/>
          </a:xfrm>
          <a:prstGeom prst="rect">
            <a:avLst/>
          </a:prstGeom>
          <a:ln/>
        </p:spPr>
        <p:style>
          <a:lnRef idx="2">
            <a:schemeClr val="dk1"/>
          </a:lnRef>
          <a:fillRef idx="1">
            <a:schemeClr val="lt1"/>
          </a:fillRef>
          <a:effectRef idx="0">
            <a:schemeClr val="dk1"/>
          </a:effectRef>
          <a:fontRef idx="minor">
            <a:schemeClr val="dk1"/>
          </a:fontRef>
        </p:style>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312" y="706276"/>
            <a:ext cx="1457229" cy="2110656"/>
          </a:xfrm>
          <a:prstGeom prst="rect">
            <a:avLst/>
          </a:prstGeom>
          <a:ln/>
        </p:spPr>
        <p:style>
          <a:lnRef idx="2">
            <a:schemeClr val="dk1"/>
          </a:lnRef>
          <a:fillRef idx="1">
            <a:schemeClr val="lt1"/>
          </a:fillRef>
          <a:effectRef idx="0">
            <a:schemeClr val="dk1"/>
          </a:effectRef>
          <a:fontRef idx="minor">
            <a:schemeClr val="dk1"/>
          </a:fontRef>
        </p:style>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497" y="4171660"/>
            <a:ext cx="1492207" cy="1506279"/>
          </a:xfrm>
          <a:prstGeom prst="rect">
            <a:avLst/>
          </a:prstGeom>
          <a:ln/>
        </p:spPr>
        <p:style>
          <a:lnRef idx="2">
            <a:schemeClr val="dk1"/>
          </a:lnRef>
          <a:fillRef idx="1">
            <a:schemeClr val="lt1"/>
          </a:fillRef>
          <a:effectRef idx="0">
            <a:schemeClr val="dk1"/>
          </a:effectRef>
          <a:fontRef idx="minor">
            <a:schemeClr val="dk1"/>
          </a:fontRef>
        </p:style>
      </p:pic>
      <p:sp>
        <p:nvSpPr>
          <p:cNvPr id="3" name="TextBox 2"/>
          <p:cNvSpPr txBox="1"/>
          <p:nvPr/>
        </p:nvSpPr>
        <p:spPr>
          <a:xfrm>
            <a:off x="49763" y="377527"/>
            <a:ext cx="9094237" cy="27699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1200" dirty="0">
                <a:latin typeface="Times New Roman" panose="02020603050405020304" pitchFamily="18" charset="0"/>
                <a:cs typeface="Times New Roman" panose="02020603050405020304" pitchFamily="18" charset="0"/>
              </a:rPr>
              <a:t>Бюджет муниципального района Мелеузовский район Республики Башкортостан за 2015 год в вопросах и ответах</a:t>
            </a:r>
          </a:p>
        </p:txBody>
      </p:sp>
      <p:sp>
        <p:nvSpPr>
          <p:cNvPr id="5" name="Овал 4"/>
          <p:cNvSpPr/>
          <p:nvPr/>
        </p:nvSpPr>
        <p:spPr>
          <a:xfrm>
            <a:off x="37050" y="654526"/>
            <a:ext cx="3166798" cy="647060"/>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 Что такое бюджетный процесс?</a:t>
            </a:r>
          </a:p>
        </p:txBody>
      </p:sp>
      <p:sp>
        <p:nvSpPr>
          <p:cNvPr id="6" name="Прямоугольник с двумя вырезанными противолежащими углами 5"/>
          <p:cNvSpPr/>
          <p:nvPr/>
        </p:nvSpPr>
        <p:spPr>
          <a:xfrm>
            <a:off x="37050" y="1301586"/>
            <a:ext cx="3454830" cy="399222"/>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b="1" dirty="0">
                <a:solidFill>
                  <a:schemeClr val="tx1">
                    <a:lumMod val="95000"/>
                    <a:lumOff val="5000"/>
                  </a:schemeClr>
                </a:solidFill>
                <a:latin typeface="Times New Roman" panose="02020603050405020304" pitchFamily="18" charset="0"/>
                <a:cs typeface="Times New Roman" panose="02020603050405020304" pitchFamily="18" charset="0"/>
              </a:rPr>
              <a:t>Бюджетный процесс </a:t>
            </a:r>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 это регламентированная нормам права деятельность органов местного самоуправления м состоит из 5 стадий:</a:t>
            </a:r>
            <a:endParaRPr lang="ru-RU" sz="9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 name="Прямоугольник с двумя вырезанными противолежащими углами 6"/>
          <p:cNvSpPr/>
          <p:nvPr/>
        </p:nvSpPr>
        <p:spPr>
          <a:xfrm>
            <a:off x="37050" y="1700808"/>
            <a:ext cx="3454830" cy="399627"/>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1 стадия – составление проекта бюджета Администрацией муниципального района Мелеузовский район Республики Башкортостан</a:t>
            </a:r>
          </a:p>
        </p:txBody>
      </p:sp>
      <p:sp>
        <p:nvSpPr>
          <p:cNvPr id="8" name="Прямоугольник с двумя вырезанными противолежащими углами 7"/>
          <p:cNvSpPr/>
          <p:nvPr/>
        </p:nvSpPr>
        <p:spPr>
          <a:xfrm>
            <a:off x="37050" y="2100435"/>
            <a:ext cx="3454830" cy="464469"/>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9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r>
              <a:rPr lang="en-US" sz="9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 стадия – рассмотрение проекта бюджета Советом муниципального района Мелеузовский район Республики Башкортостан</a:t>
            </a:r>
          </a:p>
          <a:p>
            <a:pPr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a:t>
            </a:r>
          </a:p>
        </p:txBody>
      </p:sp>
      <p:sp>
        <p:nvSpPr>
          <p:cNvPr id="9" name="Прямоугольник с двумя вырезанными противолежащими углами 8"/>
          <p:cNvSpPr/>
          <p:nvPr/>
        </p:nvSpPr>
        <p:spPr>
          <a:xfrm>
            <a:off x="37050" y="2564904"/>
            <a:ext cx="3454830" cy="432047"/>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900" dirty="0">
                <a:solidFill>
                  <a:schemeClr val="tx1">
                    <a:lumMod val="95000"/>
                    <a:lumOff val="5000"/>
                  </a:schemeClr>
                </a:solidFill>
                <a:latin typeface="Times New Roman" panose="02020603050405020304" pitchFamily="18" charset="0"/>
                <a:cs typeface="Times New Roman" panose="02020603050405020304" pitchFamily="18" charset="0"/>
              </a:rPr>
              <a:t>III</a:t>
            </a:r>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 стадия – утверждение бюджета, принятия решения о бюджете Советом муниципального района Мелеузовский район Республики Башкортостан</a:t>
            </a:r>
          </a:p>
        </p:txBody>
      </p:sp>
      <p:sp>
        <p:nvSpPr>
          <p:cNvPr id="10" name="Прямоугольник с двумя вырезанными противолежащими углами 9"/>
          <p:cNvSpPr/>
          <p:nvPr/>
        </p:nvSpPr>
        <p:spPr>
          <a:xfrm>
            <a:off x="21908" y="2996952"/>
            <a:ext cx="3469972" cy="432048"/>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900" dirty="0">
                <a:solidFill>
                  <a:schemeClr val="tx1">
                    <a:lumMod val="95000"/>
                    <a:lumOff val="5000"/>
                  </a:schemeClr>
                </a:solidFill>
                <a:latin typeface="Times New Roman" panose="02020603050405020304" pitchFamily="18" charset="0"/>
                <a:cs typeface="Times New Roman" panose="02020603050405020304" pitchFamily="18" charset="0"/>
              </a:rPr>
              <a:t>IV</a:t>
            </a:r>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 стадия – исполнение бюджета, которое осуществляет Администрация муниципального района  Мелеузовский район Республики Башкортостан</a:t>
            </a:r>
          </a:p>
        </p:txBody>
      </p:sp>
      <p:sp>
        <p:nvSpPr>
          <p:cNvPr id="11" name="Прямоугольник с двумя вырезанными противолежащими углами 10"/>
          <p:cNvSpPr/>
          <p:nvPr/>
        </p:nvSpPr>
        <p:spPr>
          <a:xfrm>
            <a:off x="21908" y="3429001"/>
            <a:ext cx="3469972" cy="289638"/>
          </a:xfrm>
          <a:prstGeom prst="snip2Diag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900" dirty="0">
                <a:solidFill>
                  <a:schemeClr val="tx1">
                    <a:lumMod val="95000"/>
                    <a:lumOff val="5000"/>
                  </a:schemeClr>
                </a:solidFill>
                <a:latin typeface="Times New Roman" panose="02020603050405020304" pitchFamily="18" charset="0"/>
                <a:cs typeface="Times New Roman" panose="02020603050405020304" pitchFamily="18" charset="0"/>
              </a:rPr>
              <a:t>V</a:t>
            </a:r>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 стадия – составление отчета об исполнении бюджета и его утверждение </a:t>
            </a:r>
          </a:p>
        </p:txBody>
      </p:sp>
      <p:sp>
        <p:nvSpPr>
          <p:cNvPr id="12" name="Овал 11"/>
          <p:cNvSpPr/>
          <p:nvPr/>
        </p:nvSpPr>
        <p:spPr>
          <a:xfrm>
            <a:off x="3707904" y="654526"/>
            <a:ext cx="2880320" cy="75825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3. Как жители города и района могут принять участие в бюджетных процедурах</a:t>
            </a:r>
          </a:p>
        </p:txBody>
      </p:sp>
      <p:sp>
        <p:nvSpPr>
          <p:cNvPr id="13" name="Прямоугольник с двумя скругленными противолежащими углами 12"/>
          <p:cNvSpPr/>
          <p:nvPr/>
        </p:nvSpPr>
        <p:spPr>
          <a:xfrm>
            <a:off x="3605090" y="1412777"/>
            <a:ext cx="3250036" cy="432048"/>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Формы участия граждан в бюджетном процессе:</a:t>
            </a:r>
          </a:p>
        </p:txBody>
      </p:sp>
      <p:sp>
        <p:nvSpPr>
          <p:cNvPr id="14" name="Прямоугольник с двумя скругленными противолежащими углами 13"/>
          <p:cNvSpPr/>
          <p:nvPr/>
        </p:nvSpPr>
        <p:spPr>
          <a:xfrm>
            <a:off x="3605090" y="1844826"/>
            <a:ext cx="3250036" cy="487844"/>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1. Возможность участия в процедуре публичных слушаний перед утверждением бюджета муниципального района и отчета об исполнении бюджета</a:t>
            </a:r>
          </a:p>
        </p:txBody>
      </p:sp>
      <p:sp>
        <p:nvSpPr>
          <p:cNvPr id="15" name="Прямоугольник с двумя скругленными противолежащими углами 14"/>
          <p:cNvSpPr/>
          <p:nvPr/>
        </p:nvSpPr>
        <p:spPr>
          <a:xfrm>
            <a:off x="3605090" y="2332670"/>
            <a:ext cx="3250036" cy="484262"/>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 Возможность участия граждан в работе общественных палат и приемных, в рабочих группах и комиссиях при обсуждении бюджетных процедур</a:t>
            </a:r>
          </a:p>
        </p:txBody>
      </p:sp>
      <p:sp>
        <p:nvSpPr>
          <p:cNvPr id="16" name="Прямоугольник с двумя скругленными противолежащими углами 15"/>
          <p:cNvSpPr/>
          <p:nvPr/>
        </p:nvSpPr>
        <p:spPr>
          <a:xfrm>
            <a:off x="3605090" y="2816932"/>
            <a:ext cx="3250036" cy="477053"/>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3. Участие граждан и гражданских объединений в конкурсах по поддержке местных инициатив</a:t>
            </a:r>
          </a:p>
        </p:txBody>
      </p:sp>
      <p:sp>
        <p:nvSpPr>
          <p:cNvPr id="17" name="Прямоугольник с двумя скругленными противолежащими углами 16"/>
          <p:cNvSpPr/>
          <p:nvPr/>
        </p:nvSpPr>
        <p:spPr>
          <a:xfrm>
            <a:off x="3605090" y="3293985"/>
            <a:ext cx="3250036" cy="424654"/>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4. Участие граждан в общественном контроле за осуществлением муниципальных закупок</a:t>
            </a:r>
          </a:p>
        </p:txBody>
      </p:sp>
      <p:sp>
        <p:nvSpPr>
          <p:cNvPr id="18" name="TextBox 17"/>
          <p:cNvSpPr txBox="1"/>
          <p:nvPr/>
        </p:nvSpPr>
        <p:spPr>
          <a:xfrm>
            <a:off x="0" y="3736436"/>
            <a:ext cx="9144000" cy="27699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Методика определения рейтинга понятности «бюджета для граждан» для отдельных категорий граждан</a:t>
            </a:r>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878" y="-91580"/>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25607" y="5889827"/>
            <a:ext cx="3582297" cy="846386"/>
          </a:xfrm>
          <a:prstGeom prst="rect">
            <a:avLst/>
          </a:prstGeom>
          <a:noFill/>
        </p:spPr>
        <p:txBody>
          <a:bodyPr wrap="square" rtlCol="0">
            <a:spAutoFit/>
          </a:bodyPr>
          <a:lstStyle/>
          <a:p>
            <a:pPr algn="just"/>
            <a:r>
              <a:rPr lang="en-US" sz="700" dirty="0">
                <a:solidFill>
                  <a:schemeClr val="tx1">
                    <a:lumMod val="95000"/>
                    <a:lumOff val="5000"/>
                  </a:schemeClr>
                </a:solidFill>
                <a:latin typeface="Times New Roman" panose="02020603050405020304" pitchFamily="18" charset="0"/>
                <a:cs typeface="Times New Roman" panose="02020603050405020304" pitchFamily="18" charset="0"/>
              </a:rPr>
              <a:t>http://finance.admmeleuz.ru/images/%D0%9C%D0%95%D0%9B%D0%95%D0%A3%D0%97_%D0%A0%D0%B0%D0%B7%D1%80%D0%B0%D0%B1%D0%BE%D1%82%D0%BA%D0%B0_%D1%80%D0%B5%D0%B9%D1%82%D0%B8%D0%BD%D0%B3%D0%B0_%D0%BF%D0%BE%D0%BD%D1%8F%D1%82%D0%BD%D0%BE%D1%81%D1%82%D0%B8_%D0%B4%D0%BB%D1%8F_%D0%B3%D1%80%D0%B0%D0%B6%D0%B4%D0%B0%D0%BD.pdf</a:t>
            </a:r>
            <a:endParaRPr lang="ru-RU" sz="7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7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6948264" y="2820312"/>
            <a:ext cx="2088232" cy="954107"/>
          </a:xfrm>
          <a:prstGeom prst="rect">
            <a:avLst/>
          </a:prstGeom>
          <a:noFill/>
        </p:spPr>
        <p:txBody>
          <a:bodyPr wrap="square" rtlCol="0">
            <a:spAutoFit/>
          </a:bodyPr>
          <a:lstStyle/>
          <a:p>
            <a:pPr algn="just"/>
            <a:r>
              <a:rPr lang="en-US" sz="700" dirty="0">
                <a:solidFill>
                  <a:schemeClr val="tx1">
                    <a:lumMod val="95000"/>
                    <a:lumOff val="5000"/>
                  </a:schemeClr>
                </a:solidFill>
                <a:latin typeface="Times New Roman" panose="02020603050405020304" pitchFamily="18" charset="0"/>
                <a:cs typeface="Times New Roman" panose="02020603050405020304" pitchFamily="18" charset="0"/>
              </a:rPr>
              <a:t>http://finance.admmeleuz.ru/images/%D0%9C%D0%95%D0%9B%D0%95%D0%A3%D0%97_%D0%91%D1%8E%D0%B4%D0%B6%D0%B5%D1%82_%D0%B2_%D0%B2%D0%BE%D0%BF%D1%80%D0%BE%D1%81%D0%B0%D1%85_%D0%B8_%D0%BE%D1%82%D0%B2%D0%B5%D1%82%D0%B0%D1%85.pdf</a:t>
            </a:r>
            <a:endParaRPr lang="ru-RU" sz="7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700" dirty="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0546" y="4180158"/>
            <a:ext cx="1188000" cy="79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48896" y="5036373"/>
            <a:ext cx="1171299" cy="79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8896" y="5941260"/>
            <a:ext cx="1233032" cy="79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Волна 18"/>
          <p:cNvSpPr/>
          <p:nvPr/>
        </p:nvSpPr>
        <p:spPr>
          <a:xfrm>
            <a:off x="5148064" y="4085343"/>
            <a:ext cx="3485255" cy="893877"/>
          </a:xfrm>
          <a:prstGeom prst="wav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детей дошкольного и младшего возраста школьного возраста;</a:t>
            </a:r>
          </a:p>
        </p:txBody>
      </p:sp>
      <p:sp>
        <p:nvSpPr>
          <p:cNvPr id="21" name="Волна 20"/>
          <p:cNvSpPr/>
          <p:nvPr/>
        </p:nvSpPr>
        <p:spPr>
          <a:xfrm>
            <a:off x="5230108" y="4924800"/>
            <a:ext cx="3485255" cy="900840"/>
          </a:xfrm>
          <a:prstGeom prst="wav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учащихся старших классов и студентов образовательных учреждений;</a:t>
            </a:r>
          </a:p>
        </p:txBody>
      </p:sp>
      <p:sp>
        <p:nvSpPr>
          <p:cNvPr id="22" name="Волна 21"/>
          <p:cNvSpPr/>
          <p:nvPr/>
        </p:nvSpPr>
        <p:spPr>
          <a:xfrm>
            <a:off x="5289101" y="5832363"/>
            <a:ext cx="3426262" cy="914400"/>
          </a:xfrm>
          <a:prstGeom prst="wav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граждан старшего поколения</a:t>
            </a:r>
          </a:p>
        </p:txBody>
      </p:sp>
    </p:spTree>
    <p:extLst>
      <p:ext uri="{BB962C8B-B14F-4D97-AF65-F5344CB8AC3E}">
        <p14:creationId xmlns:p14="http://schemas.microsoft.com/office/powerpoint/2010/main" val="1417113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4394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20146" y="0"/>
            <a:ext cx="7848872" cy="1477328"/>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занявший первое место Республиканского конкурса проектов по представлению бюджета для граждан в 2016 году в номинации «Интерактивный бюджет для граждан"</a:t>
            </a:r>
          </a:p>
          <a:p>
            <a:endParaRPr lang="ru-RU" dirty="0">
              <a:latin typeface="Times New Roman" panose="02020603050405020304" pitchFamily="18" charset="0"/>
              <a:cs typeface="Times New Roman" panose="02020603050405020304" pitchFamily="18" charset="0"/>
            </a:endParaRPr>
          </a:p>
          <a:p>
            <a:pPr algn="ctr"/>
            <a:endParaRPr lang="ru-RU" dirty="0">
              <a:latin typeface="Times New Roman" panose="02020603050405020304" pitchFamily="18" charset="0"/>
              <a:cs typeface="Times New Roman" panose="02020603050405020304" pitchFamily="18" charset="0"/>
            </a:endParaRPr>
          </a:p>
        </p:txBody>
      </p:sp>
      <p:pic>
        <p:nvPicPr>
          <p:cNvPr id="4" name="Объект 3"/>
          <p:cNvPicPr>
            <a:picLocks/>
          </p:cNvPicPr>
          <p:nvPr/>
        </p:nvPicPr>
        <p:blipFill>
          <a:blip r:embed="rId3"/>
          <a:stretch>
            <a:fillRect/>
          </a:stretch>
        </p:blipFill>
        <p:spPr>
          <a:xfrm>
            <a:off x="341993" y="1052736"/>
            <a:ext cx="8244408" cy="4464536"/>
          </a:xfrm>
          <a:prstGeom prst="rect">
            <a:avLst/>
          </a:prstGeom>
        </p:spPr>
        <p:style>
          <a:lnRef idx="1">
            <a:schemeClr val="dk1"/>
          </a:lnRef>
          <a:fillRef idx="3">
            <a:schemeClr val="dk1"/>
          </a:fillRef>
          <a:effectRef idx="2">
            <a:schemeClr val="dk1"/>
          </a:effectRef>
          <a:fontRef idx="minor">
            <a:schemeClr val="lt1"/>
          </a:fontRef>
        </p:style>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4171142"/>
            <a:ext cx="2352499" cy="2660984"/>
          </a:xfrm>
          <a:prstGeom prst="rect">
            <a:avLst/>
          </a:prstGeom>
          <a:ln/>
        </p:spPr>
        <p:style>
          <a:lnRef idx="2">
            <a:schemeClr val="dk1"/>
          </a:lnRef>
          <a:fillRef idx="1">
            <a:schemeClr val="lt1"/>
          </a:fillRef>
          <a:effectRef idx="0">
            <a:schemeClr val="dk1"/>
          </a:effectRef>
          <a:fontRef idx="minor">
            <a:schemeClr val="dk1"/>
          </a:fontRef>
        </p:style>
      </p:pic>
      <p:sp>
        <p:nvSpPr>
          <p:cNvPr id="3" name="TextBox 2"/>
          <p:cNvSpPr txBox="1"/>
          <p:nvPr/>
        </p:nvSpPr>
        <p:spPr>
          <a:xfrm>
            <a:off x="2771800" y="6324128"/>
            <a:ext cx="6120680" cy="461665"/>
          </a:xfrm>
          <a:prstGeom prst="rect">
            <a:avLst/>
          </a:prstGeom>
          <a:noFill/>
        </p:spPr>
        <p:txBody>
          <a:bodyPr wrap="square" rtlCol="0">
            <a:spAutoFit/>
          </a:bodyPr>
          <a:lstStyle/>
          <a:p>
            <a:pPr algn="just"/>
            <a:r>
              <a:rPr lang="en-US" sz="800" dirty="0">
                <a:latin typeface="Times New Roman" panose="02020603050405020304" pitchFamily="18" charset="0"/>
                <a:cs typeface="Times New Roman" panose="02020603050405020304" pitchFamily="18" charset="0"/>
              </a:rPr>
              <a:t>http://finance.admmeleuz.ru/images/%D0%9C%D0%95%D0%9B%D0%95%D0%A3%D0%97_%D0%98%D0%BD%D1%82%D0%B5%D1%80%D0%B0%D0%BA%D1%82%D0%B8%D0%B2%D0%BD%D1%8B%D0%B9_%D0%B1%D1%8E%D0%B4%D0%B6%D0%B5%D1%82.pdf</a:t>
            </a:r>
            <a:endParaRPr lang="ru-RU"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2000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Рабочий стол\Юлия\dsc_185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33413"/>
            <a:ext cx="12192000" cy="8124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8019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4394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71600" y="0"/>
            <a:ext cx="7776864" cy="923330"/>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2017  - 2018 гг.</a:t>
            </a:r>
          </a:p>
          <a:p>
            <a:pPr algn="ctr"/>
            <a:r>
              <a:rPr lang="ru-RU" dirty="0">
                <a:latin typeface="Times New Roman" panose="02020603050405020304" pitchFamily="18" charset="0"/>
                <a:cs typeface="Times New Roman" panose="02020603050405020304" pitchFamily="18" charset="0"/>
              </a:rPr>
              <a:t>в номинации «Государственные и муниципальные услуги для граждан»  </a:t>
            </a:r>
          </a:p>
          <a:p>
            <a:pPr algn="ctr"/>
            <a:endParaRPr lang="ru-RU" dirty="0">
              <a:latin typeface="Times New Roman" panose="02020603050405020304" pitchFamily="18" charset="0"/>
              <a:cs typeface="Times New Roman" panose="02020603050405020304" pitchFamily="18" charset="0"/>
            </a:endParaRPr>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3048518"/>
            <a:ext cx="1733812" cy="2203197"/>
          </a:xfrm>
          <a:prstGeom prst="rect">
            <a:avLst/>
          </a:prstGeom>
          <a:ln/>
        </p:spPr>
        <p:style>
          <a:lnRef idx="2">
            <a:schemeClr val="dk1"/>
          </a:lnRef>
          <a:fillRef idx="1">
            <a:schemeClr val="lt1"/>
          </a:fillRef>
          <a:effectRef idx="0">
            <a:schemeClr val="dk1"/>
          </a:effectRef>
          <a:fontRef idx="minor">
            <a:schemeClr val="dk1"/>
          </a:fontRef>
        </p:style>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600074"/>
            <a:ext cx="4860030" cy="3645023"/>
          </a:xfrm>
          <a:prstGeom prst="rect">
            <a:avLst/>
          </a:prstGeom>
          <a:ln/>
        </p:spPr>
        <p:style>
          <a:lnRef idx="2">
            <a:schemeClr val="dk1"/>
          </a:lnRef>
          <a:fillRef idx="1">
            <a:schemeClr val="lt1"/>
          </a:fillRef>
          <a:effectRef idx="0">
            <a:schemeClr val="dk1"/>
          </a:effectRef>
          <a:fontRef idx="minor">
            <a:schemeClr val="dk1"/>
          </a:fontRef>
        </p:style>
      </p:pic>
      <p:sp>
        <p:nvSpPr>
          <p:cNvPr id="8" name="TextBox 7"/>
          <p:cNvSpPr txBox="1"/>
          <p:nvPr/>
        </p:nvSpPr>
        <p:spPr>
          <a:xfrm>
            <a:off x="107504" y="836712"/>
            <a:ext cx="8870697" cy="1815882"/>
          </a:xfrm>
          <a:prstGeom prst="rect">
            <a:avLst/>
          </a:prstGeom>
          <a:noFill/>
        </p:spPr>
        <p:txBody>
          <a:bodyPr wrap="square" rtlCol="0">
            <a:spAutoFit/>
          </a:bodyPr>
          <a:lstStyle/>
          <a:p>
            <a:pPr algn="just"/>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В презентации представлена информация о видах муниципальных услуг муниципального района Мелеузовский район Республики Башкортостан, категориях потребителей и основных принципах получения муниципальных услуг, нормативно-правовой базе и требованиях к порядку предоставления муниципальных услуг, оценке качества и доступности муниципальных услуг, награжден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Республики Башкортостан 2017 года,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Республики Башкортостан и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Российской Федерации 2018 года </a:t>
            </a:r>
          </a:p>
          <a:p>
            <a:pPr algn="just"/>
            <a:endParaRPr lang="ru-RU" sz="14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99598" y="6544246"/>
            <a:ext cx="5928586" cy="230832"/>
          </a:xfrm>
          <a:prstGeom prst="rect">
            <a:avLst/>
          </a:prstGeom>
          <a:noFill/>
        </p:spPr>
        <p:txBody>
          <a:bodyPr wrap="square" rtlCol="0">
            <a:spAutoFit/>
          </a:bodyPr>
          <a:lstStyle/>
          <a:p>
            <a:pPr algn="just"/>
            <a:r>
              <a:rPr lang="en-US" sz="900" dirty="0">
                <a:solidFill>
                  <a:schemeClr val="tx1">
                    <a:lumMod val="95000"/>
                    <a:lumOff val="5000"/>
                  </a:schemeClr>
                </a:solidFill>
                <a:latin typeface="Times New Roman" panose="02020603050405020304" pitchFamily="18" charset="0"/>
                <a:cs typeface="Times New Roman" panose="02020603050405020304" pitchFamily="18" charset="0"/>
              </a:rPr>
              <a:t>http://finance.admmeleuz.ru/index.php?option=com_content&amp;view=category&amp;id=601&amp;Itemid=135&amp;limitstart=10</a:t>
            </a:r>
            <a:endParaRPr lang="ru-RU" sz="900" dirty="0">
              <a:latin typeface="Times New Roman" panose="02020603050405020304" pitchFamily="18" charset="0"/>
              <a:cs typeface="Times New Roman" panose="02020603050405020304" pitchFamily="18" charset="0"/>
            </a:endParaRPr>
          </a:p>
        </p:txBody>
      </p:sp>
      <p:pic>
        <p:nvPicPr>
          <p:cNvPr id="1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14300" y="2600074"/>
            <a:ext cx="1878775" cy="2031734"/>
          </a:xfrm>
          <a:prstGeom prst="rect">
            <a:avLst/>
          </a:prstGeom>
          <a:ln/>
        </p:spPr>
        <p:style>
          <a:lnRef idx="2">
            <a:schemeClr val="dk1"/>
          </a:lnRef>
          <a:fillRef idx="1">
            <a:schemeClr val="lt1"/>
          </a:fillRef>
          <a:effectRef idx="0">
            <a:schemeClr val="dk1"/>
          </a:effectRef>
          <a:fontRef idx="minor">
            <a:schemeClr val="dk1"/>
          </a:fontRef>
        </p:style>
      </p:pic>
      <p:pic>
        <p:nvPicPr>
          <p:cNvPr id="11"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14300" y="4790984"/>
            <a:ext cx="1827750" cy="1884543"/>
          </a:xfrm>
          <a:prstGeom prst="rect">
            <a:avLst/>
          </a:prstGeom>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4488983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9818" y="1"/>
            <a:ext cx="8424182" cy="1200329"/>
          </a:xfrm>
          <a:prstGeom prst="rect">
            <a:avLst/>
          </a:prstGeom>
          <a:solidFill>
            <a:srgbClr val="66CCFF"/>
          </a:solid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2018 году в номинации "Бюджет для бизнеса"</a:t>
            </a:r>
          </a:p>
          <a:p>
            <a:pPr algn="ctr"/>
            <a:endParaRPr lang="ru-RU" dirty="0">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93" y="1412776"/>
            <a:ext cx="8565437" cy="3888430"/>
          </a:xfrm>
          <a:prstGeom prst="rect">
            <a:avLst/>
          </a:prstGeom>
          <a:ln/>
        </p:spPr>
        <p:style>
          <a:lnRef idx="2">
            <a:schemeClr val="dk1"/>
          </a:lnRef>
          <a:fillRef idx="1">
            <a:schemeClr val="lt1"/>
          </a:fillRef>
          <a:effectRef idx="0">
            <a:schemeClr val="dk1"/>
          </a:effectRef>
          <a:fontRef idx="minor">
            <a:schemeClr val="dk1"/>
          </a:fontRef>
        </p:style>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5298" y="5373216"/>
            <a:ext cx="1784411" cy="1440160"/>
          </a:xfrm>
          <a:prstGeom prst="rect">
            <a:avLst/>
          </a:prstGeom>
          <a:ln/>
        </p:spPr>
        <p:style>
          <a:lnRef idx="2">
            <a:schemeClr val="dk1"/>
          </a:lnRef>
          <a:fillRef idx="1">
            <a:schemeClr val="lt1"/>
          </a:fillRef>
          <a:effectRef idx="0">
            <a:schemeClr val="dk1"/>
          </a:effectRef>
          <a:fontRef idx="minor">
            <a:schemeClr val="dk1"/>
          </a:fontRef>
        </p:style>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32" y="-4394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4328" y="5359440"/>
            <a:ext cx="1529751" cy="146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7504" y="5373216"/>
            <a:ext cx="5400600" cy="1308050"/>
          </a:xfrm>
          <a:prstGeom prst="rect">
            <a:avLst/>
          </a:prstGeom>
          <a:noFill/>
        </p:spPr>
        <p:txBody>
          <a:bodyPr wrap="square" rtlCol="0">
            <a:spAutoFit/>
          </a:bodyPr>
          <a:lstStyle/>
          <a:p>
            <a:pPr algn="just"/>
            <a:r>
              <a:rPr lang="ru-RU" sz="1300" dirty="0">
                <a:solidFill>
                  <a:schemeClr val="tx1">
                    <a:lumMod val="95000"/>
                    <a:lumOff val="5000"/>
                  </a:schemeClr>
                </a:solidFill>
                <a:latin typeface="Times New Roman" panose="02020603050405020304" pitchFamily="18" charset="0"/>
                <a:cs typeface="Times New Roman" panose="02020603050405020304" pitchFamily="18" charset="0"/>
              </a:rPr>
              <a:t>В конкурсном проекте в доступной и наглядной форме представлена информация о видах финансовой поддержки субъектов малого и среднего предпринимательства, награжден Дипломом </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I</a:t>
            </a:r>
            <a:r>
              <a:rPr lang="ru-RU" sz="13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Республики Башкортостан и Дипломом </a:t>
            </a:r>
            <a:r>
              <a:rPr lang="en-US" sz="1300" dirty="0">
                <a:solidFill>
                  <a:schemeClr val="tx1">
                    <a:lumMod val="95000"/>
                    <a:lumOff val="5000"/>
                  </a:schemeClr>
                </a:solidFill>
                <a:latin typeface="Times New Roman" panose="02020603050405020304" pitchFamily="18" charset="0"/>
                <a:cs typeface="Times New Roman" panose="02020603050405020304" pitchFamily="18" charset="0"/>
              </a:rPr>
              <a:t>I</a:t>
            </a:r>
            <a:r>
              <a:rPr lang="ru-RU" sz="13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Российской Федерации</a:t>
            </a:r>
          </a:p>
          <a:p>
            <a:pPr algn="just"/>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0094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2" y="3949576"/>
            <a:ext cx="2448273" cy="2719784"/>
          </a:xfrm>
          <a:prstGeom prst="rect">
            <a:avLst/>
          </a:prstGeom>
          <a:ln/>
        </p:spPr>
        <p:style>
          <a:lnRef idx="2">
            <a:schemeClr val="dk1"/>
          </a:lnRef>
          <a:fillRef idx="1">
            <a:schemeClr val="lt1"/>
          </a:fillRef>
          <a:effectRef idx="0">
            <a:schemeClr val="dk1"/>
          </a:effectRef>
          <a:fontRef idx="minor">
            <a:schemeClr val="dk1"/>
          </a:fontRef>
        </p:style>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881563"/>
            <a:ext cx="5152810" cy="2897702"/>
          </a:xfrm>
          <a:prstGeom prst="rect">
            <a:avLst/>
          </a:prstGeom>
          <a:ln/>
        </p:spPr>
        <p:style>
          <a:lnRef idx="2">
            <a:schemeClr val="dk1"/>
          </a:lnRef>
          <a:fillRef idx="1">
            <a:schemeClr val="lt1"/>
          </a:fillRef>
          <a:effectRef idx="0">
            <a:schemeClr val="dk1"/>
          </a:effectRef>
          <a:fontRef idx="minor">
            <a:schemeClr val="dk1"/>
          </a:fontRef>
        </p:style>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32" y="-43943"/>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19818" y="0"/>
            <a:ext cx="8316677" cy="923330"/>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Конкурсные проекты 2018-2019 года в номинации </a:t>
            </a:r>
          </a:p>
          <a:p>
            <a:pPr algn="ctr"/>
            <a:r>
              <a:rPr lang="ru-RU" dirty="0">
                <a:latin typeface="Times New Roman" panose="02020603050405020304" pitchFamily="18" charset="0"/>
                <a:cs typeface="Times New Roman" panose="02020603050405020304" pitchFamily="18" charset="0"/>
              </a:rPr>
              <a:t>"Лучший проект отраслевого бюджета для граждан"</a:t>
            </a:r>
          </a:p>
          <a:p>
            <a:pPr algn="ctr"/>
            <a:endParaRPr lang="ru-RU"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436096" y="889812"/>
            <a:ext cx="3528392" cy="3016210"/>
          </a:xfrm>
          <a:prstGeom prst="rect">
            <a:avLst/>
          </a:prstGeom>
          <a:noFill/>
        </p:spPr>
        <p:txBody>
          <a:bodyPr wrap="square" rtlCol="0">
            <a:spAutoFit/>
          </a:bodyPr>
          <a:lstStyle/>
          <a:p>
            <a:pPr algn="just"/>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Проект 2019 года представлен в виде информационного сборника «Развитие системы жилищно-коммунального хозяйства, строительного комплекса и управления собственностью муниципального района Мелеузовский район Республики Башкортостан», награжден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Республики Башкортостан </a:t>
            </a:r>
          </a:p>
          <a:p>
            <a:r>
              <a:rPr lang="ru-RU" sz="8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800" dirty="0">
                <a:solidFill>
                  <a:schemeClr val="tx1">
                    <a:lumMod val="95000"/>
                    <a:lumOff val="5000"/>
                  </a:schemeClr>
                </a:solidFill>
                <a:latin typeface="Times New Roman" panose="02020603050405020304" pitchFamily="18" charset="0"/>
                <a:cs typeface="Times New Roman" panose="02020603050405020304" pitchFamily="18" charset="0"/>
              </a:rPr>
              <a:t>http://finance.admmeleuz.ru/index.php?option=com_content&amp;view=article&amp;id=12737:konkursnyj-proekt-zanyavshij-vtoroe-mesto-respublikanskogo-konkursa-proektov-po-predstavleniyu-byudzheta-dlya-grazhdan-v-2019-godu-v-nominatsii-luchshij-proekt-otraslevogo-byudzheta-dlya-grazhdan&amp;catid=601&amp;Itemid=135</a:t>
            </a:r>
            <a:r>
              <a:rPr lang="ru-RU" sz="800" dirty="0">
                <a:solidFill>
                  <a:schemeClr val="tx1">
                    <a:lumMod val="95000"/>
                    <a:lumOff val="5000"/>
                  </a:schemeClr>
                </a:solidFill>
                <a:latin typeface="Times New Roman" panose="02020603050405020304" pitchFamily="18" charset="0"/>
                <a:cs typeface="Times New Roman" panose="02020603050405020304" pitchFamily="18" charset="0"/>
              </a:rPr>
              <a:t>)</a:t>
            </a:r>
          </a:p>
          <a:p>
            <a:endParaRPr lang="ru-RU" dirty="0"/>
          </a:p>
        </p:txBody>
      </p:sp>
      <p:pic>
        <p:nvPicPr>
          <p:cNvPr id="1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224" y="3645024"/>
            <a:ext cx="2366799"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701622" y="3949576"/>
            <a:ext cx="3670577" cy="2031325"/>
          </a:xfrm>
          <a:prstGeom prst="rect">
            <a:avLst/>
          </a:prstGeom>
          <a:noFill/>
        </p:spPr>
        <p:txBody>
          <a:bodyPr wrap="square" rtlCol="0">
            <a:spAutoFit/>
          </a:bodyPr>
          <a:lstStyle/>
          <a:p>
            <a:pPr algn="just"/>
            <a:r>
              <a:rPr lang="ru-RU" sz="1400" dirty="0">
                <a:latin typeface="Times New Roman" panose="02020603050405020304" pitchFamily="18" charset="0"/>
                <a:cs typeface="Times New Roman" panose="02020603050405020304" pitchFamily="18" charset="0"/>
              </a:rPr>
              <a:t>В презентации 2018 года представлена информация о расходах в сфере образования за 2017 год по  сравнению с 2015 и 2016 годами.</a:t>
            </a:r>
          </a:p>
          <a:p>
            <a:pPr algn="just"/>
            <a:r>
              <a:rPr lang="ru-RU" sz="1400" dirty="0">
                <a:latin typeface="Times New Roman" panose="02020603050405020304" pitchFamily="18" charset="0"/>
                <a:cs typeface="Times New Roman" panose="02020603050405020304" pitchFamily="18" charset="0"/>
              </a:rPr>
              <a:t>Конкурсный проект размещен на общедоступном ресурсе сети интернет </a:t>
            </a:r>
            <a:r>
              <a:rPr lang="en-US" sz="1400" dirty="0">
                <a:latin typeface="Times New Roman" panose="02020603050405020304" pitchFamily="18" charset="0"/>
                <a:cs typeface="Times New Roman" panose="02020603050405020304" pitchFamily="18" charset="0"/>
                <a:hlinkClick r:id="rId6"/>
              </a:rPr>
              <a:t>https://cloud.mail.ru/public/MHMh/rsmr4guGw</a:t>
            </a:r>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36951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953" y="1308337"/>
            <a:ext cx="1554217" cy="1792757"/>
          </a:xfrm>
          <a:prstGeom prst="rect">
            <a:avLst/>
          </a:prstGeom>
          <a:ln/>
        </p:spPr>
        <p:style>
          <a:lnRef idx="2">
            <a:schemeClr val="dk1"/>
          </a:lnRef>
          <a:fillRef idx="1">
            <a:schemeClr val="lt1"/>
          </a:fillRef>
          <a:effectRef idx="0">
            <a:schemeClr val="dk1"/>
          </a:effectRef>
          <a:fontRef idx="minor">
            <a:schemeClr val="dk1"/>
          </a:fontRef>
        </p:style>
      </p:pic>
      <p:sp>
        <p:nvSpPr>
          <p:cNvPr id="2" name="TextBox 1"/>
          <p:cNvSpPr txBox="1"/>
          <p:nvPr/>
        </p:nvSpPr>
        <p:spPr>
          <a:xfrm>
            <a:off x="0" y="0"/>
            <a:ext cx="9144000" cy="1200329"/>
          </a:xfrm>
          <a:prstGeom prst="rect">
            <a:avLst/>
          </a:prstGeom>
          <a:solidFill>
            <a:srgbClr val="66CCFF"/>
          </a:solid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2018 - 2019 годах в номинации </a:t>
            </a:r>
          </a:p>
          <a:p>
            <a:pPr algn="ctr"/>
            <a:r>
              <a:rPr lang="ru-RU" dirty="0">
                <a:latin typeface="Times New Roman" panose="02020603050405020304" pitchFamily="18" charset="0"/>
                <a:cs typeface="Times New Roman" panose="02020603050405020304" pitchFamily="18" charset="0"/>
              </a:rPr>
              <a:t>"Современные формы визуализации бюджета для граждан"</a:t>
            </a:r>
          </a:p>
          <a:p>
            <a:pPr algn="ctr"/>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025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741" y="4416111"/>
            <a:ext cx="1546429" cy="2066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2464" y="1308337"/>
            <a:ext cx="1547917" cy="2031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9677" y="4401651"/>
            <a:ext cx="1556387" cy="1907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67744" y="6495852"/>
            <a:ext cx="4139952" cy="246221"/>
          </a:xfrm>
          <a:prstGeom prst="rect">
            <a:avLst/>
          </a:prstGeom>
          <a:noFill/>
        </p:spPr>
        <p:txBody>
          <a:bodyPr wrap="square" rtlCol="0">
            <a:spAutoFit/>
          </a:bodyPr>
          <a:lstStyle/>
          <a:p>
            <a:pPr algn="ctr"/>
            <a:r>
              <a:rPr lang="en-US" sz="1000" dirty="0">
                <a:solidFill>
                  <a:schemeClr val="tx1">
                    <a:lumMod val="95000"/>
                    <a:lumOff val="5000"/>
                  </a:schemeClr>
                </a:solidFill>
                <a:latin typeface="Times New Roman" panose="02020603050405020304" pitchFamily="18" charset="0"/>
                <a:cs typeface="Times New Roman" panose="02020603050405020304" pitchFamily="18" charset="0"/>
              </a:rPr>
              <a:t>https://cloud.mail.ru/public/23BG/cunwP2NJ6</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78722" y="4293096"/>
            <a:ext cx="5529582" cy="2539157"/>
          </a:xfrm>
          <a:prstGeom prst="rect">
            <a:avLst/>
          </a:prstGeom>
          <a:noFill/>
        </p:spPr>
        <p:txBody>
          <a:bodyPr wrap="square" rtlCol="0">
            <a:spAutoFit/>
          </a:bodyPr>
          <a:lstStyle/>
          <a:p>
            <a:endParaRPr lang="ru-RU" sz="1000" dirty="0"/>
          </a:p>
          <a:p>
            <a:pPr algn="just"/>
            <a:r>
              <a:rPr lang="ru-RU" sz="1350" dirty="0">
                <a:latin typeface="Times New Roman" panose="02020603050405020304" pitchFamily="18" charset="0"/>
                <a:cs typeface="Times New Roman" panose="02020603050405020304" pitchFamily="18" charset="0"/>
              </a:rPr>
              <a:t>Конкурсный проект «Бюджетные истории» представлен в виде рисованного видео в технике </a:t>
            </a:r>
            <a:r>
              <a:rPr lang="ru-RU" sz="1350" dirty="0" err="1">
                <a:latin typeface="Times New Roman" panose="02020603050405020304" pitchFamily="18" charset="0"/>
                <a:cs typeface="Times New Roman" panose="02020603050405020304" pitchFamily="18" charset="0"/>
              </a:rPr>
              <a:t>видеоскрайбинга</a:t>
            </a:r>
            <a:r>
              <a:rPr lang="ru-RU" sz="1350" dirty="0">
                <a:latin typeface="Times New Roman" panose="02020603050405020304" pitchFamily="18" charset="0"/>
                <a:cs typeface="Times New Roman" panose="02020603050405020304" pitchFamily="18" charset="0"/>
              </a:rPr>
              <a:t> с элементами анимации и стихотворного слога. В проекте использована необычная визуализация материала о бюджете с использованием рисунков, схем и диаграмм, иллюстрирующих речь и облегчающих восприятие материала, а также афоризмов знаменитых людей. Награжден Дипломом </a:t>
            </a:r>
            <a:r>
              <a:rPr lang="en-US" sz="1350" dirty="0">
                <a:latin typeface="Times New Roman" panose="02020603050405020304" pitchFamily="18" charset="0"/>
                <a:cs typeface="Times New Roman" panose="02020603050405020304" pitchFamily="18" charset="0"/>
              </a:rPr>
              <a:t>I</a:t>
            </a:r>
            <a:r>
              <a:rPr lang="ru-RU" sz="1350" dirty="0">
                <a:latin typeface="Times New Roman" panose="02020603050405020304" pitchFamily="18" charset="0"/>
                <a:cs typeface="Times New Roman" panose="02020603050405020304" pitchFamily="18" charset="0"/>
              </a:rPr>
              <a:t> степени Министерства Финансов Республики Башкортостан, Дипломом </a:t>
            </a:r>
            <a:r>
              <a:rPr lang="en-US" sz="1350" dirty="0">
                <a:latin typeface="Times New Roman" panose="02020603050405020304" pitchFamily="18" charset="0"/>
                <a:cs typeface="Times New Roman" panose="02020603050405020304" pitchFamily="18" charset="0"/>
              </a:rPr>
              <a:t>III </a:t>
            </a:r>
            <a:r>
              <a:rPr lang="ru-RU" sz="1350" dirty="0">
                <a:latin typeface="Times New Roman" panose="02020603050405020304" pitchFamily="18" charset="0"/>
                <a:cs typeface="Times New Roman" panose="02020603050405020304" pitchFamily="18" charset="0"/>
              </a:rPr>
              <a:t>Министерства Финансов Российской Федерации в 2018г., Дипломом </a:t>
            </a:r>
            <a:r>
              <a:rPr lang="en-US" sz="1350" dirty="0">
                <a:latin typeface="Times New Roman" panose="02020603050405020304" pitchFamily="18" charset="0"/>
                <a:cs typeface="Times New Roman" panose="02020603050405020304" pitchFamily="18" charset="0"/>
              </a:rPr>
              <a:t>I</a:t>
            </a:r>
            <a:r>
              <a:rPr lang="ru-RU" sz="1350" dirty="0">
                <a:latin typeface="Times New Roman" panose="02020603050405020304" pitchFamily="18" charset="0"/>
                <a:cs typeface="Times New Roman" panose="02020603050405020304" pitchFamily="18" charset="0"/>
              </a:rPr>
              <a:t> степени Министерства Финансов Республики Башкортостан, Дипломом </a:t>
            </a:r>
            <a:r>
              <a:rPr lang="en-US" sz="1350" dirty="0">
                <a:latin typeface="Times New Roman" panose="02020603050405020304" pitchFamily="18" charset="0"/>
                <a:cs typeface="Times New Roman" panose="02020603050405020304" pitchFamily="18" charset="0"/>
              </a:rPr>
              <a:t>I</a:t>
            </a:r>
            <a:r>
              <a:rPr lang="ru-RU" sz="1350" dirty="0">
                <a:latin typeface="Times New Roman" panose="02020603050405020304" pitchFamily="18" charset="0"/>
                <a:cs typeface="Times New Roman" panose="02020603050405020304" pitchFamily="18" charset="0"/>
              </a:rPr>
              <a:t> степени</a:t>
            </a:r>
            <a:r>
              <a:rPr lang="en-US" sz="1350" dirty="0">
                <a:latin typeface="Times New Roman" panose="02020603050405020304" pitchFamily="18" charset="0"/>
                <a:cs typeface="Times New Roman" panose="02020603050405020304" pitchFamily="18" charset="0"/>
              </a:rPr>
              <a:t> </a:t>
            </a:r>
            <a:r>
              <a:rPr lang="ru-RU" sz="1350" dirty="0">
                <a:latin typeface="Times New Roman" panose="02020603050405020304" pitchFamily="18" charset="0"/>
                <a:cs typeface="Times New Roman" panose="02020603050405020304" pitchFamily="18" charset="0"/>
              </a:rPr>
              <a:t>Министерства Финансов Российской Федерации в 2019г.</a:t>
            </a:r>
          </a:p>
          <a:p>
            <a:pPr algn="just"/>
            <a:endParaRPr lang="ru-RU" sz="1400" dirty="0">
              <a:latin typeface="Times New Roman" panose="02020603050405020304" pitchFamily="18" charset="0"/>
              <a:cs typeface="Times New Roman" panose="02020603050405020304" pitchFamily="18" charset="0"/>
            </a:endParaRPr>
          </a:p>
        </p:txBody>
      </p:sp>
      <p:pic>
        <p:nvPicPr>
          <p:cNvPr id="2050" name="Picture 2" descr="D:\Рабочий стол\Юлия\Бюдж, истории.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7704" y="1308337"/>
            <a:ext cx="5328591" cy="2912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4598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Рабочий стол\Фото БДГ-2019\DSC_05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4664" y="0"/>
            <a:ext cx="11737304" cy="7632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1737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2591985"/>
            <a:ext cx="2550960" cy="3638400"/>
          </a:xfrm>
          <a:prstGeom prst="rect">
            <a:avLst/>
          </a:prstGeom>
          <a:ln/>
        </p:spPr>
        <p:style>
          <a:lnRef idx="2">
            <a:schemeClr val="dk1"/>
          </a:lnRef>
          <a:fillRef idx="1">
            <a:schemeClr val="lt1"/>
          </a:fillRef>
          <a:effectRef idx="0">
            <a:schemeClr val="dk1"/>
          </a:effectRef>
          <a:fontRef idx="minor">
            <a:schemeClr val="dk1"/>
          </a:fontRef>
        </p:style>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27584" y="0"/>
            <a:ext cx="8208912"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Республиканского конкурса проектов по представлению бюджета для граждан в 2018 году в номинации </a:t>
            </a:r>
          </a:p>
          <a:p>
            <a:pPr algn="ctr"/>
            <a:r>
              <a:rPr lang="ru-RU" dirty="0">
                <a:latin typeface="Times New Roman" panose="02020603050405020304" pitchFamily="18" charset="0"/>
                <a:cs typeface="Times New Roman" panose="02020603050405020304" pitchFamily="18" charset="0"/>
              </a:rPr>
              <a:t>"Бюджетный календарь"</a:t>
            </a:r>
          </a:p>
          <a:p>
            <a:pPr algn="ctr"/>
            <a:endParaRPr lang="ru-RU" dirty="0">
              <a:latin typeface="Times New Roman" panose="02020603050405020304" pitchFamily="18" charset="0"/>
              <a:cs typeface="Times New Roman" panose="02020603050405020304" pitchFamily="18" charset="0"/>
            </a:endParaRPr>
          </a:p>
        </p:txBody>
      </p:sp>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2591985"/>
            <a:ext cx="5139201" cy="352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41993" y="6237312"/>
            <a:ext cx="8190447" cy="338554"/>
          </a:xfrm>
          <a:prstGeom prst="rect">
            <a:avLst/>
          </a:prstGeom>
          <a:noFill/>
        </p:spPr>
        <p:txBody>
          <a:bodyPr wrap="square" rtlCol="0">
            <a:spAutoFit/>
          </a:bodyPr>
          <a:lstStyle/>
          <a:p>
            <a:r>
              <a:rPr lang="en-US" sz="800" dirty="0">
                <a:latin typeface="Times New Roman" panose="02020603050405020304" pitchFamily="18" charset="0"/>
                <a:cs typeface="Times New Roman" panose="02020603050405020304" pitchFamily="18" charset="0"/>
              </a:rPr>
              <a:t>http://finance.admmeleuz.ru/images/Elena/%D0%91%D1%8E%D0%B4%D0%B6%D0%B5%D1%82%D0%BD%D1%8B%D0%B9_%D0%BA%D0%B0%D0%BB%D0%B5%D0%BD%D0%B4%D0%B0%D1%80%D1%8C_%D0%BD%D0%B0_2018_%D0%B3%D0%BE%D0%B4.pdf</a:t>
            </a:r>
            <a:endParaRPr lang="ru-RU" sz="8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41993" y="906576"/>
            <a:ext cx="8437151" cy="1613262"/>
          </a:xfrm>
          <a:prstGeom prst="rect">
            <a:avLst/>
          </a:prstGeom>
          <a:noFill/>
        </p:spPr>
        <p:txBody>
          <a:bodyPr wrap="square" rtlCol="0">
            <a:spAutoFit/>
          </a:bodyPr>
          <a:lstStyle/>
          <a:p>
            <a:pPr marL="139700" marR="132080" indent="6350" algn="just">
              <a:spcBef>
                <a:spcPts val="65"/>
              </a:spcBef>
            </a:pPr>
            <a:r>
              <a:rPr lang="ru-RU" sz="1400" dirty="0">
                <a:latin typeface="Times New Roman"/>
                <a:cs typeface="Times New Roman"/>
              </a:rPr>
              <a:t>В </a:t>
            </a:r>
            <a:r>
              <a:rPr lang="ru-RU" sz="1400" spc="-5" dirty="0">
                <a:latin typeface="Times New Roman"/>
                <a:cs typeface="Times New Roman"/>
              </a:rPr>
              <a:t>данном информационном </a:t>
            </a:r>
            <a:r>
              <a:rPr lang="ru-RU" sz="1400" spc="-15" dirty="0">
                <a:latin typeface="Times New Roman"/>
                <a:cs typeface="Times New Roman"/>
              </a:rPr>
              <a:t>буклете </a:t>
            </a:r>
            <a:r>
              <a:rPr lang="ru-RU" sz="1400" spc="-10" dirty="0">
                <a:latin typeface="Times New Roman"/>
                <a:cs typeface="Times New Roman"/>
              </a:rPr>
              <a:t> </a:t>
            </a:r>
            <a:r>
              <a:rPr lang="ru-RU" sz="1400" spc="-5" dirty="0">
                <a:latin typeface="Times New Roman"/>
                <a:cs typeface="Times New Roman"/>
              </a:rPr>
              <a:t>муниципального района </a:t>
            </a:r>
            <a:r>
              <a:rPr lang="ru-RU" sz="1400" spc="-10" dirty="0">
                <a:latin typeface="Times New Roman"/>
                <a:cs typeface="Times New Roman"/>
              </a:rPr>
              <a:t>Мелеузовский </a:t>
            </a:r>
            <a:r>
              <a:rPr lang="ru-RU" sz="1400" spc="-285" dirty="0">
                <a:latin typeface="Times New Roman"/>
                <a:cs typeface="Times New Roman"/>
              </a:rPr>
              <a:t> </a:t>
            </a:r>
            <a:r>
              <a:rPr lang="ru-RU" sz="1400" spc="-5" dirty="0">
                <a:latin typeface="Times New Roman"/>
                <a:cs typeface="Times New Roman"/>
              </a:rPr>
              <a:t>район</a:t>
            </a:r>
            <a:r>
              <a:rPr lang="ru-RU" sz="1400" spc="-15" dirty="0">
                <a:latin typeface="Times New Roman"/>
                <a:cs typeface="Times New Roman"/>
              </a:rPr>
              <a:t> </a:t>
            </a:r>
            <a:r>
              <a:rPr lang="ru-RU" sz="1400" spc="-10" dirty="0">
                <a:latin typeface="Times New Roman"/>
                <a:cs typeface="Times New Roman"/>
              </a:rPr>
              <a:t>Республики</a:t>
            </a:r>
            <a:r>
              <a:rPr lang="ru-RU" sz="1400" spc="15" dirty="0">
                <a:latin typeface="Times New Roman"/>
                <a:cs typeface="Times New Roman"/>
              </a:rPr>
              <a:t> </a:t>
            </a:r>
            <a:r>
              <a:rPr lang="ru-RU" sz="1400" spc="-10" dirty="0">
                <a:latin typeface="Times New Roman"/>
                <a:cs typeface="Times New Roman"/>
              </a:rPr>
              <a:t>Башкортостан </a:t>
            </a:r>
            <a:r>
              <a:rPr lang="ru-RU" sz="1400" spc="-5" dirty="0">
                <a:latin typeface="Times New Roman"/>
                <a:cs typeface="Times New Roman"/>
              </a:rPr>
              <a:t> представлен</a:t>
            </a:r>
            <a:r>
              <a:rPr lang="ru-RU" sz="1400" spc="5" dirty="0">
                <a:latin typeface="Times New Roman"/>
                <a:cs typeface="Times New Roman"/>
              </a:rPr>
              <a:t> </a:t>
            </a:r>
            <a:r>
              <a:rPr lang="ru-RU" sz="1400" dirty="0">
                <a:latin typeface="Times New Roman"/>
                <a:cs typeface="Times New Roman"/>
              </a:rPr>
              <a:t>календарь разработки </a:t>
            </a:r>
            <a:r>
              <a:rPr lang="ru-RU" sz="1400" spc="5" dirty="0">
                <a:latin typeface="Times New Roman"/>
                <a:cs typeface="Times New Roman"/>
              </a:rPr>
              <a:t> </a:t>
            </a:r>
            <a:r>
              <a:rPr lang="ru-RU" sz="1400" dirty="0">
                <a:latin typeface="Times New Roman"/>
                <a:cs typeface="Times New Roman"/>
              </a:rPr>
              <a:t>прогноза социально – </a:t>
            </a:r>
            <a:r>
              <a:rPr lang="ru-RU" sz="1400" spc="-15" dirty="0">
                <a:latin typeface="Times New Roman"/>
                <a:cs typeface="Times New Roman"/>
              </a:rPr>
              <a:t>экономического </a:t>
            </a:r>
            <a:r>
              <a:rPr lang="ru-RU" sz="1400" spc="-10" dirty="0">
                <a:latin typeface="Times New Roman"/>
                <a:cs typeface="Times New Roman"/>
              </a:rPr>
              <a:t> </a:t>
            </a:r>
            <a:r>
              <a:rPr lang="ru-RU" sz="1400" spc="-5" dirty="0">
                <a:latin typeface="Times New Roman"/>
                <a:cs typeface="Times New Roman"/>
              </a:rPr>
              <a:t>развития,</a:t>
            </a:r>
            <a:r>
              <a:rPr lang="ru-RU" sz="1400" spc="270" dirty="0">
                <a:latin typeface="Times New Roman"/>
                <a:cs typeface="Times New Roman"/>
              </a:rPr>
              <a:t> </a:t>
            </a:r>
            <a:r>
              <a:rPr lang="ru-RU" sz="1400" spc="-5" dirty="0">
                <a:latin typeface="Times New Roman"/>
                <a:cs typeface="Times New Roman"/>
              </a:rPr>
              <a:t>составления</a:t>
            </a:r>
            <a:r>
              <a:rPr lang="ru-RU" sz="1400" spc="10" dirty="0">
                <a:latin typeface="Times New Roman"/>
                <a:cs typeface="Times New Roman"/>
              </a:rPr>
              <a:t> </a:t>
            </a:r>
            <a:r>
              <a:rPr lang="ru-RU" sz="1400" dirty="0">
                <a:latin typeface="Times New Roman"/>
                <a:cs typeface="Times New Roman"/>
              </a:rPr>
              <a:t>проекта </a:t>
            </a:r>
            <a:r>
              <a:rPr lang="ru-RU" sz="1400" spc="-10" dirty="0">
                <a:latin typeface="Times New Roman"/>
                <a:cs typeface="Times New Roman"/>
              </a:rPr>
              <a:t>бюджета, его </a:t>
            </a:r>
            <a:r>
              <a:rPr lang="ru-RU" sz="1400" spc="-5" dirty="0">
                <a:latin typeface="Times New Roman"/>
                <a:cs typeface="Times New Roman"/>
              </a:rPr>
              <a:t>рассмотрения </a:t>
            </a:r>
            <a:r>
              <a:rPr lang="ru-RU" sz="1400" dirty="0">
                <a:latin typeface="Times New Roman"/>
                <a:cs typeface="Times New Roman"/>
              </a:rPr>
              <a:t>и </a:t>
            </a:r>
            <a:r>
              <a:rPr lang="ru-RU" sz="1400" spc="-285" dirty="0">
                <a:latin typeface="Times New Roman"/>
                <a:cs typeface="Times New Roman"/>
              </a:rPr>
              <a:t> </a:t>
            </a:r>
            <a:r>
              <a:rPr lang="ru-RU" sz="1400" spc="-10" dirty="0">
                <a:latin typeface="Times New Roman"/>
                <a:cs typeface="Times New Roman"/>
              </a:rPr>
              <a:t>утверждения,</a:t>
            </a:r>
            <a:r>
              <a:rPr lang="ru-RU" sz="1400" spc="30" dirty="0">
                <a:latin typeface="Times New Roman"/>
                <a:cs typeface="Times New Roman"/>
              </a:rPr>
              <a:t> </a:t>
            </a:r>
            <a:r>
              <a:rPr lang="ru-RU" sz="1400" dirty="0">
                <a:latin typeface="Times New Roman"/>
                <a:cs typeface="Times New Roman"/>
              </a:rPr>
              <a:t>а </a:t>
            </a:r>
            <a:r>
              <a:rPr lang="ru-RU" sz="1400" spc="-5" dirty="0">
                <a:latin typeface="Times New Roman"/>
                <a:cs typeface="Times New Roman"/>
              </a:rPr>
              <a:t>также</a:t>
            </a:r>
            <a:r>
              <a:rPr lang="ru-RU" sz="1400" spc="5" dirty="0">
                <a:latin typeface="Times New Roman"/>
                <a:cs typeface="Times New Roman"/>
              </a:rPr>
              <a:t> </a:t>
            </a:r>
            <a:r>
              <a:rPr lang="ru-RU" sz="1400" spc="-5" dirty="0">
                <a:latin typeface="Times New Roman"/>
                <a:cs typeface="Times New Roman"/>
              </a:rPr>
              <a:t>сроки</a:t>
            </a:r>
            <a:r>
              <a:rPr lang="ru-RU" sz="1400" dirty="0">
                <a:latin typeface="Times New Roman"/>
                <a:cs typeface="Times New Roman"/>
              </a:rPr>
              <a:t> исполнения</a:t>
            </a:r>
            <a:r>
              <a:rPr lang="ru-RU" sz="1400" spc="-65" dirty="0">
                <a:latin typeface="Times New Roman"/>
                <a:cs typeface="Times New Roman"/>
              </a:rPr>
              <a:t> </a:t>
            </a:r>
            <a:r>
              <a:rPr lang="ru-RU" sz="1400" spc="-5" dirty="0">
                <a:latin typeface="Times New Roman"/>
                <a:cs typeface="Times New Roman"/>
              </a:rPr>
              <a:t>налогоплательщиками </a:t>
            </a:r>
            <a:r>
              <a:rPr lang="ru-RU" sz="1400" spc="-285" dirty="0">
                <a:latin typeface="Times New Roman"/>
                <a:cs typeface="Times New Roman"/>
              </a:rPr>
              <a:t> </a:t>
            </a:r>
            <a:r>
              <a:rPr lang="ru-RU" sz="1400" spc="-10" dirty="0">
                <a:latin typeface="Times New Roman"/>
                <a:cs typeface="Times New Roman"/>
              </a:rPr>
              <a:t>обязательств</a:t>
            </a:r>
            <a:r>
              <a:rPr lang="ru-RU" sz="1400" spc="5" dirty="0">
                <a:latin typeface="Times New Roman"/>
                <a:cs typeface="Times New Roman"/>
              </a:rPr>
              <a:t> </a:t>
            </a:r>
            <a:r>
              <a:rPr lang="ru-RU" sz="1400" dirty="0">
                <a:latin typeface="Times New Roman"/>
                <a:cs typeface="Times New Roman"/>
              </a:rPr>
              <a:t>по</a:t>
            </a:r>
            <a:r>
              <a:rPr lang="ru-RU" sz="1400" spc="-20" dirty="0">
                <a:latin typeface="Times New Roman"/>
                <a:cs typeface="Times New Roman"/>
              </a:rPr>
              <a:t> </a:t>
            </a:r>
            <a:r>
              <a:rPr lang="ru-RU" sz="1400" spc="-15" dirty="0">
                <a:latin typeface="Times New Roman"/>
                <a:cs typeface="Times New Roman"/>
              </a:rPr>
              <a:t>уплате</a:t>
            </a:r>
            <a:r>
              <a:rPr lang="ru-RU" sz="1400" spc="40" dirty="0">
                <a:latin typeface="Times New Roman"/>
                <a:cs typeface="Times New Roman"/>
              </a:rPr>
              <a:t> </a:t>
            </a:r>
            <a:r>
              <a:rPr lang="ru-RU" sz="1400" spc="-5" dirty="0">
                <a:latin typeface="Times New Roman"/>
                <a:cs typeface="Times New Roman"/>
              </a:rPr>
              <a:t>налогов</a:t>
            </a:r>
            <a:r>
              <a:rPr lang="ru-RU" sz="1400" spc="-20" dirty="0">
                <a:latin typeface="Times New Roman"/>
                <a:cs typeface="Times New Roman"/>
              </a:rPr>
              <a:t> </a:t>
            </a:r>
            <a:r>
              <a:rPr lang="ru-RU" sz="1400" dirty="0">
                <a:latin typeface="Times New Roman"/>
                <a:cs typeface="Times New Roman"/>
              </a:rPr>
              <a:t>и </a:t>
            </a:r>
            <a:r>
              <a:rPr lang="ru-RU" sz="1400" spc="5" dirty="0">
                <a:latin typeface="Times New Roman"/>
                <a:cs typeface="Times New Roman"/>
              </a:rPr>
              <a:t> </a:t>
            </a:r>
            <a:r>
              <a:rPr lang="ru-RU" sz="1400" dirty="0">
                <a:latin typeface="Times New Roman"/>
                <a:cs typeface="Times New Roman"/>
              </a:rPr>
              <a:t>сборов в</a:t>
            </a:r>
            <a:r>
              <a:rPr lang="ru-RU" sz="1400" spc="-10" dirty="0">
                <a:latin typeface="Times New Roman"/>
                <a:cs typeface="Times New Roman"/>
              </a:rPr>
              <a:t> </a:t>
            </a:r>
            <a:r>
              <a:rPr lang="ru-RU" sz="1400" spc="-15" dirty="0">
                <a:latin typeface="Times New Roman"/>
                <a:cs typeface="Times New Roman"/>
              </a:rPr>
              <a:t>бюджет</a:t>
            </a:r>
            <a:r>
              <a:rPr lang="ru-RU" sz="1400" spc="-5" dirty="0">
                <a:latin typeface="Times New Roman"/>
                <a:cs typeface="Times New Roman"/>
              </a:rPr>
              <a:t> муниципального </a:t>
            </a:r>
            <a:r>
              <a:rPr lang="ru-RU" sz="1400" dirty="0">
                <a:latin typeface="Times New Roman"/>
                <a:cs typeface="Times New Roman"/>
              </a:rPr>
              <a:t> </a:t>
            </a:r>
            <a:r>
              <a:rPr lang="ru-RU" sz="1400" spc="-5" dirty="0">
                <a:latin typeface="Times New Roman"/>
                <a:cs typeface="Times New Roman"/>
              </a:rPr>
              <a:t>района</a:t>
            </a:r>
            <a:r>
              <a:rPr lang="ru-RU" sz="1400" spc="-10" dirty="0">
                <a:latin typeface="Times New Roman"/>
                <a:cs typeface="Times New Roman"/>
              </a:rPr>
              <a:t> Мелеузовский</a:t>
            </a:r>
            <a:r>
              <a:rPr lang="ru-RU" sz="1400" spc="20" dirty="0">
                <a:latin typeface="Times New Roman"/>
                <a:cs typeface="Times New Roman"/>
              </a:rPr>
              <a:t> </a:t>
            </a:r>
            <a:r>
              <a:rPr lang="ru-RU" sz="1400" spc="-5" dirty="0">
                <a:latin typeface="Times New Roman"/>
                <a:cs typeface="Times New Roman"/>
              </a:rPr>
              <a:t>район </a:t>
            </a:r>
            <a:r>
              <a:rPr lang="ru-RU" sz="1400" dirty="0">
                <a:latin typeface="Times New Roman"/>
                <a:cs typeface="Times New Roman"/>
              </a:rPr>
              <a:t> </a:t>
            </a:r>
            <a:r>
              <a:rPr lang="ru-RU" sz="1400" spc="-10" dirty="0">
                <a:latin typeface="Times New Roman"/>
                <a:cs typeface="Times New Roman"/>
              </a:rPr>
              <a:t>Республики</a:t>
            </a:r>
            <a:r>
              <a:rPr lang="ru-RU" sz="1400" dirty="0">
                <a:latin typeface="Times New Roman"/>
                <a:cs typeface="Times New Roman"/>
              </a:rPr>
              <a:t> </a:t>
            </a:r>
            <a:r>
              <a:rPr lang="ru-RU" sz="1400" spc="-10" dirty="0">
                <a:latin typeface="Times New Roman"/>
                <a:cs typeface="Times New Roman"/>
              </a:rPr>
              <a:t>Башкортостан,</a:t>
            </a:r>
            <a:r>
              <a:rPr lang="ru-RU" sz="1400" spc="20" dirty="0">
                <a:latin typeface="Times New Roman"/>
                <a:cs typeface="Times New Roman"/>
              </a:rPr>
              <a:t> </a:t>
            </a:r>
            <a:r>
              <a:rPr lang="ru-RU" sz="1400" spc="-5" dirty="0">
                <a:latin typeface="Times New Roman"/>
                <a:cs typeface="Times New Roman"/>
              </a:rPr>
              <a:t>сроки</a:t>
            </a:r>
            <a:r>
              <a:rPr lang="ru-RU" sz="1400" dirty="0">
                <a:latin typeface="Times New Roman"/>
                <a:cs typeface="Times New Roman"/>
              </a:rPr>
              <a:t> </a:t>
            </a:r>
            <a:r>
              <a:rPr lang="ru-RU" sz="1400" spc="-5" dirty="0">
                <a:latin typeface="Times New Roman"/>
                <a:cs typeface="Times New Roman"/>
              </a:rPr>
              <a:t>составления,</a:t>
            </a:r>
            <a:r>
              <a:rPr lang="ru-RU" sz="1400" spc="15" dirty="0">
                <a:latin typeface="Times New Roman"/>
                <a:cs typeface="Times New Roman"/>
              </a:rPr>
              <a:t> </a:t>
            </a:r>
            <a:r>
              <a:rPr lang="ru-RU" sz="1400" spc="-5" dirty="0">
                <a:latin typeface="Times New Roman"/>
                <a:cs typeface="Times New Roman"/>
              </a:rPr>
              <a:t>проверки</a:t>
            </a:r>
            <a:r>
              <a:rPr lang="ru-RU" sz="1400" spc="5" dirty="0">
                <a:latin typeface="Times New Roman"/>
                <a:cs typeface="Times New Roman"/>
              </a:rPr>
              <a:t> </a:t>
            </a:r>
            <a:r>
              <a:rPr lang="ru-RU" sz="1400" dirty="0">
                <a:latin typeface="Times New Roman"/>
                <a:cs typeface="Times New Roman"/>
              </a:rPr>
              <a:t>и</a:t>
            </a:r>
            <a:r>
              <a:rPr lang="ru-RU" sz="1400" spc="-5" dirty="0">
                <a:latin typeface="Times New Roman"/>
                <a:cs typeface="Times New Roman"/>
              </a:rPr>
              <a:t> </a:t>
            </a:r>
            <a:r>
              <a:rPr lang="ru-RU" sz="1400" spc="-10" dirty="0">
                <a:latin typeface="Times New Roman"/>
                <a:cs typeface="Times New Roman"/>
              </a:rPr>
              <a:t>утверждения </a:t>
            </a:r>
            <a:r>
              <a:rPr lang="ru-RU" sz="1400" spc="-285" dirty="0">
                <a:latin typeface="Times New Roman"/>
                <a:cs typeface="Times New Roman"/>
              </a:rPr>
              <a:t> </a:t>
            </a:r>
            <a:r>
              <a:rPr lang="ru-RU" sz="1400" spc="-10" dirty="0">
                <a:latin typeface="Times New Roman"/>
                <a:cs typeface="Times New Roman"/>
              </a:rPr>
              <a:t>бюджетной</a:t>
            </a:r>
            <a:r>
              <a:rPr lang="ru-RU" sz="1400" spc="-25" dirty="0">
                <a:latin typeface="Times New Roman"/>
                <a:cs typeface="Times New Roman"/>
              </a:rPr>
              <a:t> </a:t>
            </a:r>
            <a:r>
              <a:rPr lang="ru-RU" sz="1400" dirty="0">
                <a:latin typeface="Times New Roman"/>
                <a:cs typeface="Times New Roman"/>
              </a:rPr>
              <a:t>отчетности, </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награжден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a:t>
            </a:r>
            <a:r>
              <a:rPr lang="ru-RU" sz="1400" dirty="0">
                <a:latin typeface="Times New Roman" panose="02020603050405020304" pitchFamily="18" charset="0"/>
                <a:cs typeface="Times New Roman" panose="02020603050405020304" pitchFamily="18" charset="0"/>
              </a:rPr>
              <a:t>Республики Башкортостан</a:t>
            </a:r>
            <a:endParaRPr lang="ru-RU" sz="14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139700" marR="132080" indent="6350" algn="just">
              <a:spcBef>
                <a:spcPts val="65"/>
              </a:spcBef>
            </a:pPr>
            <a:r>
              <a:rPr lang="ru-RU" sz="1400" dirty="0">
                <a:latin typeface="Times New Roman"/>
                <a:cs typeface="Times New Roman"/>
              </a:rPr>
              <a:t> </a:t>
            </a:r>
          </a:p>
        </p:txBody>
      </p:sp>
    </p:spTree>
    <p:extLst>
      <p:ext uri="{BB962C8B-B14F-4D97-AF65-F5344CB8AC3E}">
        <p14:creationId xmlns:p14="http://schemas.microsoft.com/office/powerpoint/2010/main" val="8210729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3091040"/>
            <a:ext cx="3420526" cy="3766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067944" y="6196678"/>
            <a:ext cx="4824536" cy="461665"/>
          </a:xfrm>
          <a:prstGeom prst="rect">
            <a:avLst/>
          </a:prstGeom>
          <a:noFill/>
        </p:spPr>
        <p:txBody>
          <a:bodyPr wrap="square" rtlCol="0">
            <a:spAutoFit/>
          </a:bodyPr>
          <a:lstStyle/>
          <a:p>
            <a:pPr algn="just"/>
            <a:r>
              <a:rPr lang="en-US" sz="800" dirty="0">
                <a:latin typeface="Times New Roman" panose="02020603050405020304" pitchFamily="18" charset="0"/>
                <a:cs typeface="Times New Roman" panose="02020603050405020304" pitchFamily="18" charset="0"/>
              </a:rPr>
              <a:t>http://finance.admmeleuz.ru/images/Elena/%D0%91%D1%8E%D0%B4%D0%B6%D0%B5%D1%82_%D0%B4%D0%BB%D1%8F_%D0%BF%D1%80%D0%B5%D0%B4%D0%BF%D1%80%D0%B8%D0%BD%D0%B8%D0%BC%D0%B0%D1%82%D0%B5%D0%BB%D0%B5%D0%B9.pdf</a:t>
            </a:r>
            <a:endParaRPr lang="ru-RU" sz="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899592" y="0"/>
            <a:ext cx="7848872"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2019 году в номинации "Бюджет для предпринимателей"</a:t>
            </a:r>
          </a:p>
          <a:p>
            <a:pPr algn="ctr"/>
            <a:endParaRPr lang="ru-RU" dirty="0">
              <a:latin typeface="Times New Roman" panose="02020603050405020304" pitchFamily="18" charset="0"/>
              <a:cs typeface="Times New Roman" panose="02020603050405020304" pitchFamily="18" charset="0"/>
            </a:endParaRPr>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0963" y="1200329"/>
            <a:ext cx="5343525" cy="3781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51520" y="1200329"/>
            <a:ext cx="3169007" cy="2031325"/>
          </a:xfrm>
          <a:prstGeom prst="rect">
            <a:avLst/>
          </a:prstGeom>
          <a:noFill/>
        </p:spPr>
        <p:txBody>
          <a:bodyPr wrap="square" rtlCol="0">
            <a:spAutoFit/>
          </a:bodyPr>
          <a:lstStyle/>
          <a:p>
            <a:pPr algn="just"/>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В презентации представлена информация о нормативно-нормативной базе и требованиях  к субъектам малого и среднего предпринимательства на начальной стадии бизнеса , награжден Дипломом </a:t>
            </a:r>
            <a:r>
              <a:rPr lang="en-US" sz="1400" dirty="0">
                <a:solidFill>
                  <a:schemeClr val="tx1">
                    <a:lumMod val="95000"/>
                    <a:lumOff val="5000"/>
                  </a:schemeClr>
                </a:solidFill>
                <a:latin typeface="Times New Roman" panose="02020603050405020304" pitchFamily="18" charset="0"/>
                <a:cs typeface="Times New Roman" panose="02020603050405020304" pitchFamily="18" charset="0"/>
              </a:rPr>
              <a:t>III</a:t>
            </a:r>
            <a:r>
              <a:rPr lang="ru-RU" sz="14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a:t>
            </a:r>
            <a:r>
              <a:rPr lang="ru-RU" sz="1400" dirty="0">
                <a:latin typeface="Times New Roman" panose="02020603050405020304" pitchFamily="18" charset="0"/>
                <a:cs typeface="Times New Roman" panose="02020603050405020304" pitchFamily="18" charset="0"/>
              </a:rPr>
              <a:t>Российской Федерации</a:t>
            </a:r>
            <a:endParaRPr lang="ru-RU" sz="14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74076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71600" y="0"/>
            <a:ext cx="7704856"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победитель Федерального и Республиканского конкурса проектов по представлению бюджета для граждан в 2019 году в номинации "Лучший видеоролик о бюджете"</a:t>
            </a:r>
          </a:p>
          <a:p>
            <a:pPr algn="ctr"/>
            <a:endParaRPr lang="ru-RU"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07504" y="1200329"/>
            <a:ext cx="8784976" cy="800219"/>
          </a:xfrm>
          <a:prstGeom prst="rect">
            <a:avLst/>
          </a:prstGeom>
          <a:noFill/>
        </p:spPr>
        <p:txBody>
          <a:bodyPr wrap="square" rtlCol="0">
            <a:spAutoFit/>
          </a:bodyPr>
          <a:lstStyle/>
          <a:p>
            <a:pPr algn="just"/>
            <a:endParaRPr lang="ru-RU" sz="14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
        <p:nvSpPr>
          <p:cNvPr id="9" name="TextBox 8"/>
          <p:cNvSpPr txBox="1"/>
          <p:nvPr/>
        </p:nvSpPr>
        <p:spPr>
          <a:xfrm>
            <a:off x="251520" y="5119335"/>
            <a:ext cx="5976664" cy="1661993"/>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Конкурсный проект представлен в виде видеоролика о бюджете в доступной и наглядной для граждан форме и оперативный мониторинг финансовых и социально-экономических показателей муниципального района Мелеузовский район Республики Башкортостан. Видеоролик создан для информационной поддержки руководителей и специалистов органов местного самоуправления, обеспечения прозрачности и открытости бюджетного процесса, вовлечения граждан в процесс управления бюджетом, повышения финансовой грамотности населения, а также доверия и интереса к деятельности органов местного самоуправления,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награжден Дипломом </a:t>
            </a:r>
            <a:r>
              <a:rPr lang="en-US" sz="1100" dirty="0">
                <a:solidFill>
                  <a:schemeClr val="tx1">
                    <a:lumMod val="95000"/>
                    <a:lumOff val="5000"/>
                  </a:schemeClr>
                </a:solidFill>
                <a:latin typeface="Times New Roman" panose="02020603050405020304" pitchFamily="18" charset="0"/>
                <a:cs typeface="Times New Roman" panose="02020603050405020304" pitchFamily="18" charset="0"/>
              </a:rPr>
              <a:t>II</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a:t>
            </a:r>
            <a:r>
              <a:rPr lang="ru-RU" sz="1100" dirty="0">
                <a:latin typeface="Times New Roman" panose="02020603050405020304" pitchFamily="18" charset="0"/>
                <a:cs typeface="Times New Roman" panose="02020603050405020304" pitchFamily="18" charset="0"/>
              </a:rPr>
              <a:t>Российской Федерации</a:t>
            </a:r>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971600" y="6488668"/>
            <a:ext cx="4320480" cy="369332"/>
          </a:xfrm>
          <a:prstGeom prst="rect">
            <a:avLst/>
          </a:prstGeom>
          <a:noFill/>
        </p:spPr>
        <p:txBody>
          <a:bodyPr wrap="square" rtlCol="0">
            <a:spAutoFit/>
          </a:bodyPr>
          <a:lstStyle/>
          <a:p>
            <a:pPr algn="ctr"/>
            <a:r>
              <a:rPr lang="en-US" sz="900" dirty="0">
                <a:latin typeface="Times New Roman" panose="02020603050405020304" pitchFamily="18" charset="0"/>
                <a:cs typeface="Times New Roman" panose="02020603050405020304" pitchFamily="18" charset="0"/>
              </a:rPr>
              <a:t>https://disk.yandex.ru/i/_pOuUdS6aGzvIw</a:t>
            </a:r>
            <a:endParaRPr lang="ru-RU" sz="900" dirty="0">
              <a:latin typeface="Times New Roman" panose="02020603050405020304" pitchFamily="18" charset="0"/>
              <a:cs typeface="Times New Roman" panose="02020603050405020304" pitchFamily="18" charset="0"/>
            </a:endParaRPr>
          </a:p>
          <a:p>
            <a:pPr algn="ctr"/>
            <a:endParaRPr lang="ru-RU" sz="900" dirty="0">
              <a:latin typeface="Times New Roman" panose="02020603050405020304" pitchFamily="18" charset="0"/>
              <a:cs typeface="Times New Roman" panose="02020603050405020304" pitchFamily="18" charset="0"/>
            </a:endParaRPr>
          </a:p>
        </p:txBody>
      </p:sp>
      <p:pic>
        <p:nvPicPr>
          <p:cNvPr id="2050" name="Picture 2" descr="D:\Рабочий стол\Юлия\Diplomy_2_stepen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4072" y="5081809"/>
            <a:ext cx="2304000" cy="162905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Рабочий стол\Юлия\201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980728"/>
            <a:ext cx="8416552"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2452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187624" y="0"/>
            <a:ext cx="7632848" cy="1200329"/>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Конкурсный проект - участник Республиканского конкурса проектов по представлению бюджета для граждан в 2020 году в номинации </a:t>
            </a:r>
          </a:p>
          <a:p>
            <a:pPr algn="ctr"/>
            <a:r>
              <a:rPr lang="ru-RU" dirty="0">
                <a:latin typeface="Times New Roman" panose="02020603050405020304" pitchFamily="18" charset="0"/>
                <a:cs typeface="Times New Roman" panose="02020603050405020304" pitchFamily="18" charset="0"/>
              </a:rPr>
              <a:t>"Лучшая информационная панель (</a:t>
            </a:r>
            <a:r>
              <a:rPr lang="ru-RU" dirty="0" err="1">
                <a:latin typeface="Times New Roman" panose="02020603050405020304" pitchFamily="18" charset="0"/>
                <a:cs typeface="Times New Roman" panose="02020603050405020304" pitchFamily="18" charset="0"/>
              </a:rPr>
              <a:t>дашборд</a:t>
            </a:r>
            <a:r>
              <a:rPr lang="ru-RU" dirty="0">
                <a:latin typeface="Times New Roman" panose="02020603050405020304" pitchFamily="18" charset="0"/>
                <a:cs typeface="Times New Roman" panose="02020603050405020304" pitchFamily="18" charset="0"/>
              </a:rPr>
              <a:t>) по бюджету для граждан"</a:t>
            </a:r>
          </a:p>
          <a:p>
            <a:pPr algn="ctr"/>
            <a:endParaRPr lang="ru-RU" dirty="0">
              <a:latin typeface="Times New Roman" panose="02020603050405020304" pitchFamily="18" charset="0"/>
              <a:cs typeface="Times New Roman" panose="02020603050405020304" pitchFamily="18"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91" y="1060983"/>
            <a:ext cx="6102217" cy="4166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1991" y="5261479"/>
            <a:ext cx="8478479" cy="1815882"/>
          </a:xfrm>
          <a:prstGeom prst="rect">
            <a:avLst/>
          </a:prstGeom>
          <a:noFill/>
        </p:spPr>
        <p:txBody>
          <a:bodyPr wrap="square" rtlCol="0">
            <a:spAutoFit/>
          </a:bodyPr>
          <a:lstStyle/>
          <a:p>
            <a:pPr algn="just"/>
            <a:r>
              <a:rPr lang="ru-RU" sz="1200" dirty="0">
                <a:latin typeface="Times New Roman" panose="02020603050405020304" pitchFamily="18" charset="0"/>
                <a:cs typeface="Times New Roman" panose="02020603050405020304" pitchFamily="18" charset="0"/>
              </a:rPr>
              <a:t>Интерактивная панель для граждан «Открытый  бюджет муниципального района Мелеузовский район Республики Башкортостан» расположена на сайте </a:t>
            </a:r>
            <a:r>
              <a:rPr lang="ru-RU" sz="1200" u="sng" dirty="0">
                <a:latin typeface="Times New Roman" panose="02020603050405020304" pitchFamily="18" charset="0"/>
                <a:cs typeface="Times New Roman" panose="02020603050405020304" pitchFamily="18" charset="0"/>
                <a:hlinkClick r:id="rId4"/>
              </a:rPr>
              <a:t>http://finance.admmeleuz.ru/byudzhet-glav/interaktivnyj-byudzhet</a:t>
            </a:r>
            <a:r>
              <a:rPr lang="ru-RU" sz="1200" dirty="0">
                <a:latin typeface="Times New Roman" panose="02020603050405020304" pitchFamily="18" charset="0"/>
                <a:cs typeface="Times New Roman" panose="02020603050405020304" pitchFamily="18" charset="0"/>
              </a:rPr>
              <a:t> и представляет собой набор красочных динамических показателей, характеризующих основные параметры формирования и исполнения консолидированного бюджета Мелеузовского района за ряд лет. Пользователи могут детально ознакомится с огромным набором показателей сразу, изменив запрос одним кликом. Сервис позволяет изучить не только общую картину по формированию районного бюджета, но подробно изучить каждый его параметр, увидеть, как он влияет на общий результат, </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награжден Дипломом </a:t>
            </a:r>
            <a:r>
              <a:rPr lang="en-US" sz="1200" dirty="0">
                <a:solidFill>
                  <a:schemeClr val="tx1">
                    <a:lumMod val="95000"/>
                    <a:lumOff val="5000"/>
                  </a:schemeClr>
                </a:solidFill>
                <a:latin typeface="Times New Roman" panose="02020603050405020304" pitchFamily="18" charset="0"/>
                <a:cs typeface="Times New Roman" panose="02020603050405020304" pitchFamily="18" charset="0"/>
              </a:rPr>
              <a:t>I</a:t>
            </a:r>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 степени Министерства Финансов </a:t>
            </a:r>
            <a:r>
              <a:rPr lang="ru-RU" sz="1200" dirty="0">
                <a:latin typeface="Times New Roman" panose="02020603050405020304" pitchFamily="18" charset="0"/>
                <a:cs typeface="Times New Roman" panose="02020603050405020304" pitchFamily="18" charset="0"/>
              </a:rPr>
              <a:t>Российской Федерации</a:t>
            </a:r>
            <a:endParaRPr lang="ru-RU" sz="1200" dirty="0">
              <a:solidFill>
                <a:schemeClr val="tx1">
                  <a:lumMod val="95000"/>
                  <a:lumOff val="5000"/>
                </a:schemeClr>
              </a:solidFill>
              <a:latin typeface="Times New Roman" panose="02020603050405020304" pitchFamily="18" charset="0"/>
              <a:cs typeface="Times New Roman" panose="02020603050405020304" pitchFamily="18" charset="0"/>
            </a:endParaRPr>
          </a:p>
          <a:p>
            <a:pPr algn="just"/>
            <a:endParaRPr lang="ru-RU" sz="12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pic>
        <p:nvPicPr>
          <p:cNvPr id="1026" name="Picture 2" descr="D:\Рабочий стол\Юлия\Diplomy_1_stepen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88224" y="1988840"/>
            <a:ext cx="2342114" cy="165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8632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Прямоугольник 39"/>
          <p:cNvSpPr/>
          <p:nvPr/>
        </p:nvSpPr>
        <p:spPr>
          <a:xfrm>
            <a:off x="0" y="4589908"/>
            <a:ext cx="9179832" cy="226809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87624" y="0"/>
            <a:ext cx="7560840" cy="646331"/>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Динамика проектов, участвующих в </a:t>
            </a:r>
            <a:r>
              <a:rPr lang="en-US" dirty="0">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 и </a:t>
            </a:r>
            <a:r>
              <a:rPr lang="en-US" dirty="0">
                <a:latin typeface="Times New Roman" panose="02020603050405020304" pitchFamily="18" charset="0"/>
                <a:cs typeface="Times New Roman" panose="02020603050405020304" pitchFamily="18" charset="0"/>
              </a:rPr>
              <a:t>II</a:t>
            </a:r>
            <a:r>
              <a:rPr lang="ru-RU" dirty="0">
                <a:latin typeface="Times New Roman" panose="02020603050405020304" pitchFamily="18" charset="0"/>
                <a:cs typeface="Times New Roman" panose="02020603050405020304" pitchFamily="18" charset="0"/>
              </a:rPr>
              <a:t> этапах Всероссийского конкурса проектов по представлению бюджета для граждан в 2015-2020гг.</a:t>
            </a:r>
          </a:p>
        </p:txBody>
      </p:sp>
      <p:graphicFrame>
        <p:nvGraphicFramePr>
          <p:cNvPr id="9" name="Диаграмма 8"/>
          <p:cNvGraphicFramePr/>
          <p:nvPr>
            <p:extLst>
              <p:ext uri="{D42A27DB-BD31-4B8C-83A1-F6EECF244321}">
                <p14:modId xmlns:p14="http://schemas.microsoft.com/office/powerpoint/2010/main" val="922105468"/>
              </p:ext>
            </p:extLst>
          </p:nvPr>
        </p:nvGraphicFramePr>
        <p:xfrm>
          <a:off x="1315002" y="661338"/>
          <a:ext cx="7335584" cy="13275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Диаграмма 10"/>
          <p:cNvGraphicFramePr/>
          <p:nvPr>
            <p:extLst>
              <p:ext uri="{D42A27DB-BD31-4B8C-83A1-F6EECF244321}">
                <p14:modId xmlns:p14="http://schemas.microsoft.com/office/powerpoint/2010/main" val="3440531548"/>
              </p:ext>
            </p:extLst>
          </p:nvPr>
        </p:nvGraphicFramePr>
        <p:xfrm>
          <a:off x="1381285" y="2708920"/>
          <a:ext cx="7344816" cy="1747855"/>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94" y="952853"/>
            <a:ext cx="1403648" cy="707886"/>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 этап </a:t>
            </a:r>
            <a:r>
              <a:rPr lang="ru-RU" sz="1100" dirty="0">
                <a:latin typeface="Times New Roman" panose="02020603050405020304" pitchFamily="18" charset="0"/>
                <a:cs typeface="Times New Roman" panose="02020603050405020304" pitchFamily="18" charset="0"/>
              </a:rPr>
              <a:t>(Республиканский уровень)</a:t>
            </a:r>
          </a:p>
        </p:txBody>
      </p:sp>
      <p:sp>
        <p:nvSpPr>
          <p:cNvPr id="14" name="TextBox 13"/>
          <p:cNvSpPr txBox="1"/>
          <p:nvPr/>
        </p:nvSpPr>
        <p:spPr>
          <a:xfrm>
            <a:off x="143505" y="4733322"/>
            <a:ext cx="1692191" cy="1200329"/>
          </a:xfrm>
          <a:prstGeom prst="rect">
            <a:avLst/>
          </a:prstGeom>
          <a:noFill/>
        </p:spPr>
        <p:txBody>
          <a:bodyPr wrap="square" rtlCol="0">
            <a:spAutoFit/>
          </a:bodyPr>
          <a:lstStyle/>
          <a:p>
            <a:r>
              <a:rPr lang="ru-RU" sz="1200" dirty="0">
                <a:latin typeface="Times New Roman" panose="02020603050405020304" pitchFamily="18" charset="0"/>
                <a:cs typeface="Times New Roman" panose="02020603050405020304" pitchFamily="18" charset="0"/>
              </a:rPr>
              <a:t>Количество просмотров информации по проектам на сайте и в социальных сетях</a:t>
            </a:r>
          </a:p>
          <a:p>
            <a:endParaRPr lang="ru-RU" sz="1200" dirty="0">
              <a:latin typeface="Times New Roman" panose="02020603050405020304" pitchFamily="18" charset="0"/>
              <a:cs typeface="Times New Roman" panose="02020603050405020304" pitchFamily="18" charset="0"/>
            </a:endParaRPr>
          </a:p>
        </p:txBody>
      </p:sp>
      <p:graphicFrame>
        <p:nvGraphicFramePr>
          <p:cNvPr id="15" name="Диаграмма 14"/>
          <p:cNvGraphicFramePr/>
          <p:nvPr>
            <p:extLst>
              <p:ext uri="{D42A27DB-BD31-4B8C-83A1-F6EECF244321}">
                <p14:modId xmlns:p14="http://schemas.microsoft.com/office/powerpoint/2010/main" val="1683153551"/>
              </p:ext>
            </p:extLst>
          </p:nvPr>
        </p:nvGraphicFramePr>
        <p:xfrm>
          <a:off x="1497868" y="4695612"/>
          <a:ext cx="5277298" cy="1431498"/>
        </p:xfrm>
        <a:graphic>
          <a:graphicData uri="http://schemas.openxmlformats.org/drawingml/2006/chart">
            <c:chart xmlns:c="http://schemas.openxmlformats.org/drawingml/2006/chart" xmlns:r="http://schemas.openxmlformats.org/officeDocument/2006/relationships" r:id="rId5"/>
          </a:graphicData>
        </a:graphic>
      </p:graphicFrame>
      <p:sp>
        <p:nvSpPr>
          <p:cNvPr id="16" name="TextBox 15"/>
          <p:cNvSpPr txBox="1"/>
          <p:nvPr/>
        </p:nvSpPr>
        <p:spPr>
          <a:xfrm>
            <a:off x="92750" y="3214493"/>
            <a:ext cx="1403648" cy="707886"/>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I</a:t>
            </a:r>
            <a:r>
              <a:rPr lang="ru-RU" dirty="0">
                <a:latin typeface="Times New Roman" panose="02020603050405020304" pitchFamily="18" charset="0"/>
                <a:cs typeface="Times New Roman" panose="02020603050405020304" pitchFamily="18" charset="0"/>
              </a:rPr>
              <a:t> этап </a:t>
            </a:r>
            <a:r>
              <a:rPr lang="ru-RU" sz="1100" dirty="0">
                <a:latin typeface="Times New Roman" panose="02020603050405020304" pitchFamily="18" charset="0"/>
                <a:cs typeface="Times New Roman" panose="02020603050405020304" pitchFamily="18" charset="0"/>
              </a:rPr>
              <a:t>(Федеральный уровень)</a:t>
            </a:r>
          </a:p>
        </p:txBody>
      </p:sp>
      <p:sp>
        <p:nvSpPr>
          <p:cNvPr id="24" name="TextBox 23"/>
          <p:cNvSpPr txBox="1"/>
          <p:nvPr/>
        </p:nvSpPr>
        <p:spPr>
          <a:xfrm>
            <a:off x="57872" y="1869530"/>
            <a:ext cx="1314461" cy="553998"/>
          </a:xfrm>
          <a:prstGeom prst="rect">
            <a:avLst/>
          </a:prstGeom>
          <a:noFill/>
        </p:spPr>
        <p:txBody>
          <a:bodyPr wrap="square" rtlCol="0">
            <a:spAutoFit/>
          </a:bodyPr>
          <a:lstStyle/>
          <a:p>
            <a:r>
              <a:rPr lang="ru-RU" sz="1000" dirty="0">
                <a:solidFill>
                  <a:srgbClr val="0070C0"/>
                </a:solidFill>
              </a:rPr>
              <a:t>Доля успешных проектов в общем количестве заявок </a:t>
            </a:r>
          </a:p>
        </p:txBody>
      </p:sp>
      <p:sp>
        <p:nvSpPr>
          <p:cNvPr id="25" name="TextBox 24"/>
          <p:cNvSpPr txBox="1"/>
          <p:nvPr/>
        </p:nvSpPr>
        <p:spPr>
          <a:xfrm>
            <a:off x="1554620" y="2045416"/>
            <a:ext cx="721132" cy="369332"/>
          </a:xfrm>
          <a:prstGeom prst="rect">
            <a:avLst/>
          </a:prstGeom>
          <a:noFill/>
        </p:spPr>
        <p:txBody>
          <a:bodyPr wrap="square" rtlCol="0">
            <a:spAutoFit/>
          </a:bodyPr>
          <a:lstStyle/>
          <a:p>
            <a:r>
              <a:rPr lang="ru-RU" dirty="0">
                <a:solidFill>
                  <a:srgbClr val="0070C0"/>
                </a:solidFill>
              </a:rPr>
              <a:t>100%</a:t>
            </a:r>
          </a:p>
        </p:txBody>
      </p:sp>
      <p:sp>
        <p:nvSpPr>
          <p:cNvPr id="26" name="TextBox 25"/>
          <p:cNvSpPr txBox="1"/>
          <p:nvPr/>
        </p:nvSpPr>
        <p:spPr>
          <a:xfrm>
            <a:off x="4260387" y="2045416"/>
            <a:ext cx="721132" cy="369332"/>
          </a:xfrm>
          <a:prstGeom prst="rect">
            <a:avLst/>
          </a:prstGeom>
          <a:noFill/>
        </p:spPr>
        <p:txBody>
          <a:bodyPr wrap="square" rtlCol="0">
            <a:spAutoFit/>
          </a:bodyPr>
          <a:lstStyle/>
          <a:p>
            <a:r>
              <a:rPr lang="ru-RU" dirty="0">
                <a:solidFill>
                  <a:srgbClr val="0070C0"/>
                </a:solidFill>
              </a:rPr>
              <a:t>83%</a:t>
            </a:r>
          </a:p>
        </p:txBody>
      </p:sp>
      <p:sp>
        <p:nvSpPr>
          <p:cNvPr id="27" name="TextBox 26"/>
          <p:cNvSpPr txBox="1"/>
          <p:nvPr/>
        </p:nvSpPr>
        <p:spPr>
          <a:xfrm>
            <a:off x="5185586" y="2045416"/>
            <a:ext cx="721132" cy="369332"/>
          </a:xfrm>
          <a:prstGeom prst="rect">
            <a:avLst/>
          </a:prstGeom>
          <a:noFill/>
        </p:spPr>
        <p:txBody>
          <a:bodyPr wrap="square" rtlCol="0">
            <a:spAutoFit/>
          </a:bodyPr>
          <a:lstStyle/>
          <a:p>
            <a:r>
              <a:rPr lang="ru-RU" dirty="0">
                <a:solidFill>
                  <a:srgbClr val="0070C0"/>
                </a:solidFill>
              </a:rPr>
              <a:t>100%</a:t>
            </a:r>
          </a:p>
        </p:txBody>
      </p:sp>
      <p:sp>
        <p:nvSpPr>
          <p:cNvPr id="28" name="TextBox 27"/>
          <p:cNvSpPr txBox="1"/>
          <p:nvPr/>
        </p:nvSpPr>
        <p:spPr>
          <a:xfrm>
            <a:off x="6110786" y="2045416"/>
            <a:ext cx="721132" cy="369332"/>
          </a:xfrm>
          <a:prstGeom prst="rect">
            <a:avLst/>
          </a:prstGeom>
          <a:noFill/>
        </p:spPr>
        <p:txBody>
          <a:bodyPr wrap="square" rtlCol="0">
            <a:spAutoFit/>
          </a:bodyPr>
          <a:lstStyle/>
          <a:p>
            <a:r>
              <a:rPr lang="ru-RU" dirty="0">
                <a:solidFill>
                  <a:srgbClr val="0070C0"/>
                </a:solidFill>
              </a:rPr>
              <a:t>100%</a:t>
            </a:r>
          </a:p>
        </p:txBody>
      </p:sp>
      <p:sp>
        <p:nvSpPr>
          <p:cNvPr id="29" name="TextBox 28"/>
          <p:cNvSpPr txBox="1"/>
          <p:nvPr/>
        </p:nvSpPr>
        <p:spPr>
          <a:xfrm>
            <a:off x="3405018" y="2045416"/>
            <a:ext cx="721132" cy="369332"/>
          </a:xfrm>
          <a:prstGeom prst="rect">
            <a:avLst/>
          </a:prstGeom>
          <a:noFill/>
        </p:spPr>
        <p:txBody>
          <a:bodyPr wrap="square" rtlCol="0">
            <a:spAutoFit/>
          </a:bodyPr>
          <a:lstStyle/>
          <a:p>
            <a:r>
              <a:rPr lang="ru-RU" dirty="0">
                <a:solidFill>
                  <a:srgbClr val="0070C0"/>
                </a:solidFill>
              </a:rPr>
              <a:t>33%</a:t>
            </a:r>
          </a:p>
        </p:txBody>
      </p:sp>
      <p:sp>
        <p:nvSpPr>
          <p:cNvPr id="30" name="TextBox 29"/>
          <p:cNvSpPr txBox="1"/>
          <p:nvPr/>
        </p:nvSpPr>
        <p:spPr>
          <a:xfrm>
            <a:off x="2479819" y="2045416"/>
            <a:ext cx="721132" cy="369332"/>
          </a:xfrm>
          <a:prstGeom prst="rect">
            <a:avLst/>
          </a:prstGeom>
          <a:noFill/>
        </p:spPr>
        <p:txBody>
          <a:bodyPr wrap="square" rtlCol="0">
            <a:spAutoFit/>
          </a:bodyPr>
          <a:lstStyle/>
          <a:p>
            <a:r>
              <a:rPr lang="ru-RU" dirty="0">
                <a:solidFill>
                  <a:srgbClr val="0070C0"/>
                </a:solidFill>
              </a:rPr>
              <a:t>100%</a:t>
            </a:r>
          </a:p>
        </p:txBody>
      </p:sp>
      <p:sp>
        <p:nvSpPr>
          <p:cNvPr id="31" name="TextBox 30"/>
          <p:cNvSpPr txBox="1"/>
          <p:nvPr/>
        </p:nvSpPr>
        <p:spPr>
          <a:xfrm>
            <a:off x="62941" y="4035910"/>
            <a:ext cx="1314461" cy="553998"/>
          </a:xfrm>
          <a:prstGeom prst="rect">
            <a:avLst/>
          </a:prstGeom>
          <a:noFill/>
        </p:spPr>
        <p:txBody>
          <a:bodyPr wrap="square" rtlCol="0">
            <a:spAutoFit/>
          </a:bodyPr>
          <a:lstStyle/>
          <a:p>
            <a:r>
              <a:rPr lang="ru-RU" sz="1000" dirty="0">
                <a:solidFill>
                  <a:srgbClr val="0070C0"/>
                </a:solidFill>
              </a:rPr>
              <a:t>Доля успешных проектов в общем количестве заявок </a:t>
            </a:r>
          </a:p>
        </p:txBody>
      </p:sp>
      <p:sp>
        <p:nvSpPr>
          <p:cNvPr id="32" name="TextBox 31"/>
          <p:cNvSpPr txBox="1"/>
          <p:nvPr/>
        </p:nvSpPr>
        <p:spPr>
          <a:xfrm>
            <a:off x="1559689" y="4211796"/>
            <a:ext cx="721132" cy="369332"/>
          </a:xfrm>
          <a:prstGeom prst="rect">
            <a:avLst/>
          </a:prstGeom>
          <a:noFill/>
        </p:spPr>
        <p:txBody>
          <a:bodyPr wrap="square" rtlCol="0">
            <a:spAutoFit/>
          </a:bodyPr>
          <a:lstStyle/>
          <a:p>
            <a:r>
              <a:rPr lang="ru-RU" dirty="0">
                <a:solidFill>
                  <a:srgbClr val="0070C0"/>
                </a:solidFill>
              </a:rPr>
              <a:t>100%</a:t>
            </a:r>
          </a:p>
        </p:txBody>
      </p:sp>
      <p:sp>
        <p:nvSpPr>
          <p:cNvPr id="33" name="TextBox 32"/>
          <p:cNvSpPr txBox="1"/>
          <p:nvPr/>
        </p:nvSpPr>
        <p:spPr>
          <a:xfrm>
            <a:off x="4265456" y="4211796"/>
            <a:ext cx="721132" cy="369332"/>
          </a:xfrm>
          <a:prstGeom prst="rect">
            <a:avLst/>
          </a:prstGeom>
          <a:noFill/>
        </p:spPr>
        <p:txBody>
          <a:bodyPr wrap="square" rtlCol="0">
            <a:spAutoFit/>
          </a:bodyPr>
          <a:lstStyle/>
          <a:p>
            <a:r>
              <a:rPr lang="ru-RU" dirty="0">
                <a:solidFill>
                  <a:srgbClr val="0070C0"/>
                </a:solidFill>
              </a:rPr>
              <a:t>50%</a:t>
            </a:r>
          </a:p>
        </p:txBody>
      </p:sp>
      <p:sp>
        <p:nvSpPr>
          <p:cNvPr id="34" name="TextBox 33"/>
          <p:cNvSpPr txBox="1"/>
          <p:nvPr/>
        </p:nvSpPr>
        <p:spPr>
          <a:xfrm>
            <a:off x="5190655" y="4211796"/>
            <a:ext cx="721132" cy="369332"/>
          </a:xfrm>
          <a:prstGeom prst="rect">
            <a:avLst/>
          </a:prstGeom>
          <a:noFill/>
        </p:spPr>
        <p:txBody>
          <a:bodyPr wrap="square" rtlCol="0">
            <a:spAutoFit/>
          </a:bodyPr>
          <a:lstStyle/>
          <a:p>
            <a:r>
              <a:rPr lang="ru-RU" dirty="0">
                <a:solidFill>
                  <a:srgbClr val="0070C0"/>
                </a:solidFill>
              </a:rPr>
              <a:t>60%</a:t>
            </a:r>
          </a:p>
        </p:txBody>
      </p:sp>
      <p:sp>
        <p:nvSpPr>
          <p:cNvPr id="35" name="TextBox 34"/>
          <p:cNvSpPr txBox="1"/>
          <p:nvPr/>
        </p:nvSpPr>
        <p:spPr>
          <a:xfrm>
            <a:off x="6115855" y="4211796"/>
            <a:ext cx="721132" cy="369332"/>
          </a:xfrm>
          <a:prstGeom prst="rect">
            <a:avLst/>
          </a:prstGeom>
          <a:noFill/>
        </p:spPr>
        <p:txBody>
          <a:bodyPr wrap="square" rtlCol="0">
            <a:spAutoFit/>
          </a:bodyPr>
          <a:lstStyle/>
          <a:p>
            <a:r>
              <a:rPr lang="ru-RU" dirty="0">
                <a:solidFill>
                  <a:srgbClr val="0070C0"/>
                </a:solidFill>
              </a:rPr>
              <a:t>100%</a:t>
            </a:r>
          </a:p>
        </p:txBody>
      </p:sp>
      <p:sp>
        <p:nvSpPr>
          <p:cNvPr id="37" name="TextBox 36"/>
          <p:cNvSpPr txBox="1"/>
          <p:nvPr/>
        </p:nvSpPr>
        <p:spPr>
          <a:xfrm>
            <a:off x="2484888" y="4211796"/>
            <a:ext cx="721132" cy="369332"/>
          </a:xfrm>
          <a:prstGeom prst="rect">
            <a:avLst/>
          </a:prstGeom>
          <a:noFill/>
        </p:spPr>
        <p:txBody>
          <a:bodyPr wrap="square" rtlCol="0">
            <a:spAutoFit/>
          </a:bodyPr>
          <a:lstStyle/>
          <a:p>
            <a:r>
              <a:rPr lang="ru-RU" dirty="0">
                <a:solidFill>
                  <a:srgbClr val="0070C0"/>
                </a:solidFill>
              </a:rPr>
              <a:t>20%</a:t>
            </a:r>
          </a:p>
        </p:txBody>
      </p:sp>
      <p:sp>
        <p:nvSpPr>
          <p:cNvPr id="38" name="Стрелка вниз 37"/>
          <p:cNvSpPr/>
          <p:nvPr/>
        </p:nvSpPr>
        <p:spPr>
          <a:xfrm>
            <a:off x="407574" y="2564904"/>
            <a:ext cx="624488" cy="645432"/>
          </a:xfrm>
          <a:prstGeom prst="downArrow">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TextBox 1"/>
          <p:cNvSpPr txBox="1"/>
          <p:nvPr/>
        </p:nvSpPr>
        <p:spPr>
          <a:xfrm>
            <a:off x="249730" y="5732492"/>
            <a:ext cx="1208203" cy="40824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600" dirty="0">
                <a:solidFill>
                  <a:srgbClr val="002060"/>
                </a:solidFill>
                <a:hlinkClick r:id="rId6"/>
              </a:rPr>
              <a:t>http://finance.admmeleuz.ru/index.php?option=com_content&amp;view=category&amp;id=601&amp;Itemid=135</a:t>
            </a:r>
            <a:endParaRPr lang="ru-RU" sz="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0868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27584" y="0"/>
            <a:ext cx="8064896" cy="923330"/>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Реализация информации бюджета для граждан по </a:t>
            </a:r>
            <a:r>
              <a:rPr lang="ru-RU" dirty="0" err="1">
                <a:latin typeface="Times New Roman" panose="02020603050405020304" pitchFamily="18" charset="0"/>
                <a:cs typeface="Times New Roman" panose="02020603050405020304" pitchFamily="18" charset="0"/>
              </a:rPr>
              <a:t>Мелеузовскому</a:t>
            </a:r>
            <a:r>
              <a:rPr lang="ru-RU" dirty="0">
                <a:latin typeface="Times New Roman" panose="02020603050405020304" pitchFamily="18" charset="0"/>
                <a:cs typeface="Times New Roman" panose="02020603050405020304" pitchFamily="18" charset="0"/>
              </a:rPr>
              <a:t> району Республики Башкортостан в 2017-2020гг.</a:t>
            </a:r>
          </a:p>
          <a:p>
            <a:pPr algn="ctr"/>
            <a:endParaRPr lang="ru-RU" dirty="0">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 r="5881"/>
          <a:stretch/>
        </p:blipFill>
        <p:spPr bwMode="auto">
          <a:xfrm>
            <a:off x="1115616" y="1428905"/>
            <a:ext cx="1637140" cy="10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9"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15" r="8778"/>
          <a:stretch/>
        </p:blipFill>
        <p:spPr bwMode="auto">
          <a:xfrm>
            <a:off x="3131840" y="1416710"/>
            <a:ext cx="1584563" cy="108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4770"/>
          <a:stretch/>
        </p:blipFill>
        <p:spPr bwMode="auto">
          <a:xfrm>
            <a:off x="5004048" y="1416710"/>
            <a:ext cx="1620000" cy="10637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1"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212" t="-660" r="6735" b="660"/>
          <a:stretch/>
        </p:blipFill>
        <p:spPr bwMode="auto">
          <a:xfrm>
            <a:off x="7020272" y="1416710"/>
            <a:ext cx="1620000" cy="1104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Таблица 5"/>
          <p:cNvGraphicFramePr>
            <a:graphicFrameLocks noGrp="1"/>
          </p:cNvGraphicFramePr>
          <p:nvPr>
            <p:extLst>
              <p:ext uri="{D42A27DB-BD31-4B8C-83A1-F6EECF244321}">
                <p14:modId xmlns:p14="http://schemas.microsoft.com/office/powerpoint/2010/main" val="1155267557"/>
              </p:ext>
            </p:extLst>
          </p:nvPr>
        </p:nvGraphicFramePr>
        <p:xfrm>
          <a:off x="116246" y="3068960"/>
          <a:ext cx="8848242" cy="2847340"/>
        </p:xfrm>
        <a:graphic>
          <a:graphicData uri="http://schemas.openxmlformats.org/drawingml/2006/table">
            <a:tbl>
              <a:tblPr firstRow="1" bandRow="1">
                <a:tableStyleId>{5C22544A-7EE6-4342-B048-85BDC9FD1C3A}</a:tableStyleId>
              </a:tblPr>
              <a:tblGrid>
                <a:gridCol w="821545">
                  <a:extLst>
                    <a:ext uri="{9D8B030D-6E8A-4147-A177-3AD203B41FA5}">
                      <a16:colId xmlns:a16="http://schemas.microsoft.com/office/drawing/2014/main" val="20000"/>
                    </a:ext>
                  </a:extLst>
                </a:gridCol>
                <a:gridCol w="2027428">
                  <a:extLst>
                    <a:ext uri="{9D8B030D-6E8A-4147-A177-3AD203B41FA5}">
                      <a16:colId xmlns:a16="http://schemas.microsoft.com/office/drawing/2014/main" val="20001"/>
                    </a:ext>
                  </a:extLst>
                </a:gridCol>
                <a:gridCol w="1833830">
                  <a:extLst>
                    <a:ext uri="{9D8B030D-6E8A-4147-A177-3AD203B41FA5}">
                      <a16:colId xmlns:a16="http://schemas.microsoft.com/office/drawing/2014/main" val="20002"/>
                    </a:ext>
                  </a:extLst>
                </a:gridCol>
                <a:gridCol w="2053861">
                  <a:extLst>
                    <a:ext uri="{9D8B030D-6E8A-4147-A177-3AD203B41FA5}">
                      <a16:colId xmlns:a16="http://schemas.microsoft.com/office/drawing/2014/main" val="20003"/>
                    </a:ext>
                  </a:extLst>
                </a:gridCol>
                <a:gridCol w="2111578">
                  <a:extLst>
                    <a:ext uri="{9D8B030D-6E8A-4147-A177-3AD203B41FA5}">
                      <a16:colId xmlns:a16="http://schemas.microsoft.com/office/drawing/2014/main" val="20004"/>
                    </a:ext>
                  </a:extLst>
                </a:gridCol>
              </a:tblGrid>
              <a:tr h="370840">
                <a:tc>
                  <a:txBody>
                    <a:bodyPr/>
                    <a:lstStyle/>
                    <a:p>
                      <a:r>
                        <a:rPr lang="ru-RU" sz="1100" dirty="0">
                          <a:latin typeface="Times New Roman" panose="02020603050405020304" pitchFamily="18" charset="0"/>
                          <a:cs typeface="Times New Roman" panose="02020603050405020304" pitchFamily="18" charset="0"/>
                        </a:rPr>
                        <a:t>годы</a:t>
                      </a:r>
                    </a:p>
                  </a:txBody>
                  <a:tcPr/>
                </a:tc>
                <a:tc>
                  <a:txBody>
                    <a:bodyPr/>
                    <a:lstStyle/>
                    <a:p>
                      <a:pPr algn="ctr"/>
                      <a:r>
                        <a:rPr lang="ru-RU" sz="1400" dirty="0">
                          <a:latin typeface="Times New Roman" panose="02020603050405020304" pitchFamily="18" charset="0"/>
                          <a:cs typeface="Times New Roman" panose="02020603050405020304" pitchFamily="18" charset="0"/>
                        </a:rPr>
                        <a:t>Информационный ресурс </a:t>
                      </a:r>
                    </a:p>
                    <a:p>
                      <a:pPr algn="ctr"/>
                      <a:r>
                        <a:rPr lang="ru-RU" sz="1050" dirty="0">
                          <a:latin typeface="Times New Roman" panose="02020603050405020304" pitchFamily="18" charset="0"/>
                          <a:cs typeface="Times New Roman" panose="02020603050405020304" pitchFamily="18" charset="0"/>
                        </a:rPr>
                        <a:t>(официальный сайт» </a:t>
                      </a:r>
                    </a:p>
                    <a:p>
                      <a:pPr algn="ctr"/>
                      <a:r>
                        <a:rPr lang="ru-RU" sz="900" b="0" i="0" kern="1200" dirty="0">
                          <a:solidFill>
                            <a:schemeClr val="lt1"/>
                          </a:solidFill>
                          <a:effectLst/>
                          <a:latin typeface="Times New Roman" panose="02020603050405020304" pitchFamily="18" charset="0"/>
                          <a:ea typeface="+mn-ea"/>
                          <a:cs typeface="Times New Roman" panose="02020603050405020304" pitchFamily="18" charset="0"/>
                        </a:rPr>
                        <a:t>ОТКРЫТЫЙ БЮДЖЕТ МУНИЦИПАЛЬНОГО РАЙОНА МЕЛЕУЗОВСКИЙ РАЙОН РЕСПУБЛИКИ БАШКОРТОСТАН</a:t>
                      </a:r>
                    </a:p>
                    <a:p>
                      <a:pPr algn="ctr"/>
                      <a:r>
                        <a:rPr lang="ru-RU" sz="900" b="0" i="0" kern="1200" dirty="0">
                          <a:solidFill>
                            <a:schemeClr val="lt1"/>
                          </a:solidFill>
                          <a:effectLst/>
                          <a:latin typeface="Times New Roman" panose="02020603050405020304" pitchFamily="18" charset="0"/>
                          <a:ea typeface="+mn-ea"/>
                          <a:cs typeface="Times New Roman" panose="02020603050405020304" pitchFamily="18" charset="0"/>
                        </a:rPr>
                        <a:t> (количество посещений)</a:t>
                      </a:r>
                      <a:endParaRPr lang="ru-RU" sz="7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Проект «Интерактивный бюджет для граждан»</a:t>
                      </a:r>
                    </a:p>
                    <a:p>
                      <a:pPr algn="ctr"/>
                      <a:r>
                        <a:rPr lang="ru-RU" sz="900" dirty="0">
                          <a:latin typeface="Times New Roman" panose="02020603050405020304" pitchFamily="18" charset="0"/>
                          <a:cs typeface="Times New Roman" panose="02020603050405020304" pitchFamily="18" charset="0"/>
                        </a:rPr>
                        <a:t>(количество граждан,</a:t>
                      </a:r>
                      <a:r>
                        <a:rPr lang="ru-RU" sz="900" baseline="0" dirty="0">
                          <a:latin typeface="Times New Roman" panose="02020603050405020304" pitchFamily="18" charset="0"/>
                          <a:cs typeface="Times New Roman" panose="02020603050405020304" pitchFamily="18" charset="0"/>
                        </a:rPr>
                        <a:t> опубликовавших свой вариант бюджета)</a:t>
                      </a:r>
                      <a:endParaRPr lang="ru-RU" sz="9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Размещение</a:t>
                      </a:r>
                      <a:r>
                        <a:rPr lang="ru-RU" sz="1400" baseline="0" dirty="0">
                          <a:latin typeface="Times New Roman" panose="02020603050405020304" pitchFamily="18" charset="0"/>
                          <a:cs typeface="Times New Roman" panose="02020603050405020304" pitchFamily="18" charset="0"/>
                        </a:rPr>
                        <a:t> информации в социальных сетях пользователей</a:t>
                      </a:r>
                    </a:p>
                    <a:p>
                      <a:pPr algn="ctr"/>
                      <a:r>
                        <a:rPr lang="ru-RU" sz="900" baseline="0" dirty="0">
                          <a:latin typeface="Times New Roman" panose="02020603050405020304" pitchFamily="18" charset="0"/>
                          <a:cs typeface="Times New Roman" panose="02020603050405020304" pitchFamily="18" charset="0"/>
                        </a:rPr>
                        <a:t>(количество просмотров)</a:t>
                      </a:r>
                      <a:endParaRPr lang="ru-RU" sz="9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Страница в ВК</a:t>
                      </a:r>
                      <a:r>
                        <a:rPr lang="ru-RU" sz="1400" baseline="0"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Открытый бюджет Мелеузовский район»</a:t>
                      </a:r>
                    </a:p>
                    <a:p>
                      <a:pPr marL="0" marR="0" indent="0" algn="ctr" defTabSz="914400" rtl="0" eaLnBrk="1" fontAlgn="auto" latinLnBrk="0" hangingPunct="1">
                        <a:lnSpc>
                          <a:spcPct val="100000"/>
                        </a:lnSpc>
                        <a:spcBef>
                          <a:spcPts val="0"/>
                        </a:spcBef>
                        <a:spcAft>
                          <a:spcPts val="0"/>
                        </a:spcAft>
                        <a:buClrTx/>
                        <a:buSzTx/>
                        <a:buFontTx/>
                        <a:buNone/>
                        <a:tabLst/>
                        <a:defRPr/>
                      </a:pPr>
                      <a:r>
                        <a:rPr lang="ru-RU" sz="900" b="0" i="0" kern="1200" dirty="0">
                          <a:solidFill>
                            <a:schemeClr val="lt1"/>
                          </a:solidFill>
                          <a:effectLst/>
                          <a:latin typeface="Times New Roman" panose="02020603050405020304" pitchFamily="18" charset="0"/>
                          <a:ea typeface="+mn-ea"/>
                          <a:cs typeface="Times New Roman" panose="02020603050405020304" pitchFamily="18" charset="0"/>
                        </a:rPr>
                        <a:t>(количество посещений)</a:t>
                      </a:r>
                      <a:endParaRPr lang="ru-RU" sz="900" dirty="0">
                        <a:latin typeface="Times New Roman" panose="02020603050405020304" pitchFamily="18" charset="0"/>
                        <a:cs typeface="Times New Roman" panose="02020603050405020304" pitchFamily="18" charset="0"/>
                      </a:endParaRPr>
                    </a:p>
                    <a:p>
                      <a:pPr algn="ct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70840">
                <a:tc>
                  <a:txBody>
                    <a:bodyPr/>
                    <a:lstStyle/>
                    <a:p>
                      <a:r>
                        <a:rPr lang="ru-RU" sz="1100" dirty="0">
                          <a:latin typeface="Times New Roman" panose="02020603050405020304" pitchFamily="18" charset="0"/>
                          <a:cs typeface="Times New Roman" panose="02020603050405020304" pitchFamily="18" charset="0"/>
                        </a:rPr>
                        <a:t>2017</a:t>
                      </a:r>
                    </a:p>
                  </a:txBody>
                  <a:tcPr/>
                </a:tc>
                <a:tc>
                  <a:txBody>
                    <a:bodyPr/>
                    <a:lstStyle/>
                    <a:p>
                      <a:pPr algn="ctr"/>
                      <a:r>
                        <a:rPr lang="ru-RU" sz="1600" dirty="0">
                          <a:latin typeface="Times New Roman" panose="02020603050405020304" pitchFamily="18" charset="0"/>
                          <a:cs typeface="Times New Roman" panose="02020603050405020304" pitchFamily="18" charset="0"/>
                        </a:rPr>
                        <a:t>2574</a:t>
                      </a:r>
                    </a:p>
                  </a:txBody>
                  <a:tcPr/>
                </a:tc>
                <a:tc>
                  <a:txBody>
                    <a:bodyPr/>
                    <a:lstStyle/>
                    <a:p>
                      <a:endParaRPr lang="ru-RU" dirty="0">
                        <a:latin typeface="Times New Roman" panose="02020603050405020304" pitchFamily="18" charset="0"/>
                        <a:cs typeface="Times New Roman" panose="02020603050405020304" pitchFamily="18" charset="0"/>
                      </a:endParaRPr>
                    </a:p>
                  </a:txBody>
                  <a:tcPr/>
                </a:tc>
                <a:tc>
                  <a:txBody>
                    <a:bodyPr/>
                    <a:lstStyle/>
                    <a:p>
                      <a:pPr algn="ctr"/>
                      <a:endParaRPr lang="ru-RU" sz="1600" dirty="0">
                        <a:latin typeface="Times New Roman" panose="02020603050405020304" pitchFamily="18" charset="0"/>
                        <a:cs typeface="Times New Roman" panose="02020603050405020304" pitchFamily="18" charset="0"/>
                      </a:endParaRPr>
                    </a:p>
                  </a:txBody>
                  <a:tcPr/>
                </a:tc>
                <a:tc>
                  <a:txBody>
                    <a:bodyPr/>
                    <a:lstStyle/>
                    <a:p>
                      <a:pPr algn="ctr"/>
                      <a:r>
                        <a:rPr lang="ru-RU" sz="1600" dirty="0">
                          <a:latin typeface="Times New Roman" panose="02020603050405020304" pitchFamily="18" charset="0"/>
                          <a:cs typeface="Times New Roman" panose="02020603050405020304" pitchFamily="18" charset="0"/>
                        </a:rPr>
                        <a:t>2450</a:t>
                      </a:r>
                    </a:p>
                  </a:txBody>
                  <a:tcPr/>
                </a:tc>
                <a:extLst>
                  <a:ext uri="{0D108BD9-81ED-4DB2-BD59-A6C34878D82A}">
                    <a16:rowId xmlns:a16="http://schemas.microsoft.com/office/drawing/2014/main" val="10001"/>
                  </a:ext>
                </a:extLst>
              </a:tr>
              <a:tr h="370840">
                <a:tc>
                  <a:txBody>
                    <a:bodyPr/>
                    <a:lstStyle/>
                    <a:p>
                      <a:r>
                        <a:rPr lang="ru-RU" sz="1100" dirty="0">
                          <a:latin typeface="Times New Roman" panose="02020603050405020304" pitchFamily="18" charset="0"/>
                          <a:cs typeface="Times New Roman" panose="02020603050405020304" pitchFamily="18" charset="0"/>
                        </a:rPr>
                        <a:t>2018</a:t>
                      </a:r>
                    </a:p>
                  </a:txBody>
                  <a:tcPr/>
                </a:tc>
                <a:tc>
                  <a:txBody>
                    <a:bodyPr/>
                    <a:lstStyle/>
                    <a:p>
                      <a:pPr algn="ctr"/>
                      <a:r>
                        <a:rPr lang="ru-RU" sz="1600" dirty="0">
                          <a:latin typeface="Times New Roman" panose="02020603050405020304" pitchFamily="18" charset="0"/>
                          <a:cs typeface="Times New Roman" panose="02020603050405020304" pitchFamily="18" charset="0"/>
                        </a:rPr>
                        <a:t>2904</a:t>
                      </a:r>
                    </a:p>
                  </a:txBody>
                  <a:tcPr/>
                </a:tc>
                <a:tc>
                  <a:txBody>
                    <a:bodyPr/>
                    <a:lstStyle/>
                    <a:p>
                      <a:endParaRPr lang="ru-RU" dirty="0">
                        <a:latin typeface="Times New Roman" panose="02020603050405020304" pitchFamily="18" charset="0"/>
                        <a:cs typeface="Times New Roman" panose="02020603050405020304" pitchFamily="18" charset="0"/>
                      </a:endParaRPr>
                    </a:p>
                  </a:txBody>
                  <a:tcPr/>
                </a:tc>
                <a:tc>
                  <a:txBody>
                    <a:bodyPr/>
                    <a:lstStyle/>
                    <a:p>
                      <a:pPr algn="ctr"/>
                      <a:r>
                        <a:rPr lang="ru-RU" sz="1600" dirty="0">
                          <a:latin typeface="Times New Roman" panose="02020603050405020304" pitchFamily="18" charset="0"/>
                          <a:cs typeface="Times New Roman" panose="02020603050405020304" pitchFamily="18" charset="0"/>
                        </a:rPr>
                        <a:t>157</a:t>
                      </a:r>
                    </a:p>
                  </a:txBody>
                  <a:tcPr/>
                </a:tc>
                <a:tc>
                  <a:txBody>
                    <a:bodyPr/>
                    <a:lstStyle/>
                    <a:p>
                      <a:pPr algn="ctr"/>
                      <a:r>
                        <a:rPr lang="ru-RU" sz="1600" dirty="0">
                          <a:latin typeface="Times New Roman" panose="02020603050405020304" pitchFamily="18" charset="0"/>
                          <a:cs typeface="Times New Roman" panose="02020603050405020304" pitchFamily="18" charset="0"/>
                        </a:rPr>
                        <a:t>4785</a:t>
                      </a:r>
                    </a:p>
                  </a:txBody>
                  <a:tcPr/>
                </a:tc>
                <a:extLst>
                  <a:ext uri="{0D108BD9-81ED-4DB2-BD59-A6C34878D82A}">
                    <a16:rowId xmlns:a16="http://schemas.microsoft.com/office/drawing/2014/main" val="10002"/>
                  </a:ext>
                </a:extLst>
              </a:tr>
              <a:tr h="370840">
                <a:tc>
                  <a:txBody>
                    <a:bodyPr/>
                    <a:lstStyle/>
                    <a:p>
                      <a:r>
                        <a:rPr lang="ru-RU" sz="1100" dirty="0">
                          <a:latin typeface="Times New Roman" panose="02020603050405020304" pitchFamily="18" charset="0"/>
                          <a:cs typeface="Times New Roman" panose="02020603050405020304" pitchFamily="18" charset="0"/>
                        </a:rPr>
                        <a:t>2019</a:t>
                      </a:r>
                    </a:p>
                  </a:txBody>
                  <a:tcPr/>
                </a:tc>
                <a:tc>
                  <a:txBody>
                    <a:bodyPr/>
                    <a:lstStyle/>
                    <a:p>
                      <a:pPr algn="ctr"/>
                      <a:r>
                        <a:rPr lang="ru-RU" sz="1600" dirty="0">
                          <a:latin typeface="Times New Roman" panose="02020603050405020304" pitchFamily="18" charset="0"/>
                          <a:cs typeface="Times New Roman" panose="02020603050405020304" pitchFamily="18" charset="0"/>
                        </a:rPr>
                        <a:t>2549</a:t>
                      </a:r>
                    </a:p>
                  </a:txBody>
                  <a:tcPr/>
                </a:tc>
                <a:tc>
                  <a:txBody>
                    <a:bodyPr/>
                    <a:lstStyle/>
                    <a:p>
                      <a:pPr algn="ctr"/>
                      <a:r>
                        <a:rPr lang="ru-RU" sz="1600" dirty="0">
                          <a:latin typeface="Times New Roman" panose="02020603050405020304" pitchFamily="18" charset="0"/>
                          <a:cs typeface="Times New Roman" panose="02020603050405020304" pitchFamily="18" charset="0"/>
                        </a:rPr>
                        <a:t>459</a:t>
                      </a:r>
                    </a:p>
                  </a:txBody>
                  <a:tcPr/>
                </a:tc>
                <a:tc>
                  <a:txBody>
                    <a:bodyPr/>
                    <a:lstStyle/>
                    <a:p>
                      <a:pPr algn="ctr"/>
                      <a:r>
                        <a:rPr lang="ru-RU" sz="1600" dirty="0">
                          <a:latin typeface="Times New Roman" panose="02020603050405020304" pitchFamily="18" charset="0"/>
                          <a:cs typeface="Times New Roman" panose="02020603050405020304" pitchFamily="18" charset="0"/>
                        </a:rPr>
                        <a:t>420</a:t>
                      </a:r>
                    </a:p>
                  </a:txBody>
                  <a:tcPr/>
                </a:tc>
                <a:tc>
                  <a:txBody>
                    <a:bodyPr/>
                    <a:lstStyle/>
                    <a:p>
                      <a:pPr algn="ctr"/>
                      <a:r>
                        <a:rPr lang="ru-RU" sz="1600" dirty="0">
                          <a:latin typeface="Times New Roman" panose="02020603050405020304" pitchFamily="18" charset="0"/>
                          <a:cs typeface="Times New Roman" panose="02020603050405020304" pitchFamily="18" charset="0"/>
                        </a:rPr>
                        <a:t>4255</a:t>
                      </a:r>
                    </a:p>
                  </a:txBody>
                  <a:tcPr/>
                </a:tc>
                <a:extLst>
                  <a:ext uri="{0D108BD9-81ED-4DB2-BD59-A6C34878D82A}">
                    <a16:rowId xmlns:a16="http://schemas.microsoft.com/office/drawing/2014/main" val="10003"/>
                  </a:ext>
                </a:extLst>
              </a:tr>
              <a:tr h="370840">
                <a:tc>
                  <a:txBody>
                    <a:bodyPr/>
                    <a:lstStyle/>
                    <a:p>
                      <a:r>
                        <a:rPr lang="ru-RU" sz="1100" dirty="0">
                          <a:latin typeface="Times New Roman" panose="02020603050405020304" pitchFamily="18" charset="0"/>
                          <a:cs typeface="Times New Roman" panose="02020603050405020304" pitchFamily="18" charset="0"/>
                        </a:rPr>
                        <a:t>2020</a:t>
                      </a:r>
                    </a:p>
                  </a:txBody>
                  <a:tcPr/>
                </a:tc>
                <a:tc>
                  <a:txBody>
                    <a:bodyPr/>
                    <a:lstStyle/>
                    <a:p>
                      <a:pPr algn="ctr"/>
                      <a:r>
                        <a:rPr lang="ru-RU" sz="1600" dirty="0">
                          <a:latin typeface="Times New Roman" panose="02020603050405020304" pitchFamily="18" charset="0"/>
                          <a:cs typeface="Times New Roman" panose="02020603050405020304" pitchFamily="18" charset="0"/>
                        </a:rPr>
                        <a:t>2091</a:t>
                      </a:r>
                    </a:p>
                  </a:txBody>
                  <a:tcPr/>
                </a:tc>
                <a:tc>
                  <a:txBody>
                    <a:bodyPr/>
                    <a:lstStyle/>
                    <a:p>
                      <a:endParaRPr lang="ru-RU" dirty="0">
                        <a:latin typeface="Times New Roman" panose="02020603050405020304" pitchFamily="18" charset="0"/>
                        <a:cs typeface="Times New Roman" panose="02020603050405020304" pitchFamily="18" charset="0"/>
                      </a:endParaRPr>
                    </a:p>
                  </a:txBody>
                  <a:tcPr/>
                </a:tc>
                <a:tc>
                  <a:txBody>
                    <a:bodyPr/>
                    <a:lstStyle/>
                    <a:p>
                      <a:pPr algn="ctr"/>
                      <a:endParaRPr lang="ru-RU" sz="1600" dirty="0">
                        <a:latin typeface="Times New Roman" panose="02020603050405020304" pitchFamily="18" charset="0"/>
                        <a:cs typeface="Times New Roman" panose="02020603050405020304" pitchFamily="18" charset="0"/>
                      </a:endParaRPr>
                    </a:p>
                  </a:txBody>
                  <a:tcPr/>
                </a:tc>
                <a:tc>
                  <a:txBody>
                    <a:bodyPr/>
                    <a:lstStyle/>
                    <a:p>
                      <a:pPr algn="ctr"/>
                      <a:r>
                        <a:rPr lang="ru-RU" sz="1600" dirty="0">
                          <a:latin typeface="Times New Roman" panose="02020603050405020304" pitchFamily="18" charset="0"/>
                          <a:cs typeface="Times New Roman" panose="02020603050405020304" pitchFamily="18" charset="0"/>
                        </a:rPr>
                        <a:t>4314</a:t>
                      </a:r>
                    </a:p>
                  </a:txBody>
                  <a:tcPr/>
                </a:tc>
                <a:extLst>
                  <a:ext uri="{0D108BD9-81ED-4DB2-BD59-A6C34878D82A}">
                    <a16:rowId xmlns:a16="http://schemas.microsoft.com/office/drawing/2014/main" val="10004"/>
                  </a:ext>
                </a:extLst>
              </a:tr>
            </a:tbl>
          </a:graphicData>
        </a:graphic>
      </p:graphicFrame>
      <p:sp>
        <p:nvSpPr>
          <p:cNvPr id="7" name="Прямоугольник 6"/>
          <p:cNvSpPr/>
          <p:nvPr/>
        </p:nvSpPr>
        <p:spPr>
          <a:xfrm>
            <a:off x="210737" y="923330"/>
            <a:ext cx="2805768" cy="369332"/>
          </a:xfrm>
          <a:prstGeom prst="rect">
            <a:avLst/>
          </a:prstGeom>
          <a:solidFill>
            <a:schemeClr val="accent4">
              <a:lumMod val="40000"/>
              <a:lumOff val="60000"/>
            </a:schemeClr>
          </a:solidFill>
        </p:spPr>
        <p:txBody>
          <a:bodyPr wrap="none">
            <a:spAutoFit/>
          </a:bodyPr>
          <a:lstStyle/>
          <a:p>
            <a:r>
              <a:rPr lang="ru-RU" dirty="0">
                <a:latin typeface="Times New Roman" panose="02020603050405020304" pitchFamily="18" charset="0"/>
                <a:cs typeface="Times New Roman" panose="02020603050405020304" pitchFamily="18" charset="0"/>
              </a:rPr>
              <a:t>Охват целевой аудитории :</a:t>
            </a:r>
            <a:endParaRPr lang="ru-RU" dirty="0"/>
          </a:p>
        </p:txBody>
      </p:sp>
      <p:sp>
        <p:nvSpPr>
          <p:cNvPr id="8" name="TextBox 7"/>
          <p:cNvSpPr txBox="1"/>
          <p:nvPr/>
        </p:nvSpPr>
        <p:spPr>
          <a:xfrm>
            <a:off x="5004048" y="6309320"/>
            <a:ext cx="2016224" cy="215444"/>
          </a:xfrm>
          <a:prstGeom prst="rect">
            <a:avLst/>
          </a:prstGeom>
          <a:noFill/>
        </p:spPr>
        <p:txBody>
          <a:bodyPr wrap="square" rtlCol="0">
            <a:spAutoFit/>
          </a:bodyPr>
          <a:lstStyle/>
          <a:p>
            <a:r>
              <a:rPr lang="en-US" sz="800" dirty="0">
                <a:latin typeface="Times New Roman" panose="02020603050405020304" pitchFamily="18" charset="0"/>
                <a:cs typeface="Times New Roman" panose="02020603050405020304" pitchFamily="18" charset="0"/>
              </a:rPr>
              <a:t>https://vk.com/id138149958</a:t>
            </a:r>
            <a:endParaRPr lang="ru-RU" sz="8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164288" y="6309320"/>
            <a:ext cx="1872208" cy="507831"/>
          </a:xfrm>
          <a:prstGeom prst="rect">
            <a:avLst/>
          </a:prstGeom>
          <a:noFill/>
        </p:spPr>
        <p:txBody>
          <a:bodyPr wrap="square" rtlCol="0">
            <a:spAutoFit/>
          </a:bodyPr>
          <a:lstStyle/>
          <a:p>
            <a:r>
              <a:rPr lang="ru-RU" sz="900" u="sng" dirty="0">
                <a:latin typeface="Times New Roman" panose="02020603050405020304" pitchFamily="18" charset="0"/>
                <a:cs typeface="Times New Roman" panose="02020603050405020304" pitchFamily="18" charset="0"/>
              </a:rPr>
              <a:t>https://vk.com/budgetmeleuz</a:t>
            </a:r>
            <a:endParaRPr lang="ru-RU" sz="900" dirty="0">
              <a:latin typeface="Times New Roman" panose="02020603050405020304" pitchFamily="18" charset="0"/>
              <a:cs typeface="Times New Roman" panose="02020603050405020304" pitchFamily="18" charset="0"/>
            </a:endParaRPr>
          </a:p>
          <a:p>
            <a:endParaRPr lang="ru-RU" dirty="0"/>
          </a:p>
        </p:txBody>
      </p:sp>
      <p:sp>
        <p:nvSpPr>
          <p:cNvPr id="10" name="TextBox 9"/>
          <p:cNvSpPr txBox="1"/>
          <p:nvPr/>
        </p:nvSpPr>
        <p:spPr>
          <a:xfrm>
            <a:off x="3131840" y="6309320"/>
            <a:ext cx="1656184" cy="646331"/>
          </a:xfrm>
          <a:prstGeom prst="rect">
            <a:avLst/>
          </a:prstGeom>
          <a:noFill/>
        </p:spPr>
        <p:txBody>
          <a:bodyPr wrap="square" rtlCol="0">
            <a:spAutoFit/>
          </a:bodyPr>
          <a:lstStyle/>
          <a:p>
            <a:r>
              <a:rPr lang="ru-RU" sz="900" u="sng" dirty="0">
                <a:solidFill>
                  <a:srgbClr val="002060"/>
                </a:solidFill>
                <a:latin typeface="Times New Roman" panose="02020603050405020304" pitchFamily="18" charset="0"/>
                <a:cs typeface="Times New Roman" panose="02020603050405020304" pitchFamily="18" charset="0"/>
                <a:hlinkClick r:id="rId7"/>
              </a:rPr>
              <a:t>http://meleuzovsky.interactive-budget.ru/people</a:t>
            </a:r>
            <a:endParaRPr lang="ru-RU" sz="900" dirty="0">
              <a:solidFill>
                <a:srgbClr val="002060"/>
              </a:solidFill>
              <a:latin typeface="Times New Roman" panose="02020603050405020304" pitchFamily="18" charset="0"/>
              <a:cs typeface="Times New Roman" panose="02020603050405020304" pitchFamily="18" charset="0"/>
            </a:endParaRPr>
          </a:p>
          <a:p>
            <a:endParaRPr lang="ru-RU" dirty="0"/>
          </a:p>
        </p:txBody>
      </p:sp>
      <p:sp>
        <p:nvSpPr>
          <p:cNvPr id="11" name="TextBox 10"/>
          <p:cNvSpPr txBox="1"/>
          <p:nvPr/>
        </p:nvSpPr>
        <p:spPr>
          <a:xfrm>
            <a:off x="1115616" y="6417042"/>
            <a:ext cx="1900889" cy="230832"/>
          </a:xfrm>
          <a:prstGeom prst="rect">
            <a:avLst/>
          </a:prstGeom>
          <a:noFill/>
        </p:spPr>
        <p:txBody>
          <a:bodyPr wrap="square" rtlCol="0">
            <a:spAutoFit/>
          </a:bodyPr>
          <a:lstStyle/>
          <a:p>
            <a:r>
              <a:rPr lang="en-US" sz="900" dirty="0">
                <a:solidFill>
                  <a:srgbClr val="002060"/>
                </a:solidFill>
                <a:latin typeface="Times New Roman" panose="02020603050405020304" pitchFamily="18" charset="0"/>
                <a:cs typeface="Times New Roman" panose="02020603050405020304" pitchFamily="18" charset="0"/>
                <a:hlinkClick r:id="rId8"/>
              </a:rPr>
              <a:t>http://finance.admmeleuz.ru/</a:t>
            </a:r>
            <a:endParaRPr lang="ru-RU" sz="9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091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43608" y="0"/>
            <a:ext cx="7848872" cy="923330"/>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Предложения по реализации конкурсного проекта </a:t>
            </a:r>
          </a:p>
          <a:p>
            <a:pPr algn="ctr"/>
            <a:r>
              <a:rPr lang="ru-RU" dirty="0">
                <a:latin typeface="Times New Roman" panose="02020603050405020304" pitchFamily="18" charset="0"/>
                <a:cs typeface="Times New Roman" panose="02020603050405020304" pitchFamily="18" charset="0"/>
              </a:rPr>
              <a:t>«Анализ практики развития бюджета для граждан» </a:t>
            </a:r>
          </a:p>
          <a:p>
            <a:pPr algn="ctr"/>
            <a:r>
              <a:rPr lang="ru-RU" dirty="0">
                <a:latin typeface="Times New Roman" panose="02020603050405020304" pitchFamily="18" charset="0"/>
                <a:cs typeface="Times New Roman" panose="02020603050405020304" pitchFamily="18" charset="0"/>
              </a:rPr>
              <a:t>и его практическому применению</a:t>
            </a:r>
          </a:p>
        </p:txBody>
      </p:sp>
      <p:sp>
        <p:nvSpPr>
          <p:cNvPr id="9" name="Скругленный прямоугольник 8"/>
          <p:cNvSpPr/>
          <p:nvPr/>
        </p:nvSpPr>
        <p:spPr>
          <a:xfrm>
            <a:off x="3491880" y="1556792"/>
            <a:ext cx="4932548" cy="12241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Для привлечения большего количества граждан к участию в обсуждении вопросов формирования бюджета</a:t>
            </a:r>
          </a:p>
        </p:txBody>
      </p:sp>
      <p:sp>
        <p:nvSpPr>
          <p:cNvPr id="10" name="Скругленный прямоугольник 9"/>
          <p:cNvSpPr/>
          <p:nvPr/>
        </p:nvSpPr>
        <p:spPr>
          <a:xfrm>
            <a:off x="3491880" y="3233752"/>
            <a:ext cx="4932548" cy="12241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В качестве наглядного примера в презентациях для школьников и студентов</a:t>
            </a:r>
          </a:p>
        </p:txBody>
      </p:sp>
      <p:pic>
        <p:nvPicPr>
          <p:cNvPr id="3074" name="Picture 2" descr="D:\Рабочий стол\Юлия\d311ad779470f7a2884c4d71ab995f7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012" y="3030143"/>
            <a:ext cx="2545476" cy="163135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Рабочий стол\Юлия\mobi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9818" y="1473166"/>
            <a:ext cx="2545476" cy="149128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D:\Рабочий стол\Юлия\4678555712f9eb1677feca69e345fd4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86168" y="-8596336"/>
            <a:ext cx="23670744" cy="32918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Рабочий стол\Юлия\DSC_003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817" y="4869160"/>
            <a:ext cx="2545477" cy="1509864"/>
          </a:xfrm>
          <a:prstGeom prst="rect">
            <a:avLst/>
          </a:prstGeom>
          <a:noFill/>
          <a:extLst>
            <a:ext uri="{909E8E84-426E-40DD-AFC4-6F175D3DCCD1}">
              <a14:hiddenFill xmlns:a14="http://schemas.microsoft.com/office/drawing/2010/main">
                <a:solidFill>
                  <a:srgbClr val="FFFFFF"/>
                </a:solidFill>
              </a14:hiddenFill>
            </a:ext>
          </a:extLst>
        </p:spPr>
      </p:pic>
      <p:sp>
        <p:nvSpPr>
          <p:cNvPr id="4" name="Скругленный прямоугольник 3"/>
          <p:cNvSpPr/>
          <p:nvPr/>
        </p:nvSpPr>
        <p:spPr>
          <a:xfrm>
            <a:off x="3527884" y="5085184"/>
            <a:ext cx="4896544" cy="115212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400" dirty="0">
                <a:latin typeface="Times New Roman" panose="02020603050405020304" pitchFamily="18" charset="0"/>
                <a:cs typeface="Times New Roman" panose="02020603050405020304" pitchFamily="18" charset="0"/>
              </a:rPr>
              <a:t>Для оценки качества деятельности Финансового управления администрации муниципального района Мелеузовский район Республики Башкортостан</a:t>
            </a:r>
          </a:p>
        </p:txBody>
      </p:sp>
    </p:spTree>
    <p:extLst>
      <p:ext uri="{BB962C8B-B14F-4D97-AF65-F5344CB8AC3E}">
        <p14:creationId xmlns:p14="http://schemas.microsoft.com/office/powerpoint/2010/main" val="1619400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2" y="-31637"/>
            <a:ext cx="7556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15616" y="0"/>
            <a:ext cx="8028384" cy="369332"/>
          </a:xfrm>
          <a:prstGeom prst="rect">
            <a:avLst/>
          </a:prstGeom>
          <a:noFill/>
        </p:spPr>
        <p:txBody>
          <a:bodyPr wrap="square" rtlCol="0">
            <a:spAutoFit/>
          </a:bodyPr>
          <a:lstStyle/>
          <a:p>
            <a:pPr algn="ctr"/>
            <a:r>
              <a:rPr lang="ru-RU" dirty="0">
                <a:latin typeface="Times New Roman" panose="02020603050405020304" pitchFamily="18" charset="0"/>
                <a:cs typeface="Times New Roman" panose="02020603050405020304" pitchFamily="18" charset="0"/>
              </a:rPr>
              <a:t>Мелеузовский район Республики Башкортостан</a:t>
            </a:r>
          </a:p>
        </p:txBody>
      </p:sp>
      <p:sp>
        <p:nvSpPr>
          <p:cNvPr id="6" name="TextBox 5"/>
          <p:cNvSpPr txBox="1"/>
          <p:nvPr/>
        </p:nvSpPr>
        <p:spPr>
          <a:xfrm>
            <a:off x="1547664" y="1700808"/>
            <a:ext cx="6408712" cy="646331"/>
          </a:xfrm>
          <a:prstGeom prst="rect">
            <a:avLst/>
          </a:prstGeom>
          <a:noFill/>
        </p:spPr>
        <p:txBody>
          <a:bodyPr wrap="square" rtlCol="0">
            <a:spAutoFit/>
          </a:bodyPr>
          <a:lstStyle/>
          <a:p>
            <a:r>
              <a:rPr lang="ru-RU" sz="3600" dirty="0">
                <a:latin typeface="Times New Roman" panose="02020603050405020304" pitchFamily="18" charset="0"/>
                <a:cs typeface="Times New Roman" panose="02020603050405020304" pitchFamily="18" charset="0"/>
              </a:rPr>
              <a:t>СПАСИБО ЗА ВНИМАНИЕ</a:t>
            </a:r>
          </a:p>
        </p:txBody>
      </p:sp>
      <p:pic>
        <p:nvPicPr>
          <p:cNvPr id="15362" name="Picture 2" descr="D:\Рабочий стол\Юлия\dsc_00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216" y="3586269"/>
            <a:ext cx="2245147" cy="1988552"/>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D:\Рабочий стол\Юлия\vidigorodameleuz-_11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993" y="3645023"/>
            <a:ext cx="2595617" cy="1876709"/>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D:\Рабочий стол\Юлия\JwHynx9RBI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864" y="3612813"/>
            <a:ext cx="2610036" cy="193546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1993" y="5805264"/>
            <a:ext cx="8550487" cy="954107"/>
          </a:xfrm>
          <a:prstGeom prst="rect">
            <a:avLst/>
          </a:prstGeom>
          <a:noFill/>
        </p:spPr>
        <p:txBody>
          <a:bodyPr wrap="square" rtlCol="0">
            <a:spAutoFit/>
          </a:bodyPr>
          <a:lstStyle/>
          <a:p>
            <a:r>
              <a:rPr lang="ru-RU" sz="1400" dirty="0"/>
              <a:t>Информация подготовлена Администрацией муниципального района Мелеузовский район Республики Башкортостан</a:t>
            </a:r>
          </a:p>
          <a:p>
            <a:r>
              <a:rPr lang="ru-RU" sz="1400" dirty="0"/>
              <a:t>Адрес:</a:t>
            </a:r>
            <a:r>
              <a:rPr lang="ru-RU" sz="1400" i="1" dirty="0"/>
              <a:t>453850, Республика Башкортостан, Город Мелеуз, ул.Воровского,11 </a:t>
            </a:r>
            <a:r>
              <a:rPr lang="ru-RU" sz="1400" dirty="0"/>
              <a:t>Тел: </a:t>
            </a:r>
            <a:r>
              <a:rPr lang="ru-RU" sz="1400" i="1" dirty="0"/>
              <a:t>34764 –3-04-32</a:t>
            </a:r>
          </a:p>
          <a:p>
            <a:r>
              <a:rPr lang="ru-RU" sz="1400" dirty="0"/>
              <a:t>e-</a:t>
            </a:r>
            <a:r>
              <a:rPr lang="ru-RU" sz="1400" dirty="0" err="1"/>
              <a:t>mail</a:t>
            </a:r>
            <a:r>
              <a:rPr lang="ru-RU" sz="1400" dirty="0"/>
              <a:t>: </a:t>
            </a:r>
            <a:r>
              <a:rPr lang="ru-RU" sz="1400" i="1" dirty="0"/>
              <a:t>meleuz_gfu@ufamts.ru</a:t>
            </a: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8804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2727</TotalTime>
  <Words>2852</Words>
  <Application>Microsoft Office PowerPoint</Application>
  <PresentationFormat>Экран (4:3)</PresentationFormat>
  <Paragraphs>173</Paragraphs>
  <Slides>22</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22</vt:i4>
      </vt:variant>
    </vt:vector>
  </HeadingPairs>
  <TitlesOfParts>
    <vt:vector size="28" baseType="lpstr">
      <vt:lpstr>Bad Script</vt:lpstr>
      <vt:lpstr>Calibri</vt:lpstr>
      <vt:lpstr>Georgia</vt:lpstr>
      <vt:lpstr>Times New Roman</vt:lpstr>
      <vt:lpstr>Trebuchet MS</vt: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практики развития бюджета для граждан</dc:title>
  <dc:creator>user</dc:creator>
  <cp:lastModifiedBy>user</cp:lastModifiedBy>
  <cp:revision>431</cp:revision>
  <cp:lastPrinted>2021-05-27T06:53:44Z</cp:lastPrinted>
  <dcterms:created xsi:type="dcterms:W3CDTF">2021-04-12T06:28:16Z</dcterms:created>
  <dcterms:modified xsi:type="dcterms:W3CDTF">2021-05-28T11:08:29Z</dcterms:modified>
</cp:coreProperties>
</file>