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303" r:id="rId2"/>
    <p:sldId id="305" r:id="rId3"/>
    <p:sldId id="306" r:id="rId4"/>
    <p:sldId id="258" r:id="rId5"/>
    <p:sldId id="307" r:id="rId6"/>
    <p:sldId id="308" r:id="rId7"/>
    <p:sldId id="309" r:id="rId8"/>
    <p:sldId id="310" r:id="rId9"/>
    <p:sldId id="311" r:id="rId10"/>
    <p:sldId id="295" r:id="rId11"/>
    <p:sldId id="343" r:id="rId12"/>
    <p:sldId id="314" r:id="rId13"/>
    <p:sldId id="300" r:id="rId14"/>
    <p:sldId id="315" r:id="rId15"/>
    <p:sldId id="316" r:id="rId16"/>
    <p:sldId id="317" r:id="rId17"/>
    <p:sldId id="318" r:id="rId18"/>
    <p:sldId id="319" r:id="rId19"/>
    <p:sldId id="320" r:id="rId20"/>
    <p:sldId id="287" r:id="rId21"/>
    <p:sldId id="288" r:id="rId22"/>
    <p:sldId id="301" r:id="rId23"/>
    <p:sldId id="321" r:id="rId24"/>
    <p:sldId id="322" r:id="rId25"/>
    <p:sldId id="323" r:id="rId26"/>
    <p:sldId id="326" r:id="rId27"/>
    <p:sldId id="325" r:id="rId28"/>
    <p:sldId id="332" r:id="rId29"/>
    <p:sldId id="312" r:id="rId30"/>
    <p:sldId id="313" r:id="rId31"/>
    <p:sldId id="333" r:id="rId32"/>
    <p:sldId id="334" r:id="rId33"/>
    <p:sldId id="335" r:id="rId34"/>
    <p:sldId id="336" r:id="rId35"/>
    <p:sldId id="337" r:id="rId36"/>
    <p:sldId id="338" r:id="rId37"/>
    <p:sldId id="339" r:id="rId38"/>
    <p:sldId id="327" r:id="rId39"/>
    <p:sldId id="328" r:id="rId40"/>
    <p:sldId id="329" r:id="rId41"/>
    <p:sldId id="330" r:id="rId42"/>
    <p:sldId id="331" r:id="rId43"/>
    <p:sldId id="346" r:id="rId44"/>
    <p:sldId id="341" r:id="rId45"/>
    <p:sldId id="342" r:id="rId46"/>
    <p:sldId id="340" r:id="rId47"/>
    <p:sldId id="345" r:id="rId48"/>
    <p:sldId id="344" r:id="rId49"/>
    <p:sldId id="302" r:id="rId5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591" userDrawn="1">
          <p15:clr>
            <a:srgbClr val="A4A3A4"/>
          </p15:clr>
        </p15:guide>
        <p15:guide id="7" orient="horz" pos="2500" userDrawn="1">
          <p15:clr>
            <a:srgbClr val="A4A3A4"/>
          </p15:clr>
        </p15:guide>
        <p15:guide id="8" pos="49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ерман Любатуров" initials="ГЛ" lastIdx="1" clrIdx="0">
    <p:extLst>
      <p:ext uri="{19B8F6BF-5375-455C-9EA6-DF929625EA0E}">
        <p15:presenceInfo xmlns:p15="http://schemas.microsoft.com/office/powerpoint/2012/main" userId="891c8a887681c51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008000"/>
    <a:srgbClr val="0F9341"/>
    <a:srgbClr val="000000"/>
    <a:srgbClr val="339966"/>
    <a:srgbClr val="7FC6ED"/>
    <a:srgbClr val="99FF66"/>
    <a:srgbClr val="F7F1E4"/>
    <a:srgbClr val="B8D3E8"/>
    <a:srgbClr val="197D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84E427A-3D55-4303-BF80-6455036E1DE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03447BB-5D67-496B-8E87-E561075AD55C}" styleName="Темный стиль 1 —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85" autoAdjust="0"/>
    <p:restoredTop sz="94291" autoAdjust="0"/>
  </p:normalViewPr>
  <p:slideViewPr>
    <p:cSldViewPr snapToGrid="0" showGuides="1">
      <p:cViewPr varScale="1">
        <p:scale>
          <a:sx n="59" d="100"/>
          <a:sy n="59" d="100"/>
        </p:scale>
        <p:origin x="78" y="354"/>
      </p:cViewPr>
      <p:guideLst>
        <p:guide pos="3591"/>
        <p:guide orient="horz" pos="2500"/>
        <p:guide pos="49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1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Сумма расходов Федерального бюджета, млрд.р.</c:v>
          </c:tx>
          <c:spPr>
            <a:gradFill rotWithShape="1">
              <a:gsLst>
                <a:gs pos="0">
                  <a:schemeClr val="accent6">
                    <a:tint val="77000"/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tint val="77000"/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tint val="77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gradFill rotWithShape="1">
                <a:gsLst>
                  <a:gs pos="0">
                    <a:srgbClr val="005500">
                      <a:satMod val="103000"/>
                      <a:lumMod val="102000"/>
                      <a:tint val="94000"/>
                    </a:srgbClr>
                  </a:gs>
                  <a:gs pos="50000">
                    <a:srgbClr val="005500">
                      <a:satMod val="110000"/>
                      <a:lumMod val="100000"/>
                      <a:shade val="100000"/>
                    </a:srgbClr>
                  </a:gs>
                  <a:gs pos="100000">
                    <a:srgbClr val="005500">
                      <a:lumMod val="99000"/>
                      <a:satMod val="120000"/>
                      <a:shade val="78000"/>
                    </a:srgb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" lastClr="FFFFFF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Лист2!$A$2:$A$6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Лист2!$B$2:$B$6</c:f>
              <c:numCache>
                <c:formatCode>General</c:formatCode>
                <c:ptCount val="5"/>
                <c:pt idx="0">
                  <c:v>219.4</c:v>
                </c:pt>
                <c:pt idx="1">
                  <c:v>301.7</c:v>
                </c:pt>
                <c:pt idx="2">
                  <c:v>335.7</c:v>
                </c:pt>
                <c:pt idx="3">
                  <c:v>358.1</c:v>
                </c:pt>
                <c:pt idx="4">
                  <c:v>382.7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65-4C40-B4A9-98DE2DC9495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7"/>
        <c:axId val="911718720"/>
        <c:axId val="911716424"/>
      </c:barChart>
      <c:lineChart>
        <c:grouping val="standard"/>
        <c:varyColors val="0"/>
        <c:ser>
          <c:idx val="1"/>
          <c:order val="1"/>
          <c:tx>
            <c:v>Доля финансирования охраны окружающей среды в расходах Федерального бюджета, %</c:v>
          </c:tx>
          <c:spPr>
            <a:ln w="31750" cap="rnd">
              <a:solidFill>
                <a:schemeClr val="accent6">
                  <a:shade val="76000"/>
                </a:schemeClr>
              </a:solidFill>
              <a:round/>
            </a:ln>
            <a:effectLst/>
          </c:spPr>
          <c:marker>
            <c:symbol val="none"/>
          </c:marker>
          <c:dLbls>
            <c:spPr>
              <a:gradFill rotWithShape="1">
                <a:gsLst>
                  <a:gs pos="0">
                    <a:srgbClr val="005500">
                      <a:satMod val="103000"/>
                      <a:lumMod val="102000"/>
                      <a:tint val="94000"/>
                    </a:srgbClr>
                  </a:gs>
                  <a:gs pos="50000">
                    <a:srgbClr val="005500">
                      <a:satMod val="110000"/>
                      <a:lumMod val="100000"/>
                      <a:shade val="100000"/>
                    </a:srgbClr>
                  </a:gs>
                  <a:gs pos="100000">
                    <a:srgbClr val="005500">
                      <a:lumMod val="99000"/>
                      <a:satMod val="120000"/>
                      <a:shade val="78000"/>
                    </a:srgb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ysClr val="window" lastClr="FFFFFF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Лист2!$A$2:$A$6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Лист2!$C$2:$C$6</c:f>
              <c:numCache>
                <c:formatCode>0.00%</c:formatCode>
                <c:ptCount val="5"/>
                <c:pt idx="0">
                  <c:v>1.2E-2</c:v>
                </c:pt>
                <c:pt idx="1">
                  <c:v>1.2999999999999999E-2</c:v>
                </c:pt>
                <c:pt idx="2">
                  <c:v>1.6E-2</c:v>
                </c:pt>
                <c:pt idx="3">
                  <c:v>1.6400000000000001E-2</c:v>
                </c:pt>
                <c:pt idx="4">
                  <c:v>1.6199999999999999E-2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965-4C40-B4A9-98DE2DC9495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11720360"/>
        <c:axId val="911722656"/>
      </c:lineChart>
      <c:catAx>
        <c:axId val="911718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911716424"/>
        <c:crosses val="autoZero"/>
        <c:auto val="1"/>
        <c:lblAlgn val="ctr"/>
        <c:lblOffset val="100"/>
        <c:noMultiLvlLbl val="0"/>
      </c:catAx>
      <c:valAx>
        <c:axId val="911716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911718720"/>
        <c:crosses val="autoZero"/>
        <c:crossBetween val="between"/>
      </c:valAx>
      <c:valAx>
        <c:axId val="911722656"/>
        <c:scaling>
          <c:orientation val="minMax"/>
        </c:scaling>
        <c:delete val="0"/>
        <c:axPos val="r"/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911720360"/>
        <c:crosses val="max"/>
        <c:crossBetween val="between"/>
      </c:valAx>
      <c:catAx>
        <c:axId val="911720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1172265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9.7034558180227465E-2"/>
          <c:y val="0.83920792875428429"/>
          <c:w val="0.85396629713629135"/>
          <c:h val="0.13406609407232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326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dk1">
            <a:lumMod val="75000"/>
            <a:lumOff val="2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dk1">
            <a:lumMod val="75000"/>
            <a:lumOff val="25000"/>
          </a:schemeClr>
        </a:solidFill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D94C3D-6CDD-44F6-864A-0BFA995545B2}" type="doc">
      <dgm:prSet loTypeId="urn:microsoft.com/office/officeart/2005/8/layout/orgChart1" loCatId="hierarchy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A263126-C320-436B-8D7E-FB72035B8D9C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2400" dirty="0"/>
            <a:t>В ОБЛАСТИ ЭКОЛОГИИ:</a:t>
          </a:r>
        </a:p>
      </dgm:t>
    </dgm:pt>
    <dgm:pt modelId="{9EC9F2A5-0056-49C2-B4B7-D41299930DDF}" type="parTrans" cxnId="{6FD9506E-780D-494E-9D1E-4F028BD52077}">
      <dgm:prSet/>
      <dgm:spPr/>
      <dgm:t>
        <a:bodyPr/>
        <a:lstStyle/>
        <a:p>
          <a:endParaRPr lang="ru-RU" sz="2400"/>
        </a:p>
      </dgm:t>
    </dgm:pt>
    <dgm:pt modelId="{0FA6149C-61D8-4137-A6B5-6C0516DED710}" type="sibTrans" cxnId="{6FD9506E-780D-494E-9D1E-4F028BD52077}">
      <dgm:prSet/>
      <dgm:spPr/>
      <dgm:t>
        <a:bodyPr/>
        <a:lstStyle/>
        <a:p>
          <a:endParaRPr lang="ru-RU" sz="2400"/>
        </a:p>
      </dgm:t>
    </dgm:pt>
    <dgm:pt modelId="{72D0F65C-8C28-46EF-9602-9AD6F06D07A3}">
      <dgm:prSet phldrT="[Текст]" custT="1"/>
      <dgm:spPr/>
      <dgm:t>
        <a:bodyPr/>
        <a:lstStyle/>
        <a:p>
          <a:r>
            <a:rPr lang="ru-RU" sz="1800" dirty="0">
              <a:solidFill>
                <a:schemeClr val="bg2">
                  <a:lumMod val="75000"/>
                </a:schemeClr>
              </a:solidFill>
            </a:rPr>
            <a:t>Создание</a:t>
          </a:r>
          <a:r>
            <a:rPr lang="ru-RU" sz="1800" dirty="0"/>
            <a:t> устойчивой системы обращения с твердыми коммунальными отходами, обеспечивающей сортировку отходов в объеме </a:t>
          </a:r>
          <a:r>
            <a:rPr lang="ru-RU" sz="1800" b="1" i="1" dirty="0">
              <a:solidFill>
                <a:schemeClr val="bg2">
                  <a:lumMod val="75000"/>
                </a:schemeClr>
              </a:solidFill>
            </a:rPr>
            <a:t>100 процентов </a:t>
          </a:r>
          <a:r>
            <a:rPr lang="ru-RU" sz="1800" dirty="0"/>
            <a:t>и снижение объема отходов, направляемых на полигоны, </a:t>
          </a:r>
          <a:r>
            <a:rPr lang="ru-RU" sz="1800" b="1" i="1" dirty="0">
              <a:solidFill>
                <a:schemeClr val="bg2">
                  <a:lumMod val="75000"/>
                </a:schemeClr>
              </a:solidFill>
            </a:rPr>
            <a:t>в два раза</a:t>
          </a:r>
        </a:p>
      </dgm:t>
    </dgm:pt>
    <dgm:pt modelId="{90E45B90-F262-443F-B5D0-B7F2CEEE5BDA}" type="parTrans" cxnId="{ABBF4362-BA74-4049-B3F4-1BD6F4052CC8}">
      <dgm:prSet/>
      <dgm:spPr/>
      <dgm:t>
        <a:bodyPr/>
        <a:lstStyle/>
        <a:p>
          <a:endParaRPr lang="ru-RU" sz="2400"/>
        </a:p>
      </dgm:t>
    </dgm:pt>
    <dgm:pt modelId="{4E0C37F9-5CC3-4B49-8E8D-4A0C0A9F18AF}" type="sibTrans" cxnId="{ABBF4362-BA74-4049-B3F4-1BD6F4052CC8}">
      <dgm:prSet/>
      <dgm:spPr/>
      <dgm:t>
        <a:bodyPr/>
        <a:lstStyle/>
        <a:p>
          <a:endParaRPr lang="ru-RU" sz="2400"/>
        </a:p>
      </dgm:t>
    </dgm:pt>
    <dgm:pt modelId="{F68DD88A-6E9E-43C2-93C5-12A71CF68498}">
      <dgm:prSet phldrT="[Текст]" custT="1"/>
      <dgm:spPr/>
      <dgm:t>
        <a:bodyPr/>
        <a:lstStyle/>
        <a:p>
          <a:r>
            <a:rPr lang="ru-RU" sz="1800" i="1" dirty="0">
              <a:solidFill>
                <a:schemeClr val="bg2">
                  <a:lumMod val="75000"/>
                </a:schemeClr>
              </a:solidFill>
            </a:rPr>
            <a:t>Ликвидация</a:t>
          </a:r>
          <a:r>
            <a:rPr lang="ru-RU" sz="1800" dirty="0"/>
            <a:t> наиболее опасных объектов накопленного вреда окружающей среде и экологическое </a:t>
          </a:r>
          <a:r>
            <a:rPr lang="ru-RU" sz="1800" dirty="0">
              <a:solidFill>
                <a:schemeClr val="bg2">
                  <a:lumMod val="75000"/>
                </a:schemeClr>
              </a:solidFill>
            </a:rPr>
            <a:t>оздоровление </a:t>
          </a:r>
          <a:r>
            <a:rPr lang="ru-RU" sz="1800" dirty="0"/>
            <a:t>водных объектов, включая реку Волгу, озера Байкал и Телецкое"</a:t>
          </a:r>
        </a:p>
      </dgm:t>
    </dgm:pt>
    <dgm:pt modelId="{41ED770B-3251-4A03-978E-00398205B92A}" type="parTrans" cxnId="{B83E35A0-8AC5-4779-B43E-45E845E29C50}">
      <dgm:prSet/>
      <dgm:spPr/>
      <dgm:t>
        <a:bodyPr/>
        <a:lstStyle/>
        <a:p>
          <a:endParaRPr lang="ru-RU" sz="2400"/>
        </a:p>
      </dgm:t>
    </dgm:pt>
    <dgm:pt modelId="{D2D8F40E-E82C-4DCE-BDBF-9219FD9E7A44}" type="sibTrans" cxnId="{B83E35A0-8AC5-4779-B43E-45E845E29C50}">
      <dgm:prSet/>
      <dgm:spPr/>
      <dgm:t>
        <a:bodyPr/>
        <a:lstStyle/>
        <a:p>
          <a:endParaRPr lang="ru-RU" sz="2400"/>
        </a:p>
      </dgm:t>
    </dgm:pt>
    <dgm:pt modelId="{C67DE01B-BC73-4B30-AF94-EEA07A2DACA9}">
      <dgm:prSet phldrT="[Текст]" custT="1"/>
      <dgm:spPr/>
      <dgm:t>
        <a:bodyPr/>
        <a:lstStyle/>
        <a:p>
          <a:r>
            <a:rPr lang="ru-RU" sz="1800" dirty="0">
              <a:solidFill>
                <a:schemeClr val="bg2">
                  <a:lumMod val="75000"/>
                </a:schemeClr>
              </a:solidFill>
            </a:rPr>
            <a:t>Снижение</a:t>
          </a:r>
          <a:r>
            <a:rPr lang="ru-RU" sz="1800" dirty="0"/>
            <a:t> выбросов опасных загрязняющих веществ, оказывающих наибольшее негативное воздействие на окружающую среду и здоровье человека, </a:t>
          </a:r>
          <a:r>
            <a:rPr lang="ru-RU" sz="1800" b="1" i="1" dirty="0">
              <a:solidFill>
                <a:schemeClr val="bg2">
                  <a:lumMod val="75000"/>
                </a:schemeClr>
              </a:solidFill>
            </a:rPr>
            <a:t>в два раза </a:t>
          </a:r>
        </a:p>
      </dgm:t>
    </dgm:pt>
    <dgm:pt modelId="{61072F89-0DEF-488B-A627-7EBE0BD29E5E}" type="parTrans" cxnId="{3A2C4405-D1CA-4BF1-A7D0-F9FD942D3E8E}">
      <dgm:prSet/>
      <dgm:spPr/>
      <dgm:t>
        <a:bodyPr/>
        <a:lstStyle/>
        <a:p>
          <a:endParaRPr lang="ru-RU" sz="2400"/>
        </a:p>
      </dgm:t>
    </dgm:pt>
    <dgm:pt modelId="{CF8E0BAD-5384-4955-9048-800BC1FF08C7}" type="sibTrans" cxnId="{3A2C4405-D1CA-4BF1-A7D0-F9FD942D3E8E}">
      <dgm:prSet/>
      <dgm:spPr/>
      <dgm:t>
        <a:bodyPr/>
        <a:lstStyle/>
        <a:p>
          <a:endParaRPr lang="ru-RU" sz="2400"/>
        </a:p>
      </dgm:t>
    </dgm:pt>
    <dgm:pt modelId="{4E69E932-8969-40A4-B7B3-A10306085763}" type="pres">
      <dgm:prSet presAssocID="{C7D94C3D-6CDD-44F6-864A-0BFA995545B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C9A61C4-5419-417A-B397-31079365D420}" type="pres">
      <dgm:prSet presAssocID="{FA263126-C320-436B-8D7E-FB72035B8D9C}" presName="hierRoot1" presStyleCnt="0">
        <dgm:presLayoutVars>
          <dgm:hierBranch val="init"/>
        </dgm:presLayoutVars>
      </dgm:prSet>
      <dgm:spPr/>
    </dgm:pt>
    <dgm:pt modelId="{10E94A7F-74C1-42DD-A6BA-BB4B835FBAAA}" type="pres">
      <dgm:prSet presAssocID="{FA263126-C320-436B-8D7E-FB72035B8D9C}" presName="rootComposite1" presStyleCnt="0"/>
      <dgm:spPr/>
    </dgm:pt>
    <dgm:pt modelId="{68A8D14D-BABA-40E1-AB15-42E9918A007E}" type="pres">
      <dgm:prSet presAssocID="{FA263126-C320-436B-8D7E-FB72035B8D9C}" presName="rootText1" presStyleLbl="node0" presStyleIdx="0" presStyleCnt="1" custScaleX="153613" custScaleY="81365" custLinFactNeighborX="5654" custLinFactNeighborY="110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9BC065-5573-4F81-B155-015159B9EDB4}" type="pres">
      <dgm:prSet presAssocID="{FA263126-C320-436B-8D7E-FB72035B8D9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F92BAC9-1635-4F27-8E98-754626C1C7C5}" type="pres">
      <dgm:prSet presAssocID="{FA263126-C320-436B-8D7E-FB72035B8D9C}" presName="hierChild2" presStyleCnt="0"/>
      <dgm:spPr/>
    </dgm:pt>
    <dgm:pt modelId="{3A6D0E44-FECE-4590-85FF-16D028E65434}" type="pres">
      <dgm:prSet presAssocID="{90E45B90-F262-443F-B5D0-B7F2CEEE5BD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26F6FB29-E608-45FC-B1A4-62D97FD8C6A7}" type="pres">
      <dgm:prSet presAssocID="{72D0F65C-8C28-46EF-9602-9AD6F06D07A3}" presName="hierRoot2" presStyleCnt="0">
        <dgm:presLayoutVars>
          <dgm:hierBranch val="init"/>
        </dgm:presLayoutVars>
      </dgm:prSet>
      <dgm:spPr/>
    </dgm:pt>
    <dgm:pt modelId="{D1199822-E937-4AE3-980D-7008A13DAD5B}" type="pres">
      <dgm:prSet presAssocID="{72D0F65C-8C28-46EF-9602-9AD6F06D07A3}" presName="rootComposite" presStyleCnt="0"/>
      <dgm:spPr/>
    </dgm:pt>
    <dgm:pt modelId="{AA545A62-1847-4163-A30D-797EAC8C5A95}" type="pres">
      <dgm:prSet presAssocID="{72D0F65C-8C28-46EF-9602-9AD6F06D07A3}" presName="rootText" presStyleLbl="node2" presStyleIdx="0" presStyleCnt="3" custScaleX="119992" custScaleY="1394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5BC0B7-7BFD-430D-A297-E47C90E294FB}" type="pres">
      <dgm:prSet presAssocID="{72D0F65C-8C28-46EF-9602-9AD6F06D07A3}" presName="rootConnector" presStyleLbl="node2" presStyleIdx="0" presStyleCnt="3"/>
      <dgm:spPr/>
      <dgm:t>
        <a:bodyPr/>
        <a:lstStyle/>
        <a:p>
          <a:endParaRPr lang="ru-RU"/>
        </a:p>
      </dgm:t>
    </dgm:pt>
    <dgm:pt modelId="{E1543EFD-D47A-46FE-ABB8-9AFFE4C019DE}" type="pres">
      <dgm:prSet presAssocID="{72D0F65C-8C28-46EF-9602-9AD6F06D07A3}" presName="hierChild4" presStyleCnt="0"/>
      <dgm:spPr/>
    </dgm:pt>
    <dgm:pt modelId="{31753CCD-02B5-4533-BD1D-0DFA9DB2A413}" type="pres">
      <dgm:prSet presAssocID="{72D0F65C-8C28-46EF-9602-9AD6F06D07A3}" presName="hierChild5" presStyleCnt="0"/>
      <dgm:spPr/>
    </dgm:pt>
    <dgm:pt modelId="{25DBC726-2350-4D97-92C0-A0421697F569}" type="pres">
      <dgm:prSet presAssocID="{41ED770B-3251-4A03-978E-00398205B92A}" presName="Name37" presStyleLbl="parChTrans1D2" presStyleIdx="1" presStyleCnt="3"/>
      <dgm:spPr/>
      <dgm:t>
        <a:bodyPr/>
        <a:lstStyle/>
        <a:p>
          <a:endParaRPr lang="ru-RU"/>
        </a:p>
      </dgm:t>
    </dgm:pt>
    <dgm:pt modelId="{AC1EDFDB-4CA4-43F4-95B2-2D050019B806}" type="pres">
      <dgm:prSet presAssocID="{F68DD88A-6E9E-43C2-93C5-12A71CF68498}" presName="hierRoot2" presStyleCnt="0">
        <dgm:presLayoutVars>
          <dgm:hierBranch val="init"/>
        </dgm:presLayoutVars>
      </dgm:prSet>
      <dgm:spPr/>
    </dgm:pt>
    <dgm:pt modelId="{89E97C28-D459-40DD-8B07-6A687ED97548}" type="pres">
      <dgm:prSet presAssocID="{F68DD88A-6E9E-43C2-93C5-12A71CF68498}" presName="rootComposite" presStyleCnt="0"/>
      <dgm:spPr/>
    </dgm:pt>
    <dgm:pt modelId="{5076DE02-5B0B-44B8-8ECA-2D78946C3A19}" type="pres">
      <dgm:prSet presAssocID="{F68DD88A-6E9E-43C2-93C5-12A71CF68498}" presName="rootText" presStyleLbl="node2" presStyleIdx="1" presStyleCnt="3" custScaleX="110763" custScaleY="1278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31EF32-DAAC-48B2-92D3-DA734E75B5E7}" type="pres">
      <dgm:prSet presAssocID="{F68DD88A-6E9E-43C2-93C5-12A71CF68498}" presName="rootConnector" presStyleLbl="node2" presStyleIdx="1" presStyleCnt="3"/>
      <dgm:spPr/>
      <dgm:t>
        <a:bodyPr/>
        <a:lstStyle/>
        <a:p>
          <a:endParaRPr lang="ru-RU"/>
        </a:p>
      </dgm:t>
    </dgm:pt>
    <dgm:pt modelId="{EF41B515-5848-450C-AB59-301325ADB2AD}" type="pres">
      <dgm:prSet presAssocID="{F68DD88A-6E9E-43C2-93C5-12A71CF68498}" presName="hierChild4" presStyleCnt="0"/>
      <dgm:spPr/>
    </dgm:pt>
    <dgm:pt modelId="{FD558547-BF0D-46FB-901C-8118E6E6A3E8}" type="pres">
      <dgm:prSet presAssocID="{F68DD88A-6E9E-43C2-93C5-12A71CF68498}" presName="hierChild5" presStyleCnt="0"/>
      <dgm:spPr/>
    </dgm:pt>
    <dgm:pt modelId="{EB8A16D4-454C-499A-A33C-950C9E2C88E8}" type="pres">
      <dgm:prSet presAssocID="{61072F89-0DEF-488B-A627-7EBE0BD29E5E}" presName="Name37" presStyleLbl="parChTrans1D2" presStyleIdx="2" presStyleCnt="3"/>
      <dgm:spPr/>
      <dgm:t>
        <a:bodyPr/>
        <a:lstStyle/>
        <a:p>
          <a:endParaRPr lang="ru-RU"/>
        </a:p>
      </dgm:t>
    </dgm:pt>
    <dgm:pt modelId="{87A59EA0-4275-4294-B441-0953E2DC3115}" type="pres">
      <dgm:prSet presAssocID="{C67DE01B-BC73-4B30-AF94-EEA07A2DACA9}" presName="hierRoot2" presStyleCnt="0">
        <dgm:presLayoutVars>
          <dgm:hierBranch val="init"/>
        </dgm:presLayoutVars>
      </dgm:prSet>
      <dgm:spPr/>
    </dgm:pt>
    <dgm:pt modelId="{AC09F5BE-5B63-4AD7-8FA5-EAC7F14F2A27}" type="pres">
      <dgm:prSet presAssocID="{C67DE01B-BC73-4B30-AF94-EEA07A2DACA9}" presName="rootComposite" presStyleCnt="0"/>
      <dgm:spPr/>
    </dgm:pt>
    <dgm:pt modelId="{75951F66-03F3-4B97-A6A8-C4811581C80E}" type="pres">
      <dgm:prSet presAssocID="{C67DE01B-BC73-4B30-AF94-EEA07A2DACA9}" presName="rootText" presStyleLbl="node2" presStyleIdx="2" presStyleCnt="3" custScaleX="108961" custScaleY="1417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22C331-AD04-4C18-8617-F980D470064F}" type="pres">
      <dgm:prSet presAssocID="{C67DE01B-BC73-4B30-AF94-EEA07A2DACA9}" presName="rootConnector" presStyleLbl="node2" presStyleIdx="2" presStyleCnt="3"/>
      <dgm:spPr/>
      <dgm:t>
        <a:bodyPr/>
        <a:lstStyle/>
        <a:p>
          <a:endParaRPr lang="ru-RU"/>
        </a:p>
      </dgm:t>
    </dgm:pt>
    <dgm:pt modelId="{FC428EB4-DEB4-42E5-B534-A4B1F698F17E}" type="pres">
      <dgm:prSet presAssocID="{C67DE01B-BC73-4B30-AF94-EEA07A2DACA9}" presName="hierChild4" presStyleCnt="0"/>
      <dgm:spPr/>
    </dgm:pt>
    <dgm:pt modelId="{7E67B34F-6D57-4247-9F6E-9BF3F434B69C}" type="pres">
      <dgm:prSet presAssocID="{C67DE01B-BC73-4B30-AF94-EEA07A2DACA9}" presName="hierChild5" presStyleCnt="0"/>
      <dgm:spPr/>
    </dgm:pt>
    <dgm:pt modelId="{142A3025-D4D2-463F-8951-435557B15AA0}" type="pres">
      <dgm:prSet presAssocID="{FA263126-C320-436B-8D7E-FB72035B8D9C}" presName="hierChild3" presStyleCnt="0"/>
      <dgm:spPr/>
    </dgm:pt>
  </dgm:ptLst>
  <dgm:cxnLst>
    <dgm:cxn modelId="{ACE0E780-F173-4D02-9380-07DA07396424}" type="presOf" srcId="{C67DE01B-BC73-4B30-AF94-EEA07A2DACA9}" destId="{75951F66-03F3-4B97-A6A8-C4811581C80E}" srcOrd="0" destOrd="0" presId="urn:microsoft.com/office/officeart/2005/8/layout/orgChart1"/>
    <dgm:cxn modelId="{ABBF4362-BA74-4049-B3F4-1BD6F4052CC8}" srcId="{FA263126-C320-436B-8D7E-FB72035B8D9C}" destId="{72D0F65C-8C28-46EF-9602-9AD6F06D07A3}" srcOrd="0" destOrd="0" parTransId="{90E45B90-F262-443F-B5D0-B7F2CEEE5BDA}" sibTransId="{4E0C37F9-5CC3-4B49-8E8D-4A0C0A9F18AF}"/>
    <dgm:cxn modelId="{ADCD55E1-1B36-4B57-B2DD-8F64AFE87960}" type="presOf" srcId="{72D0F65C-8C28-46EF-9602-9AD6F06D07A3}" destId="{AA545A62-1847-4163-A30D-797EAC8C5A95}" srcOrd="0" destOrd="0" presId="urn:microsoft.com/office/officeart/2005/8/layout/orgChart1"/>
    <dgm:cxn modelId="{3A2C4405-D1CA-4BF1-A7D0-F9FD942D3E8E}" srcId="{FA263126-C320-436B-8D7E-FB72035B8D9C}" destId="{C67DE01B-BC73-4B30-AF94-EEA07A2DACA9}" srcOrd="2" destOrd="0" parTransId="{61072F89-0DEF-488B-A627-7EBE0BD29E5E}" sibTransId="{CF8E0BAD-5384-4955-9048-800BC1FF08C7}"/>
    <dgm:cxn modelId="{0BEDDBEE-FE7D-4CA2-96CE-A229D6D57687}" type="presOf" srcId="{41ED770B-3251-4A03-978E-00398205B92A}" destId="{25DBC726-2350-4D97-92C0-A0421697F569}" srcOrd="0" destOrd="0" presId="urn:microsoft.com/office/officeart/2005/8/layout/orgChart1"/>
    <dgm:cxn modelId="{6FD9506E-780D-494E-9D1E-4F028BD52077}" srcId="{C7D94C3D-6CDD-44F6-864A-0BFA995545B2}" destId="{FA263126-C320-436B-8D7E-FB72035B8D9C}" srcOrd="0" destOrd="0" parTransId="{9EC9F2A5-0056-49C2-B4B7-D41299930DDF}" sibTransId="{0FA6149C-61D8-4137-A6B5-6C0516DED710}"/>
    <dgm:cxn modelId="{28039F86-4F5C-48B4-965D-0571F654EEEE}" type="presOf" srcId="{C7D94C3D-6CDD-44F6-864A-0BFA995545B2}" destId="{4E69E932-8969-40A4-B7B3-A10306085763}" srcOrd="0" destOrd="0" presId="urn:microsoft.com/office/officeart/2005/8/layout/orgChart1"/>
    <dgm:cxn modelId="{31174F38-E337-4F8A-86F4-385AC87F4503}" type="presOf" srcId="{C67DE01B-BC73-4B30-AF94-EEA07A2DACA9}" destId="{D222C331-AD04-4C18-8617-F980D470064F}" srcOrd="1" destOrd="0" presId="urn:microsoft.com/office/officeart/2005/8/layout/orgChart1"/>
    <dgm:cxn modelId="{A04B30F9-67DD-4A37-92E0-1F29C5293584}" type="presOf" srcId="{F68DD88A-6E9E-43C2-93C5-12A71CF68498}" destId="{7831EF32-DAAC-48B2-92D3-DA734E75B5E7}" srcOrd="1" destOrd="0" presId="urn:microsoft.com/office/officeart/2005/8/layout/orgChart1"/>
    <dgm:cxn modelId="{EF7FB7A9-6CA7-46D7-B0D0-9425FD5E9C49}" type="presOf" srcId="{FA263126-C320-436B-8D7E-FB72035B8D9C}" destId="{C29BC065-5573-4F81-B155-015159B9EDB4}" srcOrd="1" destOrd="0" presId="urn:microsoft.com/office/officeart/2005/8/layout/orgChart1"/>
    <dgm:cxn modelId="{1B971C84-6C5C-44EA-ADB7-2964FB1256E1}" type="presOf" srcId="{72D0F65C-8C28-46EF-9602-9AD6F06D07A3}" destId="{445BC0B7-7BFD-430D-A297-E47C90E294FB}" srcOrd="1" destOrd="0" presId="urn:microsoft.com/office/officeart/2005/8/layout/orgChart1"/>
    <dgm:cxn modelId="{B83E35A0-8AC5-4779-B43E-45E845E29C50}" srcId="{FA263126-C320-436B-8D7E-FB72035B8D9C}" destId="{F68DD88A-6E9E-43C2-93C5-12A71CF68498}" srcOrd="1" destOrd="0" parTransId="{41ED770B-3251-4A03-978E-00398205B92A}" sibTransId="{D2D8F40E-E82C-4DCE-BDBF-9219FD9E7A44}"/>
    <dgm:cxn modelId="{140B3E3C-8A2E-4CAD-A9DF-4669D0ADB0F0}" type="presOf" srcId="{F68DD88A-6E9E-43C2-93C5-12A71CF68498}" destId="{5076DE02-5B0B-44B8-8ECA-2D78946C3A19}" srcOrd="0" destOrd="0" presId="urn:microsoft.com/office/officeart/2005/8/layout/orgChart1"/>
    <dgm:cxn modelId="{F6C64899-725E-4E59-A495-DEAD685D170B}" type="presOf" srcId="{90E45B90-F262-443F-B5D0-B7F2CEEE5BDA}" destId="{3A6D0E44-FECE-4590-85FF-16D028E65434}" srcOrd="0" destOrd="0" presId="urn:microsoft.com/office/officeart/2005/8/layout/orgChart1"/>
    <dgm:cxn modelId="{25120565-CEFC-443D-BFCE-8220C6F2469F}" type="presOf" srcId="{FA263126-C320-436B-8D7E-FB72035B8D9C}" destId="{68A8D14D-BABA-40E1-AB15-42E9918A007E}" srcOrd="0" destOrd="0" presId="urn:microsoft.com/office/officeart/2005/8/layout/orgChart1"/>
    <dgm:cxn modelId="{CAEE7A85-22BB-49E7-A85D-84B2466080A0}" type="presOf" srcId="{61072F89-0DEF-488B-A627-7EBE0BD29E5E}" destId="{EB8A16D4-454C-499A-A33C-950C9E2C88E8}" srcOrd="0" destOrd="0" presId="urn:microsoft.com/office/officeart/2005/8/layout/orgChart1"/>
    <dgm:cxn modelId="{B5A49D4C-3841-400F-BF7F-AA6D2DBC077E}" type="presParOf" srcId="{4E69E932-8969-40A4-B7B3-A10306085763}" destId="{FC9A61C4-5419-417A-B397-31079365D420}" srcOrd="0" destOrd="0" presId="urn:microsoft.com/office/officeart/2005/8/layout/orgChart1"/>
    <dgm:cxn modelId="{02AABFBE-D721-4507-B367-1F9521F2629C}" type="presParOf" srcId="{FC9A61C4-5419-417A-B397-31079365D420}" destId="{10E94A7F-74C1-42DD-A6BA-BB4B835FBAAA}" srcOrd="0" destOrd="0" presId="urn:microsoft.com/office/officeart/2005/8/layout/orgChart1"/>
    <dgm:cxn modelId="{72AC71B3-34DF-44F9-856C-498B2EC00DFD}" type="presParOf" srcId="{10E94A7F-74C1-42DD-A6BA-BB4B835FBAAA}" destId="{68A8D14D-BABA-40E1-AB15-42E9918A007E}" srcOrd="0" destOrd="0" presId="urn:microsoft.com/office/officeart/2005/8/layout/orgChart1"/>
    <dgm:cxn modelId="{F8209C9D-F844-489E-87E2-4CABF7E36420}" type="presParOf" srcId="{10E94A7F-74C1-42DD-A6BA-BB4B835FBAAA}" destId="{C29BC065-5573-4F81-B155-015159B9EDB4}" srcOrd="1" destOrd="0" presId="urn:microsoft.com/office/officeart/2005/8/layout/orgChart1"/>
    <dgm:cxn modelId="{5C36D6CE-6780-47C7-86FE-7A7979A3061D}" type="presParOf" srcId="{FC9A61C4-5419-417A-B397-31079365D420}" destId="{5F92BAC9-1635-4F27-8E98-754626C1C7C5}" srcOrd="1" destOrd="0" presId="urn:microsoft.com/office/officeart/2005/8/layout/orgChart1"/>
    <dgm:cxn modelId="{2C03706C-6C72-4DAF-98D9-5B6F9660092E}" type="presParOf" srcId="{5F92BAC9-1635-4F27-8E98-754626C1C7C5}" destId="{3A6D0E44-FECE-4590-85FF-16D028E65434}" srcOrd="0" destOrd="0" presId="urn:microsoft.com/office/officeart/2005/8/layout/orgChart1"/>
    <dgm:cxn modelId="{E2B0FBE5-717B-4E8B-B828-2274A1B20503}" type="presParOf" srcId="{5F92BAC9-1635-4F27-8E98-754626C1C7C5}" destId="{26F6FB29-E608-45FC-B1A4-62D97FD8C6A7}" srcOrd="1" destOrd="0" presId="urn:microsoft.com/office/officeart/2005/8/layout/orgChart1"/>
    <dgm:cxn modelId="{D403F30E-06FC-4E67-98D3-F0CC83250D63}" type="presParOf" srcId="{26F6FB29-E608-45FC-B1A4-62D97FD8C6A7}" destId="{D1199822-E937-4AE3-980D-7008A13DAD5B}" srcOrd="0" destOrd="0" presId="urn:microsoft.com/office/officeart/2005/8/layout/orgChart1"/>
    <dgm:cxn modelId="{037D1BB5-9438-4507-B8C0-870E36142896}" type="presParOf" srcId="{D1199822-E937-4AE3-980D-7008A13DAD5B}" destId="{AA545A62-1847-4163-A30D-797EAC8C5A95}" srcOrd="0" destOrd="0" presId="urn:microsoft.com/office/officeart/2005/8/layout/orgChart1"/>
    <dgm:cxn modelId="{FC02986B-D83F-46F3-B274-2F103C04747F}" type="presParOf" srcId="{D1199822-E937-4AE3-980D-7008A13DAD5B}" destId="{445BC0B7-7BFD-430D-A297-E47C90E294FB}" srcOrd="1" destOrd="0" presId="urn:microsoft.com/office/officeart/2005/8/layout/orgChart1"/>
    <dgm:cxn modelId="{AA576301-6616-4FE3-AF6E-B00298B72C54}" type="presParOf" srcId="{26F6FB29-E608-45FC-B1A4-62D97FD8C6A7}" destId="{E1543EFD-D47A-46FE-ABB8-9AFFE4C019DE}" srcOrd="1" destOrd="0" presId="urn:microsoft.com/office/officeart/2005/8/layout/orgChart1"/>
    <dgm:cxn modelId="{58772555-248B-475C-A34B-5F50ED1E6588}" type="presParOf" srcId="{26F6FB29-E608-45FC-B1A4-62D97FD8C6A7}" destId="{31753CCD-02B5-4533-BD1D-0DFA9DB2A413}" srcOrd="2" destOrd="0" presId="urn:microsoft.com/office/officeart/2005/8/layout/orgChart1"/>
    <dgm:cxn modelId="{756447B3-458F-46D0-B0F0-E5D0CF3A077E}" type="presParOf" srcId="{5F92BAC9-1635-4F27-8E98-754626C1C7C5}" destId="{25DBC726-2350-4D97-92C0-A0421697F569}" srcOrd="2" destOrd="0" presId="urn:microsoft.com/office/officeart/2005/8/layout/orgChart1"/>
    <dgm:cxn modelId="{80C3CFFD-30C5-4348-ABA0-EF9AA5AECC7F}" type="presParOf" srcId="{5F92BAC9-1635-4F27-8E98-754626C1C7C5}" destId="{AC1EDFDB-4CA4-43F4-95B2-2D050019B806}" srcOrd="3" destOrd="0" presId="urn:microsoft.com/office/officeart/2005/8/layout/orgChart1"/>
    <dgm:cxn modelId="{1ACA38A6-1659-4678-BF8D-254D237E9891}" type="presParOf" srcId="{AC1EDFDB-4CA4-43F4-95B2-2D050019B806}" destId="{89E97C28-D459-40DD-8B07-6A687ED97548}" srcOrd="0" destOrd="0" presId="urn:microsoft.com/office/officeart/2005/8/layout/orgChart1"/>
    <dgm:cxn modelId="{862802EA-7650-44A5-8E3F-DD9333FC3794}" type="presParOf" srcId="{89E97C28-D459-40DD-8B07-6A687ED97548}" destId="{5076DE02-5B0B-44B8-8ECA-2D78946C3A19}" srcOrd="0" destOrd="0" presId="urn:microsoft.com/office/officeart/2005/8/layout/orgChart1"/>
    <dgm:cxn modelId="{27B1FAD6-4B23-4370-8D32-EA010622DE61}" type="presParOf" srcId="{89E97C28-D459-40DD-8B07-6A687ED97548}" destId="{7831EF32-DAAC-48B2-92D3-DA734E75B5E7}" srcOrd="1" destOrd="0" presId="urn:microsoft.com/office/officeart/2005/8/layout/orgChart1"/>
    <dgm:cxn modelId="{17819441-368B-4200-BB90-18B75F41ACFD}" type="presParOf" srcId="{AC1EDFDB-4CA4-43F4-95B2-2D050019B806}" destId="{EF41B515-5848-450C-AB59-301325ADB2AD}" srcOrd="1" destOrd="0" presId="urn:microsoft.com/office/officeart/2005/8/layout/orgChart1"/>
    <dgm:cxn modelId="{6F817B85-67F2-4B09-8969-C9638ED1AEEA}" type="presParOf" srcId="{AC1EDFDB-4CA4-43F4-95B2-2D050019B806}" destId="{FD558547-BF0D-46FB-901C-8118E6E6A3E8}" srcOrd="2" destOrd="0" presId="urn:microsoft.com/office/officeart/2005/8/layout/orgChart1"/>
    <dgm:cxn modelId="{6B276955-1BB0-4C9E-BA6C-498269313CED}" type="presParOf" srcId="{5F92BAC9-1635-4F27-8E98-754626C1C7C5}" destId="{EB8A16D4-454C-499A-A33C-950C9E2C88E8}" srcOrd="4" destOrd="0" presId="urn:microsoft.com/office/officeart/2005/8/layout/orgChart1"/>
    <dgm:cxn modelId="{C3893D03-C888-4B56-9C35-84C7EC6313B7}" type="presParOf" srcId="{5F92BAC9-1635-4F27-8E98-754626C1C7C5}" destId="{87A59EA0-4275-4294-B441-0953E2DC3115}" srcOrd="5" destOrd="0" presId="urn:microsoft.com/office/officeart/2005/8/layout/orgChart1"/>
    <dgm:cxn modelId="{B335BF04-AC4C-408D-B5F8-AEE5F72B417F}" type="presParOf" srcId="{87A59EA0-4275-4294-B441-0953E2DC3115}" destId="{AC09F5BE-5B63-4AD7-8FA5-EAC7F14F2A27}" srcOrd="0" destOrd="0" presId="urn:microsoft.com/office/officeart/2005/8/layout/orgChart1"/>
    <dgm:cxn modelId="{0645016C-6537-43D3-8DFD-8B786AEA425C}" type="presParOf" srcId="{AC09F5BE-5B63-4AD7-8FA5-EAC7F14F2A27}" destId="{75951F66-03F3-4B97-A6A8-C4811581C80E}" srcOrd="0" destOrd="0" presId="urn:microsoft.com/office/officeart/2005/8/layout/orgChart1"/>
    <dgm:cxn modelId="{4619A0D8-7DB4-4B2A-95B7-11C21465CADA}" type="presParOf" srcId="{AC09F5BE-5B63-4AD7-8FA5-EAC7F14F2A27}" destId="{D222C331-AD04-4C18-8617-F980D470064F}" srcOrd="1" destOrd="0" presId="urn:microsoft.com/office/officeart/2005/8/layout/orgChart1"/>
    <dgm:cxn modelId="{3B120E78-B26B-40C9-8C3B-B245BC4970EE}" type="presParOf" srcId="{87A59EA0-4275-4294-B441-0953E2DC3115}" destId="{FC428EB4-DEB4-42E5-B534-A4B1F698F17E}" srcOrd="1" destOrd="0" presId="urn:microsoft.com/office/officeart/2005/8/layout/orgChart1"/>
    <dgm:cxn modelId="{FA716E3C-1C77-4B7A-B3B7-32159EFDD911}" type="presParOf" srcId="{87A59EA0-4275-4294-B441-0953E2DC3115}" destId="{7E67B34F-6D57-4247-9F6E-9BF3F434B69C}" srcOrd="2" destOrd="0" presId="urn:microsoft.com/office/officeart/2005/8/layout/orgChart1"/>
    <dgm:cxn modelId="{81E27625-8E6D-4CE6-B11F-78E1062E38AC}" type="presParOf" srcId="{FC9A61C4-5419-417A-B397-31079365D420}" destId="{142A3025-D4D2-463F-8951-435557B15AA0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43100F-E1B6-46C4-B092-7DFBE77962A4}" type="doc">
      <dgm:prSet loTypeId="urn:microsoft.com/office/officeart/2005/8/layout/cycle6" loCatId="cycle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C57966F-9593-464F-A525-B7DA8AB383F5}">
      <dgm:prSet phldrT="[Текст]" custT="1"/>
      <dgm:spPr/>
      <dgm:t>
        <a:bodyPr/>
        <a:lstStyle/>
        <a:p>
          <a:r>
            <a:rPr lang="ru-RU" sz="1600" dirty="0"/>
            <a:t>Чистая страна</a:t>
          </a:r>
        </a:p>
      </dgm:t>
    </dgm:pt>
    <dgm:pt modelId="{F04BA275-45FF-4341-A353-1681ACFA33C3}" type="parTrans" cxnId="{BE495273-7A73-493A-93B1-4788E75DE9F1}">
      <dgm:prSet/>
      <dgm:spPr/>
      <dgm:t>
        <a:bodyPr/>
        <a:lstStyle/>
        <a:p>
          <a:endParaRPr lang="ru-RU" sz="6000"/>
        </a:p>
      </dgm:t>
    </dgm:pt>
    <dgm:pt modelId="{7393381F-8A13-490B-8911-734E20CCF638}" type="sibTrans" cxnId="{BE495273-7A73-493A-93B1-4788E75DE9F1}">
      <dgm:prSet/>
      <dgm:spPr/>
      <dgm:t>
        <a:bodyPr/>
        <a:lstStyle/>
        <a:p>
          <a:endParaRPr lang="ru-RU" sz="6000"/>
        </a:p>
      </dgm:t>
    </dgm:pt>
    <dgm:pt modelId="{F082B26D-1EC5-442D-B690-DDD8A8BBF7AB}">
      <dgm:prSet phldrT="[Текст]" custT="1"/>
      <dgm:spPr/>
      <dgm:t>
        <a:bodyPr/>
        <a:lstStyle/>
        <a:p>
          <a:r>
            <a:rPr lang="ru-RU" sz="1600" dirty="0"/>
            <a:t>Комплексная  система обращения с твердыми коммунальными отходами</a:t>
          </a:r>
        </a:p>
      </dgm:t>
    </dgm:pt>
    <dgm:pt modelId="{F48A477F-4EE6-41C1-A005-2A9EF83FCE42}" type="parTrans" cxnId="{5257514E-0AEA-4636-BFDE-CD9B2A5B3B35}">
      <dgm:prSet/>
      <dgm:spPr/>
      <dgm:t>
        <a:bodyPr/>
        <a:lstStyle/>
        <a:p>
          <a:endParaRPr lang="ru-RU" sz="6000"/>
        </a:p>
      </dgm:t>
    </dgm:pt>
    <dgm:pt modelId="{4535C274-45D6-479A-A46B-782B10691861}" type="sibTrans" cxnId="{5257514E-0AEA-4636-BFDE-CD9B2A5B3B35}">
      <dgm:prSet/>
      <dgm:spPr/>
      <dgm:t>
        <a:bodyPr/>
        <a:lstStyle/>
        <a:p>
          <a:endParaRPr lang="ru-RU" sz="6000"/>
        </a:p>
      </dgm:t>
    </dgm:pt>
    <dgm:pt modelId="{4FD65C7A-E80B-46BB-B72A-3D69058E9451}">
      <dgm:prSet phldrT="[Текст]" custT="1"/>
      <dgm:spPr/>
      <dgm:t>
        <a:bodyPr/>
        <a:lstStyle/>
        <a:p>
          <a:r>
            <a:rPr lang="ru-RU" sz="1600" dirty="0"/>
            <a:t>Инфраструктура для обращения с отходами I-II классов опасности</a:t>
          </a:r>
        </a:p>
      </dgm:t>
    </dgm:pt>
    <dgm:pt modelId="{0C01F609-33D7-407B-9D05-6E285B825082}" type="parTrans" cxnId="{A673C97F-ABDD-40BA-9FFF-1852DECDE6BF}">
      <dgm:prSet/>
      <dgm:spPr/>
      <dgm:t>
        <a:bodyPr/>
        <a:lstStyle/>
        <a:p>
          <a:endParaRPr lang="ru-RU" sz="6000"/>
        </a:p>
      </dgm:t>
    </dgm:pt>
    <dgm:pt modelId="{6998A6F1-7194-4D7F-B705-7AA1735104AF}" type="sibTrans" cxnId="{A673C97F-ABDD-40BA-9FFF-1852DECDE6BF}">
      <dgm:prSet/>
      <dgm:spPr/>
      <dgm:t>
        <a:bodyPr/>
        <a:lstStyle/>
        <a:p>
          <a:endParaRPr lang="ru-RU" sz="6000"/>
        </a:p>
      </dgm:t>
    </dgm:pt>
    <dgm:pt modelId="{1559DCEA-5E07-48D4-8E3C-8D8A010BC7FE}">
      <dgm:prSet phldrT="[Текст]" custT="1"/>
      <dgm:spPr/>
      <dgm:t>
        <a:bodyPr/>
        <a:lstStyle/>
        <a:p>
          <a:r>
            <a:rPr lang="ru-RU" sz="1600" dirty="0"/>
            <a:t>Чистая вода</a:t>
          </a:r>
        </a:p>
      </dgm:t>
    </dgm:pt>
    <dgm:pt modelId="{0FEDF7E2-BBC3-41A0-ABB6-BF489EC646C8}" type="parTrans" cxnId="{EC5D2CEC-8EF2-404F-A4D4-E5D60A941A00}">
      <dgm:prSet/>
      <dgm:spPr/>
      <dgm:t>
        <a:bodyPr/>
        <a:lstStyle/>
        <a:p>
          <a:endParaRPr lang="ru-RU" sz="6000"/>
        </a:p>
      </dgm:t>
    </dgm:pt>
    <dgm:pt modelId="{BEA995EA-ECB6-4E2E-A726-A35C672E1F18}" type="sibTrans" cxnId="{EC5D2CEC-8EF2-404F-A4D4-E5D60A941A00}">
      <dgm:prSet/>
      <dgm:spPr/>
      <dgm:t>
        <a:bodyPr/>
        <a:lstStyle/>
        <a:p>
          <a:endParaRPr lang="ru-RU" sz="6000"/>
        </a:p>
      </dgm:t>
    </dgm:pt>
    <dgm:pt modelId="{84FE0543-7DF5-4C47-A71D-73226BE6A9F2}">
      <dgm:prSet phldrT="[Текст]" custT="1"/>
      <dgm:spPr/>
      <dgm:t>
        <a:bodyPr/>
        <a:lstStyle/>
        <a:p>
          <a:r>
            <a:rPr lang="ru-RU" sz="1600" dirty="0"/>
            <a:t>Оздоровление Волги </a:t>
          </a:r>
        </a:p>
      </dgm:t>
    </dgm:pt>
    <dgm:pt modelId="{5F0BC022-9B9E-4BF9-B73F-47B826A90095}" type="parTrans" cxnId="{B07A34F7-2966-4A9A-93B3-99E4D976BEBB}">
      <dgm:prSet/>
      <dgm:spPr/>
      <dgm:t>
        <a:bodyPr/>
        <a:lstStyle/>
        <a:p>
          <a:endParaRPr lang="ru-RU" sz="6000"/>
        </a:p>
      </dgm:t>
    </dgm:pt>
    <dgm:pt modelId="{539E7CB7-3313-4497-9128-E12A2675E1D9}" type="sibTrans" cxnId="{B07A34F7-2966-4A9A-93B3-99E4D976BEBB}">
      <dgm:prSet/>
      <dgm:spPr/>
      <dgm:t>
        <a:bodyPr/>
        <a:lstStyle/>
        <a:p>
          <a:endParaRPr lang="ru-RU" sz="6000"/>
        </a:p>
      </dgm:t>
    </dgm:pt>
    <dgm:pt modelId="{FC2212E1-4D2B-4EDE-AD58-780CC5B3BF2C}">
      <dgm:prSet custT="1"/>
      <dgm:spPr/>
      <dgm:t>
        <a:bodyPr/>
        <a:lstStyle/>
        <a:p>
          <a:r>
            <a:rPr lang="ru-RU" sz="1600" dirty="0"/>
            <a:t>Озера Байкал </a:t>
          </a:r>
          <a:r>
            <a:rPr lang="ru-RU" sz="1600" dirty="0" err="1"/>
            <a:t>здоровление</a:t>
          </a:r>
          <a:endParaRPr lang="ru-RU" sz="1600" dirty="0"/>
        </a:p>
      </dgm:t>
    </dgm:pt>
    <dgm:pt modelId="{481F9B68-386F-4A10-A25E-66CA15C3A0E1}" type="parTrans" cxnId="{59F174A1-ED35-4367-BDE3-0D14661ABC55}">
      <dgm:prSet/>
      <dgm:spPr/>
      <dgm:t>
        <a:bodyPr/>
        <a:lstStyle/>
        <a:p>
          <a:endParaRPr lang="ru-RU" sz="6000"/>
        </a:p>
      </dgm:t>
    </dgm:pt>
    <dgm:pt modelId="{58450B75-2367-478F-9A75-E84A1B48AF39}" type="sibTrans" cxnId="{59F174A1-ED35-4367-BDE3-0D14661ABC55}">
      <dgm:prSet/>
      <dgm:spPr/>
      <dgm:t>
        <a:bodyPr/>
        <a:lstStyle/>
        <a:p>
          <a:endParaRPr lang="ru-RU" sz="6000"/>
        </a:p>
      </dgm:t>
    </dgm:pt>
    <dgm:pt modelId="{F990E85A-DFC7-44DE-BEF0-A41F207733AC}">
      <dgm:prSet custT="1"/>
      <dgm:spPr/>
      <dgm:t>
        <a:bodyPr/>
        <a:lstStyle/>
        <a:p>
          <a:r>
            <a:rPr lang="ru-RU" sz="1600" dirty="0"/>
            <a:t>Сохранение уникальных водных объектов</a:t>
          </a:r>
        </a:p>
      </dgm:t>
    </dgm:pt>
    <dgm:pt modelId="{07763A96-94D2-41B1-8A85-0972EA813578}" type="parTrans" cxnId="{CA116239-1615-40EC-83F3-69EF422CF5D4}">
      <dgm:prSet/>
      <dgm:spPr/>
      <dgm:t>
        <a:bodyPr/>
        <a:lstStyle/>
        <a:p>
          <a:endParaRPr lang="ru-RU" sz="6000"/>
        </a:p>
      </dgm:t>
    </dgm:pt>
    <dgm:pt modelId="{DA4DC022-3FFA-4DA9-984F-D25888BD2F44}" type="sibTrans" cxnId="{CA116239-1615-40EC-83F3-69EF422CF5D4}">
      <dgm:prSet/>
      <dgm:spPr/>
      <dgm:t>
        <a:bodyPr/>
        <a:lstStyle/>
        <a:p>
          <a:endParaRPr lang="ru-RU" sz="6000"/>
        </a:p>
      </dgm:t>
    </dgm:pt>
    <dgm:pt modelId="{B168A63C-8E7E-4FD2-90A2-9ECCBEF613DA}">
      <dgm:prSet custT="1"/>
      <dgm:spPr/>
      <dgm:t>
        <a:bodyPr/>
        <a:lstStyle/>
        <a:p>
          <a:r>
            <a:rPr lang="ru-RU" sz="1600" dirty="0"/>
            <a:t>Внедрение наилучших доступных технологий</a:t>
          </a:r>
        </a:p>
      </dgm:t>
    </dgm:pt>
    <dgm:pt modelId="{727D2A7F-7CB9-4090-9ED2-250BA8A02E4C}" type="parTrans" cxnId="{F5113A33-C7D6-48F1-863A-3106A2CBA03C}">
      <dgm:prSet/>
      <dgm:spPr/>
      <dgm:t>
        <a:bodyPr/>
        <a:lstStyle/>
        <a:p>
          <a:endParaRPr lang="ru-RU" sz="6000"/>
        </a:p>
      </dgm:t>
    </dgm:pt>
    <dgm:pt modelId="{24F327AF-2AA6-4DDB-AF4F-55332BA61D0E}" type="sibTrans" cxnId="{F5113A33-C7D6-48F1-863A-3106A2CBA03C}">
      <dgm:prSet/>
      <dgm:spPr/>
      <dgm:t>
        <a:bodyPr/>
        <a:lstStyle/>
        <a:p>
          <a:endParaRPr lang="ru-RU" sz="6000"/>
        </a:p>
      </dgm:t>
    </dgm:pt>
    <dgm:pt modelId="{90A884D9-3307-447D-BD7F-21CB6B9F064A}">
      <dgm:prSet custT="1"/>
      <dgm:spPr/>
      <dgm:t>
        <a:bodyPr/>
        <a:lstStyle/>
        <a:p>
          <a:r>
            <a:rPr lang="ru-RU" sz="1600" dirty="0"/>
            <a:t>Чистый воздух</a:t>
          </a:r>
        </a:p>
      </dgm:t>
    </dgm:pt>
    <dgm:pt modelId="{22EFF27E-0DB6-46A8-8EB7-DD86698BEF73}" type="parTrans" cxnId="{CE8D82CF-675B-439E-92FF-11AF5FD223AC}">
      <dgm:prSet/>
      <dgm:spPr/>
      <dgm:t>
        <a:bodyPr/>
        <a:lstStyle/>
        <a:p>
          <a:endParaRPr lang="ru-RU" sz="6000"/>
        </a:p>
      </dgm:t>
    </dgm:pt>
    <dgm:pt modelId="{6B11FFAF-26B3-4110-95AF-63259FC0E6B7}" type="sibTrans" cxnId="{CE8D82CF-675B-439E-92FF-11AF5FD223AC}">
      <dgm:prSet/>
      <dgm:spPr/>
      <dgm:t>
        <a:bodyPr/>
        <a:lstStyle/>
        <a:p>
          <a:endParaRPr lang="ru-RU" sz="6000"/>
        </a:p>
      </dgm:t>
    </dgm:pt>
    <dgm:pt modelId="{8368C46D-8506-4EF6-A11C-E9D537B709E8}">
      <dgm:prSet custT="1"/>
      <dgm:spPr/>
      <dgm:t>
        <a:bodyPr/>
        <a:lstStyle/>
        <a:p>
          <a:r>
            <a:rPr lang="ru-RU" sz="1600" dirty="0"/>
            <a:t>Сохранение би</a:t>
          </a:r>
          <a:r>
            <a:rPr lang="ru-RU" sz="1600" i="0" dirty="0"/>
            <a:t>ол</a:t>
          </a:r>
          <a:r>
            <a:rPr lang="ru-RU" sz="1600" dirty="0"/>
            <a:t>огического разнообразия и развитие экологического туризма</a:t>
          </a:r>
        </a:p>
      </dgm:t>
    </dgm:pt>
    <dgm:pt modelId="{7B51E33D-EA7C-4133-8D26-FA9489AFEC6A}" type="parTrans" cxnId="{64D4E507-CE2D-4B0C-8ECF-A6DD57269D7E}">
      <dgm:prSet/>
      <dgm:spPr/>
      <dgm:t>
        <a:bodyPr/>
        <a:lstStyle/>
        <a:p>
          <a:endParaRPr lang="ru-RU" sz="6000"/>
        </a:p>
      </dgm:t>
    </dgm:pt>
    <dgm:pt modelId="{1B84533F-8DD8-4178-99D3-E35B5CEDDFB8}" type="sibTrans" cxnId="{64D4E507-CE2D-4B0C-8ECF-A6DD57269D7E}">
      <dgm:prSet/>
      <dgm:spPr/>
      <dgm:t>
        <a:bodyPr/>
        <a:lstStyle/>
        <a:p>
          <a:endParaRPr lang="ru-RU" sz="6000"/>
        </a:p>
      </dgm:t>
    </dgm:pt>
    <dgm:pt modelId="{33E3D708-71B4-4162-938C-8F9235D7F3E0}">
      <dgm:prSet custT="1"/>
      <dgm:spPr/>
      <dgm:t>
        <a:bodyPr/>
        <a:lstStyle/>
        <a:p>
          <a:r>
            <a:rPr lang="ru-RU" sz="1600" dirty="0"/>
            <a:t>Сохранение лесов</a:t>
          </a:r>
        </a:p>
      </dgm:t>
    </dgm:pt>
    <dgm:pt modelId="{AC17CE41-81E4-4667-A3DF-03EA1F401A28}" type="parTrans" cxnId="{FA55D9ED-D13F-4C68-8150-2C6AA063C30D}">
      <dgm:prSet/>
      <dgm:spPr/>
      <dgm:t>
        <a:bodyPr/>
        <a:lstStyle/>
        <a:p>
          <a:endParaRPr lang="ru-RU" sz="6000"/>
        </a:p>
      </dgm:t>
    </dgm:pt>
    <dgm:pt modelId="{5DB4CA9D-06FB-446C-8623-AB899B567E9E}" type="sibTrans" cxnId="{FA55D9ED-D13F-4C68-8150-2C6AA063C30D}">
      <dgm:prSet/>
      <dgm:spPr/>
      <dgm:t>
        <a:bodyPr/>
        <a:lstStyle/>
        <a:p>
          <a:endParaRPr lang="ru-RU" sz="6000"/>
        </a:p>
      </dgm:t>
    </dgm:pt>
    <dgm:pt modelId="{D9B29F49-B984-47F0-BBAA-9EE3BCD1AC73}" type="pres">
      <dgm:prSet presAssocID="{6243100F-E1B6-46C4-B092-7DFBE77962A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620935-FC19-43BE-89F1-0A7F0A2B4CBB}" type="pres">
      <dgm:prSet presAssocID="{FC57966F-9593-464F-A525-B7DA8AB383F5}" presName="node" presStyleLbl="node1" presStyleIdx="0" presStyleCnt="11" custScaleX="167452" custScaleY="129678" custRadScaleRad="104241" custRadScaleInc="346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B0EFD2-9E28-405D-98A0-7866F9A480E0}" type="pres">
      <dgm:prSet presAssocID="{FC57966F-9593-464F-A525-B7DA8AB383F5}" presName="spNode" presStyleCnt="0"/>
      <dgm:spPr/>
    </dgm:pt>
    <dgm:pt modelId="{AF7C65DE-1425-4FFB-927A-51B1338D886F}" type="pres">
      <dgm:prSet presAssocID="{7393381F-8A13-490B-8911-734E20CCF638}" presName="sibTrans" presStyleLbl="sibTrans1D1" presStyleIdx="0" presStyleCnt="11"/>
      <dgm:spPr/>
      <dgm:t>
        <a:bodyPr/>
        <a:lstStyle/>
        <a:p>
          <a:endParaRPr lang="ru-RU"/>
        </a:p>
      </dgm:t>
    </dgm:pt>
    <dgm:pt modelId="{FD7A2E96-4FB4-4C95-982F-E5951D56AB5B}" type="pres">
      <dgm:prSet presAssocID="{F082B26D-1EC5-442D-B690-DDD8A8BBF7AB}" presName="node" presStyleLbl="node1" presStyleIdx="1" presStyleCnt="11" custScaleX="311587" custScaleY="213775" custRadScaleRad="123009" custRadScaleInc="1544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A7509-80D9-48C2-ACB5-0A8D33609512}" type="pres">
      <dgm:prSet presAssocID="{F082B26D-1EC5-442D-B690-DDD8A8BBF7AB}" presName="spNode" presStyleCnt="0"/>
      <dgm:spPr/>
    </dgm:pt>
    <dgm:pt modelId="{568DFCE6-957C-47E9-8DD9-8BD17FEAD90B}" type="pres">
      <dgm:prSet presAssocID="{4535C274-45D6-479A-A46B-782B10691861}" presName="sibTrans" presStyleLbl="sibTrans1D1" presStyleIdx="1" presStyleCnt="11"/>
      <dgm:spPr/>
      <dgm:t>
        <a:bodyPr/>
        <a:lstStyle/>
        <a:p>
          <a:endParaRPr lang="ru-RU"/>
        </a:p>
      </dgm:t>
    </dgm:pt>
    <dgm:pt modelId="{ABBA0F77-FD89-4512-A8CA-CCFE57590A65}" type="pres">
      <dgm:prSet presAssocID="{4FD65C7A-E80B-46BB-B72A-3D69058E9451}" presName="node" presStyleLbl="node1" presStyleIdx="2" presStyleCnt="11" custScaleX="295343" custScaleY="172347" custRadScaleRad="115912" custRadScaleInc="1033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18289-BB7B-4877-876A-FD9EA3A8CFA8}" type="pres">
      <dgm:prSet presAssocID="{4FD65C7A-E80B-46BB-B72A-3D69058E9451}" presName="spNode" presStyleCnt="0"/>
      <dgm:spPr/>
    </dgm:pt>
    <dgm:pt modelId="{010FFDC5-46A5-41C0-A7DB-5401375B95DB}" type="pres">
      <dgm:prSet presAssocID="{6998A6F1-7194-4D7F-B705-7AA1735104AF}" presName="sibTrans" presStyleLbl="sibTrans1D1" presStyleIdx="2" presStyleCnt="11"/>
      <dgm:spPr/>
      <dgm:t>
        <a:bodyPr/>
        <a:lstStyle/>
        <a:p>
          <a:endParaRPr lang="ru-RU"/>
        </a:p>
      </dgm:t>
    </dgm:pt>
    <dgm:pt modelId="{61BA74AA-D25A-4620-860C-F303CA1C57EE}" type="pres">
      <dgm:prSet presAssocID="{90A884D9-3307-447D-BD7F-21CB6B9F064A}" presName="node" presStyleLbl="node1" presStyleIdx="3" presStyleCnt="11" custScaleX="241524" custScaleY="128872" custRadScaleRad="118132" custRadScaleInc="112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626A5E-4FF5-4ADB-A925-67B5FA365EE7}" type="pres">
      <dgm:prSet presAssocID="{90A884D9-3307-447D-BD7F-21CB6B9F064A}" presName="spNode" presStyleCnt="0"/>
      <dgm:spPr/>
    </dgm:pt>
    <dgm:pt modelId="{AD480604-AD6E-4C28-9684-25CE23E0DE56}" type="pres">
      <dgm:prSet presAssocID="{6B11FFAF-26B3-4110-95AF-63259FC0E6B7}" presName="sibTrans" presStyleLbl="sibTrans1D1" presStyleIdx="3" presStyleCnt="11"/>
      <dgm:spPr/>
      <dgm:t>
        <a:bodyPr/>
        <a:lstStyle/>
        <a:p>
          <a:endParaRPr lang="ru-RU"/>
        </a:p>
      </dgm:t>
    </dgm:pt>
    <dgm:pt modelId="{9B1EEFDB-FD99-492D-97E3-80CB9FD88CFC}" type="pres">
      <dgm:prSet presAssocID="{1559DCEA-5E07-48D4-8E3C-8D8A010BC7FE}" presName="node" presStyleLbl="node1" presStyleIdx="4" presStyleCnt="11" custScaleX="186905" custScaleY="97308" custRadScaleRad="118346" custRadScaleInc="-703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7F0620-8594-43EF-824C-8455006CAA3B}" type="pres">
      <dgm:prSet presAssocID="{1559DCEA-5E07-48D4-8E3C-8D8A010BC7FE}" presName="spNode" presStyleCnt="0"/>
      <dgm:spPr/>
    </dgm:pt>
    <dgm:pt modelId="{05DEECAE-3254-40FC-8931-7DB1D84911A1}" type="pres">
      <dgm:prSet presAssocID="{BEA995EA-ECB6-4E2E-A726-A35C672E1F18}" presName="sibTrans" presStyleLbl="sibTrans1D1" presStyleIdx="4" presStyleCnt="11"/>
      <dgm:spPr/>
      <dgm:t>
        <a:bodyPr/>
        <a:lstStyle/>
        <a:p>
          <a:endParaRPr lang="ru-RU"/>
        </a:p>
      </dgm:t>
    </dgm:pt>
    <dgm:pt modelId="{053DEF1A-2A93-4C9C-932C-0A6D1D67AA0B}" type="pres">
      <dgm:prSet presAssocID="{84FE0543-7DF5-4C47-A71D-73226BE6A9F2}" presName="node" presStyleLbl="node1" presStyleIdx="5" presStyleCnt="11" custScaleX="191611" custScaleY="142821" custRadScaleRad="104913" custRadScaleInc="-697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A4B13-DFB9-4C85-A359-249FDCCF5E33}" type="pres">
      <dgm:prSet presAssocID="{84FE0543-7DF5-4C47-A71D-73226BE6A9F2}" presName="spNode" presStyleCnt="0"/>
      <dgm:spPr/>
    </dgm:pt>
    <dgm:pt modelId="{B7CF20C5-CF0B-41BD-8FCD-BB14D4EDED53}" type="pres">
      <dgm:prSet presAssocID="{539E7CB7-3313-4497-9128-E12A2675E1D9}" presName="sibTrans" presStyleLbl="sibTrans1D1" presStyleIdx="5" presStyleCnt="11"/>
      <dgm:spPr/>
      <dgm:t>
        <a:bodyPr/>
        <a:lstStyle/>
        <a:p>
          <a:endParaRPr lang="ru-RU"/>
        </a:p>
      </dgm:t>
    </dgm:pt>
    <dgm:pt modelId="{A302D8AC-3269-4441-8E4D-C34099D72FCF}" type="pres">
      <dgm:prSet presAssocID="{FC2212E1-4D2B-4EDE-AD58-780CC5B3BF2C}" presName="node" presStyleLbl="node1" presStyleIdx="6" presStyleCnt="11" custScaleX="209787" custScaleY="124121" custRadScaleRad="121044" custRadScaleInc="140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58BB7A-DC6E-4287-A4D2-E5D21585A3E9}" type="pres">
      <dgm:prSet presAssocID="{FC2212E1-4D2B-4EDE-AD58-780CC5B3BF2C}" presName="spNode" presStyleCnt="0"/>
      <dgm:spPr/>
    </dgm:pt>
    <dgm:pt modelId="{1E3AE43B-5A93-4DF5-93DF-280D94D6F489}" type="pres">
      <dgm:prSet presAssocID="{58450B75-2367-478F-9A75-E84A1B48AF39}" presName="sibTrans" presStyleLbl="sibTrans1D1" presStyleIdx="6" presStyleCnt="11"/>
      <dgm:spPr/>
      <dgm:t>
        <a:bodyPr/>
        <a:lstStyle/>
        <a:p>
          <a:endParaRPr lang="ru-RU"/>
        </a:p>
      </dgm:t>
    </dgm:pt>
    <dgm:pt modelId="{8981A363-865B-4D89-B44A-DFAC901EF355}" type="pres">
      <dgm:prSet presAssocID="{F990E85A-DFC7-44DE-BEF0-A41F207733AC}" presName="node" presStyleLbl="node1" presStyleIdx="7" presStyleCnt="11" custScaleX="233275" custScaleY="149435" custRadScaleRad="122064" custRadScaleInc="1165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9356BA-4647-48FD-8A4D-C155D9AACBF7}" type="pres">
      <dgm:prSet presAssocID="{F990E85A-DFC7-44DE-BEF0-A41F207733AC}" presName="spNode" presStyleCnt="0"/>
      <dgm:spPr/>
    </dgm:pt>
    <dgm:pt modelId="{AF870E31-8397-4109-81B2-03D587F68537}" type="pres">
      <dgm:prSet presAssocID="{DA4DC022-3FFA-4DA9-984F-D25888BD2F44}" presName="sibTrans" presStyleLbl="sibTrans1D1" presStyleIdx="7" presStyleCnt="11"/>
      <dgm:spPr/>
      <dgm:t>
        <a:bodyPr/>
        <a:lstStyle/>
        <a:p>
          <a:endParaRPr lang="ru-RU"/>
        </a:p>
      </dgm:t>
    </dgm:pt>
    <dgm:pt modelId="{2C5D8C8E-6041-4045-AAA9-380EF94E9CEC}" type="pres">
      <dgm:prSet presAssocID="{8368C46D-8506-4EF6-A11C-E9D537B709E8}" presName="node" presStyleLbl="node1" presStyleIdx="8" presStyleCnt="11" custScaleX="362807" custScaleY="204949" custRadScaleRad="128521" custRadScaleInc="61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5D279D-3FA2-4B35-848B-F4E179A2FBB1}" type="pres">
      <dgm:prSet presAssocID="{8368C46D-8506-4EF6-A11C-E9D537B709E8}" presName="spNode" presStyleCnt="0"/>
      <dgm:spPr/>
    </dgm:pt>
    <dgm:pt modelId="{53EB9AFA-BDA4-4235-BA95-2D8E9C7CBE43}" type="pres">
      <dgm:prSet presAssocID="{1B84533F-8DD8-4178-99D3-E35B5CEDDFB8}" presName="sibTrans" presStyleLbl="sibTrans1D1" presStyleIdx="8" presStyleCnt="11"/>
      <dgm:spPr/>
      <dgm:t>
        <a:bodyPr/>
        <a:lstStyle/>
        <a:p>
          <a:endParaRPr lang="ru-RU"/>
        </a:p>
      </dgm:t>
    </dgm:pt>
    <dgm:pt modelId="{19C6E65A-0862-406F-81CF-C94D1FDC3222}" type="pres">
      <dgm:prSet presAssocID="{B168A63C-8E7E-4FD2-90A2-9ECCBEF613DA}" presName="node" presStyleLbl="node1" presStyleIdx="9" presStyleCnt="11" custScaleX="262367" custScaleY="188141" custRadScaleRad="118670" custRadScaleInc="21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E39978-90E1-4C68-903D-F0DD3DFC003B}" type="pres">
      <dgm:prSet presAssocID="{B168A63C-8E7E-4FD2-90A2-9ECCBEF613DA}" presName="spNode" presStyleCnt="0"/>
      <dgm:spPr/>
    </dgm:pt>
    <dgm:pt modelId="{7E16853B-319F-4D8E-90FA-0D47AA300314}" type="pres">
      <dgm:prSet presAssocID="{24F327AF-2AA6-4DDB-AF4F-55332BA61D0E}" presName="sibTrans" presStyleLbl="sibTrans1D1" presStyleIdx="9" presStyleCnt="11"/>
      <dgm:spPr/>
      <dgm:t>
        <a:bodyPr/>
        <a:lstStyle/>
        <a:p>
          <a:endParaRPr lang="ru-RU"/>
        </a:p>
      </dgm:t>
    </dgm:pt>
    <dgm:pt modelId="{3710670B-6803-4FDD-AE96-A1F8616BC7E5}" type="pres">
      <dgm:prSet presAssocID="{33E3D708-71B4-4162-938C-8F9235D7F3E0}" presName="node" presStyleLbl="node1" presStyleIdx="10" presStyleCnt="11" custScaleX="179132" custScaleY="144238" custRadScaleRad="117065" custRadScaleInc="-218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D59AA1-FB95-4650-9712-0892CE7EA8C0}" type="pres">
      <dgm:prSet presAssocID="{33E3D708-71B4-4162-938C-8F9235D7F3E0}" presName="spNode" presStyleCnt="0"/>
      <dgm:spPr/>
    </dgm:pt>
    <dgm:pt modelId="{F8BC4275-FC65-4723-AC20-4A177F89B9EB}" type="pres">
      <dgm:prSet presAssocID="{5DB4CA9D-06FB-446C-8623-AB899B567E9E}" presName="sibTrans" presStyleLbl="sibTrans1D1" presStyleIdx="10" presStyleCnt="11"/>
      <dgm:spPr/>
      <dgm:t>
        <a:bodyPr/>
        <a:lstStyle/>
        <a:p>
          <a:endParaRPr lang="ru-RU"/>
        </a:p>
      </dgm:t>
    </dgm:pt>
  </dgm:ptLst>
  <dgm:cxnLst>
    <dgm:cxn modelId="{2D04096F-05C3-42F9-8481-B74B7320ACB3}" type="presOf" srcId="{F082B26D-1EC5-442D-B690-DDD8A8BBF7AB}" destId="{FD7A2E96-4FB4-4C95-982F-E5951D56AB5B}" srcOrd="0" destOrd="0" presId="urn:microsoft.com/office/officeart/2005/8/layout/cycle6"/>
    <dgm:cxn modelId="{46C61982-B48E-45DD-AFF2-3F4BFB235715}" type="presOf" srcId="{90A884D9-3307-447D-BD7F-21CB6B9F064A}" destId="{61BA74AA-D25A-4620-860C-F303CA1C57EE}" srcOrd="0" destOrd="0" presId="urn:microsoft.com/office/officeart/2005/8/layout/cycle6"/>
    <dgm:cxn modelId="{14D43353-DD88-4F6A-94A8-BE54EEC8E206}" type="presOf" srcId="{24F327AF-2AA6-4DDB-AF4F-55332BA61D0E}" destId="{7E16853B-319F-4D8E-90FA-0D47AA300314}" srcOrd="0" destOrd="0" presId="urn:microsoft.com/office/officeart/2005/8/layout/cycle6"/>
    <dgm:cxn modelId="{733E4CC5-2CD1-451E-84EA-FDE31D41F841}" type="presOf" srcId="{58450B75-2367-478F-9A75-E84A1B48AF39}" destId="{1E3AE43B-5A93-4DF5-93DF-280D94D6F489}" srcOrd="0" destOrd="0" presId="urn:microsoft.com/office/officeart/2005/8/layout/cycle6"/>
    <dgm:cxn modelId="{64D4E507-CE2D-4B0C-8ECF-A6DD57269D7E}" srcId="{6243100F-E1B6-46C4-B092-7DFBE77962A4}" destId="{8368C46D-8506-4EF6-A11C-E9D537B709E8}" srcOrd="8" destOrd="0" parTransId="{7B51E33D-EA7C-4133-8D26-FA9489AFEC6A}" sibTransId="{1B84533F-8DD8-4178-99D3-E35B5CEDDFB8}"/>
    <dgm:cxn modelId="{6C5A0D5C-8AEC-44D8-951C-A59625B88CA1}" type="presOf" srcId="{BEA995EA-ECB6-4E2E-A726-A35C672E1F18}" destId="{05DEECAE-3254-40FC-8931-7DB1D84911A1}" srcOrd="0" destOrd="0" presId="urn:microsoft.com/office/officeart/2005/8/layout/cycle6"/>
    <dgm:cxn modelId="{3AABA59E-3D83-4BA9-A9B9-036EED788087}" type="presOf" srcId="{B168A63C-8E7E-4FD2-90A2-9ECCBEF613DA}" destId="{19C6E65A-0862-406F-81CF-C94D1FDC3222}" srcOrd="0" destOrd="0" presId="urn:microsoft.com/office/officeart/2005/8/layout/cycle6"/>
    <dgm:cxn modelId="{CE8D82CF-675B-439E-92FF-11AF5FD223AC}" srcId="{6243100F-E1B6-46C4-B092-7DFBE77962A4}" destId="{90A884D9-3307-447D-BD7F-21CB6B9F064A}" srcOrd="3" destOrd="0" parTransId="{22EFF27E-0DB6-46A8-8EB7-DD86698BEF73}" sibTransId="{6B11FFAF-26B3-4110-95AF-63259FC0E6B7}"/>
    <dgm:cxn modelId="{A673C97F-ABDD-40BA-9FFF-1852DECDE6BF}" srcId="{6243100F-E1B6-46C4-B092-7DFBE77962A4}" destId="{4FD65C7A-E80B-46BB-B72A-3D69058E9451}" srcOrd="2" destOrd="0" parTransId="{0C01F609-33D7-407B-9D05-6E285B825082}" sibTransId="{6998A6F1-7194-4D7F-B705-7AA1735104AF}"/>
    <dgm:cxn modelId="{F5113A33-C7D6-48F1-863A-3106A2CBA03C}" srcId="{6243100F-E1B6-46C4-B092-7DFBE77962A4}" destId="{B168A63C-8E7E-4FD2-90A2-9ECCBEF613DA}" srcOrd="9" destOrd="0" parTransId="{727D2A7F-7CB9-4090-9ED2-250BA8A02E4C}" sibTransId="{24F327AF-2AA6-4DDB-AF4F-55332BA61D0E}"/>
    <dgm:cxn modelId="{CA116239-1615-40EC-83F3-69EF422CF5D4}" srcId="{6243100F-E1B6-46C4-B092-7DFBE77962A4}" destId="{F990E85A-DFC7-44DE-BEF0-A41F207733AC}" srcOrd="7" destOrd="0" parTransId="{07763A96-94D2-41B1-8A85-0972EA813578}" sibTransId="{DA4DC022-3FFA-4DA9-984F-D25888BD2F44}"/>
    <dgm:cxn modelId="{E4B631CC-3FD4-44EB-8E0E-1EEAE272CA81}" type="presOf" srcId="{1B84533F-8DD8-4178-99D3-E35B5CEDDFB8}" destId="{53EB9AFA-BDA4-4235-BA95-2D8E9C7CBE43}" srcOrd="0" destOrd="0" presId="urn:microsoft.com/office/officeart/2005/8/layout/cycle6"/>
    <dgm:cxn modelId="{D44D8110-BB5F-4C51-AEF5-117467862865}" type="presOf" srcId="{FC2212E1-4D2B-4EDE-AD58-780CC5B3BF2C}" destId="{A302D8AC-3269-4441-8E4D-C34099D72FCF}" srcOrd="0" destOrd="0" presId="urn:microsoft.com/office/officeart/2005/8/layout/cycle6"/>
    <dgm:cxn modelId="{B07A34F7-2966-4A9A-93B3-99E4D976BEBB}" srcId="{6243100F-E1B6-46C4-B092-7DFBE77962A4}" destId="{84FE0543-7DF5-4C47-A71D-73226BE6A9F2}" srcOrd="5" destOrd="0" parTransId="{5F0BC022-9B9E-4BF9-B73F-47B826A90095}" sibTransId="{539E7CB7-3313-4497-9128-E12A2675E1D9}"/>
    <dgm:cxn modelId="{504764BE-47AD-4665-AA3E-B1271D1CC57E}" type="presOf" srcId="{4FD65C7A-E80B-46BB-B72A-3D69058E9451}" destId="{ABBA0F77-FD89-4512-A8CA-CCFE57590A65}" srcOrd="0" destOrd="0" presId="urn:microsoft.com/office/officeart/2005/8/layout/cycle6"/>
    <dgm:cxn modelId="{E665F75C-ECA2-48B4-B3EF-DDA5E47705C6}" type="presOf" srcId="{5DB4CA9D-06FB-446C-8623-AB899B567E9E}" destId="{F8BC4275-FC65-4723-AC20-4A177F89B9EB}" srcOrd="0" destOrd="0" presId="urn:microsoft.com/office/officeart/2005/8/layout/cycle6"/>
    <dgm:cxn modelId="{BD4D4D0D-B0BD-4E7D-89AC-FB4E7C1B0B8D}" type="presOf" srcId="{539E7CB7-3313-4497-9128-E12A2675E1D9}" destId="{B7CF20C5-CF0B-41BD-8FCD-BB14D4EDED53}" srcOrd="0" destOrd="0" presId="urn:microsoft.com/office/officeart/2005/8/layout/cycle6"/>
    <dgm:cxn modelId="{FA55D9ED-D13F-4C68-8150-2C6AA063C30D}" srcId="{6243100F-E1B6-46C4-B092-7DFBE77962A4}" destId="{33E3D708-71B4-4162-938C-8F9235D7F3E0}" srcOrd="10" destOrd="0" parTransId="{AC17CE41-81E4-4667-A3DF-03EA1F401A28}" sibTransId="{5DB4CA9D-06FB-446C-8623-AB899B567E9E}"/>
    <dgm:cxn modelId="{5257514E-0AEA-4636-BFDE-CD9B2A5B3B35}" srcId="{6243100F-E1B6-46C4-B092-7DFBE77962A4}" destId="{F082B26D-1EC5-442D-B690-DDD8A8BBF7AB}" srcOrd="1" destOrd="0" parTransId="{F48A477F-4EE6-41C1-A005-2A9EF83FCE42}" sibTransId="{4535C274-45D6-479A-A46B-782B10691861}"/>
    <dgm:cxn modelId="{76B08874-435F-4943-B91D-5423925691F7}" type="presOf" srcId="{4535C274-45D6-479A-A46B-782B10691861}" destId="{568DFCE6-957C-47E9-8DD9-8BD17FEAD90B}" srcOrd="0" destOrd="0" presId="urn:microsoft.com/office/officeart/2005/8/layout/cycle6"/>
    <dgm:cxn modelId="{4167D511-EFA7-48EC-9741-C878398F195B}" type="presOf" srcId="{7393381F-8A13-490B-8911-734E20CCF638}" destId="{AF7C65DE-1425-4FFB-927A-51B1338D886F}" srcOrd="0" destOrd="0" presId="urn:microsoft.com/office/officeart/2005/8/layout/cycle6"/>
    <dgm:cxn modelId="{6D944911-4C16-4E90-A939-BD7B8E780052}" type="presOf" srcId="{6243100F-E1B6-46C4-B092-7DFBE77962A4}" destId="{D9B29F49-B984-47F0-BBAA-9EE3BCD1AC73}" srcOrd="0" destOrd="0" presId="urn:microsoft.com/office/officeart/2005/8/layout/cycle6"/>
    <dgm:cxn modelId="{E54E438A-473B-4B1C-995D-3E4B777E9E4F}" type="presOf" srcId="{84FE0543-7DF5-4C47-A71D-73226BE6A9F2}" destId="{053DEF1A-2A93-4C9C-932C-0A6D1D67AA0B}" srcOrd="0" destOrd="0" presId="urn:microsoft.com/office/officeart/2005/8/layout/cycle6"/>
    <dgm:cxn modelId="{63E04357-5165-4CFE-AA01-86E91902B25B}" type="presOf" srcId="{6B11FFAF-26B3-4110-95AF-63259FC0E6B7}" destId="{AD480604-AD6E-4C28-9684-25CE23E0DE56}" srcOrd="0" destOrd="0" presId="urn:microsoft.com/office/officeart/2005/8/layout/cycle6"/>
    <dgm:cxn modelId="{EC5D2CEC-8EF2-404F-A4D4-E5D60A941A00}" srcId="{6243100F-E1B6-46C4-B092-7DFBE77962A4}" destId="{1559DCEA-5E07-48D4-8E3C-8D8A010BC7FE}" srcOrd="4" destOrd="0" parTransId="{0FEDF7E2-BBC3-41A0-ABB6-BF489EC646C8}" sibTransId="{BEA995EA-ECB6-4E2E-A726-A35C672E1F18}"/>
    <dgm:cxn modelId="{59F174A1-ED35-4367-BDE3-0D14661ABC55}" srcId="{6243100F-E1B6-46C4-B092-7DFBE77962A4}" destId="{FC2212E1-4D2B-4EDE-AD58-780CC5B3BF2C}" srcOrd="6" destOrd="0" parTransId="{481F9B68-386F-4A10-A25E-66CA15C3A0E1}" sibTransId="{58450B75-2367-478F-9A75-E84A1B48AF39}"/>
    <dgm:cxn modelId="{AA0EF271-8A4E-45E8-817C-221760C8EC29}" type="presOf" srcId="{8368C46D-8506-4EF6-A11C-E9D537B709E8}" destId="{2C5D8C8E-6041-4045-AAA9-380EF94E9CEC}" srcOrd="0" destOrd="0" presId="urn:microsoft.com/office/officeart/2005/8/layout/cycle6"/>
    <dgm:cxn modelId="{E5A3F36F-E375-4A12-9E47-BCFF9A765DD6}" type="presOf" srcId="{DA4DC022-3FFA-4DA9-984F-D25888BD2F44}" destId="{AF870E31-8397-4109-81B2-03D587F68537}" srcOrd="0" destOrd="0" presId="urn:microsoft.com/office/officeart/2005/8/layout/cycle6"/>
    <dgm:cxn modelId="{042E0DB7-57AF-4051-A297-29E1577222C5}" type="presOf" srcId="{1559DCEA-5E07-48D4-8E3C-8D8A010BC7FE}" destId="{9B1EEFDB-FD99-492D-97E3-80CB9FD88CFC}" srcOrd="0" destOrd="0" presId="urn:microsoft.com/office/officeart/2005/8/layout/cycle6"/>
    <dgm:cxn modelId="{18409F99-4CC7-425B-B5DC-BADBFF38B34E}" type="presOf" srcId="{FC57966F-9593-464F-A525-B7DA8AB383F5}" destId="{E1620935-FC19-43BE-89F1-0A7F0A2B4CBB}" srcOrd="0" destOrd="0" presId="urn:microsoft.com/office/officeart/2005/8/layout/cycle6"/>
    <dgm:cxn modelId="{FE85F329-12ED-4477-8BE2-1EF34BA9B529}" type="presOf" srcId="{33E3D708-71B4-4162-938C-8F9235D7F3E0}" destId="{3710670B-6803-4FDD-AE96-A1F8616BC7E5}" srcOrd="0" destOrd="0" presId="urn:microsoft.com/office/officeart/2005/8/layout/cycle6"/>
    <dgm:cxn modelId="{D0EA8CB2-7098-4FCC-BDB5-293973855127}" type="presOf" srcId="{6998A6F1-7194-4D7F-B705-7AA1735104AF}" destId="{010FFDC5-46A5-41C0-A7DB-5401375B95DB}" srcOrd="0" destOrd="0" presId="urn:microsoft.com/office/officeart/2005/8/layout/cycle6"/>
    <dgm:cxn modelId="{BE495273-7A73-493A-93B1-4788E75DE9F1}" srcId="{6243100F-E1B6-46C4-B092-7DFBE77962A4}" destId="{FC57966F-9593-464F-A525-B7DA8AB383F5}" srcOrd="0" destOrd="0" parTransId="{F04BA275-45FF-4341-A353-1681ACFA33C3}" sibTransId="{7393381F-8A13-490B-8911-734E20CCF638}"/>
    <dgm:cxn modelId="{227F1712-2A83-4F4B-B937-85CF24687334}" type="presOf" srcId="{F990E85A-DFC7-44DE-BEF0-A41F207733AC}" destId="{8981A363-865B-4D89-B44A-DFAC901EF355}" srcOrd="0" destOrd="0" presId="urn:microsoft.com/office/officeart/2005/8/layout/cycle6"/>
    <dgm:cxn modelId="{EF7454DC-2AF5-44B2-9695-BCABF3B95A14}" type="presParOf" srcId="{D9B29F49-B984-47F0-BBAA-9EE3BCD1AC73}" destId="{E1620935-FC19-43BE-89F1-0A7F0A2B4CBB}" srcOrd="0" destOrd="0" presId="urn:microsoft.com/office/officeart/2005/8/layout/cycle6"/>
    <dgm:cxn modelId="{99769C98-30FB-47D8-87D9-A4E4A96E042F}" type="presParOf" srcId="{D9B29F49-B984-47F0-BBAA-9EE3BCD1AC73}" destId="{56B0EFD2-9E28-405D-98A0-7866F9A480E0}" srcOrd="1" destOrd="0" presId="urn:microsoft.com/office/officeart/2005/8/layout/cycle6"/>
    <dgm:cxn modelId="{E83C63B7-6D54-4657-B14A-E6475130A35E}" type="presParOf" srcId="{D9B29F49-B984-47F0-BBAA-9EE3BCD1AC73}" destId="{AF7C65DE-1425-4FFB-927A-51B1338D886F}" srcOrd="2" destOrd="0" presId="urn:microsoft.com/office/officeart/2005/8/layout/cycle6"/>
    <dgm:cxn modelId="{94C57623-6356-4B7B-B25A-078BB3729D47}" type="presParOf" srcId="{D9B29F49-B984-47F0-BBAA-9EE3BCD1AC73}" destId="{FD7A2E96-4FB4-4C95-982F-E5951D56AB5B}" srcOrd="3" destOrd="0" presId="urn:microsoft.com/office/officeart/2005/8/layout/cycle6"/>
    <dgm:cxn modelId="{7D1C8D13-92EA-4A9A-80F4-63FC9DF52159}" type="presParOf" srcId="{D9B29F49-B984-47F0-BBAA-9EE3BCD1AC73}" destId="{772A7509-80D9-48C2-ACB5-0A8D33609512}" srcOrd="4" destOrd="0" presId="urn:microsoft.com/office/officeart/2005/8/layout/cycle6"/>
    <dgm:cxn modelId="{B8A10ABD-367B-4A3D-9BE9-6933450C5C61}" type="presParOf" srcId="{D9B29F49-B984-47F0-BBAA-9EE3BCD1AC73}" destId="{568DFCE6-957C-47E9-8DD9-8BD17FEAD90B}" srcOrd="5" destOrd="0" presId="urn:microsoft.com/office/officeart/2005/8/layout/cycle6"/>
    <dgm:cxn modelId="{01DA39D1-C3F3-4135-9E4A-7D4A2EFDA1CE}" type="presParOf" srcId="{D9B29F49-B984-47F0-BBAA-9EE3BCD1AC73}" destId="{ABBA0F77-FD89-4512-A8CA-CCFE57590A65}" srcOrd="6" destOrd="0" presId="urn:microsoft.com/office/officeart/2005/8/layout/cycle6"/>
    <dgm:cxn modelId="{311B3528-AC6D-4B61-A3A3-3A3A2E84F632}" type="presParOf" srcId="{D9B29F49-B984-47F0-BBAA-9EE3BCD1AC73}" destId="{D8F18289-BB7B-4877-876A-FD9EA3A8CFA8}" srcOrd="7" destOrd="0" presId="urn:microsoft.com/office/officeart/2005/8/layout/cycle6"/>
    <dgm:cxn modelId="{769EC3F8-3D62-4766-BE54-86270C45DBE0}" type="presParOf" srcId="{D9B29F49-B984-47F0-BBAA-9EE3BCD1AC73}" destId="{010FFDC5-46A5-41C0-A7DB-5401375B95DB}" srcOrd="8" destOrd="0" presId="urn:microsoft.com/office/officeart/2005/8/layout/cycle6"/>
    <dgm:cxn modelId="{743056BB-8F60-4A78-95B1-49DCAE67D2BC}" type="presParOf" srcId="{D9B29F49-B984-47F0-BBAA-9EE3BCD1AC73}" destId="{61BA74AA-D25A-4620-860C-F303CA1C57EE}" srcOrd="9" destOrd="0" presId="urn:microsoft.com/office/officeart/2005/8/layout/cycle6"/>
    <dgm:cxn modelId="{F6907595-4BEF-4DDD-8AFC-DB61437C4799}" type="presParOf" srcId="{D9B29F49-B984-47F0-BBAA-9EE3BCD1AC73}" destId="{95626A5E-4FF5-4ADB-A925-67B5FA365EE7}" srcOrd="10" destOrd="0" presId="urn:microsoft.com/office/officeart/2005/8/layout/cycle6"/>
    <dgm:cxn modelId="{136F76D4-81DD-4741-9647-735A9A3D8F53}" type="presParOf" srcId="{D9B29F49-B984-47F0-BBAA-9EE3BCD1AC73}" destId="{AD480604-AD6E-4C28-9684-25CE23E0DE56}" srcOrd="11" destOrd="0" presId="urn:microsoft.com/office/officeart/2005/8/layout/cycle6"/>
    <dgm:cxn modelId="{AAA4F185-0B40-4441-BF00-F7C30778F2FB}" type="presParOf" srcId="{D9B29F49-B984-47F0-BBAA-9EE3BCD1AC73}" destId="{9B1EEFDB-FD99-492D-97E3-80CB9FD88CFC}" srcOrd="12" destOrd="0" presId="urn:microsoft.com/office/officeart/2005/8/layout/cycle6"/>
    <dgm:cxn modelId="{2E57667C-BAC5-41CE-980C-D35870C5E029}" type="presParOf" srcId="{D9B29F49-B984-47F0-BBAA-9EE3BCD1AC73}" destId="{807F0620-8594-43EF-824C-8455006CAA3B}" srcOrd="13" destOrd="0" presId="urn:microsoft.com/office/officeart/2005/8/layout/cycle6"/>
    <dgm:cxn modelId="{2D0F720C-7B40-4D1D-A35C-0AD4F777E84E}" type="presParOf" srcId="{D9B29F49-B984-47F0-BBAA-9EE3BCD1AC73}" destId="{05DEECAE-3254-40FC-8931-7DB1D84911A1}" srcOrd="14" destOrd="0" presId="urn:microsoft.com/office/officeart/2005/8/layout/cycle6"/>
    <dgm:cxn modelId="{ED856360-AA82-4748-B028-5681B4B8B880}" type="presParOf" srcId="{D9B29F49-B984-47F0-BBAA-9EE3BCD1AC73}" destId="{053DEF1A-2A93-4C9C-932C-0A6D1D67AA0B}" srcOrd="15" destOrd="0" presId="urn:microsoft.com/office/officeart/2005/8/layout/cycle6"/>
    <dgm:cxn modelId="{DDF872C5-E611-4058-AFF7-2A8FD72D72CC}" type="presParOf" srcId="{D9B29F49-B984-47F0-BBAA-9EE3BCD1AC73}" destId="{C3AA4B13-DFB9-4C85-A359-249FDCCF5E33}" srcOrd="16" destOrd="0" presId="urn:microsoft.com/office/officeart/2005/8/layout/cycle6"/>
    <dgm:cxn modelId="{E34BC1BA-3004-4289-AC98-29561333AD9D}" type="presParOf" srcId="{D9B29F49-B984-47F0-BBAA-9EE3BCD1AC73}" destId="{B7CF20C5-CF0B-41BD-8FCD-BB14D4EDED53}" srcOrd="17" destOrd="0" presId="urn:microsoft.com/office/officeart/2005/8/layout/cycle6"/>
    <dgm:cxn modelId="{525CF2E0-13B3-4D76-9CDC-EEC9A3ACF89E}" type="presParOf" srcId="{D9B29F49-B984-47F0-BBAA-9EE3BCD1AC73}" destId="{A302D8AC-3269-4441-8E4D-C34099D72FCF}" srcOrd="18" destOrd="0" presId="urn:microsoft.com/office/officeart/2005/8/layout/cycle6"/>
    <dgm:cxn modelId="{3BBB1FEF-0003-4837-880B-5A77C428A016}" type="presParOf" srcId="{D9B29F49-B984-47F0-BBAA-9EE3BCD1AC73}" destId="{6458BB7A-DC6E-4287-A4D2-E5D21585A3E9}" srcOrd="19" destOrd="0" presId="urn:microsoft.com/office/officeart/2005/8/layout/cycle6"/>
    <dgm:cxn modelId="{153BF4D6-9AAA-456E-9048-0EF9E413CD85}" type="presParOf" srcId="{D9B29F49-B984-47F0-BBAA-9EE3BCD1AC73}" destId="{1E3AE43B-5A93-4DF5-93DF-280D94D6F489}" srcOrd="20" destOrd="0" presId="urn:microsoft.com/office/officeart/2005/8/layout/cycle6"/>
    <dgm:cxn modelId="{9AB4ABD7-CF31-4829-ABB5-1A237A280E44}" type="presParOf" srcId="{D9B29F49-B984-47F0-BBAA-9EE3BCD1AC73}" destId="{8981A363-865B-4D89-B44A-DFAC901EF355}" srcOrd="21" destOrd="0" presId="urn:microsoft.com/office/officeart/2005/8/layout/cycle6"/>
    <dgm:cxn modelId="{79494239-0267-41ED-BA13-1881B54D2248}" type="presParOf" srcId="{D9B29F49-B984-47F0-BBAA-9EE3BCD1AC73}" destId="{9F9356BA-4647-48FD-8A4D-C155D9AACBF7}" srcOrd="22" destOrd="0" presId="urn:microsoft.com/office/officeart/2005/8/layout/cycle6"/>
    <dgm:cxn modelId="{AA24C8D7-DA60-4B46-B8C0-DD183B6344ED}" type="presParOf" srcId="{D9B29F49-B984-47F0-BBAA-9EE3BCD1AC73}" destId="{AF870E31-8397-4109-81B2-03D587F68537}" srcOrd="23" destOrd="0" presId="urn:microsoft.com/office/officeart/2005/8/layout/cycle6"/>
    <dgm:cxn modelId="{1444A950-A915-4DCE-9A2D-704439C6D91E}" type="presParOf" srcId="{D9B29F49-B984-47F0-BBAA-9EE3BCD1AC73}" destId="{2C5D8C8E-6041-4045-AAA9-380EF94E9CEC}" srcOrd="24" destOrd="0" presId="urn:microsoft.com/office/officeart/2005/8/layout/cycle6"/>
    <dgm:cxn modelId="{783B2DBB-AA03-4996-B324-3818148953A0}" type="presParOf" srcId="{D9B29F49-B984-47F0-BBAA-9EE3BCD1AC73}" destId="{825D279D-3FA2-4B35-848B-F4E179A2FBB1}" srcOrd="25" destOrd="0" presId="urn:microsoft.com/office/officeart/2005/8/layout/cycle6"/>
    <dgm:cxn modelId="{110A2F23-D46A-4D4B-8742-87CAA6A6248A}" type="presParOf" srcId="{D9B29F49-B984-47F0-BBAA-9EE3BCD1AC73}" destId="{53EB9AFA-BDA4-4235-BA95-2D8E9C7CBE43}" srcOrd="26" destOrd="0" presId="urn:microsoft.com/office/officeart/2005/8/layout/cycle6"/>
    <dgm:cxn modelId="{F8865B88-BB78-4AE7-BEFA-C4C65765C74A}" type="presParOf" srcId="{D9B29F49-B984-47F0-BBAA-9EE3BCD1AC73}" destId="{19C6E65A-0862-406F-81CF-C94D1FDC3222}" srcOrd="27" destOrd="0" presId="urn:microsoft.com/office/officeart/2005/8/layout/cycle6"/>
    <dgm:cxn modelId="{2321E33A-B53C-4488-B92E-D2EC18A5B211}" type="presParOf" srcId="{D9B29F49-B984-47F0-BBAA-9EE3BCD1AC73}" destId="{04E39978-90E1-4C68-903D-F0DD3DFC003B}" srcOrd="28" destOrd="0" presId="urn:microsoft.com/office/officeart/2005/8/layout/cycle6"/>
    <dgm:cxn modelId="{A5B1E4F1-EB24-4683-BB69-857FAC8745F4}" type="presParOf" srcId="{D9B29F49-B984-47F0-BBAA-9EE3BCD1AC73}" destId="{7E16853B-319F-4D8E-90FA-0D47AA300314}" srcOrd="29" destOrd="0" presId="urn:microsoft.com/office/officeart/2005/8/layout/cycle6"/>
    <dgm:cxn modelId="{A08B8C3E-289D-4F5E-AEC3-00EB28F493DF}" type="presParOf" srcId="{D9B29F49-B984-47F0-BBAA-9EE3BCD1AC73}" destId="{3710670B-6803-4FDD-AE96-A1F8616BC7E5}" srcOrd="30" destOrd="0" presId="urn:microsoft.com/office/officeart/2005/8/layout/cycle6"/>
    <dgm:cxn modelId="{8ABEA2CE-371B-4022-A4FB-35C3CAB76774}" type="presParOf" srcId="{D9B29F49-B984-47F0-BBAA-9EE3BCD1AC73}" destId="{91D59AA1-FB95-4650-9712-0892CE7EA8C0}" srcOrd="31" destOrd="0" presId="urn:microsoft.com/office/officeart/2005/8/layout/cycle6"/>
    <dgm:cxn modelId="{E8816238-B3CA-4C3B-A938-838AE56CBAF6}" type="presParOf" srcId="{D9B29F49-B984-47F0-BBAA-9EE3BCD1AC73}" destId="{F8BC4275-FC65-4723-AC20-4A177F89B9EB}" srcOrd="32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D4A76C-B2FB-4C44-BAC3-3403EC0FEADC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80505DA-0AFE-4750-B09C-3D570ED29808}">
      <dgm:prSet phldrT="[Текст]" custT="1"/>
      <dgm:spPr/>
      <dgm:t>
        <a:bodyPr/>
        <a:lstStyle/>
        <a:p>
          <a:r>
            <a:rPr lang="ru-RU" sz="1600" dirty="0"/>
            <a:t>Охрана окружающей среды</a:t>
          </a:r>
        </a:p>
      </dgm:t>
    </dgm:pt>
    <dgm:pt modelId="{0E2735B5-6281-4912-B054-272CE59AA0FF}" type="parTrans" cxnId="{9E2F9840-3F61-4F66-85DA-3C514F3736F7}">
      <dgm:prSet/>
      <dgm:spPr/>
      <dgm:t>
        <a:bodyPr/>
        <a:lstStyle/>
        <a:p>
          <a:endParaRPr lang="ru-RU" sz="1600"/>
        </a:p>
      </dgm:t>
    </dgm:pt>
    <dgm:pt modelId="{E85AD962-8434-476F-B771-A14212B18A61}" type="sibTrans" cxnId="{9E2F9840-3F61-4F66-85DA-3C514F3736F7}">
      <dgm:prSet/>
      <dgm:spPr/>
      <dgm:t>
        <a:bodyPr/>
        <a:lstStyle/>
        <a:p>
          <a:endParaRPr lang="ru-RU" sz="1600"/>
        </a:p>
      </dgm:t>
    </dgm:pt>
    <dgm:pt modelId="{1FA31035-EDA7-4EE9-845C-3FA5109CB381}">
      <dgm:prSet phldrT="[Текст]"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/>
            <a:t>   </a:t>
          </a:r>
          <a:r>
            <a:rPr lang="ru-RU" sz="1550" dirty="0"/>
            <a:t> </a:t>
          </a:r>
          <a:r>
            <a:rPr lang="ru-RU" sz="1550" dirty="0">
              <a:solidFill>
                <a:schemeClr val="bg1"/>
              </a:solidFill>
            </a:rPr>
            <a:t>Регулирование  качества окружающей среды</a:t>
          </a:r>
        </a:p>
      </dgm:t>
    </dgm:pt>
    <dgm:pt modelId="{36D91FE2-E615-44EF-8920-171EFB8534C8}" type="parTrans" cxnId="{8A2F2E19-B175-468F-A296-2E9B40CB696E}">
      <dgm:prSet/>
      <dgm:spPr/>
      <dgm:t>
        <a:bodyPr/>
        <a:lstStyle/>
        <a:p>
          <a:endParaRPr lang="ru-RU" sz="1600"/>
        </a:p>
      </dgm:t>
    </dgm:pt>
    <dgm:pt modelId="{3C493053-0194-4675-90BA-3B7AF7F3BB04}" type="sibTrans" cxnId="{8A2F2E19-B175-468F-A296-2E9B40CB696E}">
      <dgm:prSet/>
      <dgm:spPr/>
      <dgm:t>
        <a:bodyPr/>
        <a:lstStyle/>
        <a:p>
          <a:endParaRPr lang="ru-RU" sz="1600"/>
        </a:p>
      </dgm:t>
    </dgm:pt>
    <dgm:pt modelId="{47919AA6-8FB2-46E6-BA11-A24B5F6BF836}">
      <dgm:prSet phldrT="[Текст]" custT="1"/>
      <dgm:spPr/>
      <dgm:t>
        <a:bodyPr/>
        <a:lstStyle/>
        <a:p>
          <a:r>
            <a:rPr lang="ru-RU" sz="1600" dirty="0"/>
            <a:t>Воспроизводство и использование природных ресурсов</a:t>
          </a:r>
        </a:p>
      </dgm:t>
    </dgm:pt>
    <dgm:pt modelId="{EEECC086-961E-4F5C-86B1-39F116FFA4D8}" type="parTrans" cxnId="{5AD62394-C4D5-4EA3-93C3-32A7CF69CDE5}">
      <dgm:prSet/>
      <dgm:spPr/>
      <dgm:t>
        <a:bodyPr/>
        <a:lstStyle/>
        <a:p>
          <a:endParaRPr lang="ru-RU" sz="1600"/>
        </a:p>
      </dgm:t>
    </dgm:pt>
    <dgm:pt modelId="{CC7DF575-06BF-4732-865F-851C0D5629A8}" type="sibTrans" cxnId="{5AD62394-C4D5-4EA3-93C3-32A7CF69CDE5}">
      <dgm:prSet/>
      <dgm:spPr/>
      <dgm:t>
        <a:bodyPr/>
        <a:lstStyle/>
        <a:p>
          <a:endParaRPr lang="ru-RU" sz="1600"/>
        </a:p>
      </dgm:t>
    </dgm:pt>
    <dgm:pt modelId="{FD1BF91C-E009-4621-B9AD-1C6B88D4FBB1}">
      <dgm:prSet phldrT="[Текст]"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Воспроизводство минерально-сырьевой базы, геологическое изучение недр</a:t>
          </a:r>
        </a:p>
      </dgm:t>
    </dgm:pt>
    <dgm:pt modelId="{FC0881F2-A199-407F-A302-09D5BE77539E}" type="parTrans" cxnId="{41E937EA-4968-4A5B-9F65-C9B619910D8D}">
      <dgm:prSet/>
      <dgm:spPr/>
      <dgm:t>
        <a:bodyPr/>
        <a:lstStyle/>
        <a:p>
          <a:endParaRPr lang="ru-RU" sz="1600"/>
        </a:p>
      </dgm:t>
    </dgm:pt>
    <dgm:pt modelId="{4B154CAC-89CD-4BFE-957C-593A4B05095B}" type="sibTrans" cxnId="{41E937EA-4968-4A5B-9F65-C9B619910D8D}">
      <dgm:prSet/>
      <dgm:spPr/>
      <dgm:t>
        <a:bodyPr/>
        <a:lstStyle/>
        <a:p>
          <a:endParaRPr lang="ru-RU" sz="1600"/>
        </a:p>
      </dgm:t>
    </dgm:pt>
    <dgm:pt modelId="{48F4264D-816D-4C6B-9FB7-E846A82741FA}">
      <dgm:prSet phldrT="[Текст]" custT="1"/>
      <dgm:spPr/>
      <dgm:t>
        <a:bodyPr/>
        <a:lstStyle/>
        <a:p>
          <a:r>
            <a:rPr lang="ru-RU" sz="1600" dirty="0"/>
            <a:t>Развитие лесного хозяйства</a:t>
          </a:r>
        </a:p>
      </dgm:t>
    </dgm:pt>
    <dgm:pt modelId="{4FB5D57D-1CAD-4AB1-96E0-B87BCDE96311}" type="parTrans" cxnId="{2E34697C-729C-445C-8766-386A23FF7122}">
      <dgm:prSet/>
      <dgm:spPr/>
      <dgm:t>
        <a:bodyPr/>
        <a:lstStyle/>
        <a:p>
          <a:endParaRPr lang="ru-RU" sz="1600"/>
        </a:p>
      </dgm:t>
    </dgm:pt>
    <dgm:pt modelId="{3BAB46D7-0D7F-4A32-86A2-D4A741D1B132}" type="sibTrans" cxnId="{2E34697C-729C-445C-8766-386A23FF7122}">
      <dgm:prSet/>
      <dgm:spPr/>
      <dgm:t>
        <a:bodyPr/>
        <a:lstStyle/>
        <a:p>
          <a:endParaRPr lang="ru-RU" sz="1600"/>
        </a:p>
      </dgm:t>
    </dgm:pt>
    <dgm:pt modelId="{7060AABE-4A3B-476C-BD90-13752502AB8B}">
      <dgm:prSet phldrT="[Текст]"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Обеспечение использования, охраны, защиты и воспроизводства лесов</a:t>
          </a:r>
        </a:p>
      </dgm:t>
    </dgm:pt>
    <dgm:pt modelId="{41DF9332-597A-4BE4-A9B1-642E3AD2F566}" type="parTrans" cxnId="{76FE4446-5179-4A61-A3F9-14A98B823522}">
      <dgm:prSet/>
      <dgm:spPr/>
      <dgm:t>
        <a:bodyPr/>
        <a:lstStyle/>
        <a:p>
          <a:endParaRPr lang="ru-RU" sz="1600"/>
        </a:p>
      </dgm:t>
    </dgm:pt>
    <dgm:pt modelId="{62214157-3F53-44D6-9F23-AFBAEFAF79AB}" type="sibTrans" cxnId="{76FE4446-5179-4A61-A3F9-14A98B823522}">
      <dgm:prSet/>
      <dgm:spPr/>
      <dgm:t>
        <a:bodyPr/>
        <a:lstStyle/>
        <a:p>
          <a:endParaRPr lang="ru-RU" sz="1600"/>
        </a:p>
      </dgm:t>
    </dgm:pt>
    <dgm:pt modelId="{5E84B1C7-128B-44FA-9C0C-BBAC9B6DF180}">
      <dgm:prSet custT="1"/>
      <dgm:spPr/>
      <dgm:t>
        <a:bodyPr/>
        <a:lstStyle/>
        <a:p>
          <a:r>
            <a:rPr lang="ru-RU" sz="1600" dirty="0"/>
            <a:t>Развитие рыбохозяйственного комплекса</a:t>
          </a:r>
        </a:p>
      </dgm:t>
    </dgm:pt>
    <dgm:pt modelId="{CDBF325E-7521-4B47-8E41-5794E7BA8858}" type="parTrans" cxnId="{EDC9468D-A9E4-4696-A8B8-38E661F1118A}">
      <dgm:prSet/>
      <dgm:spPr/>
      <dgm:t>
        <a:bodyPr/>
        <a:lstStyle/>
        <a:p>
          <a:endParaRPr lang="ru-RU" sz="1600"/>
        </a:p>
      </dgm:t>
    </dgm:pt>
    <dgm:pt modelId="{9DA131B9-F499-4B75-AB4A-3DC383EE2C94}" type="sibTrans" cxnId="{EDC9468D-A9E4-4696-A8B8-38E661F1118A}">
      <dgm:prSet/>
      <dgm:spPr/>
      <dgm:t>
        <a:bodyPr/>
        <a:lstStyle/>
        <a:p>
          <a:endParaRPr lang="ru-RU" sz="1600"/>
        </a:p>
      </dgm:t>
    </dgm:pt>
    <dgm:pt modelId="{24EF5122-5063-4E91-9863-A444104E9FD5}">
      <dgm:prSet custT="1"/>
      <dgm:spPr/>
      <dgm:t>
        <a:bodyPr/>
        <a:lstStyle/>
        <a:p>
          <a:r>
            <a:rPr lang="ru-RU" sz="1600" dirty="0"/>
            <a:t>Комплексное развитие сельских территорий</a:t>
          </a:r>
        </a:p>
      </dgm:t>
    </dgm:pt>
    <dgm:pt modelId="{BD9AA7CE-4363-4929-88C2-6CEAD781DC02}" type="parTrans" cxnId="{E587FEA0-7331-4CF6-BDB2-D615C2D23BD3}">
      <dgm:prSet/>
      <dgm:spPr/>
      <dgm:t>
        <a:bodyPr/>
        <a:lstStyle/>
        <a:p>
          <a:endParaRPr lang="ru-RU" sz="1600"/>
        </a:p>
      </dgm:t>
    </dgm:pt>
    <dgm:pt modelId="{16B2D199-9853-45ED-B170-ED9579F99860}" type="sibTrans" cxnId="{E587FEA0-7331-4CF6-BDB2-D615C2D23BD3}">
      <dgm:prSet/>
      <dgm:spPr/>
      <dgm:t>
        <a:bodyPr/>
        <a:lstStyle/>
        <a:p>
          <a:endParaRPr lang="ru-RU" sz="1600"/>
        </a:p>
      </dgm:t>
    </dgm:pt>
    <dgm:pt modelId="{AC454A2C-BC79-47AA-9242-25ED03D43132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550" dirty="0">
              <a:solidFill>
                <a:schemeClr val="bg1"/>
              </a:solidFill>
            </a:rPr>
            <a:t>   Охрана озера Байкал и социально-экономическое развитие Байкальской природной территории</a:t>
          </a:r>
        </a:p>
      </dgm:t>
    </dgm:pt>
    <dgm:pt modelId="{3585C4C9-584B-4739-8ACF-BE115E68A717}" type="parTrans" cxnId="{DE00D146-426B-411F-8AD4-867C4FFE6F9B}">
      <dgm:prSet/>
      <dgm:spPr/>
      <dgm:t>
        <a:bodyPr/>
        <a:lstStyle/>
        <a:p>
          <a:endParaRPr lang="ru-RU" sz="1600"/>
        </a:p>
      </dgm:t>
    </dgm:pt>
    <dgm:pt modelId="{7A130F06-BD04-4FB7-802A-FC1FB3F8C36C}" type="sibTrans" cxnId="{DE00D146-426B-411F-8AD4-867C4FFE6F9B}">
      <dgm:prSet/>
      <dgm:spPr/>
      <dgm:t>
        <a:bodyPr/>
        <a:lstStyle/>
        <a:p>
          <a:endParaRPr lang="ru-RU" sz="1600"/>
        </a:p>
      </dgm:t>
    </dgm:pt>
    <dgm:pt modelId="{DE5BBABE-6A83-4B61-8595-C0F9CE13DF07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550" dirty="0">
              <a:solidFill>
                <a:schemeClr val="bg1"/>
              </a:solidFill>
            </a:rPr>
            <a:t>    Биологическое разнообразие России</a:t>
          </a:r>
        </a:p>
      </dgm:t>
    </dgm:pt>
    <dgm:pt modelId="{0885D34C-1E3E-4054-B7B6-D7C3D6A319D9}" type="parTrans" cxnId="{D4DE2C19-CFDD-4D19-8842-270849712151}">
      <dgm:prSet/>
      <dgm:spPr/>
      <dgm:t>
        <a:bodyPr/>
        <a:lstStyle/>
        <a:p>
          <a:endParaRPr lang="ru-RU" sz="1600"/>
        </a:p>
      </dgm:t>
    </dgm:pt>
    <dgm:pt modelId="{59EA0711-C598-47B7-B807-D7F0F32C7815}" type="sibTrans" cxnId="{D4DE2C19-CFDD-4D19-8842-270849712151}">
      <dgm:prSet/>
      <dgm:spPr/>
      <dgm:t>
        <a:bodyPr/>
        <a:lstStyle/>
        <a:p>
          <a:endParaRPr lang="ru-RU" sz="1600"/>
        </a:p>
      </dgm:t>
    </dgm:pt>
    <dgm:pt modelId="{7356917A-490B-4F53-97A1-DA99F6403033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550" dirty="0">
              <a:solidFill>
                <a:schemeClr val="bg1"/>
              </a:solidFill>
            </a:rPr>
            <a:t>    Использование водных ресурсов</a:t>
          </a:r>
        </a:p>
      </dgm:t>
    </dgm:pt>
    <dgm:pt modelId="{665A8A0D-1043-40A0-BF9B-4FC74B859F50}" type="parTrans" cxnId="{09DCC9B1-D39C-4030-9446-E5B03CBDA50B}">
      <dgm:prSet/>
      <dgm:spPr/>
      <dgm:t>
        <a:bodyPr/>
        <a:lstStyle/>
        <a:p>
          <a:endParaRPr lang="ru-RU" sz="1600"/>
        </a:p>
      </dgm:t>
    </dgm:pt>
    <dgm:pt modelId="{57B504B8-E9EE-4961-B224-5C534B98E4DC}" type="sibTrans" cxnId="{09DCC9B1-D39C-4030-9446-E5B03CBDA50B}">
      <dgm:prSet/>
      <dgm:spPr/>
      <dgm:t>
        <a:bodyPr/>
        <a:lstStyle/>
        <a:p>
          <a:endParaRPr lang="ru-RU" sz="1600"/>
        </a:p>
      </dgm:t>
    </dgm:pt>
    <dgm:pt modelId="{AC3BED19-0ADA-42AB-9D82-5DDE959B995E}">
      <dgm:prSet phldrT="[Текст]"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Стратегическое управление лесным хозяйством</a:t>
          </a:r>
        </a:p>
      </dgm:t>
    </dgm:pt>
    <dgm:pt modelId="{FF34A930-8DB2-46F7-9DE4-AB22E8C8C37C}" type="parTrans" cxnId="{5368A863-80DC-42E7-BA01-A2573CC607F8}">
      <dgm:prSet/>
      <dgm:spPr/>
      <dgm:t>
        <a:bodyPr/>
        <a:lstStyle/>
        <a:p>
          <a:endParaRPr lang="ru-RU" sz="1600"/>
        </a:p>
      </dgm:t>
    </dgm:pt>
    <dgm:pt modelId="{F149B371-4819-4D97-8A09-8EBD8F279D81}" type="sibTrans" cxnId="{5368A863-80DC-42E7-BA01-A2573CC607F8}">
      <dgm:prSet/>
      <dgm:spPr/>
      <dgm:t>
        <a:bodyPr/>
        <a:lstStyle/>
        <a:p>
          <a:endParaRPr lang="ru-RU" sz="1600"/>
        </a:p>
      </dgm:t>
    </dgm:pt>
    <dgm:pt modelId="{21A709FD-C8C7-475D-9D8E-4820F6641554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 Повышение эффективности использования и развитие ресурсного потенциала рыбохозяйственного комплекса</a:t>
          </a:r>
        </a:p>
      </dgm:t>
    </dgm:pt>
    <dgm:pt modelId="{68773375-6AAD-47E2-B477-9BD795CCEBCC}" type="parTrans" cxnId="{1461B3E1-772C-4D7B-9983-CD88A08618EB}">
      <dgm:prSet/>
      <dgm:spPr/>
      <dgm:t>
        <a:bodyPr/>
        <a:lstStyle/>
        <a:p>
          <a:endParaRPr lang="ru-RU" sz="1600"/>
        </a:p>
      </dgm:t>
    </dgm:pt>
    <dgm:pt modelId="{DD864252-2FF3-4DA3-A6FC-503229E03EDE}" type="sibTrans" cxnId="{1461B3E1-772C-4D7B-9983-CD88A08618EB}">
      <dgm:prSet/>
      <dgm:spPr/>
      <dgm:t>
        <a:bodyPr/>
        <a:lstStyle/>
        <a:p>
          <a:endParaRPr lang="ru-RU" sz="1600"/>
        </a:p>
      </dgm:t>
    </dgm:pt>
    <dgm:pt modelId="{4F616972-ED60-4092-A2D6-77358047C4C9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 Организация рыболовства</a:t>
          </a:r>
        </a:p>
      </dgm:t>
    </dgm:pt>
    <dgm:pt modelId="{C42E31B3-AFA7-455D-8521-A549ADB00DA0}" type="parTrans" cxnId="{C9DD7451-C973-45CB-AFB6-8BFB9365D5CF}">
      <dgm:prSet/>
      <dgm:spPr/>
      <dgm:t>
        <a:bodyPr/>
        <a:lstStyle/>
        <a:p>
          <a:endParaRPr lang="ru-RU" sz="1600"/>
        </a:p>
      </dgm:t>
    </dgm:pt>
    <dgm:pt modelId="{9CF17E1C-9E91-49E6-A193-8F1E0BE18E11}" type="sibTrans" cxnId="{C9DD7451-C973-45CB-AFB6-8BFB9365D5CF}">
      <dgm:prSet/>
      <dgm:spPr/>
      <dgm:t>
        <a:bodyPr/>
        <a:lstStyle/>
        <a:p>
          <a:endParaRPr lang="ru-RU" sz="1600"/>
        </a:p>
      </dgm:t>
    </dgm:pt>
    <dgm:pt modelId="{7FB08C52-C042-4595-80CF-11E0EFFC083A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 Развитие осетрового хозяйства</a:t>
          </a:r>
        </a:p>
      </dgm:t>
    </dgm:pt>
    <dgm:pt modelId="{D7B56F4E-3DA1-4777-A0A0-A52D15BEFCF9}" type="parTrans" cxnId="{390EDC17-FBAC-4668-9820-2E8C6B7C5A6C}">
      <dgm:prSet/>
      <dgm:spPr/>
      <dgm:t>
        <a:bodyPr/>
        <a:lstStyle/>
        <a:p>
          <a:endParaRPr lang="ru-RU" sz="1600"/>
        </a:p>
      </dgm:t>
    </dgm:pt>
    <dgm:pt modelId="{E24E1461-5645-4E7E-ABF6-A8A03E2C9318}" type="sibTrans" cxnId="{390EDC17-FBAC-4668-9820-2E8C6B7C5A6C}">
      <dgm:prSet/>
      <dgm:spPr/>
      <dgm:t>
        <a:bodyPr/>
        <a:lstStyle/>
        <a:p>
          <a:endParaRPr lang="ru-RU" sz="1600"/>
        </a:p>
      </dgm:t>
    </dgm:pt>
    <dgm:pt modelId="{6779B81C-6E9A-4232-8D48-F6963B68238D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Аналитическое, нормативное, методическое обеспечение комплексного развития сельских территорий</a:t>
          </a:r>
        </a:p>
      </dgm:t>
    </dgm:pt>
    <dgm:pt modelId="{A78C9AC4-3D1D-4D42-99D9-F4F458DC3F6A}" type="parTrans" cxnId="{904D3FC1-4DAF-4674-8657-876AD37EFFC4}">
      <dgm:prSet/>
      <dgm:spPr/>
      <dgm:t>
        <a:bodyPr/>
        <a:lstStyle/>
        <a:p>
          <a:endParaRPr lang="ru-RU" sz="1600"/>
        </a:p>
      </dgm:t>
    </dgm:pt>
    <dgm:pt modelId="{7948A56D-5EAF-4477-9389-1A7EE6F09C5B}" type="sibTrans" cxnId="{904D3FC1-4DAF-4674-8657-876AD37EFFC4}">
      <dgm:prSet/>
      <dgm:spPr/>
      <dgm:t>
        <a:bodyPr/>
        <a:lstStyle/>
        <a:p>
          <a:endParaRPr lang="ru-RU" sz="1600"/>
        </a:p>
      </dgm:t>
    </dgm:pt>
    <dgm:pt modelId="{47B0FC15-EAC3-4303-8C50-FB28FE36E891}">
      <dgm:prSet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Создание и развитие инфраструктуры на сельских территориях</a:t>
          </a:r>
        </a:p>
      </dgm:t>
    </dgm:pt>
    <dgm:pt modelId="{E2C0F519-050B-4D88-8C27-77414B58287E}" type="parTrans" cxnId="{791E3FE5-C7D7-4400-BB65-515DF2859C3E}">
      <dgm:prSet/>
      <dgm:spPr/>
      <dgm:t>
        <a:bodyPr/>
        <a:lstStyle/>
        <a:p>
          <a:endParaRPr lang="ru-RU" sz="1600"/>
        </a:p>
      </dgm:t>
    </dgm:pt>
    <dgm:pt modelId="{81BC1EAA-8D6B-41C7-A570-A9063D75981C}" type="sibTrans" cxnId="{791E3FE5-C7D7-4400-BB65-515DF2859C3E}">
      <dgm:prSet/>
      <dgm:spPr/>
      <dgm:t>
        <a:bodyPr/>
        <a:lstStyle/>
        <a:p>
          <a:endParaRPr lang="ru-RU" sz="1600"/>
        </a:p>
      </dgm:t>
    </dgm:pt>
    <dgm:pt modelId="{D092E391-C6DF-42E1-9929-C5F3340464C8}">
      <dgm:prSet phldrT="[Текст]" custT="1"/>
      <dgm:spPr>
        <a:solidFill>
          <a:schemeClr val="tx2">
            <a:lumMod val="5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ru-RU" sz="1600" dirty="0">
              <a:solidFill>
                <a:schemeClr val="bg1"/>
              </a:solidFill>
            </a:rPr>
            <a:t>    Использование водных ресурсов</a:t>
          </a:r>
        </a:p>
      </dgm:t>
    </dgm:pt>
    <dgm:pt modelId="{C64F64E3-73C6-4497-B128-6702E5120447}" type="parTrans" cxnId="{DC72CF41-DCAA-43BB-8C58-3D6E22F44C0B}">
      <dgm:prSet/>
      <dgm:spPr/>
      <dgm:t>
        <a:bodyPr/>
        <a:lstStyle/>
        <a:p>
          <a:endParaRPr lang="ru-RU"/>
        </a:p>
      </dgm:t>
    </dgm:pt>
    <dgm:pt modelId="{DEE47F63-A48E-4F6D-B103-4AD2574E5D25}" type="sibTrans" cxnId="{DC72CF41-DCAA-43BB-8C58-3D6E22F44C0B}">
      <dgm:prSet/>
      <dgm:spPr/>
      <dgm:t>
        <a:bodyPr/>
        <a:lstStyle/>
        <a:p>
          <a:endParaRPr lang="ru-RU"/>
        </a:p>
      </dgm:t>
    </dgm:pt>
    <dgm:pt modelId="{CD576A28-D5B1-4375-8707-C1169E1F09F4}" type="pres">
      <dgm:prSet presAssocID="{57D4A76C-B2FB-4C44-BAC3-3403EC0FEAD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7C0E66-B410-4223-B146-1DB458BF4980}" type="pres">
      <dgm:prSet presAssocID="{080505DA-0AFE-4750-B09C-3D570ED29808}" presName="composite" presStyleCnt="0"/>
      <dgm:spPr/>
    </dgm:pt>
    <dgm:pt modelId="{84EC6548-3D21-47E6-8A7D-2AF88E825FA3}" type="pres">
      <dgm:prSet presAssocID="{080505DA-0AFE-4750-B09C-3D570ED29808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A93053-6D8B-4737-A92F-485C10D546B3}" type="pres">
      <dgm:prSet presAssocID="{080505DA-0AFE-4750-B09C-3D570ED29808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FF07A5-480B-424F-9CD2-62AF5C5340BD}" type="pres">
      <dgm:prSet presAssocID="{E85AD962-8434-476F-B771-A14212B18A61}" presName="space" presStyleCnt="0"/>
      <dgm:spPr/>
    </dgm:pt>
    <dgm:pt modelId="{AB5AC77A-687B-4F92-B782-8EBFA1782A95}" type="pres">
      <dgm:prSet presAssocID="{47919AA6-8FB2-46E6-BA11-A24B5F6BF836}" presName="composite" presStyleCnt="0"/>
      <dgm:spPr/>
    </dgm:pt>
    <dgm:pt modelId="{7DEE0AD3-BE16-4FAF-B772-CABA6EAD45BB}" type="pres">
      <dgm:prSet presAssocID="{47919AA6-8FB2-46E6-BA11-A24B5F6BF836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A2DB28-F8A8-4773-99E3-A3A4EDCF5804}" type="pres">
      <dgm:prSet presAssocID="{47919AA6-8FB2-46E6-BA11-A24B5F6BF836}" presName="desTx" presStyleLbl="alignAccFollowNode1" presStyleIdx="1" presStyleCnt="5" custLinFactNeighborX="1349" custLinFactNeighborY="-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C35A42-216B-4433-9460-4EAAF8D47429}" type="pres">
      <dgm:prSet presAssocID="{CC7DF575-06BF-4732-865F-851C0D5629A8}" presName="space" presStyleCnt="0"/>
      <dgm:spPr/>
    </dgm:pt>
    <dgm:pt modelId="{49A5744B-1001-49DA-8E88-03303AEBA759}" type="pres">
      <dgm:prSet presAssocID="{48F4264D-816D-4C6B-9FB7-E846A82741FA}" presName="composite" presStyleCnt="0"/>
      <dgm:spPr/>
    </dgm:pt>
    <dgm:pt modelId="{DD6DBD09-8D85-4587-A2B2-89AF1F4FED3A}" type="pres">
      <dgm:prSet presAssocID="{48F4264D-816D-4C6B-9FB7-E846A82741FA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23FC53-4C95-4D19-BE34-3242089D46F8}" type="pres">
      <dgm:prSet presAssocID="{48F4264D-816D-4C6B-9FB7-E846A82741FA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931A68-1C20-421C-BD60-308BB1332E26}" type="pres">
      <dgm:prSet presAssocID="{3BAB46D7-0D7F-4A32-86A2-D4A741D1B132}" presName="space" presStyleCnt="0"/>
      <dgm:spPr/>
    </dgm:pt>
    <dgm:pt modelId="{6112A7BA-FDC7-4680-8F97-BFA6220AEF06}" type="pres">
      <dgm:prSet presAssocID="{5E84B1C7-128B-44FA-9C0C-BBAC9B6DF180}" presName="composite" presStyleCnt="0"/>
      <dgm:spPr/>
    </dgm:pt>
    <dgm:pt modelId="{52712FA3-CA1E-4AF7-88B5-FE90FBFC76F7}" type="pres">
      <dgm:prSet presAssocID="{5E84B1C7-128B-44FA-9C0C-BBAC9B6DF180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84765E-D58D-4666-84C9-17B7B49FB9EE}" type="pres">
      <dgm:prSet presAssocID="{5E84B1C7-128B-44FA-9C0C-BBAC9B6DF180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3B59DF-0B35-438B-93C1-42E601F16A3E}" type="pres">
      <dgm:prSet presAssocID="{9DA131B9-F499-4B75-AB4A-3DC383EE2C94}" presName="space" presStyleCnt="0"/>
      <dgm:spPr/>
    </dgm:pt>
    <dgm:pt modelId="{4BB18495-27B6-4A94-AF3D-220D123C3F93}" type="pres">
      <dgm:prSet presAssocID="{24EF5122-5063-4E91-9863-A444104E9FD5}" presName="composite" presStyleCnt="0"/>
      <dgm:spPr/>
    </dgm:pt>
    <dgm:pt modelId="{8CC491A5-8F2E-458F-8088-F71D50EC31E2}" type="pres">
      <dgm:prSet presAssocID="{24EF5122-5063-4E91-9863-A444104E9FD5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AC4B69-9A12-46CD-9218-ABE22C6556EA}" type="pres">
      <dgm:prSet presAssocID="{24EF5122-5063-4E91-9863-A444104E9FD5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F282CC-76BC-4EC5-A777-AAEF0D7C9BE8}" type="presOf" srcId="{48F4264D-816D-4C6B-9FB7-E846A82741FA}" destId="{DD6DBD09-8D85-4587-A2B2-89AF1F4FED3A}" srcOrd="0" destOrd="0" presId="urn:microsoft.com/office/officeart/2005/8/layout/hList1"/>
    <dgm:cxn modelId="{1461B3E1-772C-4D7B-9983-CD88A08618EB}" srcId="{5E84B1C7-128B-44FA-9C0C-BBAC9B6DF180}" destId="{21A709FD-C8C7-475D-9D8E-4820F6641554}" srcOrd="0" destOrd="0" parTransId="{68773375-6AAD-47E2-B477-9BD795CCEBCC}" sibTransId="{DD864252-2FF3-4DA3-A6FC-503229E03EDE}"/>
    <dgm:cxn modelId="{9E2F9840-3F61-4F66-85DA-3C514F3736F7}" srcId="{57D4A76C-B2FB-4C44-BAC3-3403EC0FEADC}" destId="{080505DA-0AFE-4750-B09C-3D570ED29808}" srcOrd="0" destOrd="0" parTransId="{0E2735B5-6281-4912-B054-272CE59AA0FF}" sibTransId="{E85AD962-8434-476F-B771-A14212B18A61}"/>
    <dgm:cxn modelId="{238769E0-A674-411F-B0E4-A82CED5C29C2}" type="presOf" srcId="{47919AA6-8FB2-46E6-BA11-A24B5F6BF836}" destId="{7DEE0AD3-BE16-4FAF-B772-CABA6EAD45BB}" srcOrd="0" destOrd="0" presId="urn:microsoft.com/office/officeart/2005/8/layout/hList1"/>
    <dgm:cxn modelId="{9D4F6487-CF32-4E95-8E83-FBE3FF6BBDE1}" type="presOf" srcId="{7FB08C52-C042-4595-80CF-11E0EFFC083A}" destId="{1584765E-D58D-4666-84C9-17B7B49FB9EE}" srcOrd="0" destOrd="2" presId="urn:microsoft.com/office/officeart/2005/8/layout/hList1"/>
    <dgm:cxn modelId="{2E34697C-729C-445C-8766-386A23FF7122}" srcId="{57D4A76C-B2FB-4C44-BAC3-3403EC0FEADC}" destId="{48F4264D-816D-4C6B-9FB7-E846A82741FA}" srcOrd="2" destOrd="0" parTransId="{4FB5D57D-1CAD-4AB1-96E0-B87BCDE96311}" sibTransId="{3BAB46D7-0D7F-4A32-86A2-D4A741D1B132}"/>
    <dgm:cxn modelId="{434D85B8-F34B-4C37-BA6C-E15A431282A8}" type="presOf" srcId="{D092E391-C6DF-42E1-9929-C5F3340464C8}" destId="{98A2DB28-F8A8-4773-99E3-A3A4EDCF5804}" srcOrd="0" destOrd="1" presId="urn:microsoft.com/office/officeart/2005/8/layout/hList1"/>
    <dgm:cxn modelId="{F60B368F-5B97-42EB-9389-2F740D8D2E7A}" type="presOf" srcId="{7060AABE-4A3B-476C-BD90-13752502AB8B}" destId="{2323FC53-4C95-4D19-BE34-3242089D46F8}" srcOrd="0" destOrd="0" presId="urn:microsoft.com/office/officeart/2005/8/layout/hList1"/>
    <dgm:cxn modelId="{749A2A26-B0E3-4A3A-B132-80D46AB9C70B}" type="presOf" srcId="{21A709FD-C8C7-475D-9D8E-4820F6641554}" destId="{1584765E-D58D-4666-84C9-17B7B49FB9EE}" srcOrd="0" destOrd="0" presId="urn:microsoft.com/office/officeart/2005/8/layout/hList1"/>
    <dgm:cxn modelId="{351A14C4-0410-4DF9-993F-F3AC724754BB}" type="presOf" srcId="{AC3BED19-0ADA-42AB-9D82-5DDE959B995E}" destId="{2323FC53-4C95-4D19-BE34-3242089D46F8}" srcOrd="0" destOrd="1" presId="urn:microsoft.com/office/officeart/2005/8/layout/hList1"/>
    <dgm:cxn modelId="{E8FA12E9-535A-429A-97CB-2F429B2F2330}" type="presOf" srcId="{7356917A-490B-4F53-97A1-DA99F6403033}" destId="{26A93053-6D8B-4737-A92F-485C10D546B3}" srcOrd="0" destOrd="3" presId="urn:microsoft.com/office/officeart/2005/8/layout/hList1"/>
    <dgm:cxn modelId="{76FE4446-5179-4A61-A3F9-14A98B823522}" srcId="{48F4264D-816D-4C6B-9FB7-E846A82741FA}" destId="{7060AABE-4A3B-476C-BD90-13752502AB8B}" srcOrd="0" destOrd="0" parTransId="{41DF9332-597A-4BE4-A9B1-642E3AD2F566}" sibTransId="{62214157-3F53-44D6-9F23-AFBAEFAF79AB}"/>
    <dgm:cxn modelId="{AF92E406-BA63-43D6-AB48-1E297D527C24}" type="presOf" srcId="{47B0FC15-EAC3-4303-8C50-FB28FE36E891}" destId="{70AC4B69-9A12-46CD-9218-ABE22C6556EA}" srcOrd="0" destOrd="1" presId="urn:microsoft.com/office/officeart/2005/8/layout/hList1"/>
    <dgm:cxn modelId="{F481F933-E66E-43FF-A0E8-8CDEA5D4BE40}" type="presOf" srcId="{AC454A2C-BC79-47AA-9242-25ED03D43132}" destId="{26A93053-6D8B-4737-A92F-485C10D546B3}" srcOrd="0" destOrd="1" presId="urn:microsoft.com/office/officeart/2005/8/layout/hList1"/>
    <dgm:cxn modelId="{5368A863-80DC-42E7-BA01-A2573CC607F8}" srcId="{48F4264D-816D-4C6B-9FB7-E846A82741FA}" destId="{AC3BED19-0ADA-42AB-9D82-5DDE959B995E}" srcOrd="1" destOrd="0" parTransId="{FF34A930-8DB2-46F7-9DE4-AB22E8C8C37C}" sibTransId="{F149B371-4819-4D97-8A09-8EBD8F279D81}"/>
    <dgm:cxn modelId="{2B206B93-5E94-40E3-8CC0-4AE53C3B4763}" type="presOf" srcId="{24EF5122-5063-4E91-9863-A444104E9FD5}" destId="{8CC491A5-8F2E-458F-8088-F71D50EC31E2}" srcOrd="0" destOrd="0" presId="urn:microsoft.com/office/officeart/2005/8/layout/hList1"/>
    <dgm:cxn modelId="{B13B1CED-3EE1-437C-BFAC-1533E13E22B6}" type="presOf" srcId="{5E84B1C7-128B-44FA-9C0C-BBAC9B6DF180}" destId="{52712FA3-CA1E-4AF7-88B5-FE90FBFC76F7}" srcOrd="0" destOrd="0" presId="urn:microsoft.com/office/officeart/2005/8/layout/hList1"/>
    <dgm:cxn modelId="{AEBAF311-8C91-4736-8F12-10BD3C495AFE}" type="presOf" srcId="{6779B81C-6E9A-4232-8D48-F6963B68238D}" destId="{70AC4B69-9A12-46CD-9218-ABE22C6556EA}" srcOrd="0" destOrd="0" presId="urn:microsoft.com/office/officeart/2005/8/layout/hList1"/>
    <dgm:cxn modelId="{E90A6C15-F767-409E-AC93-3D2356660C56}" type="presOf" srcId="{4F616972-ED60-4092-A2D6-77358047C4C9}" destId="{1584765E-D58D-4666-84C9-17B7B49FB9EE}" srcOrd="0" destOrd="1" presId="urn:microsoft.com/office/officeart/2005/8/layout/hList1"/>
    <dgm:cxn modelId="{EDC9468D-A9E4-4696-A8B8-38E661F1118A}" srcId="{57D4A76C-B2FB-4C44-BAC3-3403EC0FEADC}" destId="{5E84B1C7-128B-44FA-9C0C-BBAC9B6DF180}" srcOrd="3" destOrd="0" parTransId="{CDBF325E-7521-4B47-8E41-5794E7BA8858}" sibTransId="{9DA131B9-F499-4B75-AB4A-3DC383EE2C94}"/>
    <dgm:cxn modelId="{791E3FE5-C7D7-4400-BB65-515DF2859C3E}" srcId="{24EF5122-5063-4E91-9863-A444104E9FD5}" destId="{47B0FC15-EAC3-4303-8C50-FB28FE36E891}" srcOrd="1" destOrd="0" parTransId="{E2C0F519-050B-4D88-8C27-77414B58287E}" sibTransId="{81BC1EAA-8D6B-41C7-A570-A9063D75981C}"/>
    <dgm:cxn modelId="{6BDA0113-4E57-48E7-B385-19D65C74D6AA}" type="presOf" srcId="{080505DA-0AFE-4750-B09C-3D570ED29808}" destId="{84EC6548-3D21-47E6-8A7D-2AF88E825FA3}" srcOrd="0" destOrd="0" presId="urn:microsoft.com/office/officeart/2005/8/layout/hList1"/>
    <dgm:cxn modelId="{41E937EA-4968-4A5B-9F65-C9B619910D8D}" srcId="{47919AA6-8FB2-46E6-BA11-A24B5F6BF836}" destId="{FD1BF91C-E009-4621-B9AD-1C6B88D4FBB1}" srcOrd="0" destOrd="0" parTransId="{FC0881F2-A199-407F-A302-09D5BE77539E}" sibTransId="{4B154CAC-89CD-4BFE-957C-593A4B05095B}"/>
    <dgm:cxn modelId="{D4DE2C19-CFDD-4D19-8842-270849712151}" srcId="{080505DA-0AFE-4750-B09C-3D570ED29808}" destId="{DE5BBABE-6A83-4B61-8595-C0F9CE13DF07}" srcOrd="2" destOrd="0" parTransId="{0885D34C-1E3E-4054-B7B6-D7C3D6A319D9}" sibTransId="{59EA0711-C598-47B7-B807-D7F0F32C7815}"/>
    <dgm:cxn modelId="{BCCD9AD9-0833-4618-8FB8-2853783D0C70}" type="presOf" srcId="{DE5BBABE-6A83-4B61-8595-C0F9CE13DF07}" destId="{26A93053-6D8B-4737-A92F-485C10D546B3}" srcOrd="0" destOrd="2" presId="urn:microsoft.com/office/officeart/2005/8/layout/hList1"/>
    <dgm:cxn modelId="{390EDC17-FBAC-4668-9820-2E8C6B7C5A6C}" srcId="{5E84B1C7-128B-44FA-9C0C-BBAC9B6DF180}" destId="{7FB08C52-C042-4595-80CF-11E0EFFC083A}" srcOrd="2" destOrd="0" parTransId="{D7B56F4E-3DA1-4777-A0A0-A52D15BEFCF9}" sibTransId="{E24E1461-5645-4E7E-ABF6-A8A03E2C9318}"/>
    <dgm:cxn modelId="{4E00F5BA-13D4-47A3-A701-285145BEDD7E}" type="presOf" srcId="{1FA31035-EDA7-4EE9-845C-3FA5109CB381}" destId="{26A93053-6D8B-4737-A92F-485C10D546B3}" srcOrd="0" destOrd="0" presId="urn:microsoft.com/office/officeart/2005/8/layout/hList1"/>
    <dgm:cxn modelId="{3A03B600-E546-4BAA-81EB-99AE8031CC50}" type="presOf" srcId="{57D4A76C-B2FB-4C44-BAC3-3403EC0FEADC}" destId="{CD576A28-D5B1-4375-8707-C1169E1F09F4}" srcOrd="0" destOrd="0" presId="urn:microsoft.com/office/officeart/2005/8/layout/hList1"/>
    <dgm:cxn modelId="{904D3FC1-4DAF-4674-8657-876AD37EFFC4}" srcId="{24EF5122-5063-4E91-9863-A444104E9FD5}" destId="{6779B81C-6E9A-4232-8D48-F6963B68238D}" srcOrd="0" destOrd="0" parTransId="{A78C9AC4-3D1D-4D42-99D9-F4F458DC3F6A}" sibTransId="{7948A56D-5EAF-4477-9389-1A7EE6F09C5B}"/>
    <dgm:cxn modelId="{326D7C59-6EA6-4EC0-A9F5-151632519489}" type="presOf" srcId="{FD1BF91C-E009-4621-B9AD-1C6B88D4FBB1}" destId="{98A2DB28-F8A8-4773-99E3-A3A4EDCF5804}" srcOrd="0" destOrd="0" presId="urn:microsoft.com/office/officeart/2005/8/layout/hList1"/>
    <dgm:cxn modelId="{DC72CF41-DCAA-43BB-8C58-3D6E22F44C0B}" srcId="{47919AA6-8FB2-46E6-BA11-A24B5F6BF836}" destId="{D092E391-C6DF-42E1-9929-C5F3340464C8}" srcOrd="1" destOrd="0" parTransId="{C64F64E3-73C6-4497-B128-6702E5120447}" sibTransId="{DEE47F63-A48E-4F6D-B103-4AD2574E5D25}"/>
    <dgm:cxn modelId="{5AD62394-C4D5-4EA3-93C3-32A7CF69CDE5}" srcId="{57D4A76C-B2FB-4C44-BAC3-3403EC0FEADC}" destId="{47919AA6-8FB2-46E6-BA11-A24B5F6BF836}" srcOrd="1" destOrd="0" parTransId="{EEECC086-961E-4F5C-86B1-39F116FFA4D8}" sibTransId="{CC7DF575-06BF-4732-865F-851C0D5629A8}"/>
    <dgm:cxn modelId="{E587FEA0-7331-4CF6-BDB2-D615C2D23BD3}" srcId="{57D4A76C-B2FB-4C44-BAC3-3403EC0FEADC}" destId="{24EF5122-5063-4E91-9863-A444104E9FD5}" srcOrd="4" destOrd="0" parTransId="{BD9AA7CE-4363-4929-88C2-6CEAD781DC02}" sibTransId="{16B2D199-9853-45ED-B170-ED9579F99860}"/>
    <dgm:cxn modelId="{09DCC9B1-D39C-4030-9446-E5B03CBDA50B}" srcId="{080505DA-0AFE-4750-B09C-3D570ED29808}" destId="{7356917A-490B-4F53-97A1-DA99F6403033}" srcOrd="3" destOrd="0" parTransId="{665A8A0D-1043-40A0-BF9B-4FC74B859F50}" sibTransId="{57B504B8-E9EE-4961-B224-5C534B98E4DC}"/>
    <dgm:cxn modelId="{DE00D146-426B-411F-8AD4-867C4FFE6F9B}" srcId="{080505DA-0AFE-4750-B09C-3D570ED29808}" destId="{AC454A2C-BC79-47AA-9242-25ED03D43132}" srcOrd="1" destOrd="0" parTransId="{3585C4C9-584B-4739-8ACF-BE115E68A717}" sibTransId="{7A130F06-BD04-4FB7-802A-FC1FB3F8C36C}"/>
    <dgm:cxn modelId="{8A2F2E19-B175-468F-A296-2E9B40CB696E}" srcId="{080505DA-0AFE-4750-B09C-3D570ED29808}" destId="{1FA31035-EDA7-4EE9-845C-3FA5109CB381}" srcOrd="0" destOrd="0" parTransId="{36D91FE2-E615-44EF-8920-171EFB8534C8}" sibTransId="{3C493053-0194-4675-90BA-3B7AF7F3BB04}"/>
    <dgm:cxn modelId="{C9DD7451-C973-45CB-AFB6-8BFB9365D5CF}" srcId="{5E84B1C7-128B-44FA-9C0C-BBAC9B6DF180}" destId="{4F616972-ED60-4092-A2D6-77358047C4C9}" srcOrd="1" destOrd="0" parTransId="{C42E31B3-AFA7-455D-8521-A549ADB00DA0}" sibTransId="{9CF17E1C-9E91-49E6-A193-8F1E0BE18E11}"/>
    <dgm:cxn modelId="{14A50BC7-10AF-4CFA-BD8A-66D93D4034CD}" type="presParOf" srcId="{CD576A28-D5B1-4375-8707-C1169E1F09F4}" destId="{7B7C0E66-B410-4223-B146-1DB458BF4980}" srcOrd="0" destOrd="0" presId="urn:microsoft.com/office/officeart/2005/8/layout/hList1"/>
    <dgm:cxn modelId="{69C4FEBA-E76F-4AE1-92E5-C8FCCBB6DAA9}" type="presParOf" srcId="{7B7C0E66-B410-4223-B146-1DB458BF4980}" destId="{84EC6548-3D21-47E6-8A7D-2AF88E825FA3}" srcOrd="0" destOrd="0" presId="urn:microsoft.com/office/officeart/2005/8/layout/hList1"/>
    <dgm:cxn modelId="{B92469C8-328E-48F1-AC11-EE5B29E7543D}" type="presParOf" srcId="{7B7C0E66-B410-4223-B146-1DB458BF4980}" destId="{26A93053-6D8B-4737-A92F-485C10D546B3}" srcOrd="1" destOrd="0" presId="urn:microsoft.com/office/officeart/2005/8/layout/hList1"/>
    <dgm:cxn modelId="{08C63B8A-33E7-43E1-82B0-1B6A55100E13}" type="presParOf" srcId="{CD576A28-D5B1-4375-8707-C1169E1F09F4}" destId="{EAFF07A5-480B-424F-9CD2-62AF5C5340BD}" srcOrd="1" destOrd="0" presId="urn:microsoft.com/office/officeart/2005/8/layout/hList1"/>
    <dgm:cxn modelId="{8E8EB3CF-E5D5-4DE8-8C97-F516BC2990FE}" type="presParOf" srcId="{CD576A28-D5B1-4375-8707-C1169E1F09F4}" destId="{AB5AC77A-687B-4F92-B782-8EBFA1782A95}" srcOrd="2" destOrd="0" presId="urn:microsoft.com/office/officeart/2005/8/layout/hList1"/>
    <dgm:cxn modelId="{CAC94205-3162-4625-972C-15351DE88525}" type="presParOf" srcId="{AB5AC77A-687B-4F92-B782-8EBFA1782A95}" destId="{7DEE0AD3-BE16-4FAF-B772-CABA6EAD45BB}" srcOrd="0" destOrd="0" presId="urn:microsoft.com/office/officeart/2005/8/layout/hList1"/>
    <dgm:cxn modelId="{05F76A45-271F-4E32-AFA8-D37E90008324}" type="presParOf" srcId="{AB5AC77A-687B-4F92-B782-8EBFA1782A95}" destId="{98A2DB28-F8A8-4773-99E3-A3A4EDCF5804}" srcOrd="1" destOrd="0" presId="urn:microsoft.com/office/officeart/2005/8/layout/hList1"/>
    <dgm:cxn modelId="{2E7A3A6F-BFC7-4FF8-8F50-B01DEBD34568}" type="presParOf" srcId="{CD576A28-D5B1-4375-8707-C1169E1F09F4}" destId="{E6C35A42-216B-4433-9460-4EAAF8D47429}" srcOrd="3" destOrd="0" presId="urn:microsoft.com/office/officeart/2005/8/layout/hList1"/>
    <dgm:cxn modelId="{93B50D27-AA82-4DAE-A32C-1642AB2EE791}" type="presParOf" srcId="{CD576A28-D5B1-4375-8707-C1169E1F09F4}" destId="{49A5744B-1001-49DA-8E88-03303AEBA759}" srcOrd="4" destOrd="0" presId="urn:microsoft.com/office/officeart/2005/8/layout/hList1"/>
    <dgm:cxn modelId="{30B3448F-3BC4-4771-87B2-8046DC78026B}" type="presParOf" srcId="{49A5744B-1001-49DA-8E88-03303AEBA759}" destId="{DD6DBD09-8D85-4587-A2B2-89AF1F4FED3A}" srcOrd="0" destOrd="0" presId="urn:microsoft.com/office/officeart/2005/8/layout/hList1"/>
    <dgm:cxn modelId="{C6B535F9-7104-4BE5-98CF-C843490EFA1B}" type="presParOf" srcId="{49A5744B-1001-49DA-8E88-03303AEBA759}" destId="{2323FC53-4C95-4D19-BE34-3242089D46F8}" srcOrd="1" destOrd="0" presId="urn:microsoft.com/office/officeart/2005/8/layout/hList1"/>
    <dgm:cxn modelId="{E9CBE814-86B1-4814-9A72-8DCEC2F0E65A}" type="presParOf" srcId="{CD576A28-D5B1-4375-8707-C1169E1F09F4}" destId="{4A931A68-1C20-421C-BD60-308BB1332E26}" srcOrd="5" destOrd="0" presId="urn:microsoft.com/office/officeart/2005/8/layout/hList1"/>
    <dgm:cxn modelId="{316A9C37-132D-496D-BD3C-0596DF126D7F}" type="presParOf" srcId="{CD576A28-D5B1-4375-8707-C1169E1F09F4}" destId="{6112A7BA-FDC7-4680-8F97-BFA6220AEF06}" srcOrd="6" destOrd="0" presId="urn:microsoft.com/office/officeart/2005/8/layout/hList1"/>
    <dgm:cxn modelId="{C2EBEFF2-BAAD-4780-A9AC-D62DBE723595}" type="presParOf" srcId="{6112A7BA-FDC7-4680-8F97-BFA6220AEF06}" destId="{52712FA3-CA1E-4AF7-88B5-FE90FBFC76F7}" srcOrd="0" destOrd="0" presId="urn:microsoft.com/office/officeart/2005/8/layout/hList1"/>
    <dgm:cxn modelId="{C2777897-FB73-4B3C-BE6D-151C817AA5B8}" type="presParOf" srcId="{6112A7BA-FDC7-4680-8F97-BFA6220AEF06}" destId="{1584765E-D58D-4666-84C9-17B7B49FB9EE}" srcOrd="1" destOrd="0" presId="urn:microsoft.com/office/officeart/2005/8/layout/hList1"/>
    <dgm:cxn modelId="{F625AA37-0BD9-4A9E-B929-A9C5FFB05ADD}" type="presParOf" srcId="{CD576A28-D5B1-4375-8707-C1169E1F09F4}" destId="{693B59DF-0B35-438B-93C1-42E601F16A3E}" srcOrd="7" destOrd="0" presId="urn:microsoft.com/office/officeart/2005/8/layout/hList1"/>
    <dgm:cxn modelId="{005F00B2-AF4D-46C3-936D-B7A714B79EB4}" type="presParOf" srcId="{CD576A28-D5B1-4375-8707-C1169E1F09F4}" destId="{4BB18495-27B6-4A94-AF3D-220D123C3F93}" srcOrd="8" destOrd="0" presId="urn:microsoft.com/office/officeart/2005/8/layout/hList1"/>
    <dgm:cxn modelId="{2C1A5D4B-F159-4BBC-A6E6-9FB7A96E7848}" type="presParOf" srcId="{4BB18495-27B6-4A94-AF3D-220D123C3F93}" destId="{8CC491A5-8F2E-458F-8088-F71D50EC31E2}" srcOrd="0" destOrd="0" presId="urn:microsoft.com/office/officeart/2005/8/layout/hList1"/>
    <dgm:cxn modelId="{37CA0DE4-8889-4D1B-9D9F-4D77C5C4CB31}" type="presParOf" srcId="{4BB18495-27B6-4A94-AF3D-220D123C3F93}" destId="{70AC4B69-9A12-46CD-9218-ABE22C6556E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CDEB72-6A00-4F0A-A1C9-12B62433CE92}" type="doc">
      <dgm:prSet loTypeId="urn:microsoft.com/office/officeart/2005/8/layout/chevron1" loCatId="process" qsTypeId="urn:microsoft.com/office/officeart/2005/8/quickstyle/3d3" qsCatId="3D" csTypeId="urn:microsoft.com/office/officeart/2005/8/colors/accent3_3" csCatId="accent3" phldr="1"/>
      <dgm:spPr/>
    </dgm:pt>
    <dgm:pt modelId="{3838C5C7-1235-4B00-A1AA-37262F6D7431}">
      <dgm:prSet phldrT="[Текст]"/>
      <dgm:spPr/>
      <dgm:t>
        <a:bodyPr/>
        <a:lstStyle/>
        <a:p>
          <a:r>
            <a:rPr lang="ru-RU" dirty="0"/>
            <a:t>До 2018 г. </a:t>
          </a:r>
        </a:p>
      </dgm:t>
    </dgm:pt>
    <dgm:pt modelId="{DB5D54D7-7509-42B1-A5FB-603E95175F54}" type="parTrans" cxnId="{CC5F785F-B019-4891-96DB-F88A862F4909}">
      <dgm:prSet/>
      <dgm:spPr/>
      <dgm:t>
        <a:bodyPr/>
        <a:lstStyle/>
        <a:p>
          <a:endParaRPr lang="ru-RU"/>
        </a:p>
      </dgm:t>
    </dgm:pt>
    <dgm:pt modelId="{B8C11121-B0B3-4334-98AE-7A0B1E002EC8}" type="sibTrans" cxnId="{CC5F785F-B019-4891-96DB-F88A862F4909}">
      <dgm:prSet/>
      <dgm:spPr/>
      <dgm:t>
        <a:bodyPr/>
        <a:lstStyle/>
        <a:p>
          <a:endParaRPr lang="ru-RU"/>
        </a:p>
      </dgm:t>
    </dgm:pt>
    <dgm:pt modelId="{8EA2CE3E-1C22-4BF9-A9C8-5645609F25DF}">
      <dgm:prSet phldrT="[Текст]"/>
      <dgm:spPr/>
      <dgm:t>
        <a:bodyPr/>
        <a:lstStyle/>
        <a:p>
          <a:r>
            <a:rPr lang="ru-RU" dirty="0"/>
            <a:t>2019-2028 г.</a:t>
          </a:r>
        </a:p>
      </dgm:t>
    </dgm:pt>
    <dgm:pt modelId="{387DCE2D-BC3D-4B03-B071-E53BD9FF2B67}" type="parTrans" cxnId="{46E953B2-D0A5-4FF0-BC61-7712F0071F96}">
      <dgm:prSet/>
      <dgm:spPr/>
      <dgm:t>
        <a:bodyPr/>
        <a:lstStyle/>
        <a:p>
          <a:endParaRPr lang="ru-RU"/>
        </a:p>
      </dgm:t>
    </dgm:pt>
    <dgm:pt modelId="{EEB864A2-3D24-4909-A424-6A347C291D64}" type="sibTrans" cxnId="{46E953B2-D0A5-4FF0-BC61-7712F0071F96}">
      <dgm:prSet/>
      <dgm:spPr/>
      <dgm:t>
        <a:bodyPr/>
        <a:lstStyle/>
        <a:p>
          <a:endParaRPr lang="ru-RU"/>
        </a:p>
      </dgm:t>
    </dgm:pt>
    <dgm:pt modelId="{9E5DD931-6F1C-48DD-A09A-5C4EEA76650A}">
      <dgm:prSet phldrT="[Текст]"/>
      <dgm:spPr/>
      <dgm:t>
        <a:bodyPr/>
        <a:lstStyle/>
        <a:p>
          <a:r>
            <a:rPr lang="ru-RU" dirty="0"/>
            <a:t>2029 г.</a:t>
          </a:r>
        </a:p>
      </dgm:t>
    </dgm:pt>
    <dgm:pt modelId="{19A45ACA-B4F8-4138-A513-2A04986D0017}" type="parTrans" cxnId="{1730A743-2751-497E-BC43-D3254438FA01}">
      <dgm:prSet/>
      <dgm:spPr/>
      <dgm:t>
        <a:bodyPr/>
        <a:lstStyle/>
        <a:p>
          <a:endParaRPr lang="ru-RU"/>
        </a:p>
      </dgm:t>
    </dgm:pt>
    <dgm:pt modelId="{BE9B535C-8F9D-41F3-83C8-63FD7D1D5201}" type="sibTrans" cxnId="{1730A743-2751-497E-BC43-D3254438FA01}">
      <dgm:prSet/>
      <dgm:spPr/>
      <dgm:t>
        <a:bodyPr/>
        <a:lstStyle/>
        <a:p>
          <a:endParaRPr lang="ru-RU"/>
        </a:p>
      </dgm:t>
    </dgm:pt>
    <dgm:pt modelId="{28C06815-EB2E-4928-90DA-44BB2615D6AD}" type="pres">
      <dgm:prSet presAssocID="{16CDEB72-6A00-4F0A-A1C9-12B62433CE92}" presName="Name0" presStyleCnt="0">
        <dgm:presLayoutVars>
          <dgm:dir/>
          <dgm:animLvl val="lvl"/>
          <dgm:resizeHandles val="exact"/>
        </dgm:presLayoutVars>
      </dgm:prSet>
      <dgm:spPr/>
    </dgm:pt>
    <dgm:pt modelId="{1DE82325-EB9A-405A-A3FA-4E5420004B76}" type="pres">
      <dgm:prSet presAssocID="{3838C5C7-1235-4B00-A1AA-37262F6D7431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C469C0-CCC1-403E-B22B-217C67B61CBC}" type="pres">
      <dgm:prSet presAssocID="{B8C11121-B0B3-4334-98AE-7A0B1E002EC8}" presName="parTxOnlySpace" presStyleCnt="0"/>
      <dgm:spPr/>
    </dgm:pt>
    <dgm:pt modelId="{3E79529B-1233-48ED-BDCF-96EB47F1F9EA}" type="pres">
      <dgm:prSet presAssocID="{8EA2CE3E-1C22-4BF9-A9C8-5645609F25DF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F6309-EA91-4FF2-8411-13D0EDA5E8A3}" type="pres">
      <dgm:prSet presAssocID="{EEB864A2-3D24-4909-A424-6A347C291D64}" presName="parTxOnlySpace" presStyleCnt="0"/>
      <dgm:spPr/>
    </dgm:pt>
    <dgm:pt modelId="{F24B85D6-2365-4F26-93E2-9361F4E6EA66}" type="pres">
      <dgm:prSet presAssocID="{9E5DD931-6F1C-48DD-A09A-5C4EEA76650A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03D71C-7171-48E6-84EE-93E3F180A8DE}" type="presOf" srcId="{16CDEB72-6A00-4F0A-A1C9-12B62433CE92}" destId="{28C06815-EB2E-4928-90DA-44BB2615D6AD}" srcOrd="0" destOrd="0" presId="urn:microsoft.com/office/officeart/2005/8/layout/chevron1"/>
    <dgm:cxn modelId="{CC5F785F-B019-4891-96DB-F88A862F4909}" srcId="{16CDEB72-6A00-4F0A-A1C9-12B62433CE92}" destId="{3838C5C7-1235-4B00-A1AA-37262F6D7431}" srcOrd="0" destOrd="0" parTransId="{DB5D54D7-7509-42B1-A5FB-603E95175F54}" sibTransId="{B8C11121-B0B3-4334-98AE-7A0B1E002EC8}"/>
    <dgm:cxn modelId="{F01B9080-AA0D-4B4C-9DC8-BF3A58BC92B8}" type="presOf" srcId="{8EA2CE3E-1C22-4BF9-A9C8-5645609F25DF}" destId="{3E79529B-1233-48ED-BDCF-96EB47F1F9EA}" srcOrd="0" destOrd="0" presId="urn:microsoft.com/office/officeart/2005/8/layout/chevron1"/>
    <dgm:cxn modelId="{AD888C0A-3ECF-4A79-B928-E24BC80747D7}" type="presOf" srcId="{9E5DD931-6F1C-48DD-A09A-5C4EEA76650A}" destId="{F24B85D6-2365-4F26-93E2-9361F4E6EA66}" srcOrd="0" destOrd="0" presId="urn:microsoft.com/office/officeart/2005/8/layout/chevron1"/>
    <dgm:cxn modelId="{9D4B4EF0-1BF2-4571-960A-32C10C3A0C67}" type="presOf" srcId="{3838C5C7-1235-4B00-A1AA-37262F6D7431}" destId="{1DE82325-EB9A-405A-A3FA-4E5420004B76}" srcOrd="0" destOrd="0" presId="urn:microsoft.com/office/officeart/2005/8/layout/chevron1"/>
    <dgm:cxn modelId="{1730A743-2751-497E-BC43-D3254438FA01}" srcId="{16CDEB72-6A00-4F0A-A1C9-12B62433CE92}" destId="{9E5DD931-6F1C-48DD-A09A-5C4EEA76650A}" srcOrd="2" destOrd="0" parTransId="{19A45ACA-B4F8-4138-A513-2A04986D0017}" sibTransId="{BE9B535C-8F9D-41F3-83C8-63FD7D1D5201}"/>
    <dgm:cxn modelId="{46E953B2-D0A5-4FF0-BC61-7712F0071F96}" srcId="{16CDEB72-6A00-4F0A-A1C9-12B62433CE92}" destId="{8EA2CE3E-1C22-4BF9-A9C8-5645609F25DF}" srcOrd="1" destOrd="0" parTransId="{387DCE2D-BC3D-4B03-B071-E53BD9FF2B67}" sibTransId="{EEB864A2-3D24-4909-A424-6A347C291D64}"/>
    <dgm:cxn modelId="{B5BFFC0F-0A87-48AB-A617-104B74E0687E}" type="presParOf" srcId="{28C06815-EB2E-4928-90DA-44BB2615D6AD}" destId="{1DE82325-EB9A-405A-A3FA-4E5420004B76}" srcOrd="0" destOrd="0" presId="urn:microsoft.com/office/officeart/2005/8/layout/chevron1"/>
    <dgm:cxn modelId="{CB1FCAE5-8014-40FF-AFC6-7AD691FA0E17}" type="presParOf" srcId="{28C06815-EB2E-4928-90DA-44BB2615D6AD}" destId="{C2C469C0-CCC1-403E-B22B-217C67B61CBC}" srcOrd="1" destOrd="0" presId="urn:microsoft.com/office/officeart/2005/8/layout/chevron1"/>
    <dgm:cxn modelId="{8E9849AA-D1A9-4817-A469-C42045C1D986}" type="presParOf" srcId="{28C06815-EB2E-4928-90DA-44BB2615D6AD}" destId="{3E79529B-1233-48ED-BDCF-96EB47F1F9EA}" srcOrd="2" destOrd="0" presId="urn:microsoft.com/office/officeart/2005/8/layout/chevron1"/>
    <dgm:cxn modelId="{E190E69A-2051-4469-BC6B-C045AC3AAFDB}" type="presParOf" srcId="{28C06815-EB2E-4928-90DA-44BB2615D6AD}" destId="{354F6309-EA91-4FF2-8411-13D0EDA5E8A3}" srcOrd="3" destOrd="0" presId="urn:microsoft.com/office/officeart/2005/8/layout/chevron1"/>
    <dgm:cxn modelId="{10B8C7F3-E2CB-47BE-81CB-6D9D4C237259}" type="presParOf" srcId="{28C06815-EB2E-4928-90DA-44BB2615D6AD}" destId="{F24B85D6-2365-4F26-93E2-9361F4E6EA6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8A16D4-454C-499A-A33C-950C9E2C88E8}">
      <dsp:nvSpPr>
        <dsp:cNvPr id="0" name=""/>
        <dsp:cNvSpPr/>
      </dsp:nvSpPr>
      <dsp:spPr>
        <a:xfrm>
          <a:off x="5936243" y="2031015"/>
          <a:ext cx="3946939" cy="4672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225"/>
              </a:lnTo>
              <a:lnTo>
                <a:pt x="3946939" y="150225"/>
              </a:lnTo>
              <a:lnTo>
                <a:pt x="3946939" y="46725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DBC726-2350-4D97-92C0-A0421697F569}">
      <dsp:nvSpPr>
        <dsp:cNvPr id="0" name=""/>
        <dsp:cNvSpPr/>
      </dsp:nvSpPr>
      <dsp:spPr>
        <a:xfrm>
          <a:off x="5886342" y="2031015"/>
          <a:ext cx="91440" cy="467252"/>
        </a:xfrm>
        <a:custGeom>
          <a:avLst/>
          <a:gdLst/>
          <a:ahLst/>
          <a:cxnLst/>
          <a:rect l="0" t="0" r="0" b="0"/>
          <a:pathLst>
            <a:path>
              <a:moveTo>
                <a:pt x="49901" y="0"/>
              </a:moveTo>
              <a:lnTo>
                <a:pt x="49901" y="150225"/>
              </a:lnTo>
              <a:lnTo>
                <a:pt x="45720" y="150225"/>
              </a:lnTo>
              <a:lnTo>
                <a:pt x="45720" y="46725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6D0E44-FECE-4590-85FF-16D028E65434}">
      <dsp:nvSpPr>
        <dsp:cNvPr id="0" name=""/>
        <dsp:cNvSpPr/>
      </dsp:nvSpPr>
      <dsp:spPr>
        <a:xfrm>
          <a:off x="1814411" y="2031015"/>
          <a:ext cx="4121832" cy="467252"/>
        </a:xfrm>
        <a:custGeom>
          <a:avLst/>
          <a:gdLst/>
          <a:ahLst/>
          <a:cxnLst/>
          <a:rect l="0" t="0" r="0" b="0"/>
          <a:pathLst>
            <a:path>
              <a:moveTo>
                <a:pt x="4121832" y="0"/>
              </a:moveTo>
              <a:lnTo>
                <a:pt x="4121832" y="150225"/>
              </a:lnTo>
              <a:lnTo>
                <a:pt x="0" y="150225"/>
              </a:lnTo>
              <a:lnTo>
                <a:pt x="0" y="46725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A8D14D-BABA-40E1-AB15-42E9918A007E}">
      <dsp:nvSpPr>
        <dsp:cNvPr id="0" name=""/>
        <dsp:cNvSpPr/>
      </dsp:nvSpPr>
      <dsp:spPr>
        <a:xfrm>
          <a:off x="3617222" y="802687"/>
          <a:ext cx="4638042" cy="1228328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В ОБЛАСТИ ЭКОЛОГИИ:</a:t>
          </a:r>
        </a:p>
      </dsp:txBody>
      <dsp:txXfrm>
        <a:off x="3617222" y="802687"/>
        <a:ext cx="4638042" cy="1228328"/>
      </dsp:txXfrm>
    </dsp:sp>
    <dsp:sp modelId="{AA545A62-1847-4163-A30D-797EAC8C5A95}">
      <dsp:nvSpPr>
        <dsp:cNvPr id="0" name=""/>
        <dsp:cNvSpPr/>
      </dsp:nvSpPr>
      <dsp:spPr>
        <a:xfrm>
          <a:off x="2950" y="2498267"/>
          <a:ext cx="3622922" cy="210516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bg2">
                  <a:lumMod val="75000"/>
                </a:schemeClr>
              </a:solidFill>
            </a:rPr>
            <a:t>Создание</a:t>
          </a:r>
          <a:r>
            <a:rPr lang="ru-RU" sz="1800" kern="1200" dirty="0"/>
            <a:t> устойчивой системы обращения с твердыми коммунальными отходами, обеспечивающей сортировку отходов в объеме </a:t>
          </a:r>
          <a:r>
            <a:rPr lang="ru-RU" sz="1800" b="1" i="1" kern="1200" dirty="0">
              <a:solidFill>
                <a:schemeClr val="bg2">
                  <a:lumMod val="75000"/>
                </a:schemeClr>
              </a:solidFill>
            </a:rPr>
            <a:t>100 процентов </a:t>
          </a:r>
          <a:r>
            <a:rPr lang="ru-RU" sz="1800" kern="1200" dirty="0"/>
            <a:t>и снижение объема отходов, направляемых на полигоны, </a:t>
          </a:r>
          <a:r>
            <a:rPr lang="ru-RU" sz="1800" b="1" i="1" kern="1200" dirty="0">
              <a:solidFill>
                <a:schemeClr val="bg2">
                  <a:lumMod val="75000"/>
                </a:schemeClr>
              </a:solidFill>
            </a:rPr>
            <a:t>в два раза</a:t>
          </a:r>
        </a:p>
      </dsp:txBody>
      <dsp:txXfrm>
        <a:off x="2950" y="2498267"/>
        <a:ext cx="3622922" cy="2105164"/>
      </dsp:txXfrm>
    </dsp:sp>
    <dsp:sp modelId="{5076DE02-5B0B-44B8-8ECA-2D78946C3A19}">
      <dsp:nvSpPr>
        <dsp:cNvPr id="0" name=""/>
        <dsp:cNvSpPr/>
      </dsp:nvSpPr>
      <dsp:spPr>
        <a:xfrm>
          <a:off x="4259926" y="2498267"/>
          <a:ext cx="3344271" cy="193027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>
              <a:solidFill>
                <a:schemeClr val="bg2">
                  <a:lumMod val="75000"/>
                </a:schemeClr>
              </a:solidFill>
            </a:rPr>
            <a:t>Ликвидация</a:t>
          </a:r>
          <a:r>
            <a:rPr lang="ru-RU" sz="1800" kern="1200" dirty="0"/>
            <a:t> наиболее опасных объектов накопленного вреда окружающей среде и экологическое </a:t>
          </a:r>
          <a:r>
            <a:rPr lang="ru-RU" sz="1800" kern="1200" dirty="0">
              <a:solidFill>
                <a:schemeClr val="bg2">
                  <a:lumMod val="75000"/>
                </a:schemeClr>
              </a:solidFill>
            </a:rPr>
            <a:t>оздоровление </a:t>
          </a:r>
          <a:r>
            <a:rPr lang="ru-RU" sz="1800" kern="1200" dirty="0"/>
            <a:t>водных объектов, включая реку Волгу, озера Байкал и Телецкое"</a:t>
          </a:r>
        </a:p>
      </dsp:txBody>
      <dsp:txXfrm>
        <a:off x="4259926" y="2498267"/>
        <a:ext cx="3344271" cy="1930270"/>
      </dsp:txXfrm>
    </dsp:sp>
    <dsp:sp modelId="{75951F66-03F3-4B97-A6A8-C4811581C80E}">
      <dsp:nvSpPr>
        <dsp:cNvPr id="0" name=""/>
        <dsp:cNvSpPr/>
      </dsp:nvSpPr>
      <dsp:spPr>
        <a:xfrm>
          <a:off x="8238251" y="2498267"/>
          <a:ext cx="3289863" cy="214048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bg2">
                  <a:lumMod val="75000"/>
                </a:schemeClr>
              </a:solidFill>
            </a:rPr>
            <a:t>Снижение</a:t>
          </a:r>
          <a:r>
            <a:rPr lang="ru-RU" sz="1800" kern="1200" dirty="0"/>
            <a:t> выбросов опасных загрязняющих веществ, оказывающих наибольшее негативное воздействие на окружающую среду и здоровье человека, </a:t>
          </a:r>
          <a:r>
            <a:rPr lang="ru-RU" sz="1800" b="1" i="1" kern="1200" dirty="0">
              <a:solidFill>
                <a:schemeClr val="bg2">
                  <a:lumMod val="75000"/>
                </a:schemeClr>
              </a:solidFill>
            </a:rPr>
            <a:t>в два раза </a:t>
          </a:r>
        </a:p>
      </dsp:txBody>
      <dsp:txXfrm>
        <a:off x="8238251" y="2498267"/>
        <a:ext cx="3289863" cy="21404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620935-FC19-43BE-89F1-0A7F0A2B4CBB}">
      <dsp:nvSpPr>
        <dsp:cNvPr id="0" name=""/>
        <dsp:cNvSpPr/>
      </dsp:nvSpPr>
      <dsp:spPr>
        <a:xfrm>
          <a:off x="4983514" y="-87242"/>
          <a:ext cx="1261428" cy="63496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Чистая страна</a:t>
          </a:r>
        </a:p>
      </dsp:txBody>
      <dsp:txXfrm>
        <a:off x="5014511" y="-56245"/>
        <a:ext cx="1199434" cy="572973"/>
      </dsp:txXfrm>
    </dsp:sp>
    <dsp:sp modelId="{AF7C65DE-1425-4FFB-927A-51B1338D886F}">
      <dsp:nvSpPr>
        <dsp:cNvPr id="0" name=""/>
        <dsp:cNvSpPr/>
      </dsp:nvSpPr>
      <dsp:spPr>
        <a:xfrm>
          <a:off x="5039210" y="129684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1212108" y="235289"/>
              </a:moveTo>
              <a:arcTo wR="2202640" hR="2202640" stAng="14596525" swAng="1097675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7A2E96-4FB4-4C95-982F-E5951D56AB5B}">
      <dsp:nvSpPr>
        <dsp:cNvPr id="0" name=""/>
        <dsp:cNvSpPr/>
      </dsp:nvSpPr>
      <dsp:spPr>
        <a:xfrm>
          <a:off x="6351772" y="152446"/>
          <a:ext cx="2347207" cy="1046748"/>
        </a:xfrm>
        <a:prstGeom prst="roundRect">
          <a:avLst/>
        </a:prstGeom>
        <a:gradFill rotWithShape="0">
          <a:gsLst>
            <a:gs pos="0">
              <a:schemeClr val="accent2">
                <a:hueOff val="-572110"/>
                <a:satOff val="0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72110"/>
                <a:satOff val="0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72110"/>
                <a:satOff val="0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Комплексная  система обращения с твердыми коммунальными отходами</a:t>
          </a:r>
        </a:p>
      </dsp:txBody>
      <dsp:txXfrm>
        <a:off x="6402870" y="203544"/>
        <a:ext cx="2245011" cy="944552"/>
      </dsp:txXfrm>
    </dsp:sp>
    <dsp:sp modelId="{568DFCE6-957C-47E9-8DD9-8BD17FEAD90B}">
      <dsp:nvSpPr>
        <dsp:cNvPr id="0" name=""/>
        <dsp:cNvSpPr/>
      </dsp:nvSpPr>
      <dsp:spPr>
        <a:xfrm>
          <a:off x="3529453" y="-1512181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4345179" y="2713666"/>
              </a:moveTo>
              <a:arcTo wR="2202640" hR="2202640" stAng="804913" swAng="360201"/>
            </a:path>
          </a:pathLst>
        </a:custGeom>
        <a:noFill/>
        <a:ln w="6350" cap="flat" cmpd="sng" algn="ctr">
          <a:solidFill>
            <a:schemeClr val="accent2">
              <a:hueOff val="-572110"/>
              <a:satOff val="0"/>
              <a:lumOff val="-196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BA0F77-FD89-4512-A8CA-CCFE57590A65}">
      <dsp:nvSpPr>
        <dsp:cNvPr id="0" name=""/>
        <dsp:cNvSpPr/>
      </dsp:nvSpPr>
      <dsp:spPr>
        <a:xfrm>
          <a:off x="6835450" y="1424982"/>
          <a:ext cx="2224840" cy="843896"/>
        </a:xfrm>
        <a:prstGeom prst="roundRect">
          <a:avLst/>
        </a:prstGeom>
        <a:gradFill rotWithShape="0">
          <a:gsLst>
            <a:gs pos="0">
              <a:schemeClr val="accent2">
                <a:hueOff val="-1144220"/>
                <a:satOff val="0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144220"/>
                <a:satOff val="0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144220"/>
                <a:satOff val="0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Инфраструктура для обращения с отходами I-II классов опасности</a:t>
          </a:r>
        </a:p>
      </dsp:txBody>
      <dsp:txXfrm>
        <a:off x="6876646" y="1466178"/>
        <a:ext cx="2142448" cy="761504"/>
      </dsp:txXfrm>
    </dsp:sp>
    <dsp:sp modelId="{010FFDC5-46A5-41C0-A7DB-5401375B95DB}">
      <dsp:nvSpPr>
        <dsp:cNvPr id="0" name=""/>
        <dsp:cNvSpPr/>
      </dsp:nvSpPr>
      <dsp:spPr>
        <a:xfrm>
          <a:off x="3674227" y="612300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4337208" y="1659277"/>
              </a:moveTo>
              <a:arcTo wR="2202640" hR="2202640" stAng="20743107" swAng="426379"/>
            </a:path>
          </a:pathLst>
        </a:custGeom>
        <a:noFill/>
        <a:ln w="6350" cap="flat" cmpd="sng" algn="ctr">
          <a:solidFill>
            <a:schemeClr val="accent2">
              <a:hueOff val="-1144220"/>
              <a:satOff val="0"/>
              <a:lumOff val="-392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BA74AA-D25A-4620-860C-F303CA1C57EE}">
      <dsp:nvSpPr>
        <dsp:cNvPr id="0" name=""/>
        <dsp:cNvSpPr/>
      </dsp:nvSpPr>
      <dsp:spPr>
        <a:xfrm>
          <a:off x="7120230" y="2542585"/>
          <a:ext cx="1819417" cy="631021"/>
        </a:xfrm>
        <a:prstGeom prst="roundRect">
          <a:avLst/>
        </a:prstGeom>
        <a:gradFill rotWithShape="0">
          <a:gsLst>
            <a:gs pos="0">
              <a:schemeClr val="accent2">
                <a:hueOff val="-1716330"/>
                <a:satOff val="0"/>
                <a:lumOff val="-588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716330"/>
                <a:satOff val="0"/>
                <a:lumOff val="-588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716330"/>
                <a:satOff val="0"/>
                <a:lumOff val="-588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Чистый воздух</a:t>
          </a:r>
        </a:p>
      </dsp:txBody>
      <dsp:txXfrm>
        <a:off x="7151034" y="2573389"/>
        <a:ext cx="1757809" cy="569413"/>
      </dsp:txXfrm>
    </dsp:sp>
    <dsp:sp modelId="{AD480604-AD6E-4C28-9684-25CE23E0DE56}">
      <dsp:nvSpPr>
        <dsp:cNvPr id="0" name=""/>
        <dsp:cNvSpPr/>
      </dsp:nvSpPr>
      <dsp:spPr>
        <a:xfrm>
          <a:off x="3627116" y="400562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4328886" y="2777704"/>
              </a:moveTo>
              <a:arcTo wR="2202640" hR="2202640" stAng="908048" swAng="739653"/>
            </a:path>
          </a:pathLst>
        </a:custGeom>
        <a:noFill/>
        <a:ln w="6350" cap="flat" cmpd="sng" algn="ctr">
          <a:solidFill>
            <a:schemeClr val="accent2">
              <a:hueOff val="-1716330"/>
              <a:satOff val="0"/>
              <a:lumOff val="-588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1EEFDB-FD99-492D-97E3-80CB9FD88CFC}">
      <dsp:nvSpPr>
        <dsp:cNvPr id="0" name=""/>
        <dsp:cNvSpPr/>
      </dsp:nvSpPr>
      <dsp:spPr>
        <a:xfrm>
          <a:off x="6939322" y="3623241"/>
          <a:ext cx="1407968" cy="476468"/>
        </a:xfrm>
        <a:prstGeom prst="roundRect">
          <a:avLst/>
        </a:prstGeom>
        <a:gradFill rotWithShape="0">
          <a:gsLst>
            <a:gs pos="0">
              <a:schemeClr val="accent2">
                <a:hueOff val="-2288440"/>
                <a:satOff val="0"/>
                <a:lumOff val="-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288440"/>
                <a:satOff val="0"/>
                <a:lumOff val="-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288440"/>
                <a:satOff val="0"/>
                <a:lumOff val="-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Чистая вода</a:t>
          </a:r>
        </a:p>
      </dsp:txBody>
      <dsp:txXfrm>
        <a:off x="6962581" y="3646500"/>
        <a:ext cx="1361450" cy="429950"/>
      </dsp:txXfrm>
    </dsp:sp>
    <dsp:sp modelId="{05DEECAE-3254-40FC-8931-7DB1D84911A1}">
      <dsp:nvSpPr>
        <dsp:cNvPr id="0" name=""/>
        <dsp:cNvSpPr/>
      </dsp:nvSpPr>
      <dsp:spPr>
        <a:xfrm>
          <a:off x="4608229" y="-205550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2853907" y="4306796"/>
              </a:moveTo>
              <a:arcTo wR="2202640" hR="2202640" stAng="4368117" swAng="793815"/>
            </a:path>
          </a:pathLst>
        </a:custGeom>
        <a:noFill/>
        <a:ln w="6350" cap="flat" cmpd="sng" algn="ctr">
          <a:solidFill>
            <a:schemeClr val="accent2">
              <a:hueOff val="-2288440"/>
              <a:satOff val="0"/>
              <a:lumOff val="-784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DEF1A-2A93-4C9C-932C-0A6D1D67AA0B}">
      <dsp:nvSpPr>
        <dsp:cNvPr id="0" name=""/>
        <dsp:cNvSpPr/>
      </dsp:nvSpPr>
      <dsp:spPr>
        <a:xfrm>
          <a:off x="5679949" y="4194802"/>
          <a:ext cx="1443419" cy="699322"/>
        </a:xfrm>
        <a:prstGeom prst="roundRect">
          <a:avLst/>
        </a:prstGeom>
        <a:gradFill rotWithShape="0">
          <a:gsLst>
            <a:gs pos="0">
              <a:schemeClr val="accent2">
                <a:hueOff val="-2860550"/>
                <a:satOff val="0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860550"/>
                <a:satOff val="0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860550"/>
                <a:satOff val="0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Оздоровление Волги </a:t>
          </a:r>
        </a:p>
      </dsp:txBody>
      <dsp:txXfrm>
        <a:off x="5714087" y="4228940"/>
        <a:ext cx="1375143" cy="631046"/>
      </dsp:txXfrm>
    </dsp:sp>
    <dsp:sp modelId="{B7CF20C5-CF0B-41BD-8FCD-BB14D4EDED53}">
      <dsp:nvSpPr>
        <dsp:cNvPr id="0" name=""/>
        <dsp:cNvSpPr/>
      </dsp:nvSpPr>
      <dsp:spPr>
        <a:xfrm>
          <a:off x="2733985" y="457455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2936683" y="4279369"/>
              </a:moveTo>
              <a:arcTo wR="2202640" hR="2202640" stAng="4232008" swAng="1519877"/>
            </a:path>
          </a:pathLst>
        </a:custGeom>
        <a:noFill/>
        <a:ln w="6350" cap="flat" cmpd="sng" algn="ctr">
          <a:solidFill>
            <a:schemeClr val="accent2">
              <a:hueOff val="-2860550"/>
              <a:satOff val="0"/>
              <a:lumOff val="-980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02D8AC-3269-4441-8E4D-C34099D72FCF}">
      <dsp:nvSpPr>
        <dsp:cNvPr id="0" name=""/>
        <dsp:cNvSpPr/>
      </dsp:nvSpPr>
      <dsp:spPr>
        <a:xfrm>
          <a:off x="3274113" y="4242420"/>
          <a:ext cx="1580340" cy="607758"/>
        </a:xfrm>
        <a:prstGeom prst="roundRect">
          <a:avLst/>
        </a:prstGeom>
        <a:gradFill rotWithShape="0">
          <a:gsLst>
            <a:gs pos="0">
              <a:schemeClr val="accent2">
                <a:hueOff val="-3432660"/>
                <a:satOff val="0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432660"/>
                <a:satOff val="0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432660"/>
                <a:satOff val="0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Озера Байкал </a:t>
          </a:r>
          <a:r>
            <a:rPr lang="ru-RU" sz="1600" kern="1200" dirty="0" err="1"/>
            <a:t>здоровление</a:t>
          </a:r>
          <a:endParaRPr lang="ru-RU" sz="1600" kern="1200" dirty="0"/>
        </a:p>
      </dsp:txBody>
      <dsp:txXfrm>
        <a:off x="3303781" y="4272088"/>
        <a:ext cx="1521004" cy="548422"/>
      </dsp:txXfrm>
    </dsp:sp>
    <dsp:sp modelId="{1E3AE43B-5A93-4DF5-93DF-280D94D6F489}">
      <dsp:nvSpPr>
        <dsp:cNvPr id="0" name=""/>
        <dsp:cNvSpPr/>
      </dsp:nvSpPr>
      <dsp:spPr>
        <a:xfrm>
          <a:off x="2259526" y="-22542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1425315" y="4263560"/>
              </a:moveTo>
              <a:arcTo wR="2202640" hR="2202640" stAng="6639909" swAng="610509"/>
            </a:path>
          </a:pathLst>
        </a:custGeom>
        <a:noFill/>
        <a:ln w="6350" cap="flat" cmpd="sng" algn="ctr">
          <a:solidFill>
            <a:schemeClr val="accent2">
              <a:hueOff val="-3432660"/>
              <a:satOff val="0"/>
              <a:lumOff val="-1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81A363-865B-4D89-B44A-DFAC901EF355}">
      <dsp:nvSpPr>
        <dsp:cNvPr id="0" name=""/>
        <dsp:cNvSpPr/>
      </dsp:nvSpPr>
      <dsp:spPr>
        <a:xfrm>
          <a:off x="2214749" y="3337529"/>
          <a:ext cx="1757277" cy="731708"/>
        </a:xfrm>
        <a:prstGeom prst="roundRect">
          <a:avLst/>
        </a:prstGeom>
        <a:gradFill rotWithShape="0">
          <a:gsLst>
            <a:gs pos="0">
              <a:schemeClr val="accent2">
                <a:hueOff val="-4004770"/>
                <a:satOff val="0"/>
                <a:lumOff val="-137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004770"/>
                <a:satOff val="0"/>
                <a:lumOff val="-137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004770"/>
                <a:satOff val="0"/>
                <a:lumOff val="-137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Сохранение уникальных водных объектов</a:t>
          </a:r>
        </a:p>
      </dsp:txBody>
      <dsp:txXfrm>
        <a:off x="2250468" y="3373248"/>
        <a:ext cx="1685839" cy="660270"/>
      </dsp:txXfrm>
    </dsp:sp>
    <dsp:sp modelId="{AF870E31-8397-4109-81B2-03D587F68537}">
      <dsp:nvSpPr>
        <dsp:cNvPr id="0" name=""/>
        <dsp:cNvSpPr/>
      </dsp:nvSpPr>
      <dsp:spPr>
        <a:xfrm>
          <a:off x="2380953" y="-321356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547384" y="3655827"/>
              </a:moveTo>
              <a:arcTo wR="2202640" hR="2202640" stAng="8323162" swAng="623903"/>
            </a:path>
          </a:pathLst>
        </a:custGeom>
        <a:noFill/>
        <a:ln w="6350" cap="flat" cmpd="sng" algn="ctr">
          <a:solidFill>
            <a:schemeClr val="accent2">
              <a:hueOff val="-4004770"/>
              <a:satOff val="0"/>
              <a:lumOff val="-1372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5D8C8E-6041-4045-AAA9-380EF94E9CEC}">
      <dsp:nvSpPr>
        <dsp:cNvPr id="0" name=""/>
        <dsp:cNvSpPr/>
      </dsp:nvSpPr>
      <dsp:spPr>
        <a:xfrm>
          <a:off x="1266473" y="2004814"/>
          <a:ext cx="2733051" cy="1003532"/>
        </a:xfrm>
        <a:prstGeom prst="roundRect">
          <a:avLst/>
        </a:prstGeom>
        <a:gradFill rotWithShape="0">
          <a:gsLst>
            <a:gs pos="0">
              <a:schemeClr val="accent2">
                <a:hueOff val="-4576880"/>
                <a:satOff val="0"/>
                <a:lumOff val="-1568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576880"/>
                <a:satOff val="0"/>
                <a:lumOff val="-1568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576880"/>
                <a:satOff val="0"/>
                <a:lumOff val="-1568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Сохранение би</a:t>
          </a:r>
          <a:r>
            <a:rPr lang="ru-RU" sz="1600" i="0" kern="1200" dirty="0"/>
            <a:t>ол</a:t>
          </a:r>
          <a:r>
            <a:rPr lang="ru-RU" sz="1600" kern="1200" dirty="0"/>
            <a:t>огического разнообразия и развитие экологического туризма</a:t>
          </a:r>
        </a:p>
      </dsp:txBody>
      <dsp:txXfrm>
        <a:off x="1315461" y="2053802"/>
        <a:ext cx="2635075" cy="905556"/>
      </dsp:txXfrm>
    </dsp:sp>
    <dsp:sp modelId="{53EB9AFA-BDA4-4235-BA95-2D8E9C7CBE43}">
      <dsp:nvSpPr>
        <dsp:cNvPr id="0" name=""/>
        <dsp:cNvSpPr/>
      </dsp:nvSpPr>
      <dsp:spPr>
        <a:xfrm>
          <a:off x="1951935" y="1424387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715120" y="578167"/>
              </a:moveTo>
              <a:arcTo wR="2202640" hR="2202640" stAng="13651191" swAng="511919"/>
            </a:path>
          </a:pathLst>
        </a:custGeom>
        <a:noFill/>
        <a:ln w="6350" cap="flat" cmpd="sng" algn="ctr">
          <a:solidFill>
            <a:schemeClr val="accent2">
              <a:hueOff val="-4576880"/>
              <a:satOff val="0"/>
              <a:lumOff val="-1568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C6E65A-0862-406F-81CF-C94D1FDC3222}">
      <dsp:nvSpPr>
        <dsp:cNvPr id="0" name=""/>
        <dsp:cNvSpPr/>
      </dsp:nvSpPr>
      <dsp:spPr>
        <a:xfrm>
          <a:off x="2101461" y="876745"/>
          <a:ext cx="1976429" cy="921231"/>
        </a:xfrm>
        <a:prstGeom prst="roundRect">
          <a:avLst/>
        </a:prstGeom>
        <a:gradFill rotWithShape="0">
          <a:gsLst>
            <a:gs pos="0">
              <a:schemeClr val="accent2">
                <a:hueOff val="-5148990"/>
                <a:satOff val="0"/>
                <a:lumOff val="-1764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148990"/>
                <a:satOff val="0"/>
                <a:lumOff val="-1764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148990"/>
                <a:satOff val="0"/>
                <a:lumOff val="-1764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Внедрение наилучших доступных технологий</a:t>
          </a:r>
        </a:p>
      </dsp:txBody>
      <dsp:txXfrm>
        <a:off x="2146432" y="921716"/>
        <a:ext cx="1886487" cy="831289"/>
      </dsp:txXfrm>
    </dsp:sp>
    <dsp:sp modelId="{7E16853B-319F-4D8E-90FA-0D47AA300314}">
      <dsp:nvSpPr>
        <dsp:cNvPr id="0" name=""/>
        <dsp:cNvSpPr/>
      </dsp:nvSpPr>
      <dsp:spPr>
        <a:xfrm>
          <a:off x="2623996" y="319871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740783" y="555036"/>
              </a:moveTo>
              <a:arcTo wR="2202640" hR="2202640" stAng="13705113" swAng="423320"/>
            </a:path>
          </a:pathLst>
        </a:custGeom>
        <a:noFill/>
        <a:ln w="6350" cap="flat" cmpd="sng" algn="ctr">
          <a:solidFill>
            <a:schemeClr val="accent2">
              <a:hueOff val="-5148990"/>
              <a:satOff val="0"/>
              <a:lumOff val="-17647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10670B-6803-4FDD-AE96-A1F8616BC7E5}">
      <dsp:nvSpPr>
        <dsp:cNvPr id="0" name=""/>
        <dsp:cNvSpPr/>
      </dsp:nvSpPr>
      <dsp:spPr>
        <a:xfrm>
          <a:off x="3305195" y="0"/>
          <a:ext cx="1349414" cy="706260"/>
        </a:xfrm>
        <a:prstGeom prst="roundRect">
          <a:avLst/>
        </a:prstGeom>
        <a:gradFill rotWithShape="0">
          <a:gsLst>
            <a:gs pos="0">
              <a:schemeClr val="accent2">
                <a:hueOff val="-5721100"/>
                <a:satOff val="0"/>
                <a:lumOff val="-196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721100"/>
                <a:satOff val="0"/>
                <a:lumOff val="-196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721100"/>
                <a:satOff val="0"/>
                <a:lumOff val="-196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Сохранение лесов</a:t>
          </a:r>
        </a:p>
      </dsp:txBody>
      <dsp:txXfrm>
        <a:off x="3339672" y="34477"/>
        <a:ext cx="1280460" cy="637306"/>
      </dsp:txXfrm>
    </dsp:sp>
    <dsp:sp modelId="{F8BC4275-FC65-4723-AC20-4A177F89B9EB}">
      <dsp:nvSpPr>
        <dsp:cNvPr id="0" name=""/>
        <dsp:cNvSpPr/>
      </dsp:nvSpPr>
      <dsp:spPr>
        <a:xfrm>
          <a:off x="1231788" y="-359047"/>
          <a:ext cx="4405280" cy="4405280"/>
        </a:xfrm>
        <a:custGeom>
          <a:avLst/>
          <a:gdLst/>
          <a:ahLst/>
          <a:cxnLst/>
          <a:rect l="0" t="0" r="0" b="0"/>
          <a:pathLst>
            <a:path>
              <a:moveTo>
                <a:pt x="3426351" y="371204"/>
              </a:moveTo>
              <a:arcTo wR="2202640" hR="2202640" stAng="18224981" swAng="649874"/>
            </a:path>
          </a:pathLst>
        </a:custGeom>
        <a:noFill/>
        <a:ln w="6350" cap="flat" cmpd="sng" algn="ctr">
          <a:solidFill>
            <a:schemeClr val="accent2">
              <a:hueOff val="-5721100"/>
              <a:satOff val="0"/>
              <a:lumOff val="-1960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EC6548-3D21-47E6-8A7D-2AF88E825FA3}">
      <dsp:nvSpPr>
        <dsp:cNvPr id="0" name=""/>
        <dsp:cNvSpPr/>
      </dsp:nvSpPr>
      <dsp:spPr>
        <a:xfrm>
          <a:off x="16833" y="164118"/>
          <a:ext cx="2090688" cy="75862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Охрана окружающей среды</a:t>
          </a:r>
        </a:p>
      </dsp:txBody>
      <dsp:txXfrm>
        <a:off x="16833" y="164118"/>
        <a:ext cx="2090688" cy="758626"/>
      </dsp:txXfrm>
    </dsp:sp>
    <dsp:sp modelId="{26A93053-6D8B-4737-A92F-485C10D546B3}">
      <dsp:nvSpPr>
        <dsp:cNvPr id="0" name=""/>
        <dsp:cNvSpPr/>
      </dsp:nvSpPr>
      <dsp:spPr>
        <a:xfrm>
          <a:off x="16833" y="922744"/>
          <a:ext cx="2090688" cy="3348899"/>
        </a:xfrm>
        <a:prstGeom prst="rect">
          <a:avLst/>
        </a:prstGeom>
        <a:solidFill>
          <a:schemeClr val="tx2">
            <a:lumMod val="5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/>
            <a:t>   </a:t>
          </a:r>
          <a:r>
            <a:rPr lang="ru-RU" sz="1550" kern="1200" dirty="0"/>
            <a:t> </a:t>
          </a:r>
          <a:r>
            <a:rPr lang="ru-RU" sz="1550" kern="1200" dirty="0">
              <a:solidFill>
                <a:schemeClr val="bg1"/>
              </a:solidFill>
            </a:rPr>
            <a:t>Регулирование  качества окружающей среды</a:t>
          </a:r>
        </a:p>
        <a:p>
          <a:pPr marL="114300" lvl="1" indent="-114300" algn="l" defTabSz="68897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50" kern="1200" dirty="0">
              <a:solidFill>
                <a:schemeClr val="bg1"/>
              </a:solidFill>
            </a:rPr>
            <a:t>   Охрана озера Байкал и социально-экономическое развитие Байкальской природной территории</a:t>
          </a:r>
        </a:p>
        <a:p>
          <a:pPr marL="114300" lvl="1" indent="-114300" algn="l" defTabSz="68897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50" kern="1200" dirty="0">
              <a:solidFill>
                <a:schemeClr val="bg1"/>
              </a:solidFill>
            </a:rPr>
            <a:t>    Биологическое разнообразие России</a:t>
          </a:r>
        </a:p>
        <a:p>
          <a:pPr marL="114300" lvl="1" indent="-114300" algn="l" defTabSz="68897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50" kern="1200" dirty="0">
              <a:solidFill>
                <a:schemeClr val="bg1"/>
              </a:solidFill>
            </a:rPr>
            <a:t>    Использование водных ресурсов</a:t>
          </a:r>
        </a:p>
      </dsp:txBody>
      <dsp:txXfrm>
        <a:off x="16833" y="922744"/>
        <a:ext cx="2090688" cy="3348899"/>
      </dsp:txXfrm>
    </dsp:sp>
    <dsp:sp modelId="{7DEE0AD3-BE16-4FAF-B772-CABA6EAD45BB}">
      <dsp:nvSpPr>
        <dsp:cNvPr id="0" name=""/>
        <dsp:cNvSpPr/>
      </dsp:nvSpPr>
      <dsp:spPr>
        <a:xfrm>
          <a:off x="2400218" y="164118"/>
          <a:ext cx="2090688" cy="758626"/>
        </a:xfrm>
        <a:prstGeom prst="rect">
          <a:avLst/>
        </a:prstGeom>
        <a:solidFill>
          <a:schemeClr val="accent3">
            <a:hueOff val="1086353"/>
            <a:satOff val="-4544"/>
            <a:lumOff val="7696"/>
            <a:alphaOff val="0"/>
          </a:schemeClr>
        </a:solidFill>
        <a:ln w="12700" cap="flat" cmpd="sng" algn="ctr">
          <a:solidFill>
            <a:schemeClr val="accent3">
              <a:hueOff val="1086353"/>
              <a:satOff val="-4544"/>
              <a:lumOff val="769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Воспроизводство и использование природных ресурсов</a:t>
          </a:r>
        </a:p>
      </dsp:txBody>
      <dsp:txXfrm>
        <a:off x="2400218" y="164118"/>
        <a:ext cx="2090688" cy="758626"/>
      </dsp:txXfrm>
    </dsp:sp>
    <dsp:sp modelId="{98A2DB28-F8A8-4773-99E3-A3A4EDCF5804}">
      <dsp:nvSpPr>
        <dsp:cNvPr id="0" name=""/>
        <dsp:cNvSpPr/>
      </dsp:nvSpPr>
      <dsp:spPr>
        <a:xfrm>
          <a:off x="2428421" y="902215"/>
          <a:ext cx="2090688" cy="3348899"/>
        </a:xfrm>
        <a:prstGeom prst="rect">
          <a:avLst/>
        </a:prstGeom>
        <a:solidFill>
          <a:schemeClr val="tx2">
            <a:lumMod val="5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1213942"/>
              <a:satOff val="13357"/>
              <a:lumOff val="16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Воспроизводство минерально-сырьевой базы, геологическое изучение недр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Использование водных ресурсов</a:t>
          </a:r>
        </a:p>
      </dsp:txBody>
      <dsp:txXfrm>
        <a:off x="2428421" y="902215"/>
        <a:ext cx="2090688" cy="3348899"/>
      </dsp:txXfrm>
    </dsp:sp>
    <dsp:sp modelId="{DD6DBD09-8D85-4587-A2B2-89AF1F4FED3A}">
      <dsp:nvSpPr>
        <dsp:cNvPr id="0" name=""/>
        <dsp:cNvSpPr/>
      </dsp:nvSpPr>
      <dsp:spPr>
        <a:xfrm>
          <a:off x="4783603" y="164118"/>
          <a:ext cx="2090688" cy="758626"/>
        </a:xfrm>
        <a:prstGeom prst="rect">
          <a:avLst/>
        </a:prstGeom>
        <a:solidFill>
          <a:schemeClr val="accent3">
            <a:hueOff val="2172706"/>
            <a:satOff val="-9089"/>
            <a:lumOff val="15392"/>
            <a:alphaOff val="0"/>
          </a:schemeClr>
        </a:solidFill>
        <a:ln w="12700" cap="flat" cmpd="sng" algn="ctr">
          <a:solidFill>
            <a:schemeClr val="accent3">
              <a:hueOff val="2172706"/>
              <a:satOff val="-9089"/>
              <a:lumOff val="15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Развитие лесного хозяйства</a:t>
          </a:r>
        </a:p>
      </dsp:txBody>
      <dsp:txXfrm>
        <a:off x="4783603" y="164118"/>
        <a:ext cx="2090688" cy="758626"/>
      </dsp:txXfrm>
    </dsp:sp>
    <dsp:sp modelId="{2323FC53-4C95-4D19-BE34-3242089D46F8}">
      <dsp:nvSpPr>
        <dsp:cNvPr id="0" name=""/>
        <dsp:cNvSpPr/>
      </dsp:nvSpPr>
      <dsp:spPr>
        <a:xfrm>
          <a:off x="4783603" y="922744"/>
          <a:ext cx="2090688" cy="3348899"/>
        </a:xfrm>
        <a:prstGeom prst="rect">
          <a:avLst/>
        </a:prstGeom>
        <a:solidFill>
          <a:schemeClr val="tx2">
            <a:lumMod val="5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2427884"/>
              <a:satOff val="26713"/>
              <a:lumOff val="328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Обеспечение использования, охраны, защиты и воспроизводства лесов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Стратегическое управление лесным хозяйством</a:t>
          </a:r>
        </a:p>
      </dsp:txBody>
      <dsp:txXfrm>
        <a:off x="4783603" y="922744"/>
        <a:ext cx="2090688" cy="3348899"/>
      </dsp:txXfrm>
    </dsp:sp>
    <dsp:sp modelId="{52712FA3-CA1E-4AF7-88B5-FE90FBFC76F7}">
      <dsp:nvSpPr>
        <dsp:cNvPr id="0" name=""/>
        <dsp:cNvSpPr/>
      </dsp:nvSpPr>
      <dsp:spPr>
        <a:xfrm>
          <a:off x="7166988" y="164118"/>
          <a:ext cx="2090688" cy="758626"/>
        </a:xfrm>
        <a:prstGeom prst="rect">
          <a:avLst/>
        </a:prstGeom>
        <a:solidFill>
          <a:schemeClr val="accent3">
            <a:hueOff val="3259059"/>
            <a:satOff val="-13633"/>
            <a:lumOff val="23087"/>
            <a:alphaOff val="0"/>
          </a:schemeClr>
        </a:solidFill>
        <a:ln w="12700" cap="flat" cmpd="sng" algn="ctr">
          <a:solidFill>
            <a:schemeClr val="accent3">
              <a:hueOff val="3259059"/>
              <a:satOff val="-13633"/>
              <a:lumOff val="2308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Развитие рыбохозяйственного комплекса</a:t>
          </a:r>
        </a:p>
      </dsp:txBody>
      <dsp:txXfrm>
        <a:off x="7166988" y="164118"/>
        <a:ext cx="2090688" cy="758626"/>
      </dsp:txXfrm>
    </dsp:sp>
    <dsp:sp modelId="{1584765E-D58D-4666-84C9-17B7B49FB9EE}">
      <dsp:nvSpPr>
        <dsp:cNvPr id="0" name=""/>
        <dsp:cNvSpPr/>
      </dsp:nvSpPr>
      <dsp:spPr>
        <a:xfrm>
          <a:off x="7166988" y="922744"/>
          <a:ext cx="2090688" cy="3348899"/>
        </a:xfrm>
        <a:prstGeom prst="rect">
          <a:avLst/>
        </a:prstGeom>
        <a:solidFill>
          <a:schemeClr val="tx2">
            <a:lumMod val="5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3641826"/>
              <a:satOff val="40070"/>
              <a:lumOff val="4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 Повышение эффективности использования и развитие ресурсного потенциала рыбохозяйственного комплекса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 Организация рыболовства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 Развитие осетрового хозяйства</a:t>
          </a:r>
        </a:p>
      </dsp:txBody>
      <dsp:txXfrm>
        <a:off x="7166988" y="922744"/>
        <a:ext cx="2090688" cy="3348899"/>
      </dsp:txXfrm>
    </dsp:sp>
    <dsp:sp modelId="{8CC491A5-8F2E-458F-8088-F71D50EC31E2}">
      <dsp:nvSpPr>
        <dsp:cNvPr id="0" name=""/>
        <dsp:cNvSpPr/>
      </dsp:nvSpPr>
      <dsp:spPr>
        <a:xfrm>
          <a:off x="9550374" y="164118"/>
          <a:ext cx="2090688" cy="758626"/>
        </a:xfrm>
        <a:prstGeom prst="rect">
          <a:avLst/>
        </a:prstGeom>
        <a:solidFill>
          <a:schemeClr val="accent3">
            <a:hueOff val="4345411"/>
            <a:satOff val="-18177"/>
            <a:lumOff val="30783"/>
            <a:alphaOff val="0"/>
          </a:schemeClr>
        </a:solidFill>
        <a:ln w="12700" cap="flat" cmpd="sng" algn="ctr">
          <a:solidFill>
            <a:schemeClr val="accent3">
              <a:hueOff val="4345411"/>
              <a:satOff val="-18177"/>
              <a:lumOff val="307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Комплексное развитие сельских территорий</a:t>
          </a:r>
        </a:p>
      </dsp:txBody>
      <dsp:txXfrm>
        <a:off x="9550374" y="164118"/>
        <a:ext cx="2090688" cy="758626"/>
      </dsp:txXfrm>
    </dsp:sp>
    <dsp:sp modelId="{70AC4B69-9A12-46CD-9218-ABE22C6556EA}">
      <dsp:nvSpPr>
        <dsp:cNvPr id="0" name=""/>
        <dsp:cNvSpPr/>
      </dsp:nvSpPr>
      <dsp:spPr>
        <a:xfrm>
          <a:off x="9550374" y="922744"/>
          <a:ext cx="2090688" cy="3348899"/>
        </a:xfrm>
        <a:prstGeom prst="rect">
          <a:avLst/>
        </a:prstGeom>
        <a:solidFill>
          <a:schemeClr val="tx2">
            <a:lumMod val="5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4855768"/>
              <a:satOff val="53427"/>
              <a:lumOff val="65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Аналитическое, нормативное, методическое обеспечение комплексного развития сельских территорий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solidFill>
                <a:schemeClr val="bg1"/>
              </a:solidFill>
            </a:rPr>
            <a:t>    Создание и развитие инфраструктуры на сельских территориях</a:t>
          </a:r>
        </a:p>
      </dsp:txBody>
      <dsp:txXfrm>
        <a:off x="9550374" y="922744"/>
        <a:ext cx="2090688" cy="33488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82325-EB9A-405A-A3FA-4E5420004B76}">
      <dsp:nvSpPr>
        <dsp:cNvPr id="0" name=""/>
        <dsp:cNvSpPr/>
      </dsp:nvSpPr>
      <dsp:spPr>
        <a:xfrm>
          <a:off x="2950" y="0"/>
          <a:ext cx="3594246" cy="971864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/>
            <a:t>До 2018 г. </a:t>
          </a:r>
        </a:p>
      </dsp:txBody>
      <dsp:txXfrm>
        <a:off x="488882" y="0"/>
        <a:ext cx="2622382" cy="971864"/>
      </dsp:txXfrm>
    </dsp:sp>
    <dsp:sp modelId="{3E79529B-1233-48ED-BDCF-96EB47F1F9EA}">
      <dsp:nvSpPr>
        <dsp:cNvPr id="0" name=""/>
        <dsp:cNvSpPr/>
      </dsp:nvSpPr>
      <dsp:spPr>
        <a:xfrm>
          <a:off x="3237772" y="0"/>
          <a:ext cx="3594246" cy="971864"/>
        </a:xfrm>
        <a:prstGeom prst="chevron">
          <a:avLst/>
        </a:prstGeom>
        <a:solidFill>
          <a:schemeClr val="accent3">
            <a:shade val="80000"/>
            <a:hueOff val="0"/>
            <a:satOff val="-46580"/>
            <a:lumOff val="230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/>
            <a:t>2019-2028 г.</a:t>
          </a:r>
        </a:p>
      </dsp:txBody>
      <dsp:txXfrm>
        <a:off x="3723704" y="0"/>
        <a:ext cx="2622382" cy="971864"/>
      </dsp:txXfrm>
    </dsp:sp>
    <dsp:sp modelId="{F24B85D6-2365-4F26-93E2-9361F4E6EA66}">
      <dsp:nvSpPr>
        <dsp:cNvPr id="0" name=""/>
        <dsp:cNvSpPr/>
      </dsp:nvSpPr>
      <dsp:spPr>
        <a:xfrm>
          <a:off x="6472594" y="0"/>
          <a:ext cx="3594246" cy="971864"/>
        </a:xfrm>
        <a:prstGeom prst="chevron">
          <a:avLst/>
        </a:prstGeom>
        <a:solidFill>
          <a:schemeClr val="accent3">
            <a:shade val="80000"/>
            <a:hueOff val="0"/>
            <a:satOff val="-93161"/>
            <a:lumOff val="4610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/>
            <a:t>2029 г.</a:t>
          </a:r>
        </a:p>
      </dsp:txBody>
      <dsp:txXfrm>
        <a:off x="6958526" y="0"/>
        <a:ext cx="2622382" cy="9718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A013A81-3DCA-48FF-B1B3-A7C975A278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1C77BA0-3528-427C-9BE2-79D49213FF4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C54021-6772-4A57-861F-90A75A7AA084}" type="datetime1">
              <a:rPr lang="ru-RU" smtClean="0"/>
              <a:t>30.09.2021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A05A8F-DB20-403E-B1F6-934526320F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A1B1CAF2-EBF9-46DA-A085-6592F73308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40DF807-07AB-4E04-861A-CD3923A87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7683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0E2EC71-EA82-4BBF-9279-07E91EB2821A}" type="datetime1">
              <a:rPr lang="ru-RU" noProof="0" smtClean="0"/>
              <a:t>30.09.2021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3D78A92-0141-4330-8F3E-FAADFAC23844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963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8019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379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163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222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с да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1" name="Текст 26">
            <a:extLst>
              <a:ext uri="{FF2B5EF4-FFF2-40B4-BE49-F238E27FC236}">
                <a16:creationId xmlns:a16="http://schemas.microsoft.com/office/drawing/2014/main" id="{E013E669-E15F-4096-81CC-6637C4A9F9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1680191"/>
            <a:ext cx="4367531" cy="324417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20ГГ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23" name="Текст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1333943"/>
            <a:ext cx="4367531" cy="324417"/>
          </a:xfrm>
        </p:spPr>
        <p:txBody>
          <a:bodyPr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Месяц</a:t>
            </a:r>
          </a:p>
        </p:txBody>
      </p:sp>
      <p:sp>
        <p:nvSpPr>
          <p:cNvPr id="36" name="Текст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050857" y="4720037"/>
            <a:ext cx="10090287" cy="1101897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ru-RU" noProof="0"/>
              <a:t>Ключевая фраза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691BBC0-FAFE-4A57-9925-6182B74C4CB1}"/>
              </a:ext>
            </a:extLst>
          </p:cNvPr>
          <p:cNvSpPr/>
          <p:nvPr userDrawn="1"/>
        </p:nvSpPr>
        <p:spPr>
          <a:xfrm>
            <a:off x="3023092" y="4453465"/>
            <a:ext cx="6120000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3410712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981036"/>
            <a:ext cx="10515600" cy="782638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СЛАЙД-РАЗДЕЛИТЕЛЬ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defRPr b="1">
                <a:latin typeface="+mn-lt"/>
              </a:defRPr>
            </a:lvl1pPr>
          </a:lstStyle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3148724" y="4804366"/>
            <a:ext cx="5904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Текст 2">
            <a:extLst>
              <a:ext uri="{FF2B5EF4-FFF2-40B4-BE49-F238E27FC236}">
                <a16:creationId xmlns:a16="http://schemas.microsoft.com/office/drawing/2014/main" id="{F4F6DD4A-6071-4D11-ABDB-28EA5AC87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942478"/>
            <a:ext cx="10515600" cy="45908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lang="en-US" sz="2300">
                <a:solidFill>
                  <a:schemeClr val="bg2"/>
                </a:solidFill>
              </a:defRPr>
            </a:lvl1pPr>
          </a:lstStyle>
          <a:p>
            <a:pPr marL="228600" lvl="0" indent="-228600" algn="ctr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23477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685800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169256"/>
            <a:ext cx="5285914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РАЗМЕТКА ТЕКСТА 1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Текст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1248" y="2136036"/>
            <a:ext cx="5285914" cy="857098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992586"/>
            <a:ext cx="489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4" name="Текст 14">
            <a:extLst>
              <a:ext uri="{FF2B5EF4-FFF2-40B4-BE49-F238E27FC236}">
                <a16:creationId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99" y="3100269"/>
            <a:ext cx="5288963" cy="2588637"/>
          </a:xfrm>
        </p:spPr>
        <p:txBody>
          <a:bodyPr lIns="0"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содержимы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093460"/>
            <a:ext cx="5320386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РАЗМЕТКА ТЕКСТА 2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Текст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1248" y="2060240"/>
            <a:ext cx="5320386" cy="882524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4693" y="1916790"/>
            <a:ext cx="489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Текст 14">
            <a:extLst>
              <a:ext uri="{FF2B5EF4-FFF2-40B4-BE49-F238E27FC236}">
                <a16:creationId xmlns:a16="http://schemas.microsoft.com/office/drawing/2014/main" id="{4B6CBCCA-9781-462D-AF43-C6AAE3D1AAA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17897" y="1125545"/>
            <a:ext cx="4707842" cy="1849304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599193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для двух раздел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8" name="Текст 2">
            <a:extLst>
              <a:ext uri="{FF2B5EF4-FFF2-40B4-BE49-F238E27FC236}">
                <a16:creationId xmlns:a16="http://schemas.microsoft.com/office/drawing/2014/main" id="{03373955-AB5B-4186-8098-9DBA0AB2650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59649" y="2738211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9" name="Текст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1" y="1835244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id="{23A3472E-32B4-4CAD-B5D0-420AA3FB4CE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627121" y="2738211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Название раздела 2</a:t>
            </a:r>
          </a:p>
        </p:txBody>
      </p:sp>
      <p:sp>
        <p:nvSpPr>
          <p:cNvPr id="11" name="Текст 26">
            <a:extLst>
              <a:ext uri="{FF2B5EF4-FFF2-40B4-BE49-F238E27FC236}">
                <a16:creationId xmlns:a16="http://schemas.microsoft.com/office/drawing/2014/main" id="{1AEED068-3EA0-4BF4-875C-02473E9EB0C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59649" y="3428501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Текст 26">
            <a:extLst>
              <a:ext uri="{FF2B5EF4-FFF2-40B4-BE49-F238E27FC236}">
                <a16:creationId xmlns:a16="http://schemas.microsoft.com/office/drawing/2014/main" id="{3590B9DA-A2DF-4AE1-9A98-C7B84F48C3A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27121" y="3428501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СРАВНЕНИЕ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4528201" y="1667974"/>
            <a:ext cx="316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450372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Текст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1248" y="3359239"/>
            <a:ext cx="4357688" cy="2252574"/>
          </a:xfrm>
        </p:spPr>
        <p:txBody>
          <a:bodyPr lIns="0" rIns="0" rtlCol="0">
            <a:noAutofit/>
          </a:bodyPr>
          <a:lstStyle>
            <a:lvl1pPr marL="0" indent="0" algn="l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246187"/>
            <a:ext cx="4357688" cy="2161001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СЛАЙД С ДИАГРАММОЙ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911877" y="3191969"/>
            <a:ext cx="396849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6" name="Диаграмма 18">
            <a:extLst>
              <a:ext uri="{FF2B5EF4-FFF2-40B4-BE49-F238E27FC236}">
                <a16:creationId xmlns:a16="http://schemas.microsoft.com/office/drawing/2014/main" id="{BE9C98A7-B145-402E-BADA-CE785E3BA996}"/>
              </a:ext>
            </a:extLst>
          </p:cNvPr>
          <p:cNvSpPr>
            <a:spLocks noGrp="1"/>
          </p:cNvSpPr>
          <p:nvPr>
            <p:ph type="chart" sz="quarter" idx="32" hasCustomPrompt="1"/>
          </p:nvPr>
        </p:nvSpPr>
        <p:spPr>
          <a:xfrm>
            <a:off x="6981371" y="1246188"/>
            <a:ext cx="4284663" cy="436562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диаграмму</a:t>
            </a:r>
          </a:p>
        </p:txBody>
      </p:sp>
    </p:spTree>
    <p:extLst>
      <p:ext uri="{BB962C8B-B14F-4D97-AF65-F5344CB8AC3E}">
        <p14:creationId xmlns:p14="http://schemas.microsoft.com/office/powerpoint/2010/main" val="252534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табл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Текст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683563" y="3359239"/>
            <a:ext cx="2596896" cy="2252574"/>
          </a:xfrm>
        </p:spPr>
        <p:txBody>
          <a:bodyPr lIns="0" rIns="0" rtlCol="0">
            <a:noAutofit/>
          </a:bodyPr>
          <a:lstStyle>
            <a:lvl1pPr marL="0" indent="0" algn="l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83562" y="1757774"/>
            <a:ext cx="2669859" cy="1325563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СЛАЙД С ТАБЛИЦЕЙ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8683563" y="3191969"/>
            <a:ext cx="2592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Таблица 17">
            <a:extLst>
              <a:ext uri="{FF2B5EF4-FFF2-40B4-BE49-F238E27FC236}">
                <a16:creationId xmlns:a16="http://schemas.microsoft.com/office/drawing/2014/main" id="{62814DE5-26B2-4A8E-BA8D-A2E4C5547EB9}"/>
              </a:ext>
            </a:extLst>
          </p:cNvPr>
          <p:cNvSpPr>
            <a:spLocks noGrp="1"/>
          </p:cNvSpPr>
          <p:nvPr>
            <p:ph type="tbl" sz="quarter" idx="17" hasCustomPrompt="1"/>
          </p:nvPr>
        </p:nvSpPr>
        <p:spPr>
          <a:xfrm>
            <a:off x="911225" y="1505433"/>
            <a:ext cx="6561138" cy="384713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таблицу</a:t>
            </a:r>
          </a:p>
        </p:txBody>
      </p:sp>
    </p:spTree>
    <p:extLst>
      <p:ext uri="{BB962C8B-B14F-4D97-AF65-F5344CB8AC3E}">
        <p14:creationId xmlns:p14="http://schemas.microsoft.com/office/powerpoint/2010/main" val="2401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изображением и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236829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4" name="Текст 26">
            <a:extLst>
              <a:ext uri="{FF2B5EF4-FFF2-40B4-BE49-F238E27FC236}">
                <a16:creationId xmlns:a16="http://schemas.microsoft.com/office/drawing/2014/main" id="{B33A3032-1037-4342-827F-CF13499782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1" y="1835244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FD6F6A17-AFDC-40C7-9D63-50FA052A1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С БОЛЬШИМ ИЗОБРАЖЕНИЕМ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668B9DC-C6AF-45D4-BBA3-A5EF781EAB7F}"/>
              </a:ext>
            </a:extLst>
          </p:cNvPr>
          <p:cNvSpPr/>
          <p:nvPr userDrawn="1"/>
        </p:nvSpPr>
        <p:spPr>
          <a:xfrm>
            <a:off x="955041" y="1667974"/>
            <a:ext cx="1029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6127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мультимеди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8873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С ВИДЕО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6" name="Мультимедиа 7">
            <a:extLst>
              <a:ext uri="{FF2B5EF4-FFF2-40B4-BE49-F238E27FC236}">
                <a16:creationId xmlns:a16="http://schemas.microsoft.com/office/drawing/2014/main" id="{A11F77F4-4B16-4503-B9B6-AE22C686E3E3}"/>
              </a:ext>
            </a:extLst>
          </p:cNvPr>
          <p:cNvSpPr>
            <a:spLocks noGrp="1"/>
          </p:cNvSpPr>
          <p:nvPr>
            <p:ph type="media" sz="quarter" idx="17" hasCustomPrompt="1"/>
          </p:nvPr>
        </p:nvSpPr>
        <p:spPr>
          <a:xfrm>
            <a:off x="1395984" y="1497770"/>
            <a:ext cx="9400032" cy="4215384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мультимедиа</a:t>
            </a:r>
          </a:p>
        </p:txBody>
      </p:sp>
    </p:spTree>
    <p:extLst>
      <p:ext uri="{BB962C8B-B14F-4D97-AF65-F5344CB8AC3E}">
        <p14:creationId xmlns:p14="http://schemas.microsoft.com/office/powerpoint/2010/main" val="239973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благодарнос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6" name="Текст 26">
            <a:extLst>
              <a:ext uri="{FF2B5EF4-FFF2-40B4-BE49-F238E27FC236}">
                <a16:creationId xmlns:a16="http://schemas.microsoft.com/office/drawing/2014/main" id="{82190F1B-1701-4806-870F-8FC7F32FE4A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4222968"/>
            <a:ext cx="4367531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+7 678-555-0128</a:t>
            </a:r>
          </a:p>
        </p:txBody>
      </p:sp>
      <p:sp>
        <p:nvSpPr>
          <p:cNvPr id="18" name="Текст 26">
            <a:extLst>
              <a:ext uri="{FF2B5EF4-FFF2-40B4-BE49-F238E27FC236}">
                <a16:creationId xmlns:a16="http://schemas.microsoft.com/office/drawing/2014/main" id="{972B7F81-5409-42D9-B44C-88D9CBD9BA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3927698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Телефон</a:t>
            </a:r>
          </a:p>
        </p:txBody>
      </p:sp>
      <p:sp>
        <p:nvSpPr>
          <p:cNvPr id="19" name="Текст 14">
            <a:extLst>
              <a:ext uri="{FF2B5EF4-FFF2-40B4-BE49-F238E27FC236}">
                <a16:creationId xmlns:a16="http://schemas.microsoft.com/office/drawing/2014/main" id="{FAA54554-5CE2-43AD-979D-F095482C49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0857" y="2655074"/>
            <a:ext cx="10090287" cy="60665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ru-RU" noProof="0"/>
              <a:t>Афанасий Быков</a:t>
            </a:r>
          </a:p>
        </p:txBody>
      </p:sp>
      <p:sp>
        <p:nvSpPr>
          <p:cNvPr id="20" name="Текст 26">
            <a:extLst>
              <a:ext uri="{FF2B5EF4-FFF2-40B4-BE49-F238E27FC236}">
                <a16:creationId xmlns:a16="http://schemas.microsoft.com/office/drawing/2014/main" id="{A1D8F0C1-128A-435B-8585-F0B32496EC7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35722" y="5230723"/>
            <a:ext cx="5920556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bykov@example.com</a:t>
            </a:r>
          </a:p>
        </p:txBody>
      </p:sp>
      <p:sp>
        <p:nvSpPr>
          <p:cNvPr id="22" name="Текст 26">
            <a:extLst>
              <a:ext uri="{FF2B5EF4-FFF2-40B4-BE49-F238E27FC236}">
                <a16:creationId xmlns:a16="http://schemas.microsoft.com/office/drawing/2014/main" id="{90B48E8B-E525-4852-9167-5281C64B1C3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12235" y="4929014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Эл. почта</a:t>
            </a:r>
          </a:p>
        </p:txBody>
      </p:sp>
      <p:sp>
        <p:nvSpPr>
          <p:cNvPr id="24" name="Заголовок 1">
            <a:extLst>
              <a:ext uri="{FF2B5EF4-FFF2-40B4-BE49-F238E27FC236}">
                <a16:creationId xmlns:a16="http://schemas.microsoft.com/office/drawing/2014/main" id="{0C5EB90F-1ADD-412B-9044-2CC607B786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0856" y="993494"/>
            <a:ext cx="10104124" cy="1517356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СПАСИБО!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40A1271-E1E7-40AB-9552-9B4249544008}"/>
              </a:ext>
            </a:extLst>
          </p:cNvPr>
          <p:cNvSpPr/>
          <p:nvPr userDrawn="1"/>
        </p:nvSpPr>
        <p:spPr>
          <a:xfrm>
            <a:off x="3912235" y="2421953"/>
            <a:ext cx="4392000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71178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691BBC0-FAFE-4A57-9925-6182B74C4CB1}"/>
              </a:ext>
            </a:extLst>
          </p:cNvPr>
          <p:cNvSpPr/>
          <p:nvPr userDrawn="1"/>
        </p:nvSpPr>
        <p:spPr>
          <a:xfrm>
            <a:off x="4879848" y="4453465"/>
            <a:ext cx="2432304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id="{08214E67-DE9D-42F7-B713-798383BBD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7021" y="4720036"/>
            <a:ext cx="10117959" cy="1101898"/>
          </a:xfrm>
        </p:spPr>
        <p:txBody>
          <a:bodyPr vert="horz" lIns="91440" tIns="45720" rIns="91440" bIns="45720" rtlCol="0">
            <a:noAutofit/>
          </a:bodyPr>
          <a:lstStyle>
            <a:lvl1pPr marL="0" indent="0" algn="ctr">
              <a:buNone/>
              <a:defRPr lang="en-US" sz="3500" b="0" i="0" dirty="0">
                <a:solidFill>
                  <a:schemeClr val="bg2"/>
                </a:solidFill>
              </a:defRPr>
            </a:lvl1pPr>
          </a:lstStyle>
          <a:p>
            <a:pPr marL="228600" lvl="0" indent="-228600" algn="ctr"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038553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01B00995-C0FC-4EC6-A9B0-828FB28FC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335114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A122F4F2-F130-4DBE-B244-1D59BBE5CD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2" name="Объект 3">
            <a:extLst>
              <a:ext uri="{FF2B5EF4-FFF2-40B4-BE49-F238E27FC236}">
                <a16:creationId xmlns:a16="http://schemas.microsoft.com/office/drawing/2014/main" id="{D4CE5575-876A-4335-83ED-6B346DA1B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625035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1" name="Текст 2">
            <a:extLst>
              <a:ext uri="{FF2B5EF4-FFF2-40B4-BE49-F238E27FC236}">
                <a16:creationId xmlns:a16="http://schemas.microsoft.com/office/drawing/2014/main" id="{D1F82F6E-10E8-4A58-9655-E18D14D790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40863"/>
            <a:ext cx="5157787" cy="664211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Объект 3">
            <a:extLst>
              <a:ext uri="{FF2B5EF4-FFF2-40B4-BE49-F238E27FC236}">
                <a16:creationId xmlns:a16="http://schemas.microsoft.com/office/drawing/2014/main" id="{C2F6C18E-5BCB-42EF-9310-5BD6E011DF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4" name="Текст 4">
            <a:extLst>
              <a:ext uri="{FF2B5EF4-FFF2-40B4-BE49-F238E27FC236}">
                <a16:creationId xmlns:a16="http://schemas.microsoft.com/office/drawing/2014/main" id="{9BA2923F-D123-40C6-A193-B86D683D5B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40863"/>
            <a:ext cx="5183188" cy="6642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6" name="Объект 5">
            <a:extLst>
              <a:ext uri="{FF2B5EF4-FFF2-40B4-BE49-F238E27FC236}">
                <a16:creationId xmlns:a16="http://schemas.microsoft.com/office/drawing/2014/main" id="{8305C175-94AC-44DD-9321-0A8DBDF22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5998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2" name="Текст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Объект 2">
            <a:extLst>
              <a:ext uri="{FF2B5EF4-FFF2-40B4-BE49-F238E27FC236}">
                <a16:creationId xmlns:a16="http://schemas.microsoft.com/office/drawing/2014/main" id="{709FEF38-E3A7-4527-97CB-AF528BAEB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457200"/>
            <a:ext cx="6172200" cy="5408613"/>
          </a:xfrm>
        </p:spPr>
        <p:txBody>
          <a:bodyPr rtlCol="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27947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2" name="Текст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5" name="Рисунок 2">
            <a:extLst>
              <a:ext uri="{FF2B5EF4-FFF2-40B4-BE49-F238E27FC236}">
                <a16:creationId xmlns:a16="http://schemas.microsoft.com/office/drawing/2014/main" id="{1B69B4CE-EB2F-46CF-9A80-64E44E5E95AC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3188" y="457201"/>
            <a:ext cx="6172200" cy="5403850"/>
          </a:xfrm>
        </p:spPr>
        <p:txBody>
          <a:bodyPr rtlCol="0" anchor="ctr"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369830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2945847" y="1667974"/>
            <a:ext cx="6300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2B3756-19E0-4B2F-B1D5-7664E0B38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418320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626306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учну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КАК ИСПОЛЬЗОВАТЬ ЭТОТ ШАБЛОН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2017776" y="1667974"/>
            <a:ext cx="8156448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1" name="Текст 21">
            <a:extLst>
              <a:ext uri="{FF2B5EF4-FFF2-40B4-BE49-F238E27FC236}">
                <a16:creationId xmlns:a16="http://schemas.microsoft.com/office/drawing/2014/main" id="{10000CCD-6AFF-4E65-8858-5502306E58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5578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1</a:t>
            </a:r>
          </a:p>
        </p:txBody>
      </p:sp>
      <p:sp>
        <p:nvSpPr>
          <p:cNvPr id="32" name="Текст 24">
            <a:extLst>
              <a:ext uri="{FF2B5EF4-FFF2-40B4-BE49-F238E27FC236}">
                <a16:creationId xmlns:a16="http://schemas.microsoft.com/office/drawing/2014/main" id="{D5D777E5-98F6-416A-8D23-3399269D85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42535" y="1984171"/>
            <a:ext cx="3103110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3" name="Текст 21">
            <a:extLst>
              <a:ext uri="{FF2B5EF4-FFF2-40B4-BE49-F238E27FC236}">
                <a16:creationId xmlns:a16="http://schemas.microsoft.com/office/drawing/2014/main" id="{C979BADF-99B5-4C91-AAE5-FC2C4DBEDE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20642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2</a:t>
            </a:r>
          </a:p>
        </p:txBody>
      </p:sp>
      <p:sp>
        <p:nvSpPr>
          <p:cNvPr id="34" name="Текст 24">
            <a:extLst>
              <a:ext uri="{FF2B5EF4-FFF2-40B4-BE49-F238E27FC236}">
                <a16:creationId xmlns:a16="http://schemas.microsoft.com/office/drawing/2014/main" id="{6706F6A2-1599-4D73-9288-3ECEACDDCA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77939" y="1984171"/>
            <a:ext cx="2243918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5" name="Текст 21">
            <a:extLst>
              <a:ext uri="{FF2B5EF4-FFF2-40B4-BE49-F238E27FC236}">
                <a16:creationId xmlns:a16="http://schemas.microsoft.com/office/drawing/2014/main" id="{BAE5E245-1702-4722-895D-0808BB0A86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06755" y="1977950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3</a:t>
            </a:r>
          </a:p>
        </p:txBody>
      </p:sp>
      <p:sp>
        <p:nvSpPr>
          <p:cNvPr id="36" name="Текст 24">
            <a:extLst>
              <a:ext uri="{FF2B5EF4-FFF2-40B4-BE49-F238E27FC236}">
                <a16:creationId xmlns:a16="http://schemas.microsoft.com/office/drawing/2014/main" id="{3701E665-3CED-413C-BAC6-CE003B1494E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64052" y="2001950"/>
            <a:ext cx="2959116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7" name="Текст 24">
            <a:extLst>
              <a:ext uri="{FF2B5EF4-FFF2-40B4-BE49-F238E27FC236}">
                <a16:creationId xmlns:a16="http://schemas.microsoft.com/office/drawing/2014/main" id="{E01406B4-D44B-4D1E-91F3-D87541EAD4C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059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8" name="Текст 24">
            <a:extLst>
              <a:ext uri="{FF2B5EF4-FFF2-40B4-BE49-F238E27FC236}">
                <a16:creationId xmlns:a16="http://schemas.microsoft.com/office/drawing/2014/main" id="{9AAD5CF9-9A59-4C5F-8C29-B92AD601211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18684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9" name="Текст 24">
            <a:extLst>
              <a:ext uri="{FF2B5EF4-FFF2-40B4-BE49-F238E27FC236}">
                <a16:creationId xmlns:a16="http://schemas.microsoft.com/office/drawing/2014/main" id="{C6725172-65CC-4645-B23F-E77886468F3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3" y="3103993"/>
            <a:ext cx="259919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0" name="Текст 24">
            <a:extLst>
              <a:ext uri="{FF2B5EF4-FFF2-40B4-BE49-F238E27FC236}">
                <a16:creationId xmlns:a16="http://schemas.microsoft.com/office/drawing/2014/main" id="{0EA5E6CA-5C78-4B75-BA22-59750E7D450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76955" y="3102450"/>
            <a:ext cx="3726423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1" name="Текст 24">
            <a:extLst>
              <a:ext uri="{FF2B5EF4-FFF2-40B4-BE49-F238E27FC236}">
                <a16:creationId xmlns:a16="http://schemas.microsoft.com/office/drawing/2014/main" id="{E1C61752-F57C-4FBF-93F3-06F43CCA43C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657040" y="5751926"/>
            <a:ext cx="8877920" cy="47047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 b="0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2" name="Текст 24">
            <a:extLst>
              <a:ext uri="{FF2B5EF4-FFF2-40B4-BE49-F238E27FC236}">
                <a16:creationId xmlns:a16="http://schemas.microsoft.com/office/drawing/2014/main" id="{E0232175-FB97-4039-8136-B9DD27441C0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794791" y="5070254"/>
            <a:ext cx="259919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3" name="Текст 24">
            <a:extLst>
              <a:ext uri="{FF2B5EF4-FFF2-40B4-BE49-F238E27FC236}">
                <a16:creationId xmlns:a16="http://schemas.microsoft.com/office/drawing/2014/main" id="{6E5262C3-0603-403F-AB36-FB4EB9FC7BC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890713" y="5070254"/>
            <a:ext cx="371266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4" name="Рисунок 12">
            <a:extLst>
              <a:ext uri="{FF2B5EF4-FFF2-40B4-BE49-F238E27FC236}">
                <a16:creationId xmlns:a16="http://schemas.microsoft.com/office/drawing/2014/main" id="{D2FBACFC-8B68-4A37-95A4-26BE5A23D759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1020058" y="3976866"/>
            <a:ext cx="3273552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6" name="Рисунок 12">
            <a:extLst>
              <a:ext uri="{FF2B5EF4-FFF2-40B4-BE49-F238E27FC236}">
                <a16:creationId xmlns:a16="http://schemas.microsoft.com/office/drawing/2014/main" id="{5A6A36C6-8489-4333-927A-141D8F98AE50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794792" y="4041034"/>
            <a:ext cx="2599199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7" name="Рисунок 9">
            <a:extLst>
              <a:ext uri="{FF2B5EF4-FFF2-40B4-BE49-F238E27FC236}">
                <a16:creationId xmlns:a16="http://schemas.microsoft.com/office/drawing/2014/main" id="{BB2DF986-C446-4302-9099-B1512AD5D8CA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876955" y="4041034"/>
            <a:ext cx="2599200" cy="8964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311389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3 маркера-изображения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>
            <a:extLst>
              <a:ext uri="{FF2B5EF4-FFF2-40B4-BE49-F238E27FC236}">
                <a16:creationId xmlns:a16="http://schemas.microsoft.com/office/drawing/2014/main" id="{019D3C0C-316D-A045-BC1B-D508718E47A9}"/>
              </a:ext>
            </a:extLst>
          </p:cNvPr>
          <p:cNvSpPr>
            <a:spLocks noChangeAspect="1"/>
          </p:cNvSpPr>
          <p:nvPr userDrawn="1"/>
        </p:nvSpPr>
        <p:spPr>
          <a:xfrm>
            <a:off x="3050592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56D90BAC-4672-454F-9B98-7A6F31D7B3F7}"/>
              </a:ext>
            </a:extLst>
          </p:cNvPr>
          <p:cNvSpPr>
            <a:spLocks noChangeAspect="1"/>
          </p:cNvSpPr>
          <p:nvPr userDrawn="1"/>
        </p:nvSpPr>
        <p:spPr>
          <a:xfrm>
            <a:off x="5345060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21146660-9CB0-D241-ACBC-5C0A9FC8AD1A}"/>
              </a:ext>
            </a:extLst>
          </p:cNvPr>
          <p:cNvSpPr>
            <a:spLocks noChangeAspect="1"/>
          </p:cNvSpPr>
          <p:nvPr userDrawn="1"/>
        </p:nvSpPr>
        <p:spPr>
          <a:xfrm>
            <a:off x="759111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7" name="Рисунок 3">
            <a:extLst>
              <a:ext uri="{FF2B5EF4-FFF2-40B4-BE49-F238E27FC236}">
                <a16:creationId xmlns:a16="http://schemas.microsoft.com/office/drawing/2014/main" id="{831AC394-0DDA-6F4A-B2D3-6D95CD86648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86454" y="2358091"/>
            <a:ext cx="854075" cy="854075"/>
          </a:xfrm>
        </p:spPr>
        <p:txBody>
          <a:bodyPr rtlCol="0"/>
          <a:lstStyle>
            <a:lvl1pPr marL="0" indent="0">
              <a:buNone/>
              <a:defRPr sz="12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8" name="Рисунок 3">
            <a:extLst>
              <a:ext uri="{FF2B5EF4-FFF2-40B4-BE49-F238E27FC236}">
                <a16:creationId xmlns:a16="http://schemas.microsoft.com/office/drawing/2014/main" id="{B1A58D5B-A4BA-F446-90DA-1B6B207869A8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380176" y="2358091"/>
            <a:ext cx="854075" cy="854075"/>
          </a:xfrm>
        </p:spPr>
        <p:txBody>
          <a:bodyPr rtlCol="0"/>
          <a:lstStyle>
            <a:lvl1pPr marL="0" indent="0">
              <a:buNone/>
              <a:defRPr sz="12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9" name="Рисунок 3">
            <a:extLst>
              <a:ext uri="{FF2B5EF4-FFF2-40B4-BE49-F238E27FC236}">
                <a16:creationId xmlns:a16="http://schemas.microsoft.com/office/drawing/2014/main" id="{7912C149-C249-1940-AF83-360853E78C2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673898" y="2358091"/>
            <a:ext cx="854075" cy="854075"/>
          </a:xfrm>
        </p:spPr>
        <p:txBody>
          <a:bodyPr rtlCol="0"/>
          <a:lstStyle>
            <a:lvl1pPr marL="0" indent="0">
              <a:buNone/>
              <a:defRPr sz="12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D24854E3-04DE-4154-AD8A-9F8AC3E4EE33}"/>
              </a:ext>
            </a:extLst>
          </p:cNvPr>
          <p:cNvSpPr/>
          <p:nvPr userDrawn="1"/>
        </p:nvSpPr>
        <p:spPr>
          <a:xfrm>
            <a:off x="7632650" y="86714"/>
            <a:ext cx="4472635" cy="6684572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31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41" name="Рисунок 40">
            <a:extLst>
              <a:ext uri="{FF2B5EF4-FFF2-40B4-BE49-F238E27FC236}">
                <a16:creationId xmlns:a16="http://schemas.microsoft.com/office/drawing/2014/main" id="{5BDD2BB3-B6A3-404C-846E-13E06B2F1662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7632650" y="86714"/>
            <a:ext cx="4472635" cy="6478538"/>
          </a:xfrm>
          <a:custGeom>
            <a:avLst/>
            <a:gdLst>
              <a:gd name="connsiteX0" fmla="*/ 376782 w 4559351"/>
              <a:gd name="connsiteY0" fmla="*/ 5927210 h 6604145"/>
              <a:gd name="connsiteX1" fmla="*/ 1519837 w 4559351"/>
              <a:gd name="connsiteY1" fmla="*/ 6224579 h 6604145"/>
              <a:gd name="connsiteX2" fmla="*/ 1067656 w 4559351"/>
              <a:gd name="connsiteY2" fmla="*/ 6604145 h 6604145"/>
              <a:gd name="connsiteX3" fmla="*/ 567431 w 4559351"/>
              <a:gd name="connsiteY3" fmla="*/ 6347235 h 6604145"/>
              <a:gd name="connsiteX4" fmla="*/ 3770030 w 4559351"/>
              <a:gd name="connsiteY4" fmla="*/ 4729122 h 6604145"/>
              <a:gd name="connsiteX5" fmla="*/ 3830234 w 4559351"/>
              <a:gd name="connsiteY5" fmla="*/ 4893659 h 6604145"/>
              <a:gd name="connsiteX6" fmla="*/ 3125854 w 4559351"/>
              <a:gd name="connsiteY6" fmla="*/ 4949110 h 6604145"/>
              <a:gd name="connsiteX7" fmla="*/ 3170574 w 4559351"/>
              <a:gd name="connsiteY7" fmla="*/ 4030224 h 6604145"/>
              <a:gd name="connsiteX8" fmla="*/ 3437863 w 4559351"/>
              <a:gd name="connsiteY8" fmla="*/ 4760691 h 6604145"/>
              <a:gd name="connsiteX9" fmla="*/ 2793688 w 4559351"/>
              <a:gd name="connsiteY9" fmla="*/ 4980680 h 6604145"/>
              <a:gd name="connsiteX10" fmla="*/ 2501683 w 4559351"/>
              <a:gd name="connsiteY10" fmla="*/ 5003670 h 6604145"/>
              <a:gd name="connsiteX11" fmla="*/ 0 w 4559351"/>
              <a:gd name="connsiteY11" fmla="*/ 3396395 h 6604145"/>
              <a:gd name="connsiteX12" fmla="*/ 3032435 w 4559351"/>
              <a:gd name="connsiteY12" fmla="*/ 3966867 h 6604145"/>
              <a:gd name="connsiteX13" fmla="*/ 1101460 w 4559351"/>
              <a:gd name="connsiteY13" fmla="*/ 6039845 h 6604145"/>
              <a:gd name="connsiteX14" fmla="*/ 10881 w 4559351"/>
              <a:gd name="connsiteY14" fmla="*/ 5508230 h 6604145"/>
              <a:gd name="connsiteX15" fmla="*/ 0 w 4559351"/>
              <a:gd name="connsiteY15" fmla="*/ 5475113 h 6604145"/>
              <a:gd name="connsiteX16" fmla="*/ 0 w 4559351"/>
              <a:gd name="connsiteY16" fmla="*/ 2843941 h 6604145"/>
              <a:gd name="connsiteX17" fmla="*/ 1605508 w 4559351"/>
              <a:gd name="connsiteY17" fmla="*/ 3374908 h 6604145"/>
              <a:gd name="connsiteX18" fmla="*/ 1482045 w 4559351"/>
              <a:gd name="connsiteY18" fmla="*/ 3547687 h 6604145"/>
              <a:gd name="connsiteX19" fmla="*/ 0 w 4559351"/>
              <a:gd name="connsiteY19" fmla="*/ 3206607 h 6604145"/>
              <a:gd name="connsiteX20" fmla="*/ 0 w 4559351"/>
              <a:gd name="connsiteY20" fmla="*/ 0 h 6604145"/>
              <a:gd name="connsiteX21" fmla="*/ 4559351 w 4559351"/>
              <a:gd name="connsiteY21" fmla="*/ 0 h 6604145"/>
              <a:gd name="connsiteX22" fmla="*/ 4559351 w 4559351"/>
              <a:gd name="connsiteY22" fmla="*/ 4284646 h 6604145"/>
              <a:gd name="connsiteX23" fmla="*/ 0 w 4559351"/>
              <a:gd name="connsiteY23" fmla="*/ 2645102 h 6604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559351" h="6604145">
                <a:moveTo>
                  <a:pt x="376782" y="5927210"/>
                </a:moveTo>
                <a:lnTo>
                  <a:pt x="1519837" y="6224579"/>
                </a:lnTo>
                <a:lnTo>
                  <a:pt x="1067656" y="6604145"/>
                </a:lnTo>
                <a:lnTo>
                  <a:pt x="567431" y="6347235"/>
                </a:lnTo>
                <a:close/>
                <a:moveTo>
                  <a:pt x="3770030" y="4729122"/>
                </a:moveTo>
                <a:lnTo>
                  <a:pt x="3830234" y="4893659"/>
                </a:lnTo>
                <a:lnTo>
                  <a:pt x="3125854" y="4949110"/>
                </a:lnTo>
                <a:close/>
                <a:moveTo>
                  <a:pt x="3170574" y="4030224"/>
                </a:moveTo>
                <a:lnTo>
                  <a:pt x="3437863" y="4760691"/>
                </a:lnTo>
                <a:lnTo>
                  <a:pt x="2793688" y="4980680"/>
                </a:lnTo>
                <a:lnTo>
                  <a:pt x="2501683" y="5003670"/>
                </a:lnTo>
                <a:close/>
                <a:moveTo>
                  <a:pt x="0" y="3396395"/>
                </a:moveTo>
                <a:lnTo>
                  <a:pt x="3032435" y="3966867"/>
                </a:lnTo>
                <a:lnTo>
                  <a:pt x="1101460" y="6039845"/>
                </a:lnTo>
                <a:lnTo>
                  <a:pt x="10881" y="5508230"/>
                </a:lnTo>
                <a:lnTo>
                  <a:pt x="0" y="5475113"/>
                </a:lnTo>
                <a:close/>
                <a:moveTo>
                  <a:pt x="0" y="2843941"/>
                </a:moveTo>
                <a:lnTo>
                  <a:pt x="1605508" y="3374908"/>
                </a:lnTo>
                <a:lnTo>
                  <a:pt x="1482045" y="3547687"/>
                </a:lnTo>
                <a:lnTo>
                  <a:pt x="0" y="3206607"/>
                </a:lnTo>
                <a:close/>
                <a:moveTo>
                  <a:pt x="0" y="0"/>
                </a:moveTo>
                <a:lnTo>
                  <a:pt x="4559351" y="0"/>
                </a:lnTo>
                <a:lnTo>
                  <a:pt x="4559351" y="4284646"/>
                </a:lnTo>
                <a:lnTo>
                  <a:pt x="0" y="264510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rtlCol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изображение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26075" y="4688112"/>
            <a:ext cx="2160588" cy="900000"/>
          </a:xfrm>
        </p:spPr>
        <p:txBody>
          <a:bodyPr rtlCol="0"/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 dirty="0"/>
              <a:t>Описание маркера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0543" y="4688112"/>
            <a:ext cx="2160588" cy="900000"/>
          </a:xfrm>
        </p:spPr>
        <p:txBody>
          <a:bodyPr rtlCol="0"/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 dirty="0"/>
              <a:t>Описание маркера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2160000" cy="504000"/>
          </a:xfrm>
        </p:spPr>
        <p:txBody>
          <a:bodyPr rtlCol="0"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 rtl="0"/>
            <a:r>
              <a:rPr lang="ru-RU" noProof="0" dirty="0"/>
              <a:t>Маркер 1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26076" y="3926335"/>
            <a:ext cx="2160587" cy="504000"/>
          </a:xfrm>
        </p:spPr>
        <p:txBody>
          <a:bodyPr rtlCol="0"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 rtl="0"/>
            <a:r>
              <a:rPr lang="ru-RU" noProof="0" dirty="0"/>
              <a:t>Маркер 2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0543" y="3926335"/>
            <a:ext cx="2160588" cy="504000"/>
          </a:xfrm>
        </p:spPr>
        <p:txBody>
          <a:bodyPr rtlCol="0"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 rtl="0"/>
            <a:r>
              <a:rPr lang="ru-RU" noProof="0" dirty="0"/>
              <a:t>Маркер 3</a:t>
            </a:r>
          </a:p>
        </p:txBody>
      </p:sp>
      <p:sp>
        <p:nvSpPr>
          <p:cNvPr id="21" name="Текст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2094" y="4683350"/>
            <a:ext cx="2160000" cy="900000"/>
          </a:xfrm>
        </p:spPr>
        <p:txBody>
          <a:bodyPr rtlCol="0"/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 dirty="0"/>
              <a:t>Описание маркера</a:t>
            </a:r>
          </a:p>
        </p:txBody>
      </p:sp>
      <p:sp>
        <p:nvSpPr>
          <p:cNvPr id="51" name="Восьмиугольник 50">
            <a:extLst>
              <a:ext uri="{FF2B5EF4-FFF2-40B4-BE49-F238E27FC236}">
                <a16:creationId xmlns:a16="http://schemas.microsoft.com/office/drawing/2014/main" id="{758B0359-60B9-4D73-825D-ACE303A61C50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52" name="Овал 51">
            <a:extLst>
              <a:ext uri="{FF2B5EF4-FFF2-40B4-BE49-F238E27FC236}">
                <a16:creationId xmlns:a16="http://schemas.microsoft.com/office/drawing/2014/main" id="{09921541-DECE-43BB-BF92-A4B5D5EE5469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accent1"/>
              </a:solidFill>
            </a:endParaRPr>
          </a:p>
        </p:txBody>
      </p:sp>
      <p:sp>
        <p:nvSpPr>
          <p:cNvPr id="53" name="Овал 52">
            <a:extLst>
              <a:ext uri="{FF2B5EF4-FFF2-40B4-BE49-F238E27FC236}">
                <a16:creationId xmlns:a16="http://schemas.microsoft.com/office/drawing/2014/main" id="{83095B3B-1284-4E49-BE50-9C84BE7E58B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id="{7491DD10-64CD-40CA-A0BB-397696C0C168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accent1"/>
              </a:solidFill>
            </a:endParaRPr>
          </a:p>
        </p:txBody>
      </p:sp>
      <p:sp>
        <p:nvSpPr>
          <p:cNvPr id="55" name="Номер слайда 54">
            <a:extLst>
              <a:ext uri="{FF2B5EF4-FFF2-40B4-BE49-F238E27FC236}">
                <a16:creationId xmlns:a16="http://schemas.microsoft.com/office/drawing/2014/main" id="{8702E81C-40F0-489E-8339-0139157E632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28370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821279" y="6118484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8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1184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2"/>
                </a:solidFill>
              </a:defRPr>
            </a:lvl1pPr>
          </a:lstStyle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118484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bg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7" r:id="rId2"/>
    <p:sldLayoutId id="2147483678" r:id="rId3"/>
    <p:sldLayoutId id="2147483679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87" r:id="rId17"/>
    <p:sldLayoutId id="2147483695" r:id="rId18"/>
    <p:sldLayoutId id="2147483688" r:id="rId19"/>
    <p:sldLayoutId id="2147483696" r:id="rId2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02" userDrawn="1">
          <p15:clr>
            <a:srgbClr val="F26B43"/>
          </p15:clr>
        </p15:guide>
        <p15:guide id="10" pos="73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svg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21.png"/><Relationship Id="rId18" Type="http://schemas.openxmlformats.org/officeDocument/2006/relationships/image" Target="../media/image35.svg"/><Relationship Id="rId26" Type="http://schemas.openxmlformats.org/officeDocument/2006/relationships/image" Target="../media/image43.svg"/><Relationship Id="rId3" Type="http://schemas.openxmlformats.org/officeDocument/2006/relationships/diagramLayout" Target="../diagrams/layout2.xml"/><Relationship Id="rId21" Type="http://schemas.openxmlformats.org/officeDocument/2006/relationships/image" Target="../media/image25.png"/><Relationship Id="rId7" Type="http://schemas.openxmlformats.org/officeDocument/2006/relationships/image" Target="../media/image18.png"/><Relationship Id="rId12" Type="http://schemas.openxmlformats.org/officeDocument/2006/relationships/image" Target="../media/image29.svg"/><Relationship Id="rId17" Type="http://schemas.openxmlformats.org/officeDocument/2006/relationships/image" Target="../media/image23.png"/><Relationship Id="rId25" Type="http://schemas.openxmlformats.org/officeDocument/2006/relationships/image" Target="../media/image27.png"/><Relationship Id="rId2" Type="http://schemas.openxmlformats.org/officeDocument/2006/relationships/diagramData" Target="../diagrams/data2.xml"/><Relationship Id="rId16" Type="http://schemas.openxmlformats.org/officeDocument/2006/relationships/image" Target="../media/image33.svg"/><Relationship Id="rId20" Type="http://schemas.openxmlformats.org/officeDocument/2006/relationships/image" Target="../media/image37.svg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2.xml"/><Relationship Id="rId11" Type="http://schemas.openxmlformats.org/officeDocument/2006/relationships/image" Target="../media/image20.png"/><Relationship Id="rId24" Type="http://schemas.openxmlformats.org/officeDocument/2006/relationships/image" Target="../media/image41.svg"/><Relationship Id="rId5" Type="http://schemas.openxmlformats.org/officeDocument/2006/relationships/diagramColors" Target="../diagrams/colors2.xml"/><Relationship Id="rId15" Type="http://schemas.openxmlformats.org/officeDocument/2006/relationships/image" Target="../media/image22.png"/><Relationship Id="rId23" Type="http://schemas.openxmlformats.org/officeDocument/2006/relationships/image" Target="../media/image26.png"/><Relationship Id="rId28" Type="http://schemas.openxmlformats.org/officeDocument/2006/relationships/image" Target="../media/image45.svg"/><Relationship Id="rId10" Type="http://schemas.openxmlformats.org/officeDocument/2006/relationships/image" Target="../media/image27.svg"/><Relationship Id="rId19" Type="http://schemas.openxmlformats.org/officeDocument/2006/relationships/image" Target="../media/image24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9.png"/><Relationship Id="rId14" Type="http://schemas.openxmlformats.org/officeDocument/2006/relationships/image" Target="../media/image31.svg"/><Relationship Id="rId22" Type="http://schemas.openxmlformats.org/officeDocument/2006/relationships/image" Target="../media/image39.svg"/><Relationship Id="rId27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35.png"/><Relationship Id="rId2" Type="http://schemas.openxmlformats.org/officeDocument/2006/relationships/image" Target="../media/image30.png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34.pn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60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6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png"/><Relationship Id="rId5" Type="http://schemas.openxmlformats.org/officeDocument/2006/relationships/image" Target="../media/image72.svg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6.svg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82.sv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4.png"/><Relationship Id="rId5" Type="http://schemas.openxmlformats.org/officeDocument/2006/relationships/hyperlink" Target="https://greenpatrol.ru/ru/stranica-dlya-obshchego-reytinga/ekologicheskiy-reyting-subektov-rf?tid=426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4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sv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sv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sv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os.ru/ekologiya/" TargetMode="External"/><Relationship Id="rId3" Type="http://schemas.openxmlformats.org/officeDocument/2006/relationships/image" Target="../media/image106.svg"/><Relationship Id="rId7" Type="http://schemas.openxmlformats.org/officeDocument/2006/relationships/image" Target="../media/image80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9.png"/><Relationship Id="rId5" Type="http://schemas.openxmlformats.org/officeDocument/2006/relationships/image" Target="../media/image108.svg"/><Relationship Id="rId10" Type="http://schemas.openxmlformats.org/officeDocument/2006/relationships/image" Target="../media/image82.png"/><Relationship Id="rId4" Type="http://schemas.openxmlformats.org/officeDocument/2006/relationships/image" Target="../media/image78.png"/><Relationship Id="rId9" Type="http://schemas.openxmlformats.org/officeDocument/2006/relationships/image" Target="../media/image8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sv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8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120.svg"/><Relationship Id="rId7" Type="http://schemas.openxmlformats.org/officeDocument/2006/relationships/image" Target="../media/image124.sv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9.png"/><Relationship Id="rId5" Type="http://schemas.openxmlformats.org/officeDocument/2006/relationships/image" Target="../media/image122.svg"/><Relationship Id="rId4" Type="http://schemas.openxmlformats.org/officeDocument/2006/relationships/image" Target="../media/image88.png"/><Relationship Id="rId9" Type="http://schemas.openxmlformats.org/officeDocument/2006/relationships/image" Target="../media/image126.sv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hyperlink" Target="https://drive.google.com/file/d/17yHCYfJON3Y2GRQHXHwkCqb5Z3pxPIwn/view" TargetMode="External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https://drive.google.com/file/d/17yHCYfJON3Y2GRQHXHwkCqb5Z3pxPIwn/view" TargetMode="Externa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hyperlink" Target="https://drive.google.com/file/d/17yHCYfJON3Y2GRQHXHwkCqb5Z3pxPIwn/view" TargetMode="Externa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s://drive.google.com/file/d/1SPmXwDxBGXI5xPLDFHALeLzZ8XZvOzAN/view?usp=sharing" TargetMode="External"/><Relationship Id="rId3" Type="http://schemas.openxmlformats.org/officeDocument/2006/relationships/hyperlink" Target="https://drive.google.com/file/d/1jxhD0Ux07EYsbNQXYFHXsODXIH6cvA7B/view?usp=sharing" TargetMode="External"/><Relationship Id="rId7" Type="http://schemas.openxmlformats.org/officeDocument/2006/relationships/hyperlink" Target="https://drive.google.com/file/d/1_FHXt-hx-FVbg0BG4SD1cgJLiPxcC9Gh/view?usp=sharing" TargetMode="External"/><Relationship Id="rId2" Type="http://schemas.openxmlformats.org/officeDocument/2006/relationships/hyperlink" Target="https://drive.google.com/file/d/1jWfOPzg0qTmWbe-p9-7DSgv_3CtDMJSF/view?usp=sharing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drive.google.com/file/d/1fVVb1bGYYCeu7KMUZJwJgzFQF34jpZMP/view?usp=sharing" TargetMode="External"/><Relationship Id="rId5" Type="http://schemas.openxmlformats.org/officeDocument/2006/relationships/hyperlink" Target="https://drive.google.com/file/d/1XAJ7GdoP4o8BmWLutSu-uPw5_JbEDQgo/view?usp=sharing" TargetMode="External"/><Relationship Id="rId4" Type="http://schemas.openxmlformats.org/officeDocument/2006/relationships/hyperlink" Target="https://drive.google.com/file/d/1TK8Ow_6vpsWA0kT0ylMNhwXJB-3xXErg/view?usp=sharing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vQdlKyQk94oFfChHz2uxAN1vFHW5JfZA/view" TargetMode="External"/><Relationship Id="rId2" Type="http://schemas.openxmlformats.org/officeDocument/2006/relationships/hyperlink" Target="https://drive.google.com/file/d/1FWqduNLAIJd0Neuhchtj1lVqXNczfC5t/view" TargetMode="External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svg"/><Relationship Id="rId3" Type="http://schemas.openxmlformats.org/officeDocument/2006/relationships/hyperlink" Target="https://drive.google.com/file/d/1jOqmU-XGVa3-BxrYQteheiQoqsndHJmz/view?usp=sharing" TargetMode="External"/><Relationship Id="rId7" Type="http://schemas.openxmlformats.org/officeDocument/2006/relationships/image" Target="../media/image95.png"/><Relationship Id="rId2" Type="http://schemas.openxmlformats.org/officeDocument/2006/relationships/hyperlink" Target="https://drive.google.com/file/d/125NKII4SPRQZ_SKt6Vmzio6aFLjn5IW0/view?usp=sharing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1.svg"/><Relationship Id="rId5" Type="http://schemas.openxmlformats.org/officeDocument/2006/relationships/image" Target="../media/image94.png"/><Relationship Id="rId4" Type="http://schemas.openxmlformats.org/officeDocument/2006/relationships/hyperlink" Target="https://kahoot.it/challenge/820e0717-4224-4414-bbb3-1e0b1a51ef4a_1624744632087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sv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7.svg"/><Relationship Id="rId4" Type="http://schemas.openxmlformats.org/officeDocument/2006/relationships/image" Target="../media/image9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3" Type="http://schemas.openxmlformats.org/officeDocument/2006/relationships/hyperlink" Target="http://budget.gov.ru/epbs/faces/p/%D0%9D%D0%B0%D1%86%D0%B8%D0%BE%D0%BD%D0%B0%D0%BB%D1%8C%D0%BD%D1%8B%D0%B5%20%D0%BF%D1%80%D0%BE%D0%B5%D0%BA%D1%82%D1%8B?_adf.ctrl-state=1c5zb7xyny_61&amp;regionId=45" TargetMode="External"/><Relationship Id="rId7" Type="http://schemas.openxmlformats.org/officeDocument/2006/relationships/image" Target="../media/image139.svg"/><Relationship Id="rId2" Type="http://schemas.openxmlformats.org/officeDocument/2006/relationships/hyperlink" Target="https://&#1085;&#1072;&#1094;&#1080;&#1086;&#1085;&#1072;&#1083;&#1100;&#1085;&#1099;&#1077;&#1087;&#1088;&#1086;&#1077;&#1082;&#1090;&#1099;.&#1088;&#1092;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8.png"/><Relationship Id="rId5" Type="http://schemas.openxmlformats.org/officeDocument/2006/relationships/hyperlink" Target="https://ach.gov.ru/" TargetMode="External"/><Relationship Id="rId4" Type="http://schemas.openxmlformats.org/officeDocument/2006/relationships/hyperlink" Target="https://spending.gov.ru/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C7D40AE0-9A34-494C-AE8B-C871F1A555F7}"/>
              </a:ext>
            </a:extLst>
          </p:cNvPr>
          <p:cNvSpPr txBox="1"/>
          <p:nvPr/>
        </p:nvSpPr>
        <p:spPr>
          <a:xfrm>
            <a:off x="209218" y="359613"/>
            <a:ext cx="11852275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0" b="0" i="0" u="none" strike="noStrike" kern="1200" cap="none" spc="-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Федеральное государственное образовательное бюджетное</a:t>
            </a:r>
            <a:br>
              <a:rPr kumimoji="0" lang="ru-RU" sz="2100" b="0" i="0" u="none" strike="noStrike" kern="1200" cap="none" spc="-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ru-RU" sz="2100" b="0" i="0" u="none" strike="noStrike" kern="1200" cap="none" spc="-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учреждение высшего образования</a:t>
            </a:r>
            <a:br>
              <a:rPr kumimoji="0" lang="ru-RU" sz="2100" b="0" i="0" u="none" strike="noStrike" kern="1200" cap="none" spc="-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ru-RU" sz="2100" b="0" i="0" u="none" strike="noStrike" kern="1200" cap="none" spc="-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«Финансовый университет при Правительстве Российской Федерации»</a:t>
            </a:r>
            <a:endParaRPr kumimoji="0" lang="ru-RU" sz="2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8097706-2A98-4503-8D93-1CC0BA904DB3}"/>
              </a:ext>
            </a:extLst>
          </p:cNvPr>
          <p:cNvSpPr txBox="1"/>
          <p:nvPr/>
        </p:nvSpPr>
        <p:spPr>
          <a:xfrm>
            <a:off x="415592" y="1762689"/>
            <a:ext cx="1143952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Всероссийский конкурс проектов по представлению бюджета для граждан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</a:rPr>
              <a:t>Номинация конкурса: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«Бюджет и национальные цели развития Российской Федерации»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</a:rPr>
              <a:t>Название: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«Как обеспечивается достижение национальной цели развития Российской Федерации «Комфортная и безопасная среда для жизни» в области экологии?»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39875AB-EB30-4F6B-97E6-D05538F5EA2D}"/>
              </a:ext>
            </a:extLst>
          </p:cNvPr>
          <p:cNvSpPr txBox="1"/>
          <p:nvPr/>
        </p:nvSpPr>
        <p:spPr>
          <a:xfrm>
            <a:off x="0" y="4301956"/>
            <a:ext cx="118157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Студент 2 курса Финансового факультета 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Любатуров Герман Николаевич</a:t>
            </a:r>
          </a:p>
          <a:p>
            <a:pPr lvl="0" algn="r">
              <a:defRPr/>
            </a:pPr>
            <a:r>
              <a:rPr lang="ru-RU" dirty="0">
                <a:solidFill>
                  <a:prstClr val="white"/>
                </a:solidFill>
                <a:latin typeface="Franklin Gothic Book"/>
              </a:rPr>
              <a:t>Студентка 2 курса Факультета </a:t>
            </a:r>
            <a:r>
              <a:rPr lang="ru-RU" dirty="0">
                <a:solidFill>
                  <a:prstClr val="white"/>
                </a:solidFill>
              </a:rPr>
              <a:t>Информационных технологий и анализа больших данных  </a:t>
            </a:r>
            <a:endParaRPr lang="ru-RU" dirty="0">
              <a:solidFill>
                <a:prstClr val="white"/>
              </a:solidFill>
              <a:latin typeface="Franklin Gothic Book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err="1">
                <a:solidFill>
                  <a:prstClr val="white"/>
                </a:solidFill>
                <a:latin typeface="Franklin Gothic Book"/>
              </a:rPr>
              <a:t>Тетенева</a:t>
            </a:r>
            <a:r>
              <a:rPr lang="ru-RU" b="1" dirty="0">
                <a:solidFill>
                  <a:prstClr val="white"/>
                </a:solidFill>
                <a:latin typeface="Franklin Gothic Book"/>
              </a:rPr>
              <a:t> Ольга Алексеевна 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lvl="0" algn="r"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Научный руководитель: </a:t>
            </a:r>
            <a:r>
              <a:rPr kumimoji="0" lang="ru-RU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к.э.</a:t>
            </a:r>
            <a:r>
              <a:rPr lang="ru-RU" dirty="0">
                <a:solidFill>
                  <a:prstClr val="white"/>
                </a:solidFill>
              </a:rPr>
              <a:t>н., доцент Департамента </a:t>
            </a:r>
          </a:p>
          <a:p>
            <a:pPr lvl="0" algn="r">
              <a:defRPr/>
            </a:pPr>
            <a:r>
              <a:rPr lang="ru-RU" dirty="0">
                <a:solidFill>
                  <a:prstClr val="white"/>
                </a:solidFill>
              </a:rPr>
              <a:t>общественных финансов Финансового факультета </a:t>
            </a:r>
            <a:endParaRPr kumimoji="0" lang="ru-RU" sz="18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err="1">
                <a:solidFill>
                  <a:prstClr val="white"/>
                </a:solidFill>
                <a:latin typeface="Franklin Gothic Book"/>
              </a:rPr>
              <a:t>Балынин</a:t>
            </a:r>
            <a:r>
              <a:rPr lang="ru-RU" b="1" dirty="0">
                <a:solidFill>
                  <a:prstClr val="white"/>
                </a:solidFill>
                <a:latin typeface="Franklin Gothic Book"/>
              </a:rPr>
              <a:t> Игорь Викторович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12320E1-95BD-4791-9CD6-271EBBBA5F5F}"/>
              </a:ext>
            </a:extLst>
          </p:cNvPr>
          <p:cNvSpPr txBox="1"/>
          <p:nvPr/>
        </p:nvSpPr>
        <p:spPr>
          <a:xfrm>
            <a:off x="5305424" y="6259472"/>
            <a:ext cx="199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Москва, 2021 г.</a:t>
            </a:r>
          </a:p>
        </p:txBody>
      </p:sp>
    </p:spTree>
    <p:extLst>
      <p:ext uri="{BB962C8B-B14F-4D97-AF65-F5344CB8AC3E}">
        <p14:creationId xmlns:p14="http://schemas.microsoft.com/office/powerpoint/2010/main" val="3348856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8B51AE-252F-4958-A1E9-67C57179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711" y="1207760"/>
            <a:ext cx="6009234" cy="782638"/>
          </a:xfrm>
        </p:spPr>
        <p:txBody>
          <a:bodyPr rtlCol="0">
            <a:normAutofit/>
          </a:bodyPr>
          <a:lstStyle/>
          <a:p>
            <a:pPr algn="ctr" rtl="0"/>
            <a:r>
              <a:rPr lang="ru-RU" sz="4400" dirty="0"/>
              <a:t>Бюджет для граждан 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35F389B-861B-485A-AD81-A9172882D9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6711" y="2060240"/>
            <a:ext cx="6096489" cy="1368760"/>
          </a:xfrm>
        </p:spPr>
        <p:txBody>
          <a:bodyPr rtlCol="0">
            <a:normAutofit fontScale="92500" lnSpcReduction="20000"/>
          </a:bodyPr>
          <a:lstStyle/>
          <a:p>
            <a:pPr algn="ctr" rtl="0"/>
            <a:r>
              <a:rPr lang="ru-RU" sz="2400" b="1" dirty="0"/>
              <a:t>Приоритет расходов в бюджете на предстоящий трехлетний период:</a:t>
            </a:r>
            <a:r>
              <a:rPr lang="ru-RU" sz="2400" dirty="0"/>
              <a:t> содействие достижению национальных целей развития,                      выполнение мероприятий Послания Президента Федеральному Собранию.</a:t>
            </a:r>
          </a:p>
          <a:p>
            <a:pPr algn="ctr" rtl="0"/>
            <a:endParaRPr lang="ru-RU" sz="2400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A1FE0C33-CECE-4322-A29C-AEA87CDB13E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018099" y="1207760"/>
            <a:ext cx="4717190" cy="2077863"/>
          </a:xfrm>
        </p:spPr>
        <p:txBody>
          <a:bodyPr rtlCol="0"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Финансирование дополнительных расходов</a:t>
            </a:r>
            <a:r>
              <a:rPr lang="ru-RU" sz="2400" dirty="0"/>
              <a:t>, связанных с временной поддержкой граждан, отраслей и экономики в период восстановления после пандемии (2020-2021 гг.) с постепенной нормализацией бюджетной политики и выходом на соблюдение «бюджетных правил» к 2022 году.</a:t>
            </a:r>
          </a:p>
          <a:p>
            <a:pPr algn="just" rtl="0">
              <a:buFont typeface="Wingdings" panose="05000000000000000000" pitchFamily="2" charset="2"/>
              <a:buChar char="ü"/>
            </a:pPr>
            <a:endParaRPr lang="ru-RU" sz="2400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77CBD36-E928-427F-BCF4-3FF2B77D4C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2</a:t>
            </a:fld>
            <a:endParaRPr lang="ru-RU"/>
          </a:p>
        </p:txBody>
      </p:sp>
      <p:pic>
        <p:nvPicPr>
          <p:cNvPr id="9" name="Рисунок 8" descr="Устойчивость">
            <a:extLst>
              <a:ext uri="{FF2B5EF4-FFF2-40B4-BE49-F238E27FC236}">
                <a16:creationId xmlns:a16="http://schemas.microsoft.com/office/drawing/2014/main" id="{87DF9C2E-3F17-4F09-894C-35A3A3F8C1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73389" y="1207760"/>
            <a:ext cx="477780" cy="4777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2C3850-39A5-407A-A692-1551EA1CEBD8}"/>
              </a:ext>
            </a:extLst>
          </p:cNvPr>
          <p:cNvSpPr txBox="1"/>
          <p:nvPr/>
        </p:nvSpPr>
        <p:spPr>
          <a:xfrm>
            <a:off x="6812279" y="253653"/>
            <a:ext cx="609760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+mj-lt"/>
              </a:rPr>
              <a:t>Основные параметры бюджета предусматривают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724284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F9525D0F-7077-4E43-960B-B2A6B376C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1124693"/>
            <a:ext cx="5959602" cy="782638"/>
          </a:xfrm>
        </p:spPr>
        <p:txBody>
          <a:bodyPr>
            <a:noAutofit/>
          </a:bodyPr>
          <a:lstStyle/>
          <a:p>
            <a:r>
              <a:rPr lang="ru-RU" sz="3200" dirty="0"/>
              <a:t>Указом Президента Российской Федерации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7C32F17-46F6-4A6B-A225-247A6E23F1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</a:t>
            </a:fld>
            <a:endParaRPr lang="ru-RU" noProof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B8E42286-C64B-45AA-8BE6-E7444B5317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от 21 июля 2020 г. № 474 «О национальных целях развития Российской Федерации на период  до 2030 года»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7AA9AF5D-7F69-4BA6-BFF7-1D03B981E1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42974" y="3130754"/>
            <a:ext cx="5288963" cy="2588637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 Определены 5 национальных целей развития Российской Федерации, одна из которых </a:t>
            </a:r>
            <a:r>
              <a:rPr lang="ru-RU" sz="2400" b="1" dirty="0"/>
              <a:t>- </a:t>
            </a:r>
            <a:r>
              <a:rPr lang="ru-RU" sz="2400" b="1" dirty="0">
                <a:solidFill>
                  <a:schemeClr val="bg2"/>
                </a:solidFill>
              </a:rPr>
              <a:t>Комфортная и безопасная среда для жизни.</a:t>
            </a:r>
            <a:r>
              <a:rPr lang="ru-RU" sz="2400" dirty="0">
                <a:solidFill>
                  <a:schemeClr val="bg2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Установлены 5 целевых показателя, характеризующие достижение национальной целей,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/>
              <a:t>3 из которых – </a:t>
            </a:r>
            <a:r>
              <a:rPr lang="ru-RU" sz="2400" dirty="0">
                <a:solidFill>
                  <a:schemeClr val="bg2"/>
                </a:solidFill>
              </a:rPr>
              <a:t>в области экологии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1284CF9-FE06-4B62-B1FD-C4C488F35B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00" t="15785" r="55703" b="21400"/>
          <a:stretch/>
        </p:blipFill>
        <p:spPr>
          <a:xfrm>
            <a:off x="136021" y="89928"/>
            <a:ext cx="1092617" cy="10987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1953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D492004-FF5A-486F-BD35-52AACB74C6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4</a:t>
            </a:fld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93D545-C417-48EA-9543-078BF8EB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026" y="470926"/>
            <a:ext cx="10515600" cy="1325563"/>
          </a:xfrm>
        </p:spPr>
        <p:txBody>
          <a:bodyPr rtlCol="0">
            <a:noAutofit/>
          </a:bodyPr>
          <a:lstStyle/>
          <a:p>
            <a:r>
              <a:rPr lang="ru-RU" sz="3600" dirty="0"/>
              <a:t>Национальная цель развития Российской Федерации «Комфортная и безопасная среда для жизни» </a:t>
            </a:r>
            <a:br>
              <a:rPr lang="ru-RU" sz="3600" dirty="0"/>
            </a:br>
            <a:endParaRPr lang="ru-RU" sz="3600" dirty="0"/>
          </a:p>
        </p:txBody>
      </p:sp>
      <p:graphicFrame>
        <p:nvGraphicFramePr>
          <p:cNvPr id="35" name="Схема 34">
            <a:extLst>
              <a:ext uri="{FF2B5EF4-FFF2-40B4-BE49-F238E27FC236}">
                <a16:creationId xmlns:a16="http://schemas.microsoft.com/office/drawing/2014/main" id="{905DE92C-9B9B-402C-A532-FE12B9499D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4232752"/>
              </p:ext>
            </p:extLst>
          </p:nvPr>
        </p:nvGraphicFramePr>
        <p:xfrm>
          <a:off x="330467" y="1583357"/>
          <a:ext cx="11531065" cy="5274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D61EFF72-B29E-4E56-9DCA-3C84535526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7767" y="1606365"/>
            <a:ext cx="2468395" cy="17395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A041FB01-EA4F-4596-A80A-CC8589F523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43171" y="1606365"/>
            <a:ext cx="2618361" cy="158438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Стрелка вниз 3"/>
          <p:cNvSpPr/>
          <p:nvPr/>
        </p:nvSpPr>
        <p:spPr>
          <a:xfrm>
            <a:off x="5609230" y="1351808"/>
            <a:ext cx="1310185" cy="1224959"/>
          </a:xfrm>
          <a:prstGeom prst="downArrow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523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15C7442-A796-431F-9A0A-F83FEA16A0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5</a:t>
            </a:fld>
            <a:endParaRPr lang="ru-RU" noProof="0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5B486849-BD8D-4499-A580-D3CFB8A69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9649" y="2814411"/>
            <a:ext cx="4183650" cy="454353"/>
          </a:xfrm>
        </p:spPr>
        <p:txBody>
          <a:bodyPr/>
          <a:lstStyle/>
          <a:p>
            <a:r>
              <a:rPr lang="ru-RU" dirty="0"/>
              <a:t>Национального проекта </a:t>
            </a:r>
            <a:r>
              <a:rPr lang="ru-RU" dirty="0">
                <a:solidFill>
                  <a:schemeClr val="bg2"/>
                </a:solidFill>
              </a:rPr>
              <a:t>«Экология»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D1FA90B1-CC38-4E74-8DD7-EFDD6C4A89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Обеспечивается через реализацию:</a:t>
            </a:r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id="{3EEF40D6-D83D-4226-AD44-84A8D8C5ED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103371" y="2741682"/>
            <a:ext cx="4365625" cy="2333625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latin typeface="+mj-lt"/>
              </a:rPr>
              <a:t>Государственных программ Российской Федерации в области экологии:</a:t>
            </a:r>
          </a:p>
          <a:p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AEDD14F2-2C79-41C6-95ED-63707D9F7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3092"/>
            <a:ext cx="10515600" cy="1325563"/>
          </a:xfrm>
        </p:spPr>
        <p:txBody>
          <a:bodyPr>
            <a:noAutofit/>
          </a:bodyPr>
          <a:lstStyle/>
          <a:p>
            <a:r>
              <a:rPr lang="ru-RU" sz="4000" dirty="0"/>
              <a:t>Достижение национальной цели в Российской Федерации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A89245-1999-4DDB-8816-8E6FFB12E16A}"/>
              </a:ext>
            </a:extLst>
          </p:cNvPr>
          <p:cNvSpPr txBox="1"/>
          <p:nvPr/>
        </p:nvSpPr>
        <p:spPr>
          <a:xfrm>
            <a:off x="7378091" y="3908494"/>
            <a:ext cx="46996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Охрана окружающей среды</a:t>
            </a:r>
          </a:p>
          <a:p>
            <a:r>
              <a:rPr lang="ru-RU" sz="2000" dirty="0">
                <a:solidFill>
                  <a:schemeClr val="bg1"/>
                </a:solidFill>
              </a:rPr>
              <a:t>Воспроизводство и использование природных ресурсов</a:t>
            </a:r>
          </a:p>
          <a:p>
            <a:r>
              <a:rPr lang="ru-RU" sz="2000" dirty="0">
                <a:solidFill>
                  <a:schemeClr val="bg1"/>
                </a:solidFill>
              </a:rPr>
              <a:t>Развитие лесного хозяйства</a:t>
            </a:r>
          </a:p>
          <a:p>
            <a:r>
              <a:rPr lang="ru-RU" sz="2000" dirty="0">
                <a:solidFill>
                  <a:schemeClr val="bg1"/>
                </a:solidFill>
              </a:rPr>
              <a:t>Развитие рыбохозяйственного комплекса</a:t>
            </a:r>
          </a:p>
          <a:p>
            <a:r>
              <a:rPr lang="ru-RU" sz="2000" dirty="0">
                <a:solidFill>
                  <a:schemeClr val="bg1"/>
                </a:solidFill>
              </a:rPr>
              <a:t>Комплексное развитие сельских территорий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4BB1E9ED-A3EB-4E82-9D29-E639849864C4}"/>
              </a:ext>
            </a:extLst>
          </p:cNvPr>
          <p:cNvCxnSpPr>
            <a:stCxn id="15" idx="2"/>
            <a:endCxn id="11" idx="0"/>
          </p:cNvCxnSpPr>
          <p:nvPr/>
        </p:nvCxnSpPr>
        <p:spPr>
          <a:xfrm flipH="1">
            <a:off x="3251474" y="2464349"/>
            <a:ext cx="2844527" cy="350062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0313004F-1BAE-4A3F-9AEF-326541F5AEDF}"/>
              </a:ext>
            </a:extLst>
          </p:cNvPr>
          <p:cNvCxnSpPr>
            <a:stCxn id="15" idx="2"/>
            <a:endCxn id="18" idx="0"/>
          </p:cNvCxnSpPr>
          <p:nvPr/>
        </p:nvCxnSpPr>
        <p:spPr>
          <a:xfrm>
            <a:off x="6096001" y="2464349"/>
            <a:ext cx="3190183" cy="277333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B293F6-4D71-4F28-89DC-DB9E35F61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325" y="3908494"/>
            <a:ext cx="2333626" cy="23336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 descr="Растение">
            <a:extLst>
              <a:ext uri="{FF2B5EF4-FFF2-40B4-BE49-F238E27FC236}">
                <a16:creationId xmlns:a16="http://schemas.microsoft.com/office/drawing/2014/main" id="{0660C8C9-1049-46B3-A06E-E02D9950C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21789" y="4345833"/>
            <a:ext cx="501997" cy="501997"/>
          </a:xfrm>
          <a:prstGeom prst="rect">
            <a:avLst/>
          </a:prstGeom>
        </p:spPr>
      </p:pic>
      <p:pic>
        <p:nvPicPr>
          <p:cNvPr id="25" name="Рисунок 24" descr="Пейзаж леса">
            <a:extLst>
              <a:ext uri="{FF2B5EF4-FFF2-40B4-BE49-F238E27FC236}">
                <a16:creationId xmlns:a16="http://schemas.microsoft.com/office/drawing/2014/main" id="{1CFEABC3-1686-4939-9DA9-DA75E988E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72131" y="4849479"/>
            <a:ext cx="451655" cy="451655"/>
          </a:xfrm>
          <a:prstGeom prst="rect">
            <a:avLst/>
          </a:prstGeom>
        </p:spPr>
      </p:pic>
      <p:pic>
        <p:nvPicPr>
          <p:cNvPr id="29" name="Рисунок 28" descr="Пейзаж фермы">
            <a:extLst>
              <a:ext uri="{FF2B5EF4-FFF2-40B4-BE49-F238E27FC236}">
                <a16:creationId xmlns:a16="http://schemas.microsoft.com/office/drawing/2014/main" id="{0EBE5250-F407-4704-B7BF-45E5DA4FFE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71970" y="5810750"/>
            <a:ext cx="506121" cy="506121"/>
          </a:xfrm>
          <a:prstGeom prst="rect">
            <a:avLst/>
          </a:prstGeom>
        </p:spPr>
      </p:pic>
      <p:pic>
        <p:nvPicPr>
          <p:cNvPr id="31" name="Рисунок 30" descr="Рыбалка">
            <a:extLst>
              <a:ext uri="{FF2B5EF4-FFF2-40B4-BE49-F238E27FC236}">
                <a16:creationId xmlns:a16="http://schemas.microsoft.com/office/drawing/2014/main" id="{27A29F41-EC23-469B-A917-15609F2010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879116" y="5219037"/>
            <a:ext cx="544670" cy="544670"/>
          </a:xfrm>
          <a:prstGeom prst="rect">
            <a:avLst/>
          </a:prstGeom>
        </p:spPr>
      </p:pic>
      <p:pic>
        <p:nvPicPr>
          <p:cNvPr id="33" name="Рисунок 32" descr="Открытая ладонь с растением">
            <a:extLst>
              <a:ext uri="{FF2B5EF4-FFF2-40B4-BE49-F238E27FC236}">
                <a16:creationId xmlns:a16="http://schemas.microsoft.com/office/drawing/2014/main" id="{653B8B16-9EBB-44B3-845C-E1D1F709825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21788" y="3842187"/>
            <a:ext cx="501997" cy="50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81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E1BA9B4B-C586-4B6B-8142-E49AC2D37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Национальный проект «Экология»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630E50A-AB9F-4122-B5E0-DE40C6E483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-RU" sz="2400" dirty="0"/>
              <a:t>Основные характеристики: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3FC3CF09-BAFF-4590-A12C-E378DFF1DA5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38201" y="2552701"/>
            <a:ext cx="4993378" cy="3114674"/>
          </a:xfrm>
          <a:ln>
            <a:noFill/>
          </a:ln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2"/>
                </a:solidFill>
              </a:rPr>
              <a:t>Национальная цель</a:t>
            </a:r>
            <a:r>
              <a:rPr lang="ru-RU" sz="2400" dirty="0"/>
              <a:t>, на достижение которой влияет данный проект – </a:t>
            </a:r>
            <a:r>
              <a:rPr lang="ru-RU" sz="2400" b="1" dirty="0"/>
              <a:t>комфортная и безопасная среда для жизни. </a:t>
            </a:r>
          </a:p>
          <a:p>
            <a:pPr marL="0" indent="0">
              <a:buNone/>
            </a:pPr>
            <a:r>
              <a:rPr lang="ru-RU" sz="2400" dirty="0"/>
              <a:t>Проект реализуется </a:t>
            </a:r>
            <a:r>
              <a:rPr lang="ru-RU" sz="2400" dirty="0">
                <a:solidFill>
                  <a:schemeClr val="bg2"/>
                </a:solidFill>
              </a:rPr>
              <a:t>в целях </a:t>
            </a:r>
            <a:r>
              <a:rPr lang="ru-RU" sz="2400" dirty="0"/>
              <a:t>улучшения экологической обстановки в целом, сохранения биологического разнообразия, уникальных водных объектов, внедрения наилучших доступных технологий.</a:t>
            </a:r>
          </a:p>
          <a:p>
            <a:endParaRPr lang="ru-RU" sz="2400" b="1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C9E879AA-B873-414B-BC94-C8FF2856626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741421" y="2552700"/>
            <a:ext cx="4993379" cy="3114673"/>
          </a:xfrm>
          <a:ln>
            <a:noFill/>
          </a:ln>
        </p:spPr>
        <p:txBody>
          <a:bodyPr rtlCol="0">
            <a:normAutofit lnSpcReduction="10000"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2"/>
                </a:solidFill>
              </a:rPr>
              <a:t>Сроки реализации </a:t>
            </a:r>
            <a:r>
              <a:rPr lang="ru-RU" sz="2400" dirty="0"/>
              <a:t>– 01.10.2018 - 31.12.2024. </a:t>
            </a:r>
          </a:p>
          <a:p>
            <a:pPr marL="0" indent="0">
              <a:buNone/>
            </a:pPr>
            <a:r>
              <a:rPr lang="ru-RU" sz="2400" dirty="0"/>
              <a:t>Включает в себя 11 </a:t>
            </a:r>
            <a:r>
              <a:rPr lang="ru-RU" sz="2400" dirty="0">
                <a:solidFill>
                  <a:schemeClr val="bg2"/>
                </a:solidFill>
              </a:rPr>
              <a:t>федеральных проектов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2"/>
                </a:solidFill>
              </a:rPr>
              <a:t>Куратор</a:t>
            </a:r>
            <a:r>
              <a:rPr lang="ru-RU" sz="2400" dirty="0"/>
              <a:t> Федеральных проектов – </a:t>
            </a:r>
            <a:r>
              <a:rPr lang="ru-RU" sz="2400" dirty="0" err="1"/>
              <a:t>Абрамченко</a:t>
            </a:r>
            <a:r>
              <a:rPr lang="ru-RU" sz="2400" dirty="0"/>
              <a:t> Виктория Валериевна, Заместитель Председателя Правительства Российской Федерации</a:t>
            </a:r>
          </a:p>
          <a:p>
            <a:pPr marL="0" indent="0">
              <a:buNone/>
            </a:pPr>
            <a:endParaRPr lang="ru-RU" sz="2400" dirty="0"/>
          </a:p>
          <a:p>
            <a:pPr rtl="0"/>
            <a:endParaRPr lang="ru-RU" dirty="0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6</a:t>
            </a:fld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21B548D-BC49-4547-838D-D218A4961E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599" y="2464349"/>
            <a:ext cx="475529" cy="48162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D29BBA7-8A64-4BC4-8551-6CDA654EF2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599" y="3628410"/>
            <a:ext cx="475529" cy="4816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8604F5B-1D29-40C7-95F2-EF54ACC80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0423" y="2464349"/>
            <a:ext cx="475529" cy="48162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BDC84B-28F9-4F75-A4A8-E7F8B2BC3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4791" y="3169201"/>
            <a:ext cx="475529" cy="48162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A25EB17-133F-4758-9687-0A69E65891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9072" y="3869223"/>
            <a:ext cx="475529" cy="481626"/>
          </a:xfrm>
          <a:prstGeom prst="rect">
            <a:avLst/>
          </a:prstGeom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39C0E1C6-FA2A-45C2-82A0-EE11BE488B80}"/>
              </a:ext>
            </a:extLst>
          </p:cNvPr>
          <p:cNvSpPr/>
          <p:nvPr/>
        </p:nvSpPr>
        <p:spPr>
          <a:xfrm>
            <a:off x="6179419" y="2334301"/>
            <a:ext cx="5752699" cy="3585236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DDF0563C-F1CF-4663-8444-5294CE60DB48}"/>
              </a:ext>
            </a:extLst>
          </p:cNvPr>
          <p:cNvSpPr/>
          <p:nvPr/>
        </p:nvSpPr>
        <p:spPr>
          <a:xfrm>
            <a:off x="312891" y="2283729"/>
            <a:ext cx="5469214" cy="3652613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184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C153AF09-475A-4F76-B0FF-0F97BF347B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7</a:t>
            </a:fld>
            <a:endParaRPr lang="ru-RU" noProof="0"/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id="{C766621F-0AAB-42E9-B17A-E6B25D2A23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16680" y="1829183"/>
            <a:ext cx="10515599" cy="629105"/>
          </a:xfrm>
        </p:spPr>
        <p:txBody>
          <a:bodyPr/>
          <a:lstStyle/>
          <a:p>
            <a:r>
              <a:rPr lang="ru-RU" dirty="0"/>
              <a:t>Основные характеристики: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4D02E709-F3A5-456F-B484-1968389D651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085857" y="2575676"/>
            <a:ext cx="4983078" cy="3648074"/>
          </a:xfrm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/>
              <a:t>5 основных </a:t>
            </a:r>
            <a:r>
              <a:rPr lang="ru-RU" sz="2400" b="1" dirty="0">
                <a:solidFill>
                  <a:schemeClr val="bg2"/>
                </a:solidFill>
              </a:rPr>
              <a:t>направлений</a:t>
            </a:r>
            <a:r>
              <a:rPr lang="ru-RU" sz="2400" b="1" dirty="0"/>
              <a:t>, по которым ведётся работа:</a:t>
            </a:r>
          </a:p>
          <a:p>
            <a:pPr marL="0" indent="0">
              <a:buNone/>
            </a:pPr>
            <a:r>
              <a:rPr lang="ru-RU" sz="2400" dirty="0"/>
              <a:t>Сохранение водоемов и повышение качества питьевой воды</a:t>
            </a:r>
          </a:p>
          <a:p>
            <a:pPr marL="0" indent="0">
              <a:buNone/>
            </a:pPr>
            <a:r>
              <a:rPr lang="ru-RU" sz="2400" dirty="0"/>
              <a:t>Уменьшение загрязнения воздуха</a:t>
            </a:r>
          </a:p>
          <a:p>
            <a:pPr marL="0" indent="0">
              <a:buNone/>
            </a:pPr>
            <a:r>
              <a:rPr lang="ru-RU" sz="2400" dirty="0"/>
              <a:t>Утилизация и переработка отходов</a:t>
            </a:r>
          </a:p>
          <a:p>
            <a:pPr marL="0" indent="0">
              <a:buNone/>
            </a:pPr>
            <a:r>
              <a:rPr lang="ru-RU" sz="2400" dirty="0"/>
              <a:t>Защита природы и животных</a:t>
            </a:r>
          </a:p>
          <a:p>
            <a:pPr marL="0" indent="0">
              <a:buNone/>
            </a:pPr>
            <a:r>
              <a:rPr lang="ru-RU" sz="2400" dirty="0"/>
              <a:t>Внедрение наилучших природоохранных технологий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21" name="Текст 20">
            <a:extLst>
              <a:ext uri="{FF2B5EF4-FFF2-40B4-BE49-F238E27FC236}">
                <a16:creationId xmlns:a16="http://schemas.microsoft.com/office/drawing/2014/main" id="{57221B34-F5FC-4415-A426-15F10FF2683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85000" y="2464349"/>
            <a:ext cx="5336279" cy="3648074"/>
          </a:xfrm>
          <a:ln>
            <a:solidFill>
              <a:schemeClr val="bg2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/>
              <a:t>5 основных </a:t>
            </a:r>
            <a:r>
              <a:rPr lang="ru-RU" sz="2400" b="1" dirty="0">
                <a:solidFill>
                  <a:schemeClr val="bg2"/>
                </a:solidFill>
              </a:rPr>
              <a:t>категорий</a:t>
            </a:r>
            <a:r>
              <a:rPr lang="ru-RU" sz="2400" b="1" dirty="0"/>
              <a:t>, по которым ведется работа: </a:t>
            </a:r>
          </a:p>
          <a:p>
            <a:r>
              <a:rPr lang="ru-RU" sz="2400" dirty="0"/>
              <a:t>Вода</a:t>
            </a:r>
          </a:p>
          <a:p>
            <a:r>
              <a:rPr lang="ru-RU" sz="2400" dirty="0"/>
              <a:t>Воздух</a:t>
            </a:r>
          </a:p>
          <a:p>
            <a:r>
              <a:rPr lang="ru-RU" sz="2400" dirty="0"/>
              <a:t>Отходы</a:t>
            </a:r>
          </a:p>
          <a:p>
            <a:r>
              <a:rPr lang="ru-RU" sz="2400" dirty="0"/>
              <a:t>Биоразнообразие </a:t>
            </a:r>
          </a:p>
          <a:p>
            <a:r>
              <a:rPr lang="ru-RU" sz="2400" dirty="0"/>
              <a:t>Технологии 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16" name="Заголовок 15">
            <a:extLst>
              <a:ext uri="{FF2B5EF4-FFF2-40B4-BE49-F238E27FC236}">
                <a16:creationId xmlns:a16="http://schemas.microsoft.com/office/drawing/2014/main" id="{6BD6CD9B-AB20-4868-B7F1-723F892C4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Национальный проект «Экология»</a:t>
            </a:r>
          </a:p>
        </p:txBody>
      </p: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37FB5531-6DE7-40EA-87C1-7BE54C6E23C7}"/>
              </a:ext>
            </a:extLst>
          </p:cNvPr>
          <p:cNvCxnSpPr>
            <a:cxnSpLocks/>
            <a:endCxn id="7" idx="1"/>
          </p:cNvCxnSpPr>
          <p:nvPr/>
        </p:nvCxnSpPr>
        <p:spPr>
          <a:xfrm flipV="1">
            <a:off x="1619250" y="3429000"/>
            <a:ext cx="5141833" cy="2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3AC4E579-321A-4BBA-9B1F-20DF3DD020F8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1847850" y="3876675"/>
            <a:ext cx="4931421" cy="438775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Прямая со стрелкой 33">
            <a:extLst>
              <a:ext uri="{FF2B5EF4-FFF2-40B4-BE49-F238E27FC236}">
                <a16:creationId xmlns:a16="http://schemas.microsoft.com/office/drawing/2014/main" id="{84CAAFE3-9FB1-46F4-AC30-6214765446FA}"/>
              </a:ext>
            </a:extLst>
          </p:cNvPr>
          <p:cNvCxnSpPr>
            <a:cxnSpLocks/>
            <a:endCxn id="9" idx="1"/>
          </p:cNvCxnSpPr>
          <p:nvPr/>
        </p:nvCxnSpPr>
        <p:spPr>
          <a:xfrm>
            <a:off x="2019300" y="4288386"/>
            <a:ext cx="4759971" cy="407966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id="{B988E223-6DFB-49B1-ACAC-793D76F1E0C9}"/>
              </a:ext>
            </a:extLst>
          </p:cNvPr>
          <p:cNvCxnSpPr>
            <a:cxnSpLocks/>
            <a:endCxn id="10" idx="1"/>
          </p:cNvCxnSpPr>
          <p:nvPr/>
        </p:nvCxnSpPr>
        <p:spPr>
          <a:xfrm>
            <a:off x="3209925" y="4772025"/>
            <a:ext cx="3569387" cy="320168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6E061615-39BB-44C2-9D69-B2DE096B9D5D}"/>
              </a:ext>
            </a:extLst>
          </p:cNvPr>
          <p:cNvCxnSpPr/>
          <p:nvPr/>
        </p:nvCxnSpPr>
        <p:spPr>
          <a:xfrm>
            <a:off x="2644578" y="5141989"/>
            <a:ext cx="4067175" cy="371475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2BC6F03-4254-46E9-A9C0-279C6B9FE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083" y="3233925"/>
            <a:ext cx="385211" cy="39015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D4BD2A7-5B90-489F-9438-CA494AB60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9271" y="4138795"/>
            <a:ext cx="348837" cy="3533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FCB0DDA-6414-47C3-9EFF-41E6065753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9271" y="4501277"/>
            <a:ext cx="385211" cy="3901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DB59288-52B0-4D80-B400-F9BCFB7F97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9312" y="4897118"/>
            <a:ext cx="385211" cy="3901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BCC4F4A-83CD-41B1-8380-F80BD7ADB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9312" y="5253037"/>
            <a:ext cx="385211" cy="39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9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4296BF5-C3EA-4259-96C3-8539492377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8</a:t>
            </a:fld>
            <a:endParaRPr lang="ru-RU" noProof="0"/>
          </a:p>
        </p:txBody>
      </p:sp>
      <p:graphicFrame>
        <p:nvGraphicFramePr>
          <p:cNvPr id="10" name="Схема 9">
            <a:extLst>
              <a:ext uri="{FF2B5EF4-FFF2-40B4-BE49-F238E27FC236}">
                <a16:creationId xmlns:a16="http://schemas.microsoft.com/office/drawing/2014/main" id="{2AE8E8B9-FBE2-4764-B04C-9423B1C13A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189950"/>
              </p:ext>
            </p:extLst>
          </p:nvPr>
        </p:nvGraphicFramePr>
        <p:xfrm>
          <a:off x="848472" y="1431811"/>
          <a:ext cx="10495056" cy="4808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Рисунок 13" descr="Пейзаж с горой">
            <a:extLst>
              <a:ext uri="{FF2B5EF4-FFF2-40B4-BE49-F238E27FC236}">
                <a16:creationId xmlns:a16="http://schemas.microsoft.com/office/drawing/2014/main" id="{0593C4DD-E0D3-48AB-AB7C-BD9C53B679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177773" y="891377"/>
            <a:ext cx="636211" cy="636211"/>
          </a:xfrm>
          <a:prstGeom prst="rect">
            <a:avLst/>
          </a:prstGeom>
        </p:spPr>
      </p:pic>
      <p:pic>
        <p:nvPicPr>
          <p:cNvPr id="16" name="Рисунок 15" descr="Пузырьки">
            <a:extLst>
              <a:ext uri="{FF2B5EF4-FFF2-40B4-BE49-F238E27FC236}">
                <a16:creationId xmlns:a16="http://schemas.microsoft.com/office/drawing/2014/main" id="{39D6B6C0-C753-4FA0-8303-59CF0E0595D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661873" y="1872722"/>
            <a:ext cx="828675" cy="828675"/>
          </a:xfrm>
          <a:prstGeom prst="rect">
            <a:avLst/>
          </a:prstGeom>
        </p:spPr>
      </p:pic>
      <p:pic>
        <p:nvPicPr>
          <p:cNvPr id="22" name="Рисунок 21" descr="Сцена заката">
            <a:extLst>
              <a:ext uri="{FF2B5EF4-FFF2-40B4-BE49-F238E27FC236}">
                <a16:creationId xmlns:a16="http://schemas.microsoft.com/office/drawing/2014/main" id="{EF2E3E53-441F-450C-A24C-E8190BE111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278614" y="4985278"/>
            <a:ext cx="784097" cy="784097"/>
          </a:xfrm>
          <a:prstGeom prst="rect">
            <a:avLst/>
          </a:prstGeom>
        </p:spPr>
      </p:pic>
      <p:pic>
        <p:nvPicPr>
          <p:cNvPr id="24" name="Рисунок 23" descr="Облачно с прояснениями">
            <a:extLst>
              <a:ext uri="{FF2B5EF4-FFF2-40B4-BE49-F238E27FC236}">
                <a16:creationId xmlns:a16="http://schemas.microsoft.com/office/drawing/2014/main" id="{7B5E43AF-4636-46CC-BFB2-C75A6540364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880664" y="3985722"/>
            <a:ext cx="697853" cy="697853"/>
          </a:xfrm>
          <a:prstGeom prst="rect">
            <a:avLst/>
          </a:prstGeom>
        </p:spPr>
      </p:pic>
      <p:pic>
        <p:nvPicPr>
          <p:cNvPr id="26" name="Рисунок 25" descr="Опасность">
            <a:extLst>
              <a:ext uri="{FF2B5EF4-FFF2-40B4-BE49-F238E27FC236}">
                <a16:creationId xmlns:a16="http://schemas.microsoft.com/office/drawing/2014/main" id="{EF09DB2F-AD35-4B10-B41E-3C7B92428F7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062711" y="2980497"/>
            <a:ext cx="855674" cy="855674"/>
          </a:xfrm>
          <a:prstGeom prst="rect">
            <a:avLst/>
          </a:prstGeom>
        </p:spPr>
      </p:pic>
      <p:pic>
        <p:nvPicPr>
          <p:cNvPr id="28" name="Рисунок 27" descr="Пейзаж с водопадом">
            <a:extLst>
              <a:ext uri="{FF2B5EF4-FFF2-40B4-BE49-F238E27FC236}">
                <a16:creationId xmlns:a16="http://schemas.microsoft.com/office/drawing/2014/main" id="{AF90AA0F-FE8C-4965-BC2D-6F30413A076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3217499" y="5804883"/>
            <a:ext cx="736083" cy="736083"/>
          </a:xfrm>
          <a:prstGeom prst="rect">
            <a:avLst/>
          </a:prstGeom>
        </p:spPr>
      </p:pic>
      <p:pic>
        <p:nvPicPr>
          <p:cNvPr id="30" name="Рисунок 29" descr="Пейзаж моста">
            <a:extLst>
              <a:ext uri="{FF2B5EF4-FFF2-40B4-BE49-F238E27FC236}">
                <a16:creationId xmlns:a16="http://schemas.microsoft.com/office/drawing/2014/main" id="{163EAEB5-CEA1-4151-A4C3-37068C4556E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984378" y="5763678"/>
            <a:ext cx="709612" cy="709612"/>
          </a:xfrm>
          <a:prstGeom prst="rect">
            <a:avLst/>
          </a:prstGeom>
        </p:spPr>
      </p:pic>
      <p:pic>
        <p:nvPicPr>
          <p:cNvPr id="32" name="Рисунок 31" descr="Пейзаж леса">
            <a:extLst>
              <a:ext uri="{FF2B5EF4-FFF2-40B4-BE49-F238E27FC236}">
                <a16:creationId xmlns:a16="http://schemas.microsoft.com/office/drawing/2014/main" id="{69A06DB6-F8D6-47B2-84D7-7AD5DF0D9A8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=""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3092155" y="1318431"/>
            <a:ext cx="914400" cy="914400"/>
          </a:xfrm>
          <a:prstGeom prst="rect">
            <a:avLst/>
          </a:prstGeom>
        </p:spPr>
      </p:pic>
      <p:pic>
        <p:nvPicPr>
          <p:cNvPr id="34" name="Рисунок 33" descr="Рыбалка">
            <a:extLst>
              <a:ext uri="{FF2B5EF4-FFF2-40B4-BE49-F238E27FC236}">
                <a16:creationId xmlns:a16="http://schemas.microsoft.com/office/drawing/2014/main" id="{BDCD9B59-8D1C-4251-BEE8-A930F05DBEDE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=""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2012405" y="4683575"/>
            <a:ext cx="914400" cy="914400"/>
          </a:xfrm>
          <a:prstGeom prst="rect">
            <a:avLst/>
          </a:prstGeom>
        </p:spPr>
      </p:pic>
      <p:pic>
        <p:nvPicPr>
          <p:cNvPr id="36" name="Рисунок 35" descr="Аудитория">
            <a:extLst>
              <a:ext uri="{FF2B5EF4-FFF2-40B4-BE49-F238E27FC236}">
                <a16:creationId xmlns:a16="http://schemas.microsoft.com/office/drawing/2014/main" id="{0F66B448-7AE5-4372-84E9-1D6578474C5C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=""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815873" y="2348582"/>
            <a:ext cx="914400" cy="914400"/>
          </a:xfrm>
          <a:prstGeom prst="rect">
            <a:avLst/>
          </a:prstGeom>
        </p:spPr>
      </p:pic>
      <p:pic>
        <p:nvPicPr>
          <p:cNvPr id="38" name="Рисунок 37" descr="Сова">
            <a:extLst>
              <a:ext uri="{FF2B5EF4-FFF2-40B4-BE49-F238E27FC236}">
                <a16:creationId xmlns:a16="http://schemas.microsoft.com/office/drawing/2014/main" id="{30267E24-6EDE-4264-90F4-C67FC3150A35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=""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197103" y="3569490"/>
            <a:ext cx="914400" cy="9144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1DC52CF6-65F9-4100-A398-134BE0775D69}"/>
              </a:ext>
            </a:extLst>
          </p:cNvPr>
          <p:cNvSpPr txBox="1"/>
          <p:nvPr/>
        </p:nvSpPr>
        <p:spPr>
          <a:xfrm>
            <a:off x="5276554" y="3024337"/>
            <a:ext cx="22193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Структура национального проекта</a:t>
            </a:r>
            <a:r>
              <a:rPr lang="ru-RU" sz="2400" dirty="0">
                <a:solidFill>
                  <a:schemeClr val="bg1"/>
                </a:solidFill>
              </a:rPr>
              <a:t> (в разрезе Федеральных проектов):</a:t>
            </a:r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id="{1D1EC2CA-64B5-46E6-B395-F2859D370D39}"/>
              </a:ext>
            </a:extLst>
          </p:cNvPr>
          <p:cNvSpPr/>
          <p:nvPr/>
        </p:nvSpPr>
        <p:spPr>
          <a:xfrm>
            <a:off x="5005137" y="2908713"/>
            <a:ext cx="2643418" cy="2605591"/>
          </a:xfrm>
          <a:prstGeom prst="ellipse">
            <a:avLst/>
          </a:prstGeom>
          <a:noFill/>
          <a:ln w="381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3F775C1-D66A-4B7F-B7B1-89C8F2A3F703}"/>
              </a:ext>
            </a:extLst>
          </p:cNvPr>
          <p:cNvSpPr txBox="1"/>
          <p:nvPr/>
        </p:nvSpPr>
        <p:spPr>
          <a:xfrm>
            <a:off x="685800" y="337927"/>
            <a:ext cx="11620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+mj-lt"/>
              </a:rPr>
              <a:t>Структура национального проекта «Экология» (в разрезе Федеральных проектов):</a:t>
            </a:r>
          </a:p>
        </p:txBody>
      </p:sp>
    </p:spTree>
    <p:extLst>
      <p:ext uri="{BB962C8B-B14F-4D97-AF65-F5344CB8AC3E}">
        <p14:creationId xmlns:p14="http://schemas.microsoft.com/office/powerpoint/2010/main" val="4105642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648F1F9-C4AC-4C11-9828-A1AB3EF55B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9</a:t>
            </a:fld>
            <a:endParaRPr lang="ru-RU" noProof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5F54E03C-6E32-430F-990F-79441EAAF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930" y="374391"/>
            <a:ext cx="11826876" cy="1325563"/>
          </a:xfrm>
        </p:spPr>
        <p:txBody>
          <a:bodyPr>
            <a:noAutofit/>
          </a:bodyPr>
          <a:lstStyle/>
          <a:p>
            <a:r>
              <a:rPr lang="ru-RU" sz="3600" dirty="0"/>
              <a:t>Источники финансового обеспечения реализации национального проекта «Экология»:  </a:t>
            </a:r>
          </a:p>
        </p:txBody>
      </p:sp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id="{39DE78F9-319F-450A-B414-909D64DC1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901793"/>
              </p:ext>
            </p:extLst>
          </p:nvPr>
        </p:nvGraphicFramePr>
        <p:xfrm>
          <a:off x="286147" y="1811337"/>
          <a:ext cx="11678054" cy="4219973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263992">
                  <a:extLst>
                    <a:ext uri="{9D8B030D-6E8A-4147-A177-3AD203B41FA5}">
                      <a16:colId xmlns:a16="http://schemas.microsoft.com/office/drawing/2014/main" val="2217047525"/>
                    </a:ext>
                  </a:extLst>
                </a:gridCol>
                <a:gridCol w="957699">
                  <a:extLst>
                    <a:ext uri="{9D8B030D-6E8A-4147-A177-3AD203B41FA5}">
                      <a16:colId xmlns:a16="http://schemas.microsoft.com/office/drawing/2014/main" val="1887334923"/>
                    </a:ext>
                  </a:extLst>
                </a:gridCol>
                <a:gridCol w="1377911">
                  <a:extLst>
                    <a:ext uri="{9D8B030D-6E8A-4147-A177-3AD203B41FA5}">
                      <a16:colId xmlns:a16="http://schemas.microsoft.com/office/drawing/2014/main" val="1793187128"/>
                    </a:ext>
                  </a:extLst>
                </a:gridCol>
                <a:gridCol w="1123829">
                  <a:extLst>
                    <a:ext uri="{9D8B030D-6E8A-4147-A177-3AD203B41FA5}">
                      <a16:colId xmlns:a16="http://schemas.microsoft.com/office/drawing/2014/main" val="2170248747"/>
                    </a:ext>
                  </a:extLst>
                </a:gridCol>
                <a:gridCol w="987016">
                  <a:extLst>
                    <a:ext uri="{9D8B030D-6E8A-4147-A177-3AD203B41FA5}">
                      <a16:colId xmlns:a16="http://schemas.microsoft.com/office/drawing/2014/main" val="1917199342"/>
                    </a:ext>
                  </a:extLst>
                </a:gridCol>
                <a:gridCol w="987016">
                  <a:extLst>
                    <a:ext uri="{9D8B030D-6E8A-4147-A177-3AD203B41FA5}">
                      <a16:colId xmlns:a16="http://schemas.microsoft.com/office/drawing/2014/main" val="429370202"/>
                    </a:ext>
                  </a:extLst>
                </a:gridCol>
                <a:gridCol w="1123829">
                  <a:extLst>
                    <a:ext uri="{9D8B030D-6E8A-4147-A177-3AD203B41FA5}">
                      <a16:colId xmlns:a16="http://schemas.microsoft.com/office/drawing/2014/main" val="2686915241"/>
                    </a:ext>
                  </a:extLst>
                </a:gridCol>
                <a:gridCol w="1856762">
                  <a:extLst>
                    <a:ext uri="{9D8B030D-6E8A-4147-A177-3AD203B41FA5}">
                      <a16:colId xmlns:a16="http://schemas.microsoft.com/office/drawing/2014/main" val="3400079643"/>
                    </a:ext>
                  </a:extLst>
                </a:gridCol>
              </a:tblGrid>
              <a:tr h="24718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Источники обеспечения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Объем финансового обеспечения по годам реализации (млрд руб.)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Всего (млрд руб.)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315883"/>
                  </a:ext>
                </a:extLst>
              </a:tr>
              <a:tr h="247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2019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2020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</a:rPr>
                        <a:t>2021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</a:rPr>
                        <a:t>2022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</a:rPr>
                        <a:t>2023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2024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6401404"/>
                  </a:ext>
                </a:extLst>
              </a:tr>
              <a:tr h="24718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Итого по национальному проекту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211,12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563,36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519,25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813,94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818,17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828,70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3 754,53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8025644"/>
                  </a:ext>
                </a:extLst>
              </a:tr>
              <a:tr h="48810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в том числе:                </a:t>
                      </a:r>
                    </a:p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  Федеральный бюджет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36,90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67,09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81,10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95,83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100,87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95,81 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476,72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604303"/>
                  </a:ext>
                </a:extLst>
              </a:tr>
              <a:tr h="72902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Бюджеты государственных внебюджетных фондов Российской Федерации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0,000  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0339565"/>
                  </a:ext>
                </a:extLst>
              </a:tr>
              <a:tr h="51792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Консолидированные бюджеты субъектов Российской Федерации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41,04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52,28 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43,61 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47,77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41,64 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58,67 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285,01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449263"/>
                  </a:ext>
                </a:extLst>
              </a:tr>
              <a:tr h="145177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</a:rPr>
                        <a:t>Бюджеты территориальных государственных внебюджетных фондов (бюджеты территориальных государственных фондов обязательно медицинского страхования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0,00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923676"/>
                  </a:ext>
                </a:extLst>
              </a:tr>
              <a:tr h="24718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</a:rPr>
                        <a:t>Внебюджетные источники 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164,40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488,97 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432,92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712,69 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715,79 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721, 64 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3 236,39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566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267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786A550E-323A-4C50-A4DC-50629811A5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10</a:t>
            </a:fld>
            <a:endParaRPr lang="ru-RU" noProof="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BB435104-F84C-4B21-9EE1-3E0E00907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7" y="374391"/>
            <a:ext cx="11239500" cy="1325563"/>
          </a:xfrm>
        </p:spPr>
        <p:txBody>
          <a:bodyPr>
            <a:noAutofit/>
          </a:bodyPr>
          <a:lstStyle/>
          <a:p>
            <a:r>
              <a:rPr lang="ru-RU" sz="3600" dirty="0"/>
              <a:t>Расходы Федерального бюджета на финансовое обеспечение реализации Федеральных проектов:  </a:t>
            </a:r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id="{660EB673-0FEE-4964-979E-67E9EFCC56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247287"/>
              </p:ext>
            </p:extLst>
          </p:nvPr>
        </p:nvGraphicFramePr>
        <p:xfrm>
          <a:off x="457200" y="1838323"/>
          <a:ext cx="11487149" cy="476250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441569">
                  <a:extLst>
                    <a:ext uri="{9D8B030D-6E8A-4147-A177-3AD203B41FA5}">
                      <a16:colId xmlns:a16="http://schemas.microsoft.com/office/drawing/2014/main" val="1074293082"/>
                    </a:ext>
                  </a:extLst>
                </a:gridCol>
                <a:gridCol w="1409578">
                  <a:extLst>
                    <a:ext uri="{9D8B030D-6E8A-4147-A177-3AD203B41FA5}">
                      <a16:colId xmlns:a16="http://schemas.microsoft.com/office/drawing/2014/main" val="1290069629"/>
                    </a:ext>
                  </a:extLst>
                </a:gridCol>
                <a:gridCol w="858896">
                  <a:extLst>
                    <a:ext uri="{9D8B030D-6E8A-4147-A177-3AD203B41FA5}">
                      <a16:colId xmlns:a16="http://schemas.microsoft.com/office/drawing/2014/main" val="374521315"/>
                    </a:ext>
                  </a:extLst>
                </a:gridCol>
                <a:gridCol w="953419">
                  <a:extLst>
                    <a:ext uri="{9D8B030D-6E8A-4147-A177-3AD203B41FA5}">
                      <a16:colId xmlns:a16="http://schemas.microsoft.com/office/drawing/2014/main" val="190701851"/>
                    </a:ext>
                  </a:extLst>
                </a:gridCol>
                <a:gridCol w="924464">
                  <a:extLst>
                    <a:ext uri="{9D8B030D-6E8A-4147-A177-3AD203B41FA5}">
                      <a16:colId xmlns:a16="http://schemas.microsoft.com/office/drawing/2014/main" val="1689406513"/>
                    </a:ext>
                  </a:extLst>
                </a:gridCol>
                <a:gridCol w="924464">
                  <a:extLst>
                    <a:ext uri="{9D8B030D-6E8A-4147-A177-3AD203B41FA5}">
                      <a16:colId xmlns:a16="http://schemas.microsoft.com/office/drawing/2014/main" val="3255552570"/>
                    </a:ext>
                  </a:extLst>
                </a:gridCol>
                <a:gridCol w="924464">
                  <a:extLst>
                    <a:ext uri="{9D8B030D-6E8A-4147-A177-3AD203B41FA5}">
                      <a16:colId xmlns:a16="http://schemas.microsoft.com/office/drawing/2014/main" val="3171124419"/>
                    </a:ext>
                  </a:extLst>
                </a:gridCol>
                <a:gridCol w="2050295">
                  <a:extLst>
                    <a:ext uri="{9D8B030D-6E8A-4147-A177-3AD203B41FA5}">
                      <a16:colId xmlns:a16="http://schemas.microsoft.com/office/drawing/2014/main" val="2031102273"/>
                    </a:ext>
                  </a:extLst>
                </a:gridCol>
              </a:tblGrid>
              <a:tr h="2249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Источники обеспечения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Объем финансового обеспечения по годам реализации (млрд руб.)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Всего (млрд руб.)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345052"/>
                  </a:ext>
                </a:extLst>
              </a:tr>
              <a:tr h="2309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2019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2020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2021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2022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6995669"/>
                  </a:ext>
                </a:extLst>
              </a:tr>
              <a:tr h="2309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«Чистая страна»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9,64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17,56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18,53 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20,33 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12,04 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17,24 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95,33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2426785"/>
                  </a:ext>
                </a:extLst>
              </a:tr>
              <a:tr h="529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«Комплексная система обращения с твердыми коммунальными отходами»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27,53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97,73 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88,93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70,51 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76,94 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74,26 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435,90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789560"/>
                  </a:ext>
                </a:extLst>
              </a:tr>
              <a:tr h="529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«Инфраструктура для обращения с отходами I-II классов опасности»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0,377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1,91 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6,47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11,51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12,43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1,98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34,67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784081"/>
                  </a:ext>
                </a:extLst>
              </a:tr>
              <a:tr h="34788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«Чистый воздух»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105,47 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80,93 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37,10 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38,91 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45,17 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56,68 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364,27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230857"/>
                  </a:ext>
                </a:extLst>
              </a:tr>
              <a:tr h="2309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Федеральный проект «Чистая вода»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15,22 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0,00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0,00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0,00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0,00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22,01 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3168169"/>
                  </a:ext>
                </a:extLst>
              </a:tr>
              <a:tr h="353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«Оздоровление Волги»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19,01 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27,57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27,54 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33,45 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34,55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38,34 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180,46 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5507161"/>
                  </a:ext>
                </a:extLst>
              </a:tr>
              <a:tr h="353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«Сохранение озера Байкал»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4,08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5,80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5,51 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4,27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5,24 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27,77 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003517"/>
                  </a:ext>
                </a:extLst>
              </a:tr>
              <a:tr h="391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Федеральный проект «Сохранение уникальных водных объектов»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1,58 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1,89 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2,40 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2,54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2,28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2,55 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13,23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801962"/>
                  </a:ext>
                </a:extLst>
              </a:tr>
              <a:tr h="5298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«Сохранение биологического разнообразия и развитие экологического туризма»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0,19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1,44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0,88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1,19 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1,32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1,32 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6,35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4168279"/>
                  </a:ext>
                </a:extLst>
              </a:tr>
              <a:tr h="353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«Сохранение лесов»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27,67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25,01 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26,61 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23,50 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22,67 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25,10 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150,57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65049"/>
                  </a:ext>
                </a:extLst>
              </a:tr>
              <a:tr h="4560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Федеральный проект «Внедрение наилучших доступных технологий»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290,00 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304, 10 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606,50 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606, 50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605,98 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2 423,97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84" marR="5584" marT="5584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149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942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3444C01-9D10-4346-86C4-D8582800FF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11</a:t>
            </a:fld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33796E6-053E-4E92-9FE9-8E78B8067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9649" y="2511034"/>
            <a:ext cx="4936351" cy="454353"/>
          </a:xfrm>
        </p:spPr>
        <p:txBody>
          <a:bodyPr/>
          <a:lstStyle/>
          <a:p>
            <a:r>
              <a:rPr lang="ru-RU" sz="2800" b="1" dirty="0"/>
              <a:t>Общая сумма расходов </a:t>
            </a:r>
            <a:r>
              <a:rPr lang="ru-RU" sz="2800" dirty="0"/>
              <a:t>Федерального бюджета на финансовое обеспечение реализации Федеральных проектов, входящих в состав национального проекта «Экология» с 2019-2024 гг.: </a:t>
            </a:r>
            <a:r>
              <a:rPr lang="ru-RU" sz="2800" b="1" dirty="0"/>
              <a:t>3524,29 млрд руб</a:t>
            </a:r>
            <a:r>
              <a:rPr lang="ru-RU" sz="1800" b="1" dirty="0"/>
              <a:t>.</a:t>
            </a:r>
          </a:p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E795F6F-C4DC-4178-B682-F4B320BFA94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Входящих в структуру национального проекта «Экология»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030F33E-37F2-4D1A-90BC-AE037C12FF9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160501" y="2337190"/>
            <a:ext cx="4633855" cy="387051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600" b="1" dirty="0"/>
              <a:t>Из них: </a:t>
            </a:r>
          </a:p>
          <a:p>
            <a:pPr marL="0" indent="0">
              <a:buNone/>
            </a:pPr>
            <a:endParaRPr lang="ru-RU" sz="2600" dirty="0"/>
          </a:p>
          <a:p>
            <a:pPr marL="0" indent="0">
              <a:buNone/>
            </a:pPr>
            <a:r>
              <a:rPr lang="ru-RU" sz="2200" b="1" dirty="0"/>
              <a:t>68,8% </a:t>
            </a:r>
            <a:r>
              <a:rPr lang="ru-RU" sz="2200" dirty="0"/>
              <a:t>- доля расходов на реализацию Федерального проекта «Внедрение наилучших доступных технологий»</a:t>
            </a:r>
          </a:p>
          <a:p>
            <a:pPr marL="0" indent="0">
              <a:buNone/>
            </a:pPr>
            <a:r>
              <a:rPr lang="ru-RU" sz="2200" b="1" dirty="0"/>
              <a:t>12,4% </a:t>
            </a:r>
            <a:r>
              <a:rPr lang="ru-RU" sz="2200" dirty="0"/>
              <a:t>- доля расходов на реализацию Федерального проекта «Комплексная система обращения с твердыми коммунальными отходами»</a:t>
            </a:r>
          </a:p>
          <a:p>
            <a:pPr marL="0" indent="0">
              <a:buNone/>
            </a:pPr>
            <a:r>
              <a:rPr lang="ru-RU" sz="2200" b="1" dirty="0"/>
              <a:t>10,3% </a:t>
            </a:r>
            <a:r>
              <a:rPr lang="ru-RU" sz="2200" dirty="0"/>
              <a:t>- доля расходов на реализацию Федерального проекта «Чистый воздух»</a:t>
            </a:r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3489979-516A-4E05-ABF1-60B7D7D9B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5870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dirty="0"/>
              <a:t>Анализ достижения национальной цели развития Российской Федерации «Комфортная и безопасная среда для жизни» в разрезе Федеральных проектов:</a:t>
            </a:r>
          </a:p>
        </p:txBody>
      </p:sp>
      <p:pic>
        <p:nvPicPr>
          <p:cNvPr id="11" name="Рисунок 10" descr="Презентация с круговой диаграммой">
            <a:extLst>
              <a:ext uri="{FF2B5EF4-FFF2-40B4-BE49-F238E27FC236}">
                <a16:creationId xmlns:a16="http://schemas.microsoft.com/office/drawing/2014/main" id="{5E54501A-0335-4693-9DC9-39F1F35FE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2377" y="3200106"/>
            <a:ext cx="365125" cy="365125"/>
          </a:xfrm>
          <a:prstGeom prst="rect">
            <a:avLst/>
          </a:prstGeom>
        </p:spPr>
      </p:pic>
      <p:pic>
        <p:nvPicPr>
          <p:cNvPr id="12" name="Рисунок 11" descr="Презентация с круговой диаграммой">
            <a:extLst>
              <a:ext uri="{FF2B5EF4-FFF2-40B4-BE49-F238E27FC236}">
                <a16:creationId xmlns:a16="http://schemas.microsoft.com/office/drawing/2014/main" id="{80EEAF48-F487-47A4-A7F7-0AFE0CA3C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2377" y="4067177"/>
            <a:ext cx="365125" cy="365125"/>
          </a:xfrm>
          <a:prstGeom prst="rect">
            <a:avLst/>
          </a:prstGeom>
        </p:spPr>
      </p:pic>
      <p:pic>
        <p:nvPicPr>
          <p:cNvPr id="13" name="Рисунок 12" descr="Презентация с круговой диаграммой">
            <a:extLst>
              <a:ext uri="{FF2B5EF4-FFF2-40B4-BE49-F238E27FC236}">
                <a16:creationId xmlns:a16="http://schemas.microsoft.com/office/drawing/2014/main" id="{13343C2D-1616-48D2-8B00-831344ACF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71307" y="5264390"/>
            <a:ext cx="365125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3651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54FA53F-A596-49C1-A5FC-F8A5565C71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28" t="79979" r="43345" b="14202"/>
          <a:stretch/>
        </p:blipFill>
        <p:spPr>
          <a:xfrm>
            <a:off x="5728390" y="5884528"/>
            <a:ext cx="735220" cy="851185"/>
          </a:xfrm>
          <a:prstGeom prst="rect">
            <a:avLst/>
          </a:prstGeom>
        </p:spPr>
      </p:pic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FA5F95D0-4D6F-4B3B-8DCB-936B683FA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023" y="583486"/>
            <a:ext cx="11591925" cy="1325563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Государственные программы Российской Федерации, реализуемые в рамках экологической политики и их основные подпрограммы: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22" name="Схема 21">
            <a:extLst>
              <a:ext uri="{FF2B5EF4-FFF2-40B4-BE49-F238E27FC236}">
                <a16:creationId xmlns:a16="http://schemas.microsoft.com/office/drawing/2014/main" id="{D355FBE6-FCA0-4487-912B-220AD640F4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2530943"/>
              </p:ext>
            </p:extLst>
          </p:nvPr>
        </p:nvGraphicFramePr>
        <p:xfrm>
          <a:off x="245674" y="1727656"/>
          <a:ext cx="11657896" cy="4435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32DE84-2087-4B68-80EF-5217F42CC0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8330" y="2715103"/>
            <a:ext cx="240172" cy="23727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DE5FCDE-D54D-4EB0-A112-1AD2E59730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430" y="4786441"/>
            <a:ext cx="243861" cy="23776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EBC73B-0619-4104-9C66-BCE51C9068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091" y="3383407"/>
            <a:ext cx="243861" cy="2377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CF167A2-E3FB-44C9-B2AB-5904DC2223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429" y="5428300"/>
            <a:ext cx="243861" cy="2377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39CC8C8-097C-4281-816A-E4291B79205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80645" y="2680732"/>
            <a:ext cx="267047" cy="26382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899A7A7-B0A6-4ECE-A29F-F6D9717F1C5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4816" y="3766646"/>
            <a:ext cx="272876" cy="26958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FB243B8-0D9A-401E-A8EC-C8313C6D139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51732" y="2715103"/>
            <a:ext cx="225572" cy="22557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20403E5-0B55-476E-9BE7-041BAE4E55F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7346" y="3776811"/>
            <a:ext cx="231935" cy="23193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31B58A9-1CED-4F6A-A524-9AEECD2ECB0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24637" y="4840674"/>
            <a:ext cx="298713" cy="29871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518D3B1-99AD-4962-A106-62D232085DE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24620" y="4372048"/>
            <a:ext cx="298730" cy="29873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730895B-4DF5-4059-A463-80180275F19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24620" y="2663281"/>
            <a:ext cx="298730" cy="29873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3467F4B-FEFD-4A84-9E12-EE103308026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843810" y="4244172"/>
            <a:ext cx="195089" cy="19508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FD8AE99-13E6-4937-8419-E7F15EA12DF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843810" y="2715103"/>
            <a:ext cx="195089" cy="19508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8B77555-DD48-449A-9A71-301BAC6338BB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56777" t="82331" r="40676" b="13735"/>
          <a:stretch/>
        </p:blipFill>
        <p:spPr>
          <a:xfrm>
            <a:off x="5911196" y="6211940"/>
            <a:ext cx="549442" cy="47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44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30C4888-FEBA-4424-9D53-1F652F8BD1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13</a:t>
            </a:fld>
            <a:endParaRPr lang="ru-RU" noProof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B3CA7023-6725-42DE-AFD5-25BA1EA6D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892" y="374391"/>
            <a:ext cx="11844689" cy="1325563"/>
          </a:xfrm>
        </p:spPr>
        <p:txBody>
          <a:bodyPr>
            <a:noAutofit/>
          </a:bodyPr>
          <a:lstStyle/>
          <a:p>
            <a:r>
              <a:rPr lang="ru-RU" sz="3600" dirty="0"/>
              <a:t>Объём финансового обеспечения государственных программ по годам реализации:</a:t>
            </a:r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id="{F44E7E7C-550B-4B75-A1F5-F7C4CDD25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319541"/>
              </p:ext>
            </p:extLst>
          </p:nvPr>
        </p:nvGraphicFramePr>
        <p:xfrm>
          <a:off x="909638" y="1971675"/>
          <a:ext cx="10372724" cy="4032509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966267">
                  <a:extLst>
                    <a:ext uri="{9D8B030D-6E8A-4147-A177-3AD203B41FA5}">
                      <a16:colId xmlns:a16="http://schemas.microsoft.com/office/drawing/2014/main" val="3220563529"/>
                    </a:ext>
                  </a:extLst>
                </a:gridCol>
                <a:gridCol w="993253">
                  <a:extLst>
                    <a:ext uri="{9D8B030D-6E8A-4147-A177-3AD203B41FA5}">
                      <a16:colId xmlns:a16="http://schemas.microsoft.com/office/drawing/2014/main" val="779808042"/>
                    </a:ext>
                  </a:extLst>
                </a:gridCol>
                <a:gridCol w="1151271">
                  <a:extLst>
                    <a:ext uri="{9D8B030D-6E8A-4147-A177-3AD203B41FA5}">
                      <a16:colId xmlns:a16="http://schemas.microsoft.com/office/drawing/2014/main" val="1851895734"/>
                    </a:ext>
                  </a:extLst>
                </a:gridCol>
                <a:gridCol w="1117409">
                  <a:extLst>
                    <a:ext uri="{9D8B030D-6E8A-4147-A177-3AD203B41FA5}">
                      <a16:colId xmlns:a16="http://schemas.microsoft.com/office/drawing/2014/main" val="3005721654"/>
                    </a:ext>
                  </a:extLst>
                </a:gridCol>
                <a:gridCol w="1162557">
                  <a:extLst>
                    <a:ext uri="{9D8B030D-6E8A-4147-A177-3AD203B41FA5}">
                      <a16:colId xmlns:a16="http://schemas.microsoft.com/office/drawing/2014/main" val="3531106840"/>
                    </a:ext>
                  </a:extLst>
                </a:gridCol>
                <a:gridCol w="981967">
                  <a:extLst>
                    <a:ext uri="{9D8B030D-6E8A-4147-A177-3AD203B41FA5}">
                      <a16:colId xmlns:a16="http://schemas.microsoft.com/office/drawing/2014/main" val="4279563021"/>
                    </a:ext>
                  </a:extLst>
                </a:gridCol>
              </a:tblGrid>
              <a:tr h="80884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</a:rPr>
                        <a:t>Название государственной программы 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</a:rPr>
                        <a:t>Объем финансового обеспечения по годам реализации (млрд руб.)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6312778"/>
                  </a:ext>
                </a:extLst>
              </a:tr>
              <a:tr h="4359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</a:rPr>
                        <a:t>2019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</a:rPr>
                        <a:t>2020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</a:rPr>
                        <a:t>2021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</a:rPr>
                        <a:t>2022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</a:rPr>
                        <a:t>2023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5892717"/>
                  </a:ext>
                </a:extLst>
              </a:tr>
              <a:tr h="4359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Охрана окружающей среды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43,73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81,38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78,22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85,15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96,41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365666"/>
                  </a:ext>
                </a:extLst>
              </a:tr>
              <a:tr h="871987">
                <a:tc>
                  <a:txBody>
                    <a:bodyPr/>
                    <a:lstStyle/>
                    <a:p>
                      <a:pPr marL="0" indent="0" algn="ctr" fontAlgn="ctr">
                        <a:buClr>
                          <a:srgbClr val="000000"/>
                        </a:buClr>
                        <a:buSzPts val="1100"/>
                        <a:buFont typeface="Calibri" panose="020F0502020204030204" pitchFamily="34" charset="0"/>
                        <a:buNone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Воспроизводство и использование природных ресурсов</a:t>
                      </a: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50,74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51,88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55,13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50,90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50,08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821338"/>
                  </a:ext>
                </a:extLst>
              </a:tr>
              <a:tr h="411938">
                <a:tc>
                  <a:txBody>
                    <a:bodyPr/>
                    <a:lstStyle/>
                    <a:p>
                      <a:pPr marL="0" indent="0" algn="ctr" fontAlgn="ctr">
                        <a:buClr>
                          <a:srgbClr val="000000"/>
                        </a:buClr>
                        <a:buSzPts val="1100"/>
                        <a:buFont typeface="Calibri" panose="020F0502020204030204" pitchFamily="34" charset="0"/>
                        <a:buNone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Развитие лесного хозяйства</a:t>
                      </a: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39,03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41,51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46,79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38,33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38,07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9017553"/>
                  </a:ext>
                </a:extLst>
              </a:tr>
              <a:tr h="4359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Развитие рыбохозяйственного комплекса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13,84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20,83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14,05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12,37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12,00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0033"/>
                  </a:ext>
                </a:extLst>
              </a:tr>
              <a:tr h="631758">
                <a:tc>
                  <a:txBody>
                    <a:bodyPr/>
                    <a:lstStyle/>
                    <a:p>
                      <a:pPr marL="0" indent="0" algn="ctr" fontAlgn="ctr">
                        <a:buClr>
                          <a:srgbClr val="000000"/>
                        </a:buClr>
                        <a:buSzPts val="1100"/>
                        <a:buFont typeface="Calibri" panose="020F0502020204030204" pitchFamily="34" charset="0"/>
                        <a:buNone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Комплексное развитие сельских территорий</a:t>
                      </a: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-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96,36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115,23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141,28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152,69 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16528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1852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6BA99FB-858E-4B7B-B1A4-DF7FD3B99C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14</a:t>
            </a:fld>
            <a:endParaRPr lang="ru-RU" noProof="0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B1D3D5CB-FD23-461B-9873-A6A28B5E4AD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26973" y="3429000"/>
            <a:ext cx="4357688" cy="2252574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Создание устойчивой системы обращения с твердыми коммунальными отходами, обеспечивающей сортировку отходов в объеме 100 процентов и снижение объема отходов, направляемых на полигоны, в два раза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7F054683-C69B-476F-A150-59847688D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973" y="2713038"/>
            <a:ext cx="4357688" cy="363538"/>
          </a:xfrm>
        </p:spPr>
        <p:txBody>
          <a:bodyPr>
            <a:noAutofit/>
          </a:bodyPr>
          <a:lstStyle/>
          <a:p>
            <a:r>
              <a:rPr lang="ru-RU" sz="3600" b="1" dirty="0"/>
              <a:t>Целевой показатель:</a:t>
            </a:r>
            <a:endParaRPr lang="ru-RU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2303C3-ECE3-4A11-B320-6EF8D0F98F09}"/>
              </a:ext>
            </a:extLst>
          </p:cNvPr>
          <p:cNvSpPr txBox="1"/>
          <p:nvPr/>
        </p:nvSpPr>
        <p:spPr>
          <a:xfrm>
            <a:off x="5943600" y="920621"/>
            <a:ext cx="6248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Главные инструменты</a:t>
            </a:r>
            <a:r>
              <a:rPr lang="ru-RU" sz="2000" dirty="0">
                <a:solidFill>
                  <a:schemeClr val="bg1"/>
                </a:solidFill>
              </a:rPr>
              <a:t>: раздельный сбор мусора; наличие необходимых мощностей по сортировке и утилизации; создание современных полигонов  др.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bg1"/>
              </a:solidFill>
            </a:endParaRPr>
          </a:p>
          <a:p>
            <a:r>
              <a:rPr lang="ru-RU" sz="2000" dirty="0">
                <a:solidFill>
                  <a:schemeClr val="bg1"/>
                </a:solidFill>
              </a:rPr>
              <a:t>1 июня 2020 года Правительством был утвержден </a:t>
            </a:r>
            <a:r>
              <a:rPr lang="ru-RU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план мероприятий «Дорожная карта» </a:t>
            </a:r>
            <a:r>
              <a:rPr lang="ru-RU" sz="2000" dirty="0">
                <a:solidFill>
                  <a:schemeClr val="bg1"/>
                </a:solidFill>
              </a:rPr>
              <a:t>по введению раздельного накопления и сбора твердых коммунальных отходов</a:t>
            </a:r>
          </a:p>
          <a:p>
            <a:endParaRPr lang="ru-RU" sz="2000" dirty="0">
              <a:solidFill>
                <a:schemeClr val="bg1"/>
              </a:solidFill>
            </a:endParaRPr>
          </a:p>
          <a:p>
            <a:r>
              <a:rPr lang="ru-RU" sz="2000" dirty="0">
                <a:solidFill>
                  <a:schemeClr val="bg1"/>
                </a:solidFill>
              </a:rPr>
              <a:t>В Российской Федерации уже оборудованы в </a:t>
            </a:r>
            <a:r>
              <a:rPr lang="ru-RU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71 регионе страны 80 тысяч площадок </a:t>
            </a:r>
            <a:r>
              <a:rPr lang="ru-RU" sz="2000" dirty="0">
                <a:solidFill>
                  <a:schemeClr val="bg1"/>
                </a:solidFill>
              </a:rPr>
              <a:t>для раздельного сбора отходов.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bg1"/>
              </a:solidFill>
            </a:endParaRPr>
          </a:p>
          <a:p>
            <a:r>
              <a:rPr lang="ru-RU" sz="2000" dirty="0">
                <a:solidFill>
                  <a:schemeClr val="bg1"/>
                </a:solidFill>
              </a:rPr>
              <a:t>В 2020 году охват населения услугой по обращению с ТКО увеличился до </a:t>
            </a:r>
            <a:r>
              <a:rPr lang="ru-RU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93 %. </a:t>
            </a:r>
            <a:r>
              <a:rPr lang="ru-RU" sz="2000" dirty="0">
                <a:solidFill>
                  <a:schemeClr val="bg1"/>
                </a:solidFill>
              </a:rPr>
              <a:t>В субъектах работает </a:t>
            </a:r>
            <a:r>
              <a:rPr lang="ru-RU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176 региональных операторов. </a:t>
            </a:r>
            <a:endParaRPr lang="ru-RU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02DE185-F377-4748-BF6B-FB46BF57E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060" y="180240"/>
            <a:ext cx="2376638" cy="23766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Ведро и лопата">
            <a:extLst>
              <a:ext uri="{FF2B5EF4-FFF2-40B4-BE49-F238E27FC236}">
                <a16:creationId xmlns:a16="http://schemas.microsoft.com/office/drawing/2014/main" id="{5797A07B-A42E-4A38-B9FA-8BCB408118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46032" y="835200"/>
            <a:ext cx="749968" cy="74996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D32509A-16A6-450E-A440-86A15F079A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2339" y="4730813"/>
            <a:ext cx="724322" cy="72432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A847DBE-F87F-4444-8CE0-D9F58C4DF8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2339" y="3524247"/>
            <a:ext cx="724322" cy="72432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9247AFE-C6FD-4A60-93B0-9B6A8E91E3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6032" y="2067412"/>
            <a:ext cx="749968" cy="74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898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030D571-5CAD-4140-9093-A446AF6C08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15</a:t>
            </a:fld>
            <a:endParaRPr lang="ru-RU" noProof="0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54C0BE5A-A751-4143-A248-B5977FF8B361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404030" y="2197113"/>
            <a:ext cx="5046744" cy="454353"/>
          </a:xfrm>
        </p:spPr>
        <p:txBody>
          <a:bodyPr/>
          <a:lstStyle/>
          <a:p>
            <a:r>
              <a:rPr lang="ru-RU" sz="3200" dirty="0">
                <a:solidFill>
                  <a:schemeClr val="bg2"/>
                </a:solidFill>
              </a:rPr>
              <a:t>Проекты и программы: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3068F7A0-90F0-4AD5-802B-58BCFD03DC7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38199" y="2965387"/>
            <a:ext cx="5438775" cy="2882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dirty="0"/>
              <a:t>Совершенствование системы раздельного сбора мусора и эффективного использования вторсырья;</a:t>
            </a:r>
          </a:p>
          <a:p>
            <a:pPr marL="0" indent="0">
              <a:buNone/>
            </a:pPr>
            <a:r>
              <a:rPr lang="ru-RU" sz="2000" dirty="0"/>
              <a:t>Формирование системы государственного регулирования сферы обращения медицинских отходов;</a:t>
            </a:r>
          </a:p>
          <a:p>
            <a:pPr marL="0" indent="0">
              <a:buNone/>
            </a:pPr>
            <a:r>
              <a:rPr lang="ru-RU" sz="2000" dirty="0"/>
              <a:t>Ужесточение экологических норм, повышение ответственности производителей и повышение степени тяжести наказаний за нарушения;</a:t>
            </a:r>
          </a:p>
          <a:p>
            <a:pPr marL="0" indent="0">
              <a:buNone/>
            </a:pPr>
            <a:r>
              <a:rPr lang="ru-RU" sz="2000" dirty="0"/>
              <a:t>Оптимизация системы территориальных схем обращения с ТКО и др.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921F706C-8DFF-4A18-A5E7-A4B47DC3123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93399" y="2979649"/>
            <a:ext cx="5046744" cy="32686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900" dirty="0"/>
              <a:t>Федеральный проект «Комплексная система обращения с твердыми коммунальными отходами»;</a:t>
            </a:r>
          </a:p>
          <a:p>
            <a:pPr marL="0" indent="0">
              <a:buNone/>
            </a:pPr>
            <a:r>
              <a:rPr lang="ru-RU" sz="1900" dirty="0"/>
              <a:t>Федеральный проект «Чистая страна»</a:t>
            </a:r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r>
              <a:rPr lang="ru-RU" sz="1900" dirty="0"/>
              <a:t>Подпрограмма «Регулирование качества окружающей среды» Государственной программы «Охрана окружающей среды»: утилизации отходов и фракций после обработки твердых коммунальных отходов, мощностей по обработке твердых коммунальных отходов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6B4534B9-18D5-4CF3-B97C-681A9D487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программы и мероприятия: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894F99-5D34-42BF-8EF0-81944A181BCD}"/>
              </a:ext>
            </a:extLst>
          </p:cNvPr>
          <p:cNvSpPr txBox="1"/>
          <p:nvPr/>
        </p:nvSpPr>
        <p:spPr>
          <a:xfrm>
            <a:off x="601581" y="2153436"/>
            <a:ext cx="2809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2"/>
                </a:solidFill>
              </a:rPr>
              <a:t>Мероприятия: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2FDDAE25-92D7-47BC-89D3-174BAA9D064B}"/>
              </a:ext>
            </a:extLst>
          </p:cNvPr>
          <p:cNvSpPr/>
          <p:nvPr/>
        </p:nvSpPr>
        <p:spPr>
          <a:xfrm>
            <a:off x="251857" y="2810577"/>
            <a:ext cx="6118864" cy="3166711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67AB13-73FB-4C28-A96A-BC5460AAB4F8}"/>
              </a:ext>
            </a:extLst>
          </p:cNvPr>
          <p:cNvSpPr/>
          <p:nvPr/>
        </p:nvSpPr>
        <p:spPr>
          <a:xfrm>
            <a:off x="6542936" y="2810577"/>
            <a:ext cx="5371561" cy="3562160"/>
          </a:xfrm>
          <a:prstGeom prst="roundRect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26E0E3E-923F-445D-BBF8-FEFF2D985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8136" y="4285642"/>
            <a:ext cx="457381" cy="45738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6C0340A-8F8A-4701-A203-AAB3CC16C1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832" y="2915236"/>
            <a:ext cx="457240" cy="457240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988DB2A5-0F97-4F33-B406-1E67CDD66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8136" y="3631925"/>
            <a:ext cx="457381" cy="45738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1B87DCC0-9344-4DA9-8A84-FBA833A41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1052" y="2915236"/>
            <a:ext cx="457381" cy="4573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43B3581-2CB4-48FB-AEFD-9A730812E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748" y="4461775"/>
            <a:ext cx="457381" cy="45738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EFFE5BC1-7AC6-480E-915A-5BA8D1DB0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739" y="5189860"/>
            <a:ext cx="457381" cy="45738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7F805B6-7511-475F-A250-3AA4ABABF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91" y="3702403"/>
            <a:ext cx="457381" cy="45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4420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C4311F53-DF54-4063-B56E-55F1DCAD15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16</a:t>
            </a:fld>
            <a:endParaRPr lang="ru-RU" noProof="0"/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044A141A-C7F1-4665-8780-88A3535915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53864" y="3464206"/>
            <a:ext cx="3840187" cy="2252574"/>
          </a:xfrm>
        </p:spPr>
        <p:txBody>
          <a:bodyPr/>
          <a:lstStyle/>
          <a:p>
            <a:r>
              <a:rPr lang="ru-RU" sz="2400" dirty="0"/>
              <a:t>выбросов опасных загрязняющих веществ, оказывающих </a:t>
            </a:r>
            <a:r>
              <a:rPr lang="ru-RU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наибольшее </a:t>
            </a:r>
            <a:r>
              <a:rPr lang="ru-RU" sz="2400" dirty="0"/>
              <a:t>негативное воздействие </a:t>
            </a:r>
          </a:p>
          <a:p>
            <a:r>
              <a:rPr lang="ru-RU" sz="2400" dirty="0"/>
              <a:t>на окружающую среду и здоровье человека, </a:t>
            </a:r>
          </a:p>
          <a:p>
            <a:r>
              <a:rPr lang="ru-RU" sz="2400" b="1" dirty="0">
                <a:highlight>
                  <a:srgbClr val="008000"/>
                </a:highlight>
              </a:rPr>
              <a:t>в 2 раза</a:t>
            </a: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8F959711-C805-4A4C-8B52-A3FADDAAF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966" y="2608262"/>
            <a:ext cx="4357688" cy="449263"/>
          </a:xfrm>
        </p:spPr>
        <p:txBody>
          <a:bodyPr>
            <a:noAutofit/>
          </a:bodyPr>
          <a:lstStyle/>
          <a:p>
            <a:r>
              <a:rPr lang="ru-RU" sz="3600" b="1" dirty="0"/>
              <a:t>Целевой показатель:</a:t>
            </a:r>
            <a:endParaRPr lang="ru-RU" sz="3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B96508-EC6B-4021-9191-3C22EC83B3FF}"/>
              </a:ext>
            </a:extLst>
          </p:cNvPr>
          <p:cNvSpPr txBox="1"/>
          <p:nvPr/>
        </p:nvSpPr>
        <p:spPr>
          <a:xfrm>
            <a:off x="6095999" y="517606"/>
            <a:ext cx="545782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 2020 году на основе согласованных комплексных планов предприятия инвестировали в программы модернизации более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78 млрд руб., что привело к сокращению выбросов на 71 тыс. тонн.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b="1" i="1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По результатам экологического мониторинга, проведенного в ноябре 2020 года, определены населенные пункты, наблюдается высокий уровень загрязнения атмосферного воздуха. В список вошли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48 городов.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Промышленными предприятиями за счет собственных средств выполняются мероприятия, направленные на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снижение выбросов</a:t>
            </a:r>
            <a:r>
              <a:rPr lang="ru-RU" dirty="0">
                <a:solidFill>
                  <a:schemeClr val="bg1"/>
                </a:solidFill>
              </a:rPr>
              <a:t>, в том числе внедрение эффективных экологичных технологий, установку газоочистного оборудования, совершенствование технологических процессов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AEDAED8-F2B0-4BCD-BA60-14390122AB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41" t="7331" r="6642" b="12606"/>
          <a:stretch/>
        </p:blipFill>
        <p:spPr>
          <a:xfrm>
            <a:off x="280265" y="208058"/>
            <a:ext cx="3193693" cy="23309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Радиоактивный">
            <a:extLst>
              <a:ext uri="{FF2B5EF4-FFF2-40B4-BE49-F238E27FC236}">
                <a16:creationId xmlns:a16="http://schemas.microsoft.com/office/drawing/2014/main" id="{65396245-2FFA-4BBB-BD38-167F7475EC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63399" y="557675"/>
            <a:ext cx="702099" cy="70209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A12B694-42EC-42A7-B476-3E16EC4D10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1855" y="3995446"/>
            <a:ext cx="618848" cy="59504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40BE69E-938B-449B-B0E0-5EC72A9A4C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2898" y="2123000"/>
            <a:ext cx="618848" cy="61884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7915780-535C-4677-8245-1ED1D8FFA7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819" y="3552430"/>
            <a:ext cx="1164294" cy="246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248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17DE04BE-9E79-41B3-A573-75FE5AD4ED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17</a:t>
            </a:fld>
            <a:endParaRPr lang="ru-RU" noProof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A91174E5-4BAF-4AEE-811A-DFD52766D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0378" y="3368269"/>
            <a:ext cx="4183650" cy="454353"/>
          </a:xfrm>
        </p:spPr>
        <p:txBody>
          <a:bodyPr/>
          <a:lstStyle/>
          <a:p>
            <a:r>
              <a:rPr lang="ru-RU" dirty="0">
                <a:solidFill>
                  <a:schemeClr val="bg2"/>
                </a:solidFill>
              </a:rPr>
              <a:t>Мероприятия: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3FAA0261-74AB-4605-84F6-FD0770E1933F}"/>
              </a:ext>
            </a:extLst>
          </p:cNvPr>
          <p:cNvSpPr>
            <a:spLocks noGrp="1"/>
          </p:cNvSpPr>
          <p:nvPr>
            <p:ph type="body" idx="18"/>
          </p:nvPr>
        </p:nvSpPr>
        <p:spPr/>
        <p:txBody>
          <a:bodyPr/>
          <a:lstStyle/>
          <a:p>
            <a:r>
              <a:rPr lang="ru-RU" dirty="0">
                <a:solidFill>
                  <a:schemeClr val="bg2"/>
                </a:solidFill>
              </a:rPr>
              <a:t>Проекты и программы: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C6E2E529-4701-41D3-94A0-094EA9BF95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1362" y="4011779"/>
            <a:ext cx="4365625" cy="2333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С участием населения реализованы экологические проекты по очистке берегов водных объектов, по охране, защите и воспроизводству лесов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67347628-8ED2-4663-8301-AF3D0E40781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988175" y="3428500"/>
            <a:ext cx="4726679" cy="25487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Федеральные проекты «Чистая вода», «Чистый воздух» и «Сохранение лесов»;</a:t>
            </a:r>
          </a:p>
          <a:p>
            <a:pPr marL="0" indent="0">
              <a:buNone/>
            </a:pPr>
            <a:r>
              <a:rPr lang="ru-RU" sz="2000" dirty="0"/>
              <a:t>Федеральный проект «Внедрение наилучших доступных технологий»;</a:t>
            </a:r>
          </a:p>
          <a:p>
            <a:pPr marL="0" indent="0">
              <a:buNone/>
            </a:pPr>
            <a:r>
              <a:rPr lang="ru-RU" sz="2000" dirty="0"/>
              <a:t>Подпрограмма «Регулирование качества окружающей среды» Государственной программы «Охрана окружающей среды».</a:t>
            </a:r>
          </a:p>
          <a:p>
            <a:endParaRPr lang="ru-RU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772269D7-B5BE-4776-BCC1-F87FE81B8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программы и мероприятия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69D78DD-9F89-4D72-979C-68DEE46721ED}"/>
              </a:ext>
            </a:extLst>
          </p:cNvPr>
          <p:cNvSpPr/>
          <p:nvPr/>
        </p:nvSpPr>
        <p:spPr>
          <a:xfrm>
            <a:off x="917627" y="4011779"/>
            <a:ext cx="4799779" cy="2062881"/>
          </a:xfrm>
          <a:prstGeom prst="roundRect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B63A93C-FB7E-4924-A458-F7CCA6ADCE79}"/>
              </a:ext>
            </a:extLst>
          </p:cNvPr>
          <p:cNvSpPr/>
          <p:nvPr/>
        </p:nvSpPr>
        <p:spPr>
          <a:xfrm>
            <a:off x="6167971" y="3241447"/>
            <a:ext cx="5730902" cy="2706391"/>
          </a:xfrm>
          <a:prstGeom prst="roundRect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E5A8AE2-7E40-4F3D-AA2C-C6F9448F8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378" y="4027350"/>
            <a:ext cx="454353" cy="45435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E473671-D3B8-4F39-B112-298A664CB2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3231" y="4702893"/>
            <a:ext cx="454353" cy="454353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6A0E9BA-25AB-4210-B91A-B5A7146A0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6650" y="4065696"/>
            <a:ext cx="454353" cy="45435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D3310E4-DD99-494C-BC70-CAB2DB5DF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9477" y="3428500"/>
            <a:ext cx="454353" cy="45435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E68308D-F75C-4C9E-AEBE-1A69410F7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378" y="1547570"/>
            <a:ext cx="1684420" cy="17425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706816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77CBD36-E928-427F-BCF4-3FF2B77D4C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18</a:t>
            </a:fld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8B51AE-252F-4958-A1E9-67C57179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863" y="2599642"/>
            <a:ext cx="4357688" cy="725488"/>
          </a:xfrm>
        </p:spPr>
        <p:txBody>
          <a:bodyPr rtlCol="0">
            <a:noAutofit/>
          </a:bodyPr>
          <a:lstStyle/>
          <a:p>
            <a:pPr rtl="0"/>
            <a:r>
              <a:rPr lang="ru-RU" sz="3600" b="1" dirty="0"/>
              <a:t>Целевой показатель:</a:t>
            </a:r>
            <a:endParaRPr lang="ru-RU" sz="4000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A1FE0C33-CECE-4322-A29C-AEA87CDB13E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262752" y="733066"/>
            <a:ext cx="5942799" cy="6030226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ru-RU" sz="2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В 2020 году ликвидировано 46 объектов </a:t>
            </a:r>
            <a:r>
              <a:rPr lang="ru-RU" sz="2600" dirty="0">
                <a:solidFill>
                  <a:schemeClr val="bg1"/>
                </a:solidFill>
              </a:rPr>
              <a:t>накопленного экологического вреда, включая несанкционированные свалки в границах городов в </a:t>
            </a:r>
            <a:r>
              <a:rPr lang="ru-RU" sz="2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19 регионах.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bg1"/>
                </a:solidFill>
              </a:rPr>
              <a:t>Одной из самых главных задач в этом направлении является экологическое </a:t>
            </a:r>
            <a:r>
              <a:rPr lang="ru-RU" sz="2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оздоровление озера Байкал. 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bg1"/>
                </a:solidFill>
              </a:rPr>
              <a:t>Главная мера поддержки – </a:t>
            </a:r>
            <a:r>
              <a:rPr lang="ru-RU" sz="2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строительство очистных сооружений.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Основные инструменты </a:t>
            </a:r>
            <a:r>
              <a:rPr lang="ru-RU" sz="2600" dirty="0">
                <a:solidFill>
                  <a:schemeClr val="bg1"/>
                </a:solidFill>
              </a:rPr>
              <a:t>- строительство очистных сооружений, расчистка берегов, каналов и др.</a:t>
            </a:r>
          </a:p>
          <a:p>
            <a:endParaRPr lang="ru-RU" sz="3200" dirty="0">
              <a:solidFill>
                <a:schemeClr val="bg1"/>
              </a:solidFill>
            </a:endParaRPr>
          </a:p>
          <a:p>
            <a:pPr marL="0" indent="0" rtl="0">
              <a:buNone/>
            </a:pP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B4AA6-0D6C-498B-ABD5-E8BF4EEF285A}"/>
              </a:ext>
            </a:extLst>
          </p:cNvPr>
          <p:cNvSpPr txBox="1"/>
          <p:nvPr/>
        </p:nvSpPr>
        <p:spPr>
          <a:xfrm>
            <a:off x="871084" y="3334567"/>
            <a:ext cx="401524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/>
                </a:solidFill>
              </a:rPr>
              <a:t>Ликвидация наиболее опасных объектов накопленного вреда окружающей среде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/>
                </a:solidFill>
              </a:rPr>
              <a:t>Экологическое оздоровление водных объектов, включая реку Волгу, озера Байкал и Телецкое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071745-0508-428F-B7CC-65965FFD10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185" y="232630"/>
            <a:ext cx="2492140" cy="24921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Рыбалка">
            <a:extLst>
              <a:ext uri="{FF2B5EF4-FFF2-40B4-BE49-F238E27FC236}">
                <a16:creationId xmlns:a16="http://schemas.microsoft.com/office/drawing/2014/main" id="{19780E58-FF43-46BE-BB02-513D42CF99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3927" y="679577"/>
            <a:ext cx="628825" cy="6288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BA3E9D-E554-4B90-8BAB-14DA0A7250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0155" y="4644380"/>
            <a:ext cx="634039" cy="634039"/>
          </a:xfrm>
          <a:prstGeom prst="rect">
            <a:avLst/>
          </a:prstGeom>
        </p:spPr>
      </p:pic>
      <p:pic>
        <p:nvPicPr>
          <p:cNvPr id="14" name="Рисунок 13" descr="Рыбалка">
            <a:extLst>
              <a:ext uri="{FF2B5EF4-FFF2-40B4-BE49-F238E27FC236}">
                <a16:creationId xmlns:a16="http://schemas.microsoft.com/office/drawing/2014/main" id="{2F93B508-3A3D-4D53-8AE5-DF86FE71F1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2761" y="3804315"/>
            <a:ext cx="628825" cy="628825"/>
          </a:xfrm>
          <a:prstGeom prst="rect">
            <a:avLst/>
          </a:prstGeom>
        </p:spPr>
      </p:pic>
      <p:pic>
        <p:nvPicPr>
          <p:cNvPr id="15" name="Рисунок 14" descr="Рыбалка">
            <a:extLst>
              <a:ext uri="{FF2B5EF4-FFF2-40B4-BE49-F238E27FC236}">
                <a16:creationId xmlns:a16="http://schemas.microsoft.com/office/drawing/2014/main" id="{460E34C2-B186-43FB-959F-2762456589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3927" y="2599642"/>
            <a:ext cx="628825" cy="6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0570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C73D894B-7FDA-4C82-8BE5-80153D0ADA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19</a:t>
            </a:fld>
            <a:endParaRPr lang="ru-RU" noProof="0"/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id="{3A997B63-D63D-4FE2-A8C2-0689DB7E143F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7341496" y="2031249"/>
            <a:ext cx="4183650" cy="454353"/>
          </a:xfrm>
        </p:spPr>
        <p:txBody>
          <a:bodyPr/>
          <a:lstStyle/>
          <a:p>
            <a:r>
              <a:rPr lang="ru-RU" dirty="0">
                <a:solidFill>
                  <a:schemeClr val="bg2"/>
                </a:solidFill>
              </a:rPr>
              <a:t>Программы:</a:t>
            </a:r>
          </a:p>
        </p:txBody>
      </p:sp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65E20128-36E2-4F63-8E42-FD558995C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программы и мероприятия:</a:t>
            </a:r>
          </a:p>
        </p:txBody>
      </p:sp>
      <p:sp>
        <p:nvSpPr>
          <p:cNvPr id="25" name="Текст 24">
            <a:extLst>
              <a:ext uri="{FF2B5EF4-FFF2-40B4-BE49-F238E27FC236}">
                <a16:creationId xmlns:a16="http://schemas.microsoft.com/office/drawing/2014/main" id="{14D52890-FDDD-4C67-95F6-F67AEAFBB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13063" y="2759707"/>
            <a:ext cx="5093440" cy="32253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Подпрограмма «Регулирование качества окружающей среды» Государственной  программы «Охрана окружающей среды»;</a:t>
            </a:r>
          </a:p>
          <a:p>
            <a:pPr marL="0" indent="0">
              <a:buNone/>
            </a:pPr>
            <a:r>
              <a:rPr lang="ru-RU" dirty="0"/>
              <a:t>Подпрограмма «Охрана озера Байкал и социально-экономическое развитие  Байкальской природной территории» </a:t>
            </a:r>
          </a:p>
          <a:p>
            <a:pPr marL="0" indent="0">
              <a:buNone/>
            </a:pPr>
            <a:r>
              <a:rPr lang="ru-RU" dirty="0"/>
              <a:t>Подпрограмма «Биологическое разнообразие России» Государственной  программы «Охрана окружающей среды»;</a:t>
            </a:r>
          </a:p>
          <a:p>
            <a:pPr marL="0" indent="0">
              <a:buNone/>
            </a:pPr>
            <a:r>
              <a:rPr lang="ru-RU" dirty="0"/>
              <a:t>Подпрограмма «Использование водных ресурсов» Государственной программы  «Воспроизводство и использование природных ресурсов»;</a:t>
            </a:r>
          </a:p>
          <a:p>
            <a:pPr marL="0" indent="0">
              <a:buNone/>
            </a:pPr>
            <a:r>
              <a:rPr lang="ru-RU" dirty="0"/>
              <a:t>Государственная программа «Развитие лесного хозяйства»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B6D53A7-DC14-465E-A9A3-19E6FCA0F88F}"/>
              </a:ext>
            </a:extLst>
          </p:cNvPr>
          <p:cNvSpPr txBox="1"/>
          <p:nvPr/>
        </p:nvSpPr>
        <p:spPr>
          <a:xfrm>
            <a:off x="512720" y="2064946"/>
            <a:ext cx="3962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>
                <a:solidFill>
                  <a:schemeClr val="bg2"/>
                </a:solidFill>
                <a:latin typeface="+mj-lt"/>
              </a:rPr>
              <a:t>Проекты</a:t>
            </a:r>
            <a:r>
              <a:rPr lang="ru-RU" dirty="0">
                <a:solidFill>
                  <a:schemeClr val="bg2"/>
                </a:solidFill>
              </a:rPr>
              <a:t>: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1AC0C7B-2E51-40FD-8B44-2CBB9B43A18B}"/>
              </a:ext>
            </a:extLst>
          </p:cNvPr>
          <p:cNvSpPr txBox="1"/>
          <p:nvPr/>
        </p:nvSpPr>
        <p:spPr>
          <a:xfrm>
            <a:off x="784277" y="2796430"/>
            <a:ext cx="55981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Федеральный проект «Чистая страна» в части ликвидации свалок и объектов накопленного вреда;</a:t>
            </a:r>
          </a:p>
          <a:p>
            <a:r>
              <a:rPr lang="ru-RU" dirty="0">
                <a:solidFill>
                  <a:schemeClr val="bg1"/>
                </a:solidFill>
              </a:rPr>
              <a:t>Федеральный проект «Сохранение биологического разнообразия и развитие экологического туризма»;</a:t>
            </a:r>
          </a:p>
          <a:p>
            <a:r>
              <a:rPr lang="ru-RU" dirty="0">
                <a:solidFill>
                  <a:schemeClr val="bg1"/>
                </a:solidFill>
              </a:rPr>
              <a:t>Федеральный проект «Инфраструктура для обращения с отходами I-II классов опасности»;</a:t>
            </a:r>
          </a:p>
          <a:p>
            <a:r>
              <a:rPr lang="ru-RU" dirty="0">
                <a:solidFill>
                  <a:schemeClr val="bg1"/>
                </a:solidFill>
              </a:rPr>
              <a:t>Федеральный проект «Сохранение уникальных водных объектов»;</a:t>
            </a:r>
          </a:p>
          <a:p>
            <a:r>
              <a:rPr lang="ru-RU" dirty="0">
                <a:solidFill>
                  <a:schemeClr val="bg1"/>
                </a:solidFill>
              </a:rPr>
              <a:t>Федеральный проект «Оздоровление Волги»;</a:t>
            </a:r>
          </a:p>
          <a:p>
            <a:r>
              <a:rPr lang="ru-RU" dirty="0">
                <a:solidFill>
                  <a:schemeClr val="bg1"/>
                </a:solidFill>
              </a:rPr>
              <a:t>Федеральный проект «Сохранение озера Байкал»;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0BF85CA-B47C-4E98-9FF7-86AD4FD4CA49}"/>
              </a:ext>
            </a:extLst>
          </p:cNvPr>
          <p:cNvSpPr/>
          <p:nvPr/>
        </p:nvSpPr>
        <p:spPr>
          <a:xfrm>
            <a:off x="353684" y="2759706"/>
            <a:ext cx="6028786" cy="3087919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61C1A74C-00B4-49E9-81C9-1C9975E7A757}"/>
              </a:ext>
            </a:extLst>
          </p:cNvPr>
          <p:cNvSpPr/>
          <p:nvPr/>
        </p:nvSpPr>
        <p:spPr>
          <a:xfrm>
            <a:off x="6477800" y="2687562"/>
            <a:ext cx="5505651" cy="3864665"/>
          </a:xfrm>
          <a:prstGeom prst="roundRect">
            <a:avLst>
              <a:gd name="adj" fmla="val 11188"/>
            </a:avLst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6E2F293-C57C-44FA-8878-677037149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76" y="3339318"/>
            <a:ext cx="381542" cy="38154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7AB2E59-40FC-4418-940E-7F7030D298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5692" y="2713968"/>
            <a:ext cx="384081" cy="384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9808E955-B3F3-463A-B6D7-55B19425D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558" y="2775445"/>
            <a:ext cx="381542" cy="381542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19FC8297-1DB8-4920-9CA3-E005AB63FC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97" y="4438130"/>
            <a:ext cx="381542" cy="381542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EBF105AE-623D-479F-A3D2-752AE08572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76" y="3922123"/>
            <a:ext cx="381542" cy="381542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58552B57-D75C-4241-B9EA-A8CB6714E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97" y="4972916"/>
            <a:ext cx="381542" cy="381542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E6DE464-4938-4D0B-87C5-2A325D0CC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5692" y="5625017"/>
            <a:ext cx="381542" cy="381542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0D83D896-05D9-4DC7-85D0-EEB4A65BD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52" y="5338041"/>
            <a:ext cx="381542" cy="381542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1A893A5E-CEE7-43A1-B493-07DC6C528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3783" y="4181627"/>
            <a:ext cx="381542" cy="381542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03A22037-A3C2-4384-996E-A2D8FB757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6961" y="3469287"/>
            <a:ext cx="381542" cy="38154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E20AE8CD-67E7-4EB8-83E8-AEACD082A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6961" y="4956499"/>
            <a:ext cx="381542" cy="38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51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265D834-A93E-4A6E-88E2-D470A53440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20</a:t>
            </a:fld>
            <a:endParaRPr lang="ru-RU" noProof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1C35FA5-E797-4E14-88CB-78DA71B11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600" dirty="0"/>
              <a:t>ПОКАЗАТЕЛИ, ХАРАКТЕРИЗУЮЩИЕ ДОСТИЖЕНИЕ НАЦИОНАЛЬНЫХ ЦЕЛЕЙ РАЗВИТИЯ РОССИЙСКОЙ ФЕДЕРАЦИИ НА ПЕРИОД ДО 2024 ГОДА И НА ПЛАНОВЫЙ ПЕРИОД ДО 2030 ГОДА:</a:t>
            </a:r>
          </a:p>
        </p:txBody>
      </p:sp>
      <p:graphicFrame>
        <p:nvGraphicFramePr>
          <p:cNvPr id="13" name="Таблица 12">
            <a:extLst>
              <a:ext uri="{FF2B5EF4-FFF2-40B4-BE49-F238E27FC236}">
                <a16:creationId xmlns:a16="http://schemas.microsoft.com/office/drawing/2014/main" id="{1CA92A75-37A1-4578-BE26-58CF2F5363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620089"/>
              </p:ext>
            </p:extLst>
          </p:nvPr>
        </p:nvGraphicFramePr>
        <p:xfrm>
          <a:off x="619125" y="2016076"/>
          <a:ext cx="11115673" cy="446753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115686">
                  <a:extLst>
                    <a:ext uri="{9D8B030D-6E8A-4147-A177-3AD203B41FA5}">
                      <a16:colId xmlns:a16="http://schemas.microsoft.com/office/drawing/2014/main" val="2659983019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1041668671"/>
                    </a:ext>
                  </a:extLst>
                </a:gridCol>
                <a:gridCol w="2524059">
                  <a:extLst>
                    <a:ext uri="{9D8B030D-6E8A-4147-A177-3AD203B41FA5}">
                      <a16:colId xmlns:a16="http://schemas.microsoft.com/office/drawing/2014/main" val="2656313826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2604401454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1299801235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1485238607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1684679365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271809207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2476361658"/>
                    </a:ext>
                  </a:extLst>
                </a:gridCol>
                <a:gridCol w="684491">
                  <a:extLst>
                    <a:ext uri="{9D8B030D-6E8A-4147-A177-3AD203B41FA5}">
                      <a16:colId xmlns:a16="http://schemas.microsoft.com/office/drawing/2014/main" val="2738082289"/>
                    </a:ext>
                  </a:extLst>
                </a:gridCol>
              </a:tblGrid>
              <a:tr h="36738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Наименование показателя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2017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2018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2019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2021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2022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2030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2169946"/>
                  </a:ext>
                </a:extLst>
              </a:tr>
              <a:tr h="106505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</a:rPr>
                        <a:t>Доля твердых коммунальных отходов, направленных на обработку, в общем объеме образованных твердых коммунальных отходов, 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27,0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38,0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40,0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55,0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60,0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100,0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2274177"/>
                  </a:ext>
                </a:extLst>
              </a:tr>
              <a:tr h="124157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</a:rPr>
                        <a:t>Снижение выбросов опасных загрязняющих веществ, оказывающих наибольшее негативное воздействие на окружающую среду и здоровье человека, 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100,0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100,0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73,7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97,0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95,0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93,0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81,0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78,0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36,9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3363293"/>
                  </a:ext>
                </a:extLst>
              </a:tr>
              <a:tr h="9947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</a:rPr>
                        <a:t>Количество ликвидированных наиболее опасных объектов накопленного экологического вреда, шт.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10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75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*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3361031"/>
                  </a:ext>
                </a:extLst>
              </a:tr>
              <a:tr h="79879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</a:rPr>
                        <a:t>Экологическое оздоровление водных объектов, включая реку Волгу, озера Байкал и Телецкое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*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05235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9631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DE64D3B-0BDB-498C-B5C4-213CDDE58E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21</a:t>
            </a:fld>
            <a:endParaRPr lang="ru-RU" noProof="0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0ED8154-777F-4DB0-81A8-193295D77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405"/>
            <a:ext cx="10753725" cy="1325563"/>
          </a:xfrm>
        </p:spPr>
        <p:txBody>
          <a:bodyPr>
            <a:noAutofit/>
          </a:bodyPr>
          <a:lstStyle/>
          <a:p>
            <a:r>
              <a:rPr lang="ru-RU" sz="2800" dirty="0"/>
              <a:t>РАЗДЕЛЕНИЕ НАЦИОНАЛЬНЫХ ЦЕЛЕЙ РАЗВИТИЯ НА ПЕРИОД ДО 2024 ГОДА ПО ФАКТОРАМ, ХАРАКТЕРИЗУЮЩИХ ИХ ДОСТИЖЕНИЕ:</a:t>
            </a:r>
          </a:p>
        </p:txBody>
      </p:sp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5E63090D-065F-40C5-8777-A3C27B58E7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5199199"/>
              </p:ext>
            </p:extLst>
          </p:nvPr>
        </p:nvGraphicFramePr>
        <p:xfrm>
          <a:off x="453802" y="1960697"/>
          <a:ext cx="11284396" cy="456789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774851">
                  <a:extLst>
                    <a:ext uri="{9D8B030D-6E8A-4147-A177-3AD203B41FA5}">
                      <a16:colId xmlns:a16="http://schemas.microsoft.com/office/drawing/2014/main" val="881761838"/>
                    </a:ext>
                  </a:extLst>
                </a:gridCol>
                <a:gridCol w="2534366">
                  <a:extLst>
                    <a:ext uri="{9D8B030D-6E8A-4147-A177-3AD203B41FA5}">
                      <a16:colId xmlns:a16="http://schemas.microsoft.com/office/drawing/2014/main" val="4232247792"/>
                    </a:ext>
                  </a:extLst>
                </a:gridCol>
                <a:gridCol w="2978340">
                  <a:extLst>
                    <a:ext uri="{9D8B030D-6E8A-4147-A177-3AD203B41FA5}">
                      <a16:colId xmlns:a16="http://schemas.microsoft.com/office/drawing/2014/main" val="2770553915"/>
                    </a:ext>
                  </a:extLst>
                </a:gridCol>
                <a:gridCol w="2996839">
                  <a:extLst>
                    <a:ext uri="{9D8B030D-6E8A-4147-A177-3AD203B41FA5}">
                      <a16:colId xmlns:a16="http://schemas.microsoft.com/office/drawing/2014/main" val="2256242400"/>
                    </a:ext>
                  </a:extLst>
                </a:gridCol>
              </a:tblGrid>
              <a:tr h="79501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Целевой показатель Указа № 474 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Статистический показатель 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Факторы достижения национальной цели развития 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Индикаторы 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03053"/>
                  </a:ext>
                </a:extLst>
              </a:tr>
              <a:tr h="21906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Создание устойчивой системы обращения с твердыми коммунальными отходами, обеспечивающей сортировку отходов в объеме 100 процентов и снижение объема отходов, направляемых на полигоны, в два раза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Доля твердых коммунальных отходов, направленных на обработку, в общем объеме образованных твердых коммунальных отходов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Формирование системы обращения с ТКО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Доля твердых коммунальных отходов, направленных на утилизацию, в общем объеме образованных твердых коммунальных отходов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067818"/>
                  </a:ext>
                </a:extLst>
              </a:tr>
              <a:tr h="15822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Снижение выбросов опасных загрязняющих веществ, оказывающих наибольшее негативное воздействие на окружающую среду и здоровье человека, в два раза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Совокупный объем выбросов загрязняющих веществ в атмосферный воздух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Снижение антропогенной нагрузки на окружающую среду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Совокупный объем выбросов загрязняющих веществ в атмосферный воздух;  количество городов с высоким и очень высоким уровнем загрязнения атмосферного воздуха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6" marR="3176" marT="3176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5748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238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D6D0D89C-E694-458F-8162-7C32F6CF1BD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22</a:t>
            </a:fld>
            <a:endParaRPr lang="ru-RU" noProof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D21F495-D4D6-47A1-B91E-792DB5D9D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РАЗДЕЛЕНИЕ НАЦИОНАЛЬНЫХ ЦЕЛЕЙ РАЗВИТИЯ НА ПЕРИОД ДО 2024 ГОДА ПО ФАКТОРАМ, ХАРАКТЕРИЗУЮЩИХ ИХ ДОСТИЖЕНИЕ:</a:t>
            </a: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56DBD2CC-FBF0-45EF-A454-D38FF54EB4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276801"/>
              </p:ext>
            </p:extLst>
          </p:nvPr>
        </p:nvGraphicFramePr>
        <p:xfrm>
          <a:off x="533400" y="1930400"/>
          <a:ext cx="11125199" cy="4698167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106233">
                  <a:extLst>
                    <a:ext uri="{9D8B030D-6E8A-4147-A177-3AD203B41FA5}">
                      <a16:colId xmlns:a16="http://schemas.microsoft.com/office/drawing/2014/main" val="1228454293"/>
                    </a:ext>
                  </a:extLst>
                </a:gridCol>
                <a:gridCol w="2794891">
                  <a:extLst>
                    <a:ext uri="{9D8B030D-6E8A-4147-A177-3AD203B41FA5}">
                      <a16:colId xmlns:a16="http://schemas.microsoft.com/office/drawing/2014/main" val="4174457877"/>
                    </a:ext>
                  </a:extLst>
                </a:gridCol>
                <a:gridCol w="2061476">
                  <a:extLst>
                    <a:ext uri="{9D8B030D-6E8A-4147-A177-3AD203B41FA5}">
                      <a16:colId xmlns:a16="http://schemas.microsoft.com/office/drawing/2014/main" val="1039905835"/>
                    </a:ext>
                  </a:extLst>
                </a:gridCol>
                <a:gridCol w="4162599">
                  <a:extLst>
                    <a:ext uri="{9D8B030D-6E8A-4147-A177-3AD203B41FA5}">
                      <a16:colId xmlns:a16="http://schemas.microsoft.com/office/drawing/2014/main" val="3650011751"/>
                    </a:ext>
                  </a:extLst>
                </a:gridCol>
              </a:tblGrid>
              <a:tr h="7035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Целевой показатель Указа № 474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Статистический показатель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Факторы достижения национальной цели развития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Индикаторы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8312874"/>
                  </a:ext>
                </a:extLst>
              </a:tr>
              <a:tr h="15097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Ликвидация наиболее опасных объектов накопленного вреда окружающей среде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Количество ликвидированных наиболее опасных объектов накопленного экологического вреда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Ликвидация накопленного ущерба окружающей среде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Количество ликвидированных наиболее опасных объектов накопленного экологического вреда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601581"/>
                  </a:ext>
                </a:extLst>
              </a:tr>
              <a:tr h="2453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Экологическое оздоровление водных объектов, включая реку Волгу, озера Байкал и Телецкое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Экологическое оздоровление водных объектов, включая реку Волгу, озера Байкал и Телецкое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Общая площадь территорий, подвергшихся высокому и экстремально высокому загрязнению и оказывающих воздействие на озеро Байкал; Количество созданных объектов </a:t>
                      </a:r>
                      <a:br>
                        <a:rPr lang="ru-RU" sz="1400" u="none" strike="noStrike" dirty="0">
                          <a:effectLst/>
                        </a:rPr>
                      </a:br>
                      <a:r>
                        <a:rPr lang="ru-RU" sz="1400" u="none" strike="noStrike" dirty="0">
                          <a:effectLst/>
                        </a:rPr>
                        <a:t>инфраструктуры, направленных на снижение </a:t>
                      </a:r>
                      <a:br>
                        <a:rPr lang="ru-RU" sz="1400" u="none" strike="noStrike" dirty="0">
                          <a:effectLst/>
                        </a:rPr>
                      </a:br>
                      <a:r>
                        <a:rPr lang="ru-RU" sz="1400" u="none" strike="noStrike" dirty="0">
                          <a:effectLst/>
                        </a:rPr>
                        <a:t>негативного воздействия на Телецкое озеро; количество ликвидированных объектов </a:t>
                      </a:r>
                      <a:br>
                        <a:rPr lang="ru-RU" sz="1400" u="none" strike="noStrike" dirty="0">
                          <a:effectLst/>
                        </a:rPr>
                      </a:br>
                      <a:r>
                        <a:rPr lang="ru-RU" sz="1400" u="none" strike="noStrike" dirty="0">
                          <a:effectLst/>
                        </a:rPr>
                        <a:t>накопленного экологического вреда, </a:t>
                      </a:r>
                      <a:br>
                        <a:rPr lang="ru-RU" sz="1400" u="none" strike="noStrike" dirty="0">
                          <a:effectLst/>
                        </a:rPr>
                      </a:br>
                      <a:r>
                        <a:rPr lang="ru-RU" sz="1400" u="none" strike="noStrike" dirty="0">
                          <a:effectLst/>
                        </a:rPr>
                        <a:t>представляющих угрозу реке Волга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955" marR="2955" marT="295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5665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38238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1DBE06A-2C8A-44FA-9318-4BF6A8C3FFB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1" dirty="0" smtClean="0"/>
              <a:pPr rtl="0"/>
              <a:t>23</a:t>
            </a:fld>
            <a:endParaRPr lang="ru-RU" noProof="1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6732766-3E9B-4B4F-8B3F-14D225BFCF2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1" y="1698054"/>
            <a:ext cx="10515599" cy="629105"/>
          </a:xfrm>
        </p:spPr>
        <p:txBody>
          <a:bodyPr/>
          <a:lstStyle/>
          <a:p>
            <a:r>
              <a:rPr lang="ru-RU" dirty="0"/>
              <a:t>Существует тенденция ежегодного увеличения объема расходов федерального бюджета на охрану окружающей среды 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1DEBB3D3-AD8F-49F6-A0BB-FD937D8847B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186616" y="2860589"/>
            <a:ext cx="3644766" cy="355172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chemeClr val="bg2"/>
                </a:solidFill>
              </a:rPr>
              <a:t>Расходы федерального бюджета на охрану окружающей среды:</a:t>
            </a:r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/>
              <a:t>  </a:t>
            </a:r>
            <a:r>
              <a:rPr lang="ru-RU" sz="2200" dirty="0"/>
              <a:t>2020 год – 301,7 млрд руб.</a:t>
            </a:r>
          </a:p>
          <a:p>
            <a:pPr marL="0" indent="0">
              <a:buNone/>
            </a:pPr>
            <a:r>
              <a:rPr lang="ru-RU" sz="2200" dirty="0"/>
              <a:t>  2021 год – 335,7 млрд руб.</a:t>
            </a:r>
          </a:p>
          <a:p>
            <a:pPr marL="0" indent="0">
              <a:buNone/>
            </a:pPr>
            <a:r>
              <a:rPr lang="ru-RU" sz="2200" dirty="0"/>
              <a:t>  2022 год – 358,1 млрд руб.</a:t>
            </a:r>
          </a:p>
          <a:p>
            <a:pPr marL="0" indent="0">
              <a:buNone/>
            </a:pPr>
            <a:r>
              <a:rPr lang="ru-RU" sz="2200" dirty="0"/>
              <a:t>  2023 год – 382,7 млрд руб.</a:t>
            </a:r>
          </a:p>
          <a:p>
            <a:pPr marL="0" indent="0">
              <a:buNone/>
            </a:pPr>
            <a:r>
              <a:rPr lang="ru-RU" sz="2200" dirty="0"/>
              <a:t>  Изменение в 2023 году в сравнении с 2020 годом + 26,85%</a:t>
            </a:r>
          </a:p>
          <a:p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0F674264-BCEC-4B65-BCCB-84112D3EC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-RU" noProof="1"/>
              <a:t>Охрана окружающей среды </a:t>
            </a:r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4A17C2FF-C0FA-4D27-B825-1C7D8D23C8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0981099"/>
              </p:ext>
            </p:extLst>
          </p:nvPr>
        </p:nvGraphicFramePr>
        <p:xfrm>
          <a:off x="254534" y="2265720"/>
          <a:ext cx="7185794" cy="396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Рисунок 11" descr="Монеты">
            <a:extLst>
              <a:ext uri="{FF2B5EF4-FFF2-40B4-BE49-F238E27FC236}">
                <a16:creationId xmlns:a16="http://schemas.microsoft.com/office/drawing/2014/main" id="{2B2BDF7D-9CCC-443F-9032-53DB12641F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1509" y="4072095"/>
            <a:ext cx="285435" cy="285435"/>
          </a:xfrm>
          <a:prstGeom prst="rect">
            <a:avLst/>
          </a:prstGeom>
        </p:spPr>
      </p:pic>
      <p:pic>
        <p:nvPicPr>
          <p:cNvPr id="17" name="Рисунок 16" descr="Монеты">
            <a:extLst>
              <a:ext uri="{FF2B5EF4-FFF2-40B4-BE49-F238E27FC236}">
                <a16:creationId xmlns:a16="http://schemas.microsoft.com/office/drawing/2014/main" id="{A28D1D74-FF0B-480F-8DB0-975B1AC938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1509" y="4401943"/>
            <a:ext cx="285435" cy="285435"/>
          </a:xfrm>
          <a:prstGeom prst="rect">
            <a:avLst/>
          </a:prstGeom>
        </p:spPr>
      </p:pic>
      <p:pic>
        <p:nvPicPr>
          <p:cNvPr id="18" name="Рисунок 17" descr="Монеты">
            <a:extLst>
              <a:ext uri="{FF2B5EF4-FFF2-40B4-BE49-F238E27FC236}">
                <a16:creationId xmlns:a16="http://schemas.microsoft.com/office/drawing/2014/main" id="{C7B43BA1-4CD2-469F-ADA8-63A1F85A8C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1508" y="4729861"/>
            <a:ext cx="285435" cy="285435"/>
          </a:xfrm>
          <a:prstGeom prst="rect">
            <a:avLst/>
          </a:prstGeom>
        </p:spPr>
      </p:pic>
      <p:pic>
        <p:nvPicPr>
          <p:cNvPr id="19" name="Рисунок 18" descr="Монеты">
            <a:extLst>
              <a:ext uri="{FF2B5EF4-FFF2-40B4-BE49-F238E27FC236}">
                <a16:creationId xmlns:a16="http://schemas.microsoft.com/office/drawing/2014/main" id="{87E0D94E-0EA8-4DC5-AF98-6FD6C6E625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6147" y="5379340"/>
            <a:ext cx="285435" cy="285435"/>
          </a:xfrm>
          <a:prstGeom prst="rect">
            <a:avLst/>
          </a:prstGeom>
        </p:spPr>
      </p:pic>
      <p:pic>
        <p:nvPicPr>
          <p:cNvPr id="20" name="Рисунок 19" descr="Монеты">
            <a:extLst>
              <a:ext uri="{FF2B5EF4-FFF2-40B4-BE49-F238E27FC236}">
                <a16:creationId xmlns:a16="http://schemas.microsoft.com/office/drawing/2014/main" id="{E59581F4-D702-4350-BF50-41C99B3AA7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1507" y="5057779"/>
            <a:ext cx="285435" cy="28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8269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B5856E9-6027-4399-8078-B7A29A985AA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24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8F99EB6-2000-4043-A0CE-C31A8AD2985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Основные характеристики:</a:t>
            </a:r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24DFF602-ADEB-4955-A86D-FD8477885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9" y="433092"/>
            <a:ext cx="11604171" cy="1325563"/>
          </a:xfrm>
        </p:spPr>
        <p:txBody>
          <a:bodyPr>
            <a:noAutofit/>
          </a:bodyPr>
          <a:lstStyle/>
          <a:p>
            <a:r>
              <a:rPr lang="ru-RU" sz="4000" dirty="0"/>
              <a:t>Интерактивная карта «Экологическая обстановка регионов Российской Федерации»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C86E4F-B3EF-41DC-9386-BB5D7F93EE34}"/>
              </a:ext>
            </a:extLst>
          </p:cNvPr>
          <p:cNvSpPr txBox="1"/>
          <p:nvPr/>
        </p:nvSpPr>
        <p:spPr>
          <a:xfrm>
            <a:off x="528401" y="2540938"/>
            <a:ext cx="6098720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000" marR="0" lvl="0" indent="-18000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BF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Цель создания карты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– источник информации для жителей субъектов </a:t>
            </a:r>
            <a:r>
              <a:rPr lang="ru-RU" sz="2000" dirty="0">
                <a:solidFill>
                  <a:prstClr val="white"/>
                </a:solidFill>
                <a:latin typeface="Franklin Gothic Book"/>
              </a:rPr>
              <a:t>России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об экологической обстановке в </a:t>
            </a:r>
            <a:r>
              <a:rPr lang="ru-RU" sz="2000" dirty="0">
                <a:solidFill>
                  <a:prstClr val="white"/>
                </a:solidFill>
                <a:latin typeface="Franklin Gothic Book"/>
              </a:rPr>
              <a:t>их регионе.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180000" marR="0" lvl="0" indent="-18000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По каждому региону России дан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BF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рейтинг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относительно их экологической обстановки – от 1 (проблем минимум) до 10 (множество проблем)</a:t>
            </a:r>
          </a:p>
          <a:p>
            <a:pPr marL="180000" marR="0" lvl="0" indent="-18000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На интерактивной карте отмечены наиболее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BF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благоприятные и неблагоприятные экологические  регионы </a:t>
            </a:r>
            <a:r>
              <a:rPr lang="ru-RU" sz="2000" dirty="0">
                <a:solidFill>
                  <a:prstClr val="white"/>
                </a:solidFill>
                <a:latin typeface="Franklin Gothic Book"/>
              </a:rPr>
              <a:t>России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, а также отмечены основные объекты загрязнений (ТЭЦ, производства, предприятия и др.)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3015FD3-7003-4790-B721-8D6724E623EA}"/>
              </a:ext>
            </a:extLst>
          </p:cNvPr>
          <p:cNvSpPr txBox="1"/>
          <p:nvPr/>
        </p:nvSpPr>
        <p:spPr>
          <a:xfrm>
            <a:off x="6814458" y="2540938"/>
            <a:ext cx="6098720" cy="2803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Рейтинг составлялся на основе таких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CBF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показателей,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как: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   Плотность населения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   </a:t>
            </a:r>
            <a:r>
              <a:rPr lang="ru-RU" sz="2400" dirty="0">
                <a:solidFill>
                  <a:prstClr val="white"/>
                </a:solidFill>
                <a:latin typeface="Franklin Gothic Book"/>
              </a:rPr>
              <a:t>Выхлопы автотранспорта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   Площадь зеленых насаждений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   Выбросы предприятий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400" dirty="0">
                <a:solidFill>
                  <a:prstClr val="white"/>
                </a:solidFill>
                <a:latin typeface="Franklin Gothic Book"/>
              </a:rPr>
              <a:t>    Свалочные </a:t>
            </a:r>
            <a:r>
              <a:rPr lang="ru-RU" sz="2400" dirty="0" err="1">
                <a:solidFill>
                  <a:prstClr val="white"/>
                </a:solidFill>
                <a:latin typeface="Franklin Gothic Book"/>
              </a:rPr>
              <a:t>газы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07E393F-B51C-41E8-B7FF-0AFAD6F60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8443" y="3298889"/>
            <a:ext cx="335309" cy="33530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597C662-D01A-4D83-A585-E25CA3C5A9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2687" y="3674677"/>
            <a:ext cx="408467" cy="40237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8766586-8BCD-4762-866D-0C02E7FE59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8443" y="4130210"/>
            <a:ext cx="286537" cy="28653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F430E2C-0C7E-49C0-B5B8-56742DCB49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764" y="4504597"/>
            <a:ext cx="353599" cy="353599"/>
          </a:xfrm>
          <a:prstGeom prst="rect">
            <a:avLst/>
          </a:prstGeom>
        </p:spPr>
      </p:pic>
      <p:pic>
        <p:nvPicPr>
          <p:cNvPr id="22" name="Рисунок 21" descr="Мусор">
            <a:extLst>
              <a:ext uri="{FF2B5EF4-FFF2-40B4-BE49-F238E27FC236}">
                <a16:creationId xmlns:a16="http://schemas.microsoft.com/office/drawing/2014/main" id="{DD804BC5-3AC4-498B-BF5E-E42FD64BA3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71358" y="4896760"/>
            <a:ext cx="415162" cy="41516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4842" y="95534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Авторское предложение</a:t>
            </a:r>
          </a:p>
        </p:txBody>
      </p:sp>
    </p:spTree>
    <p:extLst>
      <p:ext uri="{BB962C8B-B14F-4D97-AF65-F5344CB8AC3E}">
        <p14:creationId xmlns:p14="http://schemas.microsoft.com/office/powerpoint/2010/main" val="1801271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5672BF7-C8CF-4794-944A-7CB55A38823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25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8C75427-9EC7-48B5-840B-E9C3D996D4A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Основные характеристики: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062EB069-61B2-4E1B-82EB-022D268C47E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76250" y="2464349"/>
            <a:ext cx="5543549" cy="40192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Присутствует возможность отправить </a:t>
            </a:r>
            <a:r>
              <a:rPr lang="ru-RU" sz="2000" b="1" dirty="0">
                <a:solidFill>
                  <a:schemeClr val="bg2"/>
                </a:solidFill>
              </a:rPr>
              <a:t>жалобу в Роспотребнадзор</a:t>
            </a:r>
            <a:r>
              <a:rPr lang="ru-RU" sz="2000" dirty="0"/>
              <a:t>, если чувствуется загрязнение воздуха в какой-то конкретной точке населенного пункта.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Ведомство должно проверить соблюдение нормативов на этой территории.</a:t>
            </a:r>
          </a:p>
          <a:p>
            <a:pPr marL="180000" marR="0" lvl="0" indent="-180000" algn="just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CBFF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Информация по карте будет полезна в случае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BF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реализации конкретных экологических проектов и программ в России в сфере экологии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(например, для определения регионов, наиболее нуждающихся в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финансировани</a:t>
            </a:r>
            <a:r>
              <a:rPr lang="ru-RU" sz="2000" dirty="0">
                <a:solidFill>
                  <a:prstClr val="white"/>
                </a:solidFill>
                <a:latin typeface="Franklin Gothic Book"/>
              </a:rPr>
              <a:t>и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и др.)</a:t>
            </a:r>
          </a:p>
          <a:p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5723B04D-75F4-4BE4-8B12-12E9ED2EFE4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019029" y="2518049"/>
            <a:ext cx="4801496" cy="3209426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chemeClr val="bg2"/>
                </a:solidFill>
              </a:rPr>
              <a:t>Как пользоваться картой? </a:t>
            </a:r>
            <a:r>
              <a:rPr lang="ru-RU" sz="2400" dirty="0"/>
              <a:t>Система автоматически определит ваше местоположение и покажет ближайшие точки загрязнения. Кликните на любой индикатор: вы увидите адрес и предположительные причины плохого качества воздуха.</a:t>
            </a:r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592488DF-B2BF-4A10-872E-707E5FC28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4497"/>
            <a:ext cx="10515600" cy="1325563"/>
          </a:xfrm>
        </p:spPr>
        <p:txBody>
          <a:bodyPr/>
          <a:lstStyle/>
          <a:p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j-ea"/>
                <a:cs typeface="+mj-cs"/>
              </a:rPr>
              <a:t>Интерактивная карта «Экологическая обстановка регионов Российской Федерации»</a:t>
            </a:r>
            <a:endParaRPr lang="ru-RU" dirty="0"/>
          </a:p>
        </p:txBody>
      </p:sp>
      <p:pic>
        <p:nvPicPr>
          <p:cNvPr id="15" name="Рисунок 14" descr="Карта с кнопкой">
            <a:extLst>
              <a:ext uri="{FF2B5EF4-FFF2-40B4-BE49-F238E27FC236}">
                <a16:creationId xmlns:a16="http://schemas.microsoft.com/office/drawing/2014/main" id="{AF1767FB-F1CA-46F0-9BFB-0319BD61A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56722" y="2345381"/>
            <a:ext cx="629105" cy="62910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54842" y="95534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Авторское предложение</a:t>
            </a:r>
          </a:p>
        </p:txBody>
      </p:sp>
    </p:spTree>
    <p:extLst>
      <p:ext uri="{BB962C8B-B14F-4D97-AF65-F5344CB8AC3E}">
        <p14:creationId xmlns:p14="http://schemas.microsoft.com/office/powerpoint/2010/main" val="1176556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92993DE-B55C-48D6-866C-D6038B52F4D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26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361EC8C-7BD2-4FA8-BFAB-A7BCF1C017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Основные характеристики: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6FA12B0E-BB2E-416A-AAA7-1BCE0DAB242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38201" y="2533651"/>
            <a:ext cx="4687074" cy="3228476"/>
          </a:xfrm>
        </p:spPr>
        <p:txBody>
          <a:bodyPr>
            <a:normAutofit/>
          </a:bodyPr>
          <a:lstStyle/>
          <a:p>
            <a:r>
              <a:rPr lang="ru-RU" sz="2000" dirty="0"/>
              <a:t>Рейтинг составляется на основе результатов по 3 индексам: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Природоохранный индекс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Промышленно-экологический индекс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Социально-экологический индекс</a:t>
            </a:r>
          </a:p>
          <a:p>
            <a:r>
              <a:rPr lang="ru-RU" sz="2000" dirty="0"/>
              <a:t>Рейтинг отражает актуальное состояние экологии в субъектах Российской Федерации на отчётный период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B736302C-7756-40D2-9848-AD1A8E1A42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622878" y="2347415"/>
            <a:ext cx="5940472" cy="3896130"/>
          </a:xfrm>
        </p:spPr>
        <p:txBody>
          <a:bodyPr>
            <a:normAutofit/>
          </a:bodyPr>
          <a:lstStyle/>
          <a:p>
            <a:r>
              <a:rPr lang="ru-RU" sz="1800" b="1" dirty="0"/>
              <a:t>Цели и задачи «зеленого патруля»: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dirty="0"/>
              <a:t>Участие в разработке, реализации экологической политики государства в целях сохранения уникальной природы России, минимизации негативного воздействия на окружающую среду, улучшения качества жизни.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dirty="0"/>
              <a:t>Усиление роли гражданского общества в жизни страны, развитие экологического просвещения, мировоззрения и образования.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dirty="0"/>
              <a:t>Разработка и реализация природоохранных программ, проектов и мероприятий и</a:t>
            </a:r>
            <a:r>
              <a:rPr lang="ru-RU" dirty="0"/>
              <a:t> др.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EBD81801-3F81-4025-A1B9-15BCA24A7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03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j-ea"/>
                <a:cs typeface="+mj-cs"/>
              </a:rPr>
              <a:t>Экологический рейтинг субъектов Российской Федерации Общероссийской Общественной организации «Зелёный патруль»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86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295E14A-6A8E-44E0-B391-DA51588EDF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27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765ECF4-D496-4695-8454-04B9A78A568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1835244"/>
            <a:ext cx="10515599" cy="629105"/>
          </a:xfrm>
        </p:spPr>
        <p:txBody>
          <a:bodyPr/>
          <a:lstStyle/>
          <a:p>
            <a:r>
              <a:rPr lang="ru-RU" sz="2800" dirty="0"/>
              <a:t>Топ – 7 регионов России по экологическому рейтингу (данные на весну 2021 г.):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5570A19D-0386-4276-A78A-C619B0888073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585214" y="2533760"/>
            <a:ext cx="4183650" cy="454353"/>
          </a:xfrm>
        </p:spPr>
        <p:txBody>
          <a:bodyPr/>
          <a:lstStyle/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Тамбовская область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Белгородская область 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Республика Алтай 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Курская область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Алтайский край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Москва 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Чувашская республика </a:t>
            </a:r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7D0692F5-C868-4AF0-AA36-246ABC321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5" y="294715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dirty="0"/>
              <a:t>Экологический рейтинг субъектов Российской Федерации Общероссийской Общественной организации «Зелёный патруль»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2068C68-7653-4979-91F2-032019ABB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003" y="2392358"/>
            <a:ext cx="479998" cy="64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08192EB-1FCF-41BE-9B5B-3D9F40069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784" y="3040381"/>
            <a:ext cx="479998" cy="571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C9C34EF6-5260-45D7-BDF0-F249D698C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913" y="3485480"/>
            <a:ext cx="558115" cy="55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8DBB609-3548-4BAE-9BE1-C897F692E541}"/>
              </a:ext>
            </a:extLst>
          </p:cNvPr>
          <p:cNvSpPr txBox="1"/>
          <p:nvPr/>
        </p:nvSpPr>
        <p:spPr>
          <a:xfrm>
            <a:off x="6487951" y="6032061"/>
            <a:ext cx="56999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Источник: Экологический </a:t>
            </a:r>
            <a:r>
              <a:rPr lang="ru-RU" dirty="0">
                <a:solidFill>
                  <a:schemeClr val="bg2"/>
                </a:solidFill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рейтинг субъектов РФ | Зеленый патруль (greenpatrol.ru)</a:t>
            </a:r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BFF39A-4189-43B8-B485-B0DFB4CDC4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8522" y="3913817"/>
            <a:ext cx="586522" cy="60898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C47B9B5-A506-4310-8A97-15D70DBCB4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1960" y="4452039"/>
            <a:ext cx="558115" cy="5759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E3EE08-5630-4BC0-9E57-C262BEB540B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32062"/>
          <a:stretch/>
        </p:blipFill>
        <p:spPr>
          <a:xfrm>
            <a:off x="8398527" y="5444538"/>
            <a:ext cx="744983" cy="629105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0C0B00CB-1784-445D-8927-6EC0CA79D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247" y="5023694"/>
            <a:ext cx="485446" cy="57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CEB038E2-8A94-4216-A338-6B7E1EFCAA0E}"/>
              </a:ext>
            </a:extLst>
          </p:cNvPr>
          <p:cNvCxnSpPr>
            <a:stCxn id="6" idx="3"/>
          </p:cNvCxnSpPr>
          <p:nvPr/>
        </p:nvCxnSpPr>
        <p:spPr>
          <a:xfrm flipV="1">
            <a:off x="4768864" y="2760936"/>
            <a:ext cx="3508361" cy="1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7AA2704A-564E-492C-BB39-A26BFDDEA85A}"/>
              </a:ext>
            </a:extLst>
          </p:cNvPr>
          <p:cNvCxnSpPr/>
          <p:nvPr/>
        </p:nvCxnSpPr>
        <p:spPr>
          <a:xfrm flipV="1">
            <a:off x="4737842" y="4740027"/>
            <a:ext cx="3508361" cy="1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78ADBBBB-4C00-43C6-AFB2-14FE8A91D235}"/>
              </a:ext>
            </a:extLst>
          </p:cNvPr>
          <p:cNvCxnSpPr/>
          <p:nvPr/>
        </p:nvCxnSpPr>
        <p:spPr>
          <a:xfrm flipV="1">
            <a:off x="4737842" y="3782379"/>
            <a:ext cx="3508361" cy="1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C7860124-BCAC-469C-B6F1-D4099ABE829F}"/>
              </a:ext>
            </a:extLst>
          </p:cNvPr>
          <p:cNvCxnSpPr/>
          <p:nvPr/>
        </p:nvCxnSpPr>
        <p:spPr>
          <a:xfrm flipV="1">
            <a:off x="4768864" y="5840831"/>
            <a:ext cx="3508361" cy="1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3A3626FB-4AC4-43ED-BE1C-6CAC91EB1C4B}"/>
              </a:ext>
            </a:extLst>
          </p:cNvPr>
          <p:cNvCxnSpPr/>
          <p:nvPr/>
        </p:nvCxnSpPr>
        <p:spPr>
          <a:xfrm>
            <a:off x="4737842" y="3240274"/>
            <a:ext cx="2698736" cy="0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DEBED020-2614-4875-AFB9-4F7A1F8096E2}"/>
              </a:ext>
            </a:extLst>
          </p:cNvPr>
          <p:cNvCxnSpPr/>
          <p:nvPr/>
        </p:nvCxnSpPr>
        <p:spPr>
          <a:xfrm>
            <a:off x="4768864" y="4239133"/>
            <a:ext cx="2698736" cy="0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3479DF4C-015D-4FD7-A62E-6ACAD5DE86FD}"/>
              </a:ext>
            </a:extLst>
          </p:cNvPr>
          <p:cNvCxnSpPr/>
          <p:nvPr/>
        </p:nvCxnSpPr>
        <p:spPr>
          <a:xfrm>
            <a:off x="4746631" y="5278624"/>
            <a:ext cx="2698736" cy="0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5408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7525F01-9BA6-48FA-8B6A-C3D64C4C53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28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607362F-3C0D-44EA-9E04-2117A3C808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sz="2800" u="sng" dirty="0"/>
              <a:t>Участвуют субъекты Российской Федерации </a:t>
            </a:r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28878F8C-4973-4321-AEDD-5DC28BB50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33092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dirty="0"/>
              <a:t>В достижении национальной цели Российской Федерации «Комфортная и безопасная среда для жизни»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20"/>
          </p:nvPr>
        </p:nvSpPr>
        <p:spPr>
          <a:xfrm>
            <a:off x="1819277" y="2540938"/>
            <a:ext cx="5336636" cy="35775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Рассмотрим </a:t>
            </a:r>
            <a:r>
              <a:rPr lang="ru-RU" sz="2800" b="1" dirty="0"/>
              <a:t>региональные практики</a:t>
            </a:r>
            <a:r>
              <a:rPr lang="ru-RU" sz="2800" dirty="0"/>
              <a:t> достижения национальной цели развития Российской Федерации «Комфортная и безопасная среда для жизни» в области экологии </a:t>
            </a:r>
            <a:r>
              <a:rPr lang="ru-RU" sz="3200" b="1" dirty="0"/>
              <a:t>на примере города Москвы </a:t>
            </a:r>
            <a:endParaRPr lang="ru-RU" sz="28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4A1938-FD55-4205-A023-C8168F258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5922" y="2686050"/>
            <a:ext cx="2486801" cy="2949172"/>
          </a:xfrm>
          <a:prstGeom prst="rect">
            <a:avLst/>
          </a:prstGeom>
        </p:spPr>
      </p:pic>
      <p:pic>
        <p:nvPicPr>
          <p:cNvPr id="8" name="Рисунок 7" descr="Лупа">
            <a:extLst>
              <a:ext uri="{FF2B5EF4-FFF2-40B4-BE49-F238E27FC236}">
                <a16:creationId xmlns:a16="http://schemas.microsoft.com/office/drawing/2014/main" id="{93876A7C-9C87-4FE3-B361-AA3BF87453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376" y="2464349"/>
            <a:ext cx="684901" cy="68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3440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10739A2-A97E-4432-BAA0-076ED60FBD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29</a:t>
            </a:fld>
            <a:endParaRPr lang="ru-RU" noProof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94BF008C-9599-43CD-B892-EA2E045FA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74398" y="2474474"/>
            <a:ext cx="9825661" cy="579291"/>
          </a:xfrm>
        </p:spPr>
        <p:txBody>
          <a:bodyPr/>
          <a:lstStyle/>
          <a:p>
            <a:pPr algn="ctr"/>
            <a:r>
              <a:rPr lang="ru-RU" sz="2800" dirty="0"/>
              <a:t>Основные направления экологической политики города Москвы и меры по реализации Стратегии: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1D0587B7-5D27-4E1F-B8DF-37A0EFAEB82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21270" y="1703248"/>
            <a:ext cx="10515599" cy="629105"/>
          </a:xfrm>
        </p:spPr>
        <p:txBody>
          <a:bodyPr/>
          <a:lstStyle/>
          <a:p>
            <a:r>
              <a:rPr lang="ru-RU" dirty="0"/>
              <a:t>является основой формирования и реализации политики города Москвы в области охраны окружающей среды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51CB56F1-39F2-4F2A-8E19-0D15651673A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289741" y="3500217"/>
            <a:ext cx="4396219" cy="2689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Сохранение природных систем и биоразнообразия</a:t>
            </a:r>
          </a:p>
          <a:p>
            <a:pPr marL="0" indent="0">
              <a:buNone/>
            </a:pPr>
            <a:r>
              <a:rPr lang="ru-RU" sz="2000" dirty="0"/>
              <a:t>Совершенствование системы обращения с отходами</a:t>
            </a:r>
          </a:p>
          <a:p>
            <a:pPr marL="0" indent="0">
              <a:buNone/>
            </a:pPr>
            <a:r>
              <a:rPr lang="ru-RU" sz="2000" dirty="0"/>
              <a:t>Оценка и снижение рисков воздействия негативных факторов окружающей среды на здоровье населения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7E961778-1370-478A-B44F-24E8FAD6992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355973" y="3606677"/>
            <a:ext cx="4365625" cy="23336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/>
              <a:t>Снижение загрязнения окружающей среды</a:t>
            </a:r>
          </a:p>
          <a:p>
            <a:pPr marL="0" indent="0">
              <a:buNone/>
            </a:pPr>
            <a:r>
              <a:rPr lang="ru-RU" sz="2400" dirty="0"/>
              <a:t>Осуществление государственного экологического мониторинга города Москвы, радиационно-экологического мониторинга.</a:t>
            </a: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6D8D4487-2028-467C-9817-A7746C0A4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1269" y="479454"/>
            <a:ext cx="10515600" cy="1325563"/>
          </a:xfrm>
        </p:spPr>
        <p:txBody>
          <a:bodyPr>
            <a:noAutofit/>
          </a:bodyPr>
          <a:lstStyle/>
          <a:p>
            <a:r>
              <a:rPr lang="ru-RU" sz="3600" dirty="0"/>
              <a:t>Экологическая стратегия города Москвы на период до 2030 года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E5F288D-94A4-434F-A73D-86EC4D3B695C}"/>
              </a:ext>
            </a:extLst>
          </p:cNvPr>
          <p:cNvSpPr/>
          <p:nvPr/>
        </p:nvSpPr>
        <p:spPr>
          <a:xfrm>
            <a:off x="794475" y="3402635"/>
            <a:ext cx="5026804" cy="2741711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B5C3683E-2329-4586-93D4-44C2CD28E566}"/>
              </a:ext>
            </a:extLst>
          </p:cNvPr>
          <p:cNvSpPr/>
          <p:nvPr/>
        </p:nvSpPr>
        <p:spPr>
          <a:xfrm>
            <a:off x="6833936" y="3428500"/>
            <a:ext cx="5111015" cy="2689983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23" name="Рисунок 22" descr="Линейчатая диаграмма с тенденцией к повышению">
            <a:extLst>
              <a:ext uri="{FF2B5EF4-FFF2-40B4-BE49-F238E27FC236}">
                <a16:creationId xmlns:a16="http://schemas.microsoft.com/office/drawing/2014/main" id="{68FDD828-37DF-4AE5-96E6-FBDF720B6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1955" y="3470441"/>
            <a:ext cx="444934" cy="444934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69FBB05-D313-4AEA-B6FC-FB84D6CC7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9317" y="4232201"/>
            <a:ext cx="445047" cy="445047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BF83249-EB16-4F25-AF13-7EE69A4D26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269" y="4108723"/>
            <a:ext cx="445047" cy="445047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4FFB376F-8D4C-46C9-AAA1-80D66CC9C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1194" y="3556147"/>
            <a:ext cx="445047" cy="445047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0E22AE9-6DCB-4B9C-9733-A077DFEF3C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842" y="4699277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36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66F262A6-EC66-43A6-AACB-3D3DCD420A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30</a:t>
            </a:fld>
            <a:endParaRPr lang="ru-RU" noProof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8BEBFAA2-19ED-4566-BDA4-78D4881A8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3 этапа достижения цели Стратегии: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id="{A1050965-5E08-4D96-9C28-576E18F9BA92}"/>
              </a:ext>
            </a:extLst>
          </p:cNvPr>
          <p:cNvGraphicFramePr/>
          <p:nvPr/>
        </p:nvGraphicFramePr>
        <p:xfrm>
          <a:off x="1191766" y="1992429"/>
          <a:ext cx="10069791" cy="971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893E3573-26F5-4A70-9721-0B032C61A7F3}"/>
              </a:ext>
            </a:extLst>
          </p:cNvPr>
          <p:cNvSpPr txBox="1"/>
          <p:nvPr/>
        </p:nvSpPr>
        <p:spPr>
          <a:xfrm>
            <a:off x="421355" y="3117479"/>
            <a:ext cx="356375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Реализуются ранее принятые  государственные программы города Москвы </a:t>
            </a:r>
            <a:r>
              <a:rPr lang="ru-RU" dirty="0">
                <a:solidFill>
                  <a:schemeClr val="bg2"/>
                </a:solidFill>
              </a:rPr>
              <a:t>и начатые природоохранные мероприятия:</a:t>
            </a:r>
          </a:p>
          <a:p>
            <a:pPr marL="285750" indent="-285750">
              <a:buClr>
                <a:schemeClr val="bg2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1"/>
                </a:solidFill>
              </a:rPr>
              <a:t>Корректируется нормативная правовая база</a:t>
            </a:r>
          </a:p>
          <a:p>
            <a:pPr marL="285750" indent="-285750">
              <a:buClr>
                <a:schemeClr val="bg2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1"/>
                </a:solidFill>
              </a:rPr>
              <a:t>Подписываются необходимые соглашения о взаимодействии</a:t>
            </a:r>
          </a:p>
          <a:p>
            <a:pPr marL="285750" indent="-285750">
              <a:buClr>
                <a:schemeClr val="bg2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1"/>
                </a:solidFill>
              </a:rPr>
              <a:t>Утверждается стратегия социально экономического развития города и др.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B0FDF4-75E9-48B4-B484-B74E7E30665C}"/>
              </a:ext>
            </a:extLst>
          </p:cNvPr>
          <p:cNvSpPr txBox="1"/>
          <p:nvPr/>
        </p:nvSpPr>
        <p:spPr>
          <a:xfrm>
            <a:off x="4137898" y="3117479"/>
            <a:ext cx="443580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chemeClr val="bg2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1"/>
                </a:solidFill>
              </a:rPr>
              <a:t>Реализуются отраслевые программы, планы действий и природоохранные планы хозяйствующих субъектов. </a:t>
            </a:r>
          </a:p>
          <a:p>
            <a:pPr marL="285750" indent="-285750">
              <a:buClr>
                <a:schemeClr val="bg2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1"/>
                </a:solidFill>
              </a:rPr>
              <a:t>Проводятся необходимые </a:t>
            </a:r>
            <a:r>
              <a:rPr lang="ru-RU" dirty="0">
                <a:solidFill>
                  <a:schemeClr val="bg2"/>
                </a:solidFill>
              </a:rPr>
              <a:t>научные исследования </a:t>
            </a:r>
            <a:r>
              <a:rPr lang="ru-RU" dirty="0">
                <a:solidFill>
                  <a:schemeClr val="bg1"/>
                </a:solidFill>
              </a:rPr>
              <a:t>для обоснования выбора приоритетных природоохранных мероприятий на следующий период.</a:t>
            </a:r>
          </a:p>
          <a:p>
            <a:pPr marL="285750" indent="-285750" algn="ctr"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К окончанию этапа ожидается </a:t>
            </a:r>
            <a:r>
              <a:rPr lang="ru-RU" b="1" dirty="0">
                <a:solidFill>
                  <a:schemeClr val="bg2"/>
                </a:solidFill>
              </a:rPr>
              <a:t>достижение количественных ориентиров</a:t>
            </a:r>
            <a:r>
              <a:rPr lang="ru-RU" b="1" dirty="0">
                <a:solidFill>
                  <a:schemeClr val="bg1"/>
                </a:solidFill>
              </a:rPr>
              <a:t> Стратегии.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35F926-102C-487E-AE4B-272BA640B157}"/>
              </a:ext>
            </a:extLst>
          </p:cNvPr>
          <p:cNvSpPr txBox="1"/>
          <p:nvPr/>
        </p:nvSpPr>
        <p:spPr>
          <a:xfrm>
            <a:off x="8850979" y="3117479"/>
            <a:ext cx="303259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</a:rPr>
              <a:t>Проводится оценка реализации Стратегии:</a:t>
            </a:r>
          </a:p>
          <a:p>
            <a:pPr marL="285750" indent="-285750">
              <a:buClr>
                <a:schemeClr val="bg2"/>
              </a:buClr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bg1"/>
                </a:solidFill>
              </a:rPr>
              <a:t>Оценка влияния ее реализации на социально-экономическое  развитие города Москвы</a:t>
            </a:r>
          </a:p>
          <a:p>
            <a:pPr marL="285750" indent="-285750">
              <a:buClr>
                <a:schemeClr val="bg2"/>
              </a:buClr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bg1"/>
                </a:solidFill>
              </a:rPr>
              <a:t> Обобщается накопленный  опыт. </a:t>
            </a:r>
          </a:p>
          <a:p>
            <a:r>
              <a:rPr lang="ru-RU" sz="1600" dirty="0">
                <a:solidFill>
                  <a:schemeClr val="bg1"/>
                </a:solidFill>
              </a:rPr>
              <a:t>Стратегия </a:t>
            </a:r>
            <a:r>
              <a:rPr lang="ru-RU" sz="1600" dirty="0">
                <a:solidFill>
                  <a:schemeClr val="bg2"/>
                </a:solidFill>
              </a:rPr>
              <a:t>обновляется на следующий период</a:t>
            </a:r>
            <a:r>
              <a:rPr lang="ru-RU" sz="1600" dirty="0">
                <a:solidFill>
                  <a:schemeClr val="bg1"/>
                </a:solidFill>
              </a:rPr>
              <a:t>, сравнимый с возрастом одного поколения (25 лет)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0252AB0E-F549-40D8-A634-D569D662E6C2}"/>
              </a:ext>
            </a:extLst>
          </p:cNvPr>
          <p:cNvSpPr/>
          <p:nvPr/>
        </p:nvSpPr>
        <p:spPr>
          <a:xfrm>
            <a:off x="304415" y="3062861"/>
            <a:ext cx="3563755" cy="3248558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8DCCEDC2-F1C4-4B6F-BEDD-ADFBC86899D4}"/>
              </a:ext>
            </a:extLst>
          </p:cNvPr>
          <p:cNvSpPr/>
          <p:nvPr/>
        </p:nvSpPr>
        <p:spPr>
          <a:xfrm>
            <a:off x="3943484" y="3080220"/>
            <a:ext cx="4661501" cy="2949000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D7A50CF-868F-457A-BA78-8DE8A777AD0D}"/>
              </a:ext>
            </a:extLst>
          </p:cNvPr>
          <p:cNvSpPr/>
          <p:nvPr/>
        </p:nvSpPr>
        <p:spPr>
          <a:xfrm>
            <a:off x="8680299" y="3080220"/>
            <a:ext cx="3207286" cy="3038264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24453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9E2EF5D-EB4D-4382-96DB-B9ECF13C90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31</a:t>
            </a:fld>
            <a:endParaRPr lang="ru-RU" noProof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7A899386-9C41-45B6-B18B-CDD2284D6A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494" y="2474568"/>
            <a:ext cx="4183650" cy="454353"/>
          </a:xfrm>
        </p:spPr>
        <p:txBody>
          <a:bodyPr/>
          <a:lstStyle/>
          <a:p>
            <a:r>
              <a:rPr lang="ru-RU" b="1" dirty="0">
                <a:solidFill>
                  <a:schemeClr val="bg2"/>
                </a:solidFill>
              </a:rPr>
              <a:t>Названия программ: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13C7F2F2-59E1-4E14-A2B4-41E931E06CF0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096000" y="2491171"/>
            <a:ext cx="6166090" cy="454353"/>
          </a:xfrm>
        </p:spPr>
        <p:txBody>
          <a:bodyPr/>
          <a:lstStyle/>
          <a:p>
            <a:r>
              <a:rPr lang="ru-RU" sz="2400" b="1" dirty="0">
                <a:solidFill>
                  <a:schemeClr val="bg2"/>
                </a:solidFill>
              </a:rPr>
              <a:t>Расходы бюджета города Москва на госпрограммы (2021-2023):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20DC0E59-79BD-4D47-AB79-2385EBD5AFA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59649" y="3428501"/>
            <a:ext cx="4511309" cy="249412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/>
              <a:t>«Развитие городской среды»</a:t>
            </a:r>
          </a:p>
          <a:p>
            <a:pPr marL="0" indent="0">
              <a:buNone/>
            </a:pPr>
            <a:r>
              <a:rPr lang="ru-RU" sz="2800" dirty="0"/>
              <a:t>«Развитие коммунально-инженерной инфраструктуры и энергосбережение» </a:t>
            </a:r>
          </a:p>
          <a:p>
            <a:pPr marL="0" indent="0">
              <a:buNone/>
            </a:pPr>
            <a:r>
              <a:rPr lang="ru-RU" sz="2800" dirty="0"/>
              <a:t>«Безопасный город»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B25D01A2-64DF-4242-9F4F-4730F03C941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66726" y="3784859"/>
            <a:ext cx="4365625" cy="2333625"/>
          </a:xfrm>
        </p:spPr>
        <p:txBody>
          <a:bodyPr>
            <a:normAutofit/>
          </a:bodyPr>
          <a:lstStyle/>
          <a:p>
            <a:r>
              <a:rPr lang="ru-RU" sz="2800" dirty="0"/>
              <a:t>305,1 млрд руб.</a:t>
            </a:r>
          </a:p>
          <a:p>
            <a:r>
              <a:rPr lang="ru-RU" sz="2800" dirty="0"/>
              <a:t>292,2 млрд руб.</a:t>
            </a:r>
          </a:p>
          <a:p>
            <a:r>
              <a:rPr lang="ru-RU" sz="2800" dirty="0"/>
              <a:t>118,5 млрд руб.</a:t>
            </a: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7ED79407-90FA-4558-B408-C94DD963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930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Государственные программы города Москвы в области экологии:</a:t>
            </a: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D245A57D-82C8-419D-831F-71B6CF8C1F58}"/>
              </a:ext>
            </a:extLst>
          </p:cNvPr>
          <p:cNvCxnSpPr>
            <a:cxnSpLocks/>
          </p:cNvCxnSpPr>
          <p:nvPr/>
        </p:nvCxnSpPr>
        <p:spPr>
          <a:xfrm>
            <a:off x="5564835" y="3740082"/>
            <a:ext cx="1171525" cy="244689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FC230A67-A60F-4F1F-8BBF-0593FBCC74BC}"/>
              </a:ext>
            </a:extLst>
          </p:cNvPr>
          <p:cNvCxnSpPr/>
          <p:nvPr/>
        </p:nvCxnSpPr>
        <p:spPr>
          <a:xfrm flipV="1">
            <a:off x="4379053" y="4471332"/>
            <a:ext cx="2357307" cy="679508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A40A963F-20C6-404B-AD51-0CC4AE546C53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4379053" y="4951672"/>
            <a:ext cx="2287673" cy="593452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991102DF-9B05-46C7-A16E-7D61F53D2ED7}"/>
              </a:ext>
            </a:extLst>
          </p:cNvPr>
          <p:cNvSpPr/>
          <p:nvPr/>
        </p:nvSpPr>
        <p:spPr>
          <a:xfrm>
            <a:off x="558265" y="3314402"/>
            <a:ext cx="10795535" cy="2608226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12" name="Рисунок 11" descr="Тенденция к повышению">
            <a:extLst>
              <a:ext uri="{FF2B5EF4-FFF2-40B4-BE49-F238E27FC236}">
                <a16:creationId xmlns:a16="http://schemas.microsoft.com/office/drawing/2014/main" id="{1A0B7B97-701D-4B89-B86D-41CE3F631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1945" y="3420212"/>
            <a:ext cx="399404" cy="39940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C554074-8DAB-4B06-8C6C-3BBEDC193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960" y="3925426"/>
            <a:ext cx="396274" cy="39627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36202DD-D630-4F83-9E90-9D6B7368AA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357" y="5050261"/>
            <a:ext cx="396274" cy="39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520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C01B458-FEB2-4F59-9181-C2E8219E56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32</a:t>
            </a:fld>
            <a:endParaRPr lang="ru-RU" noProof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0F4D49A6-FD0C-492D-99DB-CAF7778573B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Основные характеристики: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AA6FAEF8-14A9-4614-8140-1B4FD993699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06632" y="2549332"/>
            <a:ext cx="5257799" cy="358483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bg2"/>
                </a:solidFill>
              </a:rPr>
              <a:t>Главная цель: </a:t>
            </a:r>
            <a:r>
              <a:rPr lang="ru-RU" sz="2000" dirty="0"/>
              <a:t>создание условий для повышения: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Качества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Привлекательности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Доступности </a:t>
            </a:r>
          </a:p>
          <a:p>
            <a:pPr marL="0" indent="0">
              <a:buNone/>
            </a:pPr>
            <a:r>
              <a:rPr lang="ru-RU" sz="2000" dirty="0"/>
              <a:t>услуг в сфере здорового и культурного отдыха жителей и гостей города Москвы, в том числе путем развития парков культуры и отдыха, туристских и гостиничных услуг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bg2"/>
                </a:solidFill>
              </a:rPr>
              <a:t>Этапы и сроки реализации Государственной программы города Москвы</a:t>
            </a:r>
            <a:r>
              <a:rPr lang="ru-RU" sz="2000" dirty="0"/>
              <a:t>: 01.01.2019-31.12.2021.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ECE13C2C-ABB0-4A43-8BC5-D2FFDF3D647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66726" y="2533651"/>
            <a:ext cx="5039499" cy="32284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chemeClr val="bg2"/>
                </a:solidFill>
              </a:rPr>
              <a:t>Координатор государственной программы </a:t>
            </a:r>
            <a:r>
              <a:rPr lang="ru-RU" sz="1800" dirty="0"/>
              <a:t>– департамент капитального ремонта города Москвы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bg2"/>
                </a:solidFill>
              </a:rPr>
              <a:t>Включает в себя 3 подпрограммы:</a:t>
            </a:r>
          </a:p>
          <a:p>
            <a:pPr marL="0" indent="0">
              <a:buNone/>
            </a:pPr>
            <a:r>
              <a:rPr lang="ru-RU" sz="1800" dirty="0"/>
              <a:t>1. «Индустрия отдыха и туризма на территориях парков культуры и отдыха, музеев-заповедников и музеев-усадеб»</a:t>
            </a:r>
          </a:p>
          <a:p>
            <a:pPr marL="0" indent="0">
              <a:buNone/>
            </a:pPr>
            <a:r>
              <a:rPr lang="ru-RU" sz="1800" dirty="0"/>
              <a:t>2. «Индустрия отдыха на территориях общего пользования»</a:t>
            </a:r>
          </a:p>
          <a:p>
            <a:pPr marL="0" indent="0">
              <a:buNone/>
            </a:pPr>
            <a:r>
              <a:rPr lang="ru-RU" sz="1800" dirty="0"/>
              <a:t>3. «Развитие туризма»</a:t>
            </a: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5013EF61-5642-42A9-939C-31C71D892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79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Государственная программа города Москвы «Развитие городской среды»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6DEC459-95B3-494F-9FAA-808CFBABF933}"/>
              </a:ext>
            </a:extLst>
          </p:cNvPr>
          <p:cNvSpPr/>
          <p:nvPr/>
        </p:nvSpPr>
        <p:spPr>
          <a:xfrm>
            <a:off x="211756" y="2464348"/>
            <a:ext cx="5752675" cy="3584833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0CB4F652-6634-4271-A04B-54660A7ADBF1}"/>
              </a:ext>
            </a:extLst>
          </p:cNvPr>
          <p:cNvSpPr/>
          <p:nvPr/>
        </p:nvSpPr>
        <p:spPr>
          <a:xfrm>
            <a:off x="6167161" y="2464350"/>
            <a:ext cx="5539064" cy="3228476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14" name="Рисунок 13" descr="Пейзаж парка">
            <a:extLst>
              <a:ext uri="{FF2B5EF4-FFF2-40B4-BE49-F238E27FC236}">
                <a16:creationId xmlns:a16="http://schemas.microsoft.com/office/drawing/2014/main" id="{CF1D67B8-F4F0-4E92-8278-24341C457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0342" y="5067813"/>
            <a:ext cx="419557" cy="419557"/>
          </a:xfrm>
          <a:prstGeom prst="rect">
            <a:avLst/>
          </a:prstGeom>
        </p:spPr>
      </p:pic>
      <p:pic>
        <p:nvPicPr>
          <p:cNvPr id="15" name="Рисунок 14" descr="Пейзаж парка">
            <a:extLst>
              <a:ext uri="{FF2B5EF4-FFF2-40B4-BE49-F238E27FC236}">
                <a16:creationId xmlns:a16="http://schemas.microsoft.com/office/drawing/2014/main" id="{E99E6BE3-66E2-49E6-AD90-F14F80132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7675" y="2507707"/>
            <a:ext cx="419557" cy="419557"/>
          </a:xfrm>
          <a:prstGeom prst="rect">
            <a:avLst/>
          </a:prstGeom>
        </p:spPr>
      </p:pic>
      <p:pic>
        <p:nvPicPr>
          <p:cNvPr id="16" name="Рисунок 15" descr="Пейзаж парка">
            <a:extLst>
              <a:ext uri="{FF2B5EF4-FFF2-40B4-BE49-F238E27FC236}">
                <a16:creationId xmlns:a16="http://schemas.microsoft.com/office/drawing/2014/main" id="{495C397D-5667-40B1-AC40-91BF08913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97402" y="2533650"/>
            <a:ext cx="419557" cy="41955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20D2D36-A07E-4D7B-8355-FED5868B46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133" y="3316492"/>
            <a:ext cx="420660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0724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58E2EDF-0264-48D5-BEED-C6DE20FA6C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33</a:t>
            </a:fld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43B2034-55D0-4B2E-9B37-E662E4ABE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79043"/>
            <a:ext cx="11241902" cy="454353"/>
          </a:xfrm>
        </p:spPr>
        <p:txBody>
          <a:bodyPr/>
          <a:lstStyle/>
          <a:p>
            <a:pPr algn="ctr"/>
            <a:r>
              <a:rPr lang="ru-RU" dirty="0"/>
              <a:t>Включает в себя 13 целей, в области экологии выделяются следующие:</a:t>
            </a:r>
          </a:p>
          <a:p>
            <a:pPr algn="ctr"/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DB05D00-7C57-4C85-8A20-F06296813D5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Основные характеристики: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4F4275C6-9CD4-4EDC-B412-9DA20D50A95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8991" y="3450948"/>
            <a:ext cx="5533542" cy="38762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Устойчивое развитие парков (садов) культуры и отдыха: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Повышение их социальной, экологической, рекреационно-туристской значимости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Создание максимально благоприятных условий для саморазвития подрастающего поколения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Предоставление населению города Москвы полного спектра услуг по организации отдыха и в сфере туризма.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8640F4D5-C033-4F65-9EBB-1AA844E78B6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771773" y="3277459"/>
            <a:ext cx="5048323" cy="31358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Приспособление водных объектов для обеспечения отдыха населения</a:t>
            </a:r>
          </a:p>
          <a:p>
            <a:pPr marL="0" indent="0">
              <a:buNone/>
            </a:pPr>
            <a:r>
              <a:rPr lang="ru-RU" sz="1800" dirty="0"/>
              <a:t>Создание необходимой инфраструктуры для обеспечения отдыха на природных и озелененных территориях города Москвы.</a:t>
            </a:r>
          </a:p>
          <a:p>
            <a:pPr marL="0" indent="0">
              <a:buNone/>
            </a:pPr>
            <a:r>
              <a:rPr lang="ru-RU" sz="1800" dirty="0"/>
              <a:t>Поддержание особо охраняемых природных территорий в надлежащем состоянии, пригодном для отдыха и туризма.</a:t>
            </a:r>
          </a:p>
          <a:p>
            <a:pPr marL="0" indent="0">
              <a:buNone/>
            </a:pPr>
            <a:r>
              <a:rPr lang="ru-RU" sz="1800" dirty="0"/>
              <a:t>Повышение уровня благоустройства озелененных территорий города Москвы I и II категорий.</a:t>
            </a:r>
          </a:p>
          <a:p>
            <a:pPr marL="0" indent="0">
              <a:buNone/>
            </a:pPr>
            <a:endParaRPr lang="ru-RU" sz="1800" dirty="0"/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4CB9FA2A-F9AB-4B4D-AD6E-E708C98B2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04" y="37439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Государственная программа города Москвы «Развитие городской среды»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122F618E-3AFA-4BB4-8BB2-C799207C4E9D}"/>
              </a:ext>
            </a:extLst>
          </p:cNvPr>
          <p:cNvSpPr/>
          <p:nvPr/>
        </p:nvSpPr>
        <p:spPr>
          <a:xfrm>
            <a:off x="288758" y="3214838"/>
            <a:ext cx="5807242" cy="3041583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CB8AA68-16D7-4882-8A93-E89454C1FB71}"/>
              </a:ext>
            </a:extLst>
          </p:cNvPr>
          <p:cNvSpPr/>
          <p:nvPr/>
        </p:nvSpPr>
        <p:spPr>
          <a:xfrm>
            <a:off x="6318303" y="3214838"/>
            <a:ext cx="5357141" cy="3128210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17" name="Рисунок 16" descr="Пейзаж парка">
            <a:extLst>
              <a:ext uri="{FF2B5EF4-FFF2-40B4-BE49-F238E27FC236}">
                <a16:creationId xmlns:a16="http://schemas.microsoft.com/office/drawing/2014/main" id="{06083EFE-25BE-4310-9552-4B3633C38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1904" y="3384843"/>
            <a:ext cx="376938" cy="37693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61FA012-7B4B-488F-B805-8064013F1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1009" y="3209336"/>
            <a:ext cx="420660" cy="420660"/>
          </a:xfrm>
          <a:prstGeom prst="rect">
            <a:avLst/>
          </a:prstGeom>
        </p:spPr>
      </p:pic>
      <p:pic>
        <p:nvPicPr>
          <p:cNvPr id="21" name="Рисунок 20" descr="Пейзаж парка">
            <a:extLst>
              <a:ext uri="{FF2B5EF4-FFF2-40B4-BE49-F238E27FC236}">
                <a16:creationId xmlns:a16="http://schemas.microsoft.com/office/drawing/2014/main" id="{010BBE47-42BA-456E-A597-2CBAFEEE4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95595" y="5384079"/>
            <a:ext cx="419557" cy="419557"/>
          </a:xfrm>
          <a:prstGeom prst="rect">
            <a:avLst/>
          </a:prstGeom>
        </p:spPr>
      </p:pic>
      <p:pic>
        <p:nvPicPr>
          <p:cNvPr id="22" name="Рисунок 21" descr="Пейзаж парка">
            <a:extLst>
              <a:ext uri="{FF2B5EF4-FFF2-40B4-BE49-F238E27FC236}">
                <a16:creationId xmlns:a16="http://schemas.microsoft.com/office/drawing/2014/main" id="{E31BD113-2D17-4DA6-A6D5-32CBE051C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95596" y="4583975"/>
            <a:ext cx="419557" cy="419557"/>
          </a:xfrm>
          <a:prstGeom prst="rect">
            <a:avLst/>
          </a:prstGeom>
        </p:spPr>
      </p:pic>
      <p:pic>
        <p:nvPicPr>
          <p:cNvPr id="23" name="Рисунок 22" descr="Пейзаж парка">
            <a:extLst>
              <a:ext uri="{FF2B5EF4-FFF2-40B4-BE49-F238E27FC236}">
                <a16:creationId xmlns:a16="http://schemas.microsoft.com/office/drawing/2014/main" id="{C3956623-8013-40F4-A551-8326E4DBC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38975" y="3796604"/>
            <a:ext cx="419557" cy="41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173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1E30A43-2F65-4E5C-AA10-557C21547D4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34</a:t>
            </a:fld>
            <a:endParaRPr lang="ru-RU" noProof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38CD3148-9426-4D34-B33B-E52DA7306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5" y="290253"/>
            <a:ext cx="11839575" cy="1325563"/>
          </a:xfrm>
        </p:spPr>
        <p:txBody>
          <a:bodyPr>
            <a:noAutofit/>
          </a:bodyPr>
          <a:lstStyle/>
          <a:p>
            <a:r>
              <a:rPr lang="ru-RU" sz="3200" dirty="0"/>
              <a:t>Объём финансового обеспечения реализации государственной программы Москвы «</a:t>
            </a:r>
            <a:r>
              <a:rPr lang="ru-RU" sz="3200" b="1" dirty="0"/>
              <a:t>Развитие городской среды</a:t>
            </a:r>
            <a:r>
              <a:rPr lang="ru-RU" sz="3200" dirty="0"/>
              <a:t>» </a:t>
            </a:r>
            <a:br>
              <a:rPr lang="ru-RU" sz="3200" dirty="0"/>
            </a:br>
            <a:r>
              <a:rPr lang="ru-RU" sz="3200" dirty="0"/>
              <a:t>по источникам финансирования и годам: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0AE4FC0-C090-4938-971C-19EEA7AF7274}"/>
              </a:ext>
            </a:extLst>
          </p:cNvPr>
          <p:cNvGraphicFramePr>
            <a:graphicFrameLocks noGrp="1"/>
          </p:cNvGraphicFramePr>
          <p:nvPr/>
        </p:nvGraphicFramePr>
        <p:xfrm>
          <a:off x="417094" y="2136808"/>
          <a:ext cx="11357811" cy="3840481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236793">
                  <a:extLst>
                    <a:ext uri="{9D8B030D-6E8A-4147-A177-3AD203B41FA5}">
                      <a16:colId xmlns:a16="http://schemas.microsoft.com/office/drawing/2014/main" val="3970235924"/>
                    </a:ext>
                  </a:extLst>
                </a:gridCol>
                <a:gridCol w="1330959">
                  <a:extLst>
                    <a:ext uri="{9D8B030D-6E8A-4147-A177-3AD203B41FA5}">
                      <a16:colId xmlns:a16="http://schemas.microsoft.com/office/drawing/2014/main" val="2560948074"/>
                    </a:ext>
                  </a:extLst>
                </a:gridCol>
                <a:gridCol w="1091320">
                  <a:extLst>
                    <a:ext uri="{9D8B030D-6E8A-4147-A177-3AD203B41FA5}">
                      <a16:colId xmlns:a16="http://schemas.microsoft.com/office/drawing/2014/main" val="3409531690"/>
                    </a:ext>
                  </a:extLst>
                </a:gridCol>
                <a:gridCol w="1202473">
                  <a:extLst>
                    <a:ext uri="{9D8B030D-6E8A-4147-A177-3AD203B41FA5}">
                      <a16:colId xmlns:a16="http://schemas.microsoft.com/office/drawing/2014/main" val="706440497"/>
                    </a:ext>
                  </a:extLst>
                </a:gridCol>
                <a:gridCol w="1202473">
                  <a:extLst>
                    <a:ext uri="{9D8B030D-6E8A-4147-A177-3AD203B41FA5}">
                      <a16:colId xmlns:a16="http://schemas.microsoft.com/office/drawing/2014/main" val="4016151166"/>
                    </a:ext>
                  </a:extLst>
                </a:gridCol>
                <a:gridCol w="1202473">
                  <a:extLst>
                    <a:ext uri="{9D8B030D-6E8A-4147-A177-3AD203B41FA5}">
                      <a16:colId xmlns:a16="http://schemas.microsoft.com/office/drawing/2014/main" val="3538673696"/>
                    </a:ext>
                  </a:extLst>
                </a:gridCol>
                <a:gridCol w="1091320">
                  <a:extLst>
                    <a:ext uri="{9D8B030D-6E8A-4147-A177-3AD203B41FA5}">
                      <a16:colId xmlns:a16="http://schemas.microsoft.com/office/drawing/2014/main" val="3755316493"/>
                    </a:ext>
                  </a:extLst>
                </a:gridCol>
              </a:tblGrid>
              <a:tr h="53798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Источники финансирования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Расходы (тыс. рублей)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162140"/>
                  </a:ext>
                </a:extLst>
              </a:tr>
              <a:tr h="10563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2017 год, </a:t>
                      </a:r>
                    </a:p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факт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2018 год, факт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2019 год, прогноз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2020 год, прогноз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2021 год, прогноз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Итого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127211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Всего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118,32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109,59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130,95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119,12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117,81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595,79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672309"/>
                  </a:ext>
                </a:extLst>
              </a:tr>
              <a:tr h="5693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Бюджет города Москвы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116,21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85,99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107,31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95,48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94,16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499,15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7313898"/>
                  </a:ext>
                </a:extLst>
              </a:tr>
              <a:tr h="5693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Средства федерального бюджета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0,00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0,00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0,00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0,00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0,00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0,00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8355330"/>
                  </a:ext>
                </a:extLst>
              </a:tr>
              <a:tr h="5693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Средства юридических и физических лиц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2,10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23,60 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23,65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23,65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23,65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96,64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640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41499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308150C-1454-46D4-BC0A-54F8B8698A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35</a:t>
            </a:fld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65FBBED-B508-49B0-9FCA-EBABB76CEB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>
                <a:solidFill>
                  <a:schemeClr val="bg2"/>
                </a:solidFill>
              </a:rPr>
              <a:t>Услуги: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15875E23-5515-430F-92CF-037997E42082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661275" y="2724706"/>
            <a:ext cx="4183650" cy="454353"/>
          </a:xfrm>
        </p:spPr>
        <p:txBody>
          <a:bodyPr/>
          <a:lstStyle/>
          <a:p>
            <a:r>
              <a:rPr lang="ru-RU" sz="3200" dirty="0">
                <a:solidFill>
                  <a:schemeClr val="bg2"/>
                </a:solidFill>
              </a:rPr>
              <a:t>Сервисы: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A5BA4F40-94E5-4F16-8E5C-22625567DAA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«Утилизируйте батарейки, технику или ртутьсодержащие лампы»</a:t>
            </a:r>
          </a:p>
          <a:p>
            <a:pPr marL="0" indent="0">
              <a:buNone/>
            </a:pPr>
            <a:r>
              <a:rPr lang="ru-RU" sz="2400" dirty="0"/>
              <a:t>«Посадить дерево в честь рождения ребёнка»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DD9F8BB1-9F44-4068-9E73-8EF7B1D5370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27120" y="3428501"/>
            <a:ext cx="5058743" cy="28212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800" dirty="0"/>
              <a:t>Карта состояния воздуха в Москве</a:t>
            </a:r>
          </a:p>
          <a:p>
            <a:pPr marL="0" indent="0">
              <a:buNone/>
            </a:pPr>
            <a:r>
              <a:rPr lang="ru-RU" sz="1800" dirty="0"/>
              <a:t>Как проверить законность вырубки деревьев</a:t>
            </a:r>
          </a:p>
          <a:p>
            <a:pPr marL="0" indent="0">
              <a:buNone/>
            </a:pPr>
            <a:r>
              <a:rPr lang="ru-RU" sz="1800" dirty="0"/>
              <a:t>Сходите на экскурсию в лесопарк или  на занятие в экоцентр </a:t>
            </a:r>
          </a:p>
          <a:p>
            <a:pPr marL="0" indent="0">
              <a:buNone/>
            </a:pPr>
            <a:r>
              <a:rPr lang="ru-RU" sz="1800" dirty="0"/>
              <a:t>Узнайте о состоянии атмосферы в городе</a:t>
            </a:r>
          </a:p>
          <a:p>
            <a:pPr marL="0" indent="0">
              <a:buNone/>
            </a:pPr>
            <a:r>
              <a:rPr lang="ru-RU" sz="1800" dirty="0"/>
              <a:t>Флора и фауна Москвы</a:t>
            </a:r>
          </a:p>
          <a:p>
            <a:pPr marL="0" indent="0">
              <a:buNone/>
            </a:pPr>
            <a:r>
              <a:rPr lang="ru-RU" sz="1800" dirty="0"/>
              <a:t>Узнайте о средних показателях загрязнения воздуха за месяц </a:t>
            </a:r>
          </a:p>
          <a:p>
            <a:pPr marL="0" indent="0">
              <a:buNone/>
            </a:pPr>
            <a:r>
              <a:rPr lang="ru-RU" sz="1800" dirty="0"/>
              <a:t>Узнайте о состоянии почвы в вашем районе</a:t>
            </a:r>
          </a:p>
          <a:p>
            <a:pPr marL="0" indent="0">
              <a:buNone/>
            </a:pPr>
            <a:r>
              <a:rPr lang="ru-RU" sz="1800" dirty="0"/>
              <a:t>Узнайте о состоянии родников </a:t>
            </a:r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80DC95BA-290B-41A8-B94B-9C381EC19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3092"/>
            <a:ext cx="10515600" cy="1325563"/>
          </a:xfrm>
        </p:spPr>
        <p:txBody>
          <a:bodyPr>
            <a:noAutofit/>
          </a:bodyPr>
          <a:lstStyle/>
          <a:p>
            <a:r>
              <a:rPr lang="ru-RU" sz="4400" dirty="0"/>
              <a:t>Услуги и сервисы, реализуемые в Москве в области экологии: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BA6E5F21-0FD9-492A-9249-01A8AA675FD2}"/>
              </a:ext>
            </a:extLst>
          </p:cNvPr>
          <p:cNvSpPr/>
          <p:nvPr/>
        </p:nvSpPr>
        <p:spPr>
          <a:xfrm>
            <a:off x="587141" y="3396530"/>
            <a:ext cx="4977740" cy="2205373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E09FC5F4-ABF2-4394-A10F-A46BC2F878B6}"/>
              </a:ext>
            </a:extLst>
          </p:cNvPr>
          <p:cNvSpPr/>
          <p:nvPr/>
        </p:nvSpPr>
        <p:spPr>
          <a:xfrm>
            <a:off x="6137389" y="3332130"/>
            <a:ext cx="5908222" cy="2898424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22" name="Рисунок 21" descr="Инструменты">
            <a:extLst>
              <a:ext uri="{FF2B5EF4-FFF2-40B4-BE49-F238E27FC236}">
                <a16:creationId xmlns:a16="http://schemas.microsoft.com/office/drawing/2014/main" id="{36F179D8-EC26-4BD4-9D06-36F6AA7EA6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21086" y="4786345"/>
            <a:ext cx="274860" cy="274860"/>
          </a:xfrm>
          <a:prstGeom prst="rect">
            <a:avLst/>
          </a:prstGeom>
        </p:spPr>
      </p:pic>
      <p:pic>
        <p:nvPicPr>
          <p:cNvPr id="24" name="Рисунок 23" descr="Шестеренки">
            <a:extLst>
              <a:ext uri="{FF2B5EF4-FFF2-40B4-BE49-F238E27FC236}">
                <a16:creationId xmlns:a16="http://schemas.microsoft.com/office/drawing/2014/main" id="{7C16EA4C-D58A-475E-9EA4-0EC1E59A7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8023" y="3449793"/>
            <a:ext cx="454353" cy="45435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91A2B82-5B80-465B-845A-62E0B1D92D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399" y="4527453"/>
            <a:ext cx="451143" cy="451143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9DDD854C-6B87-4521-8BA2-53159E10E4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6931" y="3428501"/>
            <a:ext cx="274344" cy="274344"/>
          </a:xfrm>
          <a:prstGeom prst="rect">
            <a:avLst/>
          </a:prstGeom>
        </p:spPr>
      </p:pic>
      <p:pic>
        <p:nvPicPr>
          <p:cNvPr id="27" name="Рисунок 26" descr="Инструменты">
            <a:extLst>
              <a:ext uri="{FF2B5EF4-FFF2-40B4-BE49-F238E27FC236}">
                <a16:creationId xmlns:a16="http://schemas.microsoft.com/office/drawing/2014/main" id="{4313807D-C01F-4F56-966F-69F61C1DA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01407" y="3744369"/>
            <a:ext cx="274860" cy="274860"/>
          </a:xfrm>
          <a:prstGeom prst="rect">
            <a:avLst/>
          </a:prstGeom>
        </p:spPr>
      </p:pic>
      <p:pic>
        <p:nvPicPr>
          <p:cNvPr id="28" name="Рисунок 27" descr="Инструменты">
            <a:extLst>
              <a:ext uri="{FF2B5EF4-FFF2-40B4-BE49-F238E27FC236}">
                <a16:creationId xmlns:a16="http://schemas.microsoft.com/office/drawing/2014/main" id="{109F73FB-4D1F-45B6-889E-54A2A6136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89078" y="4096282"/>
            <a:ext cx="274860" cy="274860"/>
          </a:xfrm>
          <a:prstGeom prst="rect">
            <a:avLst/>
          </a:prstGeom>
        </p:spPr>
      </p:pic>
      <p:pic>
        <p:nvPicPr>
          <p:cNvPr id="29" name="Рисунок 28" descr="Инструменты">
            <a:extLst>
              <a:ext uri="{FF2B5EF4-FFF2-40B4-BE49-F238E27FC236}">
                <a16:creationId xmlns:a16="http://schemas.microsoft.com/office/drawing/2014/main" id="{301FDC1B-B045-4895-B934-4718976C6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07034" y="4464859"/>
            <a:ext cx="274860" cy="274860"/>
          </a:xfrm>
          <a:prstGeom prst="rect">
            <a:avLst/>
          </a:prstGeom>
        </p:spPr>
      </p:pic>
      <p:pic>
        <p:nvPicPr>
          <p:cNvPr id="30" name="Рисунок 29" descr="Инструменты">
            <a:extLst>
              <a:ext uri="{FF2B5EF4-FFF2-40B4-BE49-F238E27FC236}">
                <a16:creationId xmlns:a16="http://schemas.microsoft.com/office/drawing/2014/main" id="{5EB20585-948A-4211-A7BB-FFBE3AF8B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21086" y="5105399"/>
            <a:ext cx="274860" cy="274860"/>
          </a:xfrm>
          <a:prstGeom prst="rect">
            <a:avLst/>
          </a:prstGeom>
        </p:spPr>
      </p:pic>
      <p:pic>
        <p:nvPicPr>
          <p:cNvPr id="31" name="Рисунок 30" descr="Инструменты">
            <a:extLst>
              <a:ext uri="{FF2B5EF4-FFF2-40B4-BE49-F238E27FC236}">
                <a16:creationId xmlns:a16="http://schemas.microsoft.com/office/drawing/2014/main" id="{1C98C038-FED1-452C-8248-85EE45E4A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14744" y="5506835"/>
            <a:ext cx="274860" cy="274860"/>
          </a:xfrm>
          <a:prstGeom prst="rect">
            <a:avLst/>
          </a:prstGeom>
        </p:spPr>
      </p:pic>
      <p:pic>
        <p:nvPicPr>
          <p:cNvPr id="32" name="Рисунок 31" descr="Инструменты">
            <a:extLst>
              <a:ext uri="{FF2B5EF4-FFF2-40B4-BE49-F238E27FC236}">
                <a16:creationId xmlns:a16="http://schemas.microsoft.com/office/drawing/2014/main" id="{5DBF54BC-CDB7-4A12-B295-65F6076D2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01407" y="5847130"/>
            <a:ext cx="274860" cy="27486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0C0B48FB-E741-42D8-9F3C-B13FC517276F}"/>
              </a:ext>
            </a:extLst>
          </p:cNvPr>
          <p:cNvSpPr txBox="1"/>
          <p:nvPr/>
        </p:nvSpPr>
        <p:spPr>
          <a:xfrm>
            <a:off x="341361" y="5942530"/>
            <a:ext cx="65022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</a:rPr>
              <a:t>Подробная информация об услугах и сервисах: </a:t>
            </a:r>
            <a:r>
              <a:rPr lang="en-US" dirty="0">
                <a:solidFill>
                  <a:schemeClr val="bg2"/>
                </a:solidFill>
                <a:hlinkClick r:id="rId8"/>
              </a:rPr>
              <a:t>https://www.mos.ru/ekologiya/</a:t>
            </a:r>
            <a:endParaRPr lang="ru-RU" dirty="0">
              <a:solidFill>
                <a:schemeClr val="bg2"/>
              </a:solidFill>
            </a:endParaRPr>
          </a:p>
          <a:p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340DD247-0F23-4DAF-B1B0-D922D57E85D9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7141" y="1095873"/>
            <a:ext cx="3139907" cy="156995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7B5D47F2-3900-4409-9E57-C24B7C19CB56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464954" y="860935"/>
            <a:ext cx="3291327" cy="208450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787967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C1ED2B8D-FD17-4184-AE4C-04D42FEC80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36</a:t>
            </a:fld>
            <a:endParaRPr lang="ru-RU" noProof="0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C0C72B1-1FF2-416A-8BA6-37746583E82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sz="3200" dirty="0"/>
              <a:t>Зелёные облигации г. Москвы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2B504D6A-E5C7-44B9-91F6-11E7E222A33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59649" y="2969415"/>
            <a:ext cx="4661630" cy="28484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bg2"/>
                </a:solidFill>
              </a:rPr>
              <a:t>Общий объем </a:t>
            </a:r>
            <a:r>
              <a:rPr lang="ru-RU" sz="3200" dirty="0"/>
              <a:t>выпуска - 70 миллиардов рублей </a:t>
            </a:r>
          </a:p>
          <a:p>
            <a:pPr marL="0" indent="0">
              <a:buNone/>
            </a:pPr>
            <a:r>
              <a:rPr lang="ru-RU" sz="3200" dirty="0">
                <a:solidFill>
                  <a:schemeClr val="bg2"/>
                </a:solidFill>
              </a:rPr>
              <a:t>70 миллионов облигаций </a:t>
            </a:r>
            <a:r>
              <a:rPr lang="ru-RU" sz="3200" dirty="0"/>
              <a:t>номиналом одна тысяча рублей каждая. 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823DA3BC-2499-4E26-BE21-1BF803EC480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66726" y="3057026"/>
            <a:ext cx="4365625" cy="233362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bg2"/>
                </a:solidFill>
              </a:rPr>
              <a:t>Срок обращения </a:t>
            </a:r>
            <a:r>
              <a:rPr lang="ru-RU" sz="2800" dirty="0"/>
              <a:t>облигаций — с 27 мая 2021 (включительно) по 17 мая 2028 года(2548 дней)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bg2"/>
                </a:solidFill>
              </a:rPr>
              <a:t>Дата погашения </a:t>
            </a:r>
            <a:r>
              <a:rPr lang="ru-RU" sz="2800" dirty="0"/>
              <a:t>облигаций — 18 мая 2028 года.</a:t>
            </a: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E0925F56-FDD3-48B2-A8E3-D9C443582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171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74-й выпуск облигаций городского облигационного займа города Москвы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632426A-C13A-49AB-B505-8894047F4044}"/>
              </a:ext>
            </a:extLst>
          </p:cNvPr>
          <p:cNvSpPr/>
          <p:nvPr/>
        </p:nvSpPr>
        <p:spPr>
          <a:xfrm>
            <a:off x="462013" y="2762451"/>
            <a:ext cx="5433180" cy="2848474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B250F501-EE8F-4FA1-80E2-6F6FF28D83CE}"/>
              </a:ext>
            </a:extLst>
          </p:cNvPr>
          <p:cNvSpPr/>
          <p:nvPr/>
        </p:nvSpPr>
        <p:spPr>
          <a:xfrm>
            <a:off x="6179419" y="2762451"/>
            <a:ext cx="5174381" cy="2954955"/>
          </a:xfrm>
          <a:prstGeom prst="roundRect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14" name="Рисунок 13" descr="Деньги">
            <a:extLst>
              <a:ext uri="{FF2B5EF4-FFF2-40B4-BE49-F238E27FC236}">
                <a16:creationId xmlns:a16="http://schemas.microsoft.com/office/drawing/2014/main" id="{9BC12CF4-320B-40D4-8258-576EA4996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443" y="2880420"/>
            <a:ext cx="629105" cy="62910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FCC392B-3868-40D2-BEAC-8F76533C5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164" y="3880690"/>
            <a:ext cx="627942" cy="6279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C191934-3AF0-43C8-BF3B-616BEF6D4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3333" y="3011523"/>
            <a:ext cx="443960" cy="44396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E2EE6AA-593E-461B-B115-E761D4C6D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569" y="4508632"/>
            <a:ext cx="443961" cy="44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418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6EFA201-3148-41A2-8C27-7ECEE91F2E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37</a:t>
            </a:fld>
            <a:endParaRPr lang="ru-RU" noProof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F1D499D0-5360-4336-957A-97468705A45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4829" y="2584103"/>
            <a:ext cx="5287149" cy="31305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Эквивалент средств, полученных от размещения, </a:t>
            </a:r>
          </a:p>
          <a:p>
            <a:pPr marL="0" indent="0" algn="ctr">
              <a:buNone/>
            </a:pPr>
            <a:r>
              <a:rPr lang="ru-RU" sz="2400" dirty="0"/>
              <a:t>Правительство Москвы планирует </a:t>
            </a:r>
            <a:r>
              <a:rPr lang="ru-RU" sz="2400" dirty="0">
                <a:solidFill>
                  <a:schemeClr val="bg2"/>
                </a:solidFill>
              </a:rPr>
              <a:t>направить на проекты </a:t>
            </a:r>
          </a:p>
          <a:p>
            <a:pPr marL="0" indent="0" algn="ctr">
              <a:buNone/>
            </a:pPr>
            <a:r>
              <a:rPr lang="ru-RU" sz="2400" b="1" u="sng" dirty="0">
                <a:ln>
                  <a:solidFill>
                    <a:schemeClr val="tx2"/>
                  </a:solidFill>
                </a:ln>
              </a:rPr>
              <a:t>для снижения выбросов </a:t>
            </a:r>
            <a:r>
              <a:rPr lang="ru-RU" sz="2400" dirty="0"/>
              <a:t>загрязняющих веществ и парникового газа от автотранспорта: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C23CF141-CD27-4EC6-9625-72DD1102770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797901" y="2584103"/>
            <a:ext cx="5037995" cy="35496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/>
              <a:t>Профинансируется </a:t>
            </a:r>
            <a:r>
              <a:rPr lang="ru-RU" sz="1900" u="sng" dirty="0"/>
              <a:t>замена автобусного парка </a:t>
            </a:r>
            <a:r>
              <a:rPr lang="ru-RU" sz="1900" dirty="0"/>
              <a:t>Москвы </a:t>
            </a:r>
            <a:r>
              <a:rPr lang="ru-RU" sz="1900" u="sng" dirty="0"/>
              <a:t>на электробусы</a:t>
            </a:r>
            <a:r>
              <a:rPr lang="ru-RU" sz="1900" dirty="0"/>
              <a:t>.</a:t>
            </a:r>
          </a:p>
          <a:p>
            <a:pPr marL="0" indent="0">
              <a:buNone/>
            </a:pPr>
            <a:r>
              <a:rPr lang="ru-RU" sz="1900" dirty="0"/>
              <a:t>Профинансируется </a:t>
            </a:r>
            <a:r>
              <a:rPr lang="ru-RU" sz="1900" u="sng" dirty="0"/>
              <a:t>строительство Большой кольцевой линии (БКЛ) метро</a:t>
            </a:r>
            <a:r>
              <a:rPr lang="ru-RU" sz="1900" dirty="0"/>
              <a:t>.</a:t>
            </a:r>
          </a:p>
          <a:p>
            <a:pPr marL="0" indent="0">
              <a:buNone/>
            </a:pPr>
            <a:r>
              <a:rPr lang="ru-RU" sz="1900" dirty="0"/>
              <a:t>Привлеченные средства планируется направить на финансирование строительства 18 станций и 43,8 километра линий, а также реконструкции трех станций и четырех километров линий БКЛ.</a:t>
            </a:r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FF1A7B0-124D-479C-9E03-ADBECF5B5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39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74-й выпуск облигаций городского облигационного займа города Москвы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779691-7004-45EA-B892-08865F768BDD}"/>
              </a:ext>
            </a:extLst>
          </p:cNvPr>
          <p:cNvSpPr txBox="1"/>
          <p:nvPr/>
        </p:nvSpPr>
        <p:spPr>
          <a:xfrm>
            <a:off x="3107943" y="1814793"/>
            <a:ext cx="6097604" cy="480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CBF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Зелёные облигации г. Москвы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18256B2-DE8B-417E-99C5-FC82FA90EFA9}"/>
              </a:ext>
            </a:extLst>
          </p:cNvPr>
          <p:cNvSpPr/>
          <p:nvPr/>
        </p:nvSpPr>
        <p:spPr>
          <a:xfrm>
            <a:off x="327259" y="2329314"/>
            <a:ext cx="11617693" cy="3549650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207E238-C7F9-4A48-A47E-91FAD3DC01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1034" y="3729082"/>
            <a:ext cx="408467" cy="41456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56CEDFD-3F92-47F4-B1A1-227D3AEC5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0031" y="3160202"/>
            <a:ext cx="408467" cy="41456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3275CF0-B625-450D-A460-540811BC6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1034" y="2537476"/>
            <a:ext cx="408467" cy="414564"/>
          </a:xfrm>
          <a:prstGeom prst="rect">
            <a:avLst/>
          </a:prstGeom>
        </p:spPr>
      </p:pic>
      <p:pic>
        <p:nvPicPr>
          <p:cNvPr id="18" name="Рисунок 17" descr="Презентация с линейчатой диаграммой">
            <a:extLst>
              <a:ext uri="{FF2B5EF4-FFF2-40B4-BE49-F238E27FC236}">
                <a16:creationId xmlns:a16="http://schemas.microsoft.com/office/drawing/2014/main" id="{2D9A5645-847F-4061-9544-E335DA767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5048" y="3641664"/>
            <a:ext cx="589400" cy="58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851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68576B7-2BA5-4977-B624-78A3EA2C00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95E168-DA5E-4888-8D8A-92B118324C14}" type="slidenum"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ru-RU" sz="1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28027F45-8B4C-40FB-912A-0C7732EB467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Основные характеристики: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5D224D5C-35AD-4349-9278-A236FF719E9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08008" y="2464349"/>
            <a:ext cx="5682113" cy="361474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2"/>
                </a:solidFill>
              </a:rPr>
              <a:t>Цель создания карты </a:t>
            </a:r>
            <a:r>
              <a:rPr lang="ru-RU" sz="2000" dirty="0"/>
              <a:t>– источник информации для жителей Москвы об экологической обстановке в их районе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По каждому району Москвы дан </a:t>
            </a:r>
            <a:r>
              <a:rPr lang="ru-RU" sz="2000" dirty="0">
                <a:solidFill>
                  <a:schemeClr val="bg2"/>
                </a:solidFill>
              </a:rPr>
              <a:t>рейтинг</a:t>
            </a:r>
            <a:r>
              <a:rPr lang="ru-RU" sz="2000" dirty="0"/>
              <a:t> относительно их экологической обстановки – от 1 (проблем минимум) до 10 (множество проблем)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На интерактивной карте отмечены наиболее </a:t>
            </a:r>
            <a:r>
              <a:rPr lang="ru-RU" sz="2000" dirty="0">
                <a:solidFill>
                  <a:schemeClr val="bg2"/>
                </a:solidFill>
              </a:rPr>
              <a:t>благоприятные и неблагоприятные экологические  районы </a:t>
            </a:r>
            <a:r>
              <a:rPr lang="ru-RU" sz="2000" dirty="0"/>
              <a:t>города Москвы, а также отмечены основные объекты загрязнений (ТЭЦ, производства, предприятия и др.)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C2B80E5F-3D5C-416F-93F3-F6C28DD74A4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724851" y="2642783"/>
            <a:ext cx="5024387" cy="30993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Рейтинг составлялся на основе таких </a:t>
            </a:r>
            <a:r>
              <a:rPr lang="ru-RU" sz="2400" dirty="0">
                <a:solidFill>
                  <a:schemeClr val="bg2"/>
                </a:solidFill>
              </a:rPr>
              <a:t>показателей,</a:t>
            </a:r>
            <a:r>
              <a:rPr lang="ru-RU" sz="2400" dirty="0"/>
              <a:t> как: </a:t>
            </a:r>
          </a:p>
          <a:p>
            <a:pPr marL="0" indent="0">
              <a:buNone/>
            </a:pPr>
            <a:r>
              <a:rPr lang="ru-RU" sz="2400" dirty="0"/>
              <a:t>    Плотность населения</a:t>
            </a:r>
          </a:p>
          <a:p>
            <a:pPr marL="0" indent="0">
              <a:buNone/>
            </a:pPr>
            <a:r>
              <a:rPr lang="ru-RU" sz="2400" dirty="0"/>
              <a:t>    Загруженность шоссе</a:t>
            </a:r>
          </a:p>
          <a:p>
            <a:pPr marL="0" indent="0">
              <a:buNone/>
            </a:pPr>
            <a:r>
              <a:rPr lang="ru-RU" sz="2400" dirty="0"/>
              <a:t>    Площадь зеленых насаждений</a:t>
            </a:r>
          </a:p>
          <a:p>
            <a:pPr marL="0" indent="0">
              <a:buNone/>
            </a:pPr>
            <a:r>
              <a:rPr lang="ru-RU" sz="2400" dirty="0"/>
              <a:t>    Влияние объектов негативного воздействия и др.</a:t>
            </a:r>
          </a:p>
          <a:p>
            <a:endParaRPr lang="ru-RU" sz="1800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A9CC743-36A2-4B3D-B98B-A7827FD1F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3735" y="44961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Интерактивная карта «Экологическая обстановка районов города Москвы»</a:t>
            </a:r>
          </a:p>
        </p:txBody>
      </p:sp>
      <p:pic>
        <p:nvPicPr>
          <p:cNvPr id="13" name="Рисунок 12" descr="Пейзаж холма">
            <a:extLst>
              <a:ext uri="{FF2B5EF4-FFF2-40B4-BE49-F238E27FC236}">
                <a16:creationId xmlns:a16="http://schemas.microsoft.com/office/drawing/2014/main" id="{8853AE66-6DD3-407A-AD59-F3781EDB8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47882" y="4192450"/>
            <a:ext cx="288758" cy="288758"/>
          </a:xfrm>
          <a:prstGeom prst="rect">
            <a:avLst/>
          </a:prstGeom>
        </p:spPr>
      </p:pic>
      <p:pic>
        <p:nvPicPr>
          <p:cNvPr id="15" name="Рисунок 14" descr="Группа мужчин">
            <a:extLst>
              <a:ext uri="{FF2B5EF4-FFF2-40B4-BE49-F238E27FC236}">
                <a16:creationId xmlns:a16="http://schemas.microsoft.com/office/drawing/2014/main" id="{47092F8A-0EE4-4743-A9FD-8B88EA2BD8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89327" y="3397500"/>
            <a:ext cx="334251" cy="334251"/>
          </a:xfrm>
          <a:prstGeom prst="rect">
            <a:avLst/>
          </a:prstGeom>
        </p:spPr>
      </p:pic>
      <p:pic>
        <p:nvPicPr>
          <p:cNvPr id="17" name="Рисунок 16" descr="Машина">
            <a:extLst>
              <a:ext uri="{FF2B5EF4-FFF2-40B4-BE49-F238E27FC236}">
                <a16:creationId xmlns:a16="http://schemas.microsoft.com/office/drawing/2014/main" id="{EF35A960-9B38-4409-8595-CF2E7BEA1B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89327" y="3736350"/>
            <a:ext cx="405867" cy="405867"/>
          </a:xfrm>
          <a:prstGeom prst="rect">
            <a:avLst/>
          </a:prstGeom>
        </p:spPr>
      </p:pic>
      <p:pic>
        <p:nvPicPr>
          <p:cNvPr id="19" name="Рисунок 18" descr="Знак радиоактивности">
            <a:extLst>
              <a:ext uri="{FF2B5EF4-FFF2-40B4-BE49-F238E27FC236}">
                <a16:creationId xmlns:a16="http://schemas.microsoft.com/office/drawing/2014/main" id="{2DA24505-D4A9-4BB2-A578-C53BDC110E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24851" y="4589597"/>
            <a:ext cx="353873" cy="35387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167273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00F9D74-6FAA-49E7-B299-949645D04E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95E168-DA5E-4888-8D8A-92B118324C14}" type="slidenum"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ru-RU" sz="1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F116A3C-5E7E-48CE-8A8D-BD1AA191DF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Значение интерактивной карты: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461E1BDF-4003-42C5-A109-40FE371F9B5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0792" y="2444805"/>
            <a:ext cx="5460701" cy="3246795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/>
              <a:t> Граждане Москвы смогут </a:t>
            </a:r>
            <a:r>
              <a:rPr lang="ru-RU" sz="2200" dirty="0">
                <a:solidFill>
                  <a:schemeClr val="bg2"/>
                </a:solidFill>
              </a:rPr>
              <a:t>наглядно</a:t>
            </a:r>
            <a:r>
              <a:rPr lang="ru-RU" sz="2200" dirty="0"/>
              <a:t> увидеть экологическую обстановку в районах их проживания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</a:rPr>
              <a:t> Особенно полезна </a:t>
            </a:r>
            <a:r>
              <a:rPr lang="ru-RU" sz="2200" dirty="0"/>
              <a:t>данная карта будет гражданам, желающим приобрести новое жильё, либо снять квартиру и неопределившимся с местоположением.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/>
              <a:t> Каждый гражданин сможет </a:t>
            </a:r>
            <a:r>
              <a:rPr lang="ru-RU" sz="2200" dirty="0">
                <a:solidFill>
                  <a:schemeClr val="bg2"/>
                </a:solidFill>
              </a:rPr>
              <a:t>дополнить карту </a:t>
            </a:r>
            <a:r>
              <a:rPr lang="ru-RU" sz="2200" dirty="0"/>
              <a:t>при наличии у него информации об объектах загрязнения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F9A4F1F9-422B-46A7-816E-23EDBF8ADD9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42018" y="2464349"/>
            <a:ext cx="5140465" cy="3173871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 Информация по карте будет полезна в случае </a:t>
            </a:r>
            <a:r>
              <a:rPr lang="ru-RU" sz="2000" dirty="0">
                <a:solidFill>
                  <a:schemeClr val="bg2"/>
                </a:solidFill>
              </a:rPr>
              <a:t>реализации конкретных экологических проектов </a:t>
            </a:r>
            <a:r>
              <a:rPr lang="ru-RU" sz="2000" dirty="0"/>
              <a:t>в Москве (например, для определения районов, наиболее нуждающихся в озеленении и др.)</a:t>
            </a:r>
          </a:p>
          <a:p>
            <a:pPr marL="0" indent="0" algn="just">
              <a:buNone/>
            </a:pPr>
            <a:endParaRPr lang="ru-RU" sz="2000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 Благодаря карте будет </a:t>
            </a:r>
            <a:r>
              <a:rPr lang="ru-RU" sz="2000" dirty="0">
                <a:solidFill>
                  <a:schemeClr val="bg2"/>
                </a:solidFill>
              </a:rPr>
              <a:t>возможно взглянуть в целом</a:t>
            </a:r>
            <a:r>
              <a:rPr lang="ru-RU" sz="2000" dirty="0"/>
              <a:t> на экологическую ситуацию по всей Москве благодаря интерактивному представлению всех показателей.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EFC43654-E9D5-4E93-A5C3-716DADA97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171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Интерактивная карта «Экологическая обстановка районов города Москвы»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42477428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BDDD88B-A98A-40F1-83C9-0E6EAEE30C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40</a:t>
            </a:fld>
            <a:endParaRPr lang="ru-RU" noProof="0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1C094BCD-73A3-4EA6-AB47-AC33F8797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6247" y="7743674"/>
            <a:ext cx="4043891" cy="388696"/>
          </a:xfrm>
        </p:spPr>
        <p:txBody>
          <a:bodyPr/>
          <a:lstStyle/>
          <a:p>
            <a:pPr algn="ctr"/>
            <a:r>
              <a:rPr lang="ru-RU" sz="2400" dirty="0"/>
              <a:t>Ознакомиться с </a:t>
            </a:r>
            <a:r>
              <a:rPr lang="ru-RU" sz="2400" dirty="0" err="1"/>
              <a:t>видеообзором</a:t>
            </a:r>
            <a:r>
              <a:rPr lang="ru-RU" sz="2400" dirty="0"/>
              <a:t> авторской разработки можно по ссылке: 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493B3E17-D85F-493A-93AD-29D426B22A6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055893" y="2128292"/>
            <a:ext cx="4052248" cy="31596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800" dirty="0"/>
              <a:t>Удобный функционал, позволяющий получить в режиме онлайн оперативные данные об экологической обстановке в интересующем районе 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157EF1D0-40A1-4FDC-B143-274423150B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286247" y="5759120"/>
            <a:ext cx="10398867" cy="542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dirty="0">
                <a:hlinkClick r:id="rId2"/>
              </a:rPr>
              <a:t>https://</a:t>
            </a:r>
            <a:r>
              <a:rPr lang="en-US" sz="2000" dirty="0" smtClean="0">
                <a:hlinkClick r:id="rId2"/>
              </a:rPr>
              <a:t>drive.google.com/file/d/17yHCYfJON3Y2GRQHXHwkCqb5Z3pxPIwn/view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5A328ECD-2E88-43EC-811F-EB46BCAE3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150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Интерактивная карта «Экологическая обстановка районов города Москвы»</a:t>
            </a:r>
          </a:p>
        </p:txBody>
      </p:sp>
      <p:pic>
        <p:nvPicPr>
          <p:cNvPr id="1026" name="Picture 2" descr="https://sun9-39.userapi.com/impg/GufMOIQXuf0tdIWbWrFu20OnCYJshItj21IU3w/uvxIFvqRuWc.jpg?size=1280x720&amp;quality=96&amp;sign=3cd51eb8d0d8b4db9737d490ef2a869d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94" y="2003295"/>
            <a:ext cx="5752196" cy="323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Текст 14">
            <a:extLst>
              <a:ext uri="{FF2B5EF4-FFF2-40B4-BE49-F238E27FC236}">
                <a16:creationId xmlns:a16="http://schemas.microsoft.com/office/drawing/2014/main" id="{157EF1D0-40A1-4FDC-B143-274423150B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54933" y="5326771"/>
            <a:ext cx="10398867" cy="542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Ознакомиться с авторской разработкой можно в видео-обзоре: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42450296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BDDD88B-A98A-40F1-83C9-0E6EAEE30C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41</a:t>
            </a:fld>
            <a:endParaRPr lang="ru-RU" noProof="0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1C094BCD-73A3-4EA6-AB47-AC33F8797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6247" y="7743674"/>
            <a:ext cx="4043891" cy="388696"/>
          </a:xfrm>
        </p:spPr>
        <p:txBody>
          <a:bodyPr/>
          <a:lstStyle/>
          <a:p>
            <a:pPr algn="ctr"/>
            <a:r>
              <a:rPr lang="ru-RU" sz="2400" dirty="0"/>
              <a:t>Ознакомиться с </a:t>
            </a:r>
            <a:r>
              <a:rPr lang="ru-RU" sz="2400" dirty="0" err="1"/>
              <a:t>видеообзором</a:t>
            </a:r>
            <a:r>
              <a:rPr lang="ru-RU" sz="2400" dirty="0"/>
              <a:t> авторской разработки можно по ссылке: 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493B3E17-D85F-493A-93AD-29D426B22A6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055893" y="2128292"/>
            <a:ext cx="4052248" cy="31596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800" dirty="0"/>
              <a:t>Возможность чтения новостей и предложений по интересующим темам в области экологии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157EF1D0-40A1-4FDC-B143-274423150B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286247" y="5759120"/>
            <a:ext cx="10398867" cy="542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dirty="0">
                <a:hlinkClick r:id="rId2"/>
              </a:rPr>
              <a:t>https://</a:t>
            </a:r>
            <a:r>
              <a:rPr lang="en-US" sz="2000" dirty="0" smtClean="0">
                <a:hlinkClick r:id="rId2"/>
              </a:rPr>
              <a:t>drive.google.com/file/d/17yHCYfJON3Y2GRQHXHwkCqb5Z3pxPIwn/view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5A328ECD-2E88-43EC-811F-EB46BCAE3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150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Интерактивная карта «Экологическая обстановка районов города Москвы»</a:t>
            </a:r>
          </a:p>
        </p:txBody>
      </p:sp>
      <p:sp>
        <p:nvSpPr>
          <p:cNvPr id="8" name="Текст 14">
            <a:extLst>
              <a:ext uri="{FF2B5EF4-FFF2-40B4-BE49-F238E27FC236}">
                <a16:creationId xmlns:a16="http://schemas.microsoft.com/office/drawing/2014/main" id="{157EF1D0-40A1-4FDC-B143-274423150B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54933" y="5326771"/>
            <a:ext cx="10398867" cy="542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Ознакомиться с авторской разработкой можно в </a:t>
            </a:r>
            <a:r>
              <a:rPr lang="ru-RU" sz="2400" dirty="0" err="1"/>
              <a:t>видеообзоре</a:t>
            </a:r>
            <a:r>
              <a:rPr lang="ru-RU" sz="2400" dirty="0"/>
              <a:t>: </a:t>
            </a:r>
          </a:p>
        </p:txBody>
      </p:sp>
      <p:pic>
        <p:nvPicPr>
          <p:cNvPr id="2050" name="Picture 2" descr="https://sun9-54.userapi.com/impg/POrO2rUVyGdT49qRShs7Y9YdoI7BgSo4hh5Vtg/Fni7FxS7hVQ.jpg?size=1280x720&amp;quality=96&amp;sign=85a536eeac76a5ead6150abc169a76ec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12534"/>
            <a:ext cx="5747102" cy="323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3422236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BDDD88B-A98A-40F1-83C9-0E6EAEE30C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42</a:t>
            </a:fld>
            <a:endParaRPr lang="ru-RU" noProof="0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1C094BCD-73A3-4EA6-AB47-AC33F8797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6247" y="7743674"/>
            <a:ext cx="4043891" cy="388696"/>
          </a:xfrm>
        </p:spPr>
        <p:txBody>
          <a:bodyPr/>
          <a:lstStyle/>
          <a:p>
            <a:pPr algn="ctr"/>
            <a:r>
              <a:rPr lang="ru-RU" sz="2400" dirty="0"/>
              <a:t>Ознакомиться с </a:t>
            </a:r>
            <a:r>
              <a:rPr lang="ru-RU" sz="2400" dirty="0" err="1"/>
              <a:t>видеообзором</a:t>
            </a:r>
            <a:r>
              <a:rPr lang="ru-RU" sz="2400" dirty="0"/>
              <a:t> авторской разработки можно по ссылке: 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493B3E17-D85F-493A-93AD-29D426B22A6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32866" y="2147731"/>
            <a:ext cx="4052248" cy="31596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4400" dirty="0"/>
              <a:t>Наличие обратной связи от населения  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157EF1D0-40A1-4FDC-B143-274423150B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286247" y="5759120"/>
            <a:ext cx="10398867" cy="542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dirty="0">
                <a:hlinkClick r:id="rId2"/>
              </a:rPr>
              <a:t>https://</a:t>
            </a:r>
            <a:r>
              <a:rPr lang="en-US" sz="2000" dirty="0" smtClean="0">
                <a:hlinkClick r:id="rId2"/>
              </a:rPr>
              <a:t>drive.google.com/file/d/17yHCYfJON3Y2GRQHXHwkCqb5Z3pxPIwn/view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5A328ECD-2E88-43EC-811F-EB46BCAE3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506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Интерактивная карта «Экологическая обстановка районов города Москвы»</a:t>
            </a:r>
          </a:p>
        </p:txBody>
      </p:sp>
      <p:sp>
        <p:nvSpPr>
          <p:cNvPr id="8" name="Текст 14">
            <a:extLst>
              <a:ext uri="{FF2B5EF4-FFF2-40B4-BE49-F238E27FC236}">
                <a16:creationId xmlns:a16="http://schemas.microsoft.com/office/drawing/2014/main" id="{157EF1D0-40A1-4FDC-B143-274423150B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54933" y="5326771"/>
            <a:ext cx="10398867" cy="542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Ознакомиться с авторской разработкой можно в </a:t>
            </a:r>
            <a:r>
              <a:rPr lang="ru-RU" sz="2400" dirty="0" err="1"/>
              <a:t>видеообзоре</a:t>
            </a:r>
            <a:r>
              <a:rPr lang="ru-RU" sz="2400" dirty="0"/>
              <a:t>: </a:t>
            </a:r>
          </a:p>
        </p:txBody>
      </p:sp>
      <p:pic>
        <p:nvPicPr>
          <p:cNvPr id="2052" name="Picture 4" descr="https://sun9-10.userapi.com/impg/oPBGQiziGElmmkaxgl6X-IQCvGCMhLUU6yC1aA/bxP7VJ9MeLU.jpg?size=1280x720&amp;quality=96&amp;sign=4e1abc910e1303ffd44a725f7712e95c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924" y="1770348"/>
            <a:ext cx="6287969" cy="353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35136986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7525F01-9BA6-48FA-8B6A-C3D64C4C53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43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607362F-3C0D-44EA-9E04-2117A3C808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sz="2800" u="sng" dirty="0"/>
              <a:t>Участвуют субъекты Российской Федерации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ED4E554A-9792-4CC8-9104-E2B6BF39CBB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95300" y="2381250"/>
            <a:ext cx="5257799" cy="410235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600" dirty="0"/>
              <a:t>На основании экологического рейтинга субъектов Российской Федерации, составленным Общероссийской Общественной организации «Зелёный патруль», </a:t>
            </a:r>
            <a:r>
              <a:rPr lang="ru-RU" sz="2600" b="1" dirty="0"/>
              <a:t>выделено топ-7 регионов </a:t>
            </a:r>
            <a:r>
              <a:rPr lang="ru-RU" sz="2600" dirty="0"/>
              <a:t>по экологической обстановке </a:t>
            </a:r>
          </a:p>
          <a:p>
            <a:pPr marL="0" indent="0" algn="just">
              <a:buNone/>
            </a:pPr>
            <a:r>
              <a:rPr lang="ru-RU" sz="2600" dirty="0">
                <a:solidFill>
                  <a:srgbClr val="339933"/>
                </a:solidFill>
              </a:rPr>
              <a:t>=</a:t>
            </a:r>
            <a:r>
              <a:rPr lang="en-US" sz="2600" dirty="0">
                <a:solidFill>
                  <a:srgbClr val="339933"/>
                </a:solidFill>
              </a:rPr>
              <a:t>&gt; </a:t>
            </a:r>
            <a:r>
              <a:rPr lang="ru-RU" sz="2600" b="1" u="sng" dirty="0"/>
              <a:t>Авторами разработаны </a:t>
            </a:r>
            <a:r>
              <a:rPr lang="ru-RU" sz="2600" dirty="0"/>
              <a:t>специальные  брошюры – приложения к бюджету для граждан, формируемого органами государственной власти  субъектов Российской Федерации к закону об областном бюджете / об исполнении областного бюджета</a:t>
            </a:r>
            <a:endParaRPr lang="ru-RU" sz="1800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D3D15F31-9E12-441F-84BA-91EC6ED5385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438900" y="2381250"/>
            <a:ext cx="5362575" cy="40436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b="1" dirty="0"/>
              <a:t>В каждой брошюре отражена информация:</a:t>
            </a:r>
          </a:p>
          <a:p>
            <a:pPr marL="0" indent="0">
              <a:buNone/>
            </a:pPr>
            <a:endParaRPr lang="ru-RU" sz="20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Об общей экологической ситуации в каждом регионе топ-7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Об экологических проблемах, основных источниках загрязнения и путях их решения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О реализации национального проекта «Экология» и региональных проектов в сфере экологии в каждом регионе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О реализации государственных программ в сфере экологии в каждом регионе с указанием объёмов финансирования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/>
              <a:t>Приведена интерактивная экологическая карта по каждому региону</a:t>
            </a:r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28878F8C-4973-4321-AEDD-5DC28BB50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33092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dirty="0"/>
              <a:t>В достижении национальной цели Российской Федерации «Комфортная и безопасная среда для жизни»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29568280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577365C3-7DE8-453E-8543-C2C3B4ACFB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44</a:t>
            </a:fld>
            <a:endParaRPr lang="ru-RU" noProof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C8450A9A-9CAB-45BF-BE67-D8216F09C8F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5272" y="2276475"/>
            <a:ext cx="5049754" cy="4207134"/>
          </a:xfrm>
        </p:spPr>
        <p:txBody>
          <a:bodyPr>
            <a:normAutofit/>
          </a:bodyPr>
          <a:lstStyle/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Тамбовская область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Белгородская область 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Республика Алтай 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Курская область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Алтайский край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Москва </a:t>
            </a:r>
          </a:p>
          <a:p>
            <a:pPr marL="514350" indent="-514350">
              <a:buClr>
                <a:schemeClr val="bg2"/>
              </a:buClr>
              <a:buAutoNum type="arabicPeriod"/>
            </a:pPr>
            <a:r>
              <a:rPr lang="ru-RU" sz="2800" dirty="0"/>
              <a:t>Чувашская республика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F81C0E7B-3C7B-4558-8A5D-BB463F06A51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93719" y="2203885"/>
            <a:ext cx="5622357" cy="36290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900" b="1" dirty="0"/>
              <a:t>ССЫЛКИ: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://drive.google.com/file/d/1jWfOPzg0qTmWbe-p9-7DSgv_3CtDMJSF/view?usp=sharing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://drive.google.com/file/d/1jxhD0Ux07EYsbNQXYFHXsODXIH6cvA7B/view?usp=sharing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://drive.google.com/file/d/1TK8Ow_6vpsWA0kT0ylMNhwXJB-3xXErg/view?usp=sharing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://drive.google.com/file/d/1XAJ7GdoP4o8BmWLutSu-uPw5_JbEDQgo/view?usp=sharing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://drive.google.com/file/d/1fVVb1bGYYCeu7KMUZJwJgzFQF34jpZMP/view?usp=sharing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hlinkClick r:id="rId7"/>
              </a:rPr>
              <a:t>https</a:t>
            </a:r>
            <a:r>
              <a:rPr lang="en-US" dirty="0">
                <a:hlinkClick r:id="rId7"/>
              </a:rPr>
              <a:t>://drive.google.com/file/d/1_FHXt-hx-FVbg0BG4SD1cgJLiPxcC9Gh/view?usp=sharing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hlinkClick r:id="rId8"/>
              </a:rPr>
              <a:t>https</a:t>
            </a:r>
            <a:r>
              <a:rPr lang="en-US" dirty="0">
                <a:hlinkClick r:id="rId8"/>
              </a:rPr>
              <a:t>://drive.google.com/file/d/1SPmXwDxBGXI5xPLDFHALeLzZ8XZvOzAN/view?usp=sharing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35268593-2289-481E-93E9-077CB9A82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25" y="307716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dirty="0"/>
              <a:t>Специальные  брошюры – приложения к региональным практикам бюджета для граждан</a:t>
            </a:r>
          </a:p>
        </p:txBody>
      </p: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A3D2E855-0DE1-4C54-8549-91D4F100C3B7}"/>
              </a:ext>
            </a:extLst>
          </p:cNvPr>
          <p:cNvCxnSpPr/>
          <p:nvPr/>
        </p:nvCxnSpPr>
        <p:spPr>
          <a:xfrm>
            <a:off x="4812632" y="2521819"/>
            <a:ext cx="1481087" cy="105878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F61283A8-7C69-43D1-A773-B2D98B6FDAB7}"/>
              </a:ext>
            </a:extLst>
          </p:cNvPr>
          <p:cNvCxnSpPr/>
          <p:nvPr/>
        </p:nvCxnSpPr>
        <p:spPr>
          <a:xfrm>
            <a:off x="4791377" y="2945151"/>
            <a:ext cx="1481087" cy="105878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6777F55E-8722-4024-A450-A80F5E8A01CC}"/>
              </a:ext>
            </a:extLst>
          </p:cNvPr>
          <p:cNvCxnSpPr>
            <a:cxnSpLocks/>
          </p:cNvCxnSpPr>
          <p:nvPr/>
        </p:nvCxnSpPr>
        <p:spPr>
          <a:xfrm>
            <a:off x="4182077" y="3407151"/>
            <a:ext cx="2111642" cy="70828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0F3A6073-787E-4FE2-9627-27B4185158E5}"/>
              </a:ext>
            </a:extLst>
          </p:cNvPr>
          <p:cNvCxnSpPr>
            <a:cxnSpLocks/>
          </p:cNvCxnSpPr>
          <p:nvPr/>
        </p:nvCxnSpPr>
        <p:spPr>
          <a:xfrm>
            <a:off x="3931920" y="3872565"/>
            <a:ext cx="2361799" cy="40117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8AB6693D-5C49-47FD-9700-A05C4A09F214}"/>
              </a:ext>
            </a:extLst>
          </p:cNvPr>
          <p:cNvCxnSpPr>
            <a:cxnSpLocks/>
          </p:cNvCxnSpPr>
          <p:nvPr/>
        </p:nvCxnSpPr>
        <p:spPr>
          <a:xfrm>
            <a:off x="3804786" y="4374682"/>
            <a:ext cx="2488933" cy="31282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083C5182-290A-46AC-A4D3-4A39FD6E73E6}"/>
              </a:ext>
            </a:extLst>
          </p:cNvPr>
          <p:cNvCxnSpPr>
            <a:cxnSpLocks/>
          </p:cNvCxnSpPr>
          <p:nvPr/>
        </p:nvCxnSpPr>
        <p:spPr>
          <a:xfrm>
            <a:off x="2744805" y="4785360"/>
            <a:ext cx="3548914" cy="85023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EB05A557-B0BD-4623-B97A-BB7534F82FA6}"/>
              </a:ext>
            </a:extLst>
          </p:cNvPr>
          <p:cNvCxnSpPr>
            <a:cxnSpLocks/>
          </p:cNvCxnSpPr>
          <p:nvPr/>
        </p:nvCxnSpPr>
        <p:spPr>
          <a:xfrm>
            <a:off x="5032609" y="5303545"/>
            <a:ext cx="1261110" cy="0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40447144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28769E9-42EE-4D15-B9D8-BD9E3BCF7A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45</a:t>
            </a:fld>
            <a:endParaRPr lang="ru-RU" noProof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52D57D45-95BA-4BD5-B9B4-9B5686DFDD4E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554261" y="1737394"/>
            <a:ext cx="5179117" cy="454353"/>
          </a:xfrm>
        </p:spPr>
        <p:txBody>
          <a:bodyPr/>
          <a:lstStyle/>
          <a:p>
            <a:r>
              <a:rPr lang="ru-RU" dirty="0"/>
              <a:t>Преимущества приложения: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352F1F16-887C-49D8-BEFE-03AD8A0681F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58624" y="1758655"/>
            <a:ext cx="6257925" cy="4762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/>
              <a:t>Пользователь получает очки за полезные дела</a:t>
            </a:r>
          </a:p>
          <a:p>
            <a:pPr marL="0" indent="0">
              <a:buNone/>
            </a:pPr>
            <a:r>
              <a:rPr lang="ru-RU" sz="2400" b="1" dirty="0"/>
              <a:t>Монетизация: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dirty="0"/>
              <a:t>1 балл = 1 кг мусора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dirty="0"/>
              <a:t>2 балла = поездка на </a:t>
            </a:r>
            <a:r>
              <a:rPr lang="ru-RU" sz="2400" dirty="0" err="1"/>
              <a:t>ЭкоТакси</a:t>
            </a:r>
            <a:endParaRPr lang="ru-RU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sz="2400" dirty="0"/>
              <a:t>3 балла = покупка еды с собой в многоразовой посуде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dirty="0"/>
              <a:t>5 баллов - участие в мероприятии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dirty="0"/>
              <a:t>1 балл - 10 рублей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79B7178B-FA76-487A-A7EF-FD842461574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09731" y="2191747"/>
            <a:ext cx="5523647" cy="448200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200" dirty="0"/>
              <a:t>Использование паролей и </a:t>
            </a:r>
            <a:r>
              <a:rPr lang="en-US" sz="2200" dirty="0"/>
              <a:t>QR</a:t>
            </a:r>
            <a:r>
              <a:rPr lang="ru-RU" sz="2200" dirty="0"/>
              <a:t>-кодов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/>
              <a:t>Трехуровневая архитектура приложения (клиент-сервер-база данных)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/>
              <a:t>Существует рейтинг игроков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/>
              <a:t>Уникальный дизайн, эффекты </a:t>
            </a:r>
            <a:r>
              <a:rPr lang="ru-RU" sz="2200" dirty="0" smtClean="0"/>
              <a:t>наведения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 smtClean="0"/>
              <a:t>Разработанное авторами приложение доступно для скачивания по ссылке: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>
                <a:hlinkClick r:id="rId2"/>
              </a:rPr>
              <a:t>https</a:t>
            </a:r>
            <a:r>
              <a:rPr lang="en-US" sz="2200" dirty="0">
                <a:hlinkClick r:id="rId2"/>
              </a:rPr>
              <a:t>://</a:t>
            </a:r>
            <a:r>
              <a:rPr lang="en-US" sz="2200" dirty="0" smtClean="0">
                <a:hlinkClick r:id="rId2"/>
              </a:rPr>
              <a:t>drive.google.com/file/d/1FWqduNLAIJd0Neuhchtj1lVqXNczfC5t/view</a:t>
            </a:r>
            <a:r>
              <a:rPr lang="ru-RU" sz="2200" dirty="0" smtClean="0"/>
              <a:t> </a:t>
            </a:r>
            <a:endParaRPr lang="ru-RU" sz="2200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sz="2200" dirty="0" err="1" smtClean="0"/>
              <a:t>Видеообзор</a:t>
            </a:r>
            <a:r>
              <a:rPr lang="ru-RU" sz="2200" dirty="0" smtClean="0"/>
              <a:t> разработанного авторами приложения: </a:t>
            </a:r>
            <a:endParaRPr lang="ru-RU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hlinkClick r:id="rId3"/>
              </a:rPr>
              <a:t>https://</a:t>
            </a:r>
            <a:r>
              <a:rPr lang="en-US" sz="2200" dirty="0" smtClean="0">
                <a:hlinkClick r:id="rId3"/>
              </a:rPr>
              <a:t>drive.google.com/file/d/1vQdlKyQk94oFfChHz2uxAN1vFHW5JfZA/view</a:t>
            </a:r>
            <a:r>
              <a:rPr lang="ru-RU" sz="2200" dirty="0" smtClean="0"/>
              <a:t> </a:t>
            </a:r>
            <a:endParaRPr lang="ru-RU" sz="220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2C6D4753-610E-4CD6-92CF-06024464A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3309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Создано мобильное экологическое приложение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42316411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3B3DF69-BF75-4AAF-A928-9602B928F4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46</a:t>
            </a:fld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3646963-2323-4E93-B81D-F2BF60F8D5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21466"/>
            <a:ext cx="5532521" cy="3657602"/>
          </a:xfrm>
        </p:spPr>
        <p:txBody>
          <a:bodyPr/>
          <a:lstStyle/>
          <a:p>
            <a:r>
              <a:rPr lang="ru-RU" sz="2000" dirty="0"/>
              <a:t>Гражданам и заинтересованным лицам после просмотра данной презентации предлагается пройти викторину в форме</a:t>
            </a:r>
            <a:r>
              <a:rPr lang="en-US" sz="2000" dirty="0"/>
              <a:t> </a:t>
            </a:r>
            <a:r>
              <a:rPr lang="ru-RU" sz="2000" dirty="0"/>
              <a:t>«</a:t>
            </a:r>
            <a:r>
              <a:rPr lang="en-US" sz="2000" dirty="0"/>
              <a:t>Kahoot</a:t>
            </a:r>
            <a:r>
              <a:rPr lang="ru-RU" sz="2000" dirty="0"/>
              <a:t>»</a:t>
            </a:r>
            <a:r>
              <a:rPr lang="en-US" sz="2000" dirty="0"/>
              <a:t> </a:t>
            </a:r>
            <a:r>
              <a:rPr lang="ru-RU" sz="2000" dirty="0"/>
              <a:t>и в отдельном приложении</a:t>
            </a:r>
          </a:p>
          <a:p>
            <a:r>
              <a:rPr lang="ru-RU" sz="2000" dirty="0"/>
              <a:t>Это позволит закрепить знания, полученные в процессе изучения материалов конкурса, поскольку система покажет верные и неверные варианты ответов </a:t>
            </a:r>
          </a:p>
          <a:p>
            <a:r>
              <a:rPr lang="ru-RU" sz="2000" dirty="0"/>
              <a:t>При затруднении с ответом рекомендуется обратиться к предлагаемой презентации 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BBB739C-E9DC-41BD-A8E6-33D6C13582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/>
              <a:t>На основе предлагаемой презентации 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8F8D4FA-4133-4C9D-8E19-C87726FC38A0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7101198" y="4064239"/>
            <a:ext cx="4803757" cy="3578507"/>
          </a:xfrm>
        </p:spPr>
        <p:txBody>
          <a:bodyPr/>
          <a:lstStyle/>
          <a:p>
            <a:r>
              <a:rPr lang="ru-RU" sz="2000" b="1" dirty="0">
                <a:latin typeface="+mn-lt"/>
              </a:rPr>
              <a:t>Викторина в форме приложения</a:t>
            </a:r>
            <a:r>
              <a:rPr lang="ru-RU" sz="2000" b="1" dirty="0" smtClean="0">
                <a:latin typeface="+mn-lt"/>
              </a:rPr>
              <a:t>:</a:t>
            </a:r>
          </a:p>
          <a:p>
            <a:r>
              <a:rPr lang="ru-RU" sz="20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видеообзор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  </a:t>
            </a:r>
            <a:endParaRPr lang="ru-RU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r>
              <a:rPr lang="en-US" sz="1800" b="1" dirty="0">
                <a:latin typeface="+mn-lt"/>
                <a:hlinkClick r:id="rId2"/>
              </a:rPr>
              <a:t>https://drive.google.com/file/d/125NKII4SPRQZ_SKt6Vmzio6aFLjn5IW0/view?usp=sharing</a:t>
            </a:r>
            <a:r>
              <a:rPr lang="en-US" sz="1800" b="1" dirty="0">
                <a:latin typeface="+mn-lt"/>
              </a:rPr>
              <a:t> </a:t>
            </a:r>
            <a:endParaRPr lang="ru-RU" sz="1800" b="1" dirty="0" smtClean="0">
              <a:latin typeface="+mn-lt"/>
            </a:endParaRPr>
          </a:p>
          <a:p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Ссылка для скачивания: </a:t>
            </a:r>
            <a:endParaRPr lang="en-US" sz="18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r>
              <a:rPr lang="en-US" sz="1800" b="1" dirty="0">
                <a:latin typeface="+mn-lt"/>
                <a:hlinkClick r:id="rId3"/>
              </a:rPr>
              <a:t>https://drive.google.com/file/d/1jOqmU-XGVa3-BxrYQteheiQoqsndHJmz/view?usp=sharing</a:t>
            </a:r>
            <a:endParaRPr lang="en-US" sz="1800" b="1" dirty="0">
              <a:latin typeface="+mn-lt"/>
            </a:endParaRPr>
          </a:p>
          <a:p>
            <a:endParaRPr lang="ru-RU" sz="2000" b="1" dirty="0">
              <a:latin typeface="+mn-lt"/>
            </a:endParaRPr>
          </a:p>
          <a:p>
            <a:endParaRPr lang="ru-RU" sz="2000" b="1" dirty="0">
              <a:latin typeface="+mn-lt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CF52CCBE-6760-45D5-A00A-90FA6154369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101198" y="2521466"/>
            <a:ext cx="4252602" cy="12377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/>
              <a:t>Викторина в форме «</a:t>
            </a:r>
            <a:r>
              <a:rPr lang="en-US" sz="2400" b="1" dirty="0"/>
              <a:t>Kahoot</a:t>
            </a:r>
            <a:r>
              <a:rPr lang="ru-RU" sz="2400" b="1" dirty="0"/>
              <a:t>»</a:t>
            </a:r>
            <a:r>
              <a:rPr lang="en-US" sz="2400" b="1" dirty="0" smtClean="0"/>
              <a:t>:</a:t>
            </a:r>
            <a:r>
              <a:rPr lang="ru-RU" sz="2400" b="1" dirty="0" smtClean="0"/>
              <a:t> </a:t>
            </a:r>
            <a:r>
              <a:rPr lang="en-US" sz="2400" b="1" dirty="0">
                <a:hlinkClick r:id="rId4"/>
              </a:rPr>
              <a:t>https://</a:t>
            </a:r>
            <a:r>
              <a:rPr lang="en-US" sz="2400" b="1" dirty="0" smtClean="0">
                <a:hlinkClick r:id="rId4"/>
              </a:rPr>
              <a:t>kahoot.it/challenge/820e0717-4224-4414-bbb3-1e0b1a51ef4a_1624744632087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6E28F2B9-C445-4244-B545-84F47753F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5" y="304801"/>
            <a:ext cx="10868025" cy="1530444"/>
          </a:xfrm>
        </p:spPr>
        <p:txBody>
          <a:bodyPr>
            <a:noAutofit/>
          </a:bodyPr>
          <a:lstStyle/>
          <a:p>
            <a:r>
              <a:rPr lang="ru-RU" sz="2400" dirty="0"/>
              <a:t>Викторина по теме «Как обеспечивается достижение национальной цели развития Российской Федерации «Комфортная и безопасная среда для жизни» в области экологии?»</a:t>
            </a:r>
          </a:p>
        </p:txBody>
      </p:sp>
      <p:pic>
        <p:nvPicPr>
          <p:cNvPr id="11" name="Рисунок 10" descr="Лампочка">
            <a:extLst>
              <a:ext uri="{FF2B5EF4-FFF2-40B4-BE49-F238E27FC236}">
                <a16:creationId xmlns:a16="http://schemas.microsoft.com/office/drawing/2014/main" id="{7DAD480C-F3A0-4FE8-A276-F4133CBC66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7679" y="2460882"/>
            <a:ext cx="556243" cy="556243"/>
          </a:xfrm>
          <a:prstGeom prst="rect">
            <a:avLst/>
          </a:prstGeom>
        </p:spPr>
      </p:pic>
      <p:pic>
        <p:nvPicPr>
          <p:cNvPr id="12" name="Рисунок 11" descr="Лампочка">
            <a:extLst>
              <a:ext uri="{FF2B5EF4-FFF2-40B4-BE49-F238E27FC236}">
                <a16:creationId xmlns:a16="http://schemas.microsoft.com/office/drawing/2014/main" id="{6E54C0C8-0EA1-4931-A361-CFF7B49F57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7679" y="3696832"/>
            <a:ext cx="556243" cy="556243"/>
          </a:xfrm>
          <a:prstGeom prst="rect">
            <a:avLst/>
          </a:prstGeom>
        </p:spPr>
      </p:pic>
      <p:pic>
        <p:nvPicPr>
          <p:cNvPr id="13" name="Рисунок 12" descr="Лампочка">
            <a:extLst>
              <a:ext uri="{FF2B5EF4-FFF2-40B4-BE49-F238E27FC236}">
                <a16:creationId xmlns:a16="http://schemas.microsoft.com/office/drawing/2014/main" id="{7C342702-E085-4A11-AF14-F4F23487A0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7679" y="4937382"/>
            <a:ext cx="556243" cy="556243"/>
          </a:xfrm>
          <a:prstGeom prst="rect">
            <a:avLst/>
          </a:prstGeom>
        </p:spPr>
      </p:pic>
      <p:pic>
        <p:nvPicPr>
          <p:cNvPr id="15" name="Рисунок 14" descr="Сборник схем">
            <a:extLst>
              <a:ext uri="{FF2B5EF4-FFF2-40B4-BE49-F238E27FC236}">
                <a16:creationId xmlns:a16="http://schemas.microsoft.com/office/drawing/2014/main" id="{F657B850-F652-44E4-A284-AA4682EFAD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25362" y="2460882"/>
            <a:ext cx="556243" cy="556243"/>
          </a:xfrm>
          <a:prstGeom prst="rect">
            <a:avLst/>
          </a:prstGeom>
        </p:spPr>
      </p:pic>
      <p:pic>
        <p:nvPicPr>
          <p:cNvPr id="16" name="Рисунок 15" descr="Сборник схем">
            <a:extLst>
              <a:ext uri="{FF2B5EF4-FFF2-40B4-BE49-F238E27FC236}">
                <a16:creationId xmlns:a16="http://schemas.microsoft.com/office/drawing/2014/main" id="{D5F5071F-C7EE-4CC4-B499-F1994189A0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11385" y="3962350"/>
            <a:ext cx="556243" cy="556243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0"/>
            <a:ext cx="5466437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Авторская разработка</a:t>
            </a:r>
          </a:p>
        </p:txBody>
      </p:sp>
    </p:spTree>
    <p:extLst>
      <p:ext uri="{BB962C8B-B14F-4D97-AF65-F5344CB8AC3E}">
        <p14:creationId xmlns:p14="http://schemas.microsoft.com/office/powerpoint/2010/main" val="29402452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67C7E66-4A91-4F4F-B390-9E6FD82969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47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215EE24-4332-4FC6-BC11-88FCB9FA833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9150" y="1696279"/>
            <a:ext cx="10515599" cy="629105"/>
          </a:xfrm>
        </p:spPr>
        <p:txBody>
          <a:bodyPr/>
          <a:lstStyle/>
          <a:p>
            <a:r>
              <a:rPr lang="ru-RU" sz="2400" b="1" i="1" dirty="0"/>
              <a:t>для решения экологических проблем и достижения национальной цели «Комфортная и безопасная среда для жизни» в области экологии </a:t>
            </a:r>
            <a:br>
              <a:rPr lang="ru-RU" sz="2400" b="1" i="1" dirty="0"/>
            </a:br>
            <a:endParaRPr lang="ru-RU" sz="2400" b="1" i="1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D19B6382-9272-458D-A916-FFDCD8B49CB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47212" y="2542985"/>
            <a:ext cx="7517331" cy="401925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/>
              <a:t>Замена одноразовых пакетов на многоразовую сумку</a:t>
            </a:r>
          </a:p>
          <a:p>
            <a:pPr marL="0" indent="0">
              <a:buNone/>
            </a:pPr>
            <a:r>
              <a:rPr lang="ru-RU" sz="2400" dirty="0"/>
              <a:t>Грамотное использование бытовых приборов (стиральной машины, холодильника и т.д.)</a:t>
            </a:r>
          </a:p>
          <a:p>
            <a:pPr marL="0" indent="0">
              <a:buNone/>
            </a:pPr>
            <a:r>
              <a:rPr lang="ru-RU" sz="2400" dirty="0"/>
              <a:t>Раздельный сбор отходов </a:t>
            </a:r>
          </a:p>
          <a:p>
            <a:pPr marL="0" indent="0">
              <a:buNone/>
            </a:pPr>
            <a:r>
              <a:rPr lang="ru-RU" sz="2400" dirty="0"/>
              <a:t>Экономия электроэнергии </a:t>
            </a:r>
          </a:p>
          <a:p>
            <a:pPr marL="0" indent="0">
              <a:buNone/>
            </a:pPr>
            <a:r>
              <a:rPr lang="ru-RU" sz="2400" dirty="0"/>
              <a:t>Эффективное использование водных ресурсов </a:t>
            </a:r>
          </a:p>
          <a:p>
            <a:pPr marL="0" indent="0">
              <a:buNone/>
            </a:pPr>
            <a:r>
              <a:rPr lang="ru-RU" sz="2400" dirty="0"/>
              <a:t>Сдача батареек на утилизацию</a:t>
            </a:r>
          </a:p>
          <a:p>
            <a:pPr marL="0" indent="0">
              <a:buNone/>
            </a:pPr>
            <a:r>
              <a:rPr lang="ru-RU" sz="2400" dirty="0"/>
              <a:t>Участие в экологических акциях и мероприятиях (например, «Час земли» и другие)</a:t>
            </a:r>
          </a:p>
          <a:p>
            <a:pPr marL="0" indent="0">
              <a:buNone/>
            </a:pPr>
            <a:r>
              <a:rPr lang="ru-RU" sz="2400" dirty="0"/>
              <a:t>Озеленение территорий </a:t>
            </a:r>
          </a:p>
          <a:p>
            <a:pPr marL="0" indent="0">
              <a:buNone/>
            </a:pPr>
            <a:r>
              <a:rPr lang="ru-RU" sz="2400" dirty="0"/>
              <a:t>Сбор и сдача макулатуры </a:t>
            </a:r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2D775990-4B87-483C-A8B3-6853C0AAC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969" y="431045"/>
            <a:ext cx="10515600" cy="1325563"/>
          </a:xfrm>
        </p:spPr>
        <p:txBody>
          <a:bodyPr>
            <a:noAutofit/>
          </a:bodyPr>
          <a:lstStyle/>
          <a:p>
            <a:r>
              <a:rPr lang="ru-RU" sz="4000" dirty="0"/>
              <a:t>Что может сделать каждый гражданин Российской Федерации?</a:t>
            </a:r>
          </a:p>
        </p:txBody>
      </p:sp>
      <p:pic>
        <p:nvPicPr>
          <p:cNvPr id="11" name="Рисунок 10" descr="Лампочка">
            <a:extLst>
              <a:ext uri="{FF2B5EF4-FFF2-40B4-BE49-F238E27FC236}">
                <a16:creationId xmlns:a16="http://schemas.microsoft.com/office/drawing/2014/main" id="{CB6719CA-3415-4992-B6BD-FE13B32BE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73427" y="2774286"/>
            <a:ext cx="3418573" cy="3418573"/>
          </a:xfrm>
          <a:prstGeom prst="rect">
            <a:avLst/>
          </a:prstGeom>
        </p:spPr>
      </p:pic>
      <p:pic>
        <p:nvPicPr>
          <p:cNvPr id="13" name="Рисунок 12" descr="Попасть в яблочко">
            <a:extLst>
              <a:ext uri="{FF2B5EF4-FFF2-40B4-BE49-F238E27FC236}">
                <a16:creationId xmlns:a16="http://schemas.microsoft.com/office/drawing/2014/main" id="{6EE239B0-E644-4B13-9EB0-E7F8DC30BC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9150" y="2542985"/>
            <a:ext cx="298383" cy="298383"/>
          </a:xfrm>
          <a:prstGeom prst="rect">
            <a:avLst/>
          </a:prstGeom>
        </p:spPr>
      </p:pic>
      <p:pic>
        <p:nvPicPr>
          <p:cNvPr id="14" name="Рисунок 13" descr="Попасть в яблочко">
            <a:extLst>
              <a:ext uri="{FF2B5EF4-FFF2-40B4-BE49-F238E27FC236}">
                <a16:creationId xmlns:a16="http://schemas.microsoft.com/office/drawing/2014/main" id="{47839408-9538-4D4B-8D23-D1AC84E517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1331" y="2914522"/>
            <a:ext cx="298383" cy="298383"/>
          </a:xfrm>
          <a:prstGeom prst="rect">
            <a:avLst/>
          </a:prstGeom>
        </p:spPr>
      </p:pic>
      <p:pic>
        <p:nvPicPr>
          <p:cNvPr id="15" name="Рисунок 14" descr="Попасть в яблочко">
            <a:extLst>
              <a:ext uri="{FF2B5EF4-FFF2-40B4-BE49-F238E27FC236}">
                <a16:creationId xmlns:a16="http://schemas.microsoft.com/office/drawing/2014/main" id="{FD70FF0E-2593-4A90-8CD2-C8BE61639F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9151" y="3441838"/>
            <a:ext cx="298383" cy="298383"/>
          </a:xfrm>
          <a:prstGeom prst="rect">
            <a:avLst/>
          </a:prstGeom>
        </p:spPr>
      </p:pic>
      <p:pic>
        <p:nvPicPr>
          <p:cNvPr id="16" name="Рисунок 15" descr="Попасть в яблочко">
            <a:extLst>
              <a:ext uri="{FF2B5EF4-FFF2-40B4-BE49-F238E27FC236}">
                <a16:creationId xmlns:a16="http://schemas.microsoft.com/office/drawing/2014/main" id="{A35D971E-E88F-4CD4-B2E6-1CACB5A8F5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0377" y="3809127"/>
            <a:ext cx="298383" cy="298383"/>
          </a:xfrm>
          <a:prstGeom prst="rect">
            <a:avLst/>
          </a:prstGeom>
        </p:spPr>
      </p:pic>
      <p:pic>
        <p:nvPicPr>
          <p:cNvPr id="17" name="Рисунок 16" descr="Попасть в яблочко">
            <a:extLst>
              <a:ext uri="{FF2B5EF4-FFF2-40B4-BE49-F238E27FC236}">
                <a16:creationId xmlns:a16="http://schemas.microsoft.com/office/drawing/2014/main" id="{3D0BED3F-40FE-4AEC-AC17-3EFC30DC25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0378" y="4163897"/>
            <a:ext cx="298383" cy="298383"/>
          </a:xfrm>
          <a:prstGeom prst="rect">
            <a:avLst/>
          </a:prstGeom>
        </p:spPr>
      </p:pic>
      <p:pic>
        <p:nvPicPr>
          <p:cNvPr id="18" name="Рисунок 17" descr="Попасть в яблочко">
            <a:extLst>
              <a:ext uri="{FF2B5EF4-FFF2-40B4-BE49-F238E27FC236}">
                <a16:creationId xmlns:a16="http://schemas.microsoft.com/office/drawing/2014/main" id="{34847D6F-87DD-44DA-899F-30A62FE683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1010" y="4552201"/>
            <a:ext cx="298383" cy="298383"/>
          </a:xfrm>
          <a:prstGeom prst="rect">
            <a:avLst/>
          </a:prstGeom>
        </p:spPr>
      </p:pic>
      <p:pic>
        <p:nvPicPr>
          <p:cNvPr id="19" name="Рисунок 18" descr="Попасть в яблочко">
            <a:extLst>
              <a:ext uri="{FF2B5EF4-FFF2-40B4-BE49-F238E27FC236}">
                <a16:creationId xmlns:a16="http://schemas.microsoft.com/office/drawing/2014/main" id="{2412D7D9-616B-42B7-B63B-1BA1B4D91A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0379" y="4894418"/>
            <a:ext cx="298383" cy="298383"/>
          </a:xfrm>
          <a:prstGeom prst="rect">
            <a:avLst/>
          </a:prstGeom>
        </p:spPr>
      </p:pic>
      <p:pic>
        <p:nvPicPr>
          <p:cNvPr id="20" name="Рисунок 19" descr="Попасть в яблочко">
            <a:extLst>
              <a:ext uri="{FF2B5EF4-FFF2-40B4-BE49-F238E27FC236}">
                <a16:creationId xmlns:a16="http://schemas.microsoft.com/office/drawing/2014/main" id="{BE9B3FBB-330E-4B83-8B5A-915E465EC8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0381" y="5850439"/>
            <a:ext cx="298383" cy="298383"/>
          </a:xfrm>
          <a:prstGeom prst="rect">
            <a:avLst/>
          </a:prstGeom>
        </p:spPr>
      </p:pic>
      <p:pic>
        <p:nvPicPr>
          <p:cNvPr id="21" name="Рисунок 20" descr="Попасть в яблочко">
            <a:extLst>
              <a:ext uri="{FF2B5EF4-FFF2-40B4-BE49-F238E27FC236}">
                <a16:creationId xmlns:a16="http://schemas.microsoft.com/office/drawing/2014/main" id="{C18AE7EB-9055-49AC-85B0-6486008CFB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0382" y="5447025"/>
            <a:ext cx="298383" cy="298383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0" y="0"/>
            <a:ext cx="6509982" cy="504967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ru-RU" sz="2800" dirty="0"/>
              <a:t>Авторские рекомендации гражданам</a:t>
            </a:r>
          </a:p>
        </p:txBody>
      </p:sp>
    </p:spTree>
    <p:extLst>
      <p:ext uri="{BB962C8B-B14F-4D97-AF65-F5344CB8AC3E}">
        <p14:creationId xmlns:p14="http://schemas.microsoft.com/office/powerpoint/2010/main" val="42903180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5AA2DC9-7464-4F82-A7E4-61D046ED3B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48</a:t>
            </a:fld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5C22778-FFE4-4ED5-B6EC-E02CB711B0C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302647" y="1763259"/>
            <a:ext cx="10515599" cy="629105"/>
          </a:xfrm>
        </p:spPr>
        <p:txBody>
          <a:bodyPr/>
          <a:lstStyle/>
          <a:p>
            <a:r>
              <a:rPr lang="ru-RU" dirty="0"/>
              <a:t>О ходе достижения национальной цели «Комфортная и безопасная среда для жизни» в области экологии  </a:t>
            </a:r>
            <a:br>
              <a:rPr lang="ru-RU" dirty="0"/>
            </a:b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A6E22D54-AAAE-498A-843E-D61CBC5AA55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68680" y="2392364"/>
            <a:ext cx="7611578" cy="397974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900" b="1" dirty="0"/>
              <a:t>Сайт «</a:t>
            </a:r>
            <a:r>
              <a:rPr lang="ru-RU" sz="2900" b="1" dirty="0" err="1"/>
              <a:t>национальныепроекты.рф</a:t>
            </a:r>
            <a:r>
              <a:rPr lang="ru-RU" sz="2900" b="1" dirty="0"/>
              <a:t>» </a:t>
            </a:r>
            <a:r>
              <a:rPr lang="ru-RU" sz="2300" dirty="0"/>
              <a:t>(</a:t>
            </a:r>
            <a:r>
              <a:rPr lang="en-US" sz="2300" dirty="0">
                <a:hlinkClick r:id="rId2"/>
              </a:rPr>
              <a:t>https://xn--80aapampemcchfmo7a3c9ehj.xn--p1ai/</a:t>
            </a:r>
            <a:r>
              <a:rPr lang="ru-RU" sz="2300" dirty="0"/>
              <a:t>)</a:t>
            </a:r>
          </a:p>
          <a:p>
            <a:pPr marL="0" indent="0">
              <a:buNone/>
            </a:pPr>
            <a:endParaRPr lang="ru-RU" sz="2600" dirty="0"/>
          </a:p>
          <a:p>
            <a:pPr marL="0" indent="0">
              <a:buNone/>
            </a:pPr>
            <a:r>
              <a:rPr lang="ru-RU" sz="2600" b="1" dirty="0"/>
              <a:t>Вкладка «Национальные проекты» на странице Электронного бюджет</a:t>
            </a:r>
            <a:r>
              <a:rPr lang="ru-RU" sz="2600" dirty="0"/>
              <a:t>а </a:t>
            </a:r>
            <a:r>
              <a:rPr lang="ru-RU" sz="2000" dirty="0"/>
              <a:t>(</a:t>
            </a:r>
            <a:r>
              <a:rPr lang="en-US" sz="2000" dirty="0">
                <a:hlinkClick r:id="rId3"/>
              </a:rPr>
              <a:t>http://budget.gov.ru/epbs/faces/p/%D0%9D%D0%B0%D1%86%D0%B8%D0%BE%D0%BD%D0%B0%D0%BB%D1%8C%D0%BD%D1%8B%D0%B5%20%D0%BF%D1%80%D0%BE%D0%B5%D0%BA%D1%82%D1%8B?_adf.ctrl-state=1c5zb7xyny_61&amp;regionId=45</a:t>
            </a:r>
            <a:r>
              <a:rPr lang="ru-RU" sz="2000" dirty="0"/>
              <a:t>)</a:t>
            </a:r>
          </a:p>
          <a:p>
            <a:pPr marL="0" indent="0">
              <a:buNone/>
            </a:pPr>
            <a:endParaRPr lang="ru-RU" sz="2600" dirty="0"/>
          </a:p>
          <a:p>
            <a:pPr marL="0" indent="0">
              <a:buNone/>
            </a:pPr>
            <a:r>
              <a:rPr lang="ru-RU" sz="2900" b="1" dirty="0"/>
              <a:t>Страницы «</a:t>
            </a:r>
            <a:r>
              <a:rPr lang="ru-RU" sz="2900" b="1" dirty="0" err="1"/>
              <a:t>Национальныепроекты</a:t>
            </a:r>
            <a:r>
              <a:rPr lang="ru-RU" sz="2900" b="1" dirty="0"/>
              <a:t> России» в социальных сетях (</a:t>
            </a:r>
            <a:r>
              <a:rPr lang="ru-RU" sz="2900" b="1" dirty="0" err="1"/>
              <a:t>Вконтакте</a:t>
            </a:r>
            <a:r>
              <a:rPr lang="ru-RU" sz="2900" b="1" dirty="0"/>
              <a:t>, </a:t>
            </a:r>
            <a:r>
              <a:rPr lang="ru-RU" sz="2900" b="1" dirty="0" err="1"/>
              <a:t>Instagram</a:t>
            </a:r>
            <a:r>
              <a:rPr lang="ru-RU" sz="2900" b="1" dirty="0"/>
              <a:t> и др.) </a:t>
            </a:r>
          </a:p>
          <a:p>
            <a:pPr marL="0" indent="0">
              <a:buNone/>
            </a:pPr>
            <a:endParaRPr lang="ru-RU" sz="2900" b="1" dirty="0"/>
          </a:p>
          <a:p>
            <a:pPr marL="0" indent="0">
              <a:buNone/>
            </a:pPr>
            <a:r>
              <a:rPr lang="ru-RU" sz="2900" b="1" dirty="0"/>
              <a:t>Официальные сайты органов государственной власти Российской Федерации  («</a:t>
            </a:r>
            <a:r>
              <a:rPr lang="en-US" sz="2900" b="1" dirty="0"/>
              <a:t>government.ru</a:t>
            </a:r>
            <a:r>
              <a:rPr lang="ru-RU" sz="2900" b="1" dirty="0"/>
              <a:t>», </a:t>
            </a:r>
            <a:r>
              <a:rPr lang="en-US" sz="2900" b="1" dirty="0"/>
              <a:t>minfin.gov.ru</a:t>
            </a:r>
            <a:r>
              <a:rPr lang="ru-RU" sz="2900" b="1" dirty="0"/>
              <a:t> и др.)</a:t>
            </a:r>
          </a:p>
          <a:p>
            <a:pPr marL="0" indent="0">
              <a:buNone/>
            </a:pPr>
            <a:endParaRPr lang="ru-RU" sz="2900" b="1" dirty="0"/>
          </a:p>
          <a:p>
            <a:pPr marL="0" indent="0">
              <a:buNone/>
            </a:pPr>
            <a:r>
              <a:rPr lang="ru-RU" sz="2900" b="1" dirty="0"/>
              <a:t>Сайт «Госрасходы» </a:t>
            </a:r>
            <a:r>
              <a:rPr lang="ru-RU" sz="2300" dirty="0"/>
              <a:t>(</a:t>
            </a:r>
            <a:r>
              <a:rPr lang="en-US" sz="2300" dirty="0">
                <a:hlinkClick r:id="rId4"/>
              </a:rPr>
              <a:t>https://spending.gov.ru/</a:t>
            </a:r>
            <a:r>
              <a:rPr lang="ru-RU" sz="2300" dirty="0"/>
              <a:t>)</a:t>
            </a:r>
          </a:p>
          <a:p>
            <a:pPr marL="0" indent="0">
              <a:buNone/>
            </a:pPr>
            <a:endParaRPr lang="ru-RU" sz="2600" dirty="0"/>
          </a:p>
          <a:p>
            <a:pPr marL="0" indent="0">
              <a:buNone/>
            </a:pPr>
            <a:r>
              <a:rPr lang="ru-RU" sz="2900" b="1" dirty="0"/>
              <a:t>Сайт «Счётной палаты Российской Федерации</a:t>
            </a:r>
            <a:r>
              <a:rPr lang="ru-RU" sz="2600" dirty="0"/>
              <a:t>» </a:t>
            </a:r>
            <a:r>
              <a:rPr lang="ru-RU" sz="2300" dirty="0"/>
              <a:t>(</a:t>
            </a:r>
            <a:r>
              <a:rPr lang="en-US" sz="2300" dirty="0">
                <a:hlinkClick r:id="rId5"/>
              </a:rPr>
              <a:t>https://ach.gov.ru/</a:t>
            </a:r>
            <a:r>
              <a:rPr lang="ru-RU" sz="2300" dirty="0"/>
              <a:t>)</a:t>
            </a:r>
          </a:p>
          <a:p>
            <a:pPr marL="0" indent="0">
              <a:buNone/>
            </a:pPr>
            <a:endParaRPr lang="ru-RU" sz="2600" dirty="0"/>
          </a:p>
          <a:p>
            <a:endParaRPr lang="ru-RU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FC4622F0-4960-4A9D-95CF-29C6FD3EE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422" y="282466"/>
            <a:ext cx="10651156" cy="1508801"/>
          </a:xfrm>
        </p:spPr>
        <p:txBody>
          <a:bodyPr>
            <a:normAutofit fontScale="90000"/>
          </a:bodyPr>
          <a:lstStyle/>
          <a:p>
            <a:r>
              <a:rPr lang="ru-RU" sz="5400" dirty="0"/>
              <a:t>Полезные информационные ресурсы </a:t>
            </a:r>
          </a:p>
        </p:txBody>
      </p:sp>
      <p:pic>
        <p:nvPicPr>
          <p:cNvPr id="11" name="Рисунок 10" descr="Социальная сеть">
            <a:extLst>
              <a:ext uri="{FF2B5EF4-FFF2-40B4-BE49-F238E27FC236}">
                <a16:creationId xmlns:a16="http://schemas.microsoft.com/office/drawing/2014/main" id="{4AED2195-55D3-4C3E-9F1C-9E36AD8A48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0687" y="2392364"/>
            <a:ext cx="394354" cy="394354"/>
          </a:xfrm>
          <a:prstGeom prst="rect">
            <a:avLst/>
          </a:prstGeom>
        </p:spPr>
      </p:pic>
      <p:pic>
        <p:nvPicPr>
          <p:cNvPr id="12" name="Рисунок 11" descr="Социальная сеть">
            <a:extLst>
              <a:ext uri="{FF2B5EF4-FFF2-40B4-BE49-F238E27FC236}">
                <a16:creationId xmlns:a16="http://schemas.microsoft.com/office/drawing/2014/main" id="{27408B8E-05BC-432F-BF27-B033D54C10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74326" y="2928910"/>
            <a:ext cx="394354" cy="394354"/>
          </a:xfrm>
          <a:prstGeom prst="rect">
            <a:avLst/>
          </a:prstGeom>
        </p:spPr>
      </p:pic>
      <p:pic>
        <p:nvPicPr>
          <p:cNvPr id="13" name="Рисунок 12" descr="Социальная сеть">
            <a:extLst>
              <a:ext uri="{FF2B5EF4-FFF2-40B4-BE49-F238E27FC236}">
                <a16:creationId xmlns:a16="http://schemas.microsoft.com/office/drawing/2014/main" id="{8A703580-DDD2-45DA-AA83-ADC72B496A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5329" y="4564651"/>
            <a:ext cx="394354" cy="394354"/>
          </a:xfrm>
          <a:prstGeom prst="rect">
            <a:avLst/>
          </a:prstGeom>
        </p:spPr>
      </p:pic>
      <p:pic>
        <p:nvPicPr>
          <p:cNvPr id="14" name="Рисунок 13" descr="Социальная сеть">
            <a:extLst>
              <a:ext uri="{FF2B5EF4-FFF2-40B4-BE49-F238E27FC236}">
                <a16:creationId xmlns:a16="http://schemas.microsoft.com/office/drawing/2014/main" id="{813C79F2-4D49-4B5F-A47F-B47FCD7B71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5329" y="5087343"/>
            <a:ext cx="394354" cy="394354"/>
          </a:xfrm>
          <a:prstGeom prst="rect">
            <a:avLst/>
          </a:prstGeom>
        </p:spPr>
      </p:pic>
      <p:pic>
        <p:nvPicPr>
          <p:cNvPr id="15" name="Рисунок 14" descr="Социальная сеть">
            <a:extLst>
              <a:ext uri="{FF2B5EF4-FFF2-40B4-BE49-F238E27FC236}">
                <a16:creationId xmlns:a16="http://schemas.microsoft.com/office/drawing/2014/main" id="{E9DC9527-74DE-48D1-BAEF-6E62079B00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5332" y="5603214"/>
            <a:ext cx="394354" cy="394354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D76F2F23-3DAE-44F1-9398-228E6E58E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2975" y="2595787"/>
            <a:ext cx="3456072" cy="265404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Социальная сеть">
            <a:extLst>
              <a:ext uri="{FF2B5EF4-FFF2-40B4-BE49-F238E27FC236}">
                <a16:creationId xmlns:a16="http://schemas.microsoft.com/office/drawing/2014/main" id="{FC550D60-8436-4149-AB13-2D7C0478BB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0687" y="3825281"/>
            <a:ext cx="394354" cy="39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4374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9A854EA-8AF3-4DA3-87B5-C1B87EF9BC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49</a:t>
            </a:fld>
            <a:endParaRPr lang="ru-RU" noProof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AECD9382-62BD-485B-A7E3-3D8D0989A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7009545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24">
      <a:dk1>
        <a:sysClr val="windowText" lastClr="000000"/>
      </a:dk1>
      <a:lt1>
        <a:sysClr val="window" lastClr="FFFFFF"/>
      </a:lt1>
      <a:dk2>
        <a:srgbClr val="64AC00"/>
      </a:dk2>
      <a:lt2>
        <a:srgbClr val="CBFF00"/>
      </a:lt2>
      <a:accent1>
        <a:srgbClr val="002E62"/>
      </a:accent1>
      <a:accent2>
        <a:srgbClr val="004CB9"/>
      </a:accent2>
      <a:accent3>
        <a:srgbClr val="005500"/>
      </a:accent3>
      <a:accent4>
        <a:srgbClr val="16B3DC"/>
      </a:accent4>
      <a:accent5>
        <a:srgbClr val="F9DC5C"/>
      </a:accent5>
      <a:accent6>
        <a:srgbClr val="EF626C"/>
      </a:accent6>
      <a:hlink>
        <a:srgbClr val="FFFFFF"/>
      </a:hlink>
      <a:folHlink>
        <a:srgbClr val="FFFFFF"/>
      </a:folHlink>
    </a:clrScheme>
    <a:fontScheme name="Custom 21">
      <a:majorFont>
        <a:latin typeface="Gill Sans MT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_30677657_TF22977542" id="{BFD103F6-B756-4241-8A62-8A5DCCFC94F1}" vid="{BDB6EC45-ADC3-492A-B1CD-3D723C23B062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изображениями природы</Template>
  <TotalTime>34286</TotalTime>
  <Words>4324</Words>
  <Application>Microsoft Office PowerPoint</Application>
  <PresentationFormat>Широкоэкранный</PresentationFormat>
  <Paragraphs>781</Paragraphs>
  <Slides>49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7" baseType="lpstr">
      <vt:lpstr>Arial</vt:lpstr>
      <vt:lpstr>Calibri</vt:lpstr>
      <vt:lpstr>Century Gothic</vt:lpstr>
      <vt:lpstr>Franklin Gothic Book</vt:lpstr>
      <vt:lpstr>Gill Sans MT</vt:lpstr>
      <vt:lpstr>Times New Roman</vt:lpstr>
      <vt:lpstr>Wingdings</vt:lpstr>
      <vt:lpstr>Тема Office</vt:lpstr>
      <vt:lpstr>Презентация PowerPoint</vt:lpstr>
      <vt:lpstr>Бюджет для граждан </vt:lpstr>
      <vt:lpstr>Указом Президента Российской Федерации</vt:lpstr>
      <vt:lpstr>Национальная цель развития Российской Федерации «Комфортная и безопасная среда для жизни»  </vt:lpstr>
      <vt:lpstr>Достижение национальной цели в Российской Федерации</vt:lpstr>
      <vt:lpstr>Национальный проект «Экология»</vt:lpstr>
      <vt:lpstr>Национальный проект «Экология»</vt:lpstr>
      <vt:lpstr>Презентация PowerPoint</vt:lpstr>
      <vt:lpstr>Источники финансового обеспечения реализации национального проекта «Экология»:  </vt:lpstr>
      <vt:lpstr>Расходы Федерального бюджета на финансовое обеспечение реализации Федеральных проектов:  </vt:lpstr>
      <vt:lpstr>Анализ достижения национальной цели развития Российской Федерации «Комфортная и безопасная среда для жизни» в разрезе Федеральных проектов:</vt:lpstr>
      <vt:lpstr>Государственные программы Российской Федерации, реализуемые в рамках экологической политики и их основные подпрограммы: </vt:lpstr>
      <vt:lpstr>Объём финансового обеспечения государственных программ по годам реализации:</vt:lpstr>
      <vt:lpstr>Целевой показатель:</vt:lpstr>
      <vt:lpstr>Основные программы и мероприятия:</vt:lpstr>
      <vt:lpstr>Целевой показатель:</vt:lpstr>
      <vt:lpstr>Основные программы и мероприятия</vt:lpstr>
      <vt:lpstr>Целевой показатель:</vt:lpstr>
      <vt:lpstr>Основные программы и мероприятия:</vt:lpstr>
      <vt:lpstr>ПОКАЗАТЕЛИ, ХАРАКТЕРИЗУЮЩИЕ ДОСТИЖЕНИЕ НАЦИОНАЛЬНЫХ ЦЕЛЕЙ РАЗВИТИЯ РОССИЙСКОЙ ФЕДЕРАЦИИ НА ПЕРИОД ДО 2024 ГОДА И НА ПЛАНОВЫЙ ПЕРИОД ДО 2030 ГОДА:</vt:lpstr>
      <vt:lpstr>РАЗДЕЛЕНИЕ НАЦИОНАЛЬНЫХ ЦЕЛЕЙ РАЗВИТИЯ НА ПЕРИОД ДО 2024 ГОДА ПО ФАКТОРАМ, ХАРАКТЕРИЗУЮЩИХ ИХ ДОСТИЖЕНИЕ:</vt:lpstr>
      <vt:lpstr>РАЗДЕЛЕНИЕ НАЦИОНАЛЬНЫХ ЦЕЛЕЙ РАЗВИТИЯ НА ПЕРИОД ДО 2024 ГОДА ПО ФАКТОРАМ, ХАРАКТЕРИЗУЮЩИХ ИХ ДОСТИЖЕНИЕ:</vt:lpstr>
      <vt:lpstr>Охрана окружающей среды </vt:lpstr>
      <vt:lpstr>Интерактивная карта «Экологическая обстановка регионов Российской Федерации»</vt:lpstr>
      <vt:lpstr>Интерактивная карта «Экологическая обстановка регионов Российской Федерации»</vt:lpstr>
      <vt:lpstr>Экологический рейтинг субъектов Российской Федерации Общероссийской Общественной организации «Зелёный патруль»</vt:lpstr>
      <vt:lpstr>Экологический рейтинг субъектов Российской Федерации Общероссийской Общественной организации «Зелёный патруль»</vt:lpstr>
      <vt:lpstr>В достижении национальной цели Российской Федерации «Комфортная и безопасная среда для жизни»</vt:lpstr>
      <vt:lpstr>Экологическая стратегия города Москвы на период до 2030 года</vt:lpstr>
      <vt:lpstr>3 этапа достижения цели Стратегии: </vt:lpstr>
      <vt:lpstr>Государственные программы города Москвы в области экологии:</vt:lpstr>
      <vt:lpstr>Государственная программа города Москвы «Развитие городской среды»</vt:lpstr>
      <vt:lpstr>Государственная программа города Москвы «Развитие городской среды»</vt:lpstr>
      <vt:lpstr>Объём финансового обеспечения реализации государственной программы Москвы «Развитие городской среды»  по источникам финансирования и годам:</vt:lpstr>
      <vt:lpstr>Услуги и сервисы, реализуемые в Москве в области экологии:</vt:lpstr>
      <vt:lpstr>74-й выпуск облигаций городского облигационного займа города Москвы</vt:lpstr>
      <vt:lpstr>74-й выпуск облигаций городского облигационного займа города Москвы</vt:lpstr>
      <vt:lpstr>Интерактивная карта «Экологическая обстановка районов города Москвы»</vt:lpstr>
      <vt:lpstr>Интерактивная карта «Экологическая обстановка районов города Москвы»</vt:lpstr>
      <vt:lpstr>Интерактивная карта «Экологическая обстановка районов города Москвы»</vt:lpstr>
      <vt:lpstr>Интерактивная карта «Экологическая обстановка районов города Москвы»</vt:lpstr>
      <vt:lpstr>Интерактивная карта «Экологическая обстановка районов города Москвы»</vt:lpstr>
      <vt:lpstr>В достижении национальной цели Российской Федерации «Комфортная и безопасная среда для жизни»</vt:lpstr>
      <vt:lpstr>Специальные  брошюры – приложения к региональным практикам бюджета для граждан</vt:lpstr>
      <vt:lpstr>Создано мобильное экологическое приложение </vt:lpstr>
      <vt:lpstr>Викторина по теме «Как обеспечивается достижение национальной цели развития Российской Федерации «Комфортная и безопасная среда для жизни» в области экологии?»</vt:lpstr>
      <vt:lpstr>Что может сделать каждый гражданин Российской Федерации?</vt:lpstr>
      <vt:lpstr>Полезные информационные ресурсы 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ПРЕЗЕНТАЦИИ</dc:title>
  <dc:creator>Герман Любатуров</dc:creator>
  <cp:lastModifiedBy>Угрюмова Елена Борисовна</cp:lastModifiedBy>
  <cp:revision>146</cp:revision>
  <dcterms:created xsi:type="dcterms:W3CDTF">2021-04-04T09:04:58Z</dcterms:created>
  <dcterms:modified xsi:type="dcterms:W3CDTF">2021-09-30T14:47:44Z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2018-08-01T18:52:35.0353158Z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