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56" r:id="rId6"/>
    <p:sldId id="271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9" r:id="rId15"/>
    <p:sldId id="270" r:id="rId16"/>
    <p:sldId id="264" r:id="rId17"/>
    <p:sldId id="265" r:id="rId18"/>
    <p:sldId id="266" r:id="rId19"/>
    <p:sldId id="267" r:id="rId20"/>
    <p:sldId id="268" r:id="rId21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DAC28-1E9D-4510-9BCD-C4BA4866CBDC}" v="3" dt="2022-05-18T05:14:43.229"/>
    <p1510:client id="{2A91EFF8-B628-4E66-81BD-77ED2766A756}" v="31" dt="2022-04-19T10:37:51.217"/>
    <p1510:client id="{7D95BAD6-B072-43F7-A604-5FD636B5FAFA}" v="5" dt="2022-04-18T11:11:58.712"/>
    <p1510:client id="{809BC5B6-D536-4630-A024-8D7EC921F123}" v="7" dt="2022-04-19T10:30:22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1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qd Skripach" userId="2167ae9927783e54" providerId="Windows Live" clId="Web-{2A91EFF8-B628-4E66-81BD-77ED2766A756}"/>
    <pc:docChg chg="modSld">
      <pc:chgData name="sqd Skripach" userId="2167ae9927783e54" providerId="Windows Live" clId="Web-{2A91EFF8-B628-4E66-81BD-77ED2766A756}" dt="2022-04-19T10:37:51.217" v="29" actId="20577"/>
      <pc:docMkLst>
        <pc:docMk/>
      </pc:docMkLst>
      <pc:sldChg chg="modSp">
        <pc:chgData name="sqd Skripach" userId="2167ae9927783e54" providerId="Windows Live" clId="Web-{2A91EFF8-B628-4E66-81BD-77ED2766A756}" dt="2022-04-19T10:35:39.869" v="18" actId="14100"/>
        <pc:sldMkLst>
          <pc:docMk/>
          <pc:sldMk cId="0" sldId="260"/>
        </pc:sldMkLst>
        <pc:spChg chg="mod">
          <ac:chgData name="sqd Skripach" userId="2167ae9927783e54" providerId="Windows Live" clId="Web-{2A91EFF8-B628-4E66-81BD-77ED2766A756}" dt="2022-04-19T10:35:39.869" v="18" actId="14100"/>
          <ac:spMkLst>
            <pc:docMk/>
            <pc:sldMk cId="0" sldId="260"/>
            <ac:spMk id="258" creationId="{00000000-0000-0000-0000-000000000000}"/>
          </ac:spMkLst>
        </pc:spChg>
      </pc:sldChg>
      <pc:sldChg chg="modSp">
        <pc:chgData name="sqd Skripach" userId="2167ae9927783e54" providerId="Windows Live" clId="Web-{2A91EFF8-B628-4E66-81BD-77ED2766A756}" dt="2022-04-19T10:35:53.182" v="19" actId="20577"/>
        <pc:sldMkLst>
          <pc:docMk/>
          <pc:sldMk cId="0" sldId="261"/>
        </pc:sldMkLst>
        <pc:spChg chg="mod">
          <ac:chgData name="sqd Skripach" userId="2167ae9927783e54" providerId="Windows Live" clId="Web-{2A91EFF8-B628-4E66-81BD-77ED2766A756}" dt="2022-04-19T10:35:53.182" v="19" actId="20577"/>
          <ac:spMkLst>
            <pc:docMk/>
            <pc:sldMk cId="0" sldId="261"/>
            <ac:spMk id="261" creationId="{00000000-0000-0000-0000-000000000000}"/>
          </ac:spMkLst>
        </pc:spChg>
      </pc:sldChg>
      <pc:sldChg chg="modSp">
        <pc:chgData name="sqd Skripach" userId="2167ae9927783e54" providerId="Windows Live" clId="Web-{2A91EFF8-B628-4E66-81BD-77ED2766A756}" dt="2022-04-19T10:32:55.801" v="0" actId="20577"/>
        <pc:sldMkLst>
          <pc:docMk/>
          <pc:sldMk cId="0" sldId="262"/>
        </pc:sldMkLst>
        <pc:spChg chg="mod">
          <ac:chgData name="sqd Skripach" userId="2167ae9927783e54" providerId="Windows Live" clId="Web-{2A91EFF8-B628-4E66-81BD-77ED2766A756}" dt="2022-04-19T10:32:55.801" v="0" actId="20577"/>
          <ac:spMkLst>
            <pc:docMk/>
            <pc:sldMk cId="0" sldId="262"/>
            <ac:spMk id="264" creationId="{00000000-0000-0000-0000-000000000000}"/>
          </ac:spMkLst>
        </pc:spChg>
      </pc:sldChg>
      <pc:sldChg chg="modSp">
        <pc:chgData name="sqd Skripach" userId="2167ae9927783e54" providerId="Windows Live" clId="Web-{2A91EFF8-B628-4E66-81BD-77ED2766A756}" dt="2022-04-19T10:36:03.713" v="20" actId="20577"/>
        <pc:sldMkLst>
          <pc:docMk/>
          <pc:sldMk cId="0" sldId="263"/>
        </pc:sldMkLst>
        <pc:spChg chg="mod">
          <ac:chgData name="sqd Skripach" userId="2167ae9927783e54" providerId="Windows Live" clId="Web-{2A91EFF8-B628-4E66-81BD-77ED2766A756}" dt="2022-04-19T10:36:03.713" v="20" actId="20577"/>
          <ac:spMkLst>
            <pc:docMk/>
            <pc:sldMk cId="0" sldId="263"/>
            <ac:spMk id="266" creationId="{00000000-0000-0000-0000-000000000000}"/>
          </ac:spMkLst>
        </pc:spChg>
      </pc:sldChg>
      <pc:sldChg chg="modSp">
        <pc:chgData name="sqd Skripach" userId="2167ae9927783e54" providerId="Windows Live" clId="Web-{2A91EFF8-B628-4E66-81BD-77ED2766A756}" dt="2022-04-19T10:36:12.495" v="21" actId="20577"/>
        <pc:sldMkLst>
          <pc:docMk/>
          <pc:sldMk cId="0" sldId="264"/>
        </pc:sldMkLst>
        <pc:spChg chg="mod">
          <ac:chgData name="sqd Skripach" userId="2167ae9927783e54" providerId="Windows Live" clId="Web-{2A91EFF8-B628-4E66-81BD-77ED2766A756}" dt="2022-04-19T10:36:12.495" v="21" actId="20577"/>
          <ac:spMkLst>
            <pc:docMk/>
            <pc:sldMk cId="0" sldId="264"/>
            <ac:spMk id="269" creationId="{00000000-0000-0000-0000-000000000000}"/>
          </ac:spMkLst>
        </pc:spChg>
      </pc:sldChg>
      <pc:sldChg chg="modSp">
        <pc:chgData name="sqd Skripach" userId="2167ae9927783e54" providerId="Windows Live" clId="Web-{2A91EFF8-B628-4E66-81BD-77ED2766A756}" dt="2022-04-19T10:36:20.823" v="22" actId="20577"/>
        <pc:sldMkLst>
          <pc:docMk/>
          <pc:sldMk cId="0" sldId="265"/>
        </pc:sldMkLst>
        <pc:spChg chg="mod">
          <ac:chgData name="sqd Skripach" userId="2167ae9927783e54" providerId="Windows Live" clId="Web-{2A91EFF8-B628-4E66-81BD-77ED2766A756}" dt="2022-04-19T10:36:20.823" v="22" actId="20577"/>
          <ac:spMkLst>
            <pc:docMk/>
            <pc:sldMk cId="0" sldId="265"/>
            <ac:spMk id="272" creationId="{00000000-0000-0000-0000-000000000000}"/>
          </ac:spMkLst>
        </pc:spChg>
      </pc:sldChg>
      <pc:sldChg chg="modSp">
        <pc:chgData name="sqd Skripach" userId="2167ae9927783e54" providerId="Windows Live" clId="Web-{2A91EFF8-B628-4E66-81BD-77ED2766A756}" dt="2022-04-19T10:37:51.217" v="29" actId="20577"/>
        <pc:sldMkLst>
          <pc:docMk/>
          <pc:sldMk cId="0" sldId="267"/>
        </pc:sldMkLst>
        <pc:spChg chg="mod">
          <ac:chgData name="sqd Skripach" userId="2167ae9927783e54" providerId="Windows Live" clId="Web-{2A91EFF8-B628-4E66-81BD-77ED2766A756}" dt="2022-04-19T10:37:51.217" v="29" actId="20577"/>
          <ac:spMkLst>
            <pc:docMk/>
            <pc:sldMk cId="0" sldId="267"/>
            <ac:spMk id="275" creationId="{00000000-0000-0000-0000-000000000000}"/>
          </ac:spMkLst>
        </pc:spChg>
      </pc:sldChg>
      <pc:sldChg chg="modSp">
        <pc:chgData name="sqd Skripach" userId="2167ae9927783e54" providerId="Windows Live" clId="Web-{2A91EFF8-B628-4E66-81BD-77ED2766A756}" dt="2022-04-19T10:36:34.370" v="25" actId="20577"/>
        <pc:sldMkLst>
          <pc:docMk/>
          <pc:sldMk cId="0" sldId="268"/>
        </pc:sldMkLst>
        <pc:spChg chg="mod">
          <ac:chgData name="sqd Skripach" userId="2167ae9927783e54" providerId="Windows Live" clId="Web-{2A91EFF8-B628-4E66-81BD-77ED2766A756}" dt="2022-04-19T10:36:34.370" v="25" actId="20577"/>
          <ac:spMkLst>
            <pc:docMk/>
            <pc:sldMk cId="0" sldId="268"/>
            <ac:spMk id="277" creationId="{00000000-0000-0000-0000-000000000000}"/>
          </ac:spMkLst>
        </pc:spChg>
      </pc:sldChg>
    </pc:docChg>
  </pc:docChgLst>
  <pc:docChgLst>
    <pc:chgData name="sqd Skripach" userId="2167ae9927783e54" providerId="Windows Live" clId="Web-{0B2DAC28-1E9D-4510-9BCD-C4BA4866CBDC}"/>
    <pc:docChg chg="modSld">
      <pc:chgData name="sqd Skripach" userId="2167ae9927783e54" providerId="Windows Live" clId="Web-{0B2DAC28-1E9D-4510-9BCD-C4BA4866CBDC}" dt="2022-05-18T05:14:43.229" v="2" actId="20577"/>
      <pc:docMkLst>
        <pc:docMk/>
      </pc:docMkLst>
      <pc:sldChg chg="modSp">
        <pc:chgData name="sqd Skripach" userId="2167ae9927783e54" providerId="Windows Live" clId="Web-{0B2DAC28-1E9D-4510-9BCD-C4BA4866CBDC}" dt="2022-05-18T05:14:43.229" v="2" actId="20577"/>
        <pc:sldMkLst>
          <pc:docMk/>
          <pc:sldMk cId="0" sldId="259"/>
        </pc:sldMkLst>
        <pc:spChg chg="mod">
          <ac:chgData name="sqd Skripach" userId="2167ae9927783e54" providerId="Windows Live" clId="Web-{0B2DAC28-1E9D-4510-9BCD-C4BA4866CBDC}" dt="2022-05-18T05:14:43.229" v="2" actId="20577"/>
          <ac:spMkLst>
            <pc:docMk/>
            <pc:sldMk cId="0" sldId="259"/>
            <ac:spMk id="254" creationId="{00000000-0000-0000-0000-000000000000}"/>
          </ac:spMkLst>
        </pc:spChg>
      </pc:sldChg>
    </pc:docChg>
  </pc:docChgLst>
  <pc:docChgLst>
    <pc:chgData name="sqd Skripach" userId="2167ae9927783e54" providerId="Windows Live" clId="Web-{7D95BAD6-B072-43F7-A604-5FD636B5FAFA}"/>
    <pc:docChg chg="modSld">
      <pc:chgData name="sqd Skripach" userId="2167ae9927783e54" providerId="Windows Live" clId="Web-{7D95BAD6-B072-43F7-A604-5FD636B5FAFA}" dt="2022-04-18T11:11:58.712" v="4" actId="20577"/>
      <pc:docMkLst>
        <pc:docMk/>
      </pc:docMkLst>
      <pc:sldChg chg="modSp">
        <pc:chgData name="sqd Skripach" userId="2167ae9927783e54" providerId="Windows Live" clId="Web-{7D95BAD6-B072-43F7-A604-5FD636B5FAFA}" dt="2022-04-18T11:10:54.429" v="0" actId="14100"/>
        <pc:sldMkLst>
          <pc:docMk/>
          <pc:sldMk cId="0" sldId="263"/>
        </pc:sldMkLst>
        <pc:spChg chg="mod">
          <ac:chgData name="sqd Skripach" userId="2167ae9927783e54" providerId="Windows Live" clId="Web-{7D95BAD6-B072-43F7-A604-5FD636B5FAFA}" dt="2022-04-18T11:10:54.429" v="0" actId="14100"/>
          <ac:spMkLst>
            <pc:docMk/>
            <pc:sldMk cId="0" sldId="263"/>
            <ac:spMk id="265" creationId="{00000000-0000-0000-0000-000000000000}"/>
          </ac:spMkLst>
        </pc:spChg>
      </pc:sldChg>
      <pc:sldChg chg="modSp">
        <pc:chgData name="sqd Skripach" userId="2167ae9927783e54" providerId="Windows Live" clId="Web-{7D95BAD6-B072-43F7-A604-5FD636B5FAFA}" dt="2022-04-18T11:11:23.633" v="2" actId="14100"/>
        <pc:sldMkLst>
          <pc:docMk/>
          <pc:sldMk cId="0" sldId="266"/>
        </pc:sldMkLst>
        <pc:spChg chg="mod">
          <ac:chgData name="sqd Skripach" userId="2167ae9927783e54" providerId="Windows Live" clId="Web-{7D95BAD6-B072-43F7-A604-5FD636B5FAFA}" dt="2022-04-18T11:11:23.633" v="2" actId="14100"/>
          <ac:spMkLst>
            <pc:docMk/>
            <pc:sldMk cId="0" sldId="266"/>
            <ac:spMk id="273" creationId="{00000000-0000-0000-0000-000000000000}"/>
          </ac:spMkLst>
        </pc:spChg>
      </pc:sldChg>
      <pc:sldChg chg="modSp">
        <pc:chgData name="sqd Skripach" userId="2167ae9927783e54" providerId="Windows Live" clId="Web-{7D95BAD6-B072-43F7-A604-5FD636B5FAFA}" dt="2022-04-18T11:11:58.712" v="4" actId="20577"/>
        <pc:sldMkLst>
          <pc:docMk/>
          <pc:sldMk cId="0" sldId="267"/>
        </pc:sldMkLst>
        <pc:spChg chg="mod">
          <ac:chgData name="sqd Skripach" userId="2167ae9927783e54" providerId="Windows Live" clId="Web-{7D95BAD6-B072-43F7-A604-5FD636B5FAFA}" dt="2022-04-18T11:11:58.712" v="4" actId="20577"/>
          <ac:spMkLst>
            <pc:docMk/>
            <pc:sldMk cId="0" sldId="267"/>
            <ac:spMk id="275" creationId="{00000000-0000-0000-0000-000000000000}"/>
          </ac:spMkLst>
        </pc:spChg>
      </pc:sldChg>
    </pc:docChg>
  </pc:docChgLst>
  <pc:docChgLst>
    <pc:chgData name="sqd Skripach" userId="2167ae9927783e54" providerId="Windows Live" clId="Web-{809BC5B6-D536-4630-A024-8D7EC921F123}"/>
    <pc:docChg chg="modSld">
      <pc:chgData name="sqd Skripach" userId="2167ae9927783e54" providerId="Windows Live" clId="Web-{809BC5B6-D536-4630-A024-8D7EC921F123}" dt="2022-04-19T10:30:21.690" v="5"/>
      <pc:docMkLst>
        <pc:docMk/>
      </pc:docMkLst>
      <pc:sldChg chg="modSp">
        <pc:chgData name="sqd Skripach" userId="2167ae9927783e54" providerId="Windows Live" clId="Web-{809BC5B6-D536-4630-A024-8D7EC921F123}" dt="2022-04-19T10:23:13.287" v="2" actId="14100"/>
        <pc:sldMkLst>
          <pc:docMk/>
          <pc:sldMk cId="0" sldId="265"/>
        </pc:sldMkLst>
        <pc:spChg chg="mod">
          <ac:chgData name="sqd Skripach" userId="2167ae9927783e54" providerId="Windows Live" clId="Web-{809BC5B6-D536-4630-A024-8D7EC921F123}" dt="2022-04-19T10:23:13.287" v="2" actId="14100"/>
          <ac:spMkLst>
            <pc:docMk/>
            <pc:sldMk cId="0" sldId="265"/>
            <ac:spMk id="271" creationId="{00000000-0000-0000-0000-000000000000}"/>
          </ac:spMkLst>
        </pc:spChg>
      </pc:sldChg>
      <pc:sldChg chg="modSp">
        <pc:chgData name="sqd Skripach" userId="2167ae9927783e54" providerId="Windows Live" clId="Web-{809BC5B6-D536-4630-A024-8D7EC921F123}" dt="2022-04-19T10:30:21.690" v="5"/>
        <pc:sldMkLst>
          <pc:docMk/>
          <pc:sldMk cId="0" sldId="267"/>
        </pc:sldMkLst>
        <pc:spChg chg="mod">
          <ac:chgData name="sqd Skripach" userId="2167ae9927783e54" providerId="Windows Live" clId="Web-{809BC5B6-D536-4630-A024-8D7EC921F123}" dt="2022-04-19T10:30:21.690" v="5"/>
          <ac:spMkLst>
            <pc:docMk/>
            <pc:sldMk cId="0" sldId="267"/>
            <ac:spMk id="27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subTitle"/>
          </p:nvPr>
        </p:nvSpPr>
        <p:spPr>
          <a:xfrm>
            <a:off x="457200" y="3913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ubTitle"/>
          </p:nvPr>
        </p:nvSpPr>
        <p:spPr>
          <a:xfrm>
            <a:off x="457200" y="3913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ubTitle"/>
          </p:nvPr>
        </p:nvSpPr>
        <p:spPr>
          <a:xfrm>
            <a:off x="457200" y="3913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subTitle"/>
          </p:nvPr>
        </p:nvSpPr>
        <p:spPr>
          <a:xfrm>
            <a:off x="457200" y="3913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457200" y="3913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338760"/>
            <a:ext cx="8228520" cy="1250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76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stomShape 1" hidden="1"/>
          <p:cNvSpPr/>
          <p:nvPr/>
        </p:nvSpPr>
        <p:spPr>
          <a:xfrm>
            <a:off x="228600" y="228600"/>
            <a:ext cx="8694720" cy="2467800"/>
          </a:xfrm>
          <a:prstGeom prst="roundRect">
            <a:avLst>
              <a:gd name="adj" fmla="val 3362"/>
            </a:avLst>
          </a:prstGeom>
          <a:gradFill rotWithShape="0">
            <a:gsLst>
              <a:gs pos="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7" name="Group 2"/>
          <p:cNvGrpSpPr/>
          <p:nvPr/>
        </p:nvGrpSpPr>
        <p:grpSpPr>
          <a:xfrm>
            <a:off x="211680" y="1679400"/>
            <a:ext cx="8722440" cy="1328760"/>
            <a:chOff x="211680" y="1679400"/>
            <a:chExt cx="8722440" cy="1328760"/>
          </a:xfrm>
        </p:grpSpPr>
        <p:sp>
          <p:nvSpPr>
            <p:cNvPr id="2" name="CustomShape 3"/>
            <p:cNvSpPr/>
            <p:nvPr/>
          </p:nvSpPr>
          <p:spPr>
            <a:xfrm>
              <a:off x="6047280" y="1824480"/>
              <a:ext cx="2875320" cy="7128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2619360" y="1696320"/>
              <a:ext cx="5543280" cy="84888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2828880" y="1708560"/>
              <a:ext cx="5466960" cy="77328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5609520" y="1694880"/>
              <a:ext cx="3306960" cy="65052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11680" y="1679400"/>
              <a:ext cx="8722440" cy="13287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7" name="CustomShape 8"/>
          <p:cNvSpPr/>
          <p:nvPr/>
        </p:nvSpPr>
        <p:spPr>
          <a:xfrm>
            <a:off x="228600" y="228600"/>
            <a:ext cx="8694720" cy="6033960"/>
          </a:xfrm>
          <a:prstGeom prst="roundRect">
            <a:avLst>
              <a:gd name="adj" fmla="val 1272"/>
            </a:avLst>
          </a:pr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8" name="Group 9"/>
          <p:cNvGrpSpPr/>
          <p:nvPr/>
        </p:nvGrpSpPr>
        <p:grpSpPr>
          <a:xfrm>
            <a:off x="211680" y="5353920"/>
            <a:ext cx="8722440" cy="1330560"/>
            <a:chOff x="211680" y="5353920"/>
            <a:chExt cx="8722440" cy="1330560"/>
          </a:xfrm>
        </p:grpSpPr>
        <p:sp>
          <p:nvSpPr>
            <p:cNvPr id="9" name="CustomShape 10"/>
            <p:cNvSpPr/>
            <p:nvPr/>
          </p:nvSpPr>
          <p:spPr>
            <a:xfrm>
              <a:off x="6054840" y="5499360"/>
              <a:ext cx="2878920" cy="71388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2622240" y="5370840"/>
              <a:ext cx="5550480" cy="85032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2832120" y="5383080"/>
              <a:ext cx="5473800" cy="77436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5616360" y="5369760"/>
              <a:ext cx="3311280" cy="65124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" name="CustomShape 14"/>
            <p:cNvSpPr/>
            <p:nvPr/>
          </p:nvSpPr>
          <p:spPr>
            <a:xfrm>
              <a:off x="211680" y="5353920"/>
              <a:ext cx="8722440" cy="13305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4" name="PlaceHolder 15"/>
          <p:cNvSpPr>
            <a:spLocks noGrp="1"/>
          </p:cNvSpPr>
          <p:nvPr>
            <p:ph type="title"/>
          </p:nvPr>
        </p:nvSpPr>
        <p:spPr>
          <a:xfrm>
            <a:off x="457200" y="3913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stomShape 1"/>
          <p:cNvSpPr/>
          <p:nvPr/>
        </p:nvSpPr>
        <p:spPr>
          <a:xfrm>
            <a:off x="228600" y="228600"/>
            <a:ext cx="8694720" cy="2467800"/>
          </a:xfrm>
          <a:prstGeom prst="roundRect">
            <a:avLst>
              <a:gd name="adj" fmla="val 3362"/>
            </a:avLst>
          </a:prstGeom>
          <a:gradFill rotWithShape="0">
            <a:gsLst>
              <a:gs pos="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3" name="Group 2"/>
          <p:cNvGrpSpPr/>
          <p:nvPr/>
        </p:nvGrpSpPr>
        <p:grpSpPr>
          <a:xfrm>
            <a:off x="211680" y="1679400"/>
            <a:ext cx="8722440" cy="1328760"/>
            <a:chOff x="211680" y="1679400"/>
            <a:chExt cx="8722440" cy="1328760"/>
          </a:xfrm>
        </p:grpSpPr>
        <p:sp>
          <p:nvSpPr>
            <p:cNvPr id="54" name="CustomShape 3"/>
            <p:cNvSpPr/>
            <p:nvPr/>
          </p:nvSpPr>
          <p:spPr>
            <a:xfrm>
              <a:off x="6047280" y="1824480"/>
              <a:ext cx="2875320" cy="7128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" name="CustomShape 4"/>
            <p:cNvSpPr/>
            <p:nvPr/>
          </p:nvSpPr>
          <p:spPr>
            <a:xfrm>
              <a:off x="2619360" y="1696320"/>
              <a:ext cx="5543280" cy="84888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6" name="CustomShape 5"/>
            <p:cNvSpPr/>
            <p:nvPr/>
          </p:nvSpPr>
          <p:spPr>
            <a:xfrm>
              <a:off x="2828880" y="1708560"/>
              <a:ext cx="5466960" cy="77328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" name="CustomShape 6"/>
            <p:cNvSpPr/>
            <p:nvPr/>
          </p:nvSpPr>
          <p:spPr>
            <a:xfrm>
              <a:off x="5609520" y="1694880"/>
              <a:ext cx="3306960" cy="65052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" name="CustomShape 7"/>
            <p:cNvSpPr/>
            <p:nvPr/>
          </p:nvSpPr>
          <p:spPr>
            <a:xfrm>
              <a:off x="211680" y="1679400"/>
              <a:ext cx="8722440" cy="13287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9" name="PlaceHolder 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0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 hidden="1"/>
          <p:cNvSpPr/>
          <p:nvPr/>
        </p:nvSpPr>
        <p:spPr>
          <a:xfrm>
            <a:off x="228600" y="228600"/>
            <a:ext cx="8694720" cy="2467800"/>
          </a:xfrm>
          <a:prstGeom prst="roundRect">
            <a:avLst>
              <a:gd name="adj" fmla="val 3362"/>
            </a:avLst>
          </a:prstGeom>
          <a:gradFill rotWithShape="0">
            <a:gsLst>
              <a:gs pos="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98" name="Group 2"/>
          <p:cNvGrpSpPr/>
          <p:nvPr/>
        </p:nvGrpSpPr>
        <p:grpSpPr>
          <a:xfrm>
            <a:off x="211680" y="1679400"/>
            <a:ext cx="8722440" cy="1328760"/>
            <a:chOff x="211680" y="1679400"/>
            <a:chExt cx="8722440" cy="1328760"/>
          </a:xfrm>
        </p:grpSpPr>
        <p:sp>
          <p:nvSpPr>
            <p:cNvPr id="99" name="CustomShape 3"/>
            <p:cNvSpPr/>
            <p:nvPr/>
          </p:nvSpPr>
          <p:spPr>
            <a:xfrm>
              <a:off x="6047280" y="1824480"/>
              <a:ext cx="2875320" cy="7128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" name="CustomShape 4"/>
            <p:cNvSpPr/>
            <p:nvPr/>
          </p:nvSpPr>
          <p:spPr>
            <a:xfrm>
              <a:off x="2619360" y="1696320"/>
              <a:ext cx="5543280" cy="84888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" name="CustomShape 5"/>
            <p:cNvSpPr/>
            <p:nvPr/>
          </p:nvSpPr>
          <p:spPr>
            <a:xfrm>
              <a:off x="2828880" y="1708560"/>
              <a:ext cx="5466960" cy="77328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2" name="CustomShape 6"/>
            <p:cNvSpPr/>
            <p:nvPr/>
          </p:nvSpPr>
          <p:spPr>
            <a:xfrm>
              <a:off x="5609520" y="1694880"/>
              <a:ext cx="3306960" cy="65052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" name="CustomShape 7"/>
            <p:cNvSpPr/>
            <p:nvPr/>
          </p:nvSpPr>
          <p:spPr>
            <a:xfrm>
              <a:off x="211680" y="1679400"/>
              <a:ext cx="8722440" cy="13287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04" name="CustomShape 8"/>
          <p:cNvSpPr/>
          <p:nvPr/>
        </p:nvSpPr>
        <p:spPr>
          <a:xfrm>
            <a:off x="228600" y="228600"/>
            <a:ext cx="8694720" cy="6033960"/>
          </a:xfrm>
          <a:prstGeom prst="roundRect">
            <a:avLst>
              <a:gd name="adj" fmla="val 1272"/>
            </a:avLst>
          </a:prstGeom>
          <a:gradFill rotWithShape="0"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05" name="Group 9"/>
          <p:cNvGrpSpPr/>
          <p:nvPr/>
        </p:nvGrpSpPr>
        <p:grpSpPr>
          <a:xfrm>
            <a:off x="211680" y="5353920"/>
            <a:ext cx="8722440" cy="1330560"/>
            <a:chOff x="211680" y="5353920"/>
            <a:chExt cx="8722440" cy="1330560"/>
          </a:xfrm>
        </p:grpSpPr>
        <p:sp>
          <p:nvSpPr>
            <p:cNvPr id="106" name="CustomShape 10"/>
            <p:cNvSpPr/>
            <p:nvPr/>
          </p:nvSpPr>
          <p:spPr>
            <a:xfrm>
              <a:off x="6054840" y="5499360"/>
              <a:ext cx="2878920" cy="71388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7" name="CustomShape 11"/>
            <p:cNvSpPr/>
            <p:nvPr/>
          </p:nvSpPr>
          <p:spPr>
            <a:xfrm>
              <a:off x="2622240" y="5370840"/>
              <a:ext cx="5550480" cy="85032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8" name="CustomShape 12"/>
            <p:cNvSpPr/>
            <p:nvPr/>
          </p:nvSpPr>
          <p:spPr>
            <a:xfrm>
              <a:off x="2832120" y="5383080"/>
              <a:ext cx="5473800" cy="77436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9" name="CustomShape 13"/>
            <p:cNvSpPr/>
            <p:nvPr/>
          </p:nvSpPr>
          <p:spPr>
            <a:xfrm>
              <a:off x="5616360" y="5369760"/>
              <a:ext cx="3311280" cy="65124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" name="CustomShape 14"/>
            <p:cNvSpPr/>
            <p:nvPr/>
          </p:nvSpPr>
          <p:spPr>
            <a:xfrm>
              <a:off x="211680" y="5353920"/>
              <a:ext cx="8722440" cy="13305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11" name="PlaceHolder 1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2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 hidden="1"/>
          <p:cNvSpPr/>
          <p:nvPr/>
        </p:nvSpPr>
        <p:spPr>
          <a:xfrm>
            <a:off x="228600" y="228600"/>
            <a:ext cx="8694720" cy="2467800"/>
          </a:xfrm>
          <a:prstGeom prst="roundRect">
            <a:avLst>
              <a:gd name="adj" fmla="val 3362"/>
            </a:avLst>
          </a:prstGeom>
          <a:gradFill rotWithShape="0">
            <a:gsLst>
              <a:gs pos="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50" name="Group 2"/>
          <p:cNvGrpSpPr/>
          <p:nvPr/>
        </p:nvGrpSpPr>
        <p:grpSpPr>
          <a:xfrm>
            <a:off x="211680" y="1679400"/>
            <a:ext cx="8722440" cy="1328760"/>
            <a:chOff x="211680" y="1679400"/>
            <a:chExt cx="8722440" cy="1328760"/>
          </a:xfrm>
        </p:grpSpPr>
        <p:sp>
          <p:nvSpPr>
            <p:cNvPr id="151" name="CustomShape 3"/>
            <p:cNvSpPr/>
            <p:nvPr/>
          </p:nvSpPr>
          <p:spPr>
            <a:xfrm>
              <a:off x="6047280" y="1824480"/>
              <a:ext cx="2875320" cy="7128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2" name="CustomShape 4"/>
            <p:cNvSpPr/>
            <p:nvPr/>
          </p:nvSpPr>
          <p:spPr>
            <a:xfrm>
              <a:off x="2619360" y="1696320"/>
              <a:ext cx="5543280" cy="84888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3" name="CustomShape 5"/>
            <p:cNvSpPr/>
            <p:nvPr/>
          </p:nvSpPr>
          <p:spPr>
            <a:xfrm>
              <a:off x="2828880" y="1708560"/>
              <a:ext cx="5466960" cy="77328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4" name="CustomShape 6"/>
            <p:cNvSpPr/>
            <p:nvPr/>
          </p:nvSpPr>
          <p:spPr>
            <a:xfrm>
              <a:off x="5609520" y="1694880"/>
              <a:ext cx="3306960" cy="65052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5" name="CustomShape 7"/>
            <p:cNvSpPr/>
            <p:nvPr/>
          </p:nvSpPr>
          <p:spPr>
            <a:xfrm>
              <a:off x="211680" y="1679400"/>
              <a:ext cx="8722440" cy="13287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56" name="CustomShape 8"/>
          <p:cNvSpPr/>
          <p:nvPr/>
        </p:nvSpPr>
        <p:spPr>
          <a:xfrm>
            <a:off x="228600" y="228600"/>
            <a:ext cx="8694720" cy="1425240"/>
          </a:xfrm>
          <a:prstGeom prst="roundRect">
            <a:avLst>
              <a:gd name="adj" fmla="val 7136"/>
            </a:avLst>
          </a:prstGeom>
          <a:gradFill rotWithShape="0">
            <a:gsLst>
              <a:gs pos="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57" name="Group 9"/>
          <p:cNvGrpSpPr/>
          <p:nvPr/>
        </p:nvGrpSpPr>
        <p:grpSpPr>
          <a:xfrm>
            <a:off x="211680" y="714240"/>
            <a:ext cx="8722440" cy="1330560"/>
            <a:chOff x="211680" y="714240"/>
            <a:chExt cx="8722440" cy="1330560"/>
          </a:xfrm>
        </p:grpSpPr>
        <p:sp>
          <p:nvSpPr>
            <p:cNvPr id="158" name="CustomShape 10"/>
            <p:cNvSpPr/>
            <p:nvPr/>
          </p:nvSpPr>
          <p:spPr>
            <a:xfrm>
              <a:off x="6054840" y="859320"/>
              <a:ext cx="2878920" cy="71388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9" name="CustomShape 11"/>
            <p:cNvSpPr/>
            <p:nvPr/>
          </p:nvSpPr>
          <p:spPr>
            <a:xfrm>
              <a:off x="2622240" y="730800"/>
              <a:ext cx="5550480" cy="85032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0" name="CustomShape 12"/>
            <p:cNvSpPr/>
            <p:nvPr/>
          </p:nvSpPr>
          <p:spPr>
            <a:xfrm>
              <a:off x="2832120" y="743400"/>
              <a:ext cx="5473800" cy="77436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1" name="CustomShape 13"/>
            <p:cNvSpPr/>
            <p:nvPr/>
          </p:nvSpPr>
          <p:spPr>
            <a:xfrm>
              <a:off x="5616360" y="729720"/>
              <a:ext cx="3311280" cy="65124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2" name="CustomShape 14"/>
            <p:cNvSpPr/>
            <p:nvPr/>
          </p:nvSpPr>
          <p:spPr>
            <a:xfrm>
              <a:off x="211680" y="714240"/>
              <a:ext cx="8722440" cy="13305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63" name="PlaceHolder 1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4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228600" y="228600"/>
            <a:ext cx="8694720" cy="2467800"/>
          </a:xfrm>
          <a:prstGeom prst="roundRect">
            <a:avLst>
              <a:gd name="adj" fmla="val 3362"/>
            </a:avLst>
          </a:prstGeom>
          <a:gradFill rotWithShape="0">
            <a:gsLst>
              <a:gs pos="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02" name="Group 2"/>
          <p:cNvGrpSpPr/>
          <p:nvPr/>
        </p:nvGrpSpPr>
        <p:grpSpPr>
          <a:xfrm>
            <a:off x="211680" y="1679400"/>
            <a:ext cx="8722440" cy="1328760"/>
            <a:chOff x="211680" y="1679400"/>
            <a:chExt cx="8722440" cy="1328760"/>
          </a:xfrm>
        </p:grpSpPr>
        <p:sp>
          <p:nvSpPr>
            <p:cNvPr id="203" name="CustomShape 3"/>
            <p:cNvSpPr/>
            <p:nvPr/>
          </p:nvSpPr>
          <p:spPr>
            <a:xfrm>
              <a:off x="6047280" y="1824480"/>
              <a:ext cx="2875320" cy="7128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4" name="CustomShape 4"/>
            <p:cNvSpPr/>
            <p:nvPr/>
          </p:nvSpPr>
          <p:spPr>
            <a:xfrm>
              <a:off x="2619360" y="1696320"/>
              <a:ext cx="5543280" cy="84888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5" name="CustomShape 5"/>
            <p:cNvSpPr/>
            <p:nvPr/>
          </p:nvSpPr>
          <p:spPr>
            <a:xfrm>
              <a:off x="2828880" y="1708560"/>
              <a:ext cx="5466960" cy="77328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6" name="CustomShape 6"/>
            <p:cNvSpPr/>
            <p:nvPr/>
          </p:nvSpPr>
          <p:spPr>
            <a:xfrm>
              <a:off x="5609520" y="1694880"/>
              <a:ext cx="3306960" cy="65052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7" name="CustomShape 7"/>
            <p:cNvSpPr/>
            <p:nvPr/>
          </p:nvSpPr>
          <p:spPr>
            <a:xfrm>
              <a:off x="211680" y="1679400"/>
              <a:ext cx="8722440" cy="13287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3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08" name="PlaceHolder 8"/>
          <p:cNvSpPr>
            <a:spLocks noGrp="1"/>
          </p:cNvSpPr>
          <p:nvPr>
            <p:ph type="title"/>
          </p:nvPr>
        </p:nvSpPr>
        <p:spPr>
          <a:xfrm>
            <a:off x="457200" y="3913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09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minfin.gov.ru/ru/" TargetMode="Externa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685800" y="412594"/>
            <a:ext cx="7771320" cy="2223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86500" lnSpcReduction="10000"/>
          </a:bodyPr>
          <a:lstStyle/>
          <a:p>
            <a:pPr algn="ctr">
              <a:lnSpc>
                <a:spcPct val="100000"/>
              </a:lnSpc>
            </a:pPr>
            <a:r>
              <a:rPr lang="ru-RU" sz="4000" b="1" strike="noStrike" spc="-1" dirty="0">
                <a:solidFill>
                  <a:srgbClr val="FFFF00"/>
                </a:solidFill>
                <a:latin typeface="Candara"/>
                <a:ea typeface="DejaVu Sans"/>
              </a:rPr>
              <a:t>Анализ практики развития бюджета для граждан</a:t>
            </a:r>
            <a:r>
              <a:rPr dirty="0"/>
              <a:t/>
            </a:r>
            <a:br>
              <a:rPr dirty="0"/>
            </a:br>
            <a:r>
              <a:rPr lang="ru-RU" sz="3200" b="0" strike="noStrike" spc="-1" dirty="0">
                <a:solidFill>
                  <a:srgbClr val="FFFFFF"/>
                </a:solidFill>
                <a:latin typeface="Candara"/>
                <a:ea typeface="DejaVu Sans"/>
              </a:rPr>
              <a:t>(на примере городского округа Верхняя Пышма Свердловской области)</a:t>
            </a:r>
            <a:r>
              <a:rPr dirty="0"/>
              <a:t/>
            </a:r>
            <a:br>
              <a:rPr dirty="0"/>
            </a:br>
            <a:endParaRPr lang="ru-RU" sz="3200" b="0" strike="noStrike" spc="-1" dirty="0">
              <a:latin typeface="Arial"/>
            </a:endParaRPr>
          </a:p>
        </p:txBody>
      </p:sp>
      <p:sp>
        <p:nvSpPr>
          <p:cNvPr id="247" name="CustomShape 2"/>
          <p:cNvSpPr/>
          <p:nvPr/>
        </p:nvSpPr>
        <p:spPr>
          <a:xfrm>
            <a:off x="611640" y="4509000"/>
            <a:ext cx="8136000" cy="194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lang="ru-RU" sz="2800" b="0" strike="noStrike" spc="-1">
                <a:solidFill>
                  <a:srgbClr val="021B2B"/>
                </a:solidFill>
                <a:latin typeface="Candara"/>
                <a:ea typeface="DejaVu Sans"/>
              </a:rPr>
              <a:t>Сделать муниципальный бюджет открытым и доступным гражданам –</a:t>
            </a:r>
            <a:endParaRPr lang="ru-RU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lang="ru-RU" sz="2800" b="0" strike="noStrike" spc="-1">
                <a:solidFill>
                  <a:srgbClr val="021B2B"/>
                </a:solidFill>
                <a:latin typeface="Candara"/>
                <a:ea typeface="DejaVu Sans"/>
              </a:rPr>
              <a:t>одна из основных задач администрации городского округа Верхняя Пышма!</a:t>
            </a:r>
            <a:endParaRPr lang="ru-RU" sz="2800" b="0" strike="noStrike" spc="-1">
              <a:latin typeface="Arial"/>
            </a:endParaRPr>
          </a:p>
        </p:txBody>
      </p:sp>
      <p:pic>
        <p:nvPicPr>
          <p:cNvPr id="248" name="Рисунок 247"/>
          <p:cNvPicPr/>
          <p:nvPr/>
        </p:nvPicPr>
        <p:blipFill>
          <a:blip r:embed="rId2"/>
          <a:stretch/>
        </p:blipFill>
        <p:spPr>
          <a:xfrm>
            <a:off x="5517000" y="2232000"/>
            <a:ext cx="2906640" cy="2179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469" y="371336"/>
            <a:ext cx="7951971" cy="1329595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Городской округ Верхняя Пышма -  </a:t>
            </a:r>
            <a:r>
              <a:rPr lang="ru-RU" sz="2400" dirty="0">
                <a:solidFill>
                  <a:schemeClr val="bg1"/>
                </a:solidFill>
              </a:rPr>
              <a:t>муниципальное образование в Свердловской области России, относится к Западному управленческому округу. Административный центр — город Верхняя Пышма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337824" y="2673693"/>
            <a:ext cx="4348616" cy="2915670"/>
          </a:xfrm>
        </p:spPr>
        <p:txBody>
          <a:bodyPr/>
          <a:lstStyle/>
          <a:p>
            <a:r>
              <a:rPr lang="ru-RU" sz="2400" dirty="0" smtClean="0"/>
              <a:t>Статус городского округа получен 31 декабря 2004 года</a:t>
            </a:r>
          </a:p>
          <a:p>
            <a:r>
              <a:rPr lang="ru-RU" sz="2400" dirty="0" smtClean="0"/>
              <a:t>Городской округ включает 24 населенных пункта (1 город, 2 села, 2 деревни, 19 поселков)</a:t>
            </a:r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50" y="2575933"/>
            <a:ext cx="3491843" cy="384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061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2"/>
          <p:cNvPicPr/>
          <p:nvPr/>
        </p:nvPicPr>
        <p:blipFill>
          <a:blip r:embed="rId2"/>
          <a:stretch/>
        </p:blipFill>
        <p:spPr>
          <a:xfrm>
            <a:off x="3492000" y="1772640"/>
            <a:ext cx="2087280" cy="1389600"/>
          </a:xfrm>
          <a:prstGeom prst="rect">
            <a:avLst/>
          </a:prstGeom>
          <a:ln>
            <a:noFill/>
          </a:ln>
        </p:spPr>
      </p:pic>
      <p:sp>
        <p:nvSpPr>
          <p:cNvPr id="250" name="CustomShape 1"/>
          <p:cNvSpPr/>
          <p:nvPr/>
        </p:nvSpPr>
        <p:spPr>
          <a:xfrm>
            <a:off x="457200" y="274680"/>
            <a:ext cx="8228520" cy="135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FFFF00"/>
                </a:solidFill>
                <a:latin typeface="Candara"/>
                <a:ea typeface="DejaVu Sans"/>
              </a:rPr>
              <a:t>Бюджет для граждан</a:t>
            </a:r>
            <a:r>
              <a:rPr lang="ru-RU" sz="3200" b="1" strike="noStrike" spc="-1" dirty="0">
                <a:solidFill>
                  <a:srgbClr val="5AFBF8"/>
                </a:solidFill>
                <a:latin typeface="Candara"/>
                <a:ea typeface="DejaVu Sans"/>
              </a:rPr>
              <a:t> </a:t>
            </a:r>
            <a:r>
              <a:rPr lang="ru-RU" sz="2200" b="0" strike="noStrike" spc="-1" dirty="0">
                <a:solidFill>
                  <a:srgbClr val="FFFFFF"/>
                </a:solidFill>
                <a:latin typeface="Candara"/>
                <a:ea typeface="DejaVu Sans"/>
              </a:rPr>
              <a:t>- это документ, обеспечивающий представление бюджета и отчетов о его исполнении в доступной для граждан форме.</a:t>
            </a:r>
            <a:endParaRPr lang="ru-RU" sz="2200" b="0" strike="noStrike" spc="-1" dirty="0">
              <a:latin typeface="Arial"/>
            </a:endParaRPr>
          </a:p>
        </p:txBody>
      </p:sp>
      <p:sp>
        <p:nvSpPr>
          <p:cNvPr id="251" name="CustomShape 2"/>
          <p:cNvSpPr/>
          <p:nvPr/>
        </p:nvSpPr>
        <p:spPr>
          <a:xfrm>
            <a:off x="107640" y="3285000"/>
            <a:ext cx="8568000" cy="310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ndara"/>
                <a:ea typeface="DejaVu Sans"/>
              </a:rPr>
              <a:t>Начиная с 2013 года все уровни бюджета РФ – федеральный, региональный, муниципальный – публикуют «Бюджеты для граждан» в соответствии с задачей, обозначенной в Бюджетном Послании Президента РФ от 13 июня 2013 г. «О бюджетной политике в 2014-2016 годах».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ndara"/>
                <a:ea typeface="DejaVu Sans"/>
              </a:rPr>
              <a:t>Бюджеты для граждан подлежат опубликованию в информационно-телекоммуникационной сети «Интернет», в том числе в виде брошюр, либо в виде сведений, размещаемых на официальном сайте публично-правового образования, финансового органа публично-правового образования или ином информационном ресурсе на усмотрение финансового органа публично-правового образования, на едином портале бюджетной системы Российской Федерации.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278780" y="1773045"/>
            <a:ext cx="4282069" cy="49065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3240" algn="just">
              <a:lnSpc>
                <a:spcPct val="100000"/>
              </a:lnSpc>
              <a:spcBef>
                <a:spcPts val="47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2300" b="0" strike="noStrike" spc="-1" dirty="0">
                <a:latin typeface="Candara"/>
                <a:ea typeface="DejaVu Sans"/>
              </a:rPr>
              <a:t>Описание территории городского округа</a:t>
            </a:r>
            <a:endParaRPr lang="ru-RU" sz="2300" b="0" strike="noStrike" spc="-1" dirty="0">
              <a:latin typeface="Arial"/>
            </a:endParaRPr>
          </a:p>
          <a:p>
            <a:pPr marL="274320" indent="-273240" algn="just">
              <a:lnSpc>
                <a:spcPct val="100000"/>
              </a:lnSpc>
              <a:spcBef>
                <a:spcPts val="47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2300" b="0" strike="noStrike" spc="-1" dirty="0">
                <a:latin typeface="Candara"/>
                <a:ea typeface="DejaVu Sans"/>
              </a:rPr>
              <a:t>Основные направления налоговой и бюджетной политики</a:t>
            </a:r>
            <a:endParaRPr lang="ru-RU" sz="2300" b="0" strike="noStrike" spc="-1" dirty="0">
              <a:latin typeface="Arial"/>
            </a:endParaRPr>
          </a:p>
          <a:p>
            <a:pPr marL="274320" indent="-273240" algn="just">
              <a:lnSpc>
                <a:spcPct val="100000"/>
              </a:lnSpc>
              <a:spcBef>
                <a:spcPts val="47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2300" b="0" strike="noStrike" spc="-1" dirty="0">
                <a:latin typeface="Candara"/>
                <a:ea typeface="DejaVu Sans"/>
              </a:rPr>
              <a:t>Основные социально-экономические показатели</a:t>
            </a:r>
            <a:endParaRPr lang="ru-RU" sz="2300" b="0" strike="noStrike" spc="-1" dirty="0">
              <a:latin typeface="Arial"/>
            </a:endParaRPr>
          </a:p>
          <a:p>
            <a:pPr marL="274320" indent="-273240" algn="just">
              <a:lnSpc>
                <a:spcPct val="100000"/>
              </a:lnSpc>
              <a:spcBef>
                <a:spcPts val="47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2300" b="0" strike="noStrike" spc="-1" dirty="0">
                <a:latin typeface="Candara"/>
                <a:ea typeface="DejaVu Sans"/>
              </a:rPr>
              <a:t>Структура доходов и расходов  бюджета</a:t>
            </a:r>
            <a:endParaRPr lang="ru-RU" sz="2300" b="0" strike="noStrike" spc="-1" dirty="0">
              <a:latin typeface="Arial"/>
            </a:endParaRPr>
          </a:p>
          <a:p>
            <a:pPr marL="274320" indent="-273240" algn="just">
              <a:lnSpc>
                <a:spcPct val="100000"/>
              </a:lnSpc>
              <a:spcBef>
                <a:spcPts val="47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2300" b="0" strike="noStrike" spc="-1" dirty="0">
                <a:latin typeface="Candara"/>
                <a:ea typeface="DejaVu Sans"/>
              </a:rPr>
              <a:t>Объекты бюджетных инвестиций</a:t>
            </a:r>
            <a:endParaRPr lang="ru-RU" sz="2300" b="0" strike="noStrike" spc="-1" dirty="0">
              <a:latin typeface="Arial"/>
            </a:endParaRPr>
          </a:p>
          <a:p>
            <a:pPr marL="274320" indent="-273240" algn="just">
              <a:lnSpc>
                <a:spcPct val="100000"/>
              </a:lnSpc>
              <a:spcBef>
                <a:spcPts val="47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2300" b="0" strike="noStrike" spc="-1" dirty="0">
                <a:latin typeface="Candara"/>
                <a:ea typeface="DejaVu Sans"/>
              </a:rPr>
              <a:t>Объем долга и дефицита бюджета</a:t>
            </a:r>
            <a:endParaRPr lang="ru-RU" sz="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ru-RU" sz="2400" b="0" strike="noStrike" spc="-1" dirty="0">
              <a:latin typeface="Arial"/>
            </a:endParaRPr>
          </a:p>
        </p:txBody>
      </p:sp>
      <p:sp>
        <p:nvSpPr>
          <p:cNvPr id="253" name="CustomShape 2"/>
          <p:cNvSpPr/>
          <p:nvPr/>
        </p:nvSpPr>
        <p:spPr>
          <a:xfrm>
            <a:off x="395640" y="317790"/>
            <a:ext cx="8228520" cy="125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FFFF00"/>
                </a:solidFill>
                <a:latin typeface="Candara"/>
                <a:ea typeface="DejaVu Sans"/>
              </a:rPr>
              <a:t>Какие сведения содержит бюджет для граждан в городском округе Верхняя Пышма</a:t>
            </a:r>
            <a:endParaRPr lang="ru-RU" sz="3200" b="0" strike="noStrike" spc="-1" dirty="0">
              <a:solidFill>
                <a:srgbClr val="FFFF00"/>
              </a:solid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005" y="2408663"/>
            <a:ext cx="4011366" cy="38917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stomShape 1"/>
          <p:cNvSpPr/>
          <p:nvPr/>
        </p:nvSpPr>
        <p:spPr>
          <a:xfrm>
            <a:off x="467640" y="836640"/>
            <a:ext cx="8496000" cy="86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00"/>
                </a:solidFill>
                <a:latin typeface="Candara"/>
                <a:ea typeface="DejaVu Sans"/>
              </a:rPr>
              <a:t>Бюджет для граждан </a:t>
            </a:r>
            <a:r>
              <a:rPr lang="ru-RU" sz="2000" b="0" strike="noStrike" spc="-1" dirty="0">
                <a:solidFill>
                  <a:srgbClr val="FFFFFF"/>
                </a:solidFill>
                <a:latin typeface="Candara"/>
                <a:ea typeface="DejaVu Sans"/>
              </a:rPr>
              <a:t>городского округа Верхняя Пышма размещен на официальном сайте администрации городского округа Верхняя Пышма </a:t>
            </a:r>
            <a:r>
              <a:rPr lang="ru-RU" sz="2000" b="0" strike="noStrike" spc="-1" dirty="0">
                <a:solidFill>
                  <a:srgbClr val="FFFF00"/>
                </a:solidFill>
                <a:latin typeface="Candara"/>
                <a:ea typeface="DejaVu Sans"/>
              </a:rPr>
              <a:t>movp.ru</a:t>
            </a:r>
            <a:r>
              <a:rPr lang="ru-RU" sz="2000" b="0" strike="noStrike" spc="-1" dirty="0">
                <a:solidFill>
                  <a:srgbClr val="FFFFFF"/>
                </a:solidFill>
                <a:latin typeface="Candara"/>
                <a:ea typeface="DejaVu Sans"/>
              </a:rPr>
              <a:t> в разделе </a:t>
            </a:r>
            <a:r>
              <a:rPr lang="ru-RU" sz="2000" b="0" strike="noStrike" spc="-1" dirty="0">
                <a:solidFill>
                  <a:schemeClr val="accent5"/>
                </a:solidFill>
                <a:latin typeface="Candara"/>
                <a:ea typeface="DejaVu Sans"/>
              </a:rPr>
              <a:t>«</a:t>
            </a:r>
            <a:r>
              <a:rPr lang="ru-RU" sz="2000" b="0" strike="noStrike" spc="-1" dirty="0">
                <a:solidFill>
                  <a:srgbClr val="FFFF00"/>
                </a:solidFill>
                <a:latin typeface="Candara"/>
                <a:ea typeface="DejaVu Sans"/>
              </a:rPr>
              <a:t>Экономика». </a:t>
            </a:r>
            <a:r>
              <a:rPr lang="ru-RU" sz="2000" b="0" strike="noStrike" spc="-1" dirty="0">
                <a:solidFill>
                  <a:schemeClr val="bg1"/>
                </a:solidFill>
                <a:latin typeface="Candara"/>
                <a:ea typeface="DejaVu Sans"/>
              </a:rPr>
              <a:t>Ознакомиться можно</a:t>
            </a:r>
            <a:r>
              <a:rPr lang="ru-RU" sz="2000" b="0" strike="noStrike" spc="-1" dirty="0">
                <a:solidFill>
                  <a:srgbClr val="00B050"/>
                </a:solidFill>
                <a:latin typeface="Candara"/>
                <a:ea typeface="DejaVu Sans"/>
              </a:rPr>
              <a:t>, </a:t>
            </a:r>
            <a:r>
              <a:rPr lang="ru-RU" sz="2000" b="0" strike="noStrike" spc="-1" dirty="0">
                <a:solidFill>
                  <a:srgbClr val="FFFFFF"/>
                </a:solidFill>
                <a:latin typeface="Candara"/>
                <a:ea typeface="DejaVu Sans"/>
              </a:rPr>
              <a:t>пройдя по ссылке </a:t>
            </a:r>
            <a:r>
              <a:rPr lang="ru-RU" sz="2000" b="0" strike="noStrike" spc="-1" dirty="0">
                <a:solidFill>
                  <a:srgbClr val="FFFF00"/>
                </a:solidFill>
                <a:latin typeface="Candara"/>
                <a:ea typeface="DejaVu Sans"/>
              </a:rPr>
              <a:t>http://movp.ru/site/section?id=1127</a:t>
            </a:r>
            <a:r>
              <a:rPr lang="ru-RU" sz="2000" b="0" strike="noStrike" spc="-1" dirty="0">
                <a:solidFill>
                  <a:srgbClr val="FFFFFF"/>
                </a:solidFill>
                <a:latin typeface="Candara"/>
                <a:ea typeface="DejaVu Sans"/>
              </a:rPr>
              <a:t>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483173" y="6172384"/>
            <a:ext cx="8856000" cy="502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000" lnSpcReduction="20000"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r>
              <a:rPr lang="ru-RU" sz="1600" b="0" strike="noStrike" spc="-1">
                <a:solidFill>
                  <a:srgbClr val="595959"/>
                </a:solidFill>
                <a:latin typeface="Candara"/>
                <a:ea typeface="DejaVu Sans"/>
              </a:rPr>
              <a:t>Ознакомиться с данными бюджета для граждан  городского округа Верхняя Пышма может любой гражданин  Российской Федерации</a:t>
            </a:r>
            <a:r>
              <a:rPr lang="ru-RU" sz="1800" b="0" strike="noStrike" spc="-1">
                <a:solidFill>
                  <a:srgbClr val="595959"/>
                </a:solidFill>
                <a:latin typeface="Candara"/>
                <a:ea typeface="DejaVu Sans"/>
              </a:rPr>
              <a:t>.  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56" name="Picture 2"/>
          <p:cNvPicPr/>
          <p:nvPr/>
        </p:nvPicPr>
        <p:blipFill>
          <a:blip r:embed="rId2"/>
          <a:stretch/>
        </p:blipFill>
        <p:spPr>
          <a:xfrm>
            <a:off x="1973766" y="1895707"/>
            <a:ext cx="6269514" cy="386947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457200" y="2205000"/>
            <a:ext cx="4582800" cy="439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ru-RU" sz="1600" b="0" strike="noStrike" spc="-1" dirty="0">
                <a:latin typeface="Candara"/>
                <a:ea typeface="DejaVu Sans"/>
              </a:rPr>
              <a:t>1.</a:t>
            </a:r>
            <a:r>
              <a:rPr lang="ru-RU" sz="1600" b="0" strike="noStrike" spc="-1" dirty="0">
                <a:solidFill>
                  <a:srgbClr val="00B0F0"/>
                </a:solidFill>
                <a:latin typeface="Candara"/>
                <a:ea typeface="DejaVu Sans"/>
              </a:rPr>
              <a:t> </a:t>
            </a:r>
            <a:r>
              <a:rPr lang="ru-RU" sz="16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Всего с 2013 года  Финансовым управлением администрации ГО Верхняя Пышма подготовлено  15 брошюр «О бюджете городского округа» (613 просмотров на сайте администрации </a:t>
            </a:r>
            <a:r>
              <a:rPr lang="ru-RU" sz="1600" b="0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);</a:t>
            </a:r>
            <a:endParaRPr lang="ru-RU" sz="16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ru-RU" sz="16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2.  Бюджет в </a:t>
            </a:r>
            <a:r>
              <a:rPr lang="ru-RU" sz="1600" b="0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инфографике</a:t>
            </a:r>
            <a:r>
              <a:rPr lang="ru-RU" sz="16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 на 2022 год (591 просмотр на  сайте администрации</a:t>
            </a:r>
            <a:r>
              <a:rPr lang="ru-RU" sz="1600" b="0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);</a:t>
            </a:r>
            <a:endParaRPr lang="ru-RU" sz="16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ru-RU" sz="16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3.  Калькулятором  семейного бюджета на сайте администрации  воспользовались 361 человек</a:t>
            </a:r>
            <a:r>
              <a:rPr lang="ru-RU" sz="1600" b="0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;</a:t>
            </a:r>
            <a:endParaRPr lang="ru-RU" sz="16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ru-RU" sz="16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4. В Глоссарии терминов размещено 80  бюджетных терминов (368 просмотров на сайте администрации</a:t>
            </a:r>
            <a:r>
              <a:rPr lang="ru-RU" sz="1600" b="0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);</a:t>
            </a:r>
            <a:endParaRPr lang="ru-RU" sz="16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ru-RU" sz="1600" b="0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/>
                <a:ea typeface="DejaVu Sans"/>
              </a:rPr>
              <a:t>5. Сравнение бюджета ГО Верхняя Пышма с другими городскими округами Свердловской области ( 438 просмотров на сайте администрации)</a:t>
            </a:r>
            <a:endParaRPr lang="ru-RU" sz="16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458676" y="323385"/>
            <a:ext cx="8299044" cy="17950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latin typeface="Candara"/>
                <a:ea typeface="DejaVu Sans"/>
              </a:rPr>
              <a:t>Статистика бюджета для граждан в городском округе Верхняя Пышма на официальном сайте администрации городского округа Верхняя Пышма</a:t>
            </a:r>
            <a:endParaRPr lang="ru-RU" sz="2800" b="1" strike="noStrike" spc="-1" dirty="0">
              <a:latin typeface="Candara"/>
            </a:endParaRPr>
          </a:p>
        </p:txBody>
      </p:sp>
      <p:pic>
        <p:nvPicPr>
          <p:cNvPr id="259" name="Рисунок 258"/>
          <p:cNvPicPr/>
          <p:nvPr/>
        </p:nvPicPr>
        <p:blipFill>
          <a:blip r:embed="rId2"/>
          <a:stretch/>
        </p:blipFill>
        <p:spPr>
          <a:xfrm>
            <a:off x="5283360" y="2120760"/>
            <a:ext cx="3199680" cy="4164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156117" y="2493000"/>
            <a:ext cx="4170555" cy="41977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85840" indent="-284760">
              <a:lnSpc>
                <a:spcPct val="100000"/>
              </a:lnSpc>
              <a:spcAft>
                <a:spcPts val="601"/>
              </a:spcAft>
              <a:buClr>
                <a:srgbClr val="FFFFFF"/>
              </a:buClr>
              <a:buFont typeface="Symbol"/>
              <a:buChar char="-"/>
            </a:pPr>
            <a:r>
              <a:rPr lang="ru-RU" sz="2000" b="0" strike="noStrike" spc="-1" dirty="0">
                <a:latin typeface="Candara"/>
                <a:ea typeface="DejaVu Sans"/>
              </a:rPr>
              <a:t>на 2019 год  и плановый период 2020 и 2021 годов – 18;</a:t>
            </a:r>
            <a:endParaRPr lang="ru-RU" sz="20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spcAft>
                <a:spcPts val="601"/>
              </a:spcAft>
              <a:buClr>
                <a:srgbClr val="FFFFFF"/>
              </a:buClr>
              <a:buFont typeface="Symbol"/>
              <a:buChar char="-"/>
            </a:pPr>
            <a:r>
              <a:rPr lang="ru-RU" sz="2000" b="0" strike="noStrike" spc="-1" dirty="0">
                <a:latin typeface="Candara"/>
                <a:ea typeface="DejaVu Sans"/>
              </a:rPr>
              <a:t>на 2020 год и плановый период 2021 и 2022 годов - 7;</a:t>
            </a:r>
            <a:endParaRPr lang="ru-RU" sz="20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spcAft>
                <a:spcPts val="601"/>
              </a:spcAft>
              <a:buClr>
                <a:srgbClr val="FFFFFF"/>
              </a:buClr>
              <a:buFont typeface="Symbol"/>
              <a:buChar char="-"/>
            </a:pPr>
            <a:r>
              <a:rPr lang="ru-RU" sz="2000" b="0" strike="noStrike" spc="-1" dirty="0">
                <a:latin typeface="Candara"/>
                <a:ea typeface="DejaVu Sans"/>
              </a:rPr>
              <a:t>на 2021 год  и плановый период 2022 и 2023 годов – 2.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ru-RU" sz="2000" b="0" strike="noStrike" spc="-1" dirty="0">
                <a:latin typeface="Candara"/>
                <a:ea typeface="DejaVu Sans"/>
              </a:rPr>
              <a:t>       на 2022 год  и плановый период 2023 и 2024 годов </a:t>
            </a:r>
            <a:r>
              <a:rPr lang="ru-RU" b="0" strike="noStrike" spc="-1" dirty="0">
                <a:latin typeface="Candara"/>
                <a:ea typeface="DejaVu Sans"/>
              </a:rPr>
              <a:t>– 1.</a:t>
            </a:r>
            <a:endParaRPr lang="ru-RU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endParaRPr lang="ru-RU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601"/>
              </a:spcAft>
            </a:pPr>
            <a:r>
              <a:rPr lang="ru-RU" b="0" strike="noStrike" spc="-1" dirty="0">
                <a:latin typeface="Candara"/>
                <a:ea typeface="DejaVu Sans"/>
              </a:rPr>
              <a:t>Все предложения учтены при корректировке бюджета на соответствующий год</a:t>
            </a:r>
            <a:endParaRPr lang="ru-RU" b="0" strike="noStrike" spc="-1" dirty="0">
              <a:latin typeface="Arial"/>
            </a:endParaRPr>
          </a:p>
        </p:txBody>
      </p:sp>
      <p:sp>
        <p:nvSpPr>
          <p:cNvPr id="261" name="CustomShape 2"/>
          <p:cNvSpPr/>
          <p:nvPr/>
        </p:nvSpPr>
        <p:spPr>
          <a:xfrm>
            <a:off x="686160" y="278640"/>
            <a:ext cx="7930080" cy="207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just"/>
            <a:r>
              <a:rPr lang="ru-RU" sz="3200" b="1" strike="noStrike" spc="-1" dirty="0">
                <a:latin typeface="Candara"/>
                <a:ea typeface="DejaVu Sans"/>
              </a:rPr>
              <a:t>На</a:t>
            </a:r>
            <a:r>
              <a:rPr lang="ru-RU" sz="3200" b="1" spc="-1" dirty="0">
                <a:latin typeface="Candara"/>
                <a:ea typeface="DejaVu Sans"/>
              </a:rPr>
              <a:t> </a:t>
            </a:r>
            <a:r>
              <a:rPr lang="ru-RU" sz="3200" b="1" strike="noStrike" spc="-1" dirty="0">
                <a:latin typeface="Candara"/>
                <a:ea typeface="DejaVu Sans"/>
              </a:rPr>
              <a:t> публичных слушаниях по проекту бюджета на __ год и плановый период __ и __ годы поступило от жителей городского округа предложений:</a:t>
            </a:r>
            <a:endParaRPr lang="ru-RU" sz="3200" b="1" strike="noStrike" spc="-1" dirty="0">
              <a:latin typeface="Candara"/>
            </a:endParaRPr>
          </a:p>
        </p:txBody>
      </p:sp>
      <p:pic>
        <p:nvPicPr>
          <p:cNvPr id="262" name="Picture 3"/>
          <p:cNvPicPr/>
          <p:nvPr/>
        </p:nvPicPr>
        <p:blipFill>
          <a:blip r:embed="rId2"/>
          <a:stretch/>
        </p:blipFill>
        <p:spPr>
          <a:xfrm>
            <a:off x="4651200" y="2353320"/>
            <a:ext cx="3904200" cy="2760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Picture 2"/>
          <p:cNvPicPr/>
          <p:nvPr/>
        </p:nvPicPr>
        <p:blipFill>
          <a:blip r:embed="rId2"/>
          <a:stretch/>
        </p:blipFill>
        <p:spPr>
          <a:xfrm>
            <a:off x="2453268" y="3010831"/>
            <a:ext cx="6469664" cy="3847169"/>
          </a:xfrm>
          <a:prstGeom prst="rect">
            <a:avLst/>
          </a:prstGeom>
          <a:ln>
            <a:noFill/>
          </a:ln>
        </p:spPr>
      </p:pic>
      <p:sp>
        <p:nvSpPr>
          <p:cNvPr id="264" name="CustomShape 1"/>
          <p:cNvSpPr/>
          <p:nvPr/>
        </p:nvSpPr>
        <p:spPr>
          <a:xfrm>
            <a:off x="613316" y="646771"/>
            <a:ext cx="8228520" cy="16280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/>
            <a:r>
              <a:rPr lang="ru-RU" sz="2000" b="0" strike="noStrike" spc="-1" dirty="0">
                <a:latin typeface="Candara"/>
                <a:ea typeface="DejaVu Sans"/>
              </a:rPr>
              <a:t>Заключения по результатам публичных слушаний по годовому отчету</a:t>
            </a:r>
            <a:r>
              <a:rPr lang="ru-RU" sz="2000" spc="-1" dirty="0">
                <a:latin typeface="Candara"/>
                <a:ea typeface="DejaVu Sans"/>
              </a:rPr>
              <a:t> </a:t>
            </a:r>
            <a:r>
              <a:rPr lang="ru-RU" sz="2000" b="0" strike="noStrike" spc="-1" dirty="0">
                <a:latin typeface="Candara"/>
                <a:ea typeface="DejaVu Sans"/>
              </a:rPr>
              <a:t> об исполнении бюджета городского округа Верхняя Пышма и по результатам публичных слушаний по проекту «О бюджете на __ год и плановый период __ и __ годов» публикуются</a:t>
            </a:r>
            <a:r>
              <a:rPr lang="ru-RU" sz="2000" spc="-1" dirty="0">
                <a:latin typeface="Candara"/>
                <a:ea typeface="DejaVu Sans"/>
              </a:rPr>
              <a:t> </a:t>
            </a:r>
            <a:r>
              <a:rPr lang="ru-RU" sz="2000" b="0" strike="noStrike" spc="-1" dirty="0">
                <a:latin typeface="Candara"/>
                <a:ea typeface="DejaVu Sans"/>
              </a:rPr>
              <a:t> на </a:t>
            </a:r>
            <a:r>
              <a:rPr lang="ru-RU" sz="2000" b="0" strike="noStrike" spc="-1" dirty="0">
                <a:latin typeface="Candara"/>
                <a:ea typeface="Calibri"/>
              </a:rPr>
              <a:t>официальном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интернет-портале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правовой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информации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городского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округа Верхняя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Пышма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(www.верхняяпышма-право.рф),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в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газете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«Красное</a:t>
            </a:r>
            <a:r>
              <a:rPr lang="ru-RU" sz="2000" spc="-1" dirty="0">
                <a:latin typeface="Candara"/>
                <a:ea typeface="Calibri"/>
              </a:rPr>
              <a:t> </a:t>
            </a:r>
            <a:r>
              <a:rPr lang="ru-RU" sz="2000" b="0" strike="noStrike" spc="-1" dirty="0">
                <a:latin typeface="Candara"/>
                <a:ea typeface="Calibri"/>
              </a:rPr>
              <a:t> знамя</a:t>
            </a:r>
            <a:r>
              <a:rPr lang="ru-RU" sz="2000" spc="-1" dirty="0">
                <a:latin typeface="Candara"/>
                <a:ea typeface="Calibri"/>
              </a:rPr>
              <a:t>».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1"/>
          <p:cNvSpPr/>
          <p:nvPr/>
        </p:nvSpPr>
        <p:spPr>
          <a:xfrm>
            <a:off x="458676" y="1772640"/>
            <a:ext cx="3906684" cy="508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5000" lnSpcReduction="20000"/>
          </a:bodyPr>
          <a:lstStyle/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ru-RU" sz="1900" b="0" strike="noStrike" spc="-1" dirty="0">
                <a:latin typeface="Candara"/>
                <a:ea typeface="DejaVu Sans"/>
              </a:rPr>
              <a:t>С 1 января 2021 года в Федеральном законе «Об общих принципах организации местного самоуправления в Российской Федерации» появилась новая форма участия населения в осуществлении местного самоуправления — инициативные проекты. </a:t>
            </a:r>
            <a:endParaRPr lang="ru-RU" sz="19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endParaRPr lang="ru-RU" sz="19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ru-RU" sz="1900" b="0" strike="noStrike" spc="-1" dirty="0">
                <a:latin typeface="Candara"/>
                <a:ea typeface="DejaVu Sans"/>
              </a:rPr>
              <a:t>Думой городского округа Верхняя Пышма  25.03.2021 г. № 32/2 принято Положение  об инициативных проектах в городском округе Верхняя Пышма.</a:t>
            </a:r>
            <a:endParaRPr lang="ru-RU" sz="19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endParaRPr lang="ru-RU" sz="19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ru-RU" sz="1900" b="0" strike="noStrike" spc="-1" dirty="0">
                <a:latin typeface="Candara"/>
                <a:ea typeface="DejaVu Sans"/>
              </a:rPr>
              <a:t>Подробная информация об инициативном бюджетировании в городском округе Верхняя Пышма размещена на официальном сайте городского округа Верхняя Пышма movp.ru в разделе «Экономика». Ознакомиться можно,  пройдя по ссылке</a:t>
            </a:r>
            <a:endParaRPr lang="ru-RU" sz="19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ru-RU" sz="1900" b="0" strike="noStrike" spc="-1" dirty="0">
                <a:latin typeface="Candara"/>
                <a:ea typeface="DejaVu Sans"/>
              </a:rPr>
              <a:t> http://movp.ru/site/section?id=1330/.    </a:t>
            </a:r>
            <a:endParaRPr lang="ru-RU" sz="19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endParaRPr lang="ru-RU" sz="15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endParaRPr lang="ru-RU" sz="1500" b="0" strike="noStrike" spc="-1" dirty="0">
              <a:latin typeface="Arial"/>
            </a:endParaRPr>
          </a:p>
        </p:txBody>
      </p:sp>
      <p:sp>
        <p:nvSpPr>
          <p:cNvPr id="266" name="CustomShape 2"/>
          <p:cNvSpPr/>
          <p:nvPr/>
        </p:nvSpPr>
        <p:spPr>
          <a:xfrm>
            <a:off x="457200" y="390292"/>
            <a:ext cx="8434080" cy="123726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/>
            <a:r>
              <a:rPr lang="ru-RU" sz="3200" spc="-1" dirty="0">
                <a:solidFill>
                  <a:srgbClr val="F5C040"/>
                </a:solidFill>
                <a:latin typeface="Candara"/>
                <a:ea typeface="DejaVu Sans"/>
              </a:rPr>
              <a:t> </a:t>
            </a:r>
            <a:r>
              <a:rPr lang="ru-RU" sz="2800" b="1" strike="noStrike" spc="-1" dirty="0">
                <a:solidFill>
                  <a:srgbClr val="FFFF00"/>
                </a:solidFill>
                <a:latin typeface="Candara"/>
                <a:ea typeface="DejaVu Sans"/>
              </a:rPr>
              <a:t>Инициативный </a:t>
            </a:r>
            <a:r>
              <a:rPr lang="ru-RU" sz="2800" b="1" strike="noStrike" spc="-1" dirty="0">
                <a:latin typeface="Candara"/>
                <a:ea typeface="DejaVu Sans"/>
              </a:rPr>
              <a:t>бюджет — это привлечение граждан к решению местных проблем, развитию территории городского округа</a:t>
            </a:r>
            <a:endParaRPr lang="ru-RU" sz="2800" b="1" strike="noStrike" spc="-1" dirty="0">
              <a:latin typeface="Candara"/>
            </a:endParaRPr>
          </a:p>
        </p:txBody>
      </p:sp>
      <p:pic>
        <p:nvPicPr>
          <p:cNvPr id="267" name="Picture 2"/>
          <p:cNvPicPr/>
          <p:nvPr/>
        </p:nvPicPr>
        <p:blipFill>
          <a:blip r:embed="rId2"/>
          <a:stretch/>
        </p:blipFill>
        <p:spPr>
          <a:xfrm>
            <a:off x="4788000" y="2205000"/>
            <a:ext cx="3904200" cy="331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548403"/>
            <a:ext cx="8307659" cy="830997"/>
          </a:xfrm>
        </p:spPr>
        <p:txBody>
          <a:bodyPr/>
          <a:lstStyle/>
          <a:p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 2021 году в городском округе Верхняя Пышма реализованы 2 инициативных проекта с участием добровольных пожертвований граждан, предпринимателей и организаций округа. 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>
            <a:off x="5174166" y="2286000"/>
            <a:ext cx="3757600" cy="3178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Благодаря инициативным проектам в п. Первомайский и п. Красный городского округа Верхняя Пышма  установлены детские площадки.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91" y="1594624"/>
            <a:ext cx="4103648" cy="23752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73284"/>
            <a:ext cx="4014439" cy="267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98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4537"/>
            <a:ext cx="8452624" cy="1115123"/>
          </a:xfrm>
        </p:spPr>
        <p:txBody>
          <a:bodyPr/>
          <a:lstStyle/>
          <a:p>
            <a:r>
              <a:rPr lang="ru-RU" sz="2000" dirty="0" smtClean="0"/>
              <a:t>Согласно Распоряжению администрации городского округа Верхняя Пышма от 10.03.2022 года № 160 победителями конкурсного отбора проектов инициативного бюджетирования в городском округе Верхняя Пышма признаны: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/>
          </p:nvPr>
        </p:nvSpPr>
        <p:spPr>
          <a:xfrm>
            <a:off x="289932" y="2020151"/>
            <a:ext cx="4127312" cy="553998"/>
          </a:xfrm>
        </p:spPr>
        <p:txBody>
          <a:bodyPr/>
          <a:lstStyle/>
          <a:p>
            <a:r>
              <a:rPr lang="ru-RU" sz="2000" dirty="0" smtClean="0"/>
              <a:t>Проект </a:t>
            </a:r>
            <a:r>
              <a:rPr lang="ru-RU" sz="2000" dirty="0"/>
              <a:t>«Обустройство сельского досугового </a:t>
            </a:r>
            <a:r>
              <a:rPr lang="ru-RU" sz="2000" dirty="0" smtClean="0"/>
              <a:t>парка в п. Нагорный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/>
          </p:nvPr>
        </p:nvSpPr>
        <p:spPr>
          <a:xfrm>
            <a:off x="4894024" y="1600199"/>
            <a:ext cx="4015800" cy="124149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Проект «Приобретение концертного рояля «Михаил Глинка» для Детской школы искусств</a:t>
            </a: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/>
          </p:nvPr>
        </p:nvSpPr>
        <p:spPr>
          <a:xfrm>
            <a:off x="384700" y="6039239"/>
            <a:ext cx="8619892" cy="684946"/>
          </a:xfrm>
        </p:spPr>
        <p:txBody>
          <a:bodyPr>
            <a:noAutofit/>
          </a:bodyPr>
          <a:lstStyle/>
          <a:p>
            <a:r>
              <a:rPr lang="ru-RU" sz="2400" dirty="0" smtClean="0"/>
              <a:t>Благоустройство территории по адресу: п. Красный, ул. </a:t>
            </a:r>
            <a:r>
              <a:rPr lang="ru-RU" sz="2400" dirty="0" err="1" smtClean="0"/>
              <a:t>Проспектная</a:t>
            </a:r>
            <a:r>
              <a:rPr lang="ru-RU" sz="2400" dirty="0" smtClean="0"/>
              <a:t>, 2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163" y="3155791"/>
            <a:ext cx="3827661" cy="25517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00" y="2994102"/>
            <a:ext cx="3937776" cy="262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33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351035" y="1773044"/>
            <a:ext cx="3007080" cy="42932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ru-RU" sz="2000" b="0" strike="noStrike" spc="-1" dirty="0">
                <a:latin typeface="Candara"/>
                <a:ea typeface="DejaVu Sans"/>
              </a:rPr>
              <a:t>Все опросы и голосования находятся на официальном сайте администрации  городского округа Верхняя Пышма movp.ru в разделе «Общество».</a:t>
            </a:r>
            <a:endParaRPr lang="ru-RU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endParaRPr lang="ru-RU" sz="20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601"/>
              </a:spcAft>
            </a:pPr>
            <a:r>
              <a:rPr lang="ru-RU" sz="2000" b="0" strike="noStrike" spc="-1" dirty="0">
                <a:latin typeface="Candara"/>
                <a:ea typeface="DejaVu Sans"/>
              </a:rPr>
              <a:t>Результаты опроса используются в обобщенном виде – фамилию, имя, отчество указывать не нужно.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269" name="CustomShape 2"/>
          <p:cNvSpPr/>
          <p:nvPr/>
        </p:nvSpPr>
        <p:spPr>
          <a:xfrm>
            <a:off x="457200" y="272880"/>
            <a:ext cx="8506080" cy="116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400" b="1" strike="noStrike" spc="-1" dirty="0">
                <a:latin typeface="Candara"/>
                <a:ea typeface="DejaVu Sans"/>
              </a:rPr>
              <a:t>Каждый житель городского округа Верхняя Пышма может пройти опросы на различные темы, в том числе по вопросам формирования бюджета</a:t>
            </a:r>
            <a:endParaRPr lang="ru-RU" sz="2400" b="1" strike="noStrike" spc="-1" dirty="0">
              <a:latin typeface="Candara"/>
            </a:endParaRPr>
          </a:p>
        </p:txBody>
      </p:sp>
      <p:pic>
        <p:nvPicPr>
          <p:cNvPr id="270" name="Picture 2"/>
          <p:cNvPicPr/>
          <p:nvPr/>
        </p:nvPicPr>
        <p:blipFill>
          <a:blip r:embed="rId2"/>
          <a:stretch/>
        </p:blipFill>
        <p:spPr>
          <a:xfrm>
            <a:off x="3691054" y="1917000"/>
            <a:ext cx="5272226" cy="4483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457200" y="1196640"/>
            <a:ext cx="8228520" cy="54940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54000" lnSpcReduction="20000"/>
          </a:bodyPr>
          <a:lstStyle/>
          <a:p>
            <a:pPr algn="ctr">
              <a:lnSpc>
                <a:spcPct val="100000"/>
              </a:lnSpc>
              <a:spcBef>
                <a:spcPts val="581"/>
              </a:spcBef>
            </a:pPr>
            <a:r>
              <a:rPr lang="ru-RU" sz="3300" b="0" strike="noStrike" spc="-1" dirty="0">
                <a:latin typeface="Candara"/>
                <a:ea typeface="DejaVu Sans"/>
              </a:rPr>
              <a:t>Проведенный мною опрос жителей городского округа Верхняя Пышма (18 человек) показал:</a:t>
            </a:r>
            <a:endParaRPr lang="ru-RU" sz="33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lang="ru-RU" sz="3300" b="0" strike="noStrike" spc="-1" dirty="0">
              <a:latin typeface="Arial"/>
            </a:endParaRPr>
          </a:p>
          <a:p>
            <a:pPr marL="274320" indent="-273240">
              <a:lnSpc>
                <a:spcPct val="100000"/>
              </a:lnSpc>
              <a:spcBef>
                <a:spcPts val="51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3300" b="0" strike="noStrike" spc="-1" dirty="0">
                <a:latin typeface="Candara"/>
                <a:ea typeface="DejaVu Sans"/>
              </a:rPr>
              <a:t> 83 % жителей разного возраста  (с 7 лет и более) знакомы с понятием «бюджет»;</a:t>
            </a:r>
            <a:endParaRPr lang="ru-RU" sz="3300" b="0" strike="noStrike" spc="-1" dirty="0">
              <a:latin typeface="Arial"/>
            </a:endParaRPr>
          </a:p>
          <a:p>
            <a:pPr marL="274320" indent="-273240">
              <a:lnSpc>
                <a:spcPct val="100000"/>
              </a:lnSpc>
              <a:spcBef>
                <a:spcPts val="51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3300" b="0" strike="noStrike" spc="-1" dirty="0">
                <a:latin typeface="Candara"/>
                <a:ea typeface="DejaVu Sans"/>
              </a:rPr>
              <a:t>с понятием «бюджет для граждан» знакомы 50 % опрошенных жителей;</a:t>
            </a:r>
            <a:endParaRPr lang="ru-RU" sz="3300" b="0" strike="noStrike" spc="-1" dirty="0">
              <a:latin typeface="Arial"/>
            </a:endParaRPr>
          </a:p>
          <a:p>
            <a:pPr marL="274320" indent="-273240">
              <a:lnSpc>
                <a:spcPct val="100000"/>
              </a:lnSpc>
              <a:spcBef>
                <a:spcPts val="51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3300" b="0" strike="noStrike" spc="-1" dirty="0">
                <a:latin typeface="Candara"/>
                <a:ea typeface="DejaVu Sans"/>
              </a:rPr>
              <a:t>50 % опрошенных жителей интересуются информацией об исполнении бюджета, размещенной на  официальном сайте администрации городского округа;</a:t>
            </a:r>
            <a:endParaRPr lang="ru-RU" sz="3300" b="0" strike="noStrike" spc="-1" dirty="0">
              <a:latin typeface="Arial"/>
            </a:endParaRPr>
          </a:p>
          <a:p>
            <a:pPr marL="274320" indent="-273240">
              <a:lnSpc>
                <a:spcPct val="100000"/>
              </a:lnSpc>
              <a:spcBef>
                <a:spcPts val="51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3300" b="0" strike="noStrike" spc="-1" dirty="0">
                <a:latin typeface="Candara"/>
                <a:ea typeface="DejaVu Sans"/>
              </a:rPr>
              <a:t>39 % опрошенных жителей знают про инициативное бюджетирование;</a:t>
            </a:r>
            <a:endParaRPr lang="ru-RU" sz="3300" b="0" strike="noStrike" spc="-1" dirty="0">
              <a:latin typeface="Arial"/>
            </a:endParaRPr>
          </a:p>
          <a:p>
            <a:pPr marL="274320" indent="-273240">
              <a:lnSpc>
                <a:spcPct val="100000"/>
              </a:lnSpc>
              <a:spcBef>
                <a:spcPts val="519"/>
              </a:spcBef>
              <a:buClr>
                <a:srgbClr val="31B6FD"/>
              </a:buClr>
              <a:buFont typeface="Symbol"/>
              <a:buChar char=""/>
            </a:pPr>
            <a:r>
              <a:rPr lang="ru-RU" sz="3300" b="0" strike="noStrike" spc="-1" dirty="0">
                <a:latin typeface="Candara"/>
                <a:ea typeface="DejaVu Sans"/>
              </a:rPr>
              <a:t>основные вопросы, которые интересуют  опрошенных граждан: ремонт дорог, благоустройство, экология, % исполнения бюджета.</a:t>
            </a:r>
            <a:endParaRPr lang="ru-RU" sz="33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lang="ru-RU" sz="33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r>
              <a:rPr lang="ru-RU" sz="3300" b="0" strike="noStrike" spc="-1" dirty="0">
                <a:solidFill>
                  <a:srgbClr val="000000"/>
                </a:solidFill>
                <a:latin typeface="Candara"/>
                <a:ea typeface="DejaVu Sans"/>
              </a:rPr>
              <a:t>В ходе опроса жители устно сообщали, что для ознакомления с бюджетом для граждан им удобно размещение данной информации  также в социальных сетях.</a:t>
            </a:r>
            <a:endParaRPr lang="ru-RU" sz="33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lang="ru-RU" sz="33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lang="ru-RU" sz="33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r>
              <a:rPr lang="ru-RU" sz="3300" b="0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ea typeface="DejaVu Sans"/>
              </a:rPr>
              <a:t>В ходе опроса жителям, не знакомым с понятиями «бюджет», «бюджет для граждан», «инициативное бюджетирование», «публичные слушания», мною разъяснены данные понятия. </a:t>
            </a:r>
            <a:endParaRPr lang="ru-RU" sz="33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lang="ru-RU" sz="33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lang="ru-RU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lang="ru-RU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lang="ru-RU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lang="ru-RU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lang="ru-RU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lang="ru-RU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lang="ru-RU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lang="ru-RU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lang="ru-RU" sz="2600" b="0" strike="noStrike" spc="-1" dirty="0">
              <a:latin typeface="Arial"/>
            </a:endParaRPr>
          </a:p>
        </p:txBody>
      </p:sp>
      <p:sp>
        <p:nvSpPr>
          <p:cNvPr id="272" name="CustomShape 2"/>
          <p:cNvSpPr/>
          <p:nvPr/>
        </p:nvSpPr>
        <p:spPr>
          <a:xfrm>
            <a:off x="457200" y="274680"/>
            <a:ext cx="8228520" cy="84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latin typeface="Candara"/>
                <a:ea typeface="DejaVu Sans"/>
              </a:rPr>
              <a:t>Социальный опрос жителей</a:t>
            </a:r>
            <a:endParaRPr lang="ru-RU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CustomShape 1"/>
          <p:cNvSpPr/>
          <p:nvPr/>
        </p:nvSpPr>
        <p:spPr>
          <a:xfrm>
            <a:off x="457200" y="345688"/>
            <a:ext cx="8228520" cy="61785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82000" lnSpcReduction="20000"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chemeClr val="bg1"/>
                </a:solidFill>
                <a:latin typeface="Candara"/>
                <a:ea typeface="DejaVu Sans"/>
              </a:rPr>
              <a:t>При составлении бюджета для граждан в городском округе Верхняя Пышма использовались  Методические рекомендации  по представлению бюджетов субъектов Российской Федерации и местных бюджетов и отчетов об их исполнении в доступной для граждан форме (Приказ Министерства финансов Российской Федерации от 22 сентября 2015 г. № 145н).</a:t>
            </a:r>
            <a:r>
              <a:rPr sz="2400" dirty="0">
                <a:solidFill>
                  <a:schemeClr val="bg1"/>
                </a:solidFill>
              </a:rPr>
              <a:t/>
            </a:r>
            <a:br>
              <a:rPr sz="2400" dirty="0">
                <a:solidFill>
                  <a:schemeClr val="bg1"/>
                </a:solidFill>
              </a:rPr>
            </a:br>
            <a:r>
              <a:rPr dirty="0"/>
              <a:t/>
            </a:r>
            <a:br>
              <a:rPr dirty="0"/>
            </a:br>
            <a:endParaRPr lang="ru-RU" dirty="0" smtClean="0"/>
          </a:p>
          <a:p>
            <a:pPr algn="ctr">
              <a:lnSpc>
                <a:spcPct val="100000"/>
              </a:lnSpc>
            </a:pPr>
            <a:endParaRPr lang="ru-RU" dirty="0" smtClean="0"/>
          </a:p>
          <a:p>
            <a:pPr algn="ctr">
              <a:lnSpc>
                <a:spcPct val="100000"/>
              </a:lnSpc>
            </a:pPr>
            <a:r>
              <a:rPr dirty="0"/>
              <a:t/>
            </a:r>
            <a:br>
              <a:rPr dirty="0"/>
            </a:br>
            <a:r>
              <a:rPr lang="ru-RU" sz="2200" b="0" strike="noStrike" spc="-1" dirty="0">
                <a:solidFill>
                  <a:srgbClr val="000000"/>
                </a:solidFill>
                <a:latin typeface="Candara"/>
                <a:ea typeface="DejaVu Sans"/>
              </a:rPr>
              <a:t>При составлении и публикации бюджета для граждан в городском округе Верхняя Пышма применены следующие принципы: достаточность, понятность, достоверность, актуальность, доступность, своевременность.</a:t>
            </a:r>
            <a:r>
              <a:rPr sz="2200" dirty="0"/>
              <a:t/>
            </a:r>
            <a:br>
              <a:rPr sz="2200" dirty="0"/>
            </a:br>
            <a:r>
              <a:rPr sz="2200" dirty="0"/>
              <a:t/>
            </a:r>
            <a:br>
              <a:rPr sz="2200"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ru-RU" sz="1800" b="0" strike="noStrike" spc="-1" dirty="0">
                <a:solidFill>
                  <a:srgbClr val="FFFFFF"/>
                </a:solidFill>
                <a:latin typeface="Candara"/>
                <a:ea typeface="DejaVu Sans"/>
              </a:rPr>
              <a:t>По сравнению с предыдущими годами  Финансовое управление администрации городского округа Верхняя Пышма  в настоящее время осуществляет более активную работу  по формированию и представлению бюджетов для граждан на различных этапах бюджетного процесса.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ru-RU" sz="1800" b="0" strike="noStrike" spc="-1" dirty="0">
                <a:solidFill>
                  <a:srgbClr val="FFFFFF"/>
                </a:solidFill>
                <a:latin typeface="Candara"/>
                <a:ea typeface="DejaVu Sans"/>
              </a:rPr>
              <a:t> 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274" name="Picture 2"/>
          <p:cNvPicPr/>
          <p:nvPr/>
        </p:nvPicPr>
        <p:blipFill>
          <a:blip r:embed="rId2"/>
          <a:stretch/>
        </p:blipFill>
        <p:spPr>
          <a:xfrm>
            <a:off x="5698273" y="3635298"/>
            <a:ext cx="2836344" cy="272171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CustomShape 1"/>
          <p:cNvSpPr/>
          <p:nvPr/>
        </p:nvSpPr>
        <p:spPr>
          <a:xfrm>
            <a:off x="457200" y="260640"/>
            <a:ext cx="8228520" cy="47512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/>
            <a:r>
              <a:rPr lang="ru-RU" sz="3200" b="1" strike="noStrike" spc="-1" dirty="0">
                <a:solidFill>
                  <a:srgbClr val="FFFF00"/>
                </a:solidFill>
                <a:latin typeface="Candara"/>
                <a:ea typeface="DejaVu Sans"/>
              </a:rPr>
              <a:t>Рекомендую</a:t>
            </a:r>
            <a:r>
              <a:rPr dirty="0"/>
              <a:t/>
            </a:r>
            <a:br>
              <a:rPr dirty="0"/>
            </a:br>
            <a:r>
              <a:rPr lang="ru-RU" sz="1600" spc="-1" dirty="0">
                <a:solidFill>
                  <a:srgbClr val="000000"/>
                </a:solidFill>
                <a:latin typeface="Candara"/>
              </a:rPr>
              <a:t> </a:t>
            </a:r>
            <a:r>
              <a:rPr lang="ru-RU" sz="1600" b="0" strike="noStrike" spc="-1" dirty="0">
                <a:solidFill>
                  <a:srgbClr val="000000"/>
                </a:solidFill>
                <a:latin typeface="Candara"/>
                <a:ea typeface="DejaVu Sans"/>
              </a:rPr>
              <a:t> </a:t>
            </a:r>
            <a:r>
              <a:rPr lang="ru-RU" sz="2000" b="0" strike="noStrike" spc="-1" dirty="0">
                <a:latin typeface="Candara"/>
                <a:ea typeface="DejaVu Sans"/>
              </a:rPr>
              <a:t>органам местного самоуправления</a:t>
            </a:r>
            <a:r>
              <a:rPr lang="ru-RU" sz="1800" b="0" strike="noStrike" spc="-1" dirty="0">
                <a:latin typeface="Candara"/>
                <a:ea typeface="DejaVu Sans"/>
              </a:rPr>
              <a:t> </a:t>
            </a:r>
            <a:r>
              <a:rPr lang="ru-RU" sz="2000" b="0" strike="noStrike" spc="-1" dirty="0">
                <a:latin typeface="Candara"/>
                <a:ea typeface="DejaVu Sans"/>
              </a:rPr>
              <a:t>провести опрос мнения граждан (заинтересованных пользователей) о содержании опубликованного на сайте администрации городского округа Верхняя Пышма бюджета для граждан, понятности и достаточности представленной информации</a:t>
            </a:r>
            <a:r>
              <a:rPr lang="ru-RU" sz="2000" spc="-1" dirty="0">
                <a:latin typeface="Candara"/>
                <a:ea typeface="DejaVu Sans"/>
              </a:rPr>
              <a:t> </a:t>
            </a:r>
            <a:r>
              <a:rPr lang="ru-RU" sz="2000" b="0" strike="noStrike" spc="-1" dirty="0">
                <a:latin typeface="Candara"/>
                <a:ea typeface="DejaVu Sans"/>
              </a:rPr>
              <a:t> одновременно с публикацией бюджета для граждан на официальном сайте администрации городского округа Верхняя Пышма и при составлении последующих</a:t>
            </a:r>
            <a:r>
              <a:rPr lang="ru-RU" sz="2000" spc="-1" dirty="0">
                <a:latin typeface="Candara"/>
                <a:ea typeface="DejaVu Sans"/>
              </a:rPr>
              <a:t> </a:t>
            </a:r>
            <a:r>
              <a:rPr lang="ru-RU" sz="2000" b="0" strike="noStrike" spc="-1" dirty="0">
                <a:latin typeface="Candara"/>
                <a:ea typeface="DejaVu Sans"/>
              </a:rPr>
              <a:t> бюджетов для граждан учесть данные предложения и замечания. Также</a:t>
            </a:r>
            <a:r>
              <a:rPr lang="ru-RU" sz="2000" spc="-1" dirty="0">
                <a:latin typeface="Candara"/>
                <a:ea typeface="DejaVu Sans"/>
              </a:rPr>
              <a:t> </a:t>
            </a:r>
            <a:r>
              <a:rPr lang="ru-RU" sz="2000" b="0" strike="noStrike" spc="-1" dirty="0">
                <a:latin typeface="Candara"/>
                <a:ea typeface="DejaVu Sans"/>
              </a:rPr>
              <a:t> можно применить</a:t>
            </a:r>
            <a:r>
              <a:rPr lang="ru-RU" sz="2000" spc="-1" dirty="0">
                <a:latin typeface="Candara"/>
                <a:ea typeface="DejaVu Sans"/>
              </a:rPr>
              <a:t> </a:t>
            </a:r>
            <a:r>
              <a:rPr lang="ru-RU" sz="2000" b="0" strike="noStrike" spc="-1" dirty="0">
                <a:latin typeface="Candara"/>
                <a:ea typeface="DejaVu Sans"/>
              </a:rPr>
              <a:t> матричный QR-код</a:t>
            </a:r>
            <a:r>
              <a:rPr lang="ru-RU" sz="2000" spc="-1" dirty="0">
                <a:latin typeface="Candara"/>
                <a:ea typeface="DejaVu Sans"/>
              </a:rPr>
              <a:t> </a:t>
            </a:r>
            <a:r>
              <a:rPr lang="ru-RU" sz="2000" b="0" strike="noStrike" spc="-1" dirty="0">
                <a:latin typeface="Candara"/>
                <a:ea typeface="DejaVu Sans"/>
              </a:rPr>
              <a:t> на первой странице брошюры для граждан, распространять информацию о бюджете</a:t>
            </a:r>
            <a:r>
              <a:rPr lang="ru-RU" sz="2000" spc="-1" dirty="0">
                <a:latin typeface="Candara"/>
                <a:ea typeface="DejaVu Sans"/>
              </a:rPr>
              <a:t>  </a:t>
            </a:r>
            <a:r>
              <a:rPr lang="ru-RU" sz="2000" b="0" strike="noStrike" spc="-1" dirty="0">
                <a:latin typeface="Candara"/>
                <a:ea typeface="DejaVu Sans"/>
              </a:rPr>
              <a:t> через библиотечную сеть, социальные сети. Брошюры «О бюджете городского округа Верхняя Пышма» можно использовать в качестве наглядных материалов</a:t>
            </a:r>
            <a:r>
              <a:rPr lang="ru-RU" sz="2000" spc="-1" dirty="0">
                <a:latin typeface="Candara"/>
                <a:ea typeface="DejaVu Sans"/>
              </a:rPr>
              <a:t> </a:t>
            </a:r>
            <a:r>
              <a:rPr lang="ru-RU" sz="2000" b="0" strike="noStrike" spc="-1" dirty="0">
                <a:latin typeface="Candara"/>
                <a:ea typeface="DejaVu Sans"/>
              </a:rPr>
              <a:t> при организации учебного процесса в муниципальных учреждений.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76" name="Picture 2"/>
          <p:cNvPicPr/>
          <p:nvPr/>
        </p:nvPicPr>
        <p:blipFill>
          <a:blip r:embed="rId2"/>
          <a:stretch/>
        </p:blipFill>
        <p:spPr>
          <a:xfrm>
            <a:off x="7164360" y="5013000"/>
            <a:ext cx="1408680" cy="1408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457200" y="446049"/>
            <a:ext cx="8228520" cy="7495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FFFF00"/>
                </a:solidFill>
                <a:latin typeface="Candara"/>
                <a:ea typeface="DejaVu Sans"/>
              </a:rPr>
              <a:t>Работа подготовлена с использованием информации из официальных источников:</a:t>
            </a:r>
            <a:r>
              <a:rPr sz="2400" dirty="0">
                <a:solidFill>
                  <a:srgbClr val="FFFF00"/>
                </a:solidFill>
              </a:rPr>
              <a:t/>
            </a:r>
            <a:br>
              <a:rPr sz="2400" dirty="0">
                <a:solidFill>
                  <a:srgbClr val="FFFF00"/>
                </a:solidFill>
              </a:rPr>
            </a:br>
            <a:endParaRPr lang="ru-RU" sz="2400" b="0" strike="noStrike" spc="-1" dirty="0">
              <a:solidFill>
                <a:srgbClr val="FFFF00"/>
              </a:solidFill>
              <a:latin typeface="Arial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741328" y="1007999"/>
            <a:ext cx="8402672" cy="532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Candara"/>
                <a:ea typeface="DejaVu Sans"/>
              </a:rPr>
              <a:t>1.официальный сайт администрации городского округа Верхняя Пышма (https://movp.ru);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sz="2000" dirty="0"/>
              <a:t/>
            </a:r>
            <a:br>
              <a:rPr sz="2000" dirty="0"/>
            </a:br>
            <a:r>
              <a:rPr lang="ru-RU" sz="2000" b="0" strike="noStrike" spc="-1" dirty="0">
                <a:solidFill>
                  <a:srgbClr val="000000"/>
                </a:solidFill>
                <a:latin typeface="Candara"/>
                <a:ea typeface="DejaVu Sans"/>
              </a:rPr>
              <a:t>2. официальный сайт Думы городского округа Верхняя Пышма (http://dumavp.ru);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sz="2000" dirty="0"/>
              <a:t/>
            </a:r>
            <a:br>
              <a:rPr sz="2000" dirty="0"/>
            </a:br>
            <a:r>
              <a:rPr lang="ru-RU" sz="2000" b="0" strike="noStrike" spc="-1" dirty="0">
                <a:solidFill>
                  <a:srgbClr val="000000"/>
                </a:solidFill>
                <a:latin typeface="Candara"/>
                <a:ea typeface="DejaVu Sans"/>
              </a:rPr>
              <a:t>3. официальный интернет-портал правовой информации городского округа Верхняя Пышма 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Candara"/>
                <a:ea typeface="DejaVu Sans"/>
              </a:rPr>
              <a:t>(http://верхняяпышма-право.рф);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Candara"/>
                <a:ea typeface="DejaVu Sans"/>
              </a:rPr>
              <a:t>4. официальный сайт Министерства финансов Российской Федерации (</a:t>
            </a:r>
            <a:r>
              <a:rPr lang="ru-RU" sz="2000" b="0" strike="noStrike" spc="-1" dirty="0">
                <a:solidFill>
                  <a:srgbClr val="000000"/>
                </a:solidFill>
                <a:latin typeface="Candara"/>
                <a:ea typeface="DejaVu Sans"/>
                <a:hlinkClick r:id="rId2"/>
              </a:rPr>
              <a:t>https://minfin.gov.ru/ru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Candara"/>
                <a:ea typeface="DejaVu Sans"/>
                <a:hlinkClick r:id="rId2"/>
              </a:rPr>
              <a:t>/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Candara"/>
                <a:ea typeface="DejaVu Sans"/>
              </a:rPr>
              <a:t>);</a:t>
            </a:r>
          </a:p>
          <a:p>
            <a:pPr>
              <a:lnSpc>
                <a:spcPct val="100000"/>
              </a:lnSpc>
            </a:pPr>
            <a:endParaRPr lang="ru-RU" sz="2000" spc="-1" dirty="0">
              <a:solidFill>
                <a:srgbClr val="000000"/>
              </a:solidFill>
              <a:latin typeface="Candara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Candara"/>
                <a:ea typeface="DejaVu Sans"/>
              </a:rPr>
              <a:t>5. компьютерная справочная правовая система в России Консультант Плюс.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835323" y="1523027"/>
            <a:ext cx="850397" cy="10739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637" y="4438185"/>
            <a:ext cx="746243" cy="8164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140" y="5903227"/>
            <a:ext cx="3667299" cy="8557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115</TotalTime>
  <Words>924</Words>
  <Application>Microsoft Office PowerPoint</Application>
  <PresentationFormat>Экран (4:3)</PresentationFormat>
  <Paragraphs>86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Calibri</vt:lpstr>
      <vt:lpstr>Candara</vt:lpstr>
      <vt:lpstr>DejaVu Sans</vt:lpstr>
      <vt:lpstr>Symbol</vt:lpstr>
      <vt:lpstr>Wingdings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Городской округ Верхняя Пышма -  муниципальное образование в Свердловской области России, относится к Западному управленческому округу. Административный центр — город Верхняя Пышма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2021 году в городском округе Верхняя Пышма реализованы 2 инициативных проекта с участием добровольных пожертвований граждан, предпринимателей и организаций округа. </vt:lpstr>
      <vt:lpstr>Согласно Распоряжению администрации городского округа Верхняя Пышма от 10.03.2022 года № 160 победителями конкурсного отбора проектов инициативного бюджетирования в городском округе Верхняя Пышма признаны: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практики развития бюджета для граждан</dc:title>
  <dc:subject/>
  <dc:creator>Кислова</dc:creator>
  <dc:description/>
  <cp:lastModifiedBy>Админ</cp:lastModifiedBy>
  <cp:revision>18</cp:revision>
  <cp:lastPrinted>2021-04-19T10:49:22Z</cp:lastPrinted>
  <dcterms:created xsi:type="dcterms:W3CDTF">2021-04-01T10:49:13Z</dcterms:created>
  <dcterms:modified xsi:type="dcterms:W3CDTF">2022-07-04T03:06:13Z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13</vt:i4>
  </property>
</Properties>
</file>