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41" r:id="rId2"/>
    <p:sldId id="345" r:id="rId3"/>
    <p:sldId id="346" r:id="rId4"/>
    <p:sldId id="340" r:id="rId5"/>
    <p:sldId id="348" r:id="rId6"/>
    <p:sldId id="284" r:id="rId7"/>
    <p:sldId id="336" r:id="rId8"/>
    <p:sldId id="327" r:id="rId9"/>
    <p:sldId id="328" r:id="rId10"/>
    <p:sldId id="334" r:id="rId11"/>
    <p:sldId id="329" r:id="rId12"/>
    <p:sldId id="331" r:id="rId13"/>
    <p:sldId id="332" r:id="rId14"/>
    <p:sldId id="333" r:id="rId15"/>
    <p:sldId id="330" r:id="rId16"/>
    <p:sldId id="335" r:id="rId17"/>
    <p:sldId id="337" r:id="rId18"/>
    <p:sldId id="338" r:id="rId19"/>
    <p:sldId id="308" r:id="rId20"/>
    <p:sldId id="324" r:id="rId21"/>
    <p:sldId id="343" r:id="rId22"/>
    <p:sldId id="349" r:id="rId23"/>
    <p:sldId id="342" r:id="rId24"/>
  </p:sldIdLst>
  <p:sldSz cx="9144000" cy="5143500" type="screen16x9"/>
  <p:notesSz cx="10234613" cy="7104063"/>
  <p:embeddedFontLst>
    <p:embeddedFont>
      <p:font typeface="Bebas Neue Book" charset="-52"/>
      <p:regular r:id="rId27"/>
    </p:embeddedFont>
    <p:embeddedFont>
      <p:font typeface="Roboto Black" charset="0"/>
      <p:bold r:id="rId28"/>
    </p:embeddedFont>
    <p:embeddedFont>
      <p:font typeface="Bebas Neue Bold" charset="-52"/>
      <p:bold r:id="rId29"/>
    </p:embeddedFont>
    <p:embeddedFont>
      <p:font typeface="Calibri" pitchFamily="34" charset="0"/>
      <p:regular r:id="rId30"/>
      <p:bold r:id="rId31"/>
      <p:italic r:id="rId32"/>
      <p:boldItalic r:id="rId33"/>
    </p:embeddedFont>
    <p:embeddedFont>
      <p:font typeface="Roboto" charset="0"/>
      <p:regular r:id="rId34"/>
      <p:bold r:id="rId35"/>
    </p:embeddedFont>
    <p:embeddedFont>
      <p:font typeface="Bebas Neue Regular" charset="-52"/>
      <p:regular r:id="rId36"/>
    </p:embeddedFont>
    <p:embeddedFont>
      <p:font typeface="Roboto Medium" charset="0"/>
      <p:regular r:id="rId37"/>
    </p:embeddedFont>
    <p:embeddedFont>
      <p:font typeface="Roboto Light" charset="0"/>
      <p:regular r:id="rId38"/>
    </p:embeddedFont>
    <p:embeddedFont>
      <p:font typeface="Roboto Thin" charset="0"/>
      <p:regular r:id="rId39"/>
    </p:embeddedFont>
  </p:embeddedFontLst>
  <p:defaultTextStyle>
    <a:defPPr>
      <a:defRPr lang="ru-RU"/>
    </a:defPPr>
    <a:lvl1pPr marL="0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6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92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88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84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80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76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72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68" algn="l" defTabSz="91419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ADD4"/>
    <a:srgbClr val="88A9D2"/>
    <a:srgbClr val="208076"/>
    <a:srgbClr val="7C64B0"/>
    <a:srgbClr val="64BDE1"/>
    <a:srgbClr val="5488C7"/>
    <a:srgbClr val="87C879"/>
    <a:srgbClr val="00AECD"/>
    <a:srgbClr val="45B97C"/>
    <a:srgbClr val="81A7D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510" autoAdjust="0"/>
    <p:restoredTop sz="94660"/>
  </p:normalViewPr>
  <p:slideViewPr>
    <p:cSldViewPr>
      <p:cViewPr>
        <p:scale>
          <a:sx n="100" d="100"/>
          <a:sy n="100" d="100"/>
        </p:scale>
        <p:origin x="-907" y="-25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9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4502696553145894"/>
          <c:y val="4.7409611496499894E-2"/>
          <c:w val="0.76364628959886593"/>
          <c:h val="0.9130553462595130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explosion val="6"/>
          </c:dPt>
          <c:dPt>
            <c:idx val="1"/>
            <c:explosion val="3"/>
          </c:dPt>
          <c:dPt>
            <c:idx val="2"/>
            <c:explosion val="2"/>
          </c:dPt>
          <c:dLbls>
            <c:dLbl>
              <c:idx val="0"/>
              <c:layout>
                <c:manualLayout>
                  <c:x val="-9.3807217447297045E-2"/>
                  <c:y val="-0.28386518196989491"/>
                </c:manualLayout>
              </c:layout>
              <c:spPr/>
              <c:txPr>
                <a:bodyPr/>
                <a:lstStyle/>
                <a:p>
                  <a:pPr algn="ctr" rtl="0">
                    <a:defRPr lang="en-US" sz="1800" b="1" i="0" u="none" strike="noStrike" kern="1200" baseline="0" dirty="0">
                      <a:ln>
                        <a:solidFill>
                          <a:schemeClr val="accent1"/>
                        </a:solidFill>
                      </a:ln>
                      <a:solidFill>
                        <a:schemeClr val="accent1"/>
                      </a:solidFill>
                      <a:latin typeface="Bebas Neue Bold" pitchFamily="34" charset="-52"/>
                      <a:ea typeface="+mn-ea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dLbl>
              <c:idx val="1"/>
              <c:layout>
                <c:manualLayout>
                  <c:x val="0.14551257415839294"/>
                  <c:y val="-0.15342583474633611"/>
                </c:manualLayout>
              </c:layout>
              <c:spPr/>
              <c:txPr>
                <a:bodyPr/>
                <a:lstStyle/>
                <a:p>
                  <a:pPr>
                    <a:defRPr sz="1800" b="1">
                      <a:ln>
                        <a:solidFill>
                          <a:schemeClr val="accent2"/>
                        </a:solidFill>
                      </a:ln>
                      <a:solidFill>
                        <a:schemeClr val="accent2"/>
                      </a:solidFill>
                      <a:latin typeface="Bebas Neue Bold" pitchFamily="34" charset="-52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dLbl>
              <c:idx val="2"/>
              <c:layout>
                <c:manualLayout>
                  <c:x val="0.20673514732418971"/>
                  <c:y val="0.14299416824805214"/>
                </c:manualLayout>
              </c:layout>
              <c:spPr/>
              <c:txPr>
                <a:bodyPr/>
                <a:lstStyle/>
                <a:p>
                  <a:pPr>
                    <a:defRPr lang="en-US" sz="1800" b="1" i="0" u="none" strike="noStrike" kern="1200" baseline="0" dirty="0">
                      <a:solidFill>
                        <a:schemeClr val="accent3"/>
                      </a:solidFill>
                      <a:latin typeface="Bebas Neue Bold" pitchFamily="34" charset="-52"/>
                      <a:ea typeface="+mn-ea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</c:dLbl>
            <c:txPr>
              <a:bodyPr/>
              <a:lstStyle/>
              <a:p>
                <a:pPr>
                  <a:defRPr sz="1600" b="1">
                    <a:latin typeface="+mn-lt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федеральный бюджет</c:v>
                </c:pt>
                <c:pt idx="1">
                  <c:v>областной бюджет</c:v>
                </c:pt>
                <c:pt idx="2">
                  <c:v>местный бюджет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30.663</c:v>
                </c:pt>
                <c:pt idx="1">
                  <c:v>10.387</c:v>
                </c:pt>
                <c:pt idx="2">
                  <c:v>4.1229999999999745</c:v>
                </c:pt>
              </c:numCache>
            </c:numRef>
          </c:val>
        </c:ser>
        <c:firstSliceAng val="148"/>
        <c:holeSize val="66"/>
      </c:doughnut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797246" y="1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4CAFA788-BC02-431F-BB5C-C7A8FA8139C9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747627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797246" y="6747627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0D204274-91CF-43B8-89C6-85004C741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797246" y="1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93A5144C-8023-4145-9259-9C4B3D2298B1}" type="datetimeFigureOut">
              <a:rPr lang="ru-RU" smtClean="0"/>
              <a:pPr/>
              <a:t>20.07.2022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749550" y="533400"/>
            <a:ext cx="4735513" cy="2663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23462" y="3374430"/>
            <a:ext cx="8187690" cy="3196828"/>
          </a:xfrm>
          <a:prstGeom prst="rect">
            <a:avLst/>
          </a:prstGeom>
        </p:spPr>
        <p:txBody>
          <a:bodyPr vert="horz" lIns="99075" tIns="49538" rIns="99075" bIns="4953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747627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797246" y="6747627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A997A90-6F13-4928-B5AC-52214B2AEB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7092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96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92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88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84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480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76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672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768" algn="l" defTabSz="91419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2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D02A14-C26F-FC45-8B91-8275F7F8AD4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33963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4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5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6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7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8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9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10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11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12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13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14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15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16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17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18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19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20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21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 txBox="1">
            <a:spLocks noGrp="1" noChangeArrowheads="1"/>
          </p:cNvSpPr>
          <p:nvPr/>
        </p:nvSpPr>
        <p:spPr bwMode="auto">
          <a:xfrm>
            <a:off x="5799618" y="6748864"/>
            <a:ext cx="4427890" cy="351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7515" tIns="50708" rIns="97515" bIns="5070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485056" algn="l"/>
                <a:tab pos="971832" algn="l"/>
                <a:tab pos="1458608" algn="l"/>
                <a:tab pos="1945384" algn="l"/>
                <a:tab pos="2432160" algn="l"/>
                <a:tab pos="2918936" algn="l"/>
                <a:tab pos="3405711" algn="l"/>
                <a:tab pos="3892488" algn="l"/>
                <a:tab pos="4379263" algn="l"/>
                <a:tab pos="4866040" algn="l"/>
                <a:tab pos="5352815" algn="l"/>
                <a:tab pos="5839592" algn="l"/>
                <a:tab pos="6326367" algn="l"/>
                <a:tab pos="6813143" algn="l"/>
                <a:tab pos="7299919" algn="l"/>
                <a:tab pos="7786695" algn="l"/>
                <a:tab pos="8273471" algn="l"/>
                <a:tab pos="8760247" algn="l"/>
                <a:tab pos="9247022" algn="l"/>
                <a:tab pos="9733799" algn="l"/>
              </a:tabLst>
            </a:pPr>
            <a:fld id="{59524119-7A85-4CEE-8194-D8DD8EF138AC}" type="slidenum">
              <a:rPr lang="en-GB" sz="1300">
                <a:solidFill>
                  <a:srgbClr val="000000"/>
                </a:solidFill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485056" algn="l"/>
                  <a:tab pos="971832" algn="l"/>
                  <a:tab pos="1458608" algn="l"/>
                  <a:tab pos="1945384" algn="l"/>
                  <a:tab pos="2432160" algn="l"/>
                  <a:tab pos="2918936" algn="l"/>
                  <a:tab pos="3405711" algn="l"/>
                  <a:tab pos="3892488" algn="l"/>
                  <a:tab pos="4379263" algn="l"/>
                  <a:tab pos="4866040" algn="l"/>
                  <a:tab pos="5352815" algn="l"/>
                  <a:tab pos="5839592" algn="l"/>
                  <a:tab pos="6326367" algn="l"/>
                  <a:tab pos="6813143" algn="l"/>
                  <a:tab pos="7299919" algn="l"/>
                  <a:tab pos="7786695" algn="l"/>
                  <a:tab pos="8273471" algn="l"/>
                  <a:tab pos="8760247" algn="l"/>
                  <a:tab pos="9247022" algn="l"/>
                  <a:tab pos="9733799" algn="l"/>
                </a:tabLst>
              </a:pPr>
              <a:t>22</a:t>
            </a:fld>
            <a:endParaRPr lang="en-GB" sz="1300" dirty="0">
              <a:solidFill>
                <a:srgbClr val="000000"/>
              </a:solidFill>
            </a:endParaRP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1705772" y="532805"/>
            <a:ext cx="6823077" cy="266402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75" tIns="49538" rIns="99075" bIns="49538" anchor="ctr"/>
          <a:lstStyle/>
          <a:p>
            <a:pPr>
              <a:lnSpc>
                <a:spcPct val="95000"/>
              </a:lnSpc>
              <a:buClr>
                <a:srgbClr val="000000"/>
              </a:buClr>
              <a:buSzPct val="100000"/>
              <a:buFont typeface="Times New Roman" charset="0"/>
              <a:buNone/>
            </a:pPr>
            <a:endParaRPr lang="ru-RU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/>
          </p:nvPr>
        </p:nvSpPr>
        <p:spPr>
          <a:xfrm>
            <a:off x="1364616" y="3374432"/>
            <a:ext cx="7500054" cy="3195184"/>
          </a:xfrm>
          <a:noFill/>
          <a:ln>
            <a:solidFill>
              <a:srgbClr val="000000"/>
            </a:solidFill>
          </a:ln>
        </p:spPr>
        <p:txBody>
          <a:bodyPr wrap="none" anchor="ctr"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42EBA-53D1-4813-A8F2-B793675CABBB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91E76-0EDF-4C55-B709-5178F3320D29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2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3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4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7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6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7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4E8EA-01B3-4F72-80B3-570F377EE36F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5216C-FFDC-4125-A845-EC36412626CD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6" indent="0">
              <a:buNone/>
              <a:defRPr sz="2000" b="1"/>
            </a:lvl2pPr>
            <a:lvl3pPr marL="914192" indent="0">
              <a:buNone/>
              <a:defRPr sz="1800" b="1"/>
            </a:lvl3pPr>
            <a:lvl4pPr marL="1371288" indent="0">
              <a:buNone/>
              <a:defRPr sz="1600" b="1"/>
            </a:lvl4pPr>
            <a:lvl5pPr marL="1828384" indent="0">
              <a:buNone/>
              <a:defRPr sz="1600" b="1"/>
            </a:lvl5pPr>
            <a:lvl6pPr marL="2285480" indent="0">
              <a:buNone/>
              <a:defRPr sz="1600" b="1"/>
            </a:lvl6pPr>
            <a:lvl7pPr marL="2742576" indent="0">
              <a:buNone/>
              <a:defRPr sz="1600" b="1"/>
            </a:lvl7pPr>
            <a:lvl8pPr marL="3199672" indent="0">
              <a:buNone/>
              <a:defRPr sz="1600" b="1"/>
            </a:lvl8pPr>
            <a:lvl9pPr marL="3656768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6" indent="0">
              <a:buNone/>
              <a:defRPr sz="2000" b="1"/>
            </a:lvl2pPr>
            <a:lvl3pPr marL="914192" indent="0">
              <a:buNone/>
              <a:defRPr sz="1800" b="1"/>
            </a:lvl3pPr>
            <a:lvl4pPr marL="1371288" indent="0">
              <a:buNone/>
              <a:defRPr sz="1600" b="1"/>
            </a:lvl4pPr>
            <a:lvl5pPr marL="1828384" indent="0">
              <a:buNone/>
              <a:defRPr sz="1600" b="1"/>
            </a:lvl5pPr>
            <a:lvl6pPr marL="2285480" indent="0">
              <a:buNone/>
              <a:defRPr sz="1600" b="1"/>
            </a:lvl6pPr>
            <a:lvl7pPr marL="2742576" indent="0">
              <a:buNone/>
              <a:defRPr sz="1600" b="1"/>
            </a:lvl7pPr>
            <a:lvl8pPr marL="3199672" indent="0">
              <a:buNone/>
              <a:defRPr sz="1600" b="1"/>
            </a:lvl8pPr>
            <a:lvl9pPr marL="3656768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95680-908F-4556-889F-B0D5BF37FC12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25552-7052-4147-BA52-33DF3BD09629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1D792-16C5-4C59-98D5-D40F0ED5792C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1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096" indent="0">
              <a:buNone/>
              <a:defRPr sz="1200"/>
            </a:lvl2pPr>
            <a:lvl3pPr marL="914192" indent="0">
              <a:buNone/>
              <a:defRPr sz="1000"/>
            </a:lvl3pPr>
            <a:lvl4pPr marL="1371288" indent="0">
              <a:buNone/>
              <a:defRPr sz="900"/>
            </a:lvl4pPr>
            <a:lvl5pPr marL="1828384" indent="0">
              <a:buNone/>
              <a:defRPr sz="900"/>
            </a:lvl5pPr>
            <a:lvl6pPr marL="2285480" indent="0">
              <a:buNone/>
              <a:defRPr sz="900"/>
            </a:lvl6pPr>
            <a:lvl7pPr marL="2742576" indent="0">
              <a:buNone/>
              <a:defRPr sz="900"/>
            </a:lvl7pPr>
            <a:lvl8pPr marL="3199672" indent="0">
              <a:buNone/>
              <a:defRPr sz="900"/>
            </a:lvl8pPr>
            <a:lvl9pPr marL="365676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66B8-65FF-42C0-B1C8-968068BFAE09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096" indent="0">
              <a:buNone/>
              <a:defRPr sz="2800"/>
            </a:lvl2pPr>
            <a:lvl3pPr marL="914192" indent="0">
              <a:buNone/>
              <a:defRPr sz="2400"/>
            </a:lvl3pPr>
            <a:lvl4pPr marL="1371288" indent="0">
              <a:buNone/>
              <a:defRPr sz="2000"/>
            </a:lvl4pPr>
            <a:lvl5pPr marL="1828384" indent="0">
              <a:buNone/>
              <a:defRPr sz="2000"/>
            </a:lvl5pPr>
            <a:lvl6pPr marL="2285480" indent="0">
              <a:buNone/>
              <a:defRPr sz="2000"/>
            </a:lvl6pPr>
            <a:lvl7pPr marL="2742576" indent="0">
              <a:buNone/>
              <a:defRPr sz="2000"/>
            </a:lvl7pPr>
            <a:lvl8pPr marL="3199672" indent="0">
              <a:buNone/>
              <a:defRPr sz="2000"/>
            </a:lvl8pPr>
            <a:lvl9pPr marL="3656768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096" indent="0">
              <a:buNone/>
              <a:defRPr sz="1200"/>
            </a:lvl2pPr>
            <a:lvl3pPr marL="914192" indent="0">
              <a:buNone/>
              <a:defRPr sz="1000"/>
            </a:lvl3pPr>
            <a:lvl4pPr marL="1371288" indent="0">
              <a:buNone/>
              <a:defRPr sz="900"/>
            </a:lvl4pPr>
            <a:lvl5pPr marL="1828384" indent="0">
              <a:buNone/>
              <a:defRPr sz="900"/>
            </a:lvl5pPr>
            <a:lvl6pPr marL="2285480" indent="0">
              <a:buNone/>
              <a:defRPr sz="900"/>
            </a:lvl6pPr>
            <a:lvl7pPr marL="2742576" indent="0">
              <a:buNone/>
              <a:defRPr sz="900"/>
            </a:lvl7pPr>
            <a:lvl8pPr marL="3199672" indent="0">
              <a:buNone/>
              <a:defRPr sz="900"/>
            </a:lvl8pPr>
            <a:lvl9pPr marL="365676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4B7C9-B604-4F53-AE23-373104B474FD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4DECF-B9F2-4AD6-9ECE-0E43C263E4EF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A7C3-415A-4D02-A699-4CCAEC1BDBE5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A7A1E91-080D-2946-988E-243F93B06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018" y="400050"/>
            <a:ext cx="6779882" cy="685800"/>
          </a:xfrm>
        </p:spPr>
        <p:txBody>
          <a:bodyPr>
            <a:noAutofit/>
          </a:bodyPr>
          <a:lstStyle>
            <a:lvl1pPr>
              <a:lnSpc>
                <a:spcPts val="2580"/>
              </a:lnSpc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x-none" dirty="0"/>
          </a:p>
        </p:txBody>
      </p:sp>
      <p:sp>
        <p:nvSpPr>
          <p:cNvPr id="8" name="Номер слайда 3">
            <a:extLst>
              <a:ext uri="{FF2B5EF4-FFF2-40B4-BE49-F238E27FC236}">
                <a16:creationId xmlns="" xmlns:a16="http://schemas.microsoft.com/office/drawing/2014/main" id="{51927C0F-8112-6E42-83E1-1AA10789FB7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343900" y="4857750"/>
            <a:ext cx="400050" cy="2857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8BEF3AB7-1980-9A47-AD40-ECF8BA92580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798" y="300037"/>
            <a:ext cx="1110152" cy="918746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1200" userDrawn="1">
          <p15:clr>
            <a:srgbClr val="FBAE40"/>
          </p15:clr>
        </p15:guide>
        <p15:guide id="2" orient="horz" pos="91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20" tIns="45709" rIns="91420" bIns="45709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20" tIns="45709" rIns="91420" bIns="4570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20" tIns="45709" rIns="91420" bIns="4570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8F30B-E626-4CF3-99FA-68BAC31AF0A6}" type="datetime1">
              <a:rPr lang="ru-RU" smtClean="0"/>
              <a:pPr/>
              <a:t>20.07.2022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20" tIns="45709" rIns="91420" bIns="4570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20" tIns="45709" rIns="91420" bIns="4570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DA324-4A87-4E5F-8173-98EAB3D2EF9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19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22" indent="-342822" algn="l" defTabSz="91419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781" indent="-285685" algn="l" defTabSz="91419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40" indent="-228548" algn="l" defTabSz="91419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36" indent="-228548" algn="l" defTabSz="91419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932" indent="-228548" algn="l" defTabSz="91419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028" indent="-228548" algn="l" defTabSz="91419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24" indent="-228548" algn="l" defTabSz="91419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220" indent="-228548" algn="l" defTabSz="91419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316" indent="-228548" algn="l" defTabSz="91419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6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92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88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84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80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76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72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68" algn="l" defTabSz="9141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3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13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13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7.jpe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13.pn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4.pn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 descr="C:\Users\Admin\Desktop\Рисунок3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18162" r="18163" b="3274"/>
          <a:stretch>
            <a:fillRect/>
          </a:stretch>
        </p:blipFill>
        <p:spPr bwMode="auto">
          <a:xfrm>
            <a:off x="3671928" y="0"/>
            <a:ext cx="5472072" cy="5143500"/>
          </a:xfrm>
          <a:prstGeom prst="rect">
            <a:avLst/>
          </a:prstGeom>
          <a:noFill/>
        </p:spPr>
      </p:pic>
      <p:pic>
        <p:nvPicPr>
          <p:cNvPr id="9" name="Picture 2" descr="https://gov-murman.ru/regulatory/np/np_logo_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" y="357172"/>
            <a:ext cx="1913058" cy="1428760"/>
          </a:xfrm>
          <a:prstGeom prst="rect">
            <a:avLst/>
          </a:prstGeom>
          <a:noFill/>
        </p:spPr>
      </p:pic>
      <p:sp>
        <p:nvSpPr>
          <p:cNvPr id="12" name="Параллелограмм 11"/>
          <p:cNvSpPr/>
          <p:nvPr/>
        </p:nvSpPr>
        <p:spPr>
          <a:xfrm>
            <a:off x="1857356" y="4643452"/>
            <a:ext cx="2500330" cy="288032"/>
          </a:xfrm>
          <a:prstGeom prst="parallelogram">
            <a:avLst/>
          </a:prstGeom>
          <a:solidFill>
            <a:schemeClr val="accent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r>
              <a:rPr lang="ru-RU" sz="1700" b="1" dirty="0" smtClean="0">
                <a:solidFill>
                  <a:schemeClr val="bg1"/>
                </a:solidFill>
                <a:latin typeface="Bebas Neue Book" pitchFamily="50" charset="-52"/>
                <a:ea typeface="Roboto Black" pitchFamily="2" charset="0"/>
                <a:cs typeface="Times New Roman" pitchFamily="18" charset="0"/>
              </a:rPr>
              <a:t>Бюджет для граждан</a:t>
            </a:r>
            <a:endParaRPr lang="ru-RU" sz="1700" b="1" dirty="0">
              <a:solidFill>
                <a:schemeClr val="bg1"/>
              </a:solidFill>
              <a:latin typeface="Bebas Neue Book" pitchFamily="50" charset="-52"/>
              <a:ea typeface="Roboto Black" pitchFamily="2" charset="0"/>
              <a:cs typeface="Times New Roman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214282" y="1080163"/>
            <a:ext cx="5429288" cy="2991785"/>
            <a:chOff x="-32" y="642924"/>
            <a:chExt cx="5429288" cy="2991785"/>
          </a:xfrm>
        </p:grpSpPr>
        <p:sp>
          <p:nvSpPr>
            <p:cNvPr id="14" name="TextBox 13"/>
            <p:cNvSpPr txBox="1"/>
            <p:nvPr/>
          </p:nvSpPr>
          <p:spPr>
            <a:xfrm>
              <a:off x="826158" y="642924"/>
              <a:ext cx="3674404" cy="18158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4000" dirty="0" smtClean="0">
                  <a:solidFill>
                    <a:schemeClr val="tx2">
                      <a:lumMod val="75000"/>
                    </a:schemeClr>
                  </a:solidFill>
                  <a:latin typeface="Bebas Neue Bold" pitchFamily="34" charset="-52"/>
                  <a:ea typeface="Roboto Black" pitchFamily="2" charset="0"/>
                </a:rPr>
                <a:t>ИТОГИ </a:t>
              </a:r>
            </a:p>
            <a:p>
              <a:pPr algn="ctr"/>
              <a:r>
                <a:rPr lang="ru-RU" sz="4000" dirty="0" smtClean="0">
                  <a:solidFill>
                    <a:schemeClr val="tx2">
                      <a:lumMod val="75000"/>
                    </a:schemeClr>
                  </a:solidFill>
                  <a:latin typeface="Bebas Neue Bold" pitchFamily="34" charset="-52"/>
                  <a:ea typeface="Roboto Black" pitchFamily="2" charset="0"/>
                </a:rPr>
                <a:t>РЕАЛИЗАЦИИ </a:t>
              </a:r>
            </a:p>
            <a:p>
              <a:pPr algn="ctr"/>
              <a:r>
                <a:rPr lang="ru-RU" sz="3200" dirty="0" smtClean="0">
                  <a:solidFill>
                    <a:schemeClr val="tx2">
                      <a:lumMod val="75000"/>
                    </a:schemeClr>
                  </a:solidFill>
                  <a:latin typeface="Bebas Neue Bold" pitchFamily="34" charset="-52"/>
                  <a:ea typeface="Roboto Black" pitchFamily="2" charset="0"/>
                </a:rPr>
                <a:t>НАЦИОНАЛЬНЫХ ПРОЕКТОВ</a:t>
              </a:r>
              <a:endParaRPr lang="ru-RU" sz="3200" dirty="0">
                <a:solidFill>
                  <a:schemeClr val="tx2">
                    <a:lumMod val="75000"/>
                  </a:schemeClr>
                </a:solidFill>
                <a:latin typeface="Bebas Neue Bold" pitchFamily="34" charset="-52"/>
                <a:ea typeface="Roboto Black" pitchFamily="2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-32" y="2357436"/>
              <a:ext cx="5429288" cy="1277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tx2">
                      <a:lumMod val="75000"/>
                    </a:schemeClr>
                  </a:solidFill>
                  <a:latin typeface="Bebas Neue Bold" pitchFamily="34" charset="-52"/>
                  <a:ea typeface="Roboto Black" pitchFamily="2" charset="0"/>
                </a:rPr>
                <a:t>НА ТЕРРИТОРИИ ГОРОДЕЦКОГО МУНИЦИПАЛЬНОГО РАЙОНА нижегородской области в 2021 году</a:t>
              </a:r>
            </a:p>
            <a:p>
              <a:pPr algn="ctr">
                <a:spcBef>
                  <a:spcPts val="600"/>
                </a:spcBef>
              </a:pPr>
              <a:r>
                <a:rPr lang="ru-RU" sz="2400" dirty="0" smtClean="0">
                  <a:solidFill>
                    <a:schemeClr val="tx2">
                      <a:lumMod val="75000"/>
                    </a:schemeClr>
                  </a:solidFill>
                  <a:latin typeface="Bebas Neue Bold" pitchFamily="34" charset="-52"/>
                  <a:ea typeface="Roboto Black" pitchFamily="2" charset="0"/>
                </a:rPr>
                <a:t>И планы на 2022 год</a:t>
              </a:r>
            </a:p>
          </p:txBody>
        </p:sp>
      </p:grpSp>
      <p:sp>
        <p:nvSpPr>
          <p:cNvPr id="17" name="Прямоугольник 16"/>
          <p:cNvSpPr/>
          <p:nvPr/>
        </p:nvSpPr>
        <p:spPr>
          <a:xfrm>
            <a:off x="71406" y="130716"/>
            <a:ext cx="36503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Bebas Neue Bold" pitchFamily="34" charset="-52"/>
                <a:ea typeface="Roboto Black" pitchFamily="2" charset="0"/>
                <a:cs typeface="Times New Roman" pitchFamily="18" charset="0"/>
              </a:rPr>
              <a:t>Бюджет и национальные цели развития РФ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Bebas Neue Bold" pitchFamily="34" charset="-52"/>
              <a:ea typeface="Roboto Black" pitchFamily="2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 vert="horz" lIns="91420" tIns="45709" rIns="91420" bIns="45709" rtlCol="0" anchor="ctr"/>
          <a:lstStyle/>
          <a:p>
            <a:fld id="{550DA324-4A87-4E5F-8173-98EAB3D2EF9F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14348" y="129587"/>
            <a:ext cx="7143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6909" algn="r">
              <a:spcBef>
                <a:spcPts val="133"/>
              </a:spcBef>
            </a:pPr>
            <a:r>
              <a:rPr lang="ru-RU" sz="3200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НАЦИОНАЛЬНЫЕ ЦЕЛИ РАЗВИТИЯ РФ ДО 2030 ГОДА</a:t>
            </a:r>
            <a:endParaRPr lang="ru-RU" sz="3200" b="1" spc="-27" dirty="0">
              <a:solidFill>
                <a:srgbClr val="5488C7"/>
              </a:solidFill>
              <a:latin typeface="Bebas Neue Bold" pitchFamily="34" charset="-52"/>
              <a:ea typeface="Roboto" panose="02000000000000000000" pitchFamily="2" charset="0"/>
              <a:cs typeface="Calibri"/>
            </a:endParaRPr>
          </a:p>
        </p:txBody>
      </p:sp>
      <p:sp>
        <p:nvSpPr>
          <p:cNvPr id="12" name="object 16">
            <a:extLst>
              <a:ext uri="{FF2B5EF4-FFF2-40B4-BE49-F238E27FC236}">
                <a16:creationId xmlns="" xmlns:a16="http://schemas.microsoft.com/office/drawing/2014/main" id="{BAE294EE-E82B-A346-8D0E-8F61A23C1254}"/>
              </a:ext>
            </a:extLst>
          </p:cNvPr>
          <p:cNvSpPr txBox="1"/>
          <p:nvPr/>
        </p:nvSpPr>
        <p:spPr>
          <a:xfrm>
            <a:off x="428596" y="1350504"/>
            <a:ext cx="3857652" cy="935494"/>
          </a:xfrm>
          <a:prstGeom prst="rect">
            <a:avLst/>
          </a:prstGeom>
        </p:spPr>
        <p:txBody>
          <a:bodyPr vert="horz" wrap="square" lIns="0" tIns="12047" rIns="0" bIns="0" rtlCol="0">
            <a:spAutoFit/>
          </a:bodyPr>
          <a:lstStyle/>
          <a:p>
            <a:pPr marL="12682" marR="76093"/>
            <a:r>
              <a:rPr lang="ru-RU" sz="1000" spc="10" dirty="0" smtClean="0">
                <a:solidFill>
                  <a:schemeClr val="tx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</a:rPr>
              <a:t>В целях увеличения численности населения страны,</a:t>
            </a:r>
          </a:p>
          <a:p>
            <a:pPr marL="12682" marR="76093"/>
            <a:r>
              <a:rPr lang="ru-RU" sz="1000" spc="10" dirty="0" smtClean="0">
                <a:solidFill>
                  <a:schemeClr val="tx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</a:rPr>
              <a:t>повышения уровня жизни граждан, создания комфортных условий для их проживания, а также раскрытия таланта каждого человека Указом Президента установлены </a:t>
            </a:r>
          </a:p>
          <a:p>
            <a:pPr marL="12682" marR="76093"/>
            <a:r>
              <a:rPr lang="ru-RU" sz="1000" b="1" spc="10" dirty="0" smtClean="0">
                <a:solidFill>
                  <a:schemeClr val="tx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</a:rPr>
              <a:t>5</a:t>
            </a:r>
            <a:r>
              <a:rPr lang="ru-RU" sz="1000" spc="10" dirty="0" smtClean="0">
                <a:solidFill>
                  <a:schemeClr val="tx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</a:rPr>
              <a:t> </a:t>
            </a:r>
            <a:r>
              <a:rPr lang="ru-RU" sz="1000" b="1" spc="10" dirty="0" smtClean="0">
                <a:solidFill>
                  <a:schemeClr val="tx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</a:rPr>
              <a:t>приоритетных национальных целей развития </a:t>
            </a:r>
            <a:r>
              <a:rPr lang="ru-RU" sz="1000" spc="10" dirty="0" smtClean="0">
                <a:solidFill>
                  <a:schemeClr val="tx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</a:rPr>
              <a:t>Российской Федерации на период до 2030 года:</a:t>
            </a:r>
            <a:endParaRPr sz="1000" dirty="0">
              <a:solidFill>
                <a:schemeClr val="tx2">
                  <a:lumMod val="7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8B9BAF9D-4217-854F-899E-74778C37460E}"/>
              </a:ext>
            </a:extLst>
          </p:cNvPr>
          <p:cNvSpPr txBox="1">
            <a:spLocks/>
          </p:cNvSpPr>
          <p:nvPr/>
        </p:nvSpPr>
        <p:spPr>
          <a:xfrm>
            <a:off x="400050" y="800092"/>
            <a:ext cx="4057650" cy="62865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lnSpc>
                <a:spcPts val="3440"/>
              </a:lnSpc>
              <a:defRPr sz="3200" b="0" i="0" baseline="0">
                <a:latin typeface="Bebas Neue Bold" panose="020B0606020202050201" pitchFamily="34" charset="77"/>
                <a:ea typeface="Roboto" panose="02000000000000000000" pitchFamily="2" charset="0"/>
                <a:cs typeface="+mj-cs"/>
              </a:defRPr>
            </a:lvl1pPr>
          </a:lstStyle>
          <a:p>
            <a:pPr defTabSz="685800">
              <a:lnSpc>
                <a:spcPts val="1680"/>
              </a:lnSpc>
            </a:pPr>
            <a:r>
              <a:rPr lang="ru-RU" sz="1500" b="1" kern="0" dirty="0" smtClean="0">
                <a:solidFill>
                  <a:schemeClr val="tx2">
                    <a:lumMod val="75000"/>
                  </a:schemeClr>
                </a:solidFill>
              </a:rPr>
              <a:t>Указ президента российской федерации</a:t>
            </a:r>
          </a:p>
          <a:p>
            <a:pPr defTabSz="685800">
              <a:lnSpc>
                <a:spcPts val="1680"/>
              </a:lnSpc>
            </a:pPr>
            <a:r>
              <a:rPr lang="ru-RU" sz="1500" b="1" kern="0" dirty="0" smtClean="0">
                <a:solidFill>
                  <a:schemeClr val="tx2">
                    <a:lumMod val="75000"/>
                  </a:schemeClr>
                </a:solidFill>
              </a:rPr>
              <a:t> от 21 июля 2020 года </a:t>
            </a:r>
            <a:r>
              <a:rPr lang="ru-RU" sz="1500" b="1" kern="0" dirty="0" smtClean="0">
                <a:solidFill>
                  <a:schemeClr val="tx2">
                    <a:lumMod val="75000"/>
                  </a:schemeClr>
                </a:solidFill>
                <a:latin typeface="Bebas Neue Book" pitchFamily="2" charset="-52"/>
              </a:rPr>
              <a:t>№</a:t>
            </a:r>
            <a:r>
              <a:rPr lang="ru-RU" sz="1500" b="1" kern="0" dirty="0" smtClean="0">
                <a:solidFill>
                  <a:schemeClr val="tx2">
                    <a:lumMod val="75000"/>
                  </a:schemeClr>
                </a:solidFill>
              </a:rPr>
              <a:t> 474</a:t>
            </a:r>
            <a:endParaRPr lang="ru-RU" sz="1500" b="1" kern="0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" name="Группа 25"/>
          <p:cNvGrpSpPr/>
          <p:nvPr/>
        </p:nvGrpSpPr>
        <p:grpSpPr>
          <a:xfrm>
            <a:off x="357158" y="2357436"/>
            <a:ext cx="2857520" cy="2560001"/>
            <a:chOff x="357158" y="2040835"/>
            <a:chExt cx="2857520" cy="2884158"/>
          </a:xfrm>
        </p:grpSpPr>
        <p:sp>
          <p:nvSpPr>
            <p:cNvPr id="15" name="Прямоугольник 5">
              <a:extLst>
                <a:ext uri="{FF2B5EF4-FFF2-40B4-BE49-F238E27FC236}">
                  <a16:creationId xmlns="" xmlns:a16="http://schemas.microsoft.com/office/drawing/2014/main" id="{CEB8EF74-B35F-BE49-A180-A3060EE1F8CC}"/>
                </a:ext>
              </a:extLst>
            </p:cNvPr>
            <p:cNvSpPr/>
            <p:nvPr/>
          </p:nvSpPr>
          <p:spPr>
            <a:xfrm>
              <a:off x="613073" y="2121319"/>
              <a:ext cx="2601605" cy="459442"/>
            </a:xfrm>
            <a:prstGeom prst="rect">
              <a:avLst/>
            </a:prstGeom>
            <a:noFill/>
          </p:spPr>
          <p:txBody>
            <a:bodyPr wrap="square" lIns="68580" tIns="34290" rIns="68580" bIns="34290">
              <a:spAutoFit/>
            </a:bodyPr>
            <a:lstStyle/>
            <a:p>
              <a:pPr defTabSz="342900">
                <a:defRPr/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Сохранение населения, здоровье </a:t>
              </a:r>
            </a:p>
            <a:p>
              <a:pPr defTabSz="342900">
                <a:defRPr/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 благополучие людей</a:t>
              </a:r>
              <a:endParaRPr lang="ru-RU" sz="1100" dirty="0">
                <a:latin typeface="Roboto" panose="02000000000000000000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97C73278-E5F7-E140-BC73-4BF6F4F563CF}"/>
                </a:ext>
              </a:extLst>
            </p:cNvPr>
            <p:cNvSpPr txBox="1"/>
            <p:nvPr/>
          </p:nvSpPr>
          <p:spPr>
            <a:xfrm>
              <a:off x="378901" y="2040835"/>
              <a:ext cx="566531" cy="598142"/>
            </a:xfrm>
            <a:prstGeom prst="rect">
              <a:avLst/>
            </a:prstGeom>
            <a:noFill/>
          </p:spPr>
          <p:txBody>
            <a:bodyPr wrap="square" lIns="0" tIns="34290" rIns="68580" bIns="34290" rtlCol="0">
              <a:spAutoFit/>
            </a:bodyPr>
            <a:lstStyle/>
            <a:p>
              <a:pPr defTabSz="463191">
                <a:defRPr/>
              </a:pPr>
              <a:r>
                <a:rPr lang="en-US" sz="3000" b="1" dirty="0" smtClean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1</a:t>
              </a:r>
              <a:endParaRPr lang="ru-RU" sz="3000" b="1" dirty="0">
                <a:solidFill>
                  <a:srgbClr val="5488C7"/>
                </a:solidFill>
                <a:latin typeface="Bebas Neue Bold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17" name="Прямоугольник 6">
              <a:extLst>
                <a:ext uri="{FF2B5EF4-FFF2-40B4-BE49-F238E27FC236}">
                  <a16:creationId xmlns="" xmlns:a16="http://schemas.microsoft.com/office/drawing/2014/main" id="{307DB0D9-BAEE-1B4E-BEFA-3C7EB4C84746}"/>
                </a:ext>
              </a:extLst>
            </p:cNvPr>
            <p:cNvSpPr/>
            <p:nvPr/>
          </p:nvSpPr>
          <p:spPr>
            <a:xfrm>
              <a:off x="613073" y="2692823"/>
              <a:ext cx="2601605" cy="459442"/>
            </a:xfrm>
            <a:prstGeom prst="rect">
              <a:avLst/>
            </a:prstGeom>
            <a:noFill/>
          </p:spPr>
          <p:txBody>
            <a:bodyPr wrap="square" lIns="68580" tIns="34290" rIns="68580" bIns="34290">
              <a:spAutoFit/>
            </a:bodyPr>
            <a:lstStyle/>
            <a:p>
              <a:pPr defTabSz="342900">
                <a:defRPr/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Возможности для самореализации </a:t>
              </a:r>
            </a:p>
            <a:p>
              <a:pPr defTabSz="342900">
                <a:defRPr/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и развития талантов</a:t>
              </a:r>
              <a:endParaRPr lang="ru-RU" sz="1100" dirty="0">
                <a:latin typeface="Roboto" panose="02000000000000000000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94AB06B3-71B9-F44A-8215-9FC60A14B9E0}"/>
                </a:ext>
              </a:extLst>
            </p:cNvPr>
            <p:cNvSpPr txBox="1"/>
            <p:nvPr/>
          </p:nvSpPr>
          <p:spPr>
            <a:xfrm>
              <a:off x="378901" y="2612339"/>
              <a:ext cx="566531" cy="598142"/>
            </a:xfrm>
            <a:prstGeom prst="rect">
              <a:avLst/>
            </a:prstGeom>
            <a:noFill/>
          </p:spPr>
          <p:txBody>
            <a:bodyPr wrap="square" lIns="0" tIns="34290" rIns="68580" bIns="34290" rtlCol="0">
              <a:spAutoFit/>
            </a:bodyPr>
            <a:lstStyle/>
            <a:p>
              <a:pPr defTabSz="463191">
                <a:defRPr/>
              </a:pPr>
              <a:r>
                <a:rPr lang="ru-RU" sz="3000" b="1" dirty="0" smtClean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2</a:t>
              </a:r>
              <a:endParaRPr lang="ru-RU" sz="3000" b="1" dirty="0">
                <a:solidFill>
                  <a:srgbClr val="5488C7"/>
                </a:solidFill>
                <a:latin typeface="Bebas Neue Bold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19" name="Прямоугольник 7">
              <a:extLst>
                <a:ext uri="{FF2B5EF4-FFF2-40B4-BE49-F238E27FC236}">
                  <a16:creationId xmlns="" xmlns:a16="http://schemas.microsoft.com/office/drawing/2014/main" id="{2104F315-28C5-3740-BB44-FFCE46CE056E}"/>
                </a:ext>
              </a:extLst>
            </p:cNvPr>
            <p:cNvSpPr/>
            <p:nvPr/>
          </p:nvSpPr>
          <p:spPr>
            <a:xfrm>
              <a:off x="613073" y="3264327"/>
              <a:ext cx="2601605" cy="459442"/>
            </a:xfrm>
            <a:prstGeom prst="rect">
              <a:avLst/>
            </a:prstGeom>
            <a:noFill/>
          </p:spPr>
          <p:txBody>
            <a:bodyPr wrap="square" lIns="68580" tIns="34290" rIns="68580" bIns="34290">
              <a:spAutoFit/>
            </a:bodyPr>
            <a:lstStyle/>
            <a:p>
              <a:pPr defTabSz="342900">
                <a:defRPr/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Комфортная и безопасная среда </a:t>
              </a:r>
            </a:p>
            <a:p>
              <a:pPr defTabSz="342900">
                <a:defRPr/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для жизни</a:t>
              </a:r>
              <a:endParaRPr lang="ru-RU" sz="1100" dirty="0">
                <a:latin typeface="Roboto" panose="02000000000000000000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C5AA925A-294A-8647-9A55-0AB673836126}"/>
                </a:ext>
              </a:extLst>
            </p:cNvPr>
            <p:cNvSpPr txBox="1"/>
            <p:nvPr/>
          </p:nvSpPr>
          <p:spPr>
            <a:xfrm>
              <a:off x="378901" y="3183843"/>
              <a:ext cx="566531" cy="598142"/>
            </a:xfrm>
            <a:prstGeom prst="rect">
              <a:avLst/>
            </a:prstGeom>
            <a:noFill/>
          </p:spPr>
          <p:txBody>
            <a:bodyPr wrap="square" lIns="0" tIns="34290" rIns="68580" bIns="34290" rtlCol="0">
              <a:spAutoFit/>
            </a:bodyPr>
            <a:lstStyle/>
            <a:p>
              <a:pPr defTabSz="463191">
                <a:defRPr/>
              </a:pPr>
              <a:r>
                <a:rPr lang="ru-RU" sz="3000" b="1" dirty="0" smtClean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3</a:t>
              </a:r>
              <a:endParaRPr lang="ru-RU" sz="3000" b="1" dirty="0">
                <a:solidFill>
                  <a:srgbClr val="5488C7"/>
                </a:solidFill>
                <a:latin typeface="Bebas Neue Bold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22" name="Прямоугольник 6">
              <a:extLst>
                <a:ext uri="{FF2B5EF4-FFF2-40B4-BE49-F238E27FC236}">
                  <a16:creationId xmlns="" xmlns:a16="http://schemas.microsoft.com/office/drawing/2014/main" id="{307DB0D9-BAEE-1B4E-BEFA-3C7EB4C84746}"/>
                </a:ext>
              </a:extLst>
            </p:cNvPr>
            <p:cNvSpPr/>
            <p:nvPr/>
          </p:nvSpPr>
          <p:spPr>
            <a:xfrm>
              <a:off x="591330" y="3835831"/>
              <a:ext cx="2601605" cy="459442"/>
            </a:xfrm>
            <a:prstGeom prst="rect">
              <a:avLst/>
            </a:prstGeom>
            <a:noFill/>
          </p:spPr>
          <p:txBody>
            <a:bodyPr wrap="square" lIns="68580" tIns="34290" rIns="68580" bIns="34290">
              <a:spAutoFit/>
            </a:bodyPr>
            <a:lstStyle/>
            <a:p>
              <a:pPr defTabSz="342900">
                <a:defRPr/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Достойный, эффективный труд </a:t>
              </a:r>
            </a:p>
            <a:p>
              <a:pPr defTabSz="342900">
                <a:defRPr/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и успешное предпринимательство</a:t>
              </a:r>
              <a:endParaRPr lang="ru-RU" sz="1100" dirty="0">
                <a:latin typeface="Roboto" panose="02000000000000000000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94AB06B3-71B9-F44A-8215-9FC60A14B9E0}"/>
                </a:ext>
              </a:extLst>
            </p:cNvPr>
            <p:cNvSpPr txBox="1"/>
            <p:nvPr/>
          </p:nvSpPr>
          <p:spPr>
            <a:xfrm>
              <a:off x="357158" y="3755347"/>
              <a:ext cx="566531" cy="598142"/>
            </a:xfrm>
            <a:prstGeom prst="rect">
              <a:avLst/>
            </a:prstGeom>
            <a:noFill/>
          </p:spPr>
          <p:txBody>
            <a:bodyPr wrap="square" lIns="0" tIns="34290" rIns="68580" bIns="34290" rtlCol="0">
              <a:spAutoFit/>
            </a:bodyPr>
            <a:lstStyle/>
            <a:p>
              <a:pPr defTabSz="463191">
                <a:defRPr/>
              </a:pPr>
              <a:r>
                <a:rPr lang="ru-RU" sz="3000" b="1" dirty="0" smtClean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4</a:t>
              </a:r>
              <a:endParaRPr lang="ru-RU" sz="3000" b="1" dirty="0">
                <a:solidFill>
                  <a:srgbClr val="5488C7"/>
                </a:solidFill>
                <a:latin typeface="Bebas Neue Bold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24" name="Прямоугольник 7">
              <a:extLst>
                <a:ext uri="{FF2B5EF4-FFF2-40B4-BE49-F238E27FC236}">
                  <a16:creationId xmlns="" xmlns:a16="http://schemas.microsoft.com/office/drawing/2014/main" id="{2104F315-28C5-3740-BB44-FFCE46CE056E}"/>
                </a:ext>
              </a:extLst>
            </p:cNvPr>
            <p:cNvSpPr/>
            <p:nvPr/>
          </p:nvSpPr>
          <p:spPr>
            <a:xfrm>
              <a:off x="591330" y="4407335"/>
              <a:ext cx="2601605" cy="459442"/>
            </a:xfrm>
            <a:prstGeom prst="rect">
              <a:avLst/>
            </a:prstGeom>
            <a:noFill/>
          </p:spPr>
          <p:txBody>
            <a:bodyPr wrap="square" lIns="68580" tIns="34290" rIns="68580" bIns="34290">
              <a:spAutoFit/>
            </a:bodyPr>
            <a:lstStyle/>
            <a:p>
              <a:pPr defTabSz="342900">
                <a:defRPr/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Цифровая </a:t>
              </a:r>
            </a:p>
            <a:p>
              <a:pPr defTabSz="342900">
                <a:defRPr/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трансформация</a:t>
              </a:r>
              <a:endParaRPr lang="ru-RU" sz="1100" dirty="0">
                <a:latin typeface="Roboto" panose="02000000000000000000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C5AA925A-294A-8647-9A55-0AB673836126}"/>
                </a:ext>
              </a:extLst>
            </p:cNvPr>
            <p:cNvSpPr txBox="1"/>
            <p:nvPr/>
          </p:nvSpPr>
          <p:spPr>
            <a:xfrm>
              <a:off x="357158" y="4326851"/>
              <a:ext cx="566531" cy="598142"/>
            </a:xfrm>
            <a:prstGeom prst="rect">
              <a:avLst/>
            </a:prstGeom>
            <a:noFill/>
          </p:spPr>
          <p:txBody>
            <a:bodyPr wrap="square" lIns="0" tIns="34290" rIns="68580" bIns="34290" rtlCol="0">
              <a:spAutoFit/>
            </a:bodyPr>
            <a:lstStyle/>
            <a:p>
              <a:pPr defTabSz="463191">
                <a:defRPr/>
              </a:pPr>
              <a:r>
                <a:rPr lang="ru-RU" sz="3000" b="1" dirty="0" smtClean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5</a:t>
              </a:r>
              <a:endParaRPr lang="ru-RU" sz="3000" b="1" dirty="0">
                <a:solidFill>
                  <a:srgbClr val="5488C7"/>
                </a:solidFill>
                <a:latin typeface="Bebas Neue Bold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</p:grpSp>
      <p:pic>
        <p:nvPicPr>
          <p:cNvPr id="1026" name="Picture 2" descr="C:\Users\Admin\Desktop\логотипы\shutterstock_598188347.jpg"/>
          <p:cNvPicPr>
            <a:picLocks noChangeAspect="1" noChangeArrowheads="1"/>
          </p:cNvPicPr>
          <p:nvPr/>
        </p:nvPicPr>
        <p:blipFill>
          <a:blip r:embed="rId3" cstate="print"/>
          <a:srcRect l="5717" r="4235"/>
          <a:stretch>
            <a:fillRect/>
          </a:stretch>
        </p:blipFill>
        <p:spPr bwMode="auto">
          <a:xfrm>
            <a:off x="4286248" y="1311320"/>
            <a:ext cx="4500594" cy="333213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4BCC6456-32C4-0642-AC4A-E47D33BA83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4981" r="13413"/>
          <a:stretch/>
        </p:blipFill>
        <p:spPr>
          <a:xfrm>
            <a:off x="-32" y="-18"/>
            <a:ext cx="3946358" cy="5143500"/>
          </a:xfrm>
          <a:prstGeom prst="rect">
            <a:avLst/>
          </a:prstGeom>
        </p:spPr>
      </p:pic>
      <p:sp>
        <p:nvSpPr>
          <p:cNvPr id="18" name="Freeform 17">
            <a:extLst>
              <a:ext uri="{FF2B5EF4-FFF2-40B4-BE49-F238E27FC236}">
                <a16:creationId xmlns="" xmlns:a16="http://schemas.microsoft.com/office/drawing/2014/main" id="{0BC80A10-1A84-AA4B-BB18-25A0BDB0BB4E}"/>
              </a:ext>
            </a:extLst>
          </p:cNvPr>
          <p:cNvSpPr/>
          <p:nvPr/>
        </p:nvSpPr>
        <p:spPr>
          <a:xfrm>
            <a:off x="1929740" y="-71456"/>
            <a:ext cx="7214260" cy="5286412"/>
          </a:xfrm>
          <a:custGeom>
            <a:avLst/>
            <a:gdLst>
              <a:gd name="connsiteX0" fmla="*/ 2505205 w 10008296"/>
              <a:gd name="connsiteY0" fmla="*/ 12526 h 6901841"/>
              <a:gd name="connsiteX1" fmla="*/ 0 w 10008296"/>
              <a:gd name="connsiteY1" fmla="*/ 6901841 h 6901841"/>
              <a:gd name="connsiteX2" fmla="*/ 10008296 w 10008296"/>
              <a:gd name="connsiteY2" fmla="*/ 6889315 h 6901841"/>
              <a:gd name="connsiteX3" fmla="*/ 10008296 w 10008296"/>
              <a:gd name="connsiteY3" fmla="*/ 0 h 6901841"/>
              <a:gd name="connsiteX4" fmla="*/ 2505205 w 10008296"/>
              <a:gd name="connsiteY4" fmla="*/ 12526 h 6901841"/>
              <a:gd name="connsiteX0" fmla="*/ 2505205 w 10008296"/>
              <a:gd name="connsiteY0" fmla="*/ 0 h 6905791"/>
              <a:gd name="connsiteX1" fmla="*/ 0 w 10008296"/>
              <a:gd name="connsiteY1" fmla="*/ 6905791 h 6905791"/>
              <a:gd name="connsiteX2" fmla="*/ 10008296 w 10008296"/>
              <a:gd name="connsiteY2" fmla="*/ 6893265 h 6905791"/>
              <a:gd name="connsiteX3" fmla="*/ 10008296 w 10008296"/>
              <a:gd name="connsiteY3" fmla="*/ 3950 h 6905791"/>
              <a:gd name="connsiteX4" fmla="*/ 2505205 w 10008296"/>
              <a:gd name="connsiteY4" fmla="*/ 0 h 6905791"/>
              <a:gd name="connsiteX0" fmla="*/ 2505205 w 10008296"/>
              <a:gd name="connsiteY0" fmla="*/ 0 h 6905791"/>
              <a:gd name="connsiteX1" fmla="*/ 0 w 10008296"/>
              <a:gd name="connsiteY1" fmla="*/ 6905791 h 6905791"/>
              <a:gd name="connsiteX2" fmla="*/ 10008296 w 10008296"/>
              <a:gd name="connsiteY2" fmla="*/ 6893265 h 6905791"/>
              <a:gd name="connsiteX3" fmla="*/ 9950631 w 10008296"/>
              <a:gd name="connsiteY3" fmla="*/ 152231 h 6905791"/>
              <a:gd name="connsiteX4" fmla="*/ 2505205 w 10008296"/>
              <a:gd name="connsiteY4" fmla="*/ 0 h 6905791"/>
              <a:gd name="connsiteX0" fmla="*/ 2505205 w 10008296"/>
              <a:gd name="connsiteY0" fmla="*/ 12525 h 6918316"/>
              <a:gd name="connsiteX1" fmla="*/ 0 w 10008296"/>
              <a:gd name="connsiteY1" fmla="*/ 6918316 h 6918316"/>
              <a:gd name="connsiteX2" fmla="*/ 10008296 w 10008296"/>
              <a:gd name="connsiteY2" fmla="*/ 6905790 h 6918316"/>
              <a:gd name="connsiteX3" fmla="*/ 10008296 w 10008296"/>
              <a:gd name="connsiteY3" fmla="*/ 0 h 6918316"/>
              <a:gd name="connsiteX4" fmla="*/ 2505205 w 10008296"/>
              <a:gd name="connsiteY4" fmla="*/ 12525 h 6918316"/>
              <a:gd name="connsiteX0" fmla="*/ 2505205 w 10016534"/>
              <a:gd name="connsiteY0" fmla="*/ 12525 h 6918316"/>
              <a:gd name="connsiteX1" fmla="*/ 0 w 10016534"/>
              <a:gd name="connsiteY1" fmla="*/ 6918316 h 6918316"/>
              <a:gd name="connsiteX2" fmla="*/ 10016534 w 10016534"/>
              <a:gd name="connsiteY2" fmla="*/ 6905790 h 6918316"/>
              <a:gd name="connsiteX3" fmla="*/ 10008296 w 10016534"/>
              <a:gd name="connsiteY3" fmla="*/ 0 h 6918316"/>
              <a:gd name="connsiteX4" fmla="*/ 2505205 w 10016534"/>
              <a:gd name="connsiteY4" fmla="*/ 12525 h 6918316"/>
              <a:gd name="connsiteX0" fmla="*/ 2505205 w 10016534"/>
              <a:gd name="connsiteY0" fmla="*/ 12525 h 6910078"/>
              <a:gd name="connsiteX1" fmla="*/ 0 w 10016534"/>
              <a:gd name="connsiteY1" fmla="*/ 6910078 h 6910078"/>
              <a:gd name="connsiteX2" fmla="*/ 10016534 w 10016534"/>
              <a:gd name="connsiteY2" fmla="*/ 6905790 h 6910078"/>
              <a:gd name="connsiteX3" fmla="*/ 10008296 w 10016534"/>
              <a:gd name="connsiteY3" fmla="*/ 0 h 6910078"/>
              <a:gd name="connsiteX4" fmla="*/ 2505205 w 10016534"/>
              <a:gd name="connsiteY4" fmla="*/ 12525 h 6910078"/>
              <a:gd name="connsiteX0" fmla="*/ 2488729 w 10000058"/>
              <a:gd name="connsiteY0" fmla="*/ 12525 h 6905790"/>
              <a:gd name="connsiteX1" fmla="*/ 0 w 10000058"/>
              <a:gd name="connsiteY1" fmla="*/ 6901840 h 6905790"/>
              <a:gd name="connsiteX2" fmla="*/ 10000058 w 10000058"/>
              <a:gd name="connsiteY2" fmla="*/ 6905790 h 6905790"/>
              <a:gd name="connsiteX3" fmla="*/ 9991820 w 10000058"/>
              <a:gd name="connsiteY3" fmla="*/ 0 h 6905790"/>
              <a:gd name="connsiteX4" fmla="*/ 2488729 w 10000058"/>
              <a:gd name="connsiteY4" fmla="*/ 12525 h 6905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058" h="6905790">
                <a:moveTo>
                  <a:pt x="2488729" y="12525"/>
                </a:moveTo>
                <a:lnTo>
                  <a:pt x="0" y="6901840"/>
                </a:lnTo>
                <a:lnTo>
                  <a:pt x="10000058" y="6905790"/>
                </a:lnTo>
                <a:lnTo>
                  <a:pt x="9991820" y="0"/>
                </a:lnTo>
                <a:lnTo>
                  <a:pt x="2488729" y="125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x-none"/>
          </a:p>
        </p:txBody>
      </p:sp>
      <p:sp>
        <p:nvSpPr>
          <p:cNvPr id="14" name="Номер слайда 3">
            <a:extLst>
              <a:ext uri="{FF2B5EF4-FFF2-40B4-BE49-F238E27FC236}">
                <a16:creationId xmlns="" xmlns:a16="http://schemas.microsoft.com/office/drawing/2014/main" id="{04E98098-4274-CE47-8E78-762D3D43E9D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8572528" y="4857750"/>
            <a:ext cx="400050" cy="28575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8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fld id="{B6F15528-21DE-4FAA-801E-634DDDAF4B2B}" type="slidenum">
              <a:rPr lang="ru-RU" sz="13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pPr/>
              <a:t>3</a:t>
            </a:fld>
            <a:endParaRPr lang="ru-RU" sz="13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15" name="object 20">
            <a:extLst>
              <a:ext uri="{FF2B5EF4-FFF2-40B4-BE49-F238E27FC236}">
                <a16:creationId xmlns="" xmlns:a16="http://schemas.microsoft.com/office/drawing/2014/main" id="{F329CFB1-1CEA-3644-B954-9859B09EAEF1}"/>
              </a:ext>
            </a:extLst>
          </p:cNvPr>
          <p:cNvSpPr txBox="1"/>
          <p:nvPr/>
        </p:nvSpPr>
        <p:spPr>
          <a:xfrm>
            <a:off x="3357554" y="61969"/>
            <a:ext cx="4572032" cy="509517"/>
          </a:xfrm>
          <a:prstGeom prst="rect">
            <a:avLst/>
          </a:prstGeom>
        </p:spPr>
        <p:txBody>
          <a:bodyPr vert="horz" wrap="square" lIns="0" tIns="16909" rIns="0" bIns="0" rtlCol="0">
            <a:spAutoFit/>
          </a:bodyPr>
          <a:lstStyle/>
          <a:p>
            <a:pPr marL="16909" algn="r">
              <a:spcBef>
                <a:spcPts val="133"/>
              </a:spcBef>
            </a:pPr>
            <a:r>
              <a:rPr sz="3200" b="1" spc="-27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НАЦИОНАЛЬНЫЕ</a:t>
            </a:r>
            <a:r>
              <a:rPr lang="ru-RU" sz="3200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 </a:t>
            </a:r>
            <a:r>
              <a:rPr sz="3200" b="1" spc="-27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ПРОЕКТЫ</a:t>
            </a:r>
            <a:r>
              <a:rPr sz="3200" b="1" spc="-33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 </a:t>
            </a:r>
            <a:endParaRPr sz="3200" b="1" dirty="0">
              <a:solidFill>
                <a:srgbClr val="5488C7"/>
              </a:solidFill>
              <a:latin typeface="Bebas Neue Bold" pitchFamily="34" charset="-52"/>
              <a:ea typeface="Roboto" panose="02000000000000000000" pitchFamily="2" charset="0"/>
              <a:cs typeface="Calibri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8B9BAF9D-4217-854F-899E-74778C37460E}"/>
              </a:ext>
            </a:extLst>
          </p:cNvPr>
          <p:cNvSpPr txBox="1">
            <a:spLocks/>
          </p:cNvSpPr>
          <p:nvPr/>
        </p:nvSpPr>
        <p:spPr>
          <a:xfrm>
            <a:off x="3571868" y="642924"/>
            <a:ext cx="4057650" cy="50006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lnSpc>
                <a:spcPts val="3440"/>
              </a:lnSpc>
              <a:defRPr sz="3200" b="0" i="0" baseline="0">
                <a:latin typeface="Bebas Neue Bold" panose="020B0606020202050201" pitchFamily="34" charset="77"/>
                <a:ea typeface="Roboto" panose="02000000000000000000" pitchFamily="2" charset="0"/>
                <a:cs typeface="+mj-cs"/>
              </a:defRPr>
            </a:lvl1pPr>
          </a:lstStyle>
          <a:p>
            <a:pPr defTabSz="685800">
              <a:lnSpc>
                <a:spcPts val="1680"/>
              </a:lnSpc>
            </a:pPr>
            <a:r>
              <a:rPr lang="ru-RU" sz="1500" b="1" kern="0" dirty="0" smtClean="0">
                <a:solidFill>
                  <a:schemeClr val="tx2">
                    <a:lumMod val="75000"/>
                  </a:schemeClr>
                </a:solidFill>
              </a:rPr>
              <a:t>Указ президента российской федерации</a:t>
            </a:r>
          </a:p>
          <a:p>
            <a:pPr defTabSz="685800">
              <a:lnSpc>
                <a:spcPts val="1680"/>
              </a:lnSpc>
            </a:pPr>
            <a:r>
              <a:rPr lang="ru-RU" sz="1500" b="1" kern="0" dirty="0" smtClean="0">
                <a:solidFill>
                  <a:schemeClr val="tx2">
                    <a:lumMod val="75000"/>
                  </a:schemeClr>
                </a:solidFill>
              </a:rPr>
              <a:t> от 7 мая 2018 года </a:t>
            </a:r>
            <a:r>
              <a:rPr lang="ru-RU" sz="1500" b="1" kern="0" dirty="0" smtClean="0">
                <a:solidFill>
                  <a:schemeClr val="tx2">
                    <a:lumMod val="75000"/>
                  </a:schemeClr>
                </a:solidFill>
                <a:latin typeface="Bebas Neue Book" pitchFamily="2" charset="-52"/>
              </a:rPr>
              <a:t>№</a:t>
            </a:r>
            <a:r>
              <a:rPr lang="ru-RU" sz="1500" b="1" kern="0" dirty="0" smtClean="0">
                <a:solidFill>
                  <a:schemeClr val="tx2">
                    <a:lumMod val="75000"/>
                  </a:schemeClr>
                </a:solidFill>
              </a:rPr>
              <a:t> 204</a:t>
            </a:r>
            <a:endParaRPr lang="ru-RU" sz="1500" b="1" kern="0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78" name="Группа 77"/>
          <p:cNvGrpSpPr/>
          <p:nvPr/>
        </p:nvGrpSpPr>
        <p:grpSpPr>
          <a:xfrm>
            <a:off x="6072198" y="1500180"/>
            <a:ext cx="2928958" cy="3500462"/>
            <a:chOff x="6000760" y="934261"/>
            <a:chExt cx="2928958" cy="3566508"/>
          </a:xfrm>
        </p:grpSpPr>
        <p:grpSp>
          <p:nvGrpSpPr>
            <p:cNvPr id="56" name="Группа 55"/>
            <p:cNvGrpSpPr/>
            <p:nvPr/>
          </p:nvGrpSpPr>
          <p:grpSpPr>
            <a:xfrm>
              <a:off x="6000760" y="3981639"/>
              <a:ext cx="2928958" cy="519130"/>
              <a:chOff x="3000364" y="838367"/>
              <a:chExt cx="2928958" cy="519130"/>
            </a:xfrm>
          </p:grpSpPr>
          <p:sp>
            <p:nvSpPr>
              <p:cNvPr id="57" name="object 16">
                <a:extLst>
                  <a:ext uri="{FF2B5EF4-FFF2-40B4-BE49-F238E27FC236}">
                    <a16:creationId xmlns="" xmlns:a16="http://schemas.microsoft.com/office/drawing/2014/main" id="{05D95FD0-0E35-1C4D-93E6-D5B0FE581C9B}"/>
                  </a:ext>
                </a:extLst>
              </p:cNvPr>
              <p:cNvSpPr txBox="1"/>
              <p:nvPr/>
            </p:nvSpPr>
            <p:spPr>
              <a:xfrm>
                <a:off x="3500430" y="911005"/>
                <a:ext cx="2428892" cy="364077"/>
              </a:xfrm>
              <a:prstGeom prst="rect">
                <a:avLst/>
              </a:prstGeom>
            </p:spPr>
            <p:txBody>
              <a:bodyPr vert="horz" wrap="square" lIns="0" tIns="18599" rIns="0" bIns="0" rtlCol="0">
                <a:spAutoFit/>
              </a:bodyPr>
              <a:lstStyle/>
              <a:p>
                <a:pPr marL="16909">
                  <a:spcBef>
                    <a:spcPts val="146"/>
                  </a:spcBef>
                  <a:spcAft>
                    <a:spcPts val="600"/>
                  </a:spcAft>
                </a:pPr>
                <a:r>
                  <a:rPr lang="ru-RU" sz="1100" dirty="0" smtClean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rPr>
                  <a:t>Туризм и индустрия гостеприимства</a:t>
                </a:r>
                <a:endParaRPr lang="ru-RU" sz="1100" dirty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endParaRPr>
              </a:p>
            </p:txBody>
          </p:sp>
          <p:sp>
            <p:nvSpPr>
              <p:cNvPr id="58" name="object 20">
                <a:extLst>
                  <a:ext uri="{FF2B5EF4-FFF2-40B4-BE49-F238E27FC236}">
                    <a16:creationId xmlns="" xmlns:a16="http://schemas.microsoft.com/office/drawing/2014/main" id="{CB12F03F-406C-4A46-9E3F-A6EF7E2B4E55}"/>
                  </a:ext>
                </a:extLst>
              </p:cNvPr>
              <p:cNvSpPr txBox="1"/>
              <p:nvPr/>
            </p:nvSpPr>
            <p:spPr>
              <a:xfrm>
                <a:off x="3000364" y="838367"/>
                <a:ext cx="642942" cy="519130"/>
              </a:xfrm>
              <a:prstGeom prst="rect">
                <a:avLst/>
              </a:prstGeom>
            </p:spPr>
            <p:txBody>
              <a:bodyPr vert="horz" wrap="square" lIns="0" tIns="16909" rIns="0" bIns="0" rtlCol="0">
                <a:spAutoFit/>
              </a:bodyPr>
              <a:lstStyle/>
              <a:p>
                <a:pPr marL="16909">
                  <a:spcBef>
                    <a:spcPts val="133"/>
                  </a:spcBef>
                </a:pPr>
                <a:r>
                  <a:rPr lang="ru-RU" sz="3200" spc="-27" dirty="0" smtClean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rPr>
                  <a:t>13</a:t>
                </a:r>
                <a:endParaRPr sz="3200" dirty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Calibri"/>
                </a:endParaRPr>
              </a:p>
            </p:txBody>
          </p:sp>
        </p:grpSp>
        <p:grpSp>
          <p:nvGrpSpPr>
            <p:cNvPr id="59" name="Группа 58"/>
            <p:cNvGrpSpPr/>
            <p:nvPr/>
          </p:nvGrpSpPr>
          <p:grpSpPr>
            <a:xfrm>
              <a:off x="6143636" y="934261"/>
              <a:ext cx="2786082" cy="519131"/>
              <a:chOff x="3143240" y="1077137"/>
              <a:chExt cx="2786082" cy="519131"/>
            </a:xfrm>
          </p:grpSpPr>
          <p:sp>
            <p:nvSpPr>
              <p:cNvPr id="60" name="object 16">
                <a:extLst>
                  <a:ext uri="{FF2B5EF4-FFF2-40B4-BE49-F238E27FC236}">
                    <a16:creationId xmlns="" xmlns:a16="http://schemas.microsoft.com/office/drawing/2014/main" id="{05D95FD0-0E35-1C4D-93E6-D5B0FE581C9B}"/>
                  </a:ext>
                </a:extLst>
              </p:cNvPr>
              <p:cNvSpPr txBox="1"/>
              <p:nvPr/>
            </p:nvSpPr>
            <p:spPr>
              <a:xfrm>
                <a:off x="3500430" y="1213080"/>
                <a:ext cx="2428892" cy="191606"/>
              </a:xfrm>
              <a:prstGeom prst="rect">
                <a:avLst/>
              </a:prstGeom>
            </p:spPr>
            <p:txBody>
              <a:bodyPr vert="horz" wrap="square" lIns="0" tIns="18599" rIns="0" bIns="0" rtlCol="0">
                <a:spAutoFit/>
              </a:bodyPr>
              <a:lstStyle/>
              <a:p>
                <a:pPr marL="16909">
                  <a:spcBef>
                    <a:spcPts val="146"/>
                  </a:spcBef>
                  <a:spcAft>
                    <a:spcPts val="600"/>
                  </a:spcAft>
                </a:pPr>
                <a:r>
                  <a:rPr lang="ru-RU" sz="1100" dirty="0" smtClean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rPr>
                  <a:t>Наука</a:t>
                </a:r>
              </a:p>
            </p:txBody>
          </p:sp>
          <p:sp>
            <p:nvSpPr>
              <p:cNvPr id="61" name="object 20">
                <a:extLst>
                  <a:ext uri="{FF2B5EF4-FFF2-40B4-BE49-F238E27FC236}">
                    <a16:creationId xmlns="" xmlns:a16="http://schemas.microsoft.com/office/drawing/2014/main" id="{CB12F03F-406C-4A46-9E3F-A6EF7E2B4E55}"/>
                  </a:ext>
                </a:extLst>
              </p:cNvPr>
              <p:cNvSpPr txBox="1"/>
              <p:nvPr/>
            </p:nvSpPr>
            <p:spPr>
              <a:xfrm>
                <a:off x="3143240" y="1077137"/>
                <a:ext cx="642942" cy="519131"/>
              </a:xfrm>
              <a:prstGeom prst="rect">
                <a:avLst/>
              </a:prstGeom>
            </p:spPr>
            <p:txBody>
              <a:bodyPr vert="horz" wrap="square" lIns="0" tIns="16909" rIns="0" bIns="0" rtlCol="0">
                <a:spAutoFit/>
              </a:bodyPr>
              <a:lstStyle/>
              <a:p>
                <a:pPr marL="16909">
                  <a:spcBef>
                    <a:spcPts val="133"/>
                  </a:spcBef>
                </a:pPr>
                <a:r>
                  <a:rPr lang="ru-RU" sz="3200" spc="-27" dirty="0" smtClean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rPr>
                  <a:t>8</a:t>
                </a:r>
                <a:endParaRPr sz="3200" dirty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Calibri"/>
                </a:endParaRPr>
              </a:p>
            </p:txBody>
          </p:sp>
        </p:grpSp>
        <p:grpSp>
          <p:nvGrpSpPr>
            <p:cNvPr id="62" name="Группа 61"/>
            <p:cNvGrpSpPr/>
            <p:nvPr/>
          </p:nvGrpSpPr>
          <p:grpSpPr>
            <a:xfrm>
              <a:off x="6143636" y="1443761"/>
              <a:ext cx="2786082" cy="519130"/>
              <a:chOff x="3143240" y="1086571"/>
              <a:chExt cx="2786082" cy="519130"/>
            </a:xfrm>
          </p:grpSpPr>
          <p:sp>
            <p:nvSpPr>
              <p:cNvPr id="63" name="object 16">
                <a:extLst>
                  <a:ext uri="{FF2B5EF4-FFF2-40B4-BE49-F238E27FC236}">
                    <a16:creationId xmlns="" xmlns:a16="http://schemas.microsoft.com/office/drawing/2014/main" id="{05D95FD0-0E35-1C4D-93E6-D5B0FE581C9B}"/>
                  </a:ext>
                </a:extLst>
              </p:cNvPr>
              <p:cNvSpPr txBox="1"/>
              <p:nvPr/>
            </p:nvSpPr>
            <p:spPr>
              <a:xfrm>
                <a:off x="3500430" y="1232144"/>
                <a:ext cx="2428892" cy="191606"/>
              </a:xfrm>
              <a:prstGeom prst="rect">
                <a:avLst/>
              </a:prstGeom>
            </p:spPr>
            <p:txBody>
              <a:bodyPr vert="horz" wrap="square" lIns="0" tIns="18599" rIns="0" bIns="0" rtlCol="0">
                <a:spAutoFit/>
              </a:bodyPr>
              <a:lstStyle/>
              <a:p>
                <a:pPr marL="16909">
                  <a:spcBef>
                    <a:spcPts val="146"/>
                  </a:spcBef>
                  <a:spcAft>
                    <a:spcPts val="600"/>
                  </a:spcAft>
                </a:pPr>
                <a:r>
                  <a:rPr lang="ru-RU" sz="1100" dirty="0" smtClean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rPr>
                  <a:t>Цифровая экономика</a:t>
                </a:r>
                <a:endParaRPr lang="ru-RU" sz="1100" dirty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endParaRPr>
              </a:p>
            </p:txBody>
          </p:sp>
          <p:sp>
            <p:nvSpPr>
              <p:cNvPr id="64" name="object 20">
                <a:extLst>
                  <a:ext uri="{FF2B5EF4-FFF2-40B4-BE49-F238E27FC236}">
                    <a16:creationId xmlns="" xmlns:a16="http://schemas.microsoft.com/office/drawing/2014/main" id="{CB12F03F-406C-4A46-9E3F-A6EF7E2B4E55}"/>
                  </a:ext>
                </a:extLst>
              </p:cNvPr>
              <p:cNvSpPr txBox="1"/>
              <p:nvPr/>
            </p:nvSpPr>
            <p:spPr>
              <a:xfrm>
                <a:off x="3143240" y="1086571"/>
                <a:ext cx="642942" cy="519130"/>
              </a:xfrm>
              <a:prstGeom prst="rect">
                <a:avLst/>
              </a:prstGeom>
            </p:spPr>
            <p:txBody>
              <a:bodyPr vert="horz" wrap="square" lIns="0" tIns="16909" rIns="0" bIns="0" rtlCol="0">
                <a:spAutoFit/>
              </a:bodyPr>
              <a:lstStyle/>
              <a:p>
                <a:pPr marL="16909">
                  <a:spcBef>
                    <a:spcPts val="133"/>
                  </a:spcBef>
                </a:pPr>
                <a:r>
                  <a:rPr lang="ru-RU" sz="3200" spc="-27" dirty="0" smtClean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rPr>
                  <a:t>9</a:t>
                </a:r>
                <a:endParaRPr sz="3200" dirty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Calibri"/>
                </a:endParaRPr>
              </a:p>
            </p:txBody>
          </p:sp>
        </p:grpSp>
        <p:grpSp>
          <p:nvGrpSpPr>
            <p:cNvPr id="65" name="Группа 64"/>
            <p:cNvGrpSpPr/>
            <p:nvPr/>
          </p:nvGrpSpPr>
          <p:grpSpPr>
            <a:xfrm>
              <a:off x="6000760" y="2016419"/>
              <a:ext cx="2928958" cy="519130"/>
              <a:chOff x="3000364" y="1159163"/>
              <a:chExt cx="2928958" cy="519130"/>
            </a:xfrm>
          </p:grpSpPr>
          <p:sp>
            <p:nvSpPr>
              <p:cNvPr id="66" name="object 16">
                <a:extLst>
                  <a:ext uri="{FF2B5EF4-FFF2-40B4-BE49-F238E27FC236}">
                    <a16:creationId xmlns="" xmlns:a16="http://schemas.microsoft.com/office/drawing/2014/main" id="{05D95FD0-0E35-1C4D-93E6-D5B0FE581C9B}"/>
                  </a:ext>
                </a:extLst>
              </p:cNvPr>
              <p:cNvSpPr txBox="1"/>
              <p:nvPr/>
            </p:nvSpPr>
            <p:spPr>
              <a:xfrm>
                <a:off x="3500430" y="1304736"/>
                <a:ext cx="2428892" cy="191606"/>
              </a:xfrm>
              <a:prstGeom prst="rect">
                <a:avLst/>
              </a:prstGeom>
            </p:spPr>
            <p:txBody>
              <a:bodyPr vert="horz" wrap="square" lIns="0" tIns="18599" rIns="0" bIns="0" rtlCol="0">
                <a:spAutoFit/>
              </a:bodyPr>
              <a:lstStyle/>
              <a:p>
                <a:pPr marL="16909">
                  <a:spcBef>
                    <a:spcPts val="146"/>
                  </a:spcBef>
                  <a:spcAft>
                    <a:spcPts val="600"/>
                  </a:spcAft>
                </a:pPr>
                <a:r>
                  <a:rPr lang="ru-RU" sz="1100" dirty="0" smtClean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rPr>
                  <a:t>Культура</a:t>
                </a:r>
                <a:endParaRPr lang="ru-RU" sz="1100" dirty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endParaRPr>
              </a:p>
            </p:txBody>
          </p:sp>
          <p:sp>
            <p:nvSpPr>
              <p:cNvPr id="67" name="object 20">
                <a:extLst>
                  <a:ext uri="{FF2B5EF4-FFF2-40B4-BE49-F238E27FC236}">
                    <a16:creationId xmlns="" xmlns:a16="http://schemas.microsoft.com/office/drawing/2014/main" id="{CB12F03F-406C-4A46-9E3F-A6EF7E2B4E55}"/>
                  </a:ext>
                </a:extLst>
              </p:cNvPr>
              <p:cNvSpPr txBox="1"/>
              <p:nvPr/>
            </p:nvSpPr>
            <p:spPr>
              <a:xfrm>
                <a:off x="3000364" y="1159163"/>
                <a:ext cx="642942" cy="519130"/>
              </a:xfrm>
              <a:prstGeom prst="rect">
                <a:avLst/>
              </a:prstGeom>
            </p:spPr>
            <p:txBody>
              <a:bodyPr vert="horz" wrap="square" lIns="0" tIns="16909" rIns="0" bIns="0" rtlCol="0">
                <a:spAutoFit/>
              </a:bodyPr>
              <a:lstStyle/>
              <a:p>
                <a:pPr marL="16909">
                  <a:spcBef>
                    <a:spcPts val="133"/>
                  </a:spcBef>
                </a:pPr>
                <a:r>
                  <a:rPr lang="ru-RU" sz="3200" spc="-27" dirty="0" smtClean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rPr>
                  <a:t>10</a:t>
                </a:r>
                <a:endParaRPr sz="3200" dirty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Calibri"/>
                </a:endParaRPr>
              </a:p>
            </p:txBody>
          </p:sp>
        </p:grpSp>
        <p:grpSp>
          <p:nvGrpSpPr>
            <p:cNvPr id="68" name="Группа 67"/>
            <p:cNvGrpSpPr/>
            <p:nvPr/>
          </p:nvGrpSpPr>
          <p:grpSpPr>
            <a:xfrm>
              <a:off x="6000760" y="2654075"/>
              <a:ext cx="2928958" cy="536548"/>
              <a:chOff x="3000364" y="1074960"/>
              <a:chExt cx="2928958" cy="536548"/>
            </a:xfrm>
          </p:grpSpPr>
          <p:sp>
            <p:nvSpPr>
              <p:cNvPr id="69" name="object 16">
                <a:extLst>
                  <a:ext uri="{FF2B5EF4-FFF2-40B4-BE49-F238E27FC236}">
                    <a16:creationId xmlns="" xmlns:a16="http://schemas.microsoft.com/office/drawing/2014/main" id="{05D95FD0-0E35-1C4D-93E6-D5B0FE581C9B}"/>
                  </a:ext>
                </a:extLst>
              </p:cNvPr>
              <p:cNvSpPr txBox="1"/>
              <p:nvPr/>
            </p:nvSpPr>
            <p:spPr>
              <a:xfrm>
                <a:off x="3500430" y="1074960"/>
                <a:ext cx="2428892" cy="536548"/>
              </a:xfrm>
              <a:prstGeom prst="rect">
                <a:avLst/>
              </a:prstGeom>
            </p:spPr>
            <p:txBody>
              <a:bodyPr vert="horz" wrap="square" lIns="0" tIns="18599" rIns="0" bIns="0" rtlCol="0">
                <a:spAutoFit/>
              </a:bodyPr>
              <a:lstStyle/>
              <a:p>
                <a:pPr marL="16909">
                  <a:spcBef>
                    <a:spcPts val="146"/>
                  </a:spcBef>
                  <a:spcAft>
                    <a:spcPts val="600"/>
                  </a:spcAft>
                </a:pPr>
                <a:r>
                  <a:rPr lang="ru-RU" sz="1100" dirty="0" smtClean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rPr>
                  <a:t>Малое и среднее предпринимательство                            и поддержка инициативы</a:t>
                </a:r>
                <a:endParaRPr lang="ru-RU" sz="1100" dirty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endParaRPr>
              </a:p>
            </p:txBody>
          </p:sp>
          <p:sp>
            <p:nvSpPr>
              <p:cNvPr id="70" name="object 20">
                <a:extLst>
                  <a:ext uri="{FF2B5EF4-FFF2-40B4-BE49-F238E27FC236}">
                    <a16:creationId xmlns="" xmlns:a16="http://schemas.microsoft.com/office/drawing/2014/main" id="{CB12F03F-406C-4A46-9E3F-A6EF7E2B4E55}"/>
                  </a:ext>
                </a:extLst>
              </p:cNvPr>
              <p:cNvSpPr txBox="1"/>
              <p:nvPr/>
            </p:nvSpPr>
            <p:spPr>
              <a:xfrm>
                <a:off x="3000364" y="1092378"/>
                <a:ext cx="642942" cy="519130"/>
              </a:xfrm>
              <a:prstGeom prst="rect">
                <a:avLst/>
              </a:prstGeom>
            </p:spPr>
            <p:txBody>
              <a:bodyPr vert="horz" wrap="square" lIns="0" tIns="16909" rIns="0" bIns="0" rtlCol="0">
                <a:spAutoFit/>
              </a:bodyPr>
              <a:lstStyle/>
              <a:p>
                <a:pPr marL="16909">
                  <a:spcBef>
                    <a:spcPts val="133"/>
                  </a:spcBef>
                </a:pPr>
                <a:r>
                  <a:rPr lang="ru-RU" sz="3200" spc="-27" dirty="0" smtClean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rPr>
                  <a:t>11</a:t>
                </a:r>
                <a:endParaRPr sz="3200" dirty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Calibri"/>
                </a:endParaRPr>
              </a:p>
            </p:txBody>
          </p:sp>
        </p:grpSp>
        <p:grpSp>
          <p:nvGrpSpPr>
            <p:cNvPr id="71" name="Группа 70"/>
            <p:cNvGrpSpPr/>
            <p:nvPr/>
          </p:nvGrpSpPr>
          <p:grpSpPr>
            <a:xfrm>
              <a:off x="6000760" y="3326566"/>
              <a:ext cx="2928958" cy="519130"/>
              <a:chOff x="3000364" y="897242"/>
              <a:chExt cx="2928958" cy="519130"/>
            </a:xfrm>
          </p:grpSpPr>
          <p:sp>
            <p:nvSpPr>
              <p:cNvPr id="72" name="object 16">
                <a:extLst>
                  <a:ext uri="{FF2B5EF4-FFF2-40B4-BE49-F238E27FC236}">
                    <a16:creationId xmlns="" xmlns:a16="http://schemas.microsoft.com/office/drawing/2014/main" id="{05D95FD0-0E35-1C4D-93E6-D5B0FE581C9B}"/>
                  </a:ext>
                </a:extLst>
              </p:cNvPr>
              <p:cNvSpPr txBox="1"/>
              <p:nvPr/>
            </p:nvSpPr>
            <p:spPr>
              <a:xfrm>
                <a:off x="3500430" y="969879"/>
                <a:ext cx="2428892" cy="364077"/>
              </a:xfrm>
              <a:prstGeom prst="rect">
                <a:avLst/>
              </a:prstGeom>
            </p:spPr>
            <p:txBody>
              <a:bodyPr vert="horz" wrap="square" lIns="0" tIns="18599" rIns="0" bIns="0" rtlCol="0">
                <a:spAutoFit/>
              </a:bodyPr>
              <a:lstStyle/>
              <a:p>
                <a:pPr marL="16909">
                  <a:spcBef>
                    <a:spcPts val="146"/>
                  </a:spcBef>
                  <a:spcAft>
                    <a:spcPts val="600"/>
                  </a:spcAft>
                </a:pPr>
                <a:r>
                  <a:rPr lang="ru-RU" sz="1100" dirty="0" smtClean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rPr>
                  <a:t>Международный экспорт                      и кооперация</a:t>
                </a:r>
                <a:endParaRPr lang="ru-RU" sz="1100" dirty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endParaRPr>
              </a:p>
            </p:txBody>
          </p:sp>
          <p:sp>
            <p:nvSpPr>
              <p:cNvPr id="73" name="object 20">
                <a:extLst>
                  <a:ext uri="{FF2B5EF4-FFF2-40B4-BE49-F238E27FC236}">
                    <a16:creationId xmlns="" xmlns:a16="http://schemas.microsoft.com/office/drawing/2014/main" id="{CB12F03F-406C-4A46-9E3F-A6EF7E2B4E55}"/>
                  </a:ext>
                </a:extLst>
              </p:cNvPr>
              <p:cNvSpPr txBox="1"/>
              <p:nvPr/>
            </p:nvSpPr>
            <p:spPr>
              <a:xfrm>
                <a:off x="3000364" y="897242"/>
                <a:ext cx="642942" cy="519130"/>
              </a:xfrm>
              <a:prstGeom prst="rect">
                <a:avLst/>
              </a:prstGeom>
            </p:spPr>
            <p:txBody>
              <a:bodyPr vert="horz" wrap="square" lIns="0" tIns="16909" rIns="0" bIns="0" rtlCol="0">
                <a:spAutoFit/>
              </a:bodyPr>
              <a:lstStyle/>
              <a:p>
                <a:pPr marL="16909">
                  <a:spcBef>
                    <a:spcPts val="133"/>
                  </a:spcBef>
                </a:pPr>
                <a:r>
                  <a:rPr lang="ru-RU" sz="3200" spc="-27" dirty="0" smtClean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rPr>
                  <a:t>12</a:t>
                </a:r>
                <a:endParaRPr sz="3200" dirty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Calibri"/>
                </a:endParaRPr>
              </a:p>
            </p:txBody>
          </p:sp>
        </p:grpSp>
      </p:grpSp>
      <p:grpSp>
        <p:nvGrpSpPr>
          <p:cNvPr id="77" name="Группа 76"/>
          <p:cNvGrpSpPr/>
          <p:nvPr/>
        </p:nvGrpSpPr>
        <p:grpSpPr>
          <a:xfrm>
            <a:off x="3357554" y="1409840"/>
            <a:ext cx="2714644" cy="3662240"/>
            <a:chOff x="3214678" y="1062692"/>
            <a:chExt cx="2714644" cy="3433080"/>
          </a:xfrm>
        </p:grpSpPr>
        <p:grpSp>
          <p:nvGrpSpPr>
            <p:cNvPr id="74" name="Группа 73"/>
            <p:cNvGrpSpPr/>
            <p:nvPr/>
          </p:nvGrpSpPr>
          <p:grpSpPr>
            <a:xfrm>
              <a:off x="3214678" y="1062692"/>
              <a:ext cx="2714644" cy="2897337"/>
              <a:chOff x="3214678" y="1276463"/>
              <a:chExt cx="2714644" cy="3074722"/>
            </a:xfrm>
          </p:grpSpPr>
          <p:grpSp>
            <p:nvGrpSpPr>
              <p:cNvPr id="17" name="Группа 16"/>
              <p:cNvGrpSpPr/>
              <p:nvPr/>
            </p:nvGrpSpPr>
            <p:grpSpPr>
              <a:xfrm>
                <a:off x="3214678" y="1276463"/>
                <a:ext cx="2714644" cy="506877"/>
                <a:chOff x="3214678" y="1276463"/>
                <a:chExt cx="2714644" cy="506877"/>
              </a:xfrm>
            </p:grpSpPr>
            <p:sp>
              <p:nvSpPr>
                <p:cNvPr id="9" name="object 16">
                  <a:extLst>
                    <a:ext uri="{FF2B5EF4-FFF2-40B4-BE49-F238E27FC236}">
                      <a16:creationId xmlns="" xmlns:a16="http://schemas.microsoft.com/office/drawing/2014/main" id="{05D95FD0-0E35-1C4D-93E6-D5B0FE581C9B}"/>
                    </a:ext>
                  </a:extLst>
                </p:cNvPr>
                <p:cNvSpPr txBox="1"/>
                <p:nvPr/>
              </p:nvSpPr>
              <p:spPr>
                <a:xfrm>
                  <a:off x="3500430" y="1428002"/>
                  <a:ext cx="2428892" cy="187084"/>
                </a:xfrm>
                <a:prstGeom prst="rect">
                  <a:avLst/>
                </a:prstGeom>
              </p:spPr>
              <p:txBody>
                <a:bodyPr vert="horz" wrap="square" lIns="0" tIns="18599" rIns="0" bIns="0" rtlCol="0">
                  <a:spAutoFit/>
                </a:bodyPr>
                <a:lstStyle/>
                <a:p>
                  <a:pPr marL="16909">
                    <a:spcBef>
                      <a:spcPts val="146"/>
                    </a:spcBef>
                    <a:spcAft>
                      <a:spcPts val="600"/>
                    </a:spcAft>
                  </a:pPr>
                  <a:r>
                    <a:rPr lang="ru-RU" sz="1100" dirty="0" smtClean="0">
                      <a:latin typeface="Roboto" panose="02000000000000000000" pitchFamily="2" charset="0"/>
                      <a:ea typeface="Roboto" panose="02000000000000000000" pitchFamily="2" charset="0"/>
                      <a:cs typeface="Gotham Pro Regular" panose="02000503040000020004" pitchFamily="2" charset="0"/>
                    </a:rPr>
                    <a:t>Демография</a:t>
                  </a:r>
                </a:p>
              </p:txBody>
            </p:sp>
            <p:sp>
              <p:nvSpPr>
                <p:cNvPr id="10" name="object 20">
                  <a:extLst>
                    <a:ext uri="{FF2B5EF4-FFF2-40B4-BE49-F238E27FC236}">
                      <a16:creationId xmlns="" xmlns:a16="http://schemas.microsoft.com/office/drawing/2014/main" id="{CB12F03F-406C-4A46-9E3F-A6EF7E2B4E55}"/>
                    </a:ext>
                  </a:extLst>
                </p:cNvPr>
                <p:cNvSpPr txBox="1"/>
                <p:nvPr/>
              </p:nvSpPr>
              <p:spPr>
                <a:xfrm>
                  <a:off x="3214678" y="1276463"/>
                  <a:ext cx="642942" cy="506877"/>
                </a:xfrm>
                <a:prstGeom prst="rect">
                  <a:avLst/>
                </a:prstGeom>
              </p:spPr>
              <p:txBody>
                <a:bodyPr vert="horz" wrap="square" lIns="0" tIns="16909" rIns="0" bIns="0" rtlCol="0">
                  <a:spAutoFit/>
                </a:bodyPr>
                <a:lstStyle/>
                <a:p>
                  <a:pPr marL="16909">
                    <a:spcBef>
                      <a:spcPts val="133"/>
                    </a:spcBef>
                  </a:pPr>
                  <a:r>
                    <a:rPr lang="ru-RU" sz="3200" spc="-27" dirty="0">
                      <a:solidFill>
                        <a:srgbClr val="5488C7"/>
                      </a:solidFill>
                      <a:latin typeface="Bebas Neue Bold" pitchFamily="2" charset="0"/>
                      <a:ea typeface="Roboto" panose="02000000000000000000" pitchFamily="2" charset="0"/>
                      <a:cs typeface="Calibri"/>
                    </a:rPr>
                    <a:t>1</a:t>
                  </a:r>
                  <a:endParaRPr sz="3200" dirty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endParaRPr>
                </a:p>
              </p:txBody>
            </p:sp>
          </p:grpSp>
          <p:grpSp>
            <p:nvGrpSpPr>
              <p:cNvPr id="19" name="Группа 18"/>
              <p:cNvGrpSpPr/>
              <p:nvPr/>
            </p:nvGrpSpPr>
            <p:grpSpPr>
              <a:xfrm>
                <a:off x="3214678" y="1773938"/>
                <a:ext cx="2714644" cy="506877"/>
                <a:chOff x="3214678" y="1130996"/>
                <a:chExt cx="2714644" cy="506877"/>
              </a:xfrm>
            </p:grpSpPr>
            <p:sp>
              <p:nvSpPr>
                <p:cNvPr id="20" name="object 16">
                  <a:extLst>
                    <a:ext uri="{FF2B5EF4-FFF2-40B4-BE49-F238E27FC236}">
                      <a16:creationId xmlns="" xmlns:a16="http://schemas.microsoft.com/office/drawing/2014/main" id="{05D95FD0-0E35-1C4D-93E6-D5B0FE581C9B}"/>
                    </a:ext>
                  </a:extLst>
                </p:cNvPr>
                <p:cNvSpPr txBox="1"/>
                <p:nvPr/>
              </p:nvSpPr>
              <p:spPr>
                <a:xfrm>
                  <a:off x="3500430" y="1272559"/>
                  <a:ext cx="2428892" cy="187084"/>
                </a:xfrm>
                <a:prstGeom prst="rect">
                  <a:avLst/>
                </a:prstGeom>
              </p:spPr>
              <p:txBody>
                <a:bodyPr vert="horz" wrap="square" lIns="0" tIns="18599" rIns="0" bIns="0" rtlCol="0">
                  <a:spAutoFit/>
                </a:bodyPr>
                <a:lstStyle/>
                <a:p>
                  <a:pPr marL="16909">
                    <a:spcBef>
                      <a:spcPts val="146"/>
                    </a:spcBef>
                    <a:spcAft>
                      <a:spcPts val="600"/>
                    </a:spcAft>
                  </a:pPr>
                  <a:r>
                    <a:rPr lang="ru-RU" sz="1100" dirty="0" smtClean="0">
                      <a:latin typeface="Roboto" panose="02000000000000000000" pitchFamily="2" charset="0"/>
                      <a:ea typeface="Roboto" panose="02000000000000000000" pitchFamily="2" charset="0"/>
                      <a:cs typeface="Gotham Pro Regular" panose="02000503040000020004" pitchFamily="2" charset="0"/>
                    </a:rPr>
                    <a:t>Здравоохранение</a:t>
                  </a:r>
                  <a:endParaRPr lang="ru-RU" sz="1100" dirty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endParaRPr>
                </a:p>
              </p:txBody>
            </p:sp>
            <p:sp>
              <p:nvSpPr>
                <p:cNvPr id="21" name="object 20">
                  <a:extLst>
                    <a:ext uri="{FF2B5EF4-FFF2-40B4-BE49-F238E27FC236}">
                      <a16:creationId xmlns="" xmlns:a16="http://schemas.microsoft.com/office/drawing/2014/main" id="{CB12F03F-406C-4A46-9E3F-A6EF7E2B4E55}"/>
                    </a:ext>
                  </a:extLst>
                </p:cNvPr>
                <p:cNvSpPr txBox="1"/>
                <p:nvPr/>
              </p:nvSpPr>
              <p:spPr>
                <a:xfrm>
                  <a:off x="3214678" y="1130996"/>
                  <a:ext cx="642942" cy="506877"/>
                </a:xfrm>
                <a:prstGeom prst="rect">
                  <a:avLst/>
                </a:prstGeom>
              </p:spPr>
              <p:txBody>
                <a:bodyPr vert="horz" wrap="square" lIns="0" tIns="16909" rIns="0" bIns="0" rtlCol="0">
                  <a:spAutoFit/>
                </a:bodyPr>
                <a:lstStyle/>
                <a:p>
                  <a:pPr marL="16909">
                    <a:spcBef>
                      <a:spcPts val="133"/>
                    </a:spcBef>
                  </a:pPr>
                  <a:r>
                    <a:rPr lang="ru-RU" sz="3200" spc="-27" dirty="0" smtClean="0">
                      <a:solidFill>
                        <a:srgbClr val="5488C7"/>
                      </a:solidFill>
                      <a:latin typeface="Bebas Neue Bold" pitchFamily="2" charset="0"/>
                      <a:ea typeface="Roboto" panose="02000000000000000000" pitchFamily="2" charset="0"/>
                      <a:cs typeface="Calibri"/>
                    </a:rPr>
                    <a:t>2</a:t>
                  </a:r>
                  <a:endParaRPr sz="3200" dirty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endParaRPr>
                </a:p>
              </p:txBody>
            </p:sp>
          </p:grpSp>
          <p:grpSp>
            <p:nvGrpSpPr>
              <p:cNvPr id="22" name="Группа 21"/>
              <p:cNvGrpSpPr/>
              <p:nvPr/>
            </p:nvGrpSpPr>
            <p:grpSpPr>
              <a:xfrm>
                <a:off x="3214678" y="2280815"/>
                <a:ext cx="2714644" cy="506877"/>
                <a:chOff x="3214678" y="994931"/>
                <a:chExt cx="2714644" cy="506877"/>
              </a:xfrm>
            </p:grpSpPr>
            <p:sp>
              <p:nvSpPr>
                <p:cNvPr id="23" name="object 16">
                  <a:extLst>
                    <a:ext uri="{FF2B5EF4-FFF2-40B4-BE49-F238E27FC236}">
                      <a16:creationId xmlns="" xmlns:a16="http://schemas.microsoft.com/office/drawing/2014/main" id="{05D95FD0-0E35-1C4D-93E6-D5B0FE581C9B}"/>
                    </a:ext>
                  </a:extLst>
                </p:cNvPr>
                <p:cNvSpPr txBox="1"/>
                <p:nvPr/>
              </p:nvSpPr>
              <p:spPr>
                <a:xfrm>
                  <a:off x="3500430" y="1116353"/>
                  <a:ext cx="2428892" cy="187084"/>
                </a:xfrm>
                <a:prstGeom prst="rect">
                  <a:avLst/>
                </a:prstGeom>
              </p:spPr>
              <p:txBody>
                <a:bodyPr vert="horz" wrap="square" lIns="0" tIns="18599" rIns="0" bIns="0" rtlCol="0">
                  <a:spAutoFit/>
                </a:bodyPr>
                <a:lstStyle/>
                <a:p>
                  <a:pPr marL="16909">
                    <a:spcBef>
                      <a:spcPts val="146"/>
                    </a:spcBef>
                    <a:spcAft>
                      <a:spcPts val="600"/>
                    </a:spcAft>
                  </a:pPr>
                  <a:r>
                    <a:rPr lang="ru-RU" sz="1100" dirty="0" smtClean="0">
                      <a:latin typeface="Roboto" panose="02000000000000000000" pitchFamily="2" charset="0"/>
                      <a:ea typeface="Roboto" panose="02000000000000000000" pitchFamily="2" charset="0"/>
                      <a:cs typeface="Gotham Pro Regular" panose="02000503040000020004" pitchFamily="2" charset="0"/>
                    </a:rPr>
                    <a:t>Образование</a:t>
                  </a:r>
                  <a:endParaRPr lang="ru-RU" sz="1100" dirty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endParaRPr>
                </a:p>
              </p:txBody>
            </p:sp>
            <p:sp>
              <p:nvSpPr>
                <p:cNvPr id="24" name="object 20">
                  <a:extLst>
                    <a:ext uri="{FF2B5EF4-FFF2-40B4-BE49-F238E27FC236}">
                      <a16:creationId xmlns="" xmlns:a16="http://schemas.microsoft.com/office/drawing/2014/main" id="{CB12F03F-406C-4A46-9E3F-A6EF7E2B4E55}"/>
                    </a:ext>
                  </a:extLst>
                </p:cNvPr>
                <p:cNvSpPr txBox="1"/>
                <p:nvPr/>
              </p:nvSpPr>
              <p:spPr>
                <a:xfrm>
                  <a:off x="3214678" y="994931"/>
                  <a:ext cx="642942" cy="506877"/>
                </a:xfrm>
                <a:prstGeom prst="rect">
                  <a:avLst/>
                </a:prstGeom>
              </p:spPr>
              <p:txBody>
                <a:bodyPr vert="horz" wrap="square" lIns="0" tIns="16909" rIns="0" bIns="0" rtlCol="0">
                  <a:spAutoFit/>
                </a:bodyPr>
                <a:lstStyle/>
                <a:p>
                  <a:pPr marL="16909">
                    <a:spcBef>
                      <a:spcPts val="133"/>
                    </a:spcBef>
                  </a:pPr>
                  <a:r>
                    <a:rPr lang="ru-RU" sz="3200" spc="-27" dirty="0" smtClean="0">
                      <a:solidFill>
                        <a:srgbClr val="5488C7"/>
                      </a:solidFill>
                      <a:latin typeface="Bebas Neue Bold" pitchFamily="2" charset="0"/>
                      <a:ea typeface="Roboto" panose="02000000000000000000" pitchFamily="2" charset="0"/>
                      <a:cs typeface="Calibri"/>
                    </a:rPr>
                    <a:t>3</a:t>
                  </a:r>
                  <a:endParaRPr sz="3200" dirty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endParaRPr>
                </a:p>
              </p:txBody>
            </p:sp>
          </p:grpSp>
          <p:grpSp>
            <p:nvGrpSpPr>
              <p:cNvPr id="25" name="Группа 24"/>
              <p:cNvGrpSpPr/>
              <p:nvPr/>
            </p:nvGrpSpPr>
            <p:grpSpPr>
              <a:xfrm>
                <a:off x="3214678" y="2778290"/>
                <a:ext cx="2714644" cy="506877"/>
                <a:chOff x="3214678" y="849464"/>
                <a:chExt cx="2714644" cy="506877"/>
              </a:xfrm>
            </p:grpSpPr>
            <p:sp>
              <p:nvSpPr>
                <p:cNvPr id="26" name="object 16">
                  <a:extLst>
                    <a:ext uri="{FF2B5EF4-FFF2-40B4-BE49-F238E27FC236}">
                      <a16:creationId xmlns="" xmlns:a16="http://schemas.microsoft.com/office/drawing/2014/main" id="{05D95FD0-0E35-1C4D-93E6-D5B0FE581C9B}"/>
                    </a:ext>
                  </a:extLst>
                </p:cNvPr>
                <p:cNvSpPr txBox="1"/>
                <p:nvPr/>
              </p:nvSpPr>
              <p:spPr>
                <a:xfrm>
                  <a:off x="3500430" y="997301"/>
                  <a:ext cx="2428892" cy="187084"/>
                </a:xfrm>
                <a:prstGeom prst="rect">
                  <a:avLst/>
                </a:prstGeom>
              </p:spPr>
              <p:txBody>
                <a:bodyPr vert="horz" wrap="square" lIns="0" tIns="18599" rIns="0" bIns="0" rtlCol="0">
                  <a:spAutoFit/>
                </a:bodyPr>
                <a:lstStyle/>
                <a:p>
                  <a:pPr marL="16909">
                    <a:spcBef>
                      <a:spcPts val="146"/>
                    </a:spcBef>
                    <a:spcAft>
                      <a:spcPts val="600"/>
                    </a:spcAft>
                  </a:pPr>
                  <a:r>
                    <a:rPr lang="ru-RU" sz="1100" dirty="0" smtClean="0">
                      <a:latin typeface="Roboto" panose="02000000000000000000" pitchFamily="2" charset="0"/>
                      <a:ea typeface="Roboto" panose="02000000000000000000" pitchFamily="2" charset="0"/>
                      <a:cs typeface="Gotham Pro Regular" panose="02000503040000020004" pitchFamily="2" charset="0"/>
                    </a:rPr>
                    <a:t>Жилье и городская среда</a:t>
                  </a:r>
                  <a:endParaRPr lang="ru-RU" sz="1100" dirty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endParaRPr>
                </a:p>
              </p:txBody>
            </p:sp>
            <p:sp>
              <p:nvSpPr>
                <p:cNvPr id="27" name="object 20">
                  <a:extLst>
                    <a:ext uri="{FF2B5EF4-FFF2-40B4-BE49-F238E27FC236}">
                      <a16:creationId xmlns="" xmlns:a16="http://schemas.microsoft.com/office/drawing/2014/main" id="{CB12F03F-406C-4A46-9E3F-A6EF7E2B4E55}"/>
                    </a:ext>
                  </a:extLst>
                </p:cNvPr>
                <p:cNvSpPr txBox="1"/>
                <p:nvPr/>
              </p:nvSpPr>
              <p:spPr>
                <a:xfrm>
                  <a:off x="3214678" y="849464"/>
                  <a:ext cx="642942" cy="506877"/>
                </a:xfrm>
                <a:prstGeom prst="rect">
                  <a:avLst/>
                </a:prstGeom>
              </p:spPr>
              <p:txBody>
                <a:bodyPr vert="horz" wrap="square" lIns="0" tIns="16909" rIns="0" bIns="0" rtlCol="0">
                  <a:spAutoFit/>
                </a:bodyPr>
                <a:lstStyle/>
                <a:p>
                  <a:pPr marL="16909">
                    <a:spcBef>
                      <a:spcPts val="133"/>
                    </a:spcBef>
                  </a:pPr>
                  <a:r>
                    <a:rPr lang="ru-RU" sz="3200" spc="-27" dirty="0" smtClean="0">
                      <a:solidFill>
                        <a:srgbClr val="5488C7"/>
                      </a:solidFill>
                      <a:latin typeface="Bebas Neue Bold" pitchFamily="2" charset="0"/>
                      <a:ea typeface="Roboto" panose="02000000000000000000" pitchFamily="2" charset="0"/>
                      <a:cs typeface="Calibri"/>
                    </a:rPr>
                    <a:t>4</a:t>
                  </a:r>
                  <a:endParaRPr sz="3200" dirty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endParaRPr>
                </a:p>
              </p:txBody>
            </p:sp>
          </p:grpSp>
          <p:grpSp>
            <p:nvGrpSpPr>
              <p:cNvPr id="28" name="Группа 27"/>
              <p:cNvGrpSpPr/>
              <p:nvPr/>
            </p:nvGrpSpPr>
            <p:grpSpPr>
              <a:xfrm>
                <a:off x="3214678" y="3275765"/>
                <a:ext cx="2714644" cy="506877"/>
                <a:chOff x="3214678" y="703565"/>
                <a:chExt cx="2714644" cy="506877"/>
              </a:xfrm>
            </p:grpSpPr>
            <p:sp>
              <p:nvSpPr>
                <p:cNvPr id="29" name="object 16">
                  <a:extLst>
                    <a:ext uri="{FF2B5EF4-FFF2-40B4-BE49-F238E27FC236}">
                      <a16:creationId xmlns="" xmlns:a16="http://schemas.microsoft.com/office/drawing/2014/main" id="{05D95FD0-0E35-1C4D-93E6-D5B0FE581C9B}"/>
                    </a:ext>
                  </a:extLst>
                </p:cNvPr>
                <p:cNvSpPr txBox="1"/>
                <p:nvPr/>
              </p:nvSpPr>
              <p:spPr>
                <a:xfrm>
                  <a:off x="3500430" y="855103"/>
                  <a:ext cx="2428892" cy="187084"/>
                </a:xfrm>
                <a:prstGeom prst="rect">
                  <a:avLst/>
                </a:prstGeom>
              </p:spPr>
              <p:txBody>
                <a:bodyPr vert="horz" wrap="square" lIns="0" tIns="18599" rIns="0" bIns="0" rtlCol="0">
                  <a:spAutoFit/>
                </a:bodyPr>
                <a:lstStyle/>
                <a:p>
                  <a:pPr marL="16909">
                    <a:spcBef>
                      <a:spcPts val="146"/>
                    </a:spcBef>
                    <a:spcAft>
                      <a:spcPts val="600"/>
                    </a:spcAft>
                  </a:pPr>
                  <a:r>
                    <a:rPr lang="ru-RU" sz="1100" dirty="0" smtClean="0">
                      <a:latin typeface="Roboto" panose="02000000000000000000" pitchFamily="2" charset="0"/>
                      <a:ea typeface="Roboto" panose="02000000000000000000" pitchFamily="2" charset="0"/>
                      <a:cs typeface="Gotham Pro Regular" panose="02000503040000020004" pitchFamily="2" charset="0"/>
                    </a:rPr>
                    <a:t>Экология</a:t>
                  </a:r>
                  <a:endParaRPr lang="ru-RU" sz="1100" dirty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endParaRPr>
                </a:p>
              </p:txBody>
            </p:sp>
            <p:sp>
              <p:nvSpPr>
                <p:cNvPr id="30" name="object 20">
                  <a:extLst>
                    <a:ext uri="{FF2B5EF4-FFF2-40B4-BE49-F238E27FC236}">
                      <a16:creationId xmlns="" xmlns:a16="http://schemas.microsoft.com/office/drawing/2014/main" id="{CB12F03F-406C-4A46-9E3F-A6EF7E2B4E55}"/>
                    </a:ext>
                  </a:extLst>
                </p:cNvPr>
                <p:cNvSpPr txBox="1"/>
                <p:nvPr/>
              </p:nvSpPr>
              <p:spPr>
                <a:xfrm>
                  <a:off x="3214678" y="703565"/>
                  <a:ext cx="642942" cy="506877"/>
                </a:xfrm>
                <a:prstGeom prst="rect">
                  <a:avLst/>
                </a:prstGeom>
              </p:spPr>
              <p:txBody>
                <a:bodyPr vert="horz" wrap="square" lIns="0" tIns="16909" rIns="0" bIns="0" rtlCol="0">
                  <a:spAutoFit/>
                </a:bodyPr>
                <a:lstStyle/>
                <a:p>
                  <a:pPr marL="16909">
                    <a:spcBef>
                      <a:spcPts val="133"/>
                    </a:spcBef>
                  </a:pPr>
                  <a:r>
                    <a:rPr lang="ru-RU" sz="3200" spc="-27" dirty="0" smtClean="0">
                      <a:solidFill>
                        <a:srgbClr val="5488C7"/>
                      </a:solidFill>
                      <a:latin typeface="Bebas Neue Bold" pitchFamily="2" charset="0"/>
                      <a:ea typeface="Roboto" panose="02000000000000000000" pitchFamily="2" charset="0"/>
                      <a:cs typeface="Calibri"/>
                    </a:rPr>
                    <a:t>5</a:t>
                  </a:r>
                  <a:endParaRPr sz="3200" dirty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endParaRPr>
                </a:p>
              </p:txBody>
            </p:sp>
          </p:grpSp>
          <p:grpSp>
            <p:nvGrpSpPr>
              <p:cNvPr id="31" name="Группа 30"/>
              <p:cNvGrpSpPr/>
              <p:nvPr/>
            </p:nvGrpSpPr>
            <p:grpSpPr>
              <a:xfrm>
                <a:off x="3214678" y="3844308"/>
                <a:ext cx="2714644" cy="506877"/>
                <a:chOff x="3214678" y="700604"/>
                <a:chExt cx="2714644" cy="506877"/>
              </a:xfrm>
            </p:grpSpPr>
            <p:sp>
              <p:nvSpPr>
                <p:cNvPr id="32" name="object 16">
                  <a:extLst>
                    <a:ext uri="{FF2B5EF4-FFF2-40B4-BE49-F238E27FC236}">
                      <a16:creationId xmlns="" xmlns:a16="http://schemas.microsoft.com/office/drawing/2014/main" id="{05D95FD0-0E35-1C4D-93E6-D5B0FE581C9B}"/>
                    </a:ext>
                  </a:extLst>
                </p:cNvPr>
                <p:cNvSpPr txBox="1"/>
                <p:nvPr/>
              </p:nvSpPr>
              <p:spPr>
                <a:xfrm>
                  <a:off x="3500430" y="730717"/>
                  <a:ext cx="2428892" cy="355484"/>
                </a:xfrm>
                <a:prstGeom prst="rect">
                  <a:avLst/>
                </a:prstGeom>
              </p:spPr>
              <p:txBody>
                <a:bodyPr vert="horz" wrap="square" lIns="0" tIns="18599" rIns="0" bIns="0" rtlCol="0">
                  <a:spAutoFit/>
                </a:bodyPr>
                <a:lstStyle/>
                <a:p>
                  <a:pPr marL="16909">
                    <a:spcBef>
                      <a:spcPts val="146"/>
                    </a:spcBef>
                    <a:spcAft>
                      <a:spcPts val="600"/>
                    </a:spcAft>
                  </a:pPr>
                  <a:r>
                    <a:rPr lang="ru-RU" sz="1100" dirty="0" smtClean="0">
                      <a:latin typeface="Roboto" panose="02000000000000000000" pitchFamily="2" charset="0"/>
                      <a:ea typeface="Roboto" panose="02000000000000000000" pitchFamily="2" charset="0"/>
                      <a:cs typeface="Gotham Pro Regular" panose="02000503040000020004" pitchFamily="2" charset="0"/>
                    </a:rPr>
                    <a:t>Безопасные и качественные автомобильные дороги</a:t>
                  </a:r>
                  <a:endParaRPr lang="ru-RU" sz="1100" dirty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endParaRPr>
                </a:p>
              </p:txBody>
            </p:sp>
            <p:sp>
              <p:nvSpPr>
                <p:cNvPr id="33" name="object 20">
                  <a:extLst>
                    <a:ext uri="{FF2B5EF4-FFF2-40B4-BE49-F238E27FC236}">
                      <a16:creationId xmlns="" xmlns:a16="http://schemas.microsoft.com/office/drawing/2014/main" id="{CB12F03F-406C-4A46-9E3F-A6EF7E2B4E55}"/>
                    </a:ext>
                  </a:extLst>
                </p:cNvPr>
                <p:cNvSpPr txBox="1"/>
                <p:nvPr/>
              </p:nvSpPr>
              <p:spPr>
                <a:xfrm>
                  <a:off x="3214678" y="700604"/>
                  <a:ext cx="642942" cy="506877"/>
                </a:xfrm>
                <a:prstGeom prst="rect">
                  <a:avLst/>
                </a:prstGeom>
              </p:spPr>
              <p:txBody>
                <a:bodyPr vert="horz" wrap="square" lIns="0" tIns="16909" rIns="0" bIns="0" rtlCol="0">
                  <a:spAutoFit/>
                </a:bodyPr>
                <a:lstStyle/>
                <a:p>
                  <a:pPr marL="16909">
                    <a:spcBef>
                      <a:spcPts val="133"/>
                    </a:spcBef>
                  </a:pPr>
                  <a:r>
                    <a:rPr lang="ru-RU" sz="3200" spc="-27" dirty="0" smtClean="0">
                      <a:solidFill>
                        <a:srgbClr val="5488C7"/>
                      </a:solidFill>
                      <a:latin typeface="Bebas Neue Bold" pitchFamily="2" charset="0"/>
                      <a:ea typeface="Roboto" panose="02000000000000000000" pitchFamily="2" charset="0"/>
                      <a:cs typeface="Calibri"/>
                    </a:rPr>
                    <a:t>6</a:t>
                  </a:r>
                  <a:endParaRPr sz="3200" dirty="0">
                    <a:solidFill>
                      <a:srgbClr val="5488C7"/>
                    </a:solidFill>
                    <a:latin typeface="Bebas Neue Bold" pitchFamily="2" charset="0"/>
                    <a:ea typeface="Roboto" panose="02000000000000000000" pitchFamily="2" charset="0"/>
                    <a:cs typeface="Calibri"/>
                  </a:endParaRPr>
                </a:p>
              </p:txBody>
            </p:sp>
          </p:grpSp>
        </p:grpSp>
        <p:sp>
          <p:nvSpPr>
            <p:cNvPr id="75" name="object 16">
              <a:extLst>
                <a:ext uri="{FF2B5EF4-FFF2-40B4-BE49-F238E27FC236}">
                  <a16:creationId xmlns="" xmlns:a16="http://schemas.microsoft.com/office/drawing/2014/main" id="{05D95FD0-0E35-1C4D-93E6-D5B0FE581C9B}"/>
                </a:ext>
              </a:extLst>
            </p:cNvPr>
            <p:cNvSpPr txBox="1"/>
            <p:nvPr/>
          </p:nvSpPr>
          <p:spPr>
            <a:xfrm>
              <a:off x="3500430" y="4085105"/>
              <a:ext cx="2428892" cy="334975"/>
            </a:xfrm>
            <a:prstGeom prst="rect">
              <a:avLst/>
            </a:prstGeom>
          </p:spPr>
          <p:txBody>
            <a:bodyPr vert="horz" wrap="square" lIns="0" tIns="18599" rIns="0" bIns="0" rtlCol="0">
              <a:spAutoFit/>
            </a:bodyPr>
            <a:lstStyle/>
            <a:p>
              <a:pPr marL="16909">
                <a:spcBef>
                  <a:spcPts val="146"/>
                </a:spcBef>
                <a:spcAft>
                  <a:spcPts val="600"/>
                </a:spcAft>
              </a:pPr>
              <a:r>
                <a:rPr lang="ru-RU" sz="11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Производительность труда                 и поддержка занятости</a:t>
              </a:r>
              <a:endParaRPr lang="ru-RU" sz="1100" dirty="0">
                <a:latin typeface="Roboto" panose="02000000000000000000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76" name="object 20">
              <a:extLst>
                <a:ext uri="{FF2B5EF4-FFF2-40B4-BE49-F238E27FC236}">
                  <a16:creationId xmlns="" xmlns:a16="http://schemas.microsoft.com/office/drawing/2014/main" id="{CB12F03F-406C-4A46-9E3F-A6EF7E2B4E55}"/>
                </a:ext>
              </a:extLst>
            </p:cNvPr>
            <p:cNvSpPr txBox="1"/>
            <p:nvPr/>
          </p:nvSpPr>
          <p:spPr>
            <a:xfrm>
              <a:off x="3214678" y="4018137"/>
              <a:ext cx="642942" cy="477635"/>
            </a:xfrm>
            <a:prstGeom prst="rect">
              <a:avLst/>
            </a:prstGeom>
          </p:spPr>
          <p:txBody>
            <a:bodyPr vert="horz" wrap="square" lIns="0" tIns="16909" rIns="0" bIns="0" rtlCol="0">
              <a:spAutoFit/>
            </a:bodyPr>
            <a:lstStyle/>
            <a:p>
              <a:pPr marL="16909">
                <a:spcBef>
                  <a:spcPts val="133"/>
                </a:spcBef>
              </a:pPr>
              <a:r>
                <a:rPr lang="ru-RU" sz="3200" spc="-27" dirty="0" smtClean="0">
                  <a:solidFill>
                    <a:srgbClr val="5488C7"/>
                  </a:solidFill>
                  <a:latin typeface="Bebas Neue Bold" pitchFamily="2" charset="0"/>
                  <a:ea typeface="Roboto" panose="02000000000000000000" pitchFamily="2" charset="0"/>
                  <a:cs typeface="Calibri"/>
                </a:rPr>
                <a:t>7</a:t>
              </a:r>
              <a:endParaRPr sz="3200" dirty="0">
                <a:solidFill>
                  <a:srgbClr val="5488C7"/>
                </a:solidFill>
                <a:latin typeface="Bebas Neue Bold" pitchFamily="2" charset="0"/>
                <a:ea typeface="Roboto" panose="02000000000000000000" pitchFamily="2" charset="0"/>
                <a:cs typeface="Calibri"/>
              </a:endParaRPr>
            </a:p>
          </p:txBody>
        </p:sp>
      </p:grpSp>
      <p:sp>
        <p:nvSpPr>
          <p:cNvPr id="48" name="object 16">
            <a:extLst>
              <a:ext uri="{FF2B5EF4-FFF2-40B4-BE49-F238E27FC236}">
                <a16:creationId xmlns="" xmlns:a16="http://schemas.microsoft.com/office/drawing/2014/main" id="{BAE294EE-E82B-A346-8D0E-8F61A23C1254}"/>
              </a:ext>
            </a:extLst>
          </p:cNvPr>
          <p:cNvSpPr txBox="1"/>
          <p:nvPr/>
        </p:nvSpPr>
        <p:spPr>
          <a:xfrm>
            <a:off x="3571868" y="1108801"/>
            <a:ext cx="4929222" cy="319941"/>
          </a:xfrm>
          <a:prstGeom prst="rect">
            <a:avLst/>
          </a:prstGeom>
        </p:spPr>
        <p:txBody>
          <a:bodyPr vert="horz" wrap="square" lIns="0" tIns="12047" rIns="0" bIns="0" rtlCol="0">
            <a:spAutoFit/>
          </a:bodyPr>
          <a:lstStyle/>
          <a:p>
            <a:pPr marL="12682" marR="76093"/>
            <a:r>
              <a:rPr lang="ru-RU" sz="1000" spc="10" dirty="0" smtClean="0">
                <a:solidFill>
                  <a:schemeClr val="tx2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</a:rPr>
              <a:t>Национальные проекты – один из инструментов достижения национальных целей развития Российской Федерации:</a:t>
            </a:r>
            <a:endParaRPr sz="1000" dirty="0">
              <a:solidFill>
                <a:schemeClr val="tx2">
                  <a:lumMod val="7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289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5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5720" y="928676"/>
            <a:ext cx="3857652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ebas Neue Bold" pitchFamily="34" charset="-52"/>
                <a:cs typeface="Times New Roman" pitchFamily="18" charset="0"/>
              </a:rPr>
              <a:t>БЮДЖЕТ НАЦИОНАЛЬНЫХ ПРОЕКТОВ - 2021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Bebas Neue Bold" pitchFamily="34" charset="-52"/>
              <a:cs typeface="Times New Roman" pitchFamily="18" charset="0"/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 vert="horz" lIns="91420" tIns="45709" rIns="91420" bIns="45709" rtlCol="0" anchor="ctr"/>
          <a:lstStyle/>
          <a:p>
            <a:fld id="{550DA324-4A87-4E5F-8173-98EAB3D2EF9F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4929190" y="928676"/>
            <a:ext cx="3857652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ebas Neue Bold" pitchFamily="34" charset="-52"/>
                <a:cs typeface="Times New Roman" pitchFamily="18" charset="0"/>
              </a:rPr>
              <a:t>Динамика исполнения 2019 - 2021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Bebas Neue Bold" pitchFamily="34" charset="-52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403765" y="1142990"/>
            <a:ext cx="811441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ebas Neue Bold" pitchFamily="34" charset="-52"/>
                <a:cs typeface="Times New Roman" pitchFamily="18" charset="0"/>
              </a:rPr>
              <a:t>(млн.руб.)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Bebas Neue Bold" pitchFamily="34" charset="-52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785918" y="214296"/>
            <a:ext cx="55721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ФИНАНСИРОВАНИЕ НАЦИОНАЛЬНЫХ ПРОЕКТОВ</a:t>
            </a:r>
            <a:endParaRPr lang="ru-RU" sz="2800" b="1" spc="-27" dirty="0">
              <a:solidFill>
                <a:srgbClr val="5488C7"/>
              </a:solidFill>
              <a:latin typeface="Bebas Neue Bold" pitchFamily="34" charset="-52"/>
              <a:ea typeface="Roboto" panose="02000000000000000000" pitchFamily="2" charset="0"/>
              <a:cs typeface="Calibri"/>
            </a:endParaRPr>
          </a:p>
        </p:txBody>
      </p:sp>
      <p:grpSp>
        <p:nvGrpSpPr>
          <p:cNvPr id="102" name="Группа 101"/>
          <p:cNvGrpSpPr/>
          <p:nvPr/>
        </p:nvGrpSpPr>
        <p:grpSpPr>
          <a:xfrm>
            <a:off x="4575513" y="1500180"/>
            <a:ext cx="4497081" cy="3214710"/>
            <a:chOff x="4786313" y="1428742"/>
            <a:chExt cx="4286280" cy="3000396"/>
          </a:xfrm>
        </p:grpSpPr>
        <p:grpSp>
          <p:nvGrpSpPr>
            <p:cNvPr id="96" name="Группа 95"/>
            <p:cNvGrpSpPr/>
            <p:nvPr/>
          </p:nvGrpSpPr>
          <p:grpSpPr>
            <a:xfrm>
              <a:off x="6929453" y="3549104"/>
              <a:ext cx="1000132" cy="839445"/>
              <a:chOff x="8001024" y="3549104"/>
              <a:chExt cx="1000132" cy="839445"/>
            </a:xfrm>
          </p:grpSpPr>
          <p:sp>
            <p:nvSpPr>
              <p:cNvPr id="58" name="TextBox 57"/>
              <p:cNvSpPr txBox="1"/>
              <p:nvPr/>
            </p:nvSpPr>
            <p:spPr>
              <a:xfrm>
                <a:off x="8001024" y="3549104"/>
                <a:ext cx="1000132" cy="451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ru-RU" sz="1400" b="1" dirty="0" smtClean="0">
                    <a:ln>
                      <a:solidFill>
                        <a:schemeClr val="accent3"/>
                      </a:solidFill>
                    </a:ln>
                    <a:solidFill>
                      <a:schemeClr val="accent3"/>
                    </a:solidFill>
                    <a:latin typeface="Bebas Neue Book" pitchFamily="50" charset="-52"/>
                  </a:rPr>
                  <a:t>РАЙОННЫЙ БЮДЖЕТ</a:t>
                </a:r>
                <a:endParaRPr lang="ru-RU" sz="1400" b="1" dirty="0">
                  <a:ln>
                    <a:solidFill>
                      <a:schemeClr val="accent3"/>
                    </a:solidFill>
                  </a:ln>
                  <a:solidFill>
                    <a:schemeClr val="accent3"/>
                  </a:solidFill>
                  <a:latin typeface="Bebas Neue Book" pitchFamily="50" charset="-52"/>
                </a:endParaRP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8215338" y="3857634"/>
                <a:ext cx="588623" cy="5309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accent3"/>
                    </a:solidFill>
                    <a:latin typeface="Bebas Neue Bold" pitchFamily="34" charset="-52"/>
                  </a:rPr>
                  <a:t>13,2</a:t>
                </a:r>
              </a:p>
              <a:p>
                <a:pPr algn="ctr"/>
                <a:r>
                  <a:rPr lang="ru-RU" sz="1050" dirty="0" smtClean="0">
                    <a:solidFill>
                      <a:schemeClr val="accent3"/>
                    </a:solidFill>
                    <a:latin typeface="Bebas Neue Bold" pitchFamily="34" charset="-52"/>
                  </a:rPr>
                  <a:t>млн.руб.</a:t>
                </a:r>
                <a:endParaRPr lang="ru-RU" sz="1050" dirty="0">
                  <a:solidFill>
                    <a:schemeClr val="accent3"/>
                  </a:solidFill>
                  <a:latin typeface="Bebas Neue Bold" pitchFamily="34" charset="-52"/>
                </a:endParaRPr>
              </a:p>
            </p:txBody>
          </p:sp>
        </p:grpSp>
        <p:grpSp>
          <p:nvGrpSpPr>
            <p:cNvPr id="95" name="Группа 94"/>
            <p:cNvGrpSpPr/>
            <p:nvPr/>
          </p:nvGrpSpPr>
          <p:grpSpPr>
            <a:xfrm>
              <a:off x="7429519" y="2428874"/>
              <a:ext cx="1214445" cy="1030981"/>
              <a:chOff x="7858148" y="2500312"/>
              <a:chExt cx="1214445" cy="1030981"/>
            </a:xfrm>
          </p:grpSpPr>
          <p:sp>
            <p:nvSpPr>
              <p:cNvPr id="55" name="TextBox 54"/>
              <p:cNvSpPr txBox="1"/>
              <p:nvPr/>
            </p:nvSpPr>
            <p:spPr>
              <a:xfrm>
                <a:off x="7858148" y="2500312"/>
                <a:ext cx="1214445" cy="5888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ru-RU" sz="1400" b="1" dirty="0" smtClean="0">
                    <a:ln>
                      <a:solidFill>
                        <a:schemeClr val="accent2"/>
                      </a:solidFill>
                    </a:ln>
                    <a:solidFill>
                      <a:schemeClr val="accent2"/>
                    </a:solidFill>
                    <a:latin typeface="Bebas Neue Book" pitchFamily="50" charset="-52"/>
                  </a:rPr>
                  <a:t>БЮДЖЕТ НИЖЕГОРОДСКОЙ ОБЛАСТИ</a:t>
                </a:r>
                <a:endParaRPr lang="ru-RU" sz="1400" b="1" dirty="0">
                  <a:ln>
                    <a:solidFill>
                      <a:schemeClr val="accent2"/>
                    </a:solidFill>
                  </a:ln>
                  <a:solidFill>
                    <a:schemeClr val="accent2"/>
                  </a:solidFill>
                  <a:latin typeface="Bebas Neue Book" pitchFamily="50" charset="-52"/>
                </a:endParaRP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8215338" y="3000378"/>
                <a:ext cx="588623" cy="5309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accent2"/>
                    </a:solidFill>
                    <a:latin typeface="Bebas Neue Bold" pitchFamily="34" charset="-52"/>
                  </a:rPr>
                  <a:t>35,7</a:t>
                </a:r>
              </a:p>
              <a:p>
                <a:pPr algn="ctr"/>
                <a:r>
                  <a:rPr lang="ru-RU" sz="1050" dirty="0" smtClean="0">
                    <a:solidFill>
                      <a:schemeClr val="accent2"/>
                    </a:solidFill>
                    <a:latin typeface="Bebas Neue Bold" pitchFamily="34" charset="-52"/>
                  </a:rPr>
                  <a:t>млн.руб.</a:t>
                </a:r>
                <a:endParaRPr lang="ru-RU" sz="1050" dirty="0">
                  <a:solidFill>
                    <a:schemeClr val="accent2"/>
                  </a:solidFill>
                  <a:latin typeface="Bebas Neue Bold" pitchFamily="34" charset="-52"/>
                </a:endParaRPr>
              </a:p>
            </p:txBody>
          </p:sp>
        </p:grpSp>
        <p:grpSp>
          <p:nvGrpSpPr>
            <p:cNvPr id="97" name="Группа 96"/>
            <p:cNvGrpSpPr/>
            <p:nvPr/>
          </p:nvGrpSpPr>
          <p:grpSpPr>
            <a:xfrm>
              <a:off x="7858148" y="1477402"/>
              <a:ext cx="1214445" cy="839445"/>
              <a:chOff x="7858149" y="1477402"/>
              <a:chExt cx="1214445" cy="839445"/>
            </a:xfrm>
          </p:grpSpPr>
          <p:sp>
            <p:nvSpPr>
              <p:cNvPr id="54" name="TextBox 53"/>
              <p:cNvSpPr txBox="1"/>
              <p:nvPr/>
            </p:nvSpPr>
            <p:spPr>
              <a:xfrm>
                <a:off x="7858149" y="1477402"/>
                <a:ext cx="1214445" cy="421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ru-RU" sz="1400" b="1" dirty="0" smtClean="0">
                    <a:ln>
                      <a:solidFill>
                        <a:schemeClr val="accent1"/>
                      </a:solidFill>
                    </a:ln>
                    <a:solidFill>
                      <a:schemeClr val="accent1"/>
                    </a:solidFill>
                    <a:latin typeface="Bebas Neue Book" pitchFamily="50" charset="-52"/>
                  </a:rPr>
                  <a:t>ФЕДЕРАЛЬНЫЙ БЮДЖЕТ</a:t>
                </a:r>
                <a:endParaRPr lang="ru-RU" sz="1400" b="1" dirty="0">
                  <a:ln>
                    <a:solidFill>
                      <a:schemeClr val="accent1"/>
                    </a:solidFill>
                  </a:ln>
                  <a:solidFill>
                    <a:schemeClr val="accent1"/>
                  </a:solidFill>
                  <a:latin typeface="Bebas Neue Book" pitchFamily="50" charset="-52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8143900" y="1785932"/>
                <a:ext cx="593432" cy="5309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dirty="0" smtClean="0">
                    <a:solidFill>
                      <a:schemeClr val="accent1"/>
                    </a:solidFill>
                    <a:latin typeface="Bebas Neue Bold" pitchFamily="34" charset="-52"/>
                  </a:rPr>
                  <a:t>194,5</a:t>
                </a:r>
              </a:p>
              <a:p>
                <a:pPr algn="ctr"/>
                <a:r>
                  <a:rPr lang="ru-RU" sz="1050" dirty="0" smtClean="0">
                    <a:solidFill>
                      <a:schemeClr val="accent1"/>
                    </a:solidFill>
                    <a:latin typeface="Bebas Neue Bold" pitchFamily="34" charset="-52"/>
                  </a:rPr>
                  <a:t>млн.руб.</a:t>
                </a:r>
                <a:endParaRPr lang="ru-RU" sz="1050" dirty="0">
                  <a:solidFill>
                    <a:schemeClr val="accent1"/>
                  </a:solidFill>
                  <a:latin typeface="Bebas Neue Bold" pitchFamily="34" charset="-52"/>
                </a:endParaRPr>
              </a:p>
            </p:txBody>
          </p:sp>
        </p:grpSp>
        <p:grpSp>
          <p:nvGrpSpPr>
            <p:cNvPr id="101" name="Группа 100"/>
            <p:cNvGrpSpPr/>
            <p:nvPr/>
          </p:nvGrpSpPr>
          <p:grpSpPr>
            <a:xfrm>
              <a:off x="4786313" y="1428742"/>
              <a:ext cx="3286149" cy="3000396"/>
              <a:chOff x="4786313" y="1428742"/>
              <a:chExt cx="3286149" cy="3000396"/>
            </a:xfrm>
          </p:grpSpPr>
          <p:grpSp>
            <p:nvGrpSpPr>
              <p:cNvPr id="100" name="Группа 99"/>
              <p:cNvGrpSpPr/>
              <p:nvPr/>
            </p:nvGrpSpPr>
            <p:grpSpPr>
              <a:xfrm>
                <a:off x="4786313" y="3500444"/>
                <a:ext cx="1546896" cy="928694"/>
                <a:chOff x="4786313" y="3500444"/>
                <a:chExt cx="1546896" cy="928694"/>
              </a:xfrm>
            </p:grpSpPr>
            <p:grpSp>
              <p:nvGrpSpPr>
                <p:cNvPr id="3" name="Группа 24"/>
                <p:cNvGrpSpPr/>
                <p:nvPr/>
              </p:nvGrpSpPr>
              <p:grpSpPr>
                <a:xfrm>
                  <a:off x="4786313" y="3829059"/>
                  <a:ext cx="434734" cy="543701"/>
                  <a:chOff x="2000232" y="3534554"/>
                  <a:chExt cx="434734" cy="543701"/>
                </a:xfrm>
              </p:grpSpPr>
              <p:sp>
                <p:nvSpPr>
                  <p:cNvPr id="37" name="TextBox 36"/>
                  <p:cNvSpPr txBox="1"/>
                  <p:nvPr/>
                </p:nvSpPr>
                <p:spPr>
                  <a:xfrm>
                    <a:off x="2000232" y="3801256"/>
                    <a:ext cx="420307" cy="276999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2019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24" name="TextBox 23"/>
                  <p:cNvSpPr txBox="1"/>
                  <p:nvPr/>
                </p:nvSpPr>
                <p:spPr>
                  <a:xfrm>
                    <a:off x="2000232" y="3534554"/>
                    <a:ext cx="434734" cy="276999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2020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</p:grpSp>
            <p:pic>
              <p:nvPicPr>
                <p:cNvPr id="1026" name="Picture 2" descr="C:\Users\Admin\Desktop\Рисунок1.png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 t="5233" r="69165" b="26744"/>
                <a:stretch>
                  <a:fillRect/>
                </a:stretch>
              </p:blipFill>
              <p:spPr bwMode="auto">
                <a:xfrm>
                  <a:off x="5072066" y="3500444"/>
                  <a:ext cx="1143008" cy="928694"/>
                </a:xfrm>
                <a:prstGeom prst="rect">
                  <a:avLst/>
                </a:prstGeom>
                <a:noFill/>
              </p:spPr>
            </p:pic>
            <p:sp>
              <p:nvSpPr>
                <p:cNvPr id="78" name="TextBox 77"/>
                <p:cNvSpPr txBox="1"/>
                <p:nvPr/>
              </p:nvSpPr>
              <p:spPr>
                <a:xfrm>
                  <a:off x="5994654" y="4080701"/>
                  <a:ext cx="338555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ru-RU" sz="1200" b="1" dirty="0" smtClean="0">
                      <a:latin typeface="Bebas Neue Book" pitchFamily="50" charset="-52"/>
                      <a:cs typeface="Times New Roman" pitchFamily="18" charset="0"/>
                    </a:rPr>
                    <a:t>4,8</a:t>
                  </a:r>
                  <a:endParaRPr lang="ru-RU" sz="1200" dirty="0">
                    <a:latin typeface="Bebas Neue Book" pitchFamily="50" charset="-52"/>
                    <a:cs typeface="Times New Roman" pitchFamily="18" charset="0"/>
                  </a:endParaRPr>
                </a:p>
              </p:txBody>
            </p:sp>
            <p:sp>
              <p:nvSpPr>
                <p:cNvPr id="80" name="TextBox 79"/>
                <p:cNvSpPr txBox="1"/>
                <p:nvPr/>
              </p:nvSpPr>
              <p:spPr>
                <a:xfrm>
                  <a:off x="5876519" y="3857634"/>
                  <a:ext cx="336952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ru-RU" sz="1200" b="1" dirty="0" smtClean="0">
                      <a:latin typeface="Bebas Neue Book" pitchFamily="50" charset="-52"/>
                      <a:cs typeface="Times New Roman" pitchFamily="18" charset="0"/>
                    </a:rPr>
                    <a:t>4,3</a:t>
                  </a:r>
                  <a:endParaRPr lang="ru-RU" sz="1200" dirty="0">
                    <a:latin typeface="Bebas Neue Book" pitchFamily="50" charset="-52"/>
                    <a:cs typeface="Times New Roman" pitchFamily="18" charset="0"/>
                  </a:endParaRPr>
                </a:p>
              </p:txBody>
            </p:sp>
            <p:sp>
              <p:nvSpPr>
                <p:cNvPr id="82" name="TextBox 81"/>
                <p:cNvSpPr txBox="1"/>
                <p:nvPr/>
              </p:nvSpPr>
              <p:spPr>
                <a:xfrm>
                  <a:off x="5805081" y="3580635"/>
                  <a:ext cx="322524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ru-RU" sz="1200" b="1" dirty="0" smtClean="0">
                      <a:latin typeface="Bebas Neue Book" pitchFamily="50" charset="-52"/>
                      <a:cs typeface="Times New Roman" pitchFamily="18" charset="0"/>
                    </a:rPr>
                    <a:t>4,1</a:t>
                  </a:r>
                  <a:endParaRPr lang="ru-RU" sz="1200" dirty="0">
                    <a:latin typeface="Bebas Neue Book" pitchFamily="50" charset="-52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99" name="Группа 98"/>
              <p:cNvGrpSpPr/>
              <p:nvPr/>
            </p:nvGrpSpPr>
            <p:grpSpPr>
              <a:xfrm>
                <a:off x="4786313" y="2428874"/>
                <a:ext cx="2382101" cy="928694"/>
                <a:chOff x="4786313" y="2428874"/>
                <a:chExt cx="2382101" cy="928694"/>
              </a:xfrm>
            </p:grpSpPr>
            <p:pic>
              <p:nvPicPr>
                <p:cNvPr id="1027" name="Picture 3" descr="C:\Users\Admin\Desktop\Рисунок2.png"/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 l="1841" t="3125" r="49979" b="29167"/>
                <a:stretch>
                  <a:fillRect/>
                </a:stretch>
              </p:blipFill>
              <p:spPr bwMode="auto">
                <a:xfrm>
                  <a:off x="5143504" y="2428874"/>
                  <a:ext cx="1785950" cy="928694"/>
                </a:xfrm>
                <a:prstGeom prst="rect">
                  <a:avLst/>
                </a:prstGeom>
                <a:noFill/>
              </p:spPr>
            </p:pic>
            <p:grpSp>
              <p:nvGrpSpPr>
                <p:cNvPr id="50" name="Группа 24"/>
                <p:cNvGrpSpPr/>
                <p:nvPr/>
              </p:nvGrpSpPr>
              <p:grpSpPr>
                <a:xfrm>
                  <a:off x="4786313" y="2762252"/>
                  <a:ext cx="434734" cy="543701"/>
                  <a:chOff x="2000231" y="3467879"/>
                  <a:chExt cx="434734" cy="543701"/>
                </a:xfrm>
              </p:grpSpPr>
              <p:sp>
                <p:nvSpPr>
                  <p:cNvPr id="52" name="TextBox 51"/>
                  <p:cNvSpPr txBox="1"/>
                  <p:nvPr/>
                </p:nvSpPr>
                <p:spPr>
                  <a:xfrm>
                    <a:off x="2000231" y="3734580"/>
                    <a:ext cx="420307" cy="277000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2019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59" name="TextBox 58"/>
                  <p:cNvSpPr txBox="1"/>
                  <p:nvPr/>
                </p:nvSpPr>
                <p:spPr>
                  <a:xfrm>
                    <a:off x="2000231" y="3467879"/>
                    <a:ext cx="434734" cy="276999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2020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</p:grpSp>
            <p:sp>
              <p:nvSpPr>
                <p:cNvPr id="83" name="TextBox 82"/>
                <p:cNvSpPr txBox="1"/>
                <p:nvPr/>
              </p:nvSpPr>
              <p:spPr>
                <a:xfrm>
                  <a:off x="6110070" y="3071816"/>
                  <a:ext cx="319318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ru-RU" sz="1200" b="1" dirty="0" smtClean="0">
                      <a:latin typeface="Bebas Neue Book" pitchFamily="50" charset="-52"/>
                      <a:cs typeface="Times New Roman" pitchFamily="18" charset="0"/>
                    </a:rPr>
                    <a:t>9,1</a:t>
                  </a:r>
                  <a:endParaRPr lang="ru-RU" sz="1200" dirty="0">
                    <a:latin typeface="Bebas Neue Book" pitchFamily="50" charset="-52"/>
                    <a:cs typeface="Times New Roman" pitchFamily="18" charset="0"/>
                  </a:endParaRPr>
                </a:p>
              </p:txBody>
            </p:sp>
            <p:sp>
              <p:nvSpPr>
                <p:cNvPr id="84" name="TextBox 83"/>
                <p:cNvSpPr txBox="1"/>
                <p:nvPr/>
              </p:nvSpPr>
              <p:spPr>
                <a:xfrm>
                  <a:off x="6786578" y="2786064"/>
                  <a:ext cx="381836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ru-RU" sz="1200" b="1" dirty="0" smtClean="0">
                      <a:latin typeface="Bebas Neue Book" pitchFamily="50" charset="-52"/>
                      <a:cs typeface="Times New Roman" pitchFamily="18" charset="0"/>
                    </a:rPr>
                    <a:t>16,2</a:t>
                  </a:r>
                  <a:endParaRPr lang="ru-RU" sz="1200" dirty="0">
                    <a:latin typeface="Bebas Neue Book" pitchFamily="50" charset="-52"/>
                    <a:cs typeface="Times New Roman" pitchFamily="18" charset="0"/>
                  </a:endParaRPr>
                </a:p>
              </p:txBody>
            </p:sp>
            <p:sp>
              <p:nvSpPr>
                <p:cNvPr id="87" name="TextBox 86"/>
                <p:cNvSpPr txBox="1"/>
                <p:nvPr/>
              </p:nvSpPr>
              <p:spPr>
                <a:xfrm>
                  <a:off x="6215074" y="2500312"/>
                  <a:ext cx="385042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ru-RU" sz="1200" b="1" dirty="0" smtClean="0">
                      <a:latin typeface="Bebas Neue Book" pitchFamily="50" charset="-52"/>
                      <a:cs typeface="Times New Roman" pitchFamily="18" charset="0"/>
                    </a:rPr>
                    <a:t>10,4</a:t>
                  </a:r>
                  <a:endParaRPr lang="ru-RU" sz="1200" dirty="0">
                    <a:latin typeface="Bebas Neue Book" pitchFamily="50" charset="-52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98" name="Группа 97"/>
              <p:cNvGrpSpPr/>
              <p:nvPr/>
            </p:nvGrpSpPr>
            <p:grpSpPr>
              <a:xfrm>
                <a:off x="4786313" y="1428742"/>
                <a:ext cx="3286149" cy="928694"/>
                <a:chOff x="4786313" y="1428742"/>
                <a:chExt cx="3286149" cy="928694"/>
              </a:xfrm>
            </p:grpSpPr>
            <p:pic>
              <p:nvPicPr>
                <p:cNvPr id="1028" name="Picture 4" descr="C:\Users\Admin\Desktop\Рисунок3.png"/>
                <p:cNvPicPr>
                  <a:picLocks noChangeAspect="1" noChangeArrowheads="1"/>
                </p:cNvPicPr>
                <p:nvPr/>
              </p:nvPicPr>
              <p:blipFill>
                <a:blip r:embed="rId5"/>
                <a:srcRect l="1881" t="6164" r="28511" b="7534"/>
                <a:stretch>
                  <a:fillRect/>
                </a:stretch>
              </p:blipFill>
              <p:spPr bwMode="auto">
                <a:xfrm>
                  <a:off x="5143504" y="1428742"/>
                  <a:ext cx="2643206" cy="928694"/>
                </a:xfrm>
                <a:prstGeom prst="rect">
                  <a:avLst/>
                </a:prstGeom>
                <a:noFill/>
              </p:spPr>
            </p:pic>
            <p:grpSp>
              <p:nvGrpSpPr>
                <p:cNvPr id="60" name="Группа 59"/>
                <p:cNvGrpSpPr/>
                <p:nvPr/>
              </p:nvGrpSpPr>
              <p:grpSpPr>
                <a:xfrm>
                  <a:off x="4786313" y="1503587"/>
                  <a:ext cx="434734" cy="782411"/>
                  <a:chOff x="4786313" y="3566536"/>
                  <a:chExt cx="434734" cy="782411"/>
                </a:xfrm>
              </p:grpSpPr>
              <p:grpSp>
                <p:nvGrpSpPr>
                  <p:cNvPr id="63" name="Группа 24"/>
                  <p:cNvGrpSpPr/>
                  <p:nvPr/>
                </p:nvGrpSpPr>
                <p:grpSpPr>
                  <a:xfrm>
                    <a:off x="4786313" y="3825069"/>
                    <a:ext cx="434734" cy="523878"/>
                    <a:chOff x="2000231" y="3539317"/>
                    <a:chExt cx="434734" cy="523878"/>
                  </a:xfrm>
                </p:grpSpPr>
                <p:sp>
                  <p:nvSpPr>
                    <p:cNvPr id="65" name="TextBox 64"/>
                    <p:cNvSpPr txBox="1"/>
                    <p:nvPr/>
                  </p:nvSpPr>
                  <p:spPr>
                    <a:xfrm>
                      <a:off x="2000232" y="3786196"/>
                      <a:ext cx="420307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67" name="TextBox 66"/>
                    <p:cNvSpPr txBox="1"/>
                    <p:nvPr/>
                  </p:nvSpPr>
                  <p:spPr>
                    <a:xfrm>
                      <a:off x="2000231" y="3539317"/>
                      <a:ext cx="434734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  <p:sp>
                <p:nvSpPr>
                  <p:cNvPr id="64" name="TextBox 63"/>
                  <p:cNvSpPr txBox="1"/>
                  <p:nvPr/>
                </p:nvSpPr>
                <p:spPr>
                  <a:xfrm>
                    <a:off x="4809229" y="3566536"/>
                    <a:ext cx="382272" cy="258533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2021</a:t>
                    </a:r>
                    <a:endParaRPr lang="ru-RU" sz="9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</p:grpSp>
            <p:sp>
              <p:nvSpPr>
                <p:cNvPr id="88" name="TextBox 87"/>
                <p:cNvSpPr txBox="1"/>
                <p:nvPr/>
              </p:nvSpPr>
              <p:spPr>
                <a:xfrm>
                  <a:off x="6546016" y="2000246"/>
                  <a:ext cx="383438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ru-RU" sz="1200" b="1" dirty="0" smtClean="0">
                      <a:latin typeface="Bebas Neue Book" pitchFamily="50" charset="-52"/>
                      <a:cs typeface="Times New Roman" pitchFamily="18" charset="0"/>
                    </a:rPr>
                    <a:t>58,1</a:t>
                  </a:r>
                  <a:endParaRPr lang="ru-RU" sz="1200" dirty="0">
                    <a:latin typeface="Bebas Neue Book" pitchFamily="50" charset="-52"/>
                    <a:cs typeface="Times New Roman" pitchFamily="18" charset="0"/>
                  </a:endParaRPr>
                </a:p>
              </p:txBody>
            </p:sp>
            <p:sp>
              <p:nvSpPr>
                <p:cNvPr id="91" name="TextBox 90"/>
                <p:cNvSpPr txBox="1"/>
                <p:nvPr/>
              </p:nvSpPr>
              <p:spPr>
                <a:xfrm>
                  <a:off x="7628110" y="1723247"/>
                  <a:ext cx="444352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ru-RU" sz="1200" b="1" dirty="0" smtClean="0">
                      <a:latin typeface="Bebas Neue Book" pitchFamily="50" charset="-52"/>
                      <a:cs typeface="Times New Roman" pitchFamily="18" charset="0"/>
                    </a:rPr>
                    <a:t>105,7</a:t>
                  </a:r>
                  <a:endParaRPr lang="ru-RU" sz="1200" dirty="0">
                    <a:latin typeface="Bebas Neue Book" pitchFamily="50" charset="-52"/>
                    <a:cs typeface="Times New Roman" pitchFamily="18" charset="0"/>
                  </a:endParaRPr>
                </a:p>
              </p:txBody>
            </p:sp>
            <p:sp>
              <p:nvSpPr>
                <p:cNvPr id="94" name="TextBox 93"/>
                <p:cNvSpPr txBox="1"/>
                <p:nvPr/>
              </p:nvSpPr>
              <p:spPr>
                <a:xfrm>
                  <a:off x="5892550" y="1500180"/>
                  <a:ext cx="396262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ru-RU" sz="1200" b="1" dirty="0" smtClean="0">
                      <a:latin typeface="Bebas Neue Book" pitchFamily="50" charset="-52"/>
                      <a:cs typeface="Times New Roman" pitchFamily="18" charset="0"/>
                    </a:rPr>
                    <a:t>30,7</a:t>
                  </a:r>
                  <a:endParaRPr lang="ru-RU" sz="1200" dirty="0">
                    <a:latin typeface="Bebas Neue Book" pitchFamily="50" charset="-52"/>
                    <a:cs typeface="Times New Roman" pitchFamily="18" charset="0"/>
                  </a:endParaRPr>
                </a:p>
              </p:txBody>
            </p:sp>
          </p:grpSp>
        </p:grpSp>
      </p:grpSp>
      <p:graphicFrame>
        <p:nvGraphicFramePr>
          <p:cNvPr id="76" name="Диаграмма 75"/>
          <p:cNvGraphicFramePr/>
          <p:nvPr>
            <p:extLst>
              <p:ext uri="{D42A27DB-BD31-4B8C-83A1-F6EECF244321}">
                <p14:modId xmlns:p14="http://schemas.microsoft.com/office/powerpoint/2010/main" xmlns="" val="556134478"/>
              </p:ext>
            </p:extLst>
          </p:nvPr>
        </p:nvGraphicFramePr>
        <p:xfrm>
          <a:off x="71406" y="1500180"/>
          <a:ext cx="3929090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104" name="Группа 103"/>
          <p:cNvGrpSpPr/>
          <p:nvPr/>
        </p:nvGrpSpPr>
        <p:grpSpPr>
          <a:xfrm>
            <a:off x="142844" y="1570030"/>
            <a:ext cx="4143403" cy="2573356"/>
            <a:chOff x="285720" y="1357304"/>
            <a:chExt cx="4143403" cy="2573356"/>
          </a:xfrm>
        </p:grpSpPr>
        <p:grpSp>
          <p:nvGrpSpPr>
            <p:cNvPr id="105" name="Группа 113"/>
            <p:cNvGrpSpPr/>
            <p:nvPr/>
          </p:nvGrpSpPr>
          <p:grpSpPr>
            <a:xfrm>
              <a:off x="857224" y="2428874"/>
              <a:ext cx="2786082" cy="1357322"/>
              <a:chOff x="5214942" y="2500312"/>
              <a:chExt cx="2786082" cy="1357322"/>
            </a:xfrm>
          </p:grpSpPr>
          <p:grpSp>
            <p:nvGrpSpPr>
              <p:cNvPr id="121" name="Группа 86"/>
              <p:cNvGrpSpPr/>
              <p:nvPr/>
            </p:nvGrpSpPr>
            <p:grpSpPr>
              <a:xfrm>
                <a:off x="5214942" y="2714626"/>
                <a:ext cx="642942" cy="642942"/>
                <a:chOff x="714348" y="2786064"/>
                <a:chExt cx="642942" cy="642942"/>
              </a:xfrm>
            </p:grpSpPr>
            <p:sp>
              <p:nvSpPr>
                <p:cNvPr id="128" name="Овал 127"/>
                <p:cNvSpPr/>
                <p:nvPr/>
              </p:nvSpPr>
              <p:spPr>
                <a:xfrm>
                  <a:off x="714348" y="2786064"/>
                  <a:ext cx="642942" cy="642942"/>
                </a:xfrm>
                <a:prstGeom prst="ellips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9" name="TextBox 128"/>
                <p:cNvSpPr txBox="1"/>
                <p:nvPr/>
              </p:nvSpPr>
              <p:spPr>
                <a:xfrm>
                  <a:off x="768667" y="2857502"/>
                  <a:ext cx="588623" cy="50013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ru-RU" sz="1600" dirty="0" smtClean="0">
                      <a:latin typeface="Bebas Neue Bold" pitchFamily="34" charset="-52"/>
                    </a:rPr>
                    <a:t>30,7</a:t>
                  </a:r>
                </a:p>
                <a:p>
                  <a:pPr algn="ctr"/>
                  <a:r>
                    <a:rPr lang="ru-RU" sz="1050" dirty="0" smtClean="0">
                      <a:latin typeface="Bebas Neue Bold" pitchFamily="34" charset="-52"/>
                    </a:rPr>
                    <a:t>млн.руб.</a:t>
                  </a:r>
                  <a:endParaRPr lang="ru-RU" sz="1050" dirty="0">
                    <a:latin typeface="Bebas Neue Bold" pitchFamily="34" charset="-52"/>
                  </a:endParaRPr>
                </a:p>
              </p:txBody>
            </p:sp>
          </p:grpSp>
          <p:grpSp>
            <p:nvGrpSpPr>
              <p:cNvPr id="122" name="Группа 87"/>
              <p:cNvGrpSpPr/>
              <p:nvPr/>
            </p:nvGrpSpPr>
            <p:grpSpPr>
              <a:xfrm>
                <a:off x="7358082" y="2500312"/>
                <a:ext cx="642942" cy="642942"/>
                <a:chOff x="714348" y="2786064"/>
                <a:chExt cx="642942" cy="642942"/>
              </a:xfrm>
              <a:solidFill>
                <a:schemeClr val="accent2"/>
              </a:solidFill>
            </p:grpSpPr>
            <p:sp>
              <p:nvSpPr>
                <p:cNvPr id="126" name="Овал 125"/>
                <p:cNvSpPr/>
                <p:nvPr/>
              </p:nvSpPr>
              <p:spPr>
                <a:xfrm>
                  <a:off x="714348" y="2786064"/>
                  <a:ext cx="642942" cy="642942"/>
                </a:xfrm>
                <a:prstGeom prst="ellipse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7" name="TextBox 126"/>
                <p:cNvSpPr txBox="1"/>
                <p:nvPr/>
              </p:nvSpPr>
              <p:spPr>
                <a:xfrm>
                  <a:off x="768667" y="2857502"/>
                  <a:ext cx="588623" cy="50013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ru-RU" sz="1600" dirty="0" smtClean="0">
                      <a:latin typeface="Bebas Neue Bold" pitchFamily="34" charset="-52"/>
                    </a:rPr>
                    <a:t>10,4</a:t>
                  </a:r>
                </a:p>
                <a:p>
                  <a:pPr algn="ctr"/>
                  <a:r>
                    <a:rPr lang="ru-RU" sz="1050" dirty="0" smtClean="0">
                      <a:latin typeface="Bebas Neue Bold" pitchFamily="34" charset="-52"/>
                    </a:rPr>
                    <a:t>млн.руб.</a:t>
                  </a:r>
                  <a:endParaRPr lang="ru-RU" sz="1050" dirty="0">
                    <a:latin typeface="Bebas Neue Bold" pitchFamily="34" charset="-52"/>
                  </a:endParaRPr>
                </a:p>
              </p:txBody>
            </p:sp>
          </p:grpSp>
          <p:grpSp>
            <p:nvGrpSpPr>
              <p:cNvPr id="123" name="Группа 90"/>
              <p:cNvGrpSpPr/>
              <p:nvPr/>
            </p:nvGrpSpPr>
            <p:grpSpPr>
              <a:xfrm>
                <a:off x="7000891" y="3286130"/>
                <a:ext cx="588625" cy="571504"/>
                <a:chOff x="714348" y="2786064"/>
                <a:chExt cx="662204" cy="642942"/>
              </a:xfrm>
              <a:solidFill>
                <a:schemeClr val="accent3"/>
              </a:solidFill>
            </p:grpSpPr>
            <p:sp>
              <p:nvSpPr>
                <p:cNvPr id="124" name="Овал 123"/>
                <p:cNvSpPr/>
                <p:nvPr/>
              </p:nvSpPr>
              <p:spPr>
                <a:xfrm>
                  <a:off x="714348" y="2786064"/>
                  <a:ext cx="642942" cy="642942"/>
                </a:xfrm>
                <a:prstGeom prst="ellipse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5" name="TextBox 124"/>
                <p:cNvSpPr txBox="1"/>
                <p:nvPr/>
              </p:nvSpPr>
              <p:spPr>
                <a:xfrm>
                  <a:off x="714349" y="2857501"/>
                  <a:ext cx="662203" cy="5626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ru-RU" sz="1600" dirty="0" smtClean="0">
                      <a:latin typeface="Bebas Neue Bold" pitchFamily="34" charset="-52"/>
                    </a:rPr>
                    <a:t>4,1</a:t>
                  </a:r>
                </a:p>
                <a:p>
                  <a:pPr algn="ctr"/>
                  <a:r>
                    <a:rPr lang="ru-RU" sz="1050" dirty="0" smtClean="0">
                      <a:latin typeface="Bebas Neue Bold" pitchFamily="34" charset="-52"/>
                    </a:rPr>
                    <a:t>млн.руб.</a:t>
                  </a:r>
                  <a:endParaRPr lang="ru-RU" sz="1050" dirty="0">
                    <a:latin typeface="Bebas Neue Bold" pitchFamily="34" charset="-52"/>
                  </a:endParaRPr>
                </a:p>
              </p:txBody>
            </p:sp>
          </p:grpSp>
        </p:grpSp>
        <p:grpSp>
          <p:nvGrpSpPr>
            <p:cNvPr id="106" name="Группа 81"/>
            <p:cNvGrpSpPr/>
            <p:nvPr/>
          </p:nvGrpSpPr>
          <p:grpSpPr>
            <a:xfrm>
              <a:off x="285720" y="1428742"/>
              <a:ext cx="1214445" cy="642942"/>
              <a:chOff x="214283" y="1428742"/>
              <a:chExt cx="1214445" cy="642942"/>
            </a:xfrm>
          </p:grpSpPr>
          <p:grpSp>
            <p:nvGrpSpPr>
              <p:cNvPr id="117" name="Группа 79"/>
              <p:cNvGrpSpPr/>
              <p:nvPr/>
            </p:nvGrpSpPr>
            <p:grpSpPr>
              <a:xfrm>
                <a:off x="357158" y="1857370"/>
                <a:ext cx="1071570" cy="214314"/>
                <a:chOff x="357158" y="1857370"/>
                <a:chExt cx="1071570" cy="214314"/>
              </a:xfrm>
            </p:grpSpPr>
            <p:cxnSp>
              <p:nvCxnSpPr>
                <p:cNvPr id="119" name="Прямая соединительная линия 118"/>
                <p:cNvCxnSpPr/>
                <p:nvPr/>
              </p:nvCxnSpPr>
              <p:spPr>
                <a:xfrm rot="16200000" flipV="1">
                  <a:off x="1214414" y="1857370"/>
                  <a:ext cx="214314" cy="214314"/>
                </a:xfrm>
                <a:prstGeom prst="line">
                  <a:avLst/>
                </a:prstGeom>
                <a:ln w="1905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Прямая соединительная линия 119"/>
                <p:cNvCxnSpPr/>
                <p:nvPr/>
              </p:nvCxnSpPr>
              <p:spPr>
                <a:xfrm>
                  <a:off x="357158" y="1857370"/>
                  <a:ext cx="857256" cy="1588"/>
                </a:xfrm>
                <a:prstGeom prst="line">
                  <a:avLst/>
                </a:prstGeom>
                <a:ln w="1905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8" name="TextBox 117"/>
              <p:cNvSpPr txBox="1"/>
              <p:nvPr/>
            </p:nvSpPr>
            <p:spPr>
              <a:xfrm>
                <a:off x="214283" y="1428742"/>
                <a:ext cx="1214445" cy="451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ru-RU" sz="1400" b="1" dirty="0" smtClean="0">
                    <a:ln>
                      <a:solidFill>
                        <a:schemeClr val="accent1"/>
                      </a:solidFill>
                    </a:ln>
                    <a:solidFill>
                      <a:schemeClr val="accent1"/>
                    </a:solidFill>
                    <a:latin typeface="Bebas Neue Book" pitchFamily="50" charset="-52"/>
                  </a:rPr>
                  <a:t>ФЕДЕРАЛЬНЫЙ БЮДЖЕТ</a:t>
                </a:r>
                <a:endParaRPr lang="ru-RU" sz="1400" b="1" dirty="0">
                  <a:ln>
                    <a:solidFill>
                      <a:schemeClr val="accent1"/>
                    </a:solidFill>
                  </a:ln>
                  <a:solidFill>
                    <a:schemeClr val="accent1"/>
                  </a:solidFill>
                  <a:latin typeface="Bebas Neue Book" pitchFamily="50" charset="-52"/>
                </a:endParaRPr>
              </a:p>
            </p:txBody>
          </p:sp>
        </p:grpSp>
        <p:grpSp>
          <p:nvGrpSpPr>
            <p:cNvPr id="107" name="Группа 107"/>
            <p:cNvGrpSpPr/>
            <p:nvPr/>
          </p:nvGrpSpPr>
          <p:grpSpPr>
            <a:xfrm>
              <a:off x="3214677" y="1357304"/>
              <a:ext cx="1214445" cy="857256"/>
              <a:chOff x="7572396" y="1357304"/>
              <a:chExt cx="1214445" cy="857256"/>
            </a:xfrm>
          </p:grpSpPr>
          <p:cxnSp>
            <p:nvCxnSpPr>
              <p:cNvPr id="114" name="Прямая соединительная линия 113"/>
              <p:cNvCxnSpPr/>
              <p:nvPr/>
            </p:nvCxnSpPr>
            <p:spPr>
              <a:xfrm rot="5400000" flipH="1" flipV="1">
                <a:off x="7572396" y="2000246"/>
                <a:ext cx="214314" cy="214314"/>
              </a:xfrm>
              <a:prstGeom prst="line">
                <a:avLst/>
              </a:pr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Прямая соединительная линия 114"/>
              <p:cNvCxnSpPr/>
              <p:nvPr/>
            </p:nvCxnSpPr>
            <p:spPr>
              <a:xfrm>
                <a:off x="7786710" y="2000246"/>
                <a:ext cx="857256" cy="1588"/>
              </a:xfrm>
              <a:prstGeom prst="line">
                <a:avLst/>
              </a:pr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6" name="TextBox 115"/>
              <p:cNvSpPr txBox="1"/>
              <p:nvPr/>
            </p:nvSpPr>
            <p:spPr>
              <a:xfrm>
                <a:off x="7572396" y="1357304"/>
                <a:ext cx="1214445" cy="6309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ru-RU" sz="1400" b="1" dirty="0" smtClean="0">
                    <a:ln>
                      <a:solidFill>
                        <a:schemeClr val="accent2"/>
                      </a:solidFill>
                    </a:ln>
                    <a:solidFill>
                      <a:schemeClr val="accent2"/>
                    </a:solidFill>
                    <a:latin typeface="Bebas Neue Book" pitchFamily="50" charset="-52"/>
                  </a:rPr>
                  <a:t>БЮДЖЕТ НИЖЕГОРОДСКОЙ ОБЛАСТИ</a:t>
                </a:r>
                <a:endParaRPr lang="ru-RU" sz="1400" b="1" dirty="0">
                  <a:ln>
                    <a:solidFill>
                      <a:schemeClr val="accent2"/>
                    </a:solidFill>
                  </a:ln>
                  <a:solidFill>
                    <a:schemeClr val="accent2"/>
                  </a:solidFill>
                  <a:latin typeface="Bebas Neue Book" pitchFamily="50" charset="-52"/>
                </a:endParaRPr>
              </a:p>
            </p:txBody>
          </p:sp>
        </p:grpSp>
        <p:grpSp>
          <p:nvGrpSpPr>
            <p:cNvPr id="108" name="Группа 115"/>
            <p:cNvGrpSpPr/>
            <p:nvPr/>
          </p:nvGrpSpPr>
          <p:grpSpPr>
            <a:xfrm>
              <a:off x="3214678" y="3477666"/>
              <a:ext cx="1214445" cy="452994"/>
              <a:chOff x="3214678" y="3477666"/>
              <a:chExt cx="1214445" cy="452994"/>
            </a:xfrm>
          </p:grpSpPr>
          <p:grpSp>
            <p:nvGrpSpPr>
              <p:cNvPr id="110" name="Группа 114"/>
              <p:cNvGrpSpPr/>
              <p:nvPr/>
            </p:nvGrpSpPr>
            <p:grpSpPr>
              <a:xfrm>
                <a:off x="3214678" y="3714758"/>
                <a:ext cx="1071570" cy="215902"/>
                <a:chOff x="3214678" y="3714758"/>
                <a:chExt cx="1071570" cy="215902"/>
              </a:xfrm>
            </p:grpSpPr>
            <p:cxnSp>
              <p:nvCxnSpPr>
                <p:cNvPr id="112" name="Прямая соединительная линия 111"/>
                <p:cNvCxnSpPr/>
                <p:nvPr/>
              </p:nvCxnSpPr>
              <p:spPr>
                <a:xfrm rot="16200000" flipV="1">
                  <a:off x="3214678" y="3714758"/>
                  <a:ext cx="214314" cy="214314"/>
                </a:xfrm>
                <a:prstGeom prst="line">
                  <a:avLst/>
                </a:prstGeom>
                <a:ln w="1905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Прямая соединительная линия 112"/>
                <p:cNvCxnSpPr/>
                <p:nvPr/>
              </p:nvCxnSpPr>
              <p:spPr>
                <a:xfrm>
                  <a:off x="3428992" y="3929072"/>
                  <a:ext cx="857256" cy="1588"/>
                </a:xfrm>
                <a:prstGeom prst="line">
                  <a:avLst/>
                </a:prstGeom>
                <a:ln w="1905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1" name="TextBox 110"/>
              <p:cNvSpPr txBox="1"/>
              <p:nvPr/>
            </p:nvSpPr>
            <p:spPr>
              <a:xfrm>
                <a:off x="3214678" y="3477666"/>
                <a:ext cx="1214445" cy="451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400"/>
                  </a:lnSpc>
                </a:pPr>
                <a:r>
                  <a:rPr lang="ru-RU" sz="1400" b="1" dirty="0" smtClean="0">
                    <a:ln>
                      <a:solidFill>
                        <a:schemeClr val="accent3"/>
                      </a:solidFill>
                    </a:ln>
                    <a:solidFill>
                      <a:schemeClr val="accent3"/>
                    </a:solidFill>
                    <a:latin typeface="Bebas Neue Book" pitchFamily="50" charset="-52"/>
                  </a:rPr>
                  <a:t>РАЙОННЫЙ</a:t>
                </a:r>
              </a:p>
              <a:p>
                <a:pPr algn="ctr">
                  <a:lnSpc>
                    <a:spcPts val="1400"/>
                  </a:lnSpc>
                </a:pPr>
                <a:r>
                  <a:rPr lang="ru-RU" sz="1400" b="1" dirty="0" smtClean="0">
                    <a:ln>
                      <a:solidFill>
                        <a:schemeClr val="accent3"/>
                      </a:solidFill>
                    </a:ln>
                    <a:solidFill>
                      <a:schemeClr val="accent3"/>
                    </a:solidFill>
                    <a:latin typeface="Bebas Neue Book" pitchFamily="50" charset="-52"/>
                  </a:rPr>
                  <a:t> БЮДЖЕТ</a:t>
                </a:r>
                <a:endParaRPr lang="ru-RU" sz="1400" b="1" dirty="0">
                  <a:ln>
                    <a:solidFill>
                      <a:schemeClr val="accent3"/>
                    </a:solidFill>
                  </a:ln>
                  <a:solidFill>
                    <a:schemeClr val="accent3"/>
                  </a:solidFill>
                  <a:latin typeface="Bebas Neue Book" pitchFamily="50" charset="-52"/>
                </a:endParaRPr>
              </a:p>
            </p:txBody>
          </p:sp>
        </p:grpSp>
        <p:sp>
          <p:nvSpPr>
            <p:cNvPr id="109" name="TextBox 108"/>
            <p:cNvSpPr txBox="1"/>
            <p:nvPr/>
          </p:nvSpPr>
          <p:spPr>
            <a:xfrm>
              <a:off x="1763711" y="2434697"/>
              <a:ext cx="950901" cy="8925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3200" b="1" dirty="0" smtClean="0">
                  <a:latin typeface="Bebas Neue Bold" pitchFamily="34" charset="-52"/>
                  <a:cs typeface="Times New Roman" pitchFamily="18" charset="0"/>
                </a:rPr>
                <a:t>45,2</a:t>
              </a:r>
            </a:p>
            <a:p>
              <a:pPr algn="ctr"/>
              <a:r>
                <a:rPr lang="ru-RU" sz="2000" b="1" dirty="0" smtClean="0">
                  <a:latin typeface="Bebas Neue Bold" pitchFamily="34" charset="-52"/>
                  <a:cs typeface="Times New Roman" pitchFamily="18" charset="0"/>
                </a:rPr>
                <a:t>млн.руб.</a:t>
              </a:r>
              <a:endParaRPr lang="ru-RU" sz="1600" dirty="0">
                <a:latin typeface="Bebas Neue Regular" pitchFamily="2" charset="-52"/>
                <a:cs typeface="Times New Roman" pitchFamily="18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4599556" y="2651941"/>
            <a:ext cx="40107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200" b="1" dirty="0" smtClean="0">
                <a:latin typeface="Bebas Neue Book" pitchFamily="50" charset="-52"/>
                <a:cs typeface="Times New Roman" pitchFamily="18" charset="0"/>
              </a:rPr>
              <a:t>2021</a:t>
            </a:r>
            <a:endParaRPr lang="ru-RU" sz="900" dirty="0">
              <a:latin typeface="Bebas Neue Book" pitchFamily="50" charset="-52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599556" y="3794949"/>
            <a:ext cx="40107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200" b="1" dirty="0" smtClean="0">
                <a:latin typeface="Bebas Neue Book" pitchFamily="50" charset="-52"/>
                <a:cs typeface="Times New Roman" pitchFamily="18" charset="0"/>
              </a:rPr>
              <a:t>2021</a:t>
            </a:r>
            <a:endParaRPr lang="ru-RU" sz="900" dirty="0">
              <a:latin typeface="Bebas Neue Book" pitchFamily="50" charset="-52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6938994" y="4767264"/>
            <a:ext cx="2133600" cy="273844"/>
          </a:xfrm>
        </p:spPr>
        <p:txBody>
          <a:bodyPr vert="horz" lIns="91420" tIns="45709" rIns="91420" bIns="45709" rtlCol="0" anchor="ctr"/>
          <a:lstStyle/>
          <a:p>
            <a:fld id="{550DA324-4A87-4E5F-8173-98EAB3D2EF9F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42844" y="129587"/>
            <a:ext cx="87154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6909" algn="ctr"/>
            <a:r>
              <a:rPr lang="ru-RU" sz="2400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Участие городецкого района в реализации </a:t>
            </a:r>
            <a:r>
              <a:rPr lang="ru-RU" sz="2400" b="1" spc="-27" dirty="0" err="1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НАЦпроектов</a:t>
            </a:r>
            <a:r>
              <a:rPr lang="ru-RU" sz="2400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 в 2021 году</a:t>
            </a:r>
            <a:endParaRPr lang="ru-RU" sz="2400" b="1" spc="-27" dirty="0">
              <a:solidFill>
                <a:srgbClr val="5488C7"/>
              </a:solidFill>
              <a:latin typeface="Bebas Neue Bold" pitchFamily="34" charset="-52"/>
              <a:ea typeface="Roboto" panose="02000000000000000000" pitchFamily="2" charset="0"/>
              <a:cs typeface="Calibri"/>
            </a:endParaRPr>
          </a:p>
        </p:txBody>
      </p:sp>
      <p:grpSp>
        <p:nvGrpSpPr>
          <p:cNvPr id="2" name="Группа 38"/>
          <p:cNvGrpSpPr/>
          <p:nvPr/>
        </p:nvGrpSpPr>
        <p:grpSpPr>
          <a:xfrm>
            <a:off x="214283" y="857238"/>
            <a:ext cx="4214841" cy="1071570"/>
            <a:chOff x="214283" y="1928809"/>
            <a:chExt cx="4214841" cy="1071570"/>
          </a:xfrm>
        </p:grpSpPr>
        <p:sp>
          <p:nvSpPr>
            <p:cNvPr id="27" name="Прямоугольник 23">
              <a:extLst>
                <a:ext uri="{FF2B5EF4-FFF2-40B4-BE49-F238E27FC236}">
                  <a16:creationId xmlns="" xmlns:a16="http://schemas.microsoft.com/office/drawing/2014/main" id="{53768F76-D58B-6048-9D74-88C8E2B9865F}"/>
                </a:ext>
              </a:extLst>
            </p:cNvPr>
            <p:cNvSpPr/>
            <p:nvPr/>
          </p:nvSpPr>
          <p:spPr>
            <a:xfrm>
              <a:off x="214283" y="1928809"/>
              <a:ext cx="4214841" cy="107157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ru-RU" dirty="0">
                <a:solidFill>
                  <a:srgbClr val="FFFFFF"/>
                </a:solidFill>
                <a:latin typeface="Roboto" panose="02000000000000000000" pitchFamily="2" charset="0"/>
              </a:endParaRPr>
            </a:p>
          </p:txBody>
        </p:sp>
        <p:sp>
          <p:nvSpPr>
            <p:cNvPr id="28" name="Прямоугольник 30">
              <a:extLst>
                <a:ext uri="{FF2B5EF4-FFF2-40B4-BE49-F238E27FC236}">
                  <a16:creationId xmlns="" xmlns:a16="http://schemas.microsoft.com/office/drawing/2014/main" id="{02018B68-3018-A943-8527-570E837E58B3}"/>
                </a:ext>
              </a:extLst>
            </p:cNvPr>
            <p:cNvSpPr/>
            <p:nvPr/>
          </p:nvSpPr>
          <p:spPr>
            <a:xfrm>
              <a:off x="527368" y="2245777"/>
              <a:ext cx="3669559" cy="246221"/>
            </a:xfrm>
            <a:prstGeom prst="rect">
              <a:avLst/>
            </a:prstGeom>
            <a:noFill/>
          </p:spPr>
          <p:txBody>
            <a:bodyPr wrap="square" lIns="0" anchor="t">
              <a:spAutoFit/>
            </a:bodyPr>
            <a:lstStyle/>
            <a:p>
              <a:pPr lvl="0" defTabSz="457200">
                <a:spcAft>
                  <a:spcPts val="1200"/>
                </a:spcAft>
              </a:pPr>
              <a:r>
                <a:rPr lang="ru-RU" sz="10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ФОРМИРОВАНИЕ СОВРЕМЕННОЙ ГОРОДСКОЙ СРЕДЫ</a:t>
              </a:r>
              <a:endParaRPr lang="ru-RU" sz="1000" dirty="0">
                <a:latin typeface="Roboto" panose="02000000000000000000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sp>
          <p:nvSpPr>
            <p:cNvPr id="30" name="object 17">
              <a:extLst>
                <a:ext uri="{FF2B5EF4-FFF2-40B4-BE49-F238E27FC236}">
                  <a16:creationId xmlns="" xmlns:a16="http://schemas.microsoft.com/office/drawing/2014/main" id="{0CB5E55B-326B-374B-BCEA-4D8787A3C94E}"/>
                </a:ext>
              </a:extLst>
            </p:cNvPr>
            <p:cNvSpPr txBox="1"/>
            <p:nvPr/>
          </p:nvSpPr>
          <p:spPr>
            <a:xfrm>
              <a:off x="283649" y="1979250"/>
              <a:ext cx="3859723" cy="252205"/>
            </a:xfrm>
            <a:prstGeom prst="rect">
              <a:avLst/>
            </a:prstGeom>
          </p:spPr>
          <p:txBody>
            <a:bodyPr vert="horz" lIns="0" tIns="0" rIns="0" bIns="0" rtlCol="0" anchor="t" anchorCtr="0">
              <a:noAutofit/>
            </a:bodyPr>
            <a:lstStyle>
              <a:defPPr>
                <a:defRPr lang="ru-RU"/>
              </a:defPPr>
              <a:lvl1pPr defTabSz="914400">
                <a:lnSpc>
                  <a:spcPts val="2240"/>
                </a:lnSpc>
                <a:defRPr sz="2000" b="0" i="0" kern="0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Bebas Neue Bold" panose="020B0606020202050201" pitchFamily="34" charset="77"/>
                  <a:ea typeface="Roboto" panose="02000000000000000000" pitchFamily="2" charset="0"/>
                  <a:cs typeface="+mj-cs"/>
                </a:defRPr>
              </a:lvl1pPr>
            </a:lstStyle>
            <a:p>
              <a:r>
                <a:rPr lang="ru-RU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ebas Neue Regular" pitchFamily="2" charset="-52"/>
                </a:rPr>
                <a:t>ЖИЛЬЕ И ГОРОДСКАЯ СРЕДА</a:t>
              </a:r>
              <a:endParaRPr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ebas Neue Regular" pitchFamily="2" charset="-52"/>
              </a:endParaRPr>
            </a:p>
          </p:txBody>
        </p:sp>
        <p:sp>
          <p:nvSpPr>
            <p:cNvPr id="32" name="Прямоугольник 30">
              <a:extLst>
                <a:ext uri="{FF2B5EF4-FFF2-40B4-BE49-F238E27FC236}">
                  <a16:creationId xmlns="" xmlns:a16="http://schemas.microsoft.com/office/drawing/2014/main" id="{02018B68-3018-A943-8527-570E837E58B3}"/>
                </a:ext>
              </a:extLst>
            </p:cNvPr>
            <p:cNvSpPr/>
            <p:nvPr/>
          </p:nvSpPr>
          <p:spPr>
            <a:xfrm>
              <a:off x="545251" y="2500312"/>
              <a:ext cx="3883873" cy="400110"/>
            </a:xfrm>
            <a:prstGeom prst="rect">
              <a:avLst/>
            </a:prstGeom>
            <a:noFill/>
          </p:spPr>
          <p:txBody>
            <a:bodyPr wrap="square" lIns="0" anchor="t">
              <a:spAutoFit/>
            </a:bodyPr>
            <a:lstStyle/>
            <a:p>
              <a:pPr lvl="0" defTabSz="457200">
                <a:spcAft>
                  <a:spcPts val="1200"/>
                </a:spcAft>
              </a:pPr>
              <a:r>
                <a:rPr lang="ru-RU" sz="1000" dirty="0" smtClean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rPr>
                <a:t>ОБЕСПЕЧЕНИЕ УСТОЙЧИВОГО СОКРАЩЕНИЯ НЕПРИГОДНОГО ДЛЯ ПРОЖИВАНИЯ ЖИЛИЩНОГО ФОНДА</a:t>
              </a:r>
              <a:endParaRPr lang="ru-RU" sz="1000" dirty="0">
                <a:latin typeface="Roboto" panose="02000000000000000000" pitchFamily="2" charset="0"/>
                <a:ea typeface="Roboto" panose="02000000000000000000" pitchFamily="2" charset="0"/>
                <a:cs typeface="Gotham Pro Regular" panose="02000503040000020004" pitchFamily="2" charset="0"/>
              </a:endParaRPr>
            </a:p>
          </p:txBody>
        </p:sp>
        <p:grpSp>
          <p:nvGrpSpPr>
            <p:cNvPr id="3" name="Group 13">
              <a:extLst>
                <a:ext uri="{FF2B5EF4-FFF2-40B4-BE49-F238E27FC236}">
                  <a16:creationId xmlns="" xmlns:a16="http://schemas.microsoft.com/office/drawing/2014/main" id="{3DDC54FB-46EB-1C46-8248-21F8E1AAFFD1}"/>
                </a:ext>
              </a:extLst>
            </p:cNvPr>
            <p:cNvGrpSpPr/>
            <p:nvPr/>
          </p:nvGrpSpPr>
          <p:grpSpPr>
            <a:xfrm>
              <a:off x="285720" y="2268786"/>
              <a:ext cx="160088" cy="231526"/>
              <a:chOff x="534216" y="2997223"/>
              <a:chExt cx="1550293" cy="1550292"/>
            </a:xfrm>
          </p:grpSpPr>
          <p:sp>
            <p:nvSpPr>
              <p:cNvPr id="34" name="Rectangle 14">
                <a:extLst>
                  <a:ext uri="{FF2B5EF4-FFF2-40B4-BE49-F238E27FC236}">
                    <a16:creationId xmlns="" xmlns:a16="http://schemas.microsoft.com/office/drawing/2014/main" id="{CD1A07AE-774E-A24B-948E-DD10A6D99B08}"/>
                  </a:ext>
                </a:extLst>
              </p:cNvPr>
              <p:cNvSpPr/>
              <p:nvPr/>
            </p:nvSpPr>
            <p:spPr>
              <a:xfrm>
                <a:off x="534216" y="2997223"/>
                <a:ext cx="1550293" cy="1550292"/>
              </a:xfrm>
              <a:prstGeom prst="rect">
                <a:avLst/>
              </a:prstGeom>
              <a:solidFill>
                <a:srgbClr val="548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35" name="Freeform 19">
                <a:extLst>
                  <a:ext uri="{FF2B5EF4-FFF2-40B4-BE49-F238E27FC236}">
                    <a16:creationId xmlns="" xmlns:a16="http://schemas.microsoft.com/office/drawing/2014/main" id="{B76B8568-B32E-6446-870C-BB688B16CA20}"/>
                  </a:ext>
                </a:extLst>
              </p:cNvPr>
              <p:cNvSpPr/>
              <p:nvPr/>
            </p:nvSpPr>
            <p:spPr>
              <a:xfrm rot="7898937">
                <a:off x="892642" y="3435440"/>
                <a:ext cx="832994" cy="517608"/>
              </a:xfrm>
              <a:custGeom>
                <a:avLst/>
                <a:gdLst>
                  <a:gd name="connsiteX0" fmla="*/ 0 w 832994"/>
                  <a:gd name="connsiteY0" fmla="*/ 155366 h 517608"/>
                  <a:gd name="connsiteX1" fmla="*/ 0 w 832994"/>
                  <a:gd name="connsiteY1" fmla="*/ 0 h 517608"/>
                  <a:gd name="connsiteX2" fmla="*/ 802392 w 832994"/>
                  <a:gd name="connsiteY2" fmla="*/ 0 h 517608"/>
                  <a:gd name="connsiteX3" fmla="*/ 802392 w 832994"/>
                  <a:gd name="connsiteY3" fmla="*/ 45118 h 517608"/>
                  <a:gd name="connsiteX4" fmla="*/ 832994 w 832994"/>
                  <a:gd name="connsiteY4" fmla="*/ 507345 h 517608"/>
                  <a:gd name="connsiteX5" fmla="*/ 677968 w 832994"/>
                  <a:gd name="connsiteY5" fmla="*/ 517608 h 517608"/>
                  <a:gd name="connsiteX6" fmla="*/ 653985 w 832994"/>
                  <a:gd name="connsiteY6" fmla="*/ 155366 h 517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32994" h="517608">
                    <a:moveTo>
                      <a:pt x="0" y="155366"/>
                    </a:moveTo>
                    <a:lnTo>
                      <a:pt x="0" y="0"/>
                    </a:lnTo>
                    <a:lnTo>
                      <a:pt x="802392" y="0"/>
                    </a:lnTo>
                    <a:lnTo>
                      <a:pt x="802392" y="45118"/>
                    </a:lnTo>
                    <a:lnTo>
                      <a:pt x="832994" y="507345"/>
                    </a:lnTo>
                    <a:lnTo>
                      <a:pt x="677968" y="517608"/>
                    </a:lnTo>
                    <a:lnTo>
                      <a:pt x="653985" y="155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</p:grpSp>
        <p:grpSp>
          <p:nvGrpSpPr>
            <p:cNvPr id="4" name="Group 13">
              <a:extLst>
                <a:ext uri="{FF2B5EF4-FFF2-40B4-BE49-F238E27FC236}">
                  <a16:creationId xmlns="" xmlns:a16="http://schemas.microsoft.com/office/drawing/2014/main" id="{3DDC54FB-46EB-1C46-8248-21F8E1AAFFD1}"/>
                </a:ext>
              </a:extLst>
            </p:cNvPr>
            <p:cNvGrpSpPr/>
            <p:nvPr/>
          </p:nvGrpSpPr>
          <p:grpSpPr>
            <a:xfrm>
              <a:off x="285720" y="2571750"/>
              <a:ext cx="160088" cy="231526"/>
              <a:chOff x="534216" y="2997223"/>
              <a:chExt cx="1550293" cy="1550292"/>
            </a:xfrm>
          </p:grpSpPr>
          <p:sp>
            <p:nvSpPr>
              <p:cNvPr id="37" name="Rectangle 14">
                <a:extLst>
                  <a:ext uri="{FF2B5EF4-FFF2-40B4-BE49-F238E27FC236}">
                    <a16:creationId xmlns="" xmlns:a16="http://schemas.microsoft.com/office/drawing/2014/main" id="{CD1A07AE-774E-A24B-948E-DD10A6D99B08}"/>
                  </a:ext>
                </a:extLst>
              </p:cNvPr>
              <p:cNvSpPr/>
              <p:nvPr/>
            </p:nvSpPr>
            <p:spPr>
              <a:xfrm>
                <a:off x="534216" y="2997223"/>
                <a:ext cx="1550293" cy="1550292"/>
              </a:xfrm>
              <a:prstGeom prst="rect">
                <a:avLst/>
              </a:prstGeom>
              <a:solidFill>
                <a:srgbClr val="548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38" name="Freeform 19">
                <a:extLst>
                  <a:ext uri="{FF2B5EF4-FFF2-40B4-BE49-F238E27FC236}">
                    <a16:creationId xmlns="" xmlns:a16="http://schemas.microsoft.com/office/drawing/2014/main" id="{B76B8568-B32E-6446-870C-BB688B16CA20}"/>
                  </a:ext>
                </a:extLst>
              </p:cNvPr>
              <p:cNvSpPr/>
              <p:nvPr/>
            </p:nvSpPr>
            <p:spPr>
              <a:xfrm rot="7898937">
                <a:off x="892642" y="3435440"/>
                <a:ext cx="832994" cy="517608"/>
              </a:xfrm>
              <a:custGeom>
                <a:avLst/>
                <a:gdLst>
                  <a:gd name="connsiteX0" fmla="*/ 0 w 832994"/>
                  <a:gd name="connsiteY0" fmla="*/ 155366 h 517608"/>
                  <a:gd name="connsiteX1" fmla="*/ 0 w 832994"/>
                  <a:gd name="connsiteY1" fmla="*/ 0 h 517608"/>
                  <a:gd name="connsiteX2" fmla="*/ 802392 w 832994"/>
                  <a:gd name="connsiteY2" fmla="*/ 0 h 517608"/>
                  <a:gd name="connsiteX3" fmla="*/ 802392 w 832994"/>
                  <a:gd name="connsiteY3" fmla="*/ 45118 h 517608"/>
                  <a:gd name="connsiteX4" fmla="*/ 832994 w 832994"/>
                  <a:gd name="connsiteY4" fmla="*/ 507345 h 517608"/>
                  <a:gd name="connsiteX5" fmla="*/ 677968 w 832994"/>
                  <a:gd name="connsiteY5" fmla="*/ 517608 h 517608"/>
                  <a:gd name="connsiteX6" fmla="*/ 653985 w 832994"/>
                  <a:gd name="connsiteY6" fmla="*/ 155366 h 517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32994" h="517608">
                    <a:moveTo>
                      <a:pt x="0" y="155366"/>
                    </a:moveTo>
                    <a:lnTo>
                      <a:pt x="0" y="0"/>
                    </a:lnTo>
                    <a:lnTo>
                      <a:pt x="802392" y="0"/>
                    </a:lnTo>
                    <a:lnTo>
                      <a:pt x="802392" y="45118"/>
                    </a:lnTo>
                    <a:lnTo>
                      <a:pt x="832994" y="507345"/>
                    </a:lnTo>
                    <a:lnTo>
                      <a:pt x="677968" y="517608"/>
                    </a:lnTo>
                    <a:lnTo>
                      <a:pt x="653985" y="155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</p:grpSp>
      </p:grpSp>
      <p:pic>
        <p:nvPicPr>
          <p:cNvPr id="106" name="Рисунок 105" descr="70a9f671da976f85fc64084f2cef618c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3214678" y="1643056"/>
            <a:ext cx="309930" cy="228232"/>
          </a:xfrm>
          <a:prstGeom prst="rect">
            <a:avLst/>
          </a:prstGeom>
        </p:spPr>
      </p:pic>
      <p:pic>
        <p:nvPicPr>
          <p:cNvPr id="107" name="Рисунок 106" descr="70a9f671da976f85fc64084f2cef618c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3904880" y="1129072"/>
            <a:ext cx="309930" cy="228232"/>
          </a:xfrm>
          <a:prstGeom prst="rect">
            <a:avLst/>
          </a:prstGeom>
        </p:spPr>
      </p:pic>
      <p:grpSp>
        <p:nvGrpSpPr>
          <p:cNvPr id="145" name="Группа 144"/>
          <p:cNvGrpSpPr/>
          <p:nvPr/>
        </p:nvGrpSpPr>
        <p:grpSpPr>
          <a:xfrm>
            <a:off x="214282" y="2143122"/>
            <a:ext cx="4214841" cy="1000132"/>
            <a:chOff x="214282" y="2786063"/>
            <a:chExt cx="4214841" cy="1000132"/>
          </a:xfrm>
        </p:grpSpPr>
        <p:grpSp>
          <p:nvGrpSpPr>
            <p:cNvPr id="103" name="Группа 102"/>
            <p:cNvGrpSpPr/>
            <p:nvPr/>
          </p:nvGrpSpPr>
          <p:grpSpPr>
            <a:xfrm>
              <a:off x="214282" y="2786063"/>
              <a:ext cx="4214841" cy="1000132"/>
              <a:chOff x="214282" y="2571750"/>
              <a:chExt cx="4214841" cy="1000132"/>
            </a:xfrm>
          </p:grpSpPr>
          <p:grpSp>
            <p:nvGrpSpPr>
              <p:cNvPr id="19" name="Группа 77"/>
              <p:cNvGrpSpPr/>
              <p:nvPr/>
            </p:nvGrpSpPr>
            <p:grpSpPr>
              <a:xfrm>
                <a:off x="214282" y="2571750"/>
                <a:ext cx="4214841" cy="1000132"/>
                <a:chOff x="214283" y="1887134"/>
                <a:chExt cx="4214841" cy="583409"/>
              </a:xfrm>
            </p:grpSpPr>
            <p:sp>
              <p:nvSpPr>
                <p:cNvPr id="79" name="Прямоугольник 23">
                  <a:extLst>
                    <a:ext uri="{FF2B5EF4-FFF2-40B4-BE49-F238E27FC236}">
                      <a16:creationId xmlns="" xmlns:a16="http://schemas.microsoft.com/office/drawing/2014/main" id="{53768F76-D58B-6048-9D74-88C8E2B9865F}"/>
                    </a:ext>
                  </a:extLst>
                </p:cNvPr>
                <p:cNvSpPr/>
                <p:nvPr/>
              </p:nvSpPr>
              <p:spPr>
                <a:xfrm>
                  <a:off x="214283" y="1887134"/>
                  <a:ext cx="4214841" cy="583409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158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57200"/>
                  <a:endParaRPr lang="ru-RU" dirty="0">
                    <a:solidFill>
                      <a:srgbClr val="FFFFFF"/>
                    </a:solidFill>
                    <a:latin typeface="Roboto" panose="02000000000000000000" pitchFamily="2" charset="0"/>
                  </a:endParaRPr>
                </a:p>
              </p:txBody>
            </p:sp>
            <p:sp>
              <p:nvSpPr>
                <p:cNvPr id="80" name="Прямоугольник 30">
                  <a:extLst>
                    <a:ext uri="{FF2B5EF4-FFF2-40B4-BE49-F238E27FC236}">
                      <a16:creationId xmlns="" xmlns:a16="http://schemas.microsoft.com/office/drawing/2014/main" id="{02018B68-3018-A943-8527-570E837E58B3}"/>
                    </a:ext>
                  </a:extLst>
                </p:cNvPr>
                <p:cNvSpPr/>
                <p:nvPr/>
              </p:nvSpPr>
              <p:spPr>
                <a:xfrm>
                  <a:off x="527368" y="2268138"/>
                  <a:ext cx="3669559" cy="119063"/>
                </a:xfrm>
                <a:prstGeom prst="rect">
                  <a:avLst/>
                </a:prstGeom>
                <a:noFill/>
              </p:spPr>
              <p:txBody>
                <a:bodyPr wrap="square" lIns="0" anchor="t">
                  <a:spAutoFit/>
                </a:bodyPr>
                <a:lstStyle/>
                <a:p>
                  <a:pPr lvl="0" defTabSz="457200">
                    <a:spcAft>
                      <a:spcPts val="1200"/>
                    </a:spcAft>
                  </a:pPr>
                  <a:r>
                    <a:rPr lang="ru-RU" sz="1000" dirty="0" smtClean="0">
                      <a:latin typeface="Roboto" panose="02000000000000000000" pitchFamily="2" charset="0"/>
                      <a:ea typeface="Roboto" panose="02000000000000000000" pitchFamily="2" charset="0"/>
                      <a:cs typeface="Gotham Pro Regular" panose="02000503040000020004" pitchFamily="2" charset="0"/>
                    </a:rPr>
                    <a:t>СОХРАНЕНИЕ УНИКАЛЬНЫХ ВОДНЫХ ОБЪЕКТОВ</a:t>
                  </a:r>
                  <a:endParaRPr lang="ru-RU" sz="1000" dirty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endParaRPr>
                </a:p>
              </p:txBody>
            </p:sp>
            <p:sp>
              <p:nvSpPr>
                <p:cNvPr id="81" name="object 17">
                  <a:extLst>
                    <a:ext uri="{FF2B5EF4-FFF2-40B4-BE49-F238E27FC236}">
                      <a16:creationId xmlns="" xmlns:a16="http://schemas.microsoft.com/office/drawing/2014/main" id="{0CB5E55B-326B-374B-BCEA-4D8787A3C94E}"/>
                    </a:ext>
                  </a:extLst>
                </p:cNvPr>
                <p:cNvSpPr txBox="1"/>
                <p:nvPr/>
              </p:nvSpPr>
              <p:spPr>
                <a:xfrm>
                  <a:off x="283649" y="1928809"/>
                  <a:ext cx="3859723" cy="252205"/>
                </a:xfrm>
                <a:prstGeom prst="rect">
                  <a:avLst/>
                </a:prstGeom>
              </p:spPr>
              <p:txBody>
                <a:bodyPr vert="horz" lIns="0" tIns="0" rIns="0" bIns="0" rtlCol="0" anchor="t" anchorCtr="0">
                  <a:noAutofit/>
                </a:bodyPr>
                <a:lstStyle>
                  <a:defPPr>
                    <a:defRPr lang="ru-RU"/>
                  </a:defPPr>
                  <a:lvl1pPr defTabSz="914400">
                    <a:lnSpc>
                      <a:spcPts val="2240"/>
                    </a:lnSpc>
                    <a:defRPr sz="2000" b="0" i="0" kern="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Bebas Neue Bold" panose="020B0606020202050201" pitchFamily="34" charset="77"/>
                      <a:ea typeface="Roboto" panose="02000000000000000000" pitchFamily="2" charset="0"/>
                      <a:cs typeface="+mj-cs"/>
                    </a:defRPr>
                  </a:lvl1pPr>
                </a:lstStyle>
                <a:p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Bebas Neue Regular" pitchFamily="2" charset="-52"/>
                    </a:rPr>
                    <a:t>ЭКОЛОГИЯ</a:t>
                  </a:r>
                  <a:endParaRPr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Bebas Neue Regular" pitchFamily="2" charset="-52"/>
                  </a:endParaRPr>
                </a:p>
              </p:txBody>
            </p:sp>
          </p:grpSp>
          <p:sp>
            <p:nvSpPr>
              <p:cNvPr id="89" name="Прямоугольник 30">
                <a:extLst>
                  <a:ext uri="{FF2B5EF4-FFF2-40B4-BE49-F238E27FC236}">
                    <a16:creationId xmlns="" xmlns:a16="http://schemas.microsoft.com/office/drawing/2014/main" id="{02018B68-3018-A943-8527-570E837E58B3}"/>
                  </a:ext>
                </a:extLst>
              </p:cNvPr>
              <p:cNvSpPr/>
              <p:nvPr/>
            </p:nvSpPr>
            <p:spPr>
              <a:xfrm>
                <a:off x="500034" y="2924391"/>
                <a:ext cx="3669559" cy="218863"/>
              </a:xfrm>
              <a:prstGeom prst="rect">
                <a:avLst/>
              </a:prstGeom>
              <a:noFill/>
            </p:spPr>
            <p:txBody>
              <a:bodyPr wrap="square" lIns="0" anchor="t">
                <a:spAutoFit/>
              </a:bodyPr>
              <a:lstStyle/>
              <a:p>
                <a:pPr lvl="0" defTabSz="457200">
                  <a:spcAft>
                    <a:spcPts val="1200"/>
                  </a:spcAft>
                </a:pPr>
                <a:r>
                  <a:rPr lang="ru-RU" sz="1000" dirty="0" smtClean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rPr>
                  <a:t>ОЗДОРОВЛЕНИЕ ВОЛГИ</a:t>
                </a:r>
                <a:endParaRPr lang="ru-RU" sz="1000" dirty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endParaRPr>
              </a:p>
            </p:txBody>
          </p:sp>
        </p:grpSp>
        <p:pic>
          <p:nvPicPr>
            <p:cNvPr id="108" name="Рисунок 107" descr="70a9f671da976f85fc64084f2cef618c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p:blipFill>
          <p:spPr>
            <a:xfrm>
              <a:off x="2071670" y="3071816"/>
              <a:ext cx="309930" cy="228232"/>
            </a:xfrm>
            <a:prstGeom prst="rect">
              <a:avLst/>
            </a:prstGeom>
          </p:spPr>
        </p:pic>
        <p:grpSp>
          <p:nvGrpSpPr>
            <p:cNvPr id="123" name="Группа 122"/>
            <p:cNvGrpSpPr/>
            <p:nvPr/>
          </p:nvGrpSpPr>
          <p:grpSpPr>
            <a:xfrm>
              <a:off x="285720" y="3429006"/>
              <a:ext cx="160088" cy="231526"/>
              <a:chOff x="438120" y="2268786"/>
              <a:chExt cx="160088" cy="231526"/>
            </a:xfrm>
          </p:grpSpPr>
          <p:sp>
            <p:nvSpPr>
              <p:cNvPr id="116" name="Rectangle 14">
                <a:extLst>
                  <a:ext uri="{FF2B5EF4-FFF2-40B4-BE49-F238E27FC236}">
                    <a16:creationId xmlns="" xmlns:a16="http://schemas.microsoft.com/office/drawing/2014/main" id="{CD1A07AE-774E-A24B-948E-DD10A6D99B08}"/>
                  </a:ext>
                </a:extLst>
              </p:cNvPr>
              <p:cNvSpPr/>
              <p:nvPr/>
            </p:nvSpPr>
            <p:spPr>
              <a:xfrm>
                <a:off x="438120" y="2268786"/>
                <a:ext cx="160088" cy="231526"/>
              </a:xfrm>
              <a:prstGeom prst="rect">
                <a:avLst/>
              </a:prstGeom>
              <a:solidFill>
                <a:srgbClr val="548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117" name="Freeform 19">
                <a:extLst>
                  <a:ext uri="{FF2B5EF4-FFF2-40B4-BE49-F238E27FC236}">
                    <a16:creationId xmlns="" xmlns:a16="http://schemas.microsoft.com/office/drawing/2014/main" id="{B76B8568-B32E-6446-870C-BB688B16CA20}"/>
                  </a:ext>
                </a:extLst>
              </p:cNvPr>
              <p:cNvSpPr/>
              <p:nvPr/>
            </p:nvSpPr>
            <p:spPr>
              <a:xfrm rot="7898937">
                <a:off x="455940" y="2346157"/>
                <a:ext cx="124402" cy="53450"/>
              </a:xfrm>
              <a:custGeom>
                <a:avLst/>
                <a:gdLst>
                  <a:gd name="connsiteX0" fmla="*/ 0 w 832994"/>
                  <a:gd name="connsiteY0" fmla="*/ 155366 h 517608"/>
                  <a:gd name="connsiteX1" fmla="*/ 0 w 832994"/>
                  <a:gd name="connsiteY1" fmla="*/ 0 h 517608"/>
                  <a:gd name="connsiteX2" fmla="*/ 802392 w 832994"/>
                  <a:gd name="connsiteY2" fmla="*/ 0 h 517608"/>
                  <a:gd name="connsiteX3" fmla="*/ 802392 w 832994"/>
                  <a:gd name="connsiteY3" fmla="*/ 45118 h 517608"/>
                  <a:gd name="connsiteX4" fmla="*/ 832994 w 832994"/>
                  <a:gd name="connsiteY4" fmla="*/ 507345 h 517608"/>
                  <a:gd name="connsiteX5" fmla="*/ 677968 w 832994"/>
                  <a:gd name="connsiteY5" fmla="*/ 517608 h 517608"/>
                  <a:gd name="connsiteX6" fmla="*/ 653985 w 832994"/>
                  <a:gd name="connsiteY6" fmla="*/ 155366 h 517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32994" h="517608">
                    <a:moveTo>
                      <a:pt x="0" y="155366"/>
                    </a:moveTo>
                    <a:lnTo>
                      <a:pt x="0" y="0"/>
                    </a:lnTo>
                    <a:lnTo>
                      <a:pt x="802392" y="0"/>
                    </a:lnTo>
                    <a:lnTo>
                      <a:pt x="802392" y="45118"/>
                    </a:lnTo>
                    <a:lnTo>
                      <a:pt x="832994" y="507345"/>
                    </a:lnTo>
                    <a:lnTo>
                      <a:pt x="677968" y="517608"/>
                    </a:lnTo>
                    <a:lnTo>
                      <a:pt x="653985" y="155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</p:grpSp>
        <p:grpSp>
          <p:nvGrpSpPr>
            <p:cNvPr id="132" name="Группа 131"/>
            <p:cNvGrpSpPr/>
            <p:nvPr/>
          </p:nvGrpSpPr>
          <p:grpSpPr>
            <a:xfrm>
              <a:off x="285720" y="3143254"/>
              <a:ext cx="160088" cy="231526"/>
              <a:chOff x="438120" y="2268786"/>
              <a:chExt cx="160088" cy="231526"/>
            </a:xfrm>
          </p:grpSpPr>
          <p:sp>
            <p:nvSpPr>
              <p:cNvPr id="133" name="Rectangle 14">
                <a:extLst>
                  <a:ext uri="{FF2B5EF4-FFF2-40B4-BE49-F238E27FC236}">
                    <a16:creationId xmlns="" xmlns:a16="http://schemas.microsoft.com/office/drawing/2014/main" id="{CD1A07AE-774E-A24B-948E-DD10A6D99B08}"/>
                  </a:ext>
                </a:extLst>
              </p:cNvPr>
              <p:cNvSpPr/>
              <p:nvPr/>
            </p:nvSpPr>
            <p:spPr>
              <a:xfrm>
                <a:off x="438120" y="2268786"/>
                <a:ext cx="160088" cy="231526"/>
              </a:xfrm>
              <a:prstGeom prst="rect">
                <a:avLst/>
              </a:prstGeom>
              <a:solidFill>
                <a:srgbClr val="548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134" name="Freeform 19">
                <a:extLst>
                  <a:ext uri="{FF2B5EF4-FFF2-40B4-BE49-F238E27FC236}">
                    <a16:creationId xmlns="" xmlns:a16="http://schemas.microsoft.com/office/drawing/2014/main" id="{B76B8568-B32E-6446-870C-BB688B16CA20}"/>
                  </a:ext>
                </a:extLst>
              </p:cNvPr>
              <p:cNvSpPr/>
              <p:nvPr/>
            </p:nvSpPr>
            <p:spPr>
              <a:xfrm rot="7898937">
                <a:off x="455940" y="2346157"/>
                <a:ext cx="124402" cy="53450"/>
              </a:xfrm>
              <a:custGeom>
                <a:avLst/>
                <a:gdLst>
                  <a:gd name="connsiteX0" fmla="*/ 0 w 832994"/>
                  <a:gd name="connsiteY0" fmla="*/ 155366 h 517608"/>
                  <a:gd name="connsiteX1" fmla="*/ 0 w 832994"/>
                  <a:gd name="connsiteY1" fmla="*/ 0 h 517608"/>
                  <a:gd name="connsiteX2" fmla="*/ 802392 w 832994"/>
                  <a:gd name="connsiteY2" fmla="*/ 0 h 517608"/>
                  <a:gd name="connsiteX3" fmla="*/ 802392 w 832994"/>
                  <a:gd name="connsiteY3" fmla="*/ 45118 h 517608"/>
                  <a:gd name="connsiteX4" fmla="*/ 832994 w 832994"/>
                  <a:gd name="connsiteY4" fmla="*/ 507345 h 517608"/>
                  <a:gd name="connsiteX5" fmla="*/ 677968 w 832994"/>
                  <a:gd name="connsiteY5" fmla="*/ 517608 h 517608"/>
                  <a:gd name="connsiteX6" fmla="*/ 653985 w 832994"/>
                  <a:gd name="connsiteY6" fmla="*/ 155366 h 517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32994" h="517608">
                    <a:moveTo>
                      <a:pt x="0" y="155366"/>
                    </a:moveTo>
                    <a:lnTo>
                      <a:pt x="0" y="0"/>
                    </a:lnTo>
                    <a:lnTo>
                      <a:pt x="802392" y="0"/>
                    </a:lnTo>
                    <a:lnTo>
                      <a:pt x="802392" y="45118"/>
                    </a:lnTo>
                    <a:lnTo>
                      <a:pt x="832994" y="507345"/>
                    </a:lnTo>
                    <a:lnTo>
                      <a:pt x="677968" y="517608"/>
                    </a:lnTo>
                    <a:lnTo>
                      <a:pt x="653985" y="155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</p:grpSp>
      </p:grpSp>
      <p:grpSp>
        <p:nvGrpSpPr>
          <p:cNvPr id="150" name="Группа 149"/>
          <p:cNvGrpSpPr/>
          <p:nvPr/>
        </p:nvGrpSpPr>
        <p:grpSpPr>
          <a:xfrm>
            <a:off x="4643438" y="3357567"/>
            <a:ext cx="4214841" cy="642943"/>
            <a:chOff x="4643438" y="3571880"/>
            <a:chExt cx="4214841" cy="642943"/>
          </a:xfrm>
        </p:grpSpPr>
        <p:grpSp>
          <p:nvGrpSpPr>
            <p:cNvPr id="25" name="Группа 77"/>
            <p:cNvGrpSpPr/>
            <p:nvPr/>
          </p:nvGrpSpPr>
          <p:grpSpPr>
            <a:xfrm>
              <a:off x="4643438" y="3571880"/>
              <a:ext cx="4214841" cy="642943"/>
              <a:chOff x="214283" y="2042155"/>
              <a:chExt cx="4214841" cy="604367"/>
            </a:xfrm>
          </p:grpSpPr>
          <p:sp>
            <p:nvSpPr>
              <p:cNvPr id="120" name="Прямоугольник 23">
                <a:extLst>
                  <a:ext uri="{FF2B5EF4-FFF2-40B4-BE49-F238E27FC236}">
                    <a16:creationId xmlns="" xmlns:a16="http://schemas.microsoft.com/office/drawing/2014/main" id="{53768F76-D58B-6048-9D74-88C8E2B9865F}"/>
                  </a:ext>
                </a:extLst>
              </p:cNvPr>
              <p:cNvSpPr/>
              <p:nvPr/>
            </p:nvSpPr>
            <p:spPr>
              <a:xfrm>
                <a:off x="214283" y="2042155"/>
                <a:ext cx="4214841" cy="60436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ru-RU" dirty="0">
                  <a:solidFill>
                    <a:srgbClr val="FFFFFF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121" name="Прямоугольник 30">
                <a:extLst>
                  <a:ext uri="{FF2B5EF4-FFF2-40B4-BE49-F238E27FC236}">
                    <a16:creationId xmlns="" xmlns:a16="http://schemas.microsoft.com/office/drawing/2014/main" id="{02018B68-3018-A943-8527-570E837E58B3}"/>
                  </a:ext>
                </a:extLst>
              </p:cNvPr>
              <p:cNvSpPr/>
              <p:nvPr/>
            </p:nvSpPr>
            <p:spPr>
              <a:xfrm>
                <a:off x="527368" y="2377914"/>
                <a:ext cx="3669559" cy="246221"/>
              </a:xfrm>
              <a:prstGeom prst="rect">
                <a:avLst/>
              </a:prstGeom>
              <a:noFill/>
            </p:spPr>
            <p:txBody>
              <a:bodyPr wrap="square" lIns="0" anchor="t">
                <a:spAutoFit/>
              </a:bodyPr>
              <a:lstStyle/>
              <a:p>
                <a:pPr lvl="0" defTabSz="457200">
                  <a:spcAft>
                    <a:spcPts val="1200"/>
                  </a:spcAft>
                </a:pPr>
                <a:r>
                  <a:rPr lang="ru-RU" sz="1000" dirty="0" smtClean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rPr>
                  <a:t>СПОРТ – НОРМА ЖИЗНИ</a:t>
                </a:r>
                <a:endParaRPr lang="ru-RU" sz="1000" dirty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endParaRPr>
              </a:p>
            </p:txBody>
          </p:sp>
          <p:sp>
            <p:nvSpPr>
              <p:cNvPr id="122" name="object 17">
                <a:extLst>
                  <a:ext uri="{FF2B5EF4-FFF2-40B4-BE49-F238E27FC236}">
                    <a16:creationId xmlns="" xmlns:a16="http://schemas.microsoft.com/office/drawing/2014/main" id="{0CB5E55B-326B-374B-BCEA-4D8787A3C94E}"/>
                  </a:ext>
                </a:extLst>
              </p:cNvPr>
              <p:cNvSpPr txBox="1"/>
              <p:nvPr/>
            </p:nvSpPr>
            <p:spPr>
              <a:xfrm>
                <a:off x="283649" y="2064542"/>
                <a:ext cx="3859723" cy="252205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defPPr>
                  <a:defRPr lang="ru-RU"/>
                </a:defPPr>
                <a:lvl1pPr defTabSz="914400">
                  <a:lnSpc>
                    <a:spcPts val="2240"/>
                  </a:lnSpc>
                  <a:defRPr sz="2000" b="0" i="0" kern="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Bebas Neue Bold" panose="020B0606020202050201" pitchFamily="34" charset="77"/>
                    <a:ea typeface="Roboto" panose="02000000000000000000" pitchFamily="2" charset="0"/>
                    <a:cs typeface="+mj-cs"/>
                  </a:defRPr>
                </a:lvl1pPr>
              </a:lstStyle>
              <a:p>
                <a:r>
                  <a:rPr lang="ru-RU" sz="16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Bebas Neue Regular" pitchFamily="2" charset="-52"/>
                  </a:rPr>
                  <a:t>ДЕМОГРАФИЯ</a:t>
                </a:r>
                <a:endParaRPr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ebas Neue Regular" pitchFamily="2" charset="-52"/>
                </a:endParaRPr>
              </a:p>
            </p:txBody>
          </p:sp>
        </p:grpSp>
        <p:grpSp>
          <p:nvGrpSpPr>
            <p:cNvPr id="135" name="Группа 134"/>
            <p:cNvGrpSpPr/>
            <p:nvPr/>
          </p:nvGrpSpPr>
          <p:grpSpPr>
            <a:xfrm>
              <a:off x="4714876" y="3911858"/>
              <a:ext cx="160088" cy="231526"/>
              <a:chOff x="438120" y="2323010"/>
              <a:chExt cx="160088" cy="231526"/>
            </a:xfrm>
          </p:grpSpPr>
          <p:sp>
            <p:nvSpPr>
              <p:cNvPr id="136" name="Rectangle 14">
                <a:extLst>
                  <a:ext uri="{FF2B5EF4-FFF2-40B4-BE49-F238E27FC236}">
                    <a16:creationId xmlns="" xmlns:a16="http://schemas.microsoft.com/office/drawing/2014/main" id="{CD1A07AE-774E-A24B-948E-DD10A6D99B08}"/>
                  </a:ext>
                </a:extLst>
              </p:cNvPr>
              <p:cNvSpPr/>
              <p:nvPr/>
            </p:nvSpPr>
            <p:spPr>
              <a:xfrm>
                <a:off x="438120" y="2323010"/>
                <a:ext cx="160088" cy="231526"/>
              </a:xfrm>
              <a:prstGeom prst="rect">
                <a:avLst/>
              </a:prstGeom>
              <a:solidFill>
                <a:srgbClr val="548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137" name="Freeform 19">
                <a:extLst>
                  <a:ext uri="{FF2B5EF4-FFF2-40B4-BE49-F238E27FC236}">
                    <a16:creationId xmlns="" xmlns:a16="http://schemas.microsoft.com/office/drawing/2014/main" id="{B76B8568-B32E-6446-870C-BB688B16CA20}"/>
                  </a:ext>
                </a:extLst>
              </p:cNvPr>
              <p:cNvSpPr/>
              <p:nvPr/>
            </p:nvSpPr>
            <p:spPr>
              <a:xfrm rot="7898937">
                <a:off x="457488" y="2392134"/>
                <a:ext cx="124402" cy="53450"/>
              </a:xfrm>
              <a:custGeom>
                <a:avLst/>
                <a:gdLst>
                  <a:gd name="connsiteX0" fmla="*/ 0 w 832994"/>
                  <a:gd name="connsiteY0" fmla="*/ 155366 h 517608"/>
                  <a:gd name="connsiteX1" fmla="*/ 0 w 832994"/>
                  <a:gd name="connsiteY1" fmla="*/ 0 h 517608"/>
                  <a:gd name="connsiteX2" fmla="*/ 802392 w 832994"/>
                  <a:gd name="connsiteY2" fmla="*/ 0 h 517608"/>
                  <a:gd name="connsiteX3" fmla="*/ 802392 w 832994"/>
                  <a:gd name="connsiteY3" fmla="*/ 45118 h 517608"/>
                  <a:gd name="connsiteX4" fmla="*/ 832994 w 832994"/>
                  <a:gd name="connsiteY4" fmla="*/ 507345 h 517608"/>
                  <a:gd name="connsiteX5" fmla="*/ 677968 w 832994"/>
                  <a:gd name="connsiteY5" fmla="*/ 517608 h 517608"/>
                  <a:gd name="connsiteX6" fmla="*/ 653985 w 832994"/>
                  <a:gd name="connsiteY6" fmla="*/ 155366 h 517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32994" h="517608">
                    <a:moveTo>
                      <a:pt x="0" y="155366"/>
                    </a:moveTo>
                    <a:lnTo>
                      <a:pt x="0" y="0"/>
                    </a:lnTo>
                    <a:lnTo>
                      <a:pt x="802392" y="0"/>
                    </a:lnTo>
                    <a:lnTo>
                      <a:pt x="802392" y="45118"/>
                    </a:lnTo>
                    <a:lnTo>
                      <a:pt x="832994" y="507345"/>
                    </a:lnTo>
                    <a:lnTo>
                      <a:pt x="677968" y="517608"/>
                    </a:lnTo>
                    <a:lnTo>
                      <a:pt x="653985" y="155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</p:grpSp>
      </p:grpSp>
      <p:grpSp>
        <p:nvGrpSpPr>
          <p:cNvPr id="146" name="Группа 145"/>
          <p:cNvGrpSpPr/>
          <p:nvPr/>
        </p:nvGrpSpPr>
        <p:grpSpPr>
          <a:xfrm>
            <a:off x="4643439" y="857239"/>
            <a:ext cx="4214841" cy="1357323"/>
            <a:chOff x="4643439" y="857239"/>
            <a:chExt cx="4214841" cy="1357323"/>
          </a:xfrm>
        </p:grpSpPr>
        <p:grpSp>
          <p:nvGrpSpPr>
            <p:cNvPr id="12" name="Группа 130"/>
            <p:cNvGrpSpPr/>
            <p:nvPr/>
          </p:nvGrpSpPr>
          <p:grpSpPr>
            <a:xfrm>
              <a:off x="4643439" y="857239"/>
              <a:ext cx="4214841" cy="1357323"/>
              <a:chOff x="4643439" y="1571618"/>
              <a:chExt cx="4214841" cy="1275884"/>
            </a:xfrm>
          </p:grpSpPr>
          <p:grpSp>
            <p:nvGrpSpPr>
              <p:cNvPr id="14" name="Группа 66"/>
              <p:cNvGrpSpPr/>
              <p:nvPr/>
            </p:nvGrpSpPr>
            <p:grpSpPr>
              <a:xfrm>
                <a:off x="4643439" y="1571618"/>
                <a:ext cx="4214841" cy="1275884"/>
                <a:chOff x="214283" y="1928809"/>
                <a:chExt cx="4214841" cy="1275884"/>
              </a:xfrm>
            </p:grpSpPr>
            <p:sp>
              <p:nvSpPr>
                <p:cNvPr id="68" name="Прямоугольник 23">
                  <a:extLst>
                    <a:ext uri="{FF2B5EF4-FFF2-40B4-BE49-F238E27FC236}">
                      <a16:creationId xmlns="" xmlns:a16="http://schemas.microsoft.com/office/drawing/2014/main" id="{53768F76-D58B-6048-9D74-88C8E2B9865F}"/>
                    </a:ext>
                  </a:extLst>
                </p:cNvPr>
                <p:cNvSpPr/>
                <p:nvPr/>
              </p:nvSpPr>
              <p:spPr>
                <a:xfrm>
                  <a:off x="214283" y="1928809"/>
                  <a:ext cx="4214841" cy="1275884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158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57200"/>
                  <a:endParaRPr lang="ru-RU" dirty="0">
                    <a:solidFill>
                      <a:srgbClr val="FFFFFF"/>
                    </a:solidFill>
                    <a:latin typeface="Roboto" panose="02000000000000000000" pitchFamily="2" charset="0"/>
                  </a:endParaRPr>
                </a:p>
              </p:txBody>
            </p:sp>
            <p:sp>
              <p:nvSpPr>
                <p:cNvPr id="69" name="Прямоугольник 30">
                  <a:extLst>
                    <a:ext uri="{FF2B5EF4-FFF2-40B4-BE49-F238E27FC236}">
                      <a16:creationId xmlns="" xmlns:a16="http://schemas.microsoft.com/office/drawing/2014/main" id="{02018B68-3018-A943-8527-570E837E58B3}"/>
                    </a:ext>
                  </a:extLst>
                </p:cNvPr>
                <p:cNvSpPr/>
                <p:nvPr/>
              </p:nvSpPr>
              <p:spPr>
                <a:xfrm>
                  <a:off x="500034" y="2245777"/>
                  <a:ext cx="3669559" cy="246221"/>
                </a:xfrm>
                <a:prstGeom prst="rect">
                  <a:avLst/>
                </a:prstGeom>
                <a:noFill/>
              </p:spPr>
              <p:txBody>
                <a:bodyPr wrap="square" lIns="0" anchor="t">
                  <a:spAutoFit/>
                </a:bodyPr>
                <a:lstStyle/>
                <a:p>
                  <a:pPr lvl="0" defTabSz="457200">
                    <a:spcAft>
                      <a:spcPts val="1200"/>
                    </a:spcAft>
                  </a:pPr>
                  <a:r>
                    <a:rPr lang="ru-RU" sz="1000" dirty="0" smtClean="0">
                      <a:latin typeface="Roboto" panose="02000000000000000000" pitchFamily="2" charset="0"/>
                      <a:ea typeface="Roboto" panose="02000000000000000000" pitchFamily="2" charset="0"/>
                      <a:cs typeface="Gotham Pro Regular" panose="02000503040000020004" pitchFamily="2" charset="0"/>
                    </a:rPr>
                    <a:t>СОВРЕМЕННАЯ ШКОЛА</a:t>
                  </a:r>
                  <a:endParaRPr lang="ru-RU" sz="1000" dirty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endParaRPr>
                </a:p>
              </p:txBody>
            </p:sp>
            <p:sp>
              <p:nvSpPr>
                <p:cNvPr id="70" name="object 17">
                  <a:extLst>
                    <a:ext uri="{FF2B5EF4-FFF2-40B4-BE49-F238E27FC236}">
                      <a16:creationId xmlns="" xmlns:a16="http://schemas.microsoft.com/office/drawing/2014/main" id="{0CB5E55B-326B-374B-BCEA-4D8787A3C94E}"/>
                    </a:ext>
                  </a:extLst>
                </p:cNvPr>
                <p:cNvSpPr txBox="1"/>
                <p:nvPr/>
              </p:nvSpPr>
              <p:spPr>
                <a:xfrm>
                  <a:off x="283649" y="1979250"/>
                  <a:ext cx="3859723" cy="252205"/>
                </a:xfrm>
                <a:prstGeom prst="rect">
                  <a:avLst/>
                </a:prstGeom>
              </p:spPr>
              <p:txBody>
                <a:bodyPr vert="horz" lIns="0" tIns="0" rIns="0" bIns="0" rtlCol="0" anchor="t" anchorCtr="0">
                  <a:noAutofit/>
                </a:bodyPr>
                <a:lstStyle>
                  <a:defPPr>
                    <a:defRPr lang="ru-RU"/>
                  </a:defPPr>
                  <a:lvl1pPr defTabSz="914400">
                    <a:lnSpc>
                      <a:spcPts val="2240"/>
                    </a:lnSpc>
                    <a:defRPr sz="2000" b="0" i="0" kern="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Bebas Neue Bold" panose="020B0606020202050201" pitchFamily="34" charset="77"/>
                      <a:ea typeface="Roboto" panose="02000000000000000000" pitchFamily="2" charset="0"/>
                      <a:cs typeface="+mj-cs"/>
                    </a:defRPr>
                  </a:lvl1pPr>
                </a:lstStyle>
                <a:p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Bebas Neue Regular" pitchFamily="2" charset="-52"/>
                    </a:rPr>
                    <a:t>ОБРАЗОВАНИЕ</a:t>
                  </a:r>
                  <a:endParaRPr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Bebas Neue Regular" pitchFamily="2" charset="-52"/>
                  </a:endParaRPr>
                </a:p>
              </p:txBody>
            </p:sp>
            <p:sp>
              <p:nvSpPr>
                <p:cNvPr id="71" name="Прямоугольник 30">
                  <a:extLst>
                    <a:ext uri="{FF2B5EF4-FFF2-40B4-BE49-F238E27FC236}">
                      <a16:creationId xmlns="" xmlns:a16="http://schemas.microsoft.com/office/drawing/2014/main" id="{02018B68-3018-A943-8527-570E837E58B3}"/>
                    </a:ext>
                  </a:extLst>
                </p:cNvPr>
                <p:cNvSpPr/>
                <p:nvPr/>
              </p:nvSpPr>
              <p:spPr>
                <a:xfrm>
                  <a:off x="500034" y="2533175"/>
                  <a:ext cx="3883873" cy="246221"/>
                </a:xfrm>
                <a:prstGeom prst="rect">
                  <a:avLst/>
                </a:prstGeom>
                <a:noFill/>
              </p:spPr>
              <p:txBody>
                <a:bodyPr wrap="square" lIns="0" anchor="t">
                  <a:spAutoFit/>
                </a:bodyPr>
                <a:lstStyle/>
                <a:p>
                  <a:pPr lvl="0" defTabSz="457200">
                    <a:spcAft>
                      <a:spcPts val="1200"/>
                    </a:spcAft>
                  </a:pPr>
                  <a:r>
                    <a:rPr lang="ru-RU" sz="1000" dirty="0" smtClean="0">
                      <a:latin typeface="Roboto" panose="02000000000000000000" pitchFamily="2" charset="0"/>
                      <a:ea typeface="Roboto" panose="02000000000000000000" pitchFamily="2" charset="0"/>
                      <a:cs typeface="Gotham Pro Regular" panose="02000503040000020004" pitchFamily="2" charset="0"/>
                    </a:rPr>
                    <a:t>ЦИФРОВАЯ ОБРАЗОВАТЕЛЬНАЯ СРЕДА</a:t>
                  </a:r>
                  <a:endParaRPr lang="ru-RU" sz="1000" dirty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endParaRPr>
                </a:p>
              </p:txBody>
            </p:sp>
          </p:grpSp>
          <p:sp>
            <p:nvSpPr>
              <p:cNvPr id="101" name="Прямоугольник 30">
                <a:extLst>
                  <a:ext uri="{FF2B5EF4-FFF2-40B4-BE49-F238E27FC236}">
                    <a16:creationId xmlns="" xmlns:a16="http://schemas.microsoft.com/office/drawing/2014/main" id="{02018B68-3018-A943-8527-570E837E58B3}"/>
                  </a:ext>
                </a:extLst>
              </p:cNvPr>
              <p:cNvSpPr/>
              <p:nvPr/>
            </p:nvSpPr>
            <p:spPr>
              <a:xfrm>
                <a:off x="4929190" y="2444591"/>
                <a:ext cx="3883873" cy="246221"/>
              </a:xfrm>
              <a:prstGeom prst="rect">
                <a:avLst/>
              </a:prstGeom>
              <a:noFill/>
            </p:spPr>
            <p:txBody>
              <a:bodyPr wrap="square" lIns="0" anchor="t">
                <a:spAutoFit/>
              </a:bodyPr>
              <a:lstStyle/>
              <a:p>
                <a:pPr lvl="0" defTabSz="457200">
                  <a:spcAft>
                    <a:spcPts val="1200"/>
                  </a:spcAft>
                </a:pPr>
                <a:r>
                  <a:rPr lang="ru-RU" sz="1000" dirty="0" smtClean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rPr>
                  <a:t>УСПЕХ КАЖДОГО РЕБЕНКА</a:t>
                </a:r>
                <a:endParaRPr lang="ru-RU" sz="1000" dirty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endParaRPr>
              </a:p>
            </p:txBody>
          </p:sp>
        </p:grpSp>
        <p:pic>
          <p:nvPicPr>
            <p:cNvPr id="109" name="Рисунок 108" descr="70a9f671da976f85fc64084f2cef618c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p:blipFill>
          <p:spPr>
            <a:xfrm>
              <a:off x="6500826" y="1142990"/>
              <a:ext cx="309930" cy="228232"/>
            </a:xfrm>
            <a:prstGeom prst="rect">
              <a:avLst/>
            </a:prstGeom>
          </p:spPr>
        </p:pic>
        <p:grpSp>
          <p:nvGrpSpPr>
            <p:cNvPr id="124" name="Группа 123"/>
            <p:cNvGrpSpPr/>
            <p:nvPr/>
          </p:nvGrpSpPr>
          <p:grpSpPr>
            <a:xfrm>
              <a:off x="4714876" y="1785932"/>
              <a:ext cx="160088" cy="231526"/>
              <a:chOff x="438120" y="2268786"/>
              <a:chExt cx="160088" cy="231526"/>
            </a:xfrm>
          </p:grpSpPr>
          <p:sp>
            <p:nvSpPr>
              <p:cNvPr id="125" name="Rectangle 14">
                <a:extLst>
                  <a:ext uri="{FF2B5EF4-FFF2-40B4-BE49-F238E27FC236}">
                    <a16:creationId xmlns="" xmlns:a16="http://schemas.microsoft.com/office/drawing/2014/main" id="{CD1A07AE-774E-A24B-948E-DD10A6D99B08}"/>
                  </a:ext>
                </a:extLst>
              </p:cNvPr>
              <p:cNvSpPr/>
              <p:nvPr/>
            </p:nvSpPr>
            <p:spPr>
              <a:xfrm>
                <a:off x="438120" y="2268786"/>
                <a:ext cx="160088" cy="231526"/>
              </a:xfrm>
              <a:prstGeom prst="rect">
                <a:avLst/>
              </a:prstGeom>
              <a:solidFill>
                <a:srgbClr val="548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131" name="Freeform 19">
                <a:extLst>
                  <a:ext uri="{FF2B5EF4-FFF2-40B4-BE49-F238E27FC236}">
                    <a16:creationId xmlns="" xmlns:a16="http://schemas.microsoft.com/office/drawing/2014/main" id="{B76B8568-B32E-6446-870C-BB688B16CA20}"/>
                  </a:ext>
                </a:extLst>
              </p:cNvPr>
              <p:cNvSpPr/>
              <p:nvPr/>
            </p:nvSpPr>
            <p:spPr>
              <a:xfrm rot="7898937">
                <a:off x="455940" y="2346157"/>
                <a:ext cx="124402" cy="53450"/>
              </a:xfrm>
              <a:custGeom>
                <a:avLst/>
                <a:gdLst>
                  <a:gd name="connsiteX0" fmla="*/ 0 w 832994"/>
                  <a:gd name="connsiteY0" fmla="*/ 155366 h 517608"/>
                  <a:gd name="connsiteX1" fmla="*/ 0 w 832994"/>
                  <a:gd name="connsiteY1" fmla="*/ 0 h 517608"/>
                  <a:gd name="connsiteX2" fmla="*/ 802392 w 832994"/>
                  <a:gd name="connsiteY2" fmla="*/ 0 h 517608"/>
                  <a:gd name="connsiteX3" fmla="*/ 802392 w 832994"/>
                  <a:gd name="connsiteY3" fmla="*/ 45118 h 517608"/>
                  <a:gd name="connsiteX4" fmla="*/ 832994 w 832994"/>
                  <a:gd name="connsiteY4" fmla="*/ 507345 h 517608"/>
                  <a:gd name="connsiteX5" fmla="*/ 677968 w 832994"/>
                  <a:gd name="connsiteY5" fmla="*/ 517608 h 517608"/>
                  <a:gd name="connsiteX6" fmla="*/ 653985 w 832994"/>
                  <a:gd name="connsiteY6" fmla="*/ 155366 h 517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32994" h="517608">
                    <a:moveTo>
                      <a:pt x="0" y="155366"/>
                    </a:moveTo>
                    <a:lnTo>
                      <a:pt x="0" y="0"/>
                    </a:lnTo>
                    <a:lnTo>
                      <a:pt x="802392" y="0"/>
                    </a:lnTo>
                    <a:lnTo>
                      <a:pt x="802392" y="45118"/>
                    </a:lnTo>
                    <a:lnTo>
                      <a:pt x="832994" y="507345"/>
                    </a:lnTo>
                    <a:lnTo>
                      <a:pt x="677968" y="517608"/>
                    </a:lnTo>
                    <a:lnTo>
                      <a:pt x="653985" y="155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</p:grpSp>
        <p:grpSp>
          <p:nvGrpSpPr>
            <p:cNvPr id="138" name="Группа 137"/>
            <p:cNvGrpSpPr/>
            <p:nvPr/>
          </p:nvGrpSpPr>
          <p:grpSpPr>
            <a:xfrm>
              <a:off x="4714876" y="1500180"/>
              <a:ext cx="160088" cy="231526"/>
              <a:chOff x="438120" y="2268786"/>
              <a:chExt cx="160088" cy="231526"/>
            </a:xfrm>
          </p:grpSpPr>
          <p:sp>
            <p:nvSpPr>
              <p:cNvPr id="139" name="Rectangle 14">
                <a:extLst>
                  <a:ext uri="{FF2B5EF4-FFF2-40B4-BE49-F238E27FC236}">
                    <a16:creationId xmlns="" xmlns:a16="http://schemas.microsoft.com/office/drawing/2014/main" id="{CD1A07AE-774E-A24B-948E-DD10A6D99B08}"/>
                  </a:ext>
                </a:extLst>
              </p:cNvPr>
              <p:cNvSpPr/>
              <p:nvPr/>
            </p:nvSpPr>
            <p:spPr>
              <a:xfrm>
                <a:off x="438120" y="2268786"/>
                <a:ext cx="160088" cy="231526"/>
              </a:xfrm>
              <a:prstGeom prst="rect">
                <a:avLst/>
              </a:prstGeom>
              <a:solidFill>
                <a:srgbClr val="548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140" name="Freeform 19">
                <a:extLst>
                  <a:ext uri="{FF2B5EF4-FFF2-40B4-BE49-F238E27FC236}">
                    <a16:creationId xmlns="" xmlns:a16="http://schemas.microsoft.com/office/drawing/2014/main" id="{B76B8568-B32E-6446-870C-BB688B16CA20}"/>
                  </a:ext>
                </a:extLst>
              </p:cNvPr>
              <p:cNvSpPr/>
              <p:nvPr/>
            </p:nvSpPr>
            <p:spPr>
              <a:xfrm rot="7898937">
                <a:off x="455940" y="2346157"/>
                <a:ext cx="124402" cy="53450"/>
              </a:xfrm>
              <a:custGeom>
                <a:avLst/>
                <a:gdLst>
                  <a:gd name="connsiteX0" fmla="*/ 0 w 832994"/>
                  <a:gd name="connsiteY0" fmla="*/ 155366 h 517608"/>
                  <a:gd name="connsiteX1" fmla="*/ 0 w 832994"/>
                  <a:gd name="connsiteY1" fmla="*/ 0 h 517608"/>
                  <a:gd name="connsiteX2" fmla="*/ 802392 w 832994"/>
                  <a:gd name="connsiteY2" fmla="*/ 0 h 517608"/>
                  <a:gd name="connsiteX3" fmla="*/ 802392 w 832994"/>
                  <a:gd name="connsiteY3" fmla="*/ 45118 h 517608"/>
                  <a:gd name="connsiteX4" fmla="*/ 832994 w 832994"/>
                  <a:gd name="connsiteY4" fmla="*/ 507345 h 517608"/>
                  <a:gd name="connsiteX5" fmla="*/ 677968 w 832994"/>
                  <a:gd name="connsiteY5" fmla="*/ 517608 h 517608"/>
                  <a:gd name="connsiteX6" fmla="*/ 653985 w 832994"/>
                  <a:gd name="connsiteY6" fmla="*/ 155366 h 517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32994" h="517608">
                    <a:moveTo>
                      <a:pt x="0" y="155366"/>
                    </a:moveTo>
                    <a:lnTo>
                      <a:pt x="0" y="0"/>
                    </a:lnTo>
                    <a:lnTo>
                      <a:pt x="802392" y="0"/>
                    </a:lnTo>
                    <a:lnTo>
                      <a:pt x="802392" y="45118"/>
                    </a:lnTo>
                    <a:lnTo>
                      <a:pt x="832994" y="507345"/>
                    </a:lnTo>
                    <a:lnTo>
                      <a:pt x="677968" y="517608"/>
                    </a:lnTo>
                    <a:lnTo>
                      <a:pt x="653985" y="155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</p:grpSp>
        <p:grpSp>
          <p:nvGrpSpPr>
            <p:cNvPr id="141" name="Группа 140"/>
            <p:cNvGrpSpPr/>
            <p:nvPr/>
          </p:nvGrpSpPr>
          <p:grpSpPr>
            <a:xfrm>
              <a:off x="4714876" y="1214428"/>
              <a:ext cx="160088" cy="231526"/>
              <a:chOff x="438120" y="2268786"/>
              <a:chExt cx="160088" cy="231526"/>
            </a:xfrm>
          </p:grpSpPr>
          <p:sp>
            <p:nvSpPr>
              <p:cNvPr id="142" name="Rectangle 14">
                <a:extLst>
                  <a:ext uri="{FF2B5EF4-FFF2-40B4-BE49-F238E27FC236}">
                    <a16:creationId xmlns="" xmlns:a16="http://schemas.microsoft.com/office/drawing/2014/main" id="{CD1A07AE-774E-A24B-948E-DD10A6D99B08}"/>
                  </a:ext>
                </a:extLst>
              </p:cNvPr>
              <p:cNvSpPr/>
              <p:nvPr/>
            </p:nvSpPr>
            <p:spPr>
              <a:xfrm>
                <a:off x="438120" y="2268786"/>
                <a:ext cx="160088" cy="231526"/>
              </a:xfrm>
              <a:prstGeom prst="rect">
                <a:avLst/>
              </a:prstGeom>
              <a:solidFill>
                <a:srgbClr val="548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143" name="Freeform 19">
                <a:extLst>
                  <a:ext uri="{FF2B5EF4-FFF2-40B4-BE49-F238E27FC236}">
                    <a16:creationId xmlns="" xmlns:a16="http://schemas.microsoft.com/office/drawing/2014/main" id="{B76B8568-B32E-6446-870C-BB688B16CA20}"/>
                  </a:ext>
                </a:extLst>
              </p:cNvPr>
              <p:cNvSpPr/>
              <p:nvPr/>
            </p:nvSpPr>
            <p:spPr>
              <a:xfrm rot="7898937">
                <a:off x="455940" y="2346157"/>
                <a:ext cx="124402" cy="53450"/>
              </a:xfrm>
              <a:custGeom>
                <a:avLst/>
                <a:gdLst>
                  <a:gd name="connsiteX0" fmla="*/ 0 w 832994"/>
                  <a:gd name="connsiteY0" fmla="*/ 155366 h 517608"/>
                  <a:gd name="connsiteX1" fmla="*/ 0 w 832994"/>
                  <a:gd name="connsiteY1" fmla="*/ 0 h 517608"/>
                  <a:gd name="connsiteX2" fmla="*/ 802392 w 832994"/>
                  <a:gd name="connsiteY2" fmla="*/ 0 h 517608"/>
                  <a:gd name="connsiteX3" fmla="*/ 802392 w 832994"/>
                  <a:gd name="connsiteY3" fmla="*/ 45118 h 517608"/>
                  <a:gd name="connsiteX4" fmla="*/ 832994 w 832994"/>
                  <a:gd name="connsiteY4" fmla="*/ 507345 h 517608"/>
                  <a:gd name="connsiteX5" fmla="*/ 677968 w 832994"/>
                  <a:gd name="connsiteY5" fmla="*/ 517608 h 517608"/>
                  <a:gd name="connsiteX6" fmla="*/ 653985 w 832994"/>
                  <a:gd name="connsiteY6" fmla="*/ 155366 h 517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32994" h="517608">
                    <a:moveTo>
                      <a:pt x="0" y="155366"/>
                    </a:moveTo>
                    <a:lnTo>
                      <a:pt x="0" y="0"/>
                    </a:lnTo>
                    <a:lnTo>
                      <a:pt x="802392" y="0"/>
                    </a:lnTo>
                    <a:lnTo>
                      <a:pt x="802392" y="45118"/>
                    </a:lnTo>
                    <a:lnTo>
                      <a:pt x="832994" y="507345"/>
                    </a:lnTo>
                    <a:lnTo>
                      <a:pt x="677968" y="517608"/>
                    </a:lnTo>
                    <a:lnTo>
                      <a:pt x="653985" y="155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</p:grpSp>
      </p:grpSp>
      <p:grpSp>
        <p:nvGrpSpPr>
          <p:cNvPr id="151" name="Группа 150"/>
          <p:cNvGrpSpPr/>
          <p:nvPr/>
        </p:nvGrpSpPr>
        <p:grpSpPr>
          <a:xfrm>
            <a:off x="4643438" y="2428874"/>
            <a:ext cx="4214841" cy="714380"/>
            <a:chOff x="4643438" y="2643187"/>
            <a:chExt cx="4214841" cy="714380"/>
          </a:xfrm>
        </p:grpSpPr>
        <p:grpSp>
          <p:nvGrpSpPr>
            <p:cNvPr id="33" name="Группа 77"/>
            <p:cNvGrpSpPr/>
            <p:nvPr/>
          </p:nvGrpSpPr>
          <p:grpSpPr>
            <a:xfrm>
              <a:off x="4643438" y="2643187"/>
              <a:ext cx="4214841" cy="714380"/>
              <a:chOff x="214283" y="2001678"/>
              <a:chExt cx="4214841" cy="671518"/>
            </a:xfrm>
          </p:grpSpPr>
          <p:sp>
            <p:nvSpPr>
              <p:cNvPr id="128" name="Прямоугольник 23">
                <a:extLst>
                  <a:ext uri="{FF2B5EF4-FFF2-40B4-BE49-F238E27FC236}">
                    <a16:creationId xmlns="" xmlns:a16="http://schemas.microsoft.com/office/drawing/2014/main" id="{53768F76-D58B-6048-9D74-88C8E2B9865F}"/>
                  </a:ext>
                </a:extLst>
              </p:cNvPr>
              <p:cNvSpPr/>
              <p:nvPr/>
            </p:nvSpPr>
            <p:spPr>
              <a:xfrm>
                <a:off x="214283" y="2001678"/>
                <a:ext cx="4214841" cy="67151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58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ru-RU" dirty="0">
                  <a:solidFill>
                    <a:srgbClr val="FFFFFF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129" name="Прямоугольник 30">
                <a:extLst>
                  <a:ext uri="{FF2B5EF4-FFF2-40B4-BE49-F238E27FC236}">
                    <a16:creationId xmlns="" xmlns:a16="http://schemas.microsoft.com/office/drawing/2014/main" id="{02018B68-3018-A943-8527-570E837E58B3}"/>
                  </a:ext>
                </a:extLst>
              </p:cNvPr>
              <p:cNvSpPr/>
              <p:nvPr/>
            </p:nvSpPr>
            <p:spPr>
              <a:xfrm>
                <a:off x="527368" y="2337436"/>
                <a:ext cx="3669559" cy="246221"/>
              </a:xfrm>
              <a:prstGeom prst="rect">
                <a:avLst/>
              </a:prstGeom>
              <a:noFill/>
            </p:spPr>
            <p:txBody>
              <a:bodyPr wrap="square" lIns="0" anchor="t">
                <a:spAutoFit/>
              </a:bodyPr>
              <a:lstStyle/>
              <a:p>
                <a:pPr lvl="0" defTabSz="457200">
                  <a:spcAft>
                    <a:spcPts val="1200"/>
                  </a:spcAft>
                </a:pPr>
                <a:r>
                  <a:rPr lang="ru-RU" sz="1000" dirty="0" smtClean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rPr>
                  <a:t>АКСЕЛЕРАЦИЯ СУБЪЕКТОВ ПРЕДПРИНИМАТЕЛЬСТВА</a:t>
                </a:r>
                <a:endParaRPr lang="ru-RU" sz="1000" dirty="0">
                  <a:latin typeface="Roboto" panose="02000000000000000000" pitchFamily="2" charset="0"/>
                  <a:ea typeface="Roboto" panose="02000000000000000000" pitchFamily="2" charset="0"/>
                  <a:cs typeface="Gotham Pro Regular" panose="02000503040000020004" pitchFamily="2" charset="0"/>
                </a:endParaRPr>
              </a:p>
            </p:txBody>
          </p:sp>
          <p:sp>
            <p:nvSpPr>
              <p:cNvPr id="130" name="object 17">
                <a:extLst>
                  <a:ext uri="{FF2B5EF4-FFF2-40B4-BE49-F238E27FC236}">
                    <a16:creationId xmlns="" xmlns:a16="http://schemas.microsoft.com/office/drawing/2014/main" id="{0CB5E55B-326B-374B-BCEA-4D8787A3C94E}"/>
                  </a:ext>
                </a:extLst>
              </p:cNvPr>
              <p:cNvSpPr txBox="1"/>
              <p:nvPr/>
            </p:nvSpPr>
            <p:spPr>
              <a:xfrm>
                <a:off x="283649" y="2068828"/>
                <a:ext cx="3859723" cy="252205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defPPr>
                  <a:defRPr lang="ru-RU"/>
                </a:defPPr>
                <a:lvl1pPr defTabSz="914400">
                  <a:lnSpc>
                    <a:spcPts val="2240"/>
                  </a:lnSpc>
                  <a:defRPr sz="2000" b="0" i="0" kern="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Bebas Neue Bold" panose="020B0606020202050201" pitchFamily="34" charset="77"/>
                    <a:ea typeface="Roboto" panose="02000000000000000000" pitchFamily="2" charset="0"/>
                    <a:cs typeface="+mj-cs"/>
                  </a:defRPr>
                </a:lvl1pPr>
              </a:lstStyle>
              <a:p>
                <a:r>
                  <a:rPr lang="ru-RU" sz="16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Bebas Neue Regular" pitchFamily="2" charset="-52"/>
                  </a:rPr>
                  <a:t>МАЛОЕ И СРЕДНЕЕ ПРЕДПРИНИМАТЕЛЬСТВО</a:t>
                </a:r>
                <a:endParaRPr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ebas Neue Regular" pitchFamily="2" charset="-52"/>
                </a:endParaRPr>
              </a:p>
            </p:txBody>
          </p:sp>
        </p:grpSp>
        <p:grpSp>
          <p:nvGrpSpPr>
            <p:cNvPr id="147" name="Группа 146"/>
            <p:cNvGrpSpPr/>
            <p:nvPr/>
          </p:nvGrpSpPr>
          <p:grpSpPr>
            <a:xfrm>
              <a:off x="4714876" y="3000378"/>
              <a:ext cx="160088" cy="231526"/>
              <a:chOff x="438120" y="2268786"/>
              <a:chExt cx="160088" cy="231526"/>
            </a:xfrm>
          </p:grpSpPr>
          <p:sp>
            <p:nvSpPr>
              <p:cNvPr id="148" name="Rectangle 14">
                <a:extLst>
                  <a:ext uri="{FF2B5EF4-FFF2-40B4-BE49-F238E27FC236}">
                    <a16:creationId xmlns="" xmlns:a16="http://schemas.microsoft.com/office/drawing/2014/main" id="{CD1A07AE-774E-A24B-948E-DD10A6D99B08}"/>
                  </a:ext>
                </a:extLst>
              </p:cNvPr>
              <p:cNvSpPr/>
              <p:nvPr/>
            </p:nvSpPr>
            <p:spPr>
              <a:xfrm>
                <a:off x="438120" y="2268786"/>
                <a:ext cx="160088" cy="231526"/>
              </a:xfrm>
              <a:prstGeom prst="rect">
                <a:avLst/>
              </a:prstGeom>
              <a:solidFill>
                <a:srgbClr val="548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149" name="Freeform 19">
                <a:extLst>
                  <a:ext uri="{FF2B5EF4-FFF2-40B4-BE49-F238E27FC236}">
                    <a16:creationId xmlns="" xmlns:a16="http://schemas.microsoft.com/office/drawing/2014/main" id="{B76B8568-B32E-6446-870C-BB688B16CA20}"/>
                  </a:ext>
                </a:extLst>
              </p:cNvPr>
              <p:cNvSpPr/>
              <p:nvPr/>
            </p:nvSpPr>
            <p:spPr>
              <a:xfrm rot="7898937">
                <a:off x="455940" y="2346157"/>
                <a:ext cx="124402" cy="53450"/>
              </a:xfrm>
              <a:custGeom>
                <a:avLst/>
                <a:gdLst>
                  <a:gd name="connsiteX0" fmla="*/ 0 w 832994"/>
                  <a:gd name="connsiteY0" fmla="*/ 155366 h 517608"/>
                  <a:gd name="connsiteX1" fmla="*/ 0 w 832994"/>
                  <a:gd name="connsiteY1" fmla="*/ 0 h 517608"/>
                  <a:gd name="connsiteX2" fmla="*/ 802392 w 832994"/>
                  <a:gd name="connsiteY2" fmla="*/ 0 h 517608"/>
                  <a:gd name="connsiteX3" fmla="*/ 802392 w 832994"/>
                  <a:gd name="connsiteY3" fmla="*/ 45118 h 517608"/>
                  <a:gd name="connsiteX4" fmla="*/ 832994 w 832994"/>
                  <a:gd name="connsiteY4" fmla="*/ 507345 h 517608"/>
                  <a:gd name="connsiteX5" fmla="*/ 677968 w 832994"/>
                  <a:gd name="connsiteY5" fmla="*/ 517608 h 517608"/>
                  <a:gd name="connsiteX6" fmla="*/ 653985 w 832994"/>
                  <a:gd name="connsiteY6" fmla="*/ 155366 h 517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32994" h="517608">
                    <a:moveTo>
                      <a:pt x="0" y="155366"/>
                    </a:moveTo>
                    <a:lnTo>
                      <a:pt x="0" y="0"/>
                    </a:lnTo>
                    <a:lnTo>
                      <a:pt x="802392" y="0"/>
                    </a:lnTo>
                    <a:lnTo>
                      <a:pt x="802392" y="45118"/>
                    </a:lnTo>
                    <a:lnTo>
                      <a:pt x="832994" y="507345"/>
                    </a:lnTo>
                    <a:lnTo>
                      <a:pt x="677968" y="517608"/>
                    </a:lnTo>
                    <a:lnTo>
                      <a:pt x="653985" y="155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</p:grpSp>
      </p:grpSp>
      <p:pic>
        <p:nvPicPr>
          <p:cNvPr id="152" name="Рисунок 151" descr="70a9f671da976f85fc64084f2cef618c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332980" y="4415220"/>
            <a:ext cx="309930" cy="228232"/>
          </a:xfrm>
          <a:prstGeom prst="rect">
            <a:avLst/>
          </a:prstGeom>
        </p:spPr>
      </p:pic>
      <p:grpSp>
        <p:nvGrpSpPr>
          <p:cNvPr id="156" name="Группа 155"/>
          <p:cNvGrpSpPr/>
          <p:nvPr/>
        </p:nvGrpSpPr>
        <p:grpSpPr>
          <a:xfrm>
            <a:off x="214282" y="3357568"/>
            <a:ext cx="4214841" cy="642942"/>
            <a:chOff x="214282" y="3357568"/>
            <a:chExt cx="4214841" cy="642942"/>
          </a:xfrm>
        </p:grpSpPr>
        <p:grpSp>
          <p:nvGrpSpPr>
            <p:cNvPr id="144" name="Группа 143"/>
            <p:cNvGrpSpPr/>
            <p:nvPr/>
          </p:nvGrpSpPr>
          <p:grpSpPr>
            <a:xfrm>
              <a:off x="214282" y="3357568"/>
              <a:ext cx="4214841" cy="642942"/>
              <a:chOff x="214282" y="3714759"/>
              <a:chExt cx="4214841" cy="642942"/>
            </a:xfrm>
          </p:grpSpPr>
          <p:grpSp>
            <p:nvGrpSpPr>
              <p:cNvPr id="10" name="Группа 57"/>
              <p:cNvGrpSpPr/>
              <p:nvPr/>
            </p:nvGrpSpPr>
            <p:grpSpPr>
              <a:xfrm>
                <a:off x="214282" y="3714759"/>
                <a:ext cx="4214841" cy="642942"/>
                <a:chOff x="214283" y="1928810"/>
                <a:chExt cx="4214841" cy="723307"/>
              </a:xfrm>
            </p:grpSpPr>
            <p:sp>
              <p:nvSpPr>
                <p:cNvPr id="59" name="Прямоугольник 23">
                  <a:extLst>
                    <a:ext uri="{FF2B5EF4-FFF2-40B4-BE49-F238E27FC236}">
                      <a16:creationId xmlns="" xmlns:a16="http://schemas.microsoft.com/office/drawing/2014/main" id="{53768F76-D58B-6048-9D74-88C8E2B9865F}"/>
                    </a:ext>
                  </a:extLst>
                </p:cNvPr>
                <p:cNvSpPr/>
                <p:nvPr/>
              </p:nvSpPr>
              <p:spPr>
                <a:xfrm>
                  <a:off x="214283" y="1928810"/>
                  <a:ext cx="4214841" cy="72330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158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457200"/>
                  <a:endParaRPr lang="ru-RU" dirty="0">
                    <a:solidFill>
                      <a:srgbClr val="FFFFFF"/>
                    </a:solidFill>
                    <a:latin typeface="Roboto" panose="02000000000000000000" pitchFamily="2" charset="0"/>
                  </a:endParaRPr>
                </a:p>
              </p:txBody>
            </p:sp>
            <p:sp>
              <p:nvSpPr>
                <p:cNvPr id="60" name="Прямоугольник 30">
                  <a:extLst>
                    <a:ext uri="{FF2B5EF4-FFF2-40B4-BE49-F238E27FC236}">
                      <a16:creationId xmlns="" xmlns:a16="http://schemas.microsoft.com/office/drawing/2014/main" id="{02018B68-3018-A943-8527-570E837E58B3}"/>
                    </a:ext>
                  </a:extLst>
                </p:cNvPr>
                <p:cNvSpPr/>
                <p:nvPr/>
              </p:nvSpPr>
              <p:spPr>
                <a:xfrm>
                  <a:off x="527368" y="2325528"/>
                  <a:ext cx="3669559" cy="246221"/>
                </a:xfrm>
                <a:prstGeom prst="rect">
                  <a:avLst/>
                </a:prstGeom>
                <a:noFill/>
              </p:spPr>
              <p:txBody>
                <a:bodyPr wrap="square" lIns="0" anchor="t">
                  <a:spAutoFit/>
                </a:bodyPr>
                <a:lstStyle/>
                <a:p>
                  <a:pPr lvl="0" defTabSz="457200">
                    <a:spcAft>
                      <a:spcPts val="1200"/>
                    </a:spcAft>
                  </a:pPr>
                  <a:r>
                    <a:rPr lang="ru-RU" sz="1000" dirty="0" smtClean="0">
                      <a:latin typeface="Roboto" panose="02000000000000000000" pitchFamily="2" charset="0"/>
                      <a:ea typeface="Roboto" panose="02000000000000000000" pitchFamily="2" charset="0"/>
                      <a:cs typeface="Gotham Pro Regular" panose="02000503040000020004" pitchFamily="2" charset="0"/>
                    </a:rPr>
                    <a:t>ТВОРЧЕСКИЕ ЛЮДИ</a:t>
                  </a:r>
                  <a:endParaRPr lang="ru-RU" sz="1000" dirty="0">
                    <a:latin typeface="Roboto" panose="02000000000000000000" pitchFamily="2" charset="0"/>
                    <a:ea typeface="Roboto" panose="02000000000000000000" pitchFamily="2" charset="0"/>
                    <a:cs typeface="Gotham Pro Regular" panose="02000503040000020004" pitchFamily="2" charset="0"/>
                  </a:endParaRPr>
                </a:p>
              </p:txBody>
            </p:sp>
            <p:sp>
              <p:nvSpPr>
                <p:cNvPr id="61" name="object 17">
                  <a:extLst>
                    <a:ext uri="{FF2B5EF4-FFF2-40B4-BE49-F238E27FC236}">
                      <a16:creationId xmlns="" xmlns:a16="http://schemas.microsoft.com/office/drawing/2014/main" id="{0CB5E55B-326B-374B-BCEA-4D8787A3C94E}"/>
                    </a:ext>
                  </a:extLst>
                </p:cNvPr>
                <p:cNvSpPr txBox="1"/>
                <p:nvPr/>
              </p:nvSpPr>
              <p:spPr>
                <a:xfrm>
                  <a:off x="283649" y="1979250"/>
                  <a:ext cx="3859723" cy="252205"/>
                </a:xfrm>
                <a:prstGeom prst="rect">
                  <a:avLst/>
                </a:prstGeom>
              </p:spPr>
              <p:txBody>
                <a:bodyPr vert="horz" lIns="0" tIns="0" rIns="0" bIns="0" rtlCol="0" anchor="t" anchorCtr="0">
                  <a:noAutofit/>
                </a:bodyPr>
                <a:lstStyle>
                  <a:defPPr>
                    <a:defRPr lang="ru-RU"/>
                  </a:defPPr>
                  <a:lvl1pPr defTabSz="914400">
                    <a:lnSpc>
                      <a:spcPts val="2240"/>
                    </a:lnSpc>
                    <a:defRPr sz="2000" b="0" i="0" kern="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Bebas Neue Bold" panose="020B0606020202050201" pitchFamily="34" charset="77"/>
                      <a:ea typeface="Roboto" panose="02000000000000000000" pitchFamily="2" charset="0"/>
                      <a:cs typeface="+mj-cs"/>
                    </a:defRPr>
                  </a:lvl1pPr>
                </a:lstStyle>
                <a:p>
                  <a:r>
                    <a:rPr lang="ru-RU" sz="1600" b="1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Bebas Neue Regular" pitchFamily="2" charset="-52"/>
                    </a:rPr>
                    <a:t>КУЛЬТУРА</a:t>
                  </a:r>
                  <a:endParaRPr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Bebas Neue Regular" pitchFamily="2" charset="-52"/>
                  </a:endParaRPr>
                </a:p>
              </p:txBody>
            </p:sp>
          </p:grpSp>
          <p:pic>
            <p:nvPicPr>
              <p:cNvPr id="115" name="Рисунок 114" descr="70a9f671da976f85fc64084f2cef618c.png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lum bright="20000"/>
              </a:blip>
              <a:stretch>
                <a:fillRect/>
              </a:stretch>
            </p:blipFill>
            <p:spPr>
              <a:xfrm>
                <a:off x="1857356" y="4000510"/>
                <a:ext cx="309930" cy="228232"/>
              </a:xfrm>
              <a:prstGeom prst="rect">
                <a:avLst/>
              </a:prstGeom>
            </p:spPr>
          </p:pic>
        </p:grpSp>
        <p:grpSp>
          <p:nvGrpSpPr>
            <p:cNvPr id="155" name="Группа 154"/>
            <p:cNvGrpSpPr/>
            <p:nvPr/>
          </p:nvGrpSpPr>
          <p:grpSpPr>
            <a:xfrm>
              <a:off x="285720" y="3697546"/>
              <a:ext cx="160088" cy="231526"/>
              <a:chOff x="285720" y="3697546"/>
              <a:chExt cx="160088" cy="231526"/>
            </a:xfrm>
          </p:grpSpPr>
          <p:sp>
            <p:nvSpPr>
              <p:cNvPr id="153" name="Rectangle 14">
                <a:extLst>
                  <a:ext uri="{FF2B5EF4-FFF2-40B4-BE49-F238E27FC236}">
                    <a16:creationId xmlns="" xmlns:a16="http://schemas.microsoft.com/office/drawing/2014/main" id="{CD1A07AE-774E-A24B-948E-DD10A6D99B08}"/>
                  </a:ext>
                </a:extLst>
              </p:cNvPr>
              <p:cNvSpPr/>
              <p:nvPr/>
            </p:nvSpPr>
            <p:spPr>
              <a:xfrm>
                <a:off x="285720" y="3697546"/>
                <a:ext cx="160088" cy="231526"/>
              </a:xfrm>
              <a:prstGeom prst="rect">
                <a:avLst/>
              </a:prstGeom>
              <a:solidFill>
                <a:srgbClr val="5488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  <p:sp>
            <p:nvSpPr>
              <p:cNvPr id="154" name="Freeform 19">
                <a:extLst>
                  <a:ext uri="{FF2B5EF4-FFF2-40B4-BE49-F238E27FC236}">
                    <a16:creationId xmlns="" xmlns:a16="http://schemas.microsoft.com/office/drawing/2014/main" id="{B76B8568-B32E-6446-870C-BB688B16CA20}"/>
                  </a:ext>
                </a:extLst>
              </p:cNvPr>
              <p:cNvSpPr/>
              <p:nvPr/>
            </p:nvSpPr>
            <p:spPr>
              <a:xfrm rot="7898937">
                <a:off x="303540" y="3774917"/>
                <a:ext cx="124402" cy="53450"/>
              </a:xfrm>
              <a:custGeom>
                <a:avLst/>
                <a:gdLst>
                  <a:gd name="connsiteX0" fmla="*/ 0 w 832994"/>
                  <a:gd name="connsiteY0" fmla="*/ 155366 h 517608"/>
                  <a:gd name="connsiteX1" fmla="*/ 0 w 832994"/>
                  <a:gd name="connsiteY1" fmla="*/ 0 h 517608"/>
                  <a:gd name="connsiteX2" fmla="*/ 802392 w 832994"/>
                  <a:gd name="connsiteY2" fmla="*/ 0 h 517608"/>
                  <a:gd name="connsiteX3" fmla="*/ 802392 w 832994"/>
                  <a:gd name="connsiteY3" fmla="*/ 45118 h 517608"/>
                  <a:gd name="connsiteX4" fmla="*/ 832994 w 832994"/>
                  <a:gd name="connsiteY4" fmla="*/ 507345 h 517608"/>
                  <a:gd name="connsiteX5" fmla="*/ 677968 w 832994"/>
                  <a:gd name="connsiteY5" fmla="*/ 517608 h 517608"/>
                  <a:gd name="connsiteX6" fmla="*/ 653985 w 832994"/>
                  <a:gd name="connsiteY6" fmla="*/ 155366 h 517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32994" h="517608">
                    <a:moveTo>
                      <a:pt x="0" y="155366"/>
                    </a:moveTo>
                    <a:lnTo>
                      <a:pt x="0" y="0"/>
                    </a:lnTo>
                    <a:lnTo>
                      <a:pt x="802392" y="0"/>
                    </a:lnTo>
                    <a:lnTo>
                      <a:pt x="802392" y="45118"/>
                    </a:lnTo>
                    <a:lnTo>
                      <a:pt x="832994" y="507345"/>
                    </a:lnTo>
                    <a:lnTo>
                      <a:pt x="677968" y="517608"/>
                    </a:lnTo>
                    <a:lnTo>
                      <a:pt x="653985" y="155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x-none" sz="1200" dirty="0">
                  <a:solidFill>
                    <a:srgbClr val="FA3448"/>
                  </a:solidFill>
                  <a:latin typeface="Roboto" panose="02000000000000000000" pitchFamily="2" charset="0"/>
                </a:endParaRPr>
              </a:p>
            </p:txBody>
          </p:sp>
        </p:grpSp>
      </p:grpSp>
      <p:sp>
        <p:nvSpPr>
          <p:cNvPr id="157" name="Прямоугольник 156"/>
          <p:cNvSpPr/>
          <p:nvPr/>
        </p:nvSpPr>
        <p:spPr>
          <a:xfrm>
            <a:off x="857224" y="4286262"/>
            <a:ext cx="7858180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600"/>
              </a:lnSpc>
            </a:pPr>
            <a:r>
              <a:rPr lang="ru-RU" sz="1050" b="1" dirty="0" smtClean="0">
                <a:solidFill>
                  <a:srgbClr val="5488C7"/>
                </a:solidFill>
                <a:latin typeface="Roboto" pitchFamily="2" charset="0"/>
                <a:ea typeface="Roboto" pitchFamily="2" charset="0"/>
                <a:cs typeface="Times New Roman" pitchFamily="18" charset="0"/>
              </a:rPr>
              <a:t>НА РЕАЛИЗАЦИЮ ДАННЫХ ПРОЕКТОВ В РАЙОННЫЙ БЮДЖЕТ ПОСТУПИЛО ФИНАНСИРОВАНИЕ</a:t>
            </a:r>
          </a:p>
          <a:p>
            <a:pPr>
              <a:lnSpc>
                <a:spcPts val="1600"/>
              </a:lnSpc>
            </a:pPr>
            <a:r>
              <a:rPr lang="ru-RU" sz="1050" b="1" dirty="0" smtClean="0">
                <a:solidFill>
                  <a:srgbClr val="5488C7"/>
                </a:solidFill>
                <a:latin typeface="Roboto" pitchFamily="2" charset="0"/>
                <a:ea typeface="Roboto" pitchFamily="2" charset="0"/>
                <a:cs typeface="Times New Roman" pitchFamily="18" charset="0"/>
              </a:rPr>
              <a:t>ИЗ </a:t>
            </a:r>
            <a:r>
              <a:rPr lang="ru-RU" sz="1050" b="1" cap="all" dirty="0" smtClean="0">
                <a:solidFill>
                  <a:srgbClr val="5488C7"/>
                </a:solidFill>
                <a:latin typeface="Roboto" pitchFamily="2" charset="0"/>
                <a:ea typeface="Roboto" pitchFamily="2" charset="0"/>
                <a:cs typeface="Times New Roman" pitchFamily="18" charset="0"/>
              </a:rPr>
              <a:t>вышестоящих бюджетов </a:t>
            </a:r>
            <a:endParaRPr lang="ru-RU" sz="1050" b="1" dirty="0">
              <a:solidFill>
                <a:srgbClr val="5488C7"/>
              </a:solidFill>
              <a:latin typeface="Roboto" pitchFamily="2" charset="0"/>
              <a:ea typeface="Roboto" pitchFamily="2" charset="0"/>
              <a:cs typeface="Calibri"/>
            </a:endParaRPr>
          </a:p>
        </p:txBody>
      </p:sp>
      <p:cxnSp>
        <p:nvCxnSpPr>
          <p:cNvPr id="159" name="Прямая соединительная линия 158"/>
          <p:cNvCxnSpPr/>
          <p:nvPr/>
        </p:nvCxnSpPr>
        <p:spPr>
          <a:xfrm>
            <a:off x="714348" y="4570426"/>
            <a:ext cx="142876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6</a:t>
            </a:fld>
            <a:endParaRPr lang="ru-RU" dirty="0"/>
          </a:p>
        </p:txBody>
      </p:sp>
      <p:grpSp>
        <p:nvGrpSpPr>
          <p:cNvPr id="50" name="Группа 49"/>
          <p:cNvGrpSpPr/>
          <p:nvPr/>
        </p:nvGrpSpPr>
        <p:grpSpPr>
          <a:xfrm>
            <a:off x="4238626" y="1392493"/>
            <a:ext cx="4833968" cy="3465273"/>
            <a:chOff x="4286248" y="802282"/>
            <a:chExt cx="4833968" cy="3676537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357686" y="1357304"/>
              <a:ext cx="4500594" cy="3121515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45B9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0" name="Группа 54"/>
            <p:cNvGrpSpPr/>
            <p:nvPr/>
          </p:nvGrpSpPr>
          <p:grpSpPr>
            <a:xfrm>
              <a:off x="5262595" y="1785648"/>
              <a:ext cx="3635341" cy="2523760"/>
              <a:chOff x="2244717" y="2357152"/>
              <a:chExt cx="3941108" cy="2523760"/>
            </a:xfrm>
          </p:grpSpPr>
          <p:sp>
            <p:nvSpPr>
              <p:cNvPr id="43" name="Прямоугольник 42"/>
              <p:cNvSpPr/>
              <p:nvPr/>
            </p:nvSpPr>
            <p:spPr>
              <a:xfrm>
                <a:off x="2244717" y="2357152"/>
                <a:ext cx="3857653" cy="1327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defTabSz="1778000">
                  <a:spcBef>
                    <a:spcPct val="0"/>
                  </a:spcBef>
                </a:pPr>
                <a:r>
                  <a:rPr lang="ru-RU" sz="1400" b="1" dirty="0" smtClean="0">
                    <a:latin typeface="Roboto Medium" pitchFamily="2" charset="0"/>
                    <a:ea typeface="Roboto Medium" pitchFamily="2" charset="0"/>
                    <a:cs typeface="Times New Roman" pitchFamily="18" charset="0"/>
                  </a:rPr>
                  <a:t>25 ДВОРОВЫХ ТЕРРИТОРИЙ</a:t>
                </a:r>
              </a:p>
              <a:p>
                <a:pPr lvl="0" defTabSz="1778000">
                  <a:spcBef>
                    <a:spcPct val="0"/>
                  </a:spcBef>
                </a:pPr>
                <a:endParaRPr lang="ru-RU" sz="800" b="1" dirty="0" smtClean="0">
                  <a:solidFill>
                    <a:schemeClr val="accent1">
                      <a:lumMod val="75000"/>
                    </a:schemeClr>
                  </a:solidFill>
                  <a:cs typeface="Times New Roman" pitchFamily="18" charset="0"/>
                </a:endParaRPr>
              </a:p>
              <a:p>
                <a:pPr lvl="0" defTabSz="1778000">
                  <a:lnSpc>
                    <a:spcPts val="1600"/>
                  </a:lnSpc>
                  <a:spcBef>
                    <a:spcPct val="0"/>
                  </a:spcBef>
                </a:pPr>
                <a:r>
                  <a:rPr lang="ru-RU" sz="1200" b="1" dirty="0" smtClean="0">
                    <a:solidFill>
                      <a:schemeClr val="tx2">
                        <a:lumMod val="75000"/>
                      </a:schemeClr>
                    </a:solidFill>
                    <a:cs typeface="Times New Roman" pitchFamily="18" charset="0"/>
                  </a:rPr>
                  <a:t>   </a:t>
                </a:r>
                <a:r>
                  <a:rPr lang="ru-RU" sz="1100" b="1" dirty="0" smtClean="0">
                    <a:solidFill>
                      <a:schemeClr val="tx2">
                        <a:lumMod val="75000"/>
                      </a:schemeClr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7,6 ТЫС. КВ.М  АСФАЛЬТНОГО ПОКРЫТИЯ</a:t>
                </a:r>
              </a:p>
              <a:p>
                <a:pPr lvl="0" defTabSz="1778000">
                  <a:lnSpc>
                    <a:spcPts val="1600"/>
                  </a:lnSpc>
                  <a:spcBef>
                    <a:spcPct val="0"/>
                  </a:spcBef>
                </a:pPr>
                <a:r>
                  <a:rPr lang="ru-RU" sz="1100" b="1" dirty="0" smtClean="0">
                    <a:solidFill>
                      <a:schemeClr val="tx2">
                        <a:lumMod val="75000"/>
                      </a:schemeClr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       9 НОВЫХ УЛИЧНЫХ СВЕТИЛЬНИКОВ</a:t>
                </a:r>
              </a:p>
              <a:p>
                <a:pPr lvl="0" defTabSz="1778000">
                  <a:lnSpc>
                    <a:spcPts val="1600"/>
                  </a:lnSpc>
                  <a:spcBef>
                    <a:spcPct val="0"/>
                  </a:spcBef>
                </a:pPr>
                <a:r>
                  <a:rPr lang="ru-RU" sz="1100" b="1" dirty="0" smtClean="0">
                    <a:solidFill>
                      <a:schemeClr val="tx2">
                        <a:lumMod val="75000"/>
                      </a:schemeClr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     35 ЛАВОЧЕК</a:t>
                </a:r>
              </a:p>
              <a:p>
                <a:pPr lvl="0" defTabSz="1778000">
                  <a:lnSpc>
                    <a:spcPts val="1600"/>
                  </a:lnSpc>
                  <a:spcBef>
                    <a:spcPct val="0"/>
                  </a:spcBef>
                </a:pPr>
                <a:r>
                  <a:rPr lang="ru-RU" sz="1100" b="1" dirty="0" smtClean="0">
                    <a:solidFill>
                      <a:schemeClr val="tx2">
                        <a:lumMod val="75000"/>
                      </a:schemeClr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     32 УРНЫ ДЛЯ МУСОРА</a:t>
                </a:r>
                <a:endParaRPr lang="ru-RU" sz="1100" b="1" dirty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endParaRPr>
              </a:p>
            </p:txBody>
          </p:sp>
          <p:sp>
            <p:nvSpPr>
              <p:cNvPr id="45" name="Прямоугольник 44"/>
              <p:cNvSpPr/>
              <p:nvPr/>
            </p:nvSpPr>
            <p:spPr>
              <a:xfrm>
                <a:off x="2399611" y="3988368"/>
                <a:ext cx="3786214" cy="8925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defTabSz="1778000">
                  <a:spcBef>
                    <a:spcPct val="0"/>
                  </a:spcBef>
                </a:pPr>
                <a:r>
                  <a:rPr lang="ru-RU" sz="1400" b="1" dirty="0" smtClean="0">
                    <a:latin typeface="Roboto Medium" pitchFamily="2" charset="0"/>
                    <a:ea typeface="Roboto Medium" pitchFamily="2" charset="0"/>
                    <a:cs typeface="Times New Roman" pitchFamily="18" charset="0"/>
                  </a:rPr>
                  <a:t>2 ОБЩЕСТВЕННЫХ ПРОСТРАНСТВА</a:t>
                </a:r>
              </a:p>
              <a:p>
                <a:pPr lvl="0" defTabSz="1778000">
                  <a:spcBef>
                    <a:spcPct val="0"/>
                  </a:spcBef>
                </a:pPr>
                <a:endParaRPr lang="ru-RU" sz="800" b="1" dirty="0" smtClean="0">
                  <a:solidFill>
                    <a:schemeClr val="accent1">
                      <a:lumMod val="75000"/>
                    </a:schemeClr>
                  </a:solidFill>
                  <a:cs typeface="Times New Roman" pitchFamily="18" charset="0"/>
                </a:endParaRPr>
              </a:p>
              <a:p>
                <a:pPr defTabSz="1778000">
                  <a:lnSpc>
                    <a:spcPts val="1600"/>
                  </a:lnSpc>
                  <a:spcBef>
                    <a:spcPct val="0"/>
                  </a:spcBef>
                </a:pPr>
                <a:r>
                  <a:rPr lang="ru-RU" sz="1100" b="1" dirty="0" smtClean="0">
                    <a:solidFill>
                      <a:schemeClr val="tx2">
                        <a:lumMod val="75000"/>
                      </a:schemeClr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СКВЕР В МКР. «ГАЛАНИНО» В ГОРОДЦЕ</a:t>
                </a:r>
              </a:p>
              <a:p>
                <a:pPr defTabSz="1778000">
                  <a:lnSpc>
                    <a:spcPts val="1600"/>
                  </a:lnSpc>
                  <a:spcBef>
                    <a:spcPct val="0"/>
                  </a:spcBef>
                </a:pPr>
                <a:r>
                  <a:rPr lang="ru-RU" sz="1100" b="1" dirty="0" smtClean="0">
                    <a:solidFill>
                      <a:schemeClr val="tx2">
                        <a:lumMod val="75000"/>
                      </a:schemeClr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СКВЕР В МКР. «ПУШКИНСКИЙ» В ЗАВОЛЖЬЕ</a:t>
                </a:r>
                <a:endParaRPr lang="ru-RU" sz="1100" b="1" dirty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endParaRPr>
              </a:p>
            </p:txBody>
          </p:sp>
        </p:grpSp>
        <p:sp>
          <p:nvSpPr>
            <p:cNvPr id="47" name="Прямоугольник 46"/>
            <p:cNvSpPr/>
            <p:nvPr/>
          </p:nvSpPr>
          <p:spPr>
            <a:xfrm>
              <a:off x="4286248" y="802282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5072066" y="1416600"/>
              <a:ext cx="335758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45B97C"/>
                  </a:solidFill>
                  <a:latin typeface="Roboto Light" pitchFamily="2" charset="0"/>
                  <a:ea typeface="Roboto Light" pitchFamily="2" charset="0"/>
                </a:rPr>
                <a:t>БЛАГОУСТРОЕНО:</a:t>
              </a:r>
            </a:p>
          </p:txBody>
        </p:sp>
      </p:grpSp>
      <p:pic>
        <p:nvPicPr>
          <p:cNvPr id="46" name="Picture 46" descr="https://www.clipartmax.com/png/full/419-4196034_parks-recreation-%D0%BE%D1%82%D0%B4%D1%8B%D1%85-%D0%B8%D0%BA%D0%BE%D0%BD%D0%BA%D0%B0-%D0%BF%D0%BD%D0%B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824320"/>
            <a:ext cx="591226" cy="604818"/>
          </a:xfrm>
          <a:prstGeom prst="rect">
            <a:avLst/>
          </a:prstGeom>
          <a:noFill/>
        </p:spPr>
      </p:pic>
      <p:pic>
        <p:nvPicPr>
          <p:cNvPr id="51" name="Picture 10" descr="https://ebikeinfinity.com/wp-content/uploads/city-mode.png"/>
          <p:cNvPicPr>
            <a:picLocks noChangeAspect="1" noChangeArrowheads="1"/>
          </p:cNvPicPr>
          <p:nvPr/>
        </p:nvPicPr>
        <p:blipFill>
          <a:blip r:embed="rId4" cstate="print"/>
          <a:srcRect l="24264" t="13465" r="24486" b="16296"/>
          <a:stretch>
            <a:fillRect/>
          </a:stretch>
        </p:blipFill>
        <p:spPr bwMode="auto">
          <a:xfrm>
            <a:off x="4500562" y="2414935"/>
            <a:ext cx="714380" cy="514005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 l="8808" t="17613" r="9001" b="14872"/>
          <a:stretch>
            <a:fillRect/>
          </a:stretch>
        </p:blipFill>
        <p:spPr bwMode="auto">
          <a:xfrm>
            <a:off x="0" y="0"/>
            <a:ext cx="1500166" cy="1232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0" name="Группа 29"/>
          <p:cNvGrpSpPr/>
          <p:nvPr/>
        </p:nvGrpSpPr>
        <p:grpSpPr>
          <a:xfrm>
            <a:off x="1500166" y="214296"/>
            <a:ext cx="6929486" cy="857256"/>
            <a:chOff x="1643042" y="214296"/>
            <a:chExt cx="6929486" cy="1040792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692948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 smtClean="0">
                  <a:solidFill>
                    <a:srgbClr val="45B97C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ФОРМИРОВАНИЕ КОМФОРТНОЙ ГОРОДСКОЙ СРЕДЫ</a:t>
              </a:r>
              <a:endParaRPr lang="ru-RU" sz="1400" dirty="0">
                <a:solidFill>
                  <a:srgbClr val="45B97C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1600" b="1" dirty="0" smtClean="0">
                  <a:solidFill>
                    <a:srgbClr val="45B97C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ЖИЛЬЕ И ГОРОДСКАЯ СРЕДА</a:t>
              </a:r>
              <a:endParaRPr lang="ru-RU" sz="1600" dirty="0">
                <a:solidFill>
                  <a:srgbClr val="45B97C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85756"/>
              <a:ext cx="65008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45B97C"/>
                  </a:solidFill>
                  <a:latin typeface="Bebas Neue Bold" pitchFamily="34" charset="-52"/>
                  <a:ea typeface="Roboto Medium" pitchFamily="2" charset="0"/>
                </a:rPr>
                <a:t>БЛАГОУСТРОЙСТВО ДВОРОВЫХ ТЕРРИТОРИЙ  И ОБЩЕСТВЕННЫХ ПРОСТРАНСТВ</a:t>
              </a:r>
              <a:endParaRPr lang="ru-RU" b="1" dirty="0">
                <a:solidFill>
                  <a:srgbClr val="45B97C"/>
                </a:solidFill>
                <a:latin typeface="Bebas Neue Bold" pitchFamily="34" charset="-52"/>
                <a:ea typeface="Roboto Medium" pitchFamily="2" charset="0"/>
              </a:endParaRPr>
            </a:p>
          </p:txBody>
        </p:sp>
      </p:grpSp>
      <p:grpSp>
        <p:nvGrpSpPr>
          <p:cNvPr id="57" name="Группа 56"/>
          <p:cNvGrpSpPr/>
          <p:nvPr/>
        </p:nvGrpSpPr>
        <p:grpSpPr>
          <a:xfrm>
            <a:off x="71406" y="1428742"/>
            <a:ext cx="4143404" cy="1000132"/>
            <a:chOff x="71406" y="1714494"/>
            <a:chExt cx="4143404" cy="1000132"/>
          </a:xfrm>
        </p:grpSpPr>
        <p:sp>
          <p:nvSpPr>
            <p:cNvPr id="31" name="TextBox 30"/>
            <p:cNvSpPr txBox="1"/>
            <p:nvPr/>
          </p:nvSpPr>
          <p:spPr>
            <a:xfrm>
              <a:off x="71406" y="1714494"/>
              <a:ext cx="4143404" cy="52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600"/>
                </a:lnSpc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Финансирование проекта</a:t>
              </a:r>
              <a:r>
                <a:rPr lang="ru-RU" sz="1600" b="1" dirty="0" smtClean="0">
                  <a:latin typeface="Roboto Medium" pitchFamily="2" charset="0"/>
                  <a:ea typeface="Roboto Medium" pitchFamily="2" charset="0"/>
                </a:rPr>
                <a:t> </a:t>
              </a:r>
            </a:p>
            <a:p>
              <a:pPr algn="ctr">
                <a:lnSpc>
                  <a:spcPts val="1800"/>
                </a:lnSpc>
              </a:pPr>
              <a:r>
                <a:rPr lang="ru-RU" b="1" dirty="0" smtClean="0">
                  <a:solidFill>
                    <a:srgbClr val="45B97C"/>
                  </a:solidFill>
                  <a:latin typeface="Roboto Light" pitchFamily="2" charset="0"/>
                  <a:ea typeface="Roboto Light" pitchFamily="2" charset="0"/>
                </a:rPr>
                <a:t>29,1 </a:t>
              </a:r>
              <a:r>
                <a:rPr lang="ru-RU" sz="1600" b="1" dirty="0" smtClean="0">
                  <a:solidFill>
                    <a:srgbClr val="45B97C"/>
                  </a:solidFill>
                  <a:latin typeface="Roboto Light" pitchFamily="2" charset="0"/>
                  <a:ea typeface="Roboto Light" pitchFamily="2" charset="0"/>
                </a:rPr>
                <a:t>млн.руб.</a:t>
              </a:r>
              <a:endParaRPr lang="ru-RU" sz="1600" b="1" dirty="0">
                <a:solidFill>
                  <a:srgbClr val="45B97C"/>
                </a:solidFill>
                <a:latin typeface="Roboto Light" pitchFamily="2" charset="0"/>
                <a:ea typeface="Roboto Light" pitchFamily="2" charset="0"/>
              </a:endParaRPr>
            </a:p>
          </p:txBody>
        </p:sp>
        <p:pic>
          <p:nvPicPr>
            <p:cNvPr id="32" name="Рисунок 31" descr="70a9f671da976f85fc64084f2cef618c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14282" y="1785932"/>
              <a:ext cx="406940" cy="299670"/>
            </a:xfrm>
            <a:prstGeom prst="rect">
              <a:avLst/>
            </a:prstGeom>
          </p:spPr>
        </p:pic>
        <p:grpSp>
          <p:nvGrpSpPr>
            <p:cNvPr id="56" name="Группа 55"/>
            <p:cNvGrpSpPr/>
            <p:nvPr/>
          </p:nvGrpSpPr>
          <p:grpSpPr>
            <a:xfrm>
              <a:off x="214282" y="2214560"/>
              <a:ext cx="3929090" cy="500066"/>
              <a:chOff x="214282" y="2143122"/>
              <a:chExt cx="3929090" cy="500066"/>
            </a:xfrm>
          </p:grpSpPr>
          <p:sp>
            <p:nvSpPr>
              <p:cNvPr id="35" name="TextBox 34"/>
              <p:cNvSpPr txBox="1"/>
              <p:nvPr/>
            </p:nvSpPr>
            <p:spPr>
              <a:xfrm>
                <a:off x="214282" y="2143122"/>
                <a:ext cx="11430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Федеральный </a:t>
                </a:r>
              </a:p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бюджет</a:t>
                </a:r>
                <a:endParaRPr lang="ru-RU" sz="1100" b="1" dirty="0">
                  <a:latin typeface="Bebas Neue Bold" pitchFamily="34" charset="-52"/>
                  <a:ea typeface="Roboto Light" pitchFamily="2" charset="0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643042" y="2143122"/>
                <a:ext cx="11430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областной</a:t>
                </a:r>
              </a:p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бюджет</a:t>
                </a:r>
                <a:endParaRPr lang="ru-RU" sz="1100" b="1" dirty="0">
                  <a:latin typeface="Bebas Neue Bold" pitchFamily="34" charset="-52"/>
                  <a:ea typeface="Roboto Light" pitchFamily="2" charset="0"/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3000364" y="2143122"/>
                <a:ext cx="11430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местный </a:t>
                </a:r>
              </a:p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бюджет</a:t>
                </a:r>
                <a:endParaRPr lang="ru-RU" sz="1100" b="1" dirty="0">
                  <a:latin typeface="Bebas Neue Bold" pitchFamily="34" charset="-52"/>
                  <a:ea typeface="Roboto Light" pitchFamily="2" charset="0"/>
                </a:endParaRPr>
              </a:p>
            </p:txBody>
          </p:sp>
          <p:grpSp>
            <p:nvGrpSpPr>
              <p:cNvPr id="42" name="Группа 41"/>
              <p:cNvGrpSpPr/>
              <p:nvPr/>
            </p:nvGrpSpPr>
            <p:grpSpPr>
              <a:xfrm>
                <a:off x="785786" y="2268727"/>
                <a:ext cx="714380" cy="374461"/>
                <a:chOff x="785786" y="2743144"/>
                <a:chExt cx="714380" cy="374461"/>
              </a:xfrm>
            </p:grpSpPr>
            <p:sp>
              <p:nvSpPr>
                <p:cNvPr id="39" name="TextBox 38"/>
                <p:cNvSpPr txBox="1"/>
                <p:nvPr/>
              </p:nvSpPr>
              <p:spPr>
                <a:xfrm>
                  <a:off x="1071538" y="2743144"/>
                  <a:ext cx="428628" cy="3744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Млн.</a:t>
                  </a:r>
                </a:p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Руб.</a:t>
                  </a:r>
                  <a:endParaRPr lang="ru-RU" sz="105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  <p:sp>
              <p:nvSpPr>
                <p:cNvPr id="41" name="TextBox 40"/>
                <p:cNvSpPr txBox="1"/>
                <p:nvPr/>
              </p:nvSpPr>
              <p:spPr>
                <a:xfrm>
                  <a:off x="785786" y="2857502"/>
                  <a:ext cx="428628" cy="2353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600" b="1" dirty="0" smtClean="0">
                      <a:latin typeface="Bebas Neue Book" pitchFamily="2" charset="-52"/>
                      <a:ea typeface="Roboto Light" pitchFamily="2" charset="0"/>
                    </a:rPr>
                    <a:t>25,1  </a:t>
                  </a:r>
                  <a:endParaRPr lang="ru-RU" sz="160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</p:grpSp>
          <p:grpSp>
            <p:nvGrpSpPr>
              <p:cNvPr id="44" name="Группа 43"/>
              <p:cNvGrpSpPr/>
              <p:nvPr/>
            </p:nvGrpSpPr>
            <p:grpSpPr>
              <a:xfrm>
                <a:off x="2143108" y="2268727"/>
                <a:ext cx="642942" cy="374461"/>
                <a:chOff x="857224" y="2743144"/>
                <a:chExt cx="642942" cy="374461"/>
              </a:xfrm>
            </p:grpSpPr>
            <p:sp>
              <p:nvSpPr>
                <p:cNvPr id="49" name="TextBox 48"/>
                <p:cNvSpPr txBox="1"/>
                <p:nvPr/>
              </p:nvSpPr>
              <p:spPr>
                <a:xfrm>
                  <a:off x="1071538" y="2743144"/>
                  <a:ext cx="428628" cy="3744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Млн.</a:t>
                  </a:r>
                </a:p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Руб.</a:t>
                  </a:r>
                  <a:endParaRPr lang="ru-RU" sz="105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  <p:sp>
              <p:nvSpPr>
                <p:cNvPr id="52" name="TextBox 51"/>
                <p:cNvSpPr txBox="1"/>
                <p:nvPr/>
              </p:nvSpPr>
              <p:spPr>
                <a:xfrm>
                  <a:off x="857224" y="2857502"/>
                  <a:ext cx="428628" cy="2353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600" b="1" dirty="0" smtClean="0">
                      <a:latin typeface="Bebas Neue Book" pitchFamily="2" charset="-52"/>
                      <a:ea typeface="Roboto Light" pitchFamily="2" charset="0"/>
                    </a:rPr>
                    <a:t>1,1</a:t>
                  </a:r>
                  <a:endParaRPr lang="ru-RU" sz="160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</p:grpSp>
          <p:grpSp>
            <p:nvGrpSpPr>
              <p:cNvPr id="53" name="Группа 52"/>
              <p:cNvGrpSpPr/>
              <p:nvPr/>
            </p:nvGrpSpPr>
            <p:grpSpPr>
              <a:xfrm>
                <a:off x="3428992" y="2268727"/>
                <a:ext cx="714380" cy="374461"/>
                <a:chOff x="785786" y="2743144"/>
                <a:chExt cx="714380" cy="374461"/>
              </a:xfrm>
            </p:grpSpPr>
            <p:sp>
              <p:nvSpPr>
                <p:cNvPr id="54" name="TextBox 53"/>
                <p:cNvSpPr txBox="1"/>
                <p:nvPr/>
              </p:nvSpPr>
              <p:spPr>
                <a:xfrm>
                  <a:off x="1071538" y="2743144"/>
                  <a:ext cx="428628" cy="3744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Млн.</a:t>
                  </a:r>
                </a:p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Руб.</a:t>
                  </a:r>
                  <a:endParaRPr lang="ru-RU" sz="105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  <p:sp>
              <p:nvSpPr>
                <p:cNvPr id="55" name="TextBox 54"/>
                <p:cNvSpPr txBox="1"/>
                <p:nvPr/>
              </p:nvSpPr>
              <p:spPr>
                <a:xfrm>
                  <a:off x="785786" y="2857502"/>
                  <a:ext cx="428628" cy="2353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600" b="1" dirty="0" smtClean="0">
                      <a:latin typeface="Bebas Neue Book" pitchFamily="2" charset="-52"/>
                      <a:ea typeface="Roboto Light" pitchFamily="2" charset="0"/>
                    </a:rPr>
                    <a:t>2,9</a:t>
                  </a:r>
                  <a:endParaRPr lang="ru-RU" sz="160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</p:grpSp>
        </p:grpSp>
      </p:grpSp>
      <p:pic>
        <p:nvPicPr>
          <p:cNvPr id="3074" name="Picture 2" descr="\\192.168.200.10\од отдел экономического развития$\В работе\для УФ к конкурсу\сквер заволжье 2.jpg"/>
          <p:cNvPicPr>
            <a:picLocks noChangeAspect="1" noChangeArrowheads="1"/>
          </p:cNvPicPr>
          <p:nvPr/>
        </p:nvPicPr>
        <p:blipFill>
          <a:blip r:embed="rId7" cstate="print"/>
          <a:srcRect t="6689"/>
          <a:stretch>
            <a:fillRect/>
          </a:stretch>
        </p:blipFill>
        <p:spPr bwMode="auto">
          <a:xfrm>
            <a:off x="428596" y="2643188"/>
            <a:ext cx="3286148" cy="229975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7</a:t>
            </a:fld>
            <a:endParaRPr lang="ru-RU" dirty="0"/>
          </a:p>
        </p:txBody>
      </p:sp>
      <p:grpSp>
        <p:nvGrpSpPr>
          <p:cNvPr id="3" name="Группа 49"/>
          <p:cNvGrpSpPr/>
          <p:nvPr/>
        </p:nvGrpSpPr>
        <p:grpSpPr>
          <a:xfrm>
            <a:off x="4310032" y="1500180"/>
            <a:ext cx="4833968" cy="3357586"/>
            <a:chOff x="4286248" y="916534"/>
            <a:chExt cx="4833968" cy="3562285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524432" y="1295500"/>
              <a:ext cx="4310064" cy="3183319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45B9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5405472" y="1674467"/>
              <a:ext cx="3571900" cy="16327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cs typeface="Times New Roman" pitchFamily="18" charset="0"/>
                </a:rPr>
                <a:t>4 ОБЩЕСТВЕННЫХ ТЕРРИТОРИЙ </a:t>
              </a:r>
            </a:p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cs typeface="Times New Roman" pitchFamily="18" charset="0"/>
                </a:rPr>
                <a:t>И ОБЪЕДИНЕНИЕ ИХ В ЕДИНОЕ РЕКРЕАЦИОННОЕ ПРОСТРАНСТВО</a:t>
              </a:r>
            </a:p>
            <a:p>
              <a:pPr lvl="0" defTabSz="1778000">
                <a:spcBef>
                  <a:spcPct val="0"/>
                </a:spcBef>
              </a:pPr>
              <a:endParaRPr lang="ru-RU" sz="800" b="1" dirty="0" smtClean="0">
                <a:solidFill>
                  <a:schemeClr val="tx2">
                    <a:lumMod val="75000"/>
                  </a:schemeClr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endParaRP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ПЛОЩАДЬ КОЛЬЦОВА КОЛОДЦА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СКВЕР ИМ. В.И.ЛЕНИНА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СКВЕР ПИОНЕРИИ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СКВЕР НЕИЗВЕСТНОГО СОЛДАТА</a:t>
              </a: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916534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5119720" y="1371294"/>
              <a:ext cx="3357586" cy="391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45B97C"/>
                  </a:solidFill>
                  <a:latin typeface="Roboto Light" pitchFamily="2" charset="0"/>
                  <a:ea typeface="Roboto Light" pitchFamily="2" charset="0"/>
                </a:rPr>
                <a:t>БЛАГОУСТРОЕНЫ:</a:t>
              </a:r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8808" t="17613" r="9001" b="14872"/>
          <a:stretch>
            <a:fillRect/>
          </a:stretch>
        </p:blipFill>
        <p:spPr bwMode="auto">
          <a:xfrm>
            <a:off x="71438" y="1"/>
            <a:ext cx="1428728" cy="1173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" name="Группа 29"/>
          <p:cNvGrpSpPr/>
          <p:nvPr/>
        </p:nvGrpSpPr>
        <p:grpSpPr>
          <a:xfrm>
            <a:off x="1571604" y="142858"/>
            <a:ext cx="7358114" cy="940836"/>
            <a:chOff x="1643042" y="214296"/>
            <a:chExt cx="6929486" cy="1012274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692948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 smtClean="0">
                  <a:solidFill>
                    <a:srgbClr val="45B97C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ФОРМИРОВАНИЕ КОМФОРТНОЙ ГОРОДСКОЙ СРЕДЫ</a:t>
              </a:r>
              <a:endParaRPr lang="ru-RU" sz="1400" b="1" dirty="0">
                <a:solidFill>
                  <a:srgbClr val="45B97C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1600" b="1" dirty="0" smtClean="0">
                  <a:solidFill>
                    <a:srgbClr val="45B97C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ЖИЛЬЕ И ГОРОДСКАЯ СРЕДА</a:t>
              </a:r>
              <a:endParaRPr lang="ru-RU" sz="1600" dirty="0">
                <a:solidFill>
                  <a:srgbClr val="45B97C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57238"/>
              <a:ext cx="69294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45B97C"/>
                  </a:solidFill>
                  <a:latin typeface="Bebas Neue Bold" pitchFamily="34" charset="-52"/>
                  <a:ea typeface="Roboto Medium" pitchFamily="2" charset="0"/>
                </a:rPr>
                <a:t>БЛАГОУСТРОЙСТВО ОБЩЕСТВЕННОЙ ТЕРРИТОРИИ «КОМПЛЕКС ОБЩЕСТВЕННЫХ ПРОСТРАНСТВ…»</a:t>
              </a:r>
              <a:endParaRPr lang="ru-RU" b="1" dirty="0">
                <a:solidFill>
                  <a:srgbClr val="45B97C"/>
                </a:solidFill>
                <a:latin typeface="Bebas Neue Bold" pitchFamily="34" charset="-52"/>
                <a:ea typeface="Roboto Medium" pitchFamily="2" charset="0"/>
              </a:endParaRPr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285720" y="3786196"/>
            <a:ext cx="4143404" cy="1214446"/>
          </a:xfrm>
          <a:prstGeom prst="roundRect">
            <a:avLst/>
          </a:prstGeom>
          <a:solidFill>
            <a:srgbClr val="45B97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НА РЕАЛИЗАЦИЮ ПРОЕКТА В 2020 ГОДУ ВЫДЕЛЕН ФЕДЕРАЛЬНЫЙ ГРАНТ В СУММЕ 70 МЛН.РУБ. </a:t>
            </a:r>
          </a:p>
          <a:p>
            <a:pPr algn="ctr"/>
            <a:endParaRPr lang="ru-RU" sz="1200" b="1" dirty="0" smtClean="0">
              <a:solidFill>
                <a:schemeClr val="tx1"/>
              </a:solidFill>
              <a:latin typeface="Roboto Light" pitchFamily="2" charset="0"/>
              <a:ea typeface="Roboto Light" pitchFamily="2" charset="0"/>
            </a:endParaRP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     ПРЕДУСМОТРЕНО СОФИНАНСИРОВАНИЕ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     ИЗ ОБЛАСТНОГО БЮДЖЕТА  НА 2021-2022 ГОДЫ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В СУММЕ 37 МЛН.РУБ.</a:t>
            </a:r>
          </a:p>
        </p:txBody>
      </p:sp>
      <p:pic>
        <p:nvPicPr>
          <p:cNvPr id="25" name="Picture 2" descr="https://image.flaticon.com/icons/png/512/898/89846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2143122"/>
            <a:ext cx="642942" cy="642942"/>
          </a:xfrm>
          <a:prstGeom prst="rect">
            <a:avLst/>
          </a:prstGeom>
          <a:noFill/>
        </p:spPr>
      </p:pic>
      <p:pic>
        <p:nvPicPr>
          <p:cNvPr id="26" name="Picture 2" descr="D:\ФОТОШОПЫ\на 14\ЗС\021 мас план предлож 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453" t="24516" r="2148" b="41933"/>
          <a:stretch>
            <a:fillRect/>
          </a:stretch>
        </p:blipFill>
        <p:spPr bwMode="auto">
          <a:xfrm>
            <a:off x="439586" y="1428742"/>
            <a:ext cx="3918100" cy="221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Рисунок 29" descr="70a9f671da976f85fc64084f2cef618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102" y="4286262"/>
            <a:ext cx="363684" cy="299670"/>
          </a:xfrm>
          <a:prstGeom prst="rect">
            <a:avLst/>
          </a:prstGeom>
        </p:spPr>
      </p:pic>
      <p:sp>
        <p:nvSpPr>
          <p:cNvPr id="36" name="Прямоугольник 35"/>
          <p:cNvSpPr/>
          <p:nvPr/>
        </p:nvSpPr>
        <p:spPr>
          <a:xfrm>
            <a:off x="4643438" y="3857634"/>
            <a:ext cx="428628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778000">
              <a:spcBef>
                <a:spcPct val="0"/>
              </a:spcBef>
            </a:pPr>
            <a:r>
              <a:rPr lang="ru-RU" sz="1100" b="1" dirty="0" smtClean="0">
                <a:solidFill>
                  <a:schemeClr val="tx2">
                    <a:lumMod val="75000"/>
                  </a:schemeClr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rPr>
              <a:t>НА УКАЗАННЫХ ТЕРРИТОРИЯХ ПОЯВЯТСЯ СПОРТИВНЫЕ И ИГРОВЫЕ ПЛОЩАДКИ, НАВИГАЦИЯ, БРОНЗОВАЯ  3</a:t>
            </a:r>
            <a:r>
              <a:rPr lang="en-US" sz="1100" b="1" dirty="0" smtClean="0">
                <a:solidFill>
                  <a:schemeClr val="tx2">
                    <a:lumMod val="75000"/>
                  </a:schemeClr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rPr>
              <a:t>D</a:t>
            </a:r>
            <a:r>
              <a:rPr lang="ru-RU" sz="1100" b="1" dirty="0" smtClean="0">
                <a:solidFill>
                  <a:schemeClr val="tx2">
                    <a:lumMod val="75000"/>
                  </a:schemeClr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rPr>
              <a:t>-КАРТА,</a:t>
            </a:r>
          </a:p>
          <a:p>
            <a:pPr defTabSz="1778000">
              <a:spcBef>
                <a:spcPct val="0"/>
              </a:spcBef>
            </a:pPr>
            <a:r>
              <a:rPr lang="ru-RU" sz="1100" b="1" dirty="0" smtClean="0">
                <a:solidFill>
                  <a:schemeClr val="tx2">
                    <a:lumMod val="75000"/>
                  </a:schemeClr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rPr>
              <a:t>ТУРИСТСКО-ИНФОРМАЦИОННЫЙ ЦЕНТР,  ФОНТАН,</a:t>
            </a:r>
          </a:p>
          <a:p>
            <a:pPr defTabSz="1778000">
              <a:spcBef>
                <a:spcPct val="0"/>
              </a:spcBef>
            </a:pPr>
            <a:r>
              <a:rPr lang="ru-RU" sz="1100" b="1" dirty="0" smtClean="0">
                <a:solidFill>
                  <a:schemeClr val="tx2">
                    <a:lumMod val="75000"/>
                  </a:schemeClr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rPr>
              <a:t>ПЛОЩАДКИ ДЛЯ ГОРОДСКИХ МЕРОПРИЯТИЙ,  </a:t>
            </a:r>
          </a:p>
          <a:p>
            <a:pPr defTabSz="1778000">
              <a:spcBef>
                <a:spcPct val="0"/>
              </a:spcBef>
            </a:pPr>
            <a:r>
              <a:rPr lang="ru-RU" sz="1100" b="1" dirty="0" smtClean="0">
                <a:solidFill>
                  <a:schemeClr val="tx2">
                    <a:lumMod val="75000"/>
                  </a:schemeClr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rPr>
              <a:t>                                                                       АРТ-ОБЪЕКТЫ И ДР.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8</a:t>
            </a:fld>
            <a:endParaRPr lang="ru-RU" dirty="0"/>
          </a:p>
        </p:txBody>
      </p:sp>
      <p:grpSp>
        <p:nvGrpSpPr>
          <p:cNvPr id="5" name="Группа 49"/>
          <p:cNvGrpSpPr/>
          <p:nvPr/>
        </p:nvGrpSpPr>
        <p:grpSpPr>
          <a:xfrm>
            <a:off x="4310032" y="1571618"/>
            <a:ext cx="4548248" cy="2786081"/>
            <a:chOff x="4286248" y="898488"/>
            <a:chExt cx="4833968" cy="2252143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357686" y="1295500"/>
              <a:ext cx="4500594" cy="1855131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45B9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5048282" y="1724345"/>
              <a:ext cx="3786214" cy="1289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АВАРИЙНЫЙ МНОГОКВАРТИРНЫЙ ДОМ ПО УЛ. МАСЛОВА В ГОРОДЦЕ</a:t>
              </a:r>
            </a:p>
            <a:p>
              <a:pPr lvl="0" defTabSz="1778000">
                <a:spcBef>
                  <a:spcPct val="0"/>
                </a:spcBef>
              </a:pPr>
              <a:endParaRPr lang="ru-RU" sz="1200" b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endParaRPr>
            </a:p>
            <a:p>
              <a:pPr defTabSz="1778000">
                <a:lnSpc>
                  <a:spcPct val="150000"/>
                </a:lnSpc>
                <a:spcBef>
                  <a:spcPct val="0"/>
                </a:spcBef>
                <a:spcAft>
                  <a:spcPts val="800"/>
                </a:spcAft>
              </a:pPr>
              <a:r>
                <a:rPr lang="ru-RU" sz="1200" b="1" dirty="0" smtClean="0">
                  <a:solidFill>
                    <a:schemeClr val="tx2">
                      <a:lumMod val="75000"/>
                    </a:schemeClr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   </a:t>
              </a: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114,8  КВ.М АВАРИЙНОГО ЖИЛЬЯ РАССЕЛЕНО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        10  ЧЕЛОВЕК ПОЛУЧИЛИ  ФИНАНСОВОЕ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                ВОЗМЕЩЕНИЕ ЗА ИЗЫМАЕМЫЕ 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                ЖИЛЫЕ ПОМЕЩЕНИЯ</a:t>
              </a: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898488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5072066" y="1358412"/>
              <a:ext cx="3357586" cy="391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45B97C"/>
                  </a:solidFill>
                  <a:latin typeface="Roboto Light" pitchFamily="2" charset="0"/>
                  <a:ea typeface="Roboto Light" pitchFamily="2" charset="0"/>
                </a:rPr>
                <a:t>РАССЕЛЕН:</a:t>
              </a:r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8808" t="17613" r="9001" b="14872"/>
          <a:stretch>
            <a:fillRect/>
          </a:stretch>
        </p:blipFill>
        <p:spPr bwMode="auto">
          <a:xfrm>
            <a:off x="0" y="0"/>
            <a:ext cx="1500166" cy="1232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8" name="Группа 29"/>
          <p:cNvGrpSpPr/>
          <p:nvPr/>
        </p:nvGrpSpPr>
        <p:grpSpPr>
          <a:xfrm>
            <a:off x="1500166" y="142858"/>
            <a:ext cx="6929486" cy="1000132"/>
            <a:chOff x="1643042" y="214296"/>
            <a:chExt cx="6929486" cy="1255106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692948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 smtClean="0">
                  <a:solidFill>
                    <a:srgbClr val="45B97C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ОБЕСПЕЧЕНИЕ УСТОЙЧИВОГО СОКРАЩЕНИЯ  НЕПРИГОДНОГО </a:t>
              </a:r>
            </a:p>
            <a:p>
              <a:pPr lvl="0"/>
              <a:r>
                <a:rPr lang="ru-RU" sz="1400" b="1" dirty="0" smtClean="0">
                  <a:solidFill>
                    <a:srgbClr val="45B97C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ДЛЯ ПРОЖИВАНИЯ ЖИЛИЩНОГО ФОНДА</a:t>
              </a:r>
              <a:endParaRPr lang="ru-RU" sz="1400" b="1" dirty="0">
                <a:solidFill>
                  <a:srgbClr val="45B97C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1600" b="1" dirty="0" smtClean="0">
                  <a:solidFill>
                    <a:srgbClr val="45B97C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ЖИЛЬЕ И ГОРОДСКАЯ СРЕДА</a:t>
              </a:r>
              <a:endParaRPr lang="ru-RU" sz="1600" dirty="0">
                <a:solidFill>
                  <a:srgbClr val="45B97C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1100070"/>
              <a:ext cx="65008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45B97C"/>
                  </a:solidFill>
                  <a:latin typeface="Bebas Neue Bold" pitchFamily="34" charset="-52"/>
                  <a:ea typeface="Roboto Medium" pitchFamily="2" charset="0"/>
                </a:rPr>
                <a:t>ПЕРЕСЕЛЕНИЕ ГРАЖДАН ИЗ АВАРИЙНОГО ЖИЛЬЯ</a:t>
              </a:r>
              <a:endParaRPr lang="ru-RU" b="1" dirty="0">
                <a:solidFill>
                  <a:srgbClr val="45B97C"/>
                </a:solidFill>
                <a:latin typeface="Bebas Neue Bold" pitchFamily="34" charset="-52"/>
                <a:ea typeface="Roboto Medium" pitchFamily="2" charset="0"/>
              </a:endParaRPr>
            </a:p>
          </p:txBody>
        </p:sp>
      </p:grpSp>
      <p:pic>
        <p:nvPicPr>
          <p:cNvPr id="32" name="Picture 4" descr="https://icon-library.com/images/186735-20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2571750"/>
            <a:ext cx="571504" cy="571504"/>
          </a:xfrm>
          <a:prstGeom prst="rect">
            <a:avLst/>
          </a:prstGeom>
          <a:noFill/>
        </p:spPr>
      </p:pic>
      <p:grpSp>
        <p:nvGrpSpPr>
          <p:cNvPr id="59" name="Группа 58"/>
          <p:cNvGrpSpPr/>
          <p:nvPr/>
        </p:nvGrpSpPr>
        <p:grpSpPr>
          <a:xfrm>
            <a:off x="71406" y="1571618"/>
            <a:ext cx="4143404" cy="1000132"/>
            <a:chOff x="71406" y="1714494"/>
            <a:chExt cx="4143404" cy="1000132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71406" y="1714494"/>
              <a:ext cx="4143404" cy="1000132"/>
              <a:chOff x="71406" y="1714494"/>
              <a:chExt cx="4143404" cy="1000132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71406" y="1714494"/>
                <a:ext cx="4143404" cy="528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600"/>
                  </a:lnSpc>
                </a:pPr>
                <a:r>
                  <a:rPr lang="ru-RU" b="1" dirty="0" smtClean="0">
                    <a:latin typeface="Roboto Medium" pitchFamily="2" charset="0"/>
                    <a:ea typeface="Roboto Medium" pitchFamily="2" charset="0"/>
                  </a:rPr>
                  <a:t>Финансирование проекта </a:t>
                </a:r>
              </a:p>
              <a:p>
                <a:pPr algn="ctr">
                  <a:lnSpc>
                    <a:spcPts val="1800"/>
                  </a:lnSpc>
                </a:pPr>
                <a:r>
                  <a:rPr lang="ru-RU" b="1" dirty="0" smtClean="0">
                    <a:solidFill>
                      <a:srgbClr val="45B97C"/>
                    </a:solidFill>
                    <a:latin typeface="Roboto Light" pitchFamily="2" charset="0"/>
                    <a:ea typeface="Roboto Light" pitchFamily="2" charset="0"/>
                  </a:rPr>
                  <a:t>5,7 </a:t>
                </a:r>
                <a:r>
                  <a:rPr lang="ru-RU" sz="1600" b="1" dirty="0" smtClean="0">
                    <a:solidFill>
                      <a:srgbClr val="45B97C"/>
                    </a:solidFill>
                    <a:latin typeface="Roboto Light" pitchFamily="2" charset="0"/>
                    <a:ea typeface="Roboto Light" pitchFamily="2" charset="0"/>
                  </a:rPr>
                  <a:t>млн.руб.</a:t>
                </a:r>
                <a:endParaRPr lang="ru-RU" sz="1600" b="1" dirty="0">
                  <a:solidFill>
                    <a:srgbClr val="45B97C"/>
                  </a:solidFill>
                  <a:latin typeface="Roboto Light" pitchFamily="2" charset="0"/>
                  <a:ea typeface="Roboto Light" pitchFamily="2" charset="0"/>
                </a:endParaRPr>
              </a:p>
            </p:txBody>
          </p:sp>
          <p:pic>
            <p:nvPicPr>
              <p:cNvPr id="30" name="Рисунок 29" descr="70a9f671da976f85fc64084f2cef618c.pn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214282" y="1785932"/>
                <a:ext cx="406940" cy="299670"/>
              </a:xfrm>
              <a:prstGeom prst="rect">
                <a:avLst/>
              </a:prstGeom>
            </p:spPr>
          </p:pic>
          <p:grpSp>
            <p:nvGrpSpPr>
              <p:cNvPr id="41" name="Группа 55"/>
              <p:cNvGrpSpPr/>
              <p:nvPr/>
            </p:nvGrpSpPr>
            <p:grpSpPr>
              <a:xfrm>
                <a:off x="214282" y="2214560"/>
                <a:ext cx="3929090" cy="500066"/>
                <a:chOff x="214282" y="2143122"/>
                <a:chExt cx="3929090" cy="500066"/>
              </a:xfrm>
            </p:grpSpPr>
            <p:sp>
              <p:nvSpPr>
                <p:cNvPr id="42" name="TextBox 41"/>
                <p:cNvSpPr txBox="1"/>
                <p:nvPr/>
              </p:nvSpPr>
              <p:spPr>
                <a:xfrm>
                  <a:off x="214282" y="2143122"/>
                  <a:ext cx="114300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Федеральный </a:t>
                  </a:r>
                </a:p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бюджет</a:t>
                  </a:r>
                  <a:endParaRPr lang="ru-RU" sz="1100" b="1" dirty="0">
                    <a:latin typeface="Bebas Neue Bold" pitchFamily="34" charset="-52"/>
                    <a:ea typeface="Roboto Light" pitchFamily="2" charset="0"/>
                  </a:endParaRPr>
                </a:p>
              </p:txBody>
            </p:sp>
            <p:sp>
              <p:nvSpPr>
                <p:cNvPr id="44" name="TextBox 43"/>
                <p:cNvSpPr txBox="1"/>
                <p:nvPr/>
              </p:nvSpPr>
              <p:spPr>
                <a:xfrm>
                  <a:off x="1643042" y="2143122"/>
                  <a:ext cx="114300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областной</a:t>
                  </a:r>
                </a:p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бюджет</a:t>
                  </a:r>
                  <a:endParaRPr lang="ru-RU" sz="1100" b="1" dirty="0">
                    <a:latin typeface="Bebas Neue Bold" pitchFamily="34" charset="-52"/>
                    <a:ea typeface="Roboto Light" pitchFamily="2" charset="0"/>
                  </a:endParaRPr>
                </a:p>
              </p:txBody>
            </p:sp>
            <p:sp>
              <p:nvSpPr>
                <p:cNvPr id="45" name="TextBox 44"/>
                <p:cNvSpPr txBox="1"/>
                <p:nvPr/>
              </p:nvSpPr>
              <p:spPr>
                <a:xfrm>
                  <a:off x="3000364" y="2143122"/>
                  <a:ext cx="114300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местный </a:t>
                  </a:r>
                </a:p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бюджет</a:t>
                  </a:r>
                  <a:endParaRPr lang="ru-RU" sz="1100" b="1" dirty="0">
                    <a:latin typeface="Bebas Neue Bold" pitchFamily="34" charset="-52"/>
                    <a:ea typeface="Roboto Light" pitchFamily="2" charset="0"/>
                  </a:endParaRPr>
                </a:p>
              </p:txBody>
            </p:sp>
            <p:sp>
              <p:nvSpPr>
                <p:cNvPr id="55" name="TextBox 54"/>
                <p:cNvSpPr txBox="1"/>
                <p:nvPr/>
              </p:nvSpPr>
              <p:spPr>
                <a:xfrm>
                  <a:off x="1071538" y="2268727"/>
                  <a:ext cx="428628" cy="3744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Млн.</a:t>
                  </a:r>
                </a:p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Руб.</a:t>
                  </a:r>
                  <a:endParaRPr lang="ru-RU" sz="105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  <p:sp>
              <p:nvSpPr>
                <p:cNvPr id="53" name="TextBox 52"/>
                <p:cNvSpPr txBox="1"/>
                <p:nvPr/>
              </p:nvSpPr>
              <p:spPr>
                <a:xfrm>
                  <a:off x="2357422" y="2268727"/>
                  <a:ext cx="428628" cy="3744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Млн.</a:t>
                  </a:r>
                </a:p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Руб.</a:t>
                  </a:r>
                  <a:endParaRPr lang="ru-RU" sz="105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  <p:grpSp>
              <p:nvGrpSpPr>
                <p:cNvPr id="50" name="Группа 52"/>
                <p:cNvGrpSpPr/>
                <p:nvPr/>
              </p:nvGrpSpPr>
              <p:grpSpPr>
                <a:xfrm>
                  <a:off x="3500430" y="2268727"/>
                  <a:ext cx="642942" cy="374461"/>
                  <a:chOff x="857224" y="2743144"/>
                  <a:chExt cx="642942" cy="374461"/>
                </a:xfrm>
              </p:grpSpPr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1071538" y="2743144"/>
                    <a:ext cx="428628" cy="37446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>
                      <a:lnSpc>
                        <a:spcPts val="1100"/>
                      </a:lnSpc>
                    </a:pPr>
                    <a:r>
                      <a:rPr lang="ru-RU" sz="1050" b="1" dirty="0" smtClean="0">
                        <a:latin typeface="Bebas Neue Book" pitchFamily="2" charset="-52"/>
                        <a:ea typeface="Roboto Light" pitchFamily="2" charset="0"/>
                      </a:rPr>
                      <a:t>Млн.</a:t>
                    </a:r>
                  </a:p>
                  <a:p>
                    <a:pPr>
                      <a:lnSpc>
                        <a:spcPts val="1100"/>
                      </a:lnSpc>
                    </a:pPr>
                    <a:r>
                      <a:rPr lang="ru-RU" sz="1050" b="1" dirty="0" smtClean="0">
                        <a:latin typeface="Bebas Neue Book" pitchFamily="2" charset="-52"/>
                        <a:ea typeface="Roboto Light" pitchFamily="2" charset="0"/>
                      </a:rPr>
                      <a:t>Руб.</a:t>
                    </a:r>
                    <a:endParaRPr lang="ru-RU" sz="1050" b="1" dirty="0">
                      <a:latin typeface="Bebas Neue Book" pitchFamily="2" charset="-52"/>
                      <a:ea typeface="Roboto Light" pitchFamily="2" charset="0"/>
                    </a:endParaRPr>
                  </a:p>
                </p:txBody>
              </p:sp>
              <p:sp>
                <p:nvSpPr>
                  <p:cNvPr id="52" name="TextBox 51"/>
                  <p:cNvSpPr txBox="1"/>
                  <p:nvPr/>
                </p:nvSpPr>
                <p:spPr>
                  <a:xfrm>
                    <a:off x="857224" y="2857502"/>
                    <a:ext cx="428628" cy="23532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>
                      <a:lnSpc>
                        <a:spcPts val="1100"/>
                      </a:lnSpc>
                    </a:pPr>
                    <a:r>
                      <a:rPr lang="ru-RU" sz="1600" b="1" dirty="0" smtClean="0">
                        <a:latin typeface="Bebas Neue Book" pitchFamily="2" charset="-52"/>
                        <a:ea typeface="Roboto Light" pitchFamily="2" charset="0"/>
                      </a:rPr>
                      <a:t>0,1</a:t>
                    </a:r>
                    <a:endParaRPr lang="ru-RU" sz="1600" b="1" dirty="0">
                      <a:latin typeface="Bebas Neue Book" pitchFamily="2" charset="-52"/>
                      <a:ea typeface="Roboto Light" pitchFamily="2" charset="0"/>
                    </a:endParaRPr>
                  </a:p>
                </p:txBody>
              </p:sp>
            </p:grpSp>
          </p:grpSp>
        </p:grpSp>
        <p:sp>
          <p:nvSpPr>
            <p:cNvPr id="57" name="TextBox 56"/>
            <p:cNvSpPr txBox="1"/>
            <p:nvPr/>
          </p:nvSpPr>
          <p:spPr>
            <a:xfrm>
              <a:off x="2143108" y="2428874"/>
              <a:ext cx="428628" cy="235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100"/>
                </a:lnSpc>
              </a:pPr>
              <a:r>
                <a:rPr lang="ru-RU" sz="1600" b="1" dirty="0" smtClean="0">
                  <a:latin typeface="Bebas Neue Book" pitchFamily="2" charset="-52"/>
                  <a:ea typeface="Roboto Light" pitchFamily="2" charset="0"/>
                </a:rPr>
                <a:t>0,1 </a:t>
              </a:r>
              <a:endParaRPr lang="ru-RU" sz="1600" b="1" dirty="0">
                <a:latin typeface="Bebas Neue Book" pitchFamily="2" charset="-52"/>
                <a:ea typeface="Roboto Light" pitchFamily="2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857224" y="2428874"/>
              <a:ext cx="428628" cy="235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100"/>
                </a:lnSpc>
              </a:pPr>
              <a:r>
                <a:rPr lang="ru-RU" sz="1600" b="1" dirty="0" smtClean="0">
                  <a:latin typeface="Bebas Neue Book" pitchFamily="2" charset="-52"/>
                  <a:ea typeface="Roboto Light" pitchFamily="2" charset="0"/>
                </a:rPr>
                <a:t>5,5 </a:t>
              </a:r>
              <a:endParaRPr lang="ru-RU" sz="1600" b="1" dirty="0">
                <a:latin typeface="Bebas Neue Book" pitchFamily="2" charset="-52"/>
                <a:ea typeface="Roboto Light" pitchFamily="2" charset="0"/>
              </a:endParaRPr>
            </a:p>
          </p:txBody>
        </p:sp>
      </p:grpSp>
      <p:pic>
        <p:nvPicPr>
          <p:cNvPr id="5122" name="Picture 2" descr="\\192.168.200.10\од отдел экономического развития$\В работе\для УФ к конкурсу\ключи 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2857502"/>
            <a:ext cx="3563934" cy="2004713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9</a:t>
            </a:fld>
            <a:endParaRPr lang="ru-RU" dirty="0"/>
          </a:p>
        </p:txBody>
      </p:sp>
      <p:grpSp>
        <p:nvGrpSpPr>
          <p:cNvPr id="4" name="Группа 49"/>
          <p:cNvGrpSpPr/>
          <p:nvPr/>
        </p:nvGrpSpPr>
        <p:grpSpPr>
          <a:xfrm>
            <a:off x="4310032" y="1571618"/>
            <a:ext cx="4833968" cy="2714645"/>
            <a:chOff x="4286248" y="840740"/>
            <a:chExt cx="4833968" cy="2880147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357686" y="1447086"/>
              <a:ext cx="4500594" cy="2273801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87C8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5048282" y="1866645"/>
              <a:ext cx="3786214" cy="15510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ПРОЕКТНАЯ ДОКУМЕНТАЦИЯ </a:t>
              </a:r>
            </a:p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НА РЕКОНСТРУКЦИЮ БИОЛОГИЧЕСКИХ ОЧИСТНЫХ СООРУЖЕНИЙ В ЗАВОЛЖЬЕ</a:t>
              </a:r>
            </a:p>
            <a:p>
              <a:pPr lvl="0" defTabSz="1778000">
                <a:spcBef>
                  <a:spcPct val="0"/>
                </a:spcBef>
              </a:pPr>
              <a:endParaRPr lang="ru-RU" sz="1100" b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endParaRP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ПОЛУЧЕНО ПОЛОЖИТЕЛЬНОЕ ЗАКЛЮЧЕНИЕ ГОСУДАРСТВЕННОЙ ЭКСПЕРТИЗЫ ДОКУМЕНТАЦИИ ПО ПРОЕКТУ</a:t>
              </a: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840740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4833968" y="1509998"/>
              <a:ext cx="3357586" cy="391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87C879"/>
                  </a:solidFill>
                  <a:latin typeface="Roboto Light" pitchFamily="2" charset="0"/>
                  <a:ea typeface="Roboto Light" pitchFamily="2" charset="0"/>
                </a:rPr>
                <a:t>РАЗРАБОТАНА:</a:t>
              </a:r>
            </a:p>
          </p:txBody>
        </p:sp>
      </p:grpSp>
      <p:grpSp>
        <p:nvGrpSpPr>
          <p:cNvPr id="5" name="Группа 29"/>
          <p:cNvGrpSpPr/>
          <p:nvPr/>
        </p:nvGrpSpPr>
        <p:grpSpPr>
          <a:xfrm>
            <a:off x="1500166" y="71420"/>
            <a:ext cx="7072362" cy="1265133"/>
            <a:chOff x="1643042" y="214296"/>
            <a:chExt cx="7072362" cy="1372791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692948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 smtClean="0">
                  <a:solidFill>
                    <a:srgbClr val="87C879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ОЗДОРОВЛЕНИЕ ВОЛГИ</a:t>
              </a:r>
              <a:endParaRPr lang="ru-RU" sz="1400" b="1" dirty="0">
                <a:solidFill>
                  <a:srgbClr val="87C879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1600" b="1" dirty="0" smtClean="0">
                  <a:solidFill>
                    <a:srgbClr val="87C879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ЭКОЛОГИЯ</a:t>
              </a:r>
              <a:endParaRPr lang="ru-RU" sz="1600" dirty="0">
                <a:solidFill>
                  <a:srgbClr val="87C879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85756"/>
              <a:ext cx="7072362" cy="701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87C879"/>
                  </a:solidFill>
                  <a:latin typeface="Bebas Neue Bold" pitchFamily="34" charset="-52"/>
                  <a:ea typeface="Roboto Medium" pitchFamily="2" charset="0"/>
                </a:rPr>
                <a:t>ПСД НА РЕКОНСТРУКЦИЮ БИОЛОГИЧЕСКИХ ОЧИСТНЫХ СООРУЖЕНИЙ </a:t>
              </a:r>
            </a:p>
            <a:p>
              <a:r>
                <a:rPr lang="ru-RU" b="1" dirty="0" smtClean="0">
                  <a:solidFill>
                    <a:srgbClr val="87C879"/>
                  </a:solidFill>
                  <a:latin typeface="Bebas Neue Bold" pitchFamily="34" charset="-52"/>
                  <a:ea typeface="Roboto Medium" pitchFamily="2" charset="0"/>
                </a:rPr>
                <a:t>МУП «ТЕПЛОВОДОКАНАЛ»</a:t>
              </a:r>
              <a:endParaRPr lang="ru-RU" b="1" dirty="0">
                <a:solidFill>
                  <a:srgbClr val="87C879"/>
                </a:solidFill>
                <a:latin typeface="Bebas Neue Bold" pitchFamily="34" charset="-52"/>
                <a:ea typeface="Roboto Medium" pitchFamily="2" charset="0"/>
              </a:endParaRPr>
            </a:p>
          </p:txBody>
        </p:sp>
      </p:grpSp>
      <p:pic>
        <p:nvPicPr>
          <p:cNvPr id="2051" name="Picture 3" descr="C:\Users\Admin\Desktop\бренды\экология\Экология\Logo\Экология_лого_плаш_прав_.png"/>
          <p:cNvPicPr>
            <a:picLocks noChangeAspect="1" noChangeArrowheads="1"/>
          </p:cNvPicPr>
          <p:nvPr/>
        </p:nvPicPr>
        <p:blipFill>
          <a:blip r:embed="rId3" cstate="print"/>
          <a:srcRect l="13793" t="17242" r="13793" b="17241"/>
          <a:stretch>
            <a:fillRect/>
          </a:stretch>
        </p:blipFill>
        <p:spPr bwMode="auto">
          <a:xfrm>
            <a:off x="142844" y="-18"/>
            <a:ext cx="1357322" cy="1228037"/>
          </a:xfrm>
          <a:prstGeom prst="rect">
            <a:avLst/>
          </a:prstGeom>
          <a:noFill/>
        </p:spPr>
      </p:pic>
      <p:pic>
        <p:nvPicPr>
          <p:cNvPr id="38" name="Picture 4" descr="https://www.sealxpert.com/wp-content/uploads/2015/06/appli-16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00562" y="2643188"/>
            <a:ext cx="571504" cy="571504"/>
          </a:xfrm>
          <a:prstGeom prst="rect">
            <a:avLst/>
          </a:prstGeom>
          <a:noFill/>
        </p:spPr>
      </p:pic>
      <p:sp>
        <p:nvSpPr>
          <p:cNvPr id="70" name="TextBox 69"/>
          <p:cNvSpPr txBox="1"/>
          <p:nvPr/>
        </p:nvSpPr>
        <p:spPr>
          <a:xfrm>
            <a:off x="71406" y="1571618"/>
            <a:ext cx="4143404" cy="52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ru-RU" b="1" dirty="0" smtClean="0">
                <a:latin typeface="Roboto Medium" pitchFamily="2" charset="0"/>
                <a:ea typeface="Roboto Medium" pitchFamily="2" charset="0"/>
              </a:rPr>
              <a:t>Финансирование проекта </a:t>
            </a:r>
          </a:p>
          <a:p>
            <a:pPr algn="ctr">
              <a:lnSpc>
                <a:spcPts val="1800"/>
              </a:lnSpc>
            </a:pPr>
            <a:r>
              <a:rPr lang="ru-RU" b="1" dirty="0" smtClean="0">
                <a:solidFill>
                  <a:srgbClr val="92D050"/>
                </a:solidFill>
                <a:latin typeface="Roboto Light" pitchFamily="2" charset="0"/>
                <a:ea typeface="Roboto Light" pitchFamily="2" charset="0"/>
              </a:rPr>
              <a:t>7,2 </a:t>
            </a:r>
            <a:r>
              <a:rPr lang="ru-RU" sz="1600" b="1" dirty="0" smtClean="0">
                <a:solidFill>
                  <a:srgbClr val="92D050"/>
                </a:solidFill>
                <a:latin typeface="Roboto Light" pitchFamily="2" charset="0"/>
                <a:ea typeface="Roboto Light" pitchFamily="2" charset="0"/>
              </a:rPr>
              <a:t>млн.руб.</a:t>
            </a:r>
            <a:endParaRPr lang="ru-RU" sz="1600" b="1" dirty="0">
              <a:solidFill>
                <a:srgbClr val="92D050"/>
              </a:solidFill>
              <a:latin typeface="Roboto Light" pitchFamily="2" charset="0"/>
              <a:ea typeface="Roboto Light" pitchFamily="2" charset="0"/>
            </a:endParaRPr>
          </a:p>
        </p:txBody>
      </p:sp>
      <p:pic>
        <p:nvPicPr>
          <p:cNvPr id="71" name="Рисунок 70" descr="70a9f671da976f85fc64084f2cef618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1785932"/>
            <a:ext cx="406940" cy="299670"/>
          </a:xfrm>
          <a:prstGeom prst="rect">
            <a:avLst/>
          </a:prstGeom>
        </p:spPr>
      </p:pic>
      <p:grpSp>
        <p:nvGrpSpPr>
          <p:cNvPr id="81" name="Группа 80"/>
          <p:cNvGrpSpPr/>
          <p:nvPr/>
        </p:nvGrpSpPr>
        <p:grpSpPr>
          <a:xfrm>
            <a:off x="928662" y="2071684"/>
            <a:ext cx="2500330" cy="500066"/>
            <a:chOff x="785786" y="2214560"/>
            <a:chExt cx="2500330" cy="500066"/>
          </a:xfrm>
        </p:grpSpPr>
        <p:grpSp>
          <p:nvGrpSpPr>
            <p:cNvPr id="72" name="Группа 55"/>
            <p:cNvGrpSpPr/>
            <p:nvPr/>
          </p:nvGrpSpPr>
          <p:grpSpPr>
            <a:xfrm>
              <a:off x="785786" y="2214560"/>
              <a:ext cx="2500330" cy="500066"/>
              <a:chOff x="1643042" y="2143122"/>
              <a:chExt cx="2500330" cy="500066"/>
            </a:xfrm>
          </p:grpSpPr>
          <p:sp>
            <p:nvSpPr>
              <p:cNvPr id="74" name="TextBox 73"/>
              <p:cNvSpPr txBox="1"/>
              <p:nvPr/>
            </p:nvSpPr>
            <p:spPr>
              <a:xfrm>
                <a:off x="1643042" y="2143122"/>
                <a:ext cx="11430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областной</a:t>
                </a:r>
              </a:p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бюджет</a:t>
                </a:r>
                <a:endParaRPr lang="ru-RU" sz="1100" b="1" dirty="0">
                  <a:latin typeface="Bebas Neue Bold" pitchFamily="34" charset="-52"/>
                  <a:ea typeface="Roboto Light" pitchFamily="2" charset="0"/>
                </a:endParaRP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3000364" y="2143122"/>
                <a:ext cx="11430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местный </a:t>
                </a:r>
              </a:p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бюджет</a:t>
                </a:r>
                <a:endParaRPr lang="ru-RU" sz="1100" b="1" dirty="0">
                  <a:latin typeface="Bebas Neue Bold" pitchFamily="34" charset="-52"/>
                  <a:ea typeface="Roboto Light" pitchFamily="2" charset="0"/>
                </a:endParaRPr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2357422" y="2268727"/>
                <a:ext cx="428628" cy="3744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100"/>
                  </a:lnSpc>
                </a:pPr>
                <a:r>
                  <a:rPr lang="ru-RU" sz="1050" b="1" dirty="0" smtClean="0">
                    <a:latin typeface="Bebas Neue Book" pitchFamily="2" charset="-52"/>
                    <a:ea typeface="Roboto Light" pitchFamily="2" charset="0"/>
                  </a:rPr>
                  <a:t>Млн.</a:t>
                </a:r>
              </a:p>
              <a:p>
                <a:pPr>
                  <a:lnSpc>
                    <a:spcPts val="1100"/>
                  </a:lnSpc>
                </a:pPr>
                <a:r>
                  <a:rPr lang="ru-RU" sz="1050" b="1" dirty="0" smtClean="0">
                    <a:latin typeface="Bebas Neue Book" pitchFamily="2" charset="-52"/>
                    <a:ea typeface="Roboto Light" pitchFamily="2" charset="0"/>
                  </a:rPr>
                  <a:t>Руб.</a:t>
                </a:r>
                <a:endParaRPr lang="ru-RU" sz="1050" b="1" dirty="0">
                  <a:latin typeface="Bebas Neue Book" pitchFamily="2" charset="-52"/>
                  <a:ea typeface="Roboto Light" pitchFamily="2" charset="0"/>
                </a:endParaRPr>
              </a:p>
            </p:txBody>
          </p:sp>
          <p:grpSp>
            <p:nvGrpSpPr>
              <p:cNvPr id="78" name="Группа 52"/>
              <p:cNvGrpSpPr/>
              <p:nvPr/>
            </p:nvGrpSpPr>
            <p:grpSpPr>
              <a:xfrm>
                <a:off x="3500430" y="2268727"/>
                <a:ext cx="642942" cy="374461"/>
                <a:chOff x="857224" y="2743144"/>
                <a:chExt cx="642942" cy="374461"/>
              </a:xfrm>
            </p:grpSpPr>
            <p:sp>
              <p:nvSpPr>
                <p:cNvPr id="79" name="TextBox 78"/>
                <p:cNvSpPr txBox="1"/>
                <p:nvPr/>
              </p:nvSpPr>
              <p:spPr>
                <a:xfrm>
                  <a:off x="1071538" y="2743144"/>
                  <a:ext cx="428628" cy="3744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Млн.</a:t>
                  </a:r>
                </a:p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Руб.</a:t>
                  </a:r>
                  <a:endParaRPr lang="ru-RU" sz="105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  <p:sp>
              <p:nvSpPr>
                <p:cNvPr id="80" name="TextBox 79"/>
                <p:cNvSpPr txBox="1"/>
                <p:nvPr/>
              </p:nvSpPr>
              <p:spPr>
                <a:xfrm>
                  <a:off x="857224" y="2857502"/>
                  <a:ext cx="428628" cy="2353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600" b="1" dirty="0" smtClean="0">
                      <a:latin typeface="Bebas Neue Book" pitchFamily="2" charset="-52"/>
                      <a:ea typeface="Roboto Light" pitchFamily="2" charset="0"/>
                    </a:rPr>
                    <a:t>1,2</a:t>
                  </a:r>
                  <a:endParaRPr lang="ru-RU" sz="160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</p:grpSp>
        </p:grpSp>
        <p:sp>
          <p:nvSpPr>
            <p:cNvPr id="68" name="TextBox 67"/>
            <p:cNvSpPr txBox="1"/>
            <p:nvPr/>
          </p:nvSpPr>
          <p:spPr>
            <a:xfrm>
              <a:off x="1357290" y="2428874"/>
              <a:ext cx="285752" cy="235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100"/>
                </a:lnSpc>
              </a:pPr>
              <a:r>
                <a:rPr lang="ru-RU" sz="1600" b="1" dirty="0" smtClean="0">
                  <a:latin typeface="Bebas Neue Book" pitchFamily="2" charset="-52"/>
                  <a:ea typeface="Roboto Light" pitchFamily="2" charset="0"/>
                </a:rPr>
                <a:t>6</a:t>
              </a:r>
              <a:endParaRPr lang="ru-RU" sz="1600" b="1" dirty="0">
                <a:latin typeface="Bebas Neue Book" pitchFamily="2" charset="-52"/>
                <a:ea typeface="Roboto Light" pitchFamily="2" charset="0"/>
              </a:endParaRPr>
            </a:p>
          </p:txBody>
        </p:sp>
      </p:grpSp>
      <p:pic>
        <p:nvPicPr>
          <p:cNvPr id="4098" name="Picture 2" descr="\\192.168.200.10\од отдел экономического развития$\В работе\для УФ к конкурсу\документы.jpeg"/>
          <p:cNvPicPr>
            <a:picLocks noChangeAspect="1" noChangeArrowheads="1"/>
          </p:cNvPicPr>
          <p:nvPr/>
        </p:nvPicPr>
        <p:blipFill>
          <a:blip r:embed="rId6" cstate="print"/>
          <a:srcRect t="7737"/>
          <a:stretch>
            <a:fillRect/>
          </a:stretch>
        </p:blipFill>
        <p:spPr bwMode="auto">
          <a:xfrm>
            <a:off x="357158" y="2643188"/>
            <a:ext cx="3612413" cy="221456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786578" y="4714890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10</a:t>
            </a:fld>
            <a:endParaRPr lang="ru-RU" dirty="0"/>
          </a:p>
        </p:txBody>
      </p:sp>
      <p:grpSp>
        <p:nvGrpSpPr>
          <p:cNvPr id="2" name="Группа 49"/>
          <p:cNvGrpSpPr/>
          <p:nvPr/>
        </p:nvGrpSpPr>
        <p:grpSpPr>
          <a:xfrm>
            <a:off x="4310032" y="1428742"/>
            <a:ext cx="4833968" cy="2000264"/>
            <a:chOff x="4286248" y="840741"/>
            <a:chExt cx="4833968" cy="2122213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357686" y="1295500"/>
              <a:ext cx="4500594" cy="166745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87C8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5048282" y="1724346"/>
              <a:ext cx="3786214" cy="1061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36 КМ БЕРЕГОВОЙ ЛИНИИ ВОДНЫХ ОБЪЕКТОВ РАЙОНА  ОТ БЫТОВОГО МУСОРА  И ДРЕВЕСНОГО ХЛАМА </a:t>
              </a:r>
            </a:p>
            <a:p>
              <a:pPr lvl="0" defTabSz="1778000">
                <a:spcBef>
                  <a:spcPts val="60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(ЗА ПЕРИОД С АПРЕЛЯ ПО ОКТЯБРЬ)</a:t>
              </a: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840741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4833968" y="1358412"/>
              <a:ext cx="3357586" cy="391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87C879"/>
                  </a:solidFill>
                  <a:latin typeface="Roboto Light" pitchFamily="2" charset="0"/>
                  <a:ea typeface="Roboto Light" pitchFamily="2" charset="0"/>
                </a:rPr>
                <a:t>ОЧИЩЕНО:</a:t>
              </a:r>
            </a:p>
          </p:txBody>
        </p:sp>
      </p:grpSp>
      <p:grpSp>
        <p:nvGrpSpPr>
          <p:cNvPr id="3" name="Группа 29"/>
          <p:cNvGrpSpPr/>
          <p:nvPr/>
        </p:nvGrpSpPr>
        <p:grpSpPr>
          <a:xfrm>
            <a:off x="1571604" y="214296"/>
            <a:ext cx="7072362" cy="857256"/>
            <a:chOff x="1643042" y="214296"/>
            <a:chExt cx="7072362" cy="1040792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692948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 smtClean="0">
                  <a:solidFill>
                    <a:srgbClr val="87C879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СОХРАНЕНИЕ УНИКАЛЬНЫХ ВОДНЫХ ОБЪЕКТОВ</a:t>
              </a:r>
              <a:endParaRPr lang="ru-RU" sz="1400" b="1" dirty="0">
                <a:solidFill>
                  <a:srgbClr val="87C879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1600" b="1" dirty="0" smtClean="0">
                  <a:solidFill>
                    <a:srgbClr val="87C879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ЭКОЛОГИЯ</a:t>
              </a:r>
              <a:endParaRPr lang="ru-RU" sz="1600" dirty="0">
                <a:solidFill>
                  <a:srgbClr val="87C879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85756"/>
              <a:ext cx="70723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87C879"/>
                  </a:solidFill>
                  <a:latin typeface="Bebas Neue Bold" pitchFamily="34" charset="-52"/>
                  <a:ea typeface="Roboto Medium" pitchFamily="2" charset="0"/>
                </a:rPr>
                <a:t>ОЧИСТКА ОТ МУСОРА БЕРЕГОВ И ПРИЛЕГАЮЩЕЙ ТЕРРИТОРИИ ВОДНЫХ ОБЪЕКТОВ </a:t>
              </a:r>
              <a:endParaRPr lang="ru-RU" b="1" dirty="0">
                <a:solidFill>
                  <a:srgbClr val="87C879"/>
                </a:solidFill>
                <a:latin typeface="Bebas Neue Bold" pitchFamily="34" charset="-52"/>
                <a:ea typeface="Roboto Medium" pitchFamily="2" charset="0"/>
              </a:endParaRPr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4572000" y="3571882"/>
            <a:ext cx="4143404" cy="1214446"/>
          </a:xfrm>
          <a:prstGeom prst="roundRect">
            <a:avLst/>
          </a:prstGeom>
          <a:solidFill>
            <a:srgbClr val="87C87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ru-RU" sz="11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МЕРОПРИЯТИЕ ПРОВЕДЕНО СИЛАМИ ВОЛОНТЕРОВ,</a:t>
            </a:r>
          </a:p>
          <a:p>
            <a:pPr algn="ctr">
              <a:lnSpc>
                <a:spcPts val="1400"/>
              </a:lnSpc>
            </a:pPr>
            <a:r>
              <a:rPr lang="ru-RU" sz="11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  УЧАЩИХСЯ ОБРАЗОВАТЕЛЬНЫХ УЧРЕЖДЕНИЙ, </a:t>
            </a:r>
          </a:p>
          <a:p>
            <a:pPr algn="ctr">
              <a:lnSpc>
                <a:spcPts val="1400"/>
              </a:lnSpc>
            </a:pPr>
            <a:r>
              <a:rPr lang="ru-RU" sz="11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 ДЕПУТАТОВ,  СОТРУДНИКОВ ОРГАНОВ МЕСТНОГО САМОУПРАВЛЕНИЯ ПОСЕЛЕНИЙ И РАБОТНИКОВ ЖИЛИЩНО-КОММУНАЛЬНОЙ СФЕРЫ РАЙОНА</a:t>
            </a:r>
          </a:p>
        </p:txBody>
      </p:sp>
      <p:pic>
        <p:nvPicPr>
          <p:cNvPr id="2051" name="Picture 3" descr="C:\Users\Admin\Desktop\бренды\экология\Экология\Logo\Экология_лого_плаш_прав_.png"/>
          <p:cNvPicPr>
            <a:picLocks noChangeAspect="1" noChangeArrowheads="1"/>
          </p:cNvPicPr>
          <p:nvPr/>
        </p:nvPicPr>
        <p:blipFill>
          <a:blip r:embed="rId3" cstate="print"/>
          <a:srcRect l="13793" t="17242" r="13793" b="17241"/>
          <a:stretch>
            <a:fillRect/>
          </a:stretch>
        </p:blipFill>
        <p:spPr bwMode="auto">
          <a:xfrm>
            <a:off x="142844" y="-18"/>
            <a:ext cx="1357322" cy="1228037"/>
          </a:xfrm>
          <a:prstGeom prst="rect">
            <a:avLst/>
          </a:prstGeom>
          <a:noFill/>
        </p:spPr>
      </p:pic>
      <p:pic>
        <p:nvPicPr>
          <p:cNvPr id="25" name="Picture 1" descr="\\dserver1\Общий доступ\6. Первый зам. главы админ. р-на\6.1. Управление экономики\СЕКТОР ИНВЕСТИЦИОННОЙ ДЕЯТЕЛЬНОСТИ\Фото Акция Сохранение ун.водных объектов 2021\Заволжье оз.Михалевское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857370"/>
            <a:ext cx="3714776" cy="2786082"/>
          </a:xfrm>
          <a:prstGeom prst="rect">
            <a:avLst/>
          </a:prstGeom>
          <a:noFill/>
        </p:spPr>
      </p:pic>
      <p:pic>
        <p:nvPicPr>
          <p:cNvPr id="26" name="Picture 2" descr="http://lenovo-forums.ru/uploads/inline/2013-11/528a8105d63fa_2013052322835d87sxs0p5mus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2238514"/>
            <a:ext cx="571504" cy="61898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11</a:t>
            </a:fld>
            <a:endParaRPr lang="ru-RU" dirty="0"/>
          </a:p>
        </p:txBody>
      </p:sp>
      <p:grpSp>
        <p:nvGrpSpPr>
          <p:cNvPr id="4" name="Группа 49"/>
          <p:cNvGrpSpPr/>
          <p:nvPr/>
        </p:nvGrpSpPr>
        <p:grpSpPr>
          <a:xfrm>
            <a:off x="4310032" y="1428742"/>
            <a:ext cx="4833968" cy="3520336"/>
            <a:chOff x="4286248" y="916534"/>
            <a:chExt cx="4833968" cy="3275190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357686" y="1295500"/>
              <a:ext cx="4500594" cy="28962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64BD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5048282" y="1724345"/>
              <a:ext cx="3786214" cy="2219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3  ЦЕНТРОВ ОБРАЗОВАНИЯ ЦИФРОВОГО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 И ГУМАНИТАРНОГО ПРОФИЛЯ 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«ТОЧКА РОСТА»</a:t>
              </a:r>
            </a:p>
            <a:p>
              <a:pPr lvl="0" defTabSz="1778000">
                <a:spcBef>
                  <a:spcPct val="0"/>
                </a:spcBef>
              </a:pPr>
              <a:endParaRPr lang="ru-RU" sz="800" b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endParaRPr>
            </a:p>
            <a:p>
              <a:pPr lvl="0"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«БРИЛЯКОВСКАЯ СРЕДНЯЯ ШКОЛА»</a:t>
              </a:r>
            </a:p>
            <a:p>
              <a:pPr lvl="0"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«СРЕДНЯЯ ШКОЛА № 2» в ГОРОДЦЕ</a:t>
              </a:r>
            </a:p>
            <a:p>
              <a:pPr lvl="0"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«СТРОЧКОВСКАЯ СРЕДНЯЯ ШКОЛА»</a:t>
              </a:r>
            </a:p>
            <a:p>
              <a:pPr lvl="0" defTabSz="1778000">
                <a:spcBef>
                  <a:spcPct val="0"/>
                </a:spcBef>
              </a:pPr>
              <a:endParaRPr lang="ru-RU" sz="1100" b="1" dirty="0" smtClean="0">
                <a:solidFill>
                  <a:schemeClr val="tx2">
                    <a:lumMod val="75000"/>
                  </a:schemeClr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endParaRP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ПРОИЗВЕДЕНА ОПЛАТА ТРУДА И ПОВЫШЕНИЕ КВАЛИФИКАЦИИ СОТРУДНИКОВ ЦЕНТРОВ, 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ПРИОБРЕТЕНЫ РАСХОДНЫЕ МАТЕРИАЛЫ, 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РОБОТОТЕХНИЧЕСКОЕ ОБОРУДОВАНИЕ 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И КОНСТРУКТОРЫ</a:t>
              </a:r>
              <a:endParaRPr lang="ru-RU" sz="1100" b="1" dirty="0" smtClean="0">
                <a:solidFill>
                  <a:schemeClr val="accent1">
                    <a:lumMod val="75000"/>
                  </a:schemeClr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916534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4881622" y="1358411"/>
              <a:ext cx="3881436" cy="391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64BDE1"/>
                  </a:solidFill>
                  <a:latin typeface="Roboto Light" pitchFamily="2" charset="0"/>
                  <a:ea typeface="Roboto Light" pitchFamily="2" charset="0"/>
                </a:rPr>
                <a:t>ОБЕСПЕЧЕНА ДЕЯТЕЛЬНОСТЬ:</a:t>
              </a:r>
            </a:p>
          </p:txBody>
        </p:sp>
      </p:grpSp>
      <p:grpSp>
        <p:nvGrpSpPr>
          <p:cNvPr id="5" name="Группа 29"/>
          <p:cNvGrpSpPr/>
          <p:nvPr/>
        </p:nvGrpSpPr>
        <p:grpSpPr>
          <a:xfrm>
            <a:off x="1500166" y="102198"/>
            <a:ext cx="7000924" cy="969354"/>
            <a:chOff x="1643042" y="214296"/>
            <a:chExt cx="7000924" cy="1040792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692948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 smtClean="0">
                  <a:solidFill>
                    <a:srgbClr val="64BDE1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СОВРЕМЕННАЯ ШКОЛА</a:t>
              </a:r>
              <a:endParaRPr lang="ru-RU" sz="1400" b="1" dirty="0">
                <a:solidFill>
                  <a:srgbClr val="64BDE1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1600" b="1" dirty="0" smtClean="0">
                  <a:solidFill>
                    <a:srgbClr val="64BDE1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ОБРАЗОВАНИЕ</a:t>
              </a:r>
              <a:endParaRPr lang="ru-RU" sz="1600" dirty="0">
                <a:solidFill>
                  <a:srgbClr val="64BDE1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85756"/>
              <a:ext cx="70009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64BDE1"/>
                  </a:solidFill>
                  <a:latin typeface="Bebas Neue Bold" pitchFamily="34" charset="-52"/>
                  <a:ea typeface="Roboto Medium" pitchFamily="2" charset="0"/>
                </a:rPr>
                <a:t>ФИНАНСОВОЕ ОБЕСПЕЧЕНИЕ ДЕЯТЕЛЬНОСТИ  ЦЕНТРОВ ОБРАЗОВАНИЯ «ТОЧКА РОСТА»</a:t>
              </a:r>
            </a:p>
          </p:txBody>
        </p:sp>
      </p:grpSp>
      <p:pic>
        <p:nvPicPr>
          <p:cNvPr id="3074" name="Picture 2" descr="C:\Users\Admin\Desktop\бренды\образование\Образование\Logo\Образование_лого_цвет_на бел_прав.png"/>
          <p:cNvPicPr>
            <a:picLocks noChangeAspect="1" noChangeArrowheads="1"/>
          </p:cNvPicPr>
          <p:nvPr/>
        </p:nvPicPr>
        <p:blipFill>
          <a:blip r:embed="rId3" cstate="print"/>
          <a:srcRect l="10346" t="17242" r="13793" b="13793"/>
          <a:stretch>
            <a:fillRect/>
          </a:stretch>
        </p:blipFill>
        <p:spPr bwMode="auto">
          <a:xfrm>
            <a:off x="0" y="0"/>
            <a:ext cx="1428728" cy="1298854"/>
          </a:xfrm>
          <a:prstGeom prst="rect">
            <a:avLst/>
          </a:prstGeom>
          <a:noFill/>
        </p:spPr>
      </p:pic>
      <p:pic>
        <p:nvPicPr>
          <p:cNvPr id="39" name="Picture 4" descr="https://ekfgroup.com/images/training_step_lear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2214560"/>
            <a:ext cx="642942" cy="642942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71406" y="1471896"/>
            <a:ext cx="4143404" cy="52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ru-RU" b="1" dirty="0" smtClean="0">
                <a:latin typeface="Roboto Medium" pitchFamily="2" charset="0"/>
                <a:ea typeface="Roboto Medium" pitchFamily="2" charset="0"/>
              </a:rPr>
              <a:t>Финансирование проекта </a:t>
            </a:r>
          </a:p>
          <a:p>
            <a:pPr algn="ctr">
              <a:lnSpc>
                <a:spcPts val="1800"/>
              </a:lnSpc>
            </a:pPr>
            <a:r>
              <a:rPr lang="ru-RU" b="1" dirty="0" smtClean="0">
                <a:solidFill>
                  <a:srgbClr val="64BDE1"/>
                </a:solidFill>
                <a:latin typeface="Roboto Light" pitchFamily="2" charset="0"/>
                <a:ea typeface="Roboto Light" pitchFamily="2" charset="0"/>
              </a:rPr>
              <a:t>3,1 </a:t>
            </a:r>
            <a:r>
              <a:rPr lang="ru-RU" sz="1600" b="1" dirty="0" smtClean="0">
                <a:solidFill>
                  <a:srgbClr val="64BDE1"/>
                </a:solidFill>
                <a:latin typeface="Roboto Light" pitchFamily="2" charset="0"/>
                <a:ea typeface="Roboto Light" pitchFamily="2" charset="0"/>
              </a:rPr>
              <a:t>млн.руб.</a:t>
            </a:r>
            <a:endParaRPr lang="ru-RU" sz="1600" b="1" dirty="0">
              <a:solidFill>
                <a:srgbClr val="64BDE1"/>
              </a:solidFill>
              <a:latin typeface="Roboto Light" pitchFamily="2" charset="0"/>
              <a:ea typeface="Roboto Light" pitchFamily="2" charset="0"/>
            </a:endParaRPr>
          </a:p>
        </p:txBody>
      </p:sp>
      <p:grpSp>
        <p:nvGrpSpPr>
          <p:cNvPr id="32" name="Группа 31"/>
          <p:cNvGrpSpPr/>
          <p:nvPr/>
        </p:nvGrpSpPr>
        <p:grpSpPr>
          <a:xfrm>
            <a:off x="785786" y="1982975"/>
            <a:ext cx="1143008" cy="517337"/>
            <a:chOff x="785786" y="2214560"/>
            <a:chExt cx="1143008" cy="517337"/>
          </a:xfrm>
        </p:grpSpPr>
        <p:grpSp>
          <p:nvGrpSpPr>
            <p:cNvPr id="40" name="Группа 55"/>
            <p:cNvGrpSpPr/>
            <p:nvPr/>
          </p:nvGrpSpPr>
          <p:grpSpPr>
            <a:xfrm>
              <a:off x="785786" y="2214560"/>
              <a:ext cx="1143008" cy="517337"/>
              <a:chOff x="1643042" y="2143122"/>
              <a:chExt cx="1143008" cy="517337"/>
            </a:xfrm>
          </p:grpSpPr>
          <p:sp>
            <p:nvSpPr>
              <p:cNvPr id="42" name="TextBox 41"/>
              <p:cNvSpPr txBox="1"/>
              <p:nvPr/>
            </p:nvSpPr>
            <p:spPr>
              <a:xfrm>
                <a:off x="1643042" y="2143122"/>
                <a:ext cx="11430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областной</a:t>
                </a:r>
              </a:p>
              <a:p>
                <a:pPr>
                  <a:lnSpc>
                    <a:spcPts val="1200"/>
                  </a:lnSpc>
                </a:pPr>
                <a:r>
                  <a:rPr lang="ru-RU" sz="1100" b="1" dirty="0" smtClean="0">
                    <a:latin typeface="Bebas Neue Bold" pitchFamily="34" charset="-52"/>
                    <a:ea typeface="Roboto Light" pitchFamily="2" charset="0"/>
                  </a:rPr>
                  <a:t>бюджет</a:t>
                </a:r>
                <a:endParaRPr lang="ru-RU" sz="1100" b="1" dirty="0">
                  <a:latin typeface="Bebas Neue Bold" pitchFamily="34" charset="-52"/>
                  <a:ea typeface="Roboto Light" pitchFamily="2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2357422" y="2285998"/>
                <a:ext cx="428628" cy="3744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100"/>
                  </a:lnSpc>
                </a:pPr>
                <a:r>
                  <a:rPr lang="ru-RU" sz="1050" b="1" dirty="0" smtClean="0">
                    <a:latin typeface="Bebas Neue Book" pitchFamily="2" charset="-52"/>
                    <a:ea typeface="Roboto Light" pitchFamily="2" charset="0"/>
                  </a:rPr>
                  <a:t>Млн.</a:t>
                </a:r>
              </a:p>
              <a:p>
                <a:pPr>
                  <a:lnSpc>
                    <a:spcPts val="1100"/>
                  </a:lnSpc>
                </a:pPr>
                <a:r>
                  <a:rPr lang="ru-RU" sz="1050" b="1" dirty="0" smtClean="0">
                    <a:latin typeface="Bebas Neue Book" pitchFamily="2" charset="-52"/>
                    <a:ea typeface="Roboto Light" pitchFamily="2" charset="0"/>
                  </a:rPr>
                  <a:t>Руб.</a:t>
                </a:r>
                <a:endParaRPr lang="ru-RU" sz="1050" b="1" dirty="0">
                  <a:latin typeface="Bebas Neue Book" pitchFamily="2" charset="-52"/>
                  <a:ea typeface="Roboto Light" pitchFamily="2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1285852" y="2428874"/>
              <a:ext cx="357190" cy="233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100"/>
                </a:lnSpc>
              </a:pPr>
              <a:r>
                <a:rPr lang="ru-RU" sz="1600" b="1" dirty="0" smtClean="0">
                  <a:latin typeface="Bebas Neue Book" pitchFamily="2" charset="-52"/>
                  <a:ea typeface="Roboto Light" pitchFamily="2" charset="0"/>
                </a:rPr>
                <a:t>3,1</a:t>
              </a:r>
              <a:endParaRPr lang="ru-RU" sz="1600" b="1" dirty="0">
                <a:latin typeface="Bebas Neue Book" pitchFamily="2" charset="-52"/>
                <a:ea typeface="Roboto Light" pitchFamily="2" charset="0"/>
              </a:endParaRPr>
            </a:p>
          </p:txBody>
        </p:sp>
      </p:grpSp>
      <p:pic>
        <p:nvPicPr>
          <p:cNvPr id="51" name="Рисунок 50" descr="70a9f671da976f85fc64084f2cef618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1643056"/>
            <a:ext cx="406940" cy="29967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/>
          <a:srcRect t="7412" b="3699"/>
          <a:stretch>
            <a:fillRect/>
          </a:stretch>
        </p:blipFill>
        <p:spPr bwMode="auto">
          <a:xfrm>
            <a:off x="428596" y="2547936"/>
            <a:ext cx="3571900" cy="2381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12</a:t>
            </a:fld>
            <a:endParaRPr lang="ru-RU" dirty="0"/>
          </a:p>
        </p:txBody>
      </p:sp>
      <p:grpSp>
        <p:nvGrpSpPr>
          <p:cNvPr id="2" name="Группа 49"/>
          <p:cNvGrpSpPr/>
          <p:nvPr/>
        </p:nvGrpSpPr>
        <p:grpSpPr>
          <a:xfrm>
            <a:off x="4310032" y="1357304"/>
            <a:ext cx="4833968" cy="3571900"/>
            <a:chOff x="4286248" y="916534"/>
            <a:chExt cx="4833968" cy="3559989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357686" y="1295500"/>
              <a:ext cx="4500594" cy="3181023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64BD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5048282" y="1724345"/>
              <a:ext cx="3786214" cy="26073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5 ЦЕНТРОВ ОБРАЗОВАНИЯ ЕСТЕСТВЕННО-НАУЧНОЙ И ТЕХНОЛОГИЧЕСКОЙ НАПРАВЛЕННОСТИ «ТОЧКА РОСТА»</a:t>
              </a:r>
            </a:p>
            <a:p>
              <a:pPr lvl="0" defTabSz="1778000">
                <a:spcBef>
                  <a:spcPct val="0"/>
                </a:spcBef>
              </a:pPr>
              <a:endParaRPr lang="ru-RU" sz="1200" b="1" dirty="0" smtClean="0">
                <a:solidFill>
                  <a:schemeClr val="tx2">
                    <a:lumMod val="75000"/>
                  </a:schemeClr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endParaRP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«СРЕДНЯЯ ШКОЛА № 4» в ГОРОДЦЕ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«СРЕДНЯЯ ШКОЛА № 3» в ЗАВОЛЖЬЕ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«СРЕДНЯЯ ШКОЛА № 19» в ЗАВОЛЖЬЕ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«ТИМИРЯЗЕВСКАЯ СРЕДНЯЯ ШКОЛА»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«ЗИНЯКОВСКАЯ ОСНОВНАЯ ШКОЛА»</a:t>
              </a:r>
            </a:p>
            <a:p>
              <a:pPr defTabSz="1778000">
                <a:spcBef>
                  <a:spcPct val="0"/>
                </a:spcBef>
              </a:pPr>
              <a:endParaRPr lang="ru-RU" sz="1100" b="1" dirty="0" smtClean="0">
                <a:solidFill>
                  <a:schemeClr val="tx2">
                    <a:lumMod val="75000"/>
                  </a:schemeClr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endParaRP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1 300 УЧАЩИХСЯ ПОЛУЧИЛИ ВОЗМОЖНОСТЬ ОБУЧАТЬСЯ ПО СОВРЕМЕННЫМ ПРОГРАММАМ ЕСТЕСТВЕННОНАУЧНОГО И ТЕХНОЛОГИЧЕСКОГО ПРОФИЛЯ</a:t>
              </a: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916534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4881622" y="1358411"/>
              <a:ext cx="3881436" cy="3681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64BDE1"/>
                  </a:solidFill>
                  <a:latin typeface="Roboto Light" pitchFamily="2" charset="0"/>
                  <a:ea typeface="Roboto Light" pitchFamily="2" charset="0"/>
                </a:rPr>
                <a:t>СОЗДАНЫ:</a:t>
              </a:r>
            </a:p>
          </p:txBody>
        </p:sp>
      </p:grpSp>
      <p:grpSp>
        <p:nvGrpSpPr>
          <p:cNvPr id="3" name="Группа 29"/>
          <p:cNvGrpSpPr/>
          <p:nvPr/>
        </p:nvGrpSpPr>
        <p:grpSpPr>
          <a:xfrm>
            <a:off x="1571604" y="71420"/>
            <a:ext cx="7000924" cy="1143008"/>
            <a:chOff x="1643042" y="214296"/>
            <a:chExt cx="7000924" cy="1317791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692948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 smtClean="0">
                  <a:solidFill>
                    <a:srgbClr val="64BDE1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СОВРЕМЕННАЯ ШКОЛА</a:t>
              </a:r>
              <a:endParaRPr lang="ru-RU" sz="1400" b="1" dirty="0">
                <a:solidFill>
                  <a:srgbClr val="64BDE1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1600" b="1" dirty="0" smtClean="0">
                  <a:solidFill>
                    <a:srgbClr val="64BDE1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ОБРАЗОВАНИЕ</a:t>
              </a:r>
              <a:endParaRPr lang="ru-RU" sz="1600" dirty="0">
                <a:solidFill>
                  <a:srgbClr val="64BDE1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85756"/>
              <a:ext cx="70009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64BDE1"/>
                  </a:solidFill>
                  <a:latin typeface="Bebas Neue Bold" pitchFamily="34" charset="-52"/>
                  <a:ea typeface="Roboto Medium" pitchFamily="2" charset="0"/>
                </a:rPr>
                <a:t>СОЗДАНИЕ  ЦЕНТРОВ ОБРАЗОВАНИЯ ЕСТЕСТВЕННОНАУЧНОЙ И ТЕХНОЛОГИЧЕСКОЙ НАПРАВЛЕННОСТИ «ТОЧКА РОСТА»</a:t>
              </a:r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142844" y="3714758"/>
            <a:ext cx="4143404" cy="1143008"/>
          </a:xfrm>
          <a:prstGeom prst="roundRect">
            <a:avLst/>
          </a:prstGeom>
          <a:solidFill>
            <a:srgbClr val="64BD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ПРОВЕДЕН РЕМОНТ ПОМЕЩЕНИЙ ЦЕНТРОВ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(3,8 МЛН.РУБ. ИЗ РАЙОННОГО БЮДЖЕТА)</a:t>
            </a:r>
          </a:p>
          <a:p>
            <a:pPr algn="ctr">
              <a:spcBef>
                <a:spcPts val="600"/>
              </a:spcBef>
            </a:pPr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  МИНИСТЕРСТВОМ ОБРАЗОВАНИЯ 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ПЕРЕДАНО ОБОРУДОВАНИЕ НА СУММУ 7,6 МЛН.РУБ.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(ОБЛАСТНОЙ БЮДЖЕТ)</a:t>
            </a:r>
            <a:endParaRPr lang="ru-RU" sz="1200" b="1" dirty="0">
              <a:solidFill>
                <a:schemeClr val="tx1"/>
              </a:solidFill>
              <a:latin typeface="Roboto Light" pitchFamily="2" charset="0"/>
              <a:ea typeface="Roboto Light" pitchFamily="2" charset="0"/>
            </a:endParaRPr>
          </a:p>
        </p:txBody>
      </p:sp>
      <p:pic>
        <p:nvPicPr>
          <p:cNvPr id="3074" name="Picture 2" descr="C:\Users\Admin\Desktop\бренды\образование\Образование\Logo\Образование_лого_цвет_на бел_прав.png"/>
          <p:cNvPicPr>
            <a:picLocks noChangeAspect="1" noChangeArrowheads="1"/>
          </p:cNvPicPr>
          <p:nvPr/>
        </p:nvPicPr>
        <p:blipFill>
          <a:blip r:embed="rId3" cstate="print"/>
          <a:srcRect l="10346" t="17242" r="13793" b="13793"/>
          <a:stretch>
            <a:fillRect/>
          </a:stretch>
        </p:blipFill>
        <p:spPr bwMode="auto">
          <a:xfrm>
            <a:off x="0" y="0"/>
            <a:ext cx="1500166" cy="1363798"/>
          </a:xfrm>
          <a:prstGeom prst="rect">
            <a:avLst/>
          </a:prstGeom>
          <a:noFill/>
        </p:spPr>
      </p:pic>
      <p:pic>
        <p:nvPicPr>
          <p:cNvPr id="39" name="Picture 4" descr="https://ekfgroup.com/images/training_step_lear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2143122"/>
            <a:ext cx="642942" cy="642942"/>
          </a:xfrm>
          <a:prstGeom prst="rect">
            <a:avLst/>
          </a:prstGeom>
          <a:noFill/>
        </p:spPr>
      </p:pic>
      <p:pic>
        <p:nvPicPr>
          <p:cNvPr id="25" name="Picture 2" descr="C:\Users\User\Desktop\нацпроекты\образование фото\Нацпроекты\Точка роста 2021\Кабинет Химии и биологии1.jpg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</a:blip>
          <a:srcRect l="6205" r="5371"/>
          <a:stretch>
            <a:fillRect/>
          </a:stretch>
        </p:blipFill>
        <p:spPr bwMode="auto">
          <a:xfrm>
            <a:off x="285720" y="1714494"/>
            <a:ext cx="3857652" cy="1861148"/>
          </a:xfrm>
          <a:prstGeom prst="rect">
            <a:avLst/>
          </a:prstGeom>
          <a:noFill/>
        </p:spPr>
      </p:pic>
      <p:pic>
        <p:nvPicPr>
          <p:cNvPr id="26" name="Рисунок 25" descr="70a9f671da976f85fc64084f2cef618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5970" y="4071948"/>
            <a:ext cx="406940" cy="29967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13</a:t>
            </a:fld>
            <a:endParaRPr lang="ru-RU" dirty="0"/>
          </a:p>
        </p:txBody>
      </p:sp>
      <p:grpSp>
        <p:nvGrpSpPr>
          <p:cNvPr id="2" name="Группа 49"/>
          <p:cNvGrpSpPr/>
          <p:nvPr/>
        </p:nvGrpSpPr>
        <p:grpSpPr>
          <a:xfrm>
            <a:off x="4310032" y="1357304"/>
            <a:ext cx="4833968" cy="3611281"/>
            <a:chOff x="4286248" y="916534"/>
            <a:chExt cx="4833968" cy="3599237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357686" y="1295500"/>
              <a:ext cx="4500594" cy="3181023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64BD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5048282" y="1724345"/>
              <a:ext cx="3786214" cy="27914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15 УЧЕБНЫХ КАБИНЕТОВ В 5 ШКОЛАХ НОУТБУКАМИ, ИНТЕРАКТИВНЫМИ ПАНЕЛЯМИ, </a:t>
              </a:r>
              <a:r>
                <a:rPr lang="en-US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IP</a:t>
              </a: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-КАМЕРАМИ</a:t>
              </a:r>
            </a:p>
            <a:p>
              <a:pPr lvl="0" defTabSz="1778000">
                <a:spcBef>
                  <a:spcPct val="0"/>
                </a:spcBef>
              </a:pPr>
              <a:endParaRPr lang="ru-RU" sz="1200" b="1" dirty="0" smtClean="0">
                <a:solidFill>
                  <a:schemeClr val="tx2">
                    <a:lumMod val="75000"/>
                  </a:schemeClr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endParaRP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«СРЕДНЯЯ ШКОЛА № 2» в ГОРОДЦЕ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«СРЕДНЯЯ ШКОЛА № 7» в ГОРОДЦЕ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«СРЕДНЯЯ ШКОЛА № 17» в ЗАВОЛЖЬЕ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«СРЕДНЯЯ ШКОЛА № 18» в ЗАВОЛЖЬЕ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МБОУ «СРЕДНЯЯ ШКОЛА № 19» в ЗАВОЛЖЬЕ</a:t>
              </a:r>
            </a:p>
            <a:p>
              <a:pPr defTabSz="1778000">
                <a:spcBef>
                  <a:spcPct val="0"/>
                </a:spcBef>
              </a:pPr>
              <a:endParaRPr lang="ru-RU" sz="1100" b="1" dirty="0" smtClean="0">
                <a:solidFill>
                  <a:schemeClr val="tx2">
                    <a:lumMod val="75000"/>
                  </a:schemeClr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endParaRPr>
            </a:p>
            <a:p>
              <a:pPr lvl="0"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ПЕДАГОГИ И УЧАЩИЕСЯ 5 ШКОЛ ПОЛУЧИЛИ ВОЗМОЖНОСТЬ ОРГАНИЗОВАТЬ ОБУЧЕНИЕ  </a:t>
              </a:r>
            </a:p>
            <a:p>
              <a:pPr lvl="0"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В СООТВЕТСТВИИ С ЦЕЛЕВОЙ МОДЕЛЬЮ ЦИФРОВОЙ ОБРАЗОВАТЕЛЬНОЙ СРЕДЫ</a:t>
              </a:r>
            </a:p>
            <a:p>
              <a:pPr defTabSz="1778000">
                <a:spcBef>
                  <a:spcPct val="0"/>
                </a:spcBef>
              </a:pPr>
              <a:endParaRPr lang="ru-RU" sz="1200" b="1" dirty="0" smtClean="0">
                <a:solidFill>
                  <a:schemeClr val="tx2">
                    <a:lumMod val="75000"/>
                  </a:schemeClr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916534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4881622" y="1358411"/>
              <a:ext cx="3881436" cy="3681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64BDE1"/>
                  </a:solidFill>
                  <a:latin typeface="Roboto Light" pitchFamily="2" charset="0"/>
                  <a:ea typeface="Roboto Light" pitchFamily="2" charset="0"/>
                </a:rPr>
                <a:t>ОСНАЩЕНЫ:</a:t>
              </a:r>
            </a:p>
          </p:txBody>
        </p:sp>
      </p:grpSp>
      <p:grpSp>
        <p:nvGrpSpPr>
          <p:cNvPr id="3" name="Группа 29"/>
          <p:cNvGrpSpPr/>
          <p:nvPr/>
        </p:nvGrpSpPr>
        <p:grpSpPr>
          <a:xfrm>
            <a:off x="1571604" y="214296"/>
            <a:ext cx="7000924" cy="857256"/>
            <a:chOff x="1643042" y="214296"/>
            <a:chExt cx="7000924" cy="1040792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692948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 smtClean="0">
                  <a:solidFill>
                    <a:srgbClr val="64BDE1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ЦИФРОВАЯ ОБРАЗОВАТЕЛЬНАЯ СРЕДА</a:t>
              </a:r>
              <a:endParaRPr lang="ru-RU" sz="1400" b="1" dirty="0">
                <a:solidFill>
                  <a:srgbClr val="64BDE1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1600" b="1" dirty="0" smtClean="0">
                  <a:solidFill>
                    <a:srgbClr val="64BDE1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ОБРАЗОВАНИЕ</a:t>
              </a:r>
              <a:endParaRPr lang="ru-RU" sz="1600" dirty="0">
                <a:solidFill>
                  <a:srgbClr val="64BDE1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85756"/>
              <a:ext cx="70009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64BDE1"/>
                  </a:solidFill>
                  <a:latin typeface="Bebas Neue Bold" pitchFamily="34" charset="-52"/>
                  <a:ea typeface="Roboto Medium" pitchFamily="2" charset="0"/>
                </a:rPr>
                <a:t>ВНЕДРЕНИЕ ЦИФРОВОЙ МОДЕЛИ ОБРАЗОВАТЕЛЬНОЙ СРЕДЫ В ШКОЛАХ РАЙОНА</a:t>
              </a:r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142844" y="3786196"/>
            <a:ext cx="4143404" cy="1143008"/>
          </a:xfrm>
          <a:prstGeom prst="roundRect">
            <a:avLst/>
          </a:prstGeom>
          <a:solidFill>
            <a:srgbClr val="64BD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ПРОВЕДЕН РЕМОНТ УЧЕБНЫХ КАБИНЕТОВ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(3,5 МЛН.РУБ. ИЗ РАЙОННОГО БЮДЖЕТА)</a:t>
            </a:r>
          </a:p>
          <a:p>
            <a:pPr algn="ctr">
              <a:spcBef>
                <a:spcPts val="600"/>
              </a:spcBef>
            </a:pPr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 МИНИСТЕРСТВОМ ОБРАЗОВАНИЯ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ПЕРЕДАНО ОБОРУДОВАНИЕ НА СУММУ 5,4 МЛН.РУБ.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(ОБЛАСТНОЙ БЮДЖЕТ)</a:t>
            </a:r>
          </a:p>
        </p:txBody>
      </p:sp>
      <p:pic>
        <p:nvPicPr>
          <p:cNvPr id="3074" name="Picture 2" descr="C:\Users\Admin\Desktop\бренды\образование\Образование\Logo\Образование_лого_цвет_на бел_прав.png"/>
          <p:cNvPicPr>
            <a:picLocks noChangeAspect="1" noChangeArrowheads="1"/>
          </p:cNvPicPr>
          <p:nvPr/>
        </p:nvPicPr>
        <p:blipFill>
          <a:blip r:embed="rId3" cstate="print"/>
          <a:srcRect l="10346" t="17242" r="13793" b="13793"/>
          <a:stretch>
            <a:fillRect/>
          </a:stretch>
        </p:blipFill>
        <p:spPr bwMode="auto">
          <a:xfrm>
            <a:off x="0" y="0"/>
            <a:ext cx="1500166" cy="1363798"/>
          </a:xfrm>
          <a:prstGeom prst="rect">
            <a:avLst/>
          </a:prstGeom>
          <a:noFill/>
        </p:spPr>
      </p:pic>
      <p:pic>
        <p:nvPicPr>
          <p:cNvPr id="26" name="Рисунок 25" descr="70a9f671da976f85fc64084f2cef618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5970" y="4143386"/>
            <a:ext cx="406940" cy="299670"/>
          </a:xfrm>
          <a:prstGeom prst="rect">
            <a:avLst/>
          </a:prstGeom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/>
          <a:srcRect t="9756" b="8942"/>
          <a:stretch>
            <a:fillRect/>
          </a:stretch>
        </p:blipFill>
        <p:spPr bwMode="auto">
          <a:xfrm>
            <a:off x="428596" y="1428742"/>
            <a:ext cx="3571900" cy="21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2" descr="https://yt3.ggpht.com/a/AATXAJxBi60kIwlN5LebqPnzB8pxbYsuMvvuAYpGamKM=s900-c-k-c0x00ffffff-no-rj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57746" y="2214560"/>
            <a:ext cx="614320" cy="61432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14</a:t>
            </a:fld>
            <a:endParaRPr lang="ru-RU" dirty="0"/>
          </a:p>
        </p:txBody>
      </p:sp>
      <p:grpSp>
        <p:nvGrpSpPr>
          <p:cNvPr id="2" name="Группа 49"/>
          <p:cNvGrpSpPr/>
          <p:nvPr/>
        </p:nvGrpSpPr>
        <p:grpSpPr>
          <a:xfrm>
            <a:off x="4357686" y="1371719"/>
            <a:ext cx="4786314" cy="3200296"/>
            <a:chOff x="4286248" y="788502"/>
            <a:chExt cx="4833968" cy="3189623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357686" y="1295501"/>
              <a:ext cx="4500594" cy="26826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64BD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5152039" y="1724345"/>
              <a:ext cx="3682457" cy="19785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875 МЕСТ ДОПОЛНИТЕЛЬНОГО ОБРАЗОВАНИЯ ДЕТЕЙ </a:t>
              </a:r>
            </a:p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В НОВОМ КОРПУСЕ  «ЦВР «РАДУГА»  </a:t>
              </a:r>
            </a:p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НА УЛ. ДОРОЖНОЙ В ГОРОДЦЕ</a:t>
              </a:r>
            </a:p>
            <a:p>
              <a:pPr lvl="0" defTabSz="1778000">
                <a:spcBef>
                  <a:spcPct val="0"/>
                </a:spcBef>
              </a:pPr>
              <a:endParaRPr lang="ru-RU" sz="1200" b="1" dirty="0" smtClean="0">
                <a:solidFill>
                  <a:schemeClr val="tx2">
                    <a:lumMod val="75000"/>
                  </a:schemeClr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endParaRP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УЧЕБНЫЕ КАБИНЕТЫ ОСНАЩЕНЫ НОВОЙ МЕБЕЛЬЮ, УЧЕБНЫМ ОБОРУДОВАНИЕМ 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ДЛЯ МУЛЬТСТУДИИ, ТУРИСТСКО-КРАЕВЕДЧЕСКИХ ОБЪЕДИНЕНИЙ,  ТВОРЧЕСКОЙ ЛАБОРАТОРИИ, </a:t>
              </a:r>
            </a:p>
            <a:p>
              <a:pPr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ЗАНЯТИЙ ШАХМАТАМИ, РОБОТОТЕХНИКОЙ</a:t>
              </a: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788502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4881622" y="1358411"/>
              <a:ext cx="3881436" cy="3681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64BDE1"/>
                  </a:solidFill>
                  <a:latin typeface="Roboto Light" pitchFamily="2" charset="0"/>
                  <a:ea typeface="Roboto Light" pitchFamily="2" charset="0"/>
                </a:rPr>
                <a:t>СОЗДАНО:</a:t>
              </a:r>
            </a:p>
          </p:txBody>
        </p:sp>
      </p:grpSp>
      <p:grpSp>
        <p:nvGrpSpPr>
          <p:cNvPr id="3" name="Группа 29"/>
          <p:cNvGrpSpPr/>
          <p:nvPr/>
        </p:nvGrpSpPr>
        <p:grpSpPr>
          <a:xfrm>
            <a:off x="1571604" y="214296"/>
            <a:ext cx="7000924" cy="928694"/>
            <a:chOff x="1643042" y="214296"/>
            <a:chExt cx="7000924" cy="1040792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692948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 smtClean="0">
                  <a:solidFill>
                    <a:srgbClr val="64BDE1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УСПЕХ КАЖДОГО РЕБЕНКА</a:t>
              </a:r>
              <a:endParaRPr lang="ru-RU" sz="1400" b="1" dirty="0">
                <a:solidFill>
                  <a:srgbClr val="64BDE1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1600" b="1" dirty="0" smtClean="0">
                  <a:solidFill>
                    <a:srgbClr val="64BDE1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ОБРАЗОВАНИЕ</a:t>
              </a:r>
              <a:endParaRPr lang="ru-RU" sz="1600" dirty="0">
                <a:solidFill>
                  <a:srgbClr val="64BDE1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85756"/>
              <a:ext cx="70009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64BDE1"/>
                  </a:solidFill>
                  <a:latin typeface="Bebas Neue Bold" pitchFamily="34" charset="-52"/>
                  <a:ea typeface="Roboto Medium" pitchFamily="2" charset="0"/>
                </a:rPr>
                <a:t>СОЗДАНИЕ НОВЫХ МЕСТ ДОПОЛНИТЕЛЬНОГО ОБРАЗОВАНИЯ ДЕТЕЙ</a:t>
              </a:r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142844" y="3643320"/>
            <a:ext cx="4143404" cy="1285884"/>
          </a:xfrm>
          <a:prstGeom prst="roundRect">
            <a:avLst/>
          </a:prstGeom>
          <a:solidFill>
            <a:srgbClr val="64BD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ПРОВЕДЕН РЕМОНТ ЗДАНИЯ И 8 УЧЕБНЫХ КАБИНЕТОВ, ПРИОБРЕТЕНА МЕБЕЛЬ 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(1,6 МЛН.РУБ. ИЗ РАЙОННОГО БЮДЖЕТА)</a:t>
            </a:r>
          </a:p>
          <a:p>
            <a:pPr algn="ctr">
              <a:spcBef>
                <a:spcPts val="600"/>
              </a:spcBef>
            </a:pPr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 МИНИСТЕРСТВОМ ОБРАЗОВАНИЯ 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ПЕРЕДАНО ОБОРУДОВАНИЕ НА СУММУ 4 МЛН.РУБ.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(ОБЛАСТНОЙ БЮДЖЕТ) </a:t>
            </a:r>
            <a:endParaRPr lang="ru-RU" sz="1200" i="1" dirty="0">
              <a:solidFill>
                <a:schemeClr val="tx1"/>
              </a:solidFill>
              <a:latin typeface="Roboto Light" pitchFamily="2" charset="0"/>
              <a:ea typeface="Roboto Light" pitchFamily="2" charset="0"/>
            </a:endParaRPr>
          </a:p>
        </p:txBody>
      </p:sp>
      <p:pic>
        <p:nvPicPr>
          <p:cNvPr id="3074" name="Picture 2" descr="C:\Users\Admin\Desktop\бренды\образование\Образование\Logo\Образование_лого_цвет_на бел_прав.png"/>
          <p:cNvPicPr>
            <a:picLocks noChangeAspect="1" noChangeArrowheads="1"/>
          </p:cNvPicPr>
          <p:nvPr/>
        </p:nvPicPr>
        <p:blipFill>
          <a:blip r:embed="rId3" cstate="print"/>
          <a:srcRect l="10346" t="17242" r="13793" b="13793"/>
          <a:stretch>
            <a:fillRect/>
          </a:stretch>
        </p:blipFill>
        <p:spPr bwMode="auto">
          <a:xfrm>
            <a:off x="0" y="0"/>
            <a:ext cx="1500166" cy="1363798"/>
          </a:xfrm>
          <a:prstGeom prst="rect">
            <a:avLst/>
          </a:prstGeom>
          <a:noFill/>
        </p:spPr>
      </p:pic>
      <p:pic>
        <p:nvPicPr>
          <p:cNvPr id="26" name="Рисунок 25" descr="70a9f671da976f85fc64084f2cef618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5970" y="3929072"/>
            <a:ext cx="406940" cy="299670"/>
          </a:xfrm>
          <a:prstGeom prst="rect">
            <a:avLst/>
          </a:prstGeom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0661" y="1446602"/>
            <a:ext cx="3651273" cy="205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2" descr="https://st4.depositphotos.com/14846838/24829/v/450/depositphotos_248290846-stock-illustration-playing-chess-vector-element-pictogra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2357436"/>
            <a:ext cx="610795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15</a:t>
            </a:fld>
            <a:endParaRPr lang="ru-RU" dirty="0"/>
          </a:p>
        </p:txBody>
      </p:sp>
      <p:grpSp>
        <p:nvGrpSpPr>
          <p:cNvPr id="2" name="Группа 49"/>
          <p:cNvGrpSpPr/>
          <p:nvPr/>
        </p:nvGrpSpPr>
        <p:grpSpPr>
          <a:xfrm>
            <a:off x="4310032" y="1500180"/>
            <a:ext cx="4833968" cy="3214710"/>
            <a:chOff x="4286248" y="916534"/>
            <a:chExt cx="4833968" cy="3061590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357686" y="1295500"/>
              <a:ext cx="4500594" cy="26826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7C6E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4976844" y="1830035"/>
              <a:ext cx="3857652" cy="16707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1 СОТРУДНИКУ «ЗИНЯКОВСКОГО ЦЕНТРА КУЛЬТУРЫ И ДОСУГА»</a:t>
              </a:r>
            </a:p>
            <a:p>
              <a:pPr lvl="0" defTabSz="1778000">
                <a:spcBef>
                  <a:spcPct val="0"/>
                </a:spcBef>
              </a:pPr>
              <a:endParaRPr lang="ru-RU" sz="1400" b="1" dirty="0" smtClean="0">
                <a:solidFill>
                  <a:schemeClr val="accent1">
                    <a:lumMod val="75000"/>
                  </a:schemeClr>
                </a:solidFill>
                <a:latin typeface="Roboto Medium" pitchFamily="2" charset="0"/>
                <a:ea typeface="Roboto Medium" pitchFamily="2" charset="0"/>
                <a:cs typeface="Times New Roman" pitchFamily="18" charset="0"/>
              </a:endParaRPr>
            </a:p>
            <a:p>
              <a:pPr defTabSz="1778000">
                <a:lnSpc>
                  <a:spcPct val="120000"/>
                </a:lnSpc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СОТРУДНИКИ СЕЛЬСКИХ УЧРЕЖДЕНИЙ КУЛЬТУРЫ ПОЛУЧИЛИ СТИМУЛ К ДАЛЬНЕЙШЕМУ РАЗВИТИЮ ТВОРЧЕСКИХ СПОСОБНОСТЕЙ </a:t>
              </a:r>
            </a:p>
            <a:p>
              <a:pPr defTabSz="1778000">
                <a:lnSpc>
                  <a:spcPct val="120000"/>
                </a:lnSpc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И АКТИВНОМУ УЧАСТИЮ В ОБЩЕСТВЕННОЙ ДЕЯТЕЛЬНОСТИ,  В ТОМ ЧИСЛЕ ВОЛОНТЕРСКОЙ</a:t>
              </a: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916534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4833968" y="1358411"/>
              <a:ext cx="3881436" cy="3681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7C6EB0"/>
                  </a:solidFill>
                  <a:latin typeface="Roboto Light" pitchFamily="2" charset="0"/>
                  <a:ea typeface="Roboto Light" pitchFamily="2" charset="0"/>
                </a:rPr>
                <a:t>ОКАЗАНА ПОДДЕРЖКА:</a:t>
              </a:r>
            </a:p>
          </p:txBody>
        </p:sp>
      </p:grpSp>
      <p:grpSp>
        <p:nvGrpSpPr>
          <p:cNvPr id="3" name="Группа 29"/>
          <p:cNvGrpSpPr/>
          <p:nvPr/>
        </p:nvGrpSpPr>
        <p:grpSpPr>
          <a:xfrm>
            <a:off x="1500166" y="102198"/>
            <a:ext cx="7000924" cy="994704"/>
            <a:chOff x="1643042" y="214296"/>
            <a:chExt cx="7000924" cy="1068010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692948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 smtClean="0">
                  <a:solidFill>
                    <a:srgbClr val="7C6EB0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ТВОРЧЕСКИЕ ЛЮДИ</a:t>
              </a:r>
              <a:endParaRPr lang="ru-RU" sz="1400" b="1" dirty="0">
                <a:solidFill>
                  <a:srgbClr val="7C6EB0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4572000" cy="33855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sz="1600" b="1" dirty="0" smtClean="0">
                  <a:solidFill>
                    <a:srgbClr val="7C6EB0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КУЛЬТУРА</a:t>
              </a:r>
              <a:endParaRPr lang="ru-RU" sz="1600" dirty="0">
                <a:solidFill>
                  <a:srgbClr val="7C6EB0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85756"/>
              <a:ext cx="7000924" cy="39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7C6EB0"/>
                  </a:solidFill>
                  <a:latin typeface="Bebas Neue Bold" pitchFamily="34" charset="-52"/>
                  <a:ea typeface="Roboto Medium" pitchFamily="2" charset="0"/>
                </a:rPr>
                <a:t>ГОСУДАРСТВЕННАЯ ПОДДЕРЖКА ЛУЧШИХ РАБОТНИКОВ СЕЛЬСКИХ УЧРЕЖДЕНИЙ КУЛЬТУРЫ</a:t>
              </a:r>
            </a:p>
          </p:txBody>
        </p:sp>
      </p:grpSp>
      <p:pic>
        <p:nvPicPr>
          <p:cNvPr id="4098" name="Picture 2" descr="C:\Users\Admin\Desktop\бренды\культура\Культура\Logo\Культура_лого_цвет_на_бел_прав.png"/>
          <p:cNvPicPr>
            <a:picLocks noChangeAspect="1" noChangeArrowheads="1"/>
          </p:cNvPicPr>
          <p:nvPr/>
        </p:nvPicPr>
        <p:blipFill>
          <a:blip r:embed="rId3" cstate="print"/>
          <a:srcRect l="14380" t="23285" r="14380" b="14380"/>
          <a:stretch>
            <a:fillRect/>
          </a:stretch>
        </p:blipFill>
        <p:spPr bwMode="auto">
          <a:xfrm>
            <a:off x="71406" y="71420"/>
            <a:ext cx="1357322" cy="1187657"/>
          </a:xfrm>
          <a:prstGeom prst="rect">
            <a:avLst/>
          </a:prstGeom>
          <a:noFill/>
        </p:spPr>
      </p:pic>
      <p:pic>
        <p:nvPicPr>
          <p:cNvPr id="26" name="Picture 6" descr="https://d2gg9evh47fn9z.cloudfront.net/800px_COLOURBOX325989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6318" y="2557506"/>
            <a:ext cx="514310" cy="514310"/>
          </a:xfrm>
          <a:prstGeom prst="rect">
            <a:avLst/>
          </a:prstGeom>
          <a:noFill/>
        </p:spPr>
      </p:pic>
      <p:grpSp>
        <p:nvGrpSpPr>
          <p:cNvPr id="23" name="Группа 22"/>
          <p:cNvGrpSpPr/>
          <p:nvPr/>
        </p:nvGrpSpPr>
        <p:grpSpPr>
          <a:xfrm>
            <a:off x="71406" y="1571618"/>
            <a:ext cx="4143404" cy="1000132"/>
            <a:chOff x="71406" y="1714494"/>
            <a:chExt cx="4143404" cy="1000132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71406" y="1714494"/>
              <a:ext cx="4143404" cy="1000132"/>
              <a:chOff x="71406" y="1714494"/>
              <a:chExt cx="4143404" cy="1000132"/>
            </a:xfrm>
          </p:grpSpPr>
          <p:sp>
            <p:nvSpPr>
              <p:cNvPr id="35" name="TextBox 34"/>
              <p:cNvSpPr txBox="1"/>
              <p:nvPr/>
            </p:nvSpPr>
            <p:spPr>
              <a:xfrm>
                <a:off x="71406" y="1714494"/>
                <a:ext cx="4143404" cy="5283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600"/>
                  </a:lnSpc>
                </a:pPr>
                <a:r>
                  <a:rPr lang="ru-RU" b="1" dirty="0" smtClean="0">
                    <a:latin typeface="Roboto Medium" pitchFamily="2" charset="0"/>
                    <a:ea typeface="Roboto Medium" pitchFamily="2" charset="0"/>
                  </a:rPr>
                  <a:t>Финансирование проекта </a:t>
                </a:r>
              </a:p>
              <a:p>
                <a:pPr algn="ctr">
                  <a:lnSpc>
                    <a:spcPts val="1800"/>
                  </a:lnSpc>
                </a:pPr>
                <a:r>
                  <a:rPr lang="ru-RU" b="1" dirty="0" smtClean="0">
                    <a:solidFill>
                      <a:srgbClr val="7C6EB0"/>
                    </a:solidFill>
                    <a:latin typeface="Roboto Light" pitchFamily="2" charset="0"/>
                    <a:ea typeface="Roboto Light" pitchFamily="2" charset="0"/>
                  </a:rPr>
                  <a:t>72 </a:t>
                </a:r>
                <a:r>
                  <a:rPr lang="ru-RU" sz="1600" b="1" dirty="0" smtClean="0">
                    <a:solidFill>
                      <a:srgbClr val="7C6EB0"/>
                    </a:solidFill>
                    <a:latin typeface="Roboto Light" pitchFamily="2" charset="0"/>
                    <a:ea typeface="Roboto Light" pitchFamily="2" charset="0"/>
                  </a:rPr>
                  <a:t>тыс.руб.</a:t>
                </a:r>
                <a:endParaRPr lang="ru-RU" sz="1600" b="1" dirty="0">
                  <a:solidFill>
                    <a:srgbClr val="7C6EB0"/>
                  </a:solidFill>
                  <a:latin typeface="Roboto Light" pitchFamily="2" charset="0"/>
                  <a:ea typeface="Roboto Light" pitchFamily="2" charset="0"/>
                </a:endParaRPr>
              </a:p>
            </p:txBody>
          </p:sp>
          <p:pic>
            <p:nvPicPr>
              <p:cNvPr id="39" name="Рисунок 38" descr="70a9f671da976f85fc64084f2cef618c.pn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214282" y="1785932"/>
                <a:ext cx="406940" cy="299670"/>
              </a:xfrm>
              <a:prstGeom prst="rect">
                <a:avLst/>
              </a:prstGeom>
            </p:spPr>
          </p:pic>
          <p:grpSp>
            <p:nvGrpSpPr>
              <p:cNvPr id="40" name="Группа 55"/>
              <p:cNvGrpSpPr/>
              <p:nvPr/>
            </p:nvGrpSpPr>
            <p:grpSpPr>
              <a:xfrm>
                <a:off x="214282" y="2214560"/>
                <a:ext cx="3929090" cy="500066"/>
                <a:chOff x="214282" y="2143122"/>
                <a:chExt cx="3929090" cy="500066"/>
              </a:xfrm>
            </p:grpSpPr>
            <p:sp>
              <p:nvSpPr>
                <p:cNvPr id="41" name="TextBox 40"/>
                <p:cNvSpPr txBox="1"/>
                <p:nvPr/>
              </p:nvSpPr>
              <p:spPr>
                <a:xfrm>
                  <a:off x="214282" y="2143122"/>
                  <a:ext cx="114300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Федеральный </a:t>
                  </a:r>
                </a:p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бюджет</a:t>
                  </a:r>
                  <a:endParaRPr lang="ru-RU" sz="1100" b="1" dirty="0">
                    <a:latin typeface="Bebas Neue Bold" pitchFamily="34" charset="-52"/>
                    <a:ea typeface="Roboto Light" pitchFamily="2" charset="0"/>
                  </a:endParaRPr>
                </a:p>
              </p:txBody>
            </p:sp>
            <p:sp>
              <p:nvSpPr>
                <p:cNvPr id="42" name="TextBox 41"/>
                <p:cNvSpPr txBox="1"/>
                <p:nvPr/>
              </p:nvSpPr>
              <p:spPr>
                <a:xfrm>
                  <a:off x="1643042" y="2143122"/>
                  <a:ext cx="114300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областной</a:t>
                  </a:r>
                </a:p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бюджет</a:t>
                  </a:r>
                  <a:endParaRPr lang="ru-RU" sz="1100" b="1" dirty="0">
                    <a:latin typeface="Bebas Neue Bold" pitchFamily="34" charset="-52"/>
                    <a:ea typeface="Roboto Light" pitchFamily="2" charset="0"/>
                  </a:endParaRPr>
                </a:p>
              </p:txBody>
            </p:sp>
            <p:sp>
              <p:nvSpPr>
                <p:cNvPr id="44" name="TextBox 43"/>
                <p:cNvSpPr txBox="1"/>
                <p:nvPr/>
              </p:nvSpPr>
              <p:spPr>
                <a:xfrm>
                  <a:off x="3000364" y="2143122"/>
                  <a:ext cx="114300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местный </a:t>
                  </a:r>
                </a:p>
                <a:p>
                  <a:pPr>
                    <a:lnSpc>
                      <a:spcPts val="1200"/>
                    </a:lnSpc>
                  </a:pPr>
                  <a:r>
                    <a:rPr lang="ru-RU" sz="1100" b="1" dirty="0" smtClean="0">
                      <a:latin typeface="Bebas Neue Bold" pitchFamily="34" charset="-52"/>
                      <a:ea typeface="Roboto Light" pitchFamily="2" charset="0"/>
                    </a:rPr>
                    <a:t>бюджет</a:t>
                  </a:r>
                  <a:endParaRPr lang="ru-RU" sz="1100" b="1" dirty="0">
                    <a:latin typeface="Bebas Neue Bold" pitchFamily="34" charset="-52"/>
                    <a:ea typeface="Roboto Light" pitchFamily="2" charset="0"/>
                  </a:endParaRPr>
                </a:p>
              </p:txBody>
            </p:sp>
            <p:sp>
              <p:nvSpPr>
                <p:cNvPr id="45" name="TextBox 44"/>
                <p:cNvSpPr txBox="1"/>
                <p:nvPr/>
              </p:nvSpPr>
              <p:spPr>
                <a:xfrm>
                  <a:off x="1071538" y="2268727"/>
                  <a:ext cx="428628" cy="3744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тыс.</a:t>
                  </a:r>
                </a:p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Руб.</a:t>
                  </a:r>
                  <a:endParaRPr lang="ru-RU" sz="105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  <p:sp>
              <p:nvSpPr>
                <p:cNvPr id="46" name="TextBox 45"/>
                <p:cNvSpPr txBox="1"/>
                <p:nvPr/>
              </p:nvSpPr>
              <p:spPr>
                <a:xfrm>
                  <a:off x="2357422" y="2268727"/>
                  <a:ext cx="428628" cy="3744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Тыс.</a:t>
                  </a:r>
                </a:p>
                <a:p>
                  <a:pPr>
                    <a:lnSpc>
                      <a:spcPts val="1100"/>
                    </a:lnSpc>
                  </a:pPr>
                  <a:r>
                    <a:rPr lang="ru-RU" sz="1050" b="1" dirty="0" smtClean="0">
                      <a:latin typeface="Bebas Neue Book" pitchFamily="2" charset="-52"/>
                      <a:ea typeface="Roboto Light" pitchFamily="2" charset="0"/>
                    </a:rPr>
                    <a:t>Руб.</a:t>
                  </a:r>
                  <a:endParaRPr lang="ru-RU" sz="1050" b="1" dirty="0">
                    <a:latin typeface="Bebas Neue Book" pitchFamily="2" charset="-52"/>
                    <a:ea typeface="Roboto Light" pitchFamily="2" charset="0"/>
                  </a:endParaRPr>
                </a:p>
              </p:txBody>
            </p:sp>
            <p:grpSp>
              <p:nvGrpSpPr>
                <p:cNvPr id="49" name="Группа 52"/>
                <p:cNvGrpSpPr/>
                <p:nvPr/>
              </p:nvGrpSpPr>
              <p:grpSpPr>
                <a:xfrm>
                  <a:off x="3500430" y="2268727"/>
                  <a:ext cx="571504" cy="374461"/>
                  <a:chOff x="857224" y="2743144"/>
                  <a:chExt cx="571504" cy="374461"/>
                </a:xfrm>
              </p:grpSpPr>
              <p:sp>
                <p:nvSpPr>
                  <p:cNvPr id="50" name="TextBox 49"/>
                  <p:cNvSpPr txBox="1"/>
                  <p:nvPr/>
                </p:nvSpPr>
                <p:spPr>
                  <a:xfrm>
                    <a:off x="1000100" y="2743144"/>
                    <a:ext cx="428628" cy="37446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>
                      <a:lnSpc>
                        <a:spcPts val="1100"/>
                      </a:lnSpc>
                    </a:pPr>
                    <a:r>
                      <a:rPr lang="ru-RU" sz="1050" b="1" dirty="0" smtClean="0">
                        <a:latin typeface="Bebas Neue Book" pitchFamily="2" charset="-52"/>
                        <a:ea typeface="Roboto Light" pitchFamily="2" charset="0"/>
                      </a:rPr>
                      <a:t>Тыс.</a:t>
                    </a:r>
                  </a:p>
                  <a:p>
                    <a:pPr>
                      <a:lnSpc>
                        <a:spcPts val="1100"/>
                      </a:lnSpc>
                    </a:pPr>
                    <a:r>
                      <a:rPr lang="ru-RU" sz="1050" b="1" dirty="0" smtClean="0">
                        <a:latin typeface="Bebas Neue Book" pitchFamily="2" charset="-52"/>
                        <a:ea typeface="Roboto Light" pitchFamily="2" charset="0"/>
                      </a:rPr>
                      <a:t>Руб.</a:t>
                    </a:r>
                    <a:endParaRPr lang="ru-RU" sz="1050" b="1" dirty="0">
                      <a:latin typeface="Bebas Neue Book" pitchFamily="2" charset="-52"/>
                      <a:ea typeface="Roboto Light" pitchFamily="2" charset="0"/>
                    </a:endParaRPr>
                  </a:p>
                </p:txBody>
              </p:sp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857224" y="2857502"/>
                    <a:ext cx="428628" cy="23532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>
                      <a:lnSpc>
                        <a:spcPts val="1100"/>
                      </a:lnSpc>
                    </a:pPr>
                    <a:r>
                      <a:rPr lang="ru-RU" sz="1600" b="1" dirty="0" smtClean="0">
                        <a:latin typeface="Bebas Neue Book" pitchFamily="2" charset="-52"/>
                        <a:ea typeface="Roboto Light" pitchFamily="2" charset="0"/>
                      </a:rPr>
                      <a:t>4</a:t>
                    </a:r>
                    <a:endParaRPr lang="ru-RU" sz="1600" b="1" dirty="0">
                      <a:latin typeface="Bebas Neue Book" pitchFamily="2" charset="-52"/>
                      <a:ea typeface="Roboto Light" pitchFamily="2" charset="0"/>
                    </a:endParaRPr>
                  </a:p>
                </p:txBody>
              </p:sp>
            </p:grpSp>
          </p:grpSp>
        </p:grpSp>
        <p:sp>
          <p:nvSpPr>
            <p:cNvPr id="32" name="TextBox 31"/>
            <p:cNvSpPr txBox="1"/>
            <p:nvPr/>
          </p:nvSpPr>
          <p:spPr>
            <a:xfrm>
              <a:off x="2143108" y="2428874"/>
              <a:ext cx="428628" cy="235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100"/>
                </a:lnSpc>
              </a:pPr>
              <a:r>
                <a:rPr lang="ru-RU" sz="1600" b="1" dirty="0" smtClean="0">
                  <a:latin typeface="Bebas Neue Book" pitchFamily="2" charset="-52"/>
                  <a:ea typeface="Roboto Light" pitchFamily="2" charset="0"/>
                </a:rPr>
                <a:t>18</a:t>
              </a:r>
              <a:endParaRPr lang="ru-RU" sz="1600" b="1" dirty="0">
                <a:latin typeface="Bebas Neue Book" pitchFamily="2" charset="-52"/>
                <a:ea typeface="Roboto Light" pitchFamily="2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7224" y="2428874"/>
              <a:ext cx="428628" cy="235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100"/>
                </a:lnSpc>
              </a:pPr>
              <a:r>
                <a:rPr lang="ru-RU" sz="1600" b="1" dirty="0" smtClean="0">
                  <a:latin typeface="Bebas Neue Book" pitchFamily="2" charset="-52"/>
                  <a:ea typeface="Roboto Light" pitchFamily="2" charset="0"/>
                </a:rPr>
                <a:t>50</a:t>
              </a:r>
              <a:endParaRPr lang="ru-RU" sz="1600" b="1" dirty="0">
                <a:latin typeface="Bebas Neue Book" pitchFamily="2" charset="-52"/>
                <a:ea typeface="Roboto Light" pitchFamily="2" charset="0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 t="17266" b="5035"/>
          <a:stretch>
            <a:fillRect/>
          </a:stretch>
        </p:blipFill>
        <p:spPr bwMode="auto">
          <a:xfrm>
            <a:off x="285720" y="2714626"/>
            <a:ext cx="3714776" cy="2164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16</a:t>
            </a:fld>
            <a:endParaRPr lang="ru-RU" dirty="0"/>
          </a:p>
        </p:txBody>
      </p:sp>
      <p:grpSp>
        <p:nvGrpSpPr>
          <p:cNvPr id="2" name="Группа 49"/>
          <p:cNvGrpSpPr/>
          <p:nvPr/>
        </p:nvGrpSpPr>
        <p:grpSpPr>
          <a:xfrm>
            <a:off x="4310032" y="1357304"/>
            <a:ext cx="4833968" cy="3214479"/>
            <a:chOff x="4286248" y="916534"/>
            <a:chExt cx="4833968" cy="3408254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476778" y="1371000"/>
              <a:ext cx="4381502" cy="2953788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E04E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5191158" y="1877559"/>
              <a:ext cx="3643338" cy="21374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2 ОКНА  ЦЕНТРА «МОЙ БИЗНЕС»                   НА БАЗЕ «БИЗНЕС-ИНКУБАТОРА ГОРОДЕЦКОГО РАЙОНА»</a:t>
              </a:r>
            </a:p>
            <a:p>
              <a:pPr lvl="0" defTabSz="1778000">
                <a:spcBef>
                  <a:spcPct val="0"/>
                </a:spcBef>
              </a:pPr>
              <a:endParaRPr lang="ru-RU" sz="1200" b="1" dirty="0" smtClean="0">
                <a:solidFill>
                  <a:schemeClr val="tx2">
                    <a:lumMod val="75000"/>
                  </a:schemeClr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endParaRPr>
            </a:p>
            <a:p>
              <a:pPr lvl="0" defTabSz="1778000">
                <a:spcBef>
                  <a:spcPct val="0"/>
                </a:spcBef>
                <a:spcAft>
                  <a:spcPts val="600"/>
                </a:spcAft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ПРИОБРЕТЕНО КОМПЬЮТЕРНОЕ ОБОРУДОВАНИЕ, ОФИСНАЯ ТЕХНИКА И МЕБЕЛЬ</a:t>
              </a:r>
            </a:p>
            <a:p>
              <a:pPr lvl="0" defTabSz="1778000">
                <a:spcBef>
                  <a:spcPct val="0"/>
                </a:spcBef>
              </a:pPr>
              <a:endParaRPr lang="ru-RU" sz="1100" b="1" dirty="0" smtClean="0">
                <a:latin typeface="Roboto Light" pitchFamily="2" charset="0"/>
                <a:ea typeface="Roboto Light" pitchFamily="2" charset="0"/>
                <a:cs typeface="Times New Roman" pitchFamily="18" charset="0"/>
              </a:endParaRPr>
            </a:p>
            <a:p>
              <a:pPr defTabSz="1778000">
                <a:spcBef>
                  <a:spcPct val="0"/>
                </a:spcBef>
                <a:spcAft>
                  <a:spcPts val="600"/>
                </a:spcAft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ПРЕДПРИНИМАТЕЛЯМ РАЙОНА ПРЕДОСТАВЛЕНА ВОЗМОЖНОСТЬ ПОЛУЧАТЬ КОМПЛЕКС УСЛУГ         ПО ПРИНЦИПУ «ОДНОГО ОКНА»</a:t>
              </a: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916534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4833968" y="1457367"/>
              <a:ext cx="3881436" cy="391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E04E39"/>
                  </a:solidFill>
                  <a:latin typeface="Roboto Light" pitchFamily="2" charset="0"/>
                  <a:ea typeface="Roboto Light" pitchFamily="2" charset="0"/>
                </a:rPr>
                <a:t>ОТКРЫТЫ:</a:t>
              </a:r>
            </a:p>
          </p:txBody>
        </p:sp>
      </p:grpSp>
      <p:grpSp>
        <p:nvGrpSpPr>
          <p:cNvPr id="3" name="Группа 29"/>
          <p:cNvGrpSpPr/>
          <p:nvPr/>
        </p:nvGrpSpPr>
        <p:grpSpPr>
          <a:xfrm>
            <a:off x="1643042" y="214296"/>
            <a:ext cx="7500958" cy="928694"/>
            <a:chOff x="1643042" y="214296"/>
            <a:chExt cx="7500958" cy="1040792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750095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spc="-30" dirty="0" smtClean="0">
                  <a:solidFill>
                    <a:srgbClr val="E04E39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АКСЕЛЕРАЦИЯ СУБЪЕКТОВ МАЛОГО И СРЕДНЕГО ПРЕДПРИНИМАТЕЛЬСТВА</a:t>
              </a:r>
              <a:endParaRPr lang="ru-RU" sz="1400" b="1" spc="-30" dirty="0">
                <a:solidFill>
                  <a:srgbClr val="E04E39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578644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b="1" dirty="0" smtClean="0">
                  <a:solidFill>
                    <a:srgbClr val="E04E39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МАЛОЕ И СРЕДНЕЕ ПРЕДПРИНИМАТЕЛЬСТВО</a:t>
              </a:r>
              <a:endParaRPr lang="ru-RU" sz="1600" dirty="0">
                <a:solidFill>
                  <a:srgbClr val="E04E39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85756"/>
              <a:ext cx="70009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E04E39"/>
                  </a:solidFill>
                  <a:latin typeface="Bebas Neue Bold" pitchFamily="34" charset="-52"/>
                  <a:ea typeface="Roboto Medium" pitchFamily="2" charset="0"/>
                </a:rPr>
                <a:t>ОТКРЫТИЕ ОКОН ЦЕНТРА «МОЙ БИЗНЕС»</a:t>
              </a:r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214282" y="3857634"/>
            <a:ext cx="3929090" cy="1071570"/>
          </a:xfrm>
          <a:prstGeom prst="roundRect">
            <a:avLst/>
          </a:prstGeom>
          <a:solidFill>
            <a:srgbClr val="E04E3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МИНИСТЕРСТВОМ ПРОМЫШЛЕННОСТИ ,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ТОРГОВЛИ И ПРЕДПРИНИМАТЕЛЬСТВА  ВЫДЕЛЕНА СУБСИДИЯ НА ПРИОБРЕТЕНИЕ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     ОБОРУДОВАНИЯ В СУММЕ 585 ТЫС.РУБ.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(ОБЛАСТНОЙ БЮДЖЕТ) </a:t>
            </a:r>
            <a:endParaRPr lang="ru-RU" sz="1200" i="1" dirty="0">
              <a:solidFill>
                <a:schemeClr val="tx1"/>
              </a:solidFill>
              <a:latin typeface="Roboto Light" pitchFamily="2" charset="0"/>
              <a:ea typeface="Roboto Light" pitchFamily="2" charset="0"/>
            </a:endParaRPr>
          </a:p>
        </p:txBody>
      </p:sp>
      <p:pic>
        <p:nvPicPr>
          <p:cNvPr id="26" name="Рисунок 25" descr="70a9f671da976f85fc64084f2cef618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408" y="4429138"/>
            <a:ext cx="406940" cy="299670"/>
          </a:xfrm>
          <a:prstGeom prst="rect">
            <a:avLst/>
          </a:prstGeom>
        </p:spPr>
      </p:pic>
      <p:pic>
        <p:nvPicPr>
          <p:cNvPr id="20" name="Picture 2" descr="\\192.168.200.10\од отдел экономического развития$\Брошюры\6_январь 2022\c5be2c6c-8e07-4c9f-8e44-55e57dd0b3d1.JPG"/>
          <p:cNvPicPr>
            <a:picLocks noChangeAspect="1" noChangeArrowheads="1"/>
          </p:cNvPicPr>
          <p:nvPr/>
        </p:nvPicPr>
        <p:blipFill>
          <a:blip r:embed="rId4" cstate="print"/>
          <a:srcRect t="20898" b="14086"/>
          <a:stretch>
            <a:fillRect/>
          </a:stretch>
        </p:blipFill>
        <p:spPr bwMode="auto">
          <a:xfrm>
            <a:off x="379990" y="1478725"/>
            <a:ext cx="3549068" cy="2307471"/>
          </a:xfrm>
          <a:prstGeom prst="rect">
            <a:avLst/>
          </a:prstGeom>
          <a:noFill/>
        </p:spPr>
      </p:pic>
      <p:pic>
        <p:nvPicPr>
          <p:cNvPr id="21" name="Picture 2" descr="https://volgogradexport.com/upload/iblock/763/4MHUS6c02iDq9607OMIGIKjcxAYcS8JaUuBbhsYl.jpe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l="23212" r="22626"/>
          <a:stretch>
            <a:fillRect/>
          </a:stretch>
        </p:blipFill>
        <p:spPr bwMode="auto">
          <a:xfrm>
            <a:off x="4572000" y="2149487"/>
            <a:ext cx="538798" cy="993767"/>
          </a:xfrm>
          <a:prstGeom prst="rect">
            <a:avLst/>
          </a:prstGeom>
          <a:noFill/>
        </p:spPr>
      </p:pic>
      <p:pic>
        <p:nvPicPr>
          <p:cNvPr id="6146" name="Picture 2" descr="C:\Users\Admin\Desktop\логотип Предпринимательство НОВЫЙ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l="6399" t="23852" r="12152" b="12152"/>
          <a:stretch>
            <a:fillRect/>
          </a:stretch>
        </p:blipFill>
        <p:spPr bwMode="auto">
          <a:xfrm>
            <a:off x="71406" y="71422"/>
            <a:ext cx="1571636" cy="123485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17</a:t>
            </a:fld>
            <a:endParaRPr lang="ru-RU" dirty="0"/>
          </a:p>
        </p:txBody>
      </p:sp>
      <p:grpSp>
        <p:nvGrpSpPr>
          <p:cNvPr id="2" name="Группа 49"/>
          <p:cNvGrpSpPr/>
          <p:nvPr/>
        </p:nvGrpSpPr>
        <p:grpSpPr>
          <a:xfrm>
            <a:off x="4310032" y="1357304"/>
            <a:ext cx="4833968" cy="3214479"/>
            <a:chOff x="4286248" y="916534"/>
            <a:chExt cx="4833968" cy="3408254"/>
          </a:xfrm>
        </p:grpSpPr>
        <p:sp>
          <p:nvSpPr>
            <p:cNvPr id="37" name="Скругленный прямоугольник 36"/>
            <p:cNvSpPr/>
            <p:nvPr/>
          </p:nvSpPr>
          <p:spPr>
            <a:xfrm>
              <a:off x="4476778" y="1371000"/>
              <a:ext cx="4381502" cy="2953788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AEC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5191158" y="1877559"/>
              <a:ext cx="3643338" cy="21864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778000">
                <a:spcBef>
                  <a:spcPct val="0"/>
                </a:spcBef>
              </a:pPr>
              <a:r>
                <a:rPr lang="ru-RU" sz="1400" b="1" dirty="0" smtClean="0">
                  <a:latin typeface="Roboto Medium" pitchFamily="2" charset="0"/>
                  <a:ea typeface="Roboto Medium" pitchFamily="2" charset="0"/>
                  <a:cs typeface="Times New Roman" pitchFamily="18" charset="0"/>
                </a:rPr>
                <a:t>СОВРЕМЕННОЕ СПОРТИВНО-ТЕХНОЛОГИЧЕСКОЕ ОБОРУДОВАНИЕ  ДЛЯ ХОККЕЙНОЙ СПОРТШКОЛЫ «МОТОР» В ЗАВОЛЖЬЕ</a:t>
              </a:r>
            </a:p>
            <a:p>
              <a:pPr lvl="0" defTabSz="1778000">
                <a:spcBef>
                  <a:spcPct val="0"/>
                </a:spcBef>
              </a:pPr>
              <a:endParaRPr lang="ru-RU" sz="1200" b="1" dirty="0" smtClean="0">
                <a:solidFill>
                  <a:schemeClr val="tx2">
                    <a:lumMod val="75000"/>
                  </a:schemeClr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endParaRPr>
            </a:p>
            <a:p>
              <a:pPr lvl="0"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НОВОЕ ОБОРУДОВАНИЕ ПОВЫСИТ КАЧЕСТВО ТРЕНИРОВОЧНОГО ПРОЦЕССА, ПОЗВОЛИТ ПРОВОДИТЬ СОРЕВНОВАНИЯ ЛЮБОГО УРОВНЯ  </a:t>
              </a:r>
            </a:p>
            <a:p>
              <a:pPr lvl="0"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И ОРГАНИЗОВАТЬ МАССОВОЕ КАТАНИЕ  НА ЛЬДУ </a:t>
              </a:r>
            </a:p>
            <a:p>
              <a:pPr lvl="0" defTabSz="1778000">
                <a:spcBef>
                  <a:spcPct val="0"/>
                </a:spcBef>
              </a:pPr>
              <a:r>
                <a:rPr lang="ru-RU" sz="1100" b="1" dirty="0" smtClean="0">
                  <a:solidFill>
                    <a:schemeClr val="tx2">
                      <a:lumMod val="75000"/>
                    </a:schemeClr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В ЛЕТНИЙ ПЕРИОД</a:t>
              </a: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286248" y="916534"/>
              <a:ext cx="4833968" cy="341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dirty="0" smtClean="0">
                  <a:latin typeface="Roboto Medium" pitchFamily="2" charset="0"/>
                  <a:ea typeface="Roboto Medium" pitchFamily="2" charset="0"/>
                </a:rPr>
                <a:t>Результаты реализации проекта</a:t>
              </a: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4833968" y="1457367"/>
              <a:ext cx="3881436" cy="391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dirty="0" smtClean="0">
                  <a:solidFill>
                    <a:srgbClr val="00AECD"/>
                  </a:solidFill>
                  <a:latin typeface="Roboto Light" pitchFamily="2" charset="0"/>
                  <a:ea typeface="Roboto Light" pitchFamily="2" charset="0"/>
                </a:rPr>
                <a:t>ПОСТАВЛЕНО:</a:t>
              </a:r>
            </a:p>
          </p:txBody>
        </p:sp>
      </p:grpSp>
      <p:grpSp>
        <p:nvGrpSpPr>
          <p:cNvPr id="3" name="Группа 29"/>
          <p:cNvGrpSpPr/>
          <p:nvPr/>
        </p:nvGrpSpPr>
        <p:grpSpPr>
          <a:xfrm>
            <a:off x="1571604" y="142858"/>
            <a:ext cx="7500958" cy="1000132"/>
            <a:chOff x="1643042" y="214296"/>
            <a:chExt cx="7500958" cy="1000132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643042" y="571486"/>
              <a:ext cx="750095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spc="-30" dirty="0" smtClean="0">
                  <a:solidFill>
                    <a:srgbClr val="00AECD"/>
                  </a:solidFill>
                  <a:latin typeface="Roboto Medium" pitchFamily="2" charset="0"/>
                  <a:ea typeface="Roboto Medium" pitchFamily="2" charset="0"/>
                  <a:cs typeface="Times New Roman" panose="02020603050405020304" pitchFamily="18" charset="0"/>
                </a:rPr>
                <a:t>СПОРТ – НОРМА ЖИЗНИ</a:t>
              </a:r>
              <a:endParaRPr lang="ru-RU" sz="1400" b="1" spc="-30" dirty="0">
                <a:solidFill>
                  <a:srgbClr val="00AECD"/>
                </a:solidFill>
                <a:latin typeface="Roboto Medium" pitchFamily="2" charset="0"/>
                <a:ea typeface="Roboto Medium" pitchFamily="2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1643074" y="214296"/>
              <a:ext cx="578644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b="1" dirty="0" smtClean="0">
                  <a:solidFill>
                    <a:srgbClr val="00AECD"/>
                  </a:solidFill>
                  <a:latin typeface="Roboto Black" pitchFamily="2" charset="0"/>
                  <a:ea typeface="Roboto Black" pitchFamily="2" charset="0"/>
                  <a:cs typeface="Times New Roman" panose="02020603050405020304" pitchFamily="18" charset="0"/>
                </a:rPr>
                <a:t>ДЕМОГРАФИЯ</a:t>
              </a:r>
              <a:endParaRPr lang="ru-RU" sz="1600" dirty="0">
                <a:solidFill>
                  <a:srgbClr val="00AECD"/>
                </a:solidFill>
                <a:latin typeface="Roboto Black" pitchFamily="2" charset="0"/>
                <a:ea typeface="Roboto Black" pitchFamily="2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43042" y="845096"/>
              <a:ext cx="70009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rgbClr val="00AECD"/>
                  </a:solidFill>
                  <a:latin typeface="Bebas Neue Bold" pitchFamily="34" charset="-52"/>
                  <a:ea typeface="Roboto Medium" pitchFamily="2" charset="0"/>
                </a:rPr>
                <a:t>СОВЕРШЕНСТВОВАНИЕ СПОРТИВНОЙ ПОДГОТОВКИ ПО ХОККЕЮ</a:t>
              </a:r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214282" y="3786196"/>
            <a:ext cx="4071966" cy="1143008"/>
          </a:xfrm>
          <a:prstGeom prst="roundRect">
            <a:avLst/>
          </a:prstGeom>
          <a:solidFill>
            <a:srgbClr val="00AE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МИНИСТЕРСТВОМ СПОРТА ПЕРЕДАНО ОБОРУДОВАНИЕ  НА СУММУ 14,3 МЛН.РУБ.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(ОБЛАСТНОЙ БЮДЖЕТ)</a:t>
            </a:r>
          </a:p>
          <a:p>
            <a:pPr algn="ctr">
              <a:spcBef>
                <a:spcPts val="600"/>
              </a:spcBef>
            </a:pPr>
            <a:r>
              <a:rPr lang="ru-RU" sz="1200" b="1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</a:rPr>
              <a:t>НА УСТАНОВКУ ОБОРУДОВАНИЯ ВЫДЕЛЕНО            2,8 МЛН.РУБ. ИЗ РАЙОННОГО БЮДЖЕТА</a:t>
            </a:r>
          </a:p>
        </p:txBody>
      </p:sp>
      <p:pic>
        <p:nvPicPr>
          <p:cNvPr id="26" name="Рисунок 25" descr="70a9f671da976f85fc64084f2cef618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4143386"/>
            <a:ext cx="406940" cy="299670"/>
          </a:xfrm>
          <a:prstGeom prst="rect">
            <a:avLst/>
          </a:prstGeom>
        </p:spPr>
      </p:pic>
      <p:pic>
        <p:nvPicPr>
          <p:cNvPr id="56322" name="Picture 2" descr="C:\Users\Admin\Desktop\бренды\демография\Демография\Logo\Демография_лого_цвет_на _бел_прав.png"/>
          <p:cNvPicPr>
            <a:picLocks noChangeAspect="1" noChangeArrowheads="1"/>
          </p:cNvPicPr>
          <p:nvPr/>
        </p:nvPicPr>
        <p:blipFill>
          <a:blip r:embed="rId4" cstate="print"/>
          <a:srcRect l="14706" t="20588" r="14706" b="17647"/>
          <a:stretch>
            <a:fillRect/>
          </a:stretch>
        </p:blipFill>
        <p:spPr bwMode="auto">
          <a:xfrm>
            <a:off x="142844" y="71420"/>
            <a:ext cx="1285884" cy="1125149"/>
          </a:xfrm>
          <a:prstGeom prst="rect">
            <a:avLst/>
          </a:prstGeom>
          <a:noFill/>
        </p:spPr>
      </p:pic>
      <p:pic>
        <p:nvPicPr>
          <p:cNvPr id="19" name="Picture 2" descr="\\192.168.200.10\од отдел экономического развития$\Брошюры\4_январь 2020\3_в типографию 4.02.2020\фото в брошюру\7. СШ Мотор.jpg"/>
          <p:cNvPicPr>
            <a:picLocks noChangeAspect="1" noChangeArrowheads="1"/>
          </p:cNvPicPr>
          <p:nvPr/>
        </p:nvPicPr>
        <p:blipFill>
          <a:blip r:embed="rId5" cstate="print"/>
          <a:srcRect t="7503"/>
          <a:stretch>
            <a:fillRect/>
          </a:stretch>
        </p:blipFill>
        <p:spPr bwMode="auto">
          <a:xfrm>
            <a:off x="428596" y="1428742"/>
            <a:ext cx="3643338" cy="2245776"/>
          </a:xfrm>
          <a:prstGeom prst="rect">
            <a:avLst/>
          </a:prstGeom>
          <a:noFill/>
        </p:spPr>
      </p:pic>
      <p:pic>
        <p:nvPicPr>
          <p:cNvPr id="22" name="Picture 6" descr="https://static.tildacdn.com/tild3332-3339-4633-b030-643032666561/_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2428874"/>
            <a:ext cx="462069" cy="680595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18</a:t>
            </a:fld>
            <a:endParaRPr lang="ru-RU" dirty="0"/>
          </a:p>
        </p:txBody>
      </p:sp>
      <p:sp>
        <p:nvSpPr>
          <p:cNvPr id="91138" name="AutoShape 2" descr="https://image.flaticon.com/icons/svg/1524/1524691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785786" y="142858"/>
            <a:ext cx="8072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-27" dirty="0" smtClean="0">
                <a:solidFill>
                  <a:schemeClr val="accent1">
                    <a:lumMod val="75000"/>
                  </a:schemeClr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ОСНОВНЫЕ ИТОГИ РЕАЛИЗАЦИИ НАЦИОНАЛЬНЫХ ПРОЕКТОВ - 2021</a:t>
            </a:r>
            <a:endParaRPr lang="ru-RU" sz="2800" b="1" spc="-27" dirty="0">
              <a:solidFill>
                <a:schemeClr val="accent1">
                  <a:lumMod val="75000"/>
                </a:schemeClr>
              </a:solidFill>
              <a:latin typeface="Bebas Neue Bold" pitchFamily="34" charset="-52"/>
              <a:ea typeface="Roboto" panose="02000000000000000000" pitchFamily="2" charset="0"/>
              <a:cs typeface="Calibri"/>
            </a:endParaRPr>
          </a:p>
        </p:txBody>
      </p:sp>
      <p:pic>
        <p:nvPicPr>
          <p:cNvPr id="30" name="Picture 2" descr="C:\Users\Admin\Desktop\бренды\образование\Образование\Logo\Образование_лого_цвет_на бел_прав.png"/>
          <p:cNvPicPr>
            <a:picLocks noChangeAspect="1" noChangeArrowheads="1"/>
          </p:cNvPicPr>
          <p:nvPr/>
        </p:nvPicPr>
        <p:blipFill>
          <a:blip r:embed="rId3" cstate="print"/>
          <a:srcRect l="10346" t="17242" r="13793" b="13793"/>
          <a:stretch>
            <a:fillRect/>
          </a:stretch>
        </p:blipFill>
        <p:spPr bwMode="auto">
          <a:xfrm>
            <a:off x="71406" y="2143140"/>
            <a:ext cx="1571604" cy="1428742"/>
          </a:xfrm>
          <a:prstGeom prst="rect">
            <a:avLst/>
          </a:prstGeom>
          <a:noFill/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print"/>
          <a:srcRect l="8808" t="17613" r="9001" b="14872"/>
          <a:stretch>
            <a:fillRect/>
          </a:stretch>
        </p:blipFill>
        <p:spPr bwMode="auto">
          <a:xfrm>
            <a:off x="71406" y="642924"/>
            <a:ext cx="1571636" cy="129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3" descr="C:\Users\Admin\Desktop\бренды\экология\Экология\Logo\Экология_лого_плаш_прав_.png"/>
          <p:cNvPicPr>
            <a:picLocks noChangeAspect="1" noChangeArrowheads="1"/>
          </p:cNvPicPr>
          <p:nvPr/>
        </p:nvPicPr>
        <p:blipFill>
          <a:blip r:embed="rId5" cstate="print"/>
          <a:srcRect l="13793" t="17242" r="13793" b="17241"/>
          <a:stretch>
            <a:fillRect/>
          </a:stretch>
        </p:blipFill>
        <p:spPr bwMode="auto">
          <a:xfrm>
            <a:off x="4643438" y="1714494"/>
            <a:ext cx="1357322" cy="1228037"/>
          </a:xfrm>
          <a:prstGeom prst="rect">
            <a:avLst/>
          </a:prstGeom>
          <a:noFill/>
        </p:spPr>
      </p:pic>
      <p:pic>
        <p:nvPicPr>
          <p:cNvPr id="37" name="Picture 2" descr="C:\Users\Admin\Desktop\бренды\культура\Культура\Logo\Культура_лого_цвет_на_бел_прав.png"/>
          <p:cNvPicPr>
            <a:picLocks noChangeAspect="1" noChangeArrowheads="1"/>
          </p:cNvPicPr>
          <p:nvPr/>
        </p:nvPicPr>
        <p:blipFill>
          <a:blip r:embed="rId6" cstate="print"/>
          <a:srcRect l="14380" t="23285" r="14380" b="14380"/>
          <a:stretch>
            <a:fillRect/>
          </a:stretch>
        </p:blipFill>
        <p:spPr bwMode="auto">
          <a:xfrm>
            <a:off x="4572000" y="714362"/>
            <a:ext cx="1306293" cy="1143007"/>
          </a:xfrm>
          <a:prstGeom prst="rect">
            <a:avLst/>
          </a:prstGeom>
          <a:noFill/>
        </p:spPr>
      </p:pic>
      <p:grpSp>
        <p:nvGrpSpPr>
          <p:cNvPr id="59" name="Группа 58"/>
          <p:cNvGrpSpPr/>
          <p:nvPr/>
        </p:nvGrpSpPr>
        <p:grpSpPr>
          <a:xfrm>
            <a:off x="1714480" y="785800"/>
            <a:ext cx="2500330" cy="1214446"/>
            <a:chOff x="1714480" y="785800"/>
            <a:chExt cx="2500330" cy="1214446"/>
          </a:xfrm>
        </p:grpSpPr>
        <p:sp>
          <p:nvSpPr>
            <p:cNvPr id="40" name="Прямоугольник с одним скругленным углом 39"/>
            <p:cNvSpPr/>
            <p:nvPr/>
          </p:nvSpPr>
          <p:spPr>
            <a:xfrm>
              <a:off x="1714480" y="785800"/>
              <a:ext cx="2500330" cy="571504"/>
            </a:xfrm>
            <a:prstGeom prst="round1Rect">
              <a:avLst/>
            </a:prstGeom>
            <a:solidFill>
              <a:schemeClr val="bg1"/>
            </a:solidFill>
            <a:ln w="12700">
              <a:solidFill>
                <a:srgbClr val="45B9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defTabSz="914400">
                <a:defRPr/>
              </a:pPr>
              <a:r>
                <a:rPr lang="ru-RU" sz="1050" b="1" dirty="0" smtClean="0">
                  <a:ln>
                    <a:solidFill>
                      <a:srgbClr val="45B97C"/>
                    </a:solidFill>
                  </a:ln>
                  <a:solidFill>
                    <a:srgbClr val="00B050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благоустроено </a:t>
              </a:r>
            </a:p>
            <a:p>
              <a:pPr lvl="0" defTabSz="914400">
                <a:defRPr/>
              </a:pPr>
              <a:r>
                <a:rPr lang="ru-RU" sz="1050" b="1" dirty="0" smtClean="0">
                  <a:ln>
                    <a:solidFill>
                      <a:srgbClr val="45B97C"/>
                    </a:solidFill>
                  </a:ln>
                  <a:solidFill>
                    <a:srgbClr val="00B050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25 придомовых территорий</a:t>
              </a:r>
            </a:p>
            <a:p>
              <a:pPr lvl="0" defTabSz="914400">
                <a:defRPr/>
              </a:pPr>
              <a:r>
                <a:rPr lang="ru-RU" sz="1050" b="1" dirty="0" smtClean="0">
                  <a:ln>
                    <a:solidFill>
                      <a:srgbClr val="45B97C"/>
                    </a:solidFill>
                  </a:ln>
                  <a:solidFill>
                    <a:srgbClr val="00B050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и 2 общественных пространства</a:t>
              </a:r>
              <a:endParaRPr lang="ru-RU" sz="1050" b="1" dirty="0">
                <a:ln>
                  <a:solidFill>
                    <a:srgbClr val="45B97C"/>
                  </a:solidFill>
                </a:ln>
                <a:solidFill>
                  <a:srgbClr val="00B050"/>
                </a:solidFill>
                <a:latin typeface="Roboto Thin" pitchFamily="2" charset="0"/>
                <a:ea typeface="Roboto Thin" pitchFamily="2" charset="0"/>
              </a:endParaRPr>
            </a:p>
          </p:txBody>
        </p:sp>
        <p:sp>
          <p:nvSpPr>
            <p:cNvPr id="45" name="Прямоугольник с одним скругленным углом 44"/>
            <p:cNvSpPr/>
            <p:nvPr/>
          </p:nvSpPr>
          <p:spPr>
            <a:xfrm>
              <a:off x="1714480" y="1428742"/>
              <a:ext cx="2500330" cy="571504"/>
            </a:xfrm>
            <a:prstGeom prst="round1Rect">
              <a:avLst/>
            </a:prstGeom>
            <a:solidFill>
              <a:schemeClr val="bg1"/>
            </a:solidFill>
            <a:ln w="12700">
              <a:solidFill>
                <a:srgbClr val="45B9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r>
                <a:rPr lang="ru-RU" sz="1050" b="1" dirty="0" smtClean="0">
                  <a:ln>
                    <a:solidFill>
                      <a:srgbClr val="45B97C"/>
                    </a:solidFill>
                  </a:ln>
                  <a:solidFill>
                    <a:srgbClr val="00B050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10 жителей аварийного дома получили возможность улучшить жилищные условия</a:t>
              </a:r>
            </a:p>
          </p:txBody>
        </p:sp>
      </p:grpSp>
      <p:grpSp>
        <p:nvGrpSpPr>
          <p:cNvPr id="57" name="Группа 56"/>
          <p:cNvGrpSpPr/>
          <p:nvPr/>
        </p:nvGrpSpPr>
        <p:grpSpPr>
          <a:xfrm>
            <a:off x="1714480" y="2285998"/>
            <a:ext cx="2500330" cy="2500330"/>
            <a:chOff x="1714480" y="2285998"/>
            <a:chExt cx="2500330" cy="2500330"/>
          </a:xfrm>
        </p:grpSpPr>
        <p:sp>
          <p:nvSpPr>
            <p:cNvPr id="46" name="Прямоугольник с одним скругленным углом 45"/>
            <p:cNvSpPr/>
            <p:nvPr/>
          </p:nvSpPr>
          <p:spPr>
            <a:xfrm>
              <a:off x="1714480" y="2285998"/>
              <a:ext cx="2500330" cy="571504"/>
            </a:xfrm>
            <a:prstGeom prst="round1Rect">
              <a:avLst/>
            </a:prstGeom>
            <a:solidFill>
              <a:schemeClr val="bg1"/>
            </a:solidFill>
            <a:ln w="12700">
              <a:solidFill>
                <a:srgbClr val="64BD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r>
                <a:rPr lang="ru-RU" sz="1050" b="1" dirty="0" smtClean="0">
                  <a:ln>
                    <a:solidFill>
                      <a:srgbClr val="64BDE1"/>
                    </a:solidFill>
                  </a:ln>
                  <a:solidFill>
                    <a:srgbClr val="64BDE1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обеспечена деятельность 3 центров образования «Точка роста», </a:t>
              </a:r>
            </a:p>
            <a:p>
              <a:pPr lvl="0"/>
              <a:r>
                <a:rPr lang="ru-RU" sz="1050" b="1" dirty="0" smtClean="0">
                  <a:ln>
                    <a:solidFill>
                      <a:srgbClr val="64BDE1"/>
                    </a:solidFill>
                  </a:ln>
                  <a:solidFill>
                    <a:srgbClr val="64BDE1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созданных в 2019-2020 годах</a:t>
              </a:r>
            </a:p>
          </p:txBody>
        </p:sp>
        <p:sp>
          <p:nvSpPr>
            <p:cNvPr id="47" name="Прямоугольник с одним скругленным углом 46"/>
            <p:cNvSpPr/>
            <p:nvPr/>
          </p:nvSpPr>
          <p:spPr>
            <a:xfrm>
              <a:off x="1714480" y="2928940"/>
              <a:ext cx="2500330" cy="571504"/>
            </a:xfrm>
            <a:prstGeom prst="round1Rect">
              <a:avLst/>
            </a:prstGeom>
            <a:solidFill>
              <a:schemeClr val="bg1"/>
            </a:solidFill>
            <a:ln w="12700">
              <a:solidFill>
                <a:srgbClr val="64BD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r>
                <a:rPr lang="ru-RU" sz="1050" b="1" dirty="0" smtClean="0">
                  <a:ln>
                    <a:solidFill>
                      <a:srgbClr val="64BDE1"/>
                    </a:solidFill>
                  </a:ln>
                  <a:solidFill>
                    <a:srgbClr val="64BDE1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создано 5 новых  центров образования «Точка роста»</a:t>
              </a:r>
            </a:p>
          </p:txBody>
        </p:sp>
        <p:sp>
          <p:nvSpPr>
            <p:cNvPr id="48" name="Прямоугольник с одним скругленным углом 47"/>
            <p:cNvSpPr/>
            <p:nvPr/>
          </p:nvSpPr>
          <p:spPr>
            <a:xfrm>
              <a:off x="1714480" y="3571882"/>
              <a:ext cx="2500330" cy="571504"/>
            </a:xfrm>
            <a:prstGeom prst="round1Rect">
              <a:avLst/>
            </a:prstGeom>
            <a:solidFill>
              <a:schemeClr val="bg1"/>
            </a:solidFill>
            <a:ln w="12700">
              <a:solidFill>
                <a:srgbClr val="64BD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r>
                <a:rPr lang="ru-RU" sz="1050" b="1" dirty="0" smtClean="0">
                  <a:ln>
                    <a:solidFill>
                      <a:srgbClr val="64BDE1"/>
                    </a:solidFill>
                  </a:ln>
                  <a:solidFill>
                    <a:srgbClr val="64BDE1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создана цифровая образовательная среда в 5 школах</a:t>
              </a:r>
            </a:p>
          </p:txBody>
        </p:sp>
        <p:sp>
          <p:nvSpPr>
            <p:cNvPr id="50" name="Прямоугольник с одним скругленным углом 49"/>
            <p:cNvSpPr/>
            <p:nvPr/>
          </p:nvSpPr>
          <p:spPr>
            <a:xfrm>
              <a:off x="1714480" y="4214824"/>
              <a:ext cx="2500330" cy="571504"/>
            </a:xfrm>
            <a:prstGeom prst="round1Rect">
              <a:avLst/>
            </a:prstGeom>
            <a:solidFill>
              <a:schemeClr val="bg1"/>
            </a:solidFill>
            <a:ln w="12700">
              <a:solidFill>
                <a:srgbClr val="64BD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spcBef>
                  <a:spcPct val="0"/>
                </a:spcBef>
              </a:pPr>
              <a:r>
                <a:rPr lang="ru-RU" sz="1050" b="1" dirty="0" smtClean="0">
                  <a:ln>
                    <a:solidFill>
                      <a:srgbClr val="64BDE1"/>
                    </a:solidFill>
                  </a:ln>
                  <a:solidFill>
                    <a:srgbClr val="64BDE1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открыто 875 мест дополнительного образования детей в новом корпусе «ЦВР «Радуга» в г. Городце</a:t>
              </a:r>
            </a:p>
          </p:txBody>
        </p:sp>
      </p:grpSp>
      <p:sp>
        <p:nvSpPr>
          <p:cNvPr id="51" name="Прямоугольник с одним скругленным углом 50"/>
          <p:cNvSpPr/>
          <p:nvPr/>
        </p:nvSpPr>
        <p:spPr>
          <a:xfrm>
            <a:off x="6072198" y="785800"/>
            <a:ext cx="2500330" cy="571504"/>
          </a:xfrm>
          <a:prstGeom prst="round1Rect">
            <a:avLst/>
          </a:prstGeom>
          <a:solidFill>
            <a:schemeClr val="bg1"/>
          </a:solidFill>
          <a:ln w="12700">
            <a:solidFill>
              <a:srgbClr val="7C6E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050" b="1" dirty="0" smtClean="0">
                <a:ln>
                  <a:solidFill>
                    <a:srgbClr val="7C6EB0"/>
                  </a:solidFill>
                </a:ln>
                <a:solidFill>
                  <a:srgbClr val="00B050"/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rPr>
              <a:t>оказана господдержка 1 работнику </a:t>
            </a:r>
            <a:r>
              <a:rPr lang="ru-RU" sz="1050" b="1" dirty="0" err="1" smtClean="0">
                <a:ln>
                  <a:solidFill>
                    <a:srgbClr val="7C6EB0"/>
                  </a:solidFill>
                </a:ln>
                <a:solidFill>
                  <a:srgbClr val="00B050"/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rPr>
              <a:t>Зиняковского</a:t>
            </a:r>
            <a:r>
              <a:rPr lang="ru-RU" sz="1050" b="1" dirty="0" smtClean="0">
                <a:ln>
                  <a:solidFill>
                    <a:srgbClr val="7C6EB0"/>
                  </a:solidFill>
                </a:ln>
                <a:solidFill>
                  <a:srgbClr val="00B050"/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rPr>
              <a:t> центра культуры </a:t>
            </a:r>
          </a:p>
          <a:p>
            <a:pPr lvl="0"/>
            <a:r>
              <a:rPr lang="ru-RU" sz="1050" b="1" dirty="0" smtClean="0">
                <a:ln>
                  <a:solidFill>
                    <a:srgbClr val="7C6EB0"/>
                  </a:solidFill>
                </a:ln>
                <a:solidFill>
                  <a:srgbClr val="00B050"/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rPr>
              <a:t>и досуга</a:t>
            </a:r>
          </a:p>
        </p:txBody>
      </p:sp>
      <p:grpSp>
        <p:nvGrpSpPr>
          <p:cNvPr id="61" name="Группа 60"/>
          <p:cNvGrpSpPr/>
          <p:nvPr/>
        </p:nvGrpSpPr>
        <p:grpSpPr>
          <a:xfrm>
            <a:off x="6072198" y="1785932"/>
            <a:ext cx="2500330" cy="1214446"/>
            <a:chOff x="6072198" y="2285998"/>
            <a:chExt cx="2500330" cy="1214446"/>
          </a:xfrm>
        </p:grpSpPr>
        <p:sp>
          <p:nvSpPr>
            <p:cNvPr id="53" name="Прямоугольник с одним скругленным углом 52"/>
            <p:cNvSpPr/>
            <p:nvPr/>
          </p:nvSpPr>
          <p:spPr>
            <a:xfrm>
              <a:off x="6072198" y="2285998"/>
              <a:ext cx="2500330" cy="571504"/>
            </a:xfrm>
            <a:prstGeom prst="round1Rect">
              <a:avLst/>
            </a:prstGeom>
            <a:solidFill>
              <a:schemeClr val="bg1"/>
            </a:solidFill>
            <a:ln w="127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r>
                <a:rPr lang="ru-RU" sz="1050" b="1" dirty="0" smtClean="0">
                  <a:ln>
                    <a:solidFill>
                      <a:srgbClr val="87C879"/>
                    </a:solidFill>
                  </a:ln>
                  <a:solidFill>
                    <a:srgbClr val="00B050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разработана ПСД на реконструкцию очистных сооружений в г. Заволжье</a:t>
              </a:r>
            </a:p>
          </p:txBody>
        </p:sp>
        <p:sp>
          <p:nvSpPr>
            <p:cNvPr id="54" name="Прямоугольник с одним скругленным углом 53"/>
            <p:cNvSpPr/>
            <p:nvPr/>
          </p:nvSpPr>
          <p:spPr>
            <a:xfrm>
              <a:off x="6072198" y="2928940"/>
              <a:ext cx="2500330" cy="571504"/>
            </a:xfrm>
            <a:prstGeom prst="round1Rect">
              <a:avLst/>
            </a:prstGeom>
            <a:solidFill>
              <a:schemeClr val="bg1"/>
            </a:solidFill>
            <a:ln w="127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r>
                <a:rPr lang="ru-RU" sz="1050" b="1" dirty="0" smtClean="0">
                  <a:ln>
                    <a:solidFill>
                      <a:srgbClr val="87C879"/>
                    </a:solidFill>
                  </a:ln>
                  <a:solidFill>
                    <a:srgbClr val="00B050"/>
                  </a:solidFill>
                  <a:latin typeface="Roboto Thin" pitchFamily="2" charset="0"/>
                  <a:ea typeface="Roboto Thin" pitchFamily="2" charset="0"/>
                  <a:cs typeface="Times New Roman" pitchFamily="18" charset="0"/>
                </a:rPr>
                <a:t>очищено от мусора 35 км береговой полосы водных объектов района</a:t>
              </a:r>
            </a:p>
          </p:txBody>
        </p:sp>
      </p:grpSp>
      <p:sp>
        <p:nvSpPr>
          <p:cNvPr id="56" name="Прямоугольник с одним скругленным углом 55"/>
          <p:cNvSpPr/>
          <p:nvPr/>
        </p:nvSpPr>
        <p:spPr>
          <a:xfrm>
            <a:off x="6072198" y="4214824"/>
            <a:ext cx="2500330" cy="571504"/>
          </a:xfrm>
          <a:prstGeom prst="round1Rect">
            <a:avLst/>
          </a:prstGeom>
          <a:solidFill>
            <a:schemeClr val="bg1"/>
          </a:solidFill>
          <a:ln w="1270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050" b="1" dirty="0" smtClean="0">
                <a:ln>
                  <a:solidFill>
                    <a:srgbClr val="E04E39"/>
                  </a:solidFill>
                </a:ln>
                <a:solidFill>
                  <a:srgbClr val="E04E39"/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rPr>
              <a:t>открыты 2 окна центра «Мой бизнес» на базе «Бизнес - инкубатора Городецкого района»</a:t>
            </a:r>
          </a:p>
        </p:txBody>
      </p:sp>
      <p:pic>
        <p:nvPicPr>
          <p:cNvPr id="24" name="Picture 2" descr="C:\Users\Admin\Desktop\логотип Предпринимательство НОВЫЙ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l="6399" t="23852" r="12152" b="12152"/>
          <a:stretch>
            <a:fillRect/>
          </a:stretch>
        </p:blipFill>
        <p:spPr bwMode="auto">
          <a:xfrm>
            <a:off x="4571999" y="3949482"/>
            <a:ext cx="1428761" cy="1122598"/>
          </a:xfrm>
          <a:prstGeom prst="rect">
            <a:avLst/>
          </a:prstGeom>
          <a:noFill/>
        </p:spPr>
      </p:pic>
      <p:pic>
        <p:nvPicPr>
          <p:cNvPr id="25" name="Picture 2" descr="C:\Users\Admin\Desktop\бренды\демография\Демография\Logo\Демография_лого_цвет_на _бел_прав.png"/>
          <p:cNvPicPr>
            <a:picLocks noChangeAspect="1" noChangeArrowheads="1"/>
          </p:cNvPicPr>
          <p:nvPr/>
        </p:nvPicPr>
        <p:blipFill>
          <a:blip r:embed="rId8" cstate="print"/>
          <a:srcRect l="14706" t="20588" r="14706" b="17647"/>
          <a:stretch>
            <a:fillRect/>
          </a:stretch>
        </p:blipFill>
        <p:spPr bwMode="auto">
          <a:xfrm>
            <a:off x="4643438" y="2928940"/>
            <a:ext cx="1285884" cy="1125149"/>
          </a:xfrm>
          <a:prstGeom prst="rect">
            <a:avLst/>
          </a:prstGeom>
          <a:noFill/>
        </p:spPr>
      </p:pic>
      <p:sp>
        <p:nvSpPr>
          <p:cNvPr id="26" name="Прямоугольник с одним скругленным углом 25"/>
          <p:cNvSpPr/>
          <p:nvPr/>
        </p:nvSpPr>
        <p:spPr>
          <a:xfrm>
            <a:off x="6072198" y="3286130"/>
            <a:ext cx="2500330" cy="571504"/>
          </a:xfrm>
          <a:prstGeom prst="round1Rect">
            <a:avLst/>
          </a:prstGeom>
          <a:solidFill>
            <a:schemeClr val="bg1"/>
          </a:solidFill>
          <a:ln w="12700">
            <a:solidFill>
              <a:srgbClr val="00AE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050" b="1" dirty="0" smtClean="0">
                <a:ln>
                  <a:solidFill>
                    <a:srgbClr val="00AECD"/>
                  </a:solidFill>
                </a:ln>
                <a:solidFill>
                  <a:srgbClr val="00AECD"/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rPr>
              <a:t>поставлено современное оборудование для хоккейной </a:t>
            </a:r>
            <a:r>
              <a:rPr lang="ru-RU" sz="1050" b="1" dirty="0" err="1" smtClean="0">
                <a:ln>
                  <a:solidFill>
                    <a:srgbClr val="00AECD"/>
                  </a:solidFill>
                </a:ln>
                <a:solidFill>
                  <a:srgbClr val="00AECD"/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rPr>
              <a:t>спортшколы</a:t>
            </a:r>
            <a:r>
              <a:rPr lang="ru-RU" sz="1050" b="1" dirty="0" smtClean="0">
                <a:ln>
                  <a:solidFill>
                    <a:srgbClr val="00AECD"/>
                  </a:solidFill>
                </a:ln>
                <a:solidFill>
                  <a:srgbClr val="00AECD"/>
                </a:solidFill>
                <a:latin typeface="Roboto Thin" pitchFamily="2" charset="0"/>
                <a:ea typeface="Roboto Thin" pitchFamily="2" charset="0"/>
                <a:cs typeface="Times New Roman" pitchFamily="18" charset="0"/>
              </a:rPr>
              <a:t> «Мотор» в г. Заволжье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 vert="horz" lIns="91420" tIns="45709" rIns="91420" bIns="45709" rtlCol="0" anchor="ctr"/>
          <a:lstStyle/>
          <a:p>
            <a:fld id="{550DA324-4A87-4E5F-8173-98EAB3D2EF9F}" type="slidenum">
              <a:rPr lang="ru-RU" smtClean="0"/>
              <a:pPr/>
              <a:t>19</a:t>
            </a:fld>
            <a:endParaRPr lang="ru-RU"/>
          </a:p>
        </p:txBody>
      </p:sp>
      <p:graphicFrame>
        <p:nvGraphicFramePr>
          <p:cNvPr id="32" name="Таблица 31"/>
          <p:cNvGraphicFramePr>
            <a:graphicFrameLocks noGrp="1"/>
          </p:cNvGraphicFramePr>
          <p:nvPr/>
        </p:nvGraphicFramePr>
        <p:xfrm>
          <a:off x="500035" y="1071551"/>
          <a:ext cx="8001055" cy="3643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1512"/>
                <a:gridCol w="1788471"/>
                <a:gridCol w="1882601"/>
                <a:gridCol w="1788471"/>
              </a:tblGrid>
              <a:tr h="10281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Наименование нацпроекта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Плановые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 а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ссигнования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на 2021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 год</a:t>
                      </a:r>
                      <a:endParaRPr lang="ru-RU" sz="1400" dirty="0" smtClean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 (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млн.руб.)</a:t>
                      </a:r>
                      <a:endParaRPr lang="ru-RU" sz="14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Фактическое 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исполнение </a:t>
                      </a:r>
                    </a:p>
                    <a:p>
                      <a:pPr algn="ctr"/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по итогам 2021 года</a:t>
                      </a:r>
                    </a:p>
                    <a:p>
                      <a:pPr marL="0" marR="0" indent="0" algn="ctr" defTabSz="91419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(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млн.руб.)</a:t>
                      </a:r>
                      <a:endParaRPr lang="ru-RU" sz="14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по итогам 2021 года</a:t>
                      </a:r>
                      <a:endParaRPr lang="ru-RU" sz="14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114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Жильё</a:t>
                      </a:r>
                      <a:r>
                        <a:rPr lang="ru-RU" sz="1600" baseline="0" dirty="0" smtClean="0">
                          <a:latin typeface="+mn-lt"/>
                          <a:cs typeface="Times New Roman" pitchFamily="18" charset="0"/>
                        </a:rPr>
                        <a:t> и городская среда</a:t>
                      </a:r>
                      <a:endParaRPr lang="ru-RU" sz="16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5B97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+mn-lt"/>
                        </a:rPr>
                        <a:t>34,8</a:t>
                      </a:r>
                      <a:endParaRPr lang="ru-RU" sz="18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5B97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+mn-lt"/>
                        </a:rPr>
                        <a:t>34,8</a:t>
                      </a:r>
                      <a:endParaRPr lang="ru-RU" sz="18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5B97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+mn-lt"/>
                        </a:rPr>
                        <a:t>100%</a:t>
                      </a:r>
                      <a:endParaRPr lang="ru-RU" sz="18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5B97C"/>
                    </a:solidFill>
                  </a:tcPr>
                </a:tc>
              </a:tr>
              <a:tr h="49351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Экология</a:t>
                      </a:r>
                      <a:endParaRPr lang="ru-RU" sz="16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C8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  <a:cs typeface="Times New Roman" pitchFamily="18" charset="0"/>
                        </a:rPr>
                        <a:t>7,2</a:t>
                      </a:r>
                      <a:endParaRPr lang="ru-RU" sz="18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C87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+mn-lt"/>
                        </a:rPr>
                        <a:t>7,2</a:t>
                      </a:r>
                      <a:endParaRPr lang="ru-RU" sz="18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C87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+mn-lt"/>
                        </a:rPr>
                        <a:t>100%</a:t>
                      </a:r>
                      <a:endParaRPr lang="ru-RU" sz="1800" b="0" i="0" u="none" strike="noStrike" dirty="0">
                        <a:latin typeface="+mn-lt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C879"/>
                    </a:solidFill>
                  </a:tcPr>
                </a:tc>
              </a:tr>
              <a:tr h="49351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Образование</a:t>
                      </a:r>
                      <a:endParaRPr lang="ru-RU" sz="16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4BD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  <a:cs typeface="Times New Roman" pitchFamily="18" charset="0"/>
                        </a:rPr>
                        <a:t>3,1</a:t>
                      </a:r>
                      <a:endParaRPr lang="ru-RU" sz="18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4BD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  <a:cs typeface="Times New Roman" pitchFamily="18" charset="0"/>
                        </a:rPr>
                        <a:t>3,1</a:t>
                      </a:r>
                      <a:endParaRPr lang="ru-RU" sz="18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4BD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  <a:cs typeface="Times New Roman" pitchFamily="18" charset="0"/>
                        </a:rPr>
                        <a:t>100%</a:t>
                      </a:r>
                      <a:endParaRPr lang="ru-RU" sz="18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4BDE1"/>
                    </a:solidFill>
                  </a:tcPr>
                </a:tc>
              </a:tr>
              <a:tr h="49351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+mn-lt"/>
                          <a:cs typeface="Times New Roman" pitchFamily="18" charset="0"/>
                        </a:rPr>
                        <a:t>Культура</a:t>
                      </a:r>
                      <a:endParaRPr lang="ru-RU" sz="16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6EB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  <a:cs typeface="Times New Roman" pitchFamily="18" charset="0"/>
                        </a:rPr>
                        <a:t>0,1</a:t>
                      </a:r>
                      <a:endParaRPr lang="ru-RU" sz="18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6EB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  <a:cs typeface="Times New Roman" pitchFamily="18" charset="0"/>
                        </a:rPr>
                        <a:t>0,1</a:t>
                      </a:r>
                      <a:endParaRPr lang="ru-RU" sz="18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6EB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  <a:cs typeface="Times New Roman" pitchFamily="18" charset="0"/>
                        </a:rPr>
                        <a:t>100%</a:t>
                      </a:r>
                      <a:endParaRPr lang="ru-RU" sz="1800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C6EB0"/>
                    </a:solidFill>
                  </a:tcPr>
                </a:tc>
              </a:tr>
              <a:tr h="49351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+mn-lt"/>
                          <a:cs typeface="Times New Roman" pitchFamily="18" charset="0"/>
                        </a:rPr>
                        <a:t>ИТОГО</a:t>
                      </a:r>
                      <a:endParaRPr lang="ru-RU" sz="16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+mn-lt"/>
                          <a:cs typeface="Times New Roman" pitchFamily="18" charset="0"/>
                        </a:rPr>
                        <a:t>45,2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+mn-lt"/>
                          <a:cs typeface="Times New Roman" pitchFamily="18" charset="0"/>
                        </a:rPr>
                        <a:t>45,2</a:t>
                      </a:r>
                      <a:endParaRPr lang="ru-RU" sz="18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+mn-lt"/>
                          <a:cs typeface="Times New Roman" pitchFamily="18" charset="0"/>
                        </a:rPr>
                        <a:t>100%</a:t>
                      </a:r>
                      <a:endParaRPr lang="ru-RU" sz="18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3" name="Скругленный прямоугольник 32"/>
          <p:cNvSpPr/>
          <p:nvPr/>
        </p:nvSpPr>
        <p:spPr>
          <a:xfrm>
            <a:off x="500034" y="1071552"/>
            <a:ext cx="2500330" cy="385765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071802" y="1071552"/>
            <a:ext cx="1785950" cy="385765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4929190" y="1071552"/>
            <a:ext cx="1785950" cy="385765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6786578" y="1071552"/>
            <a:ext cx="1714512" cy="385765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85720" y="142858"/>
            <a:ext cx="85725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ИСПОЛНЕНИЕ ФИНАНСИРОВАНИЯ ПО НАЦПРОЕКТАМ, на реализацию которых </a:t>
            </a:r>
          </a:p>
          <a:p>
            <a:pPr algn="ctr"/>
            <a:r>
              <a:rPr lang="ru-RU" sz="2200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в районный бюджет </a:t>
            </a:r>
            <a:r>
              <a:rPr lang="ru-RU" sz="2200" b="1" spc="-27" dirty="0" err="1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ПОСТУПИЛи</a:t>
            </a:r>
            <a:r>
              <a:rPr lang="ru-RU" sz="2200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 трансферты ИЗ вышестоящих бюджетов В 2021 ГОДУ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20</a:t>
            </a:fld>
            <a:endParaRPr lang="ru-RU" dirty="0"/>
          </a:p>
        </p:txBody>
      </p:sp>
      <p:sp>
        <p:nvSpPr>
          <p:cNvPr id="91138" name="AutoShape 2" descr="https://image.flaticon.com/icons/svg/1524/1524691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 l="8808" t="17613" r="9001" b="14872"/>
          <a:stretch>
            <a:fillRect/>
          </a:stretch>
        </p:blipFill>
        <p:spPr bwMode="auto">
          <a:xfrm>
            <a:off x="142844" y="785800"/>
            <a:ext cx="1571636" cy="129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Прямоугольник 15"/>
          <p:cNvSpPr/>
          <p:nvPr/>
        </p:nvSpPr>
        <p:spPr>
          <a:xfrm>
            <a:off x="1142976" y="142858"/>
            <a:ext cx="70723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-27" dirty="0" smtClean="0">
                <a:solidFill>
                  <a:schemeClr val="accent1">
                    <a:lumMod val="75000"/>
                  </a:schemeClr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ПЛАНЫ НА 2022 ГОД В РАМКАХ НАЦИОНАЛЬНЫХ ПРОЕКТОВ</a:t>
            </a:r>
            <a:endParaRPr lang="ru-RU" sz="2800" b="1" spc="-27" dirty="0">
              <a:solidFill>
                <a:schemeClr val="accent1">
                  <a:lumMod val="75000"/>
                </a:schemeClr>
              </a:solidFill>
              <a:latin typeface="Bebas Neue Bold" pitchFamily="34" charset="-52"/>
              <a:ea typeface="Roboto" panose="02000000000000000000" pitchFamily="2" charset="0"/>
              <a:cs typeface="Calibri"/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1785918" y="928676"/>
            <a:ext cx="6715172" cy="1214445"/>
            <a:chOff x="1785918" y="928676"/>
            <a:chExt cx="6858048" cy="1214445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1785918" y="928676"/>
              <a:ext cx="6858048" cy="57150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5B9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57188" indent="-184150">
                <a:spcBef>
                  <a:spcPts val="200"/>
                </a:spcBef>
                <a:spcAft>
                  <a:spcPts val="200"/>
                </a:spcAft>
                <a:buFont typeface="Arial" pitchFamily="34" charset="0"/>
                <a:buChar char="•"/>
                <a:tabLst>
                  <a:tab pos="87313" algn="l"/>
                </a:tabLst>
              </a:pPr>
              <a:r>
                <a:rPr lang="ru-RU" sz="1500" dirty="0" smtClean="0">
                  <a:solidFill>
                    <a:schemeClr val="tx1"/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благоустройство 2 общественных пространств и 48 придомовых территорий</a:t>
              </a:r>
              <a:endParaRPr lang="ru-RU" sz="1500" dirty="0">
                <a:solidFill>
                  <a:schemeClr val="tx1"/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1785918" y="1643056"/>
              <a:ext cx="6858048" cy="50006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5B97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57188" indent="-184150">
                <a:spcBef>
                  <a:spcPts val="200"/>
                </a:spcBef>
                <a:spcAft>
                  <a:spcPts val="200"/>
                </a:spcAft>
                <a:buFont typeface="Arial" pitchFamily="34" charset="0"/>
                <a:buChar char="•"/>
                <a:tabLst>
                  <a:tab pos="87313" algn="l"/>
                </a:tabLst>
              </a:pPr>
              <a:r>
                <a:rPr lang="ru-RU" sz="1500" dirty="0" smtClean="0">
                  <a:solidFill>
                    <a:schemeClr val="tx1"/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переселение  12 человек  из 3 аварийных жилых помещений</a:t>
              </a:r>
              <a:endParaRPr lang="ru-RU" sz="1500" dirty="0">
                <a:solidFill>
                  <a:schemeClr val="tx1"/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endParaRPr>
            </a:p>
          </p:txBody>
        </p:sp>
      </p:grpSp>
      <p:pic>
        <p:nvPicPr>
          <p:cNvPr id="24" name="Picture 2" descr="C:\Users\Admin\Desktop\бренды\культура\Культура\Logo\Культура_лого_цвет_на_бел_прав.png"/>
          <p:cNvPicPr>
            <a:picLocks noChangeAspect="1" noChangeArrowheads="1"/>
          </p:cNvPicPr>
          <p:nvPr/>
        </p:nvPicPr>
        <p:blipFill>
          <a:blip r:embed="rId4" cstate="print"/>
          <a:srcRect l="14380" t="23285" r="14380" b="14380"/>
          <a:stretch>
            <a:fillRect/>
          </a:stretch>
        </p:blipFill>
        <p:spPr bwMode="auto">
          <a:xfrm>
            <a:off x="214282" y="2500312"/>
            <a:ext cx="1500198" cy="1312674"/>
          </a:xfrm>
          <a:prstGeom prst="rect">
            <a:avLst/>
          </a:prstGeom>
          <a:noFill/>
        </p:spPr>
      </p:pic>
      <p:grpSp>
        <p:nvGrpSpPr>
          <p:cNvPr id="26" name="Группа 25"/>
          <p:cNvGrpSpPr/>
          <p:nvPr/>
        </p:nvGrpSpPr>
        <p:grpSpPr>
          <a:xfrm>
            <a:off x="1785918" y="2500312"/>
            <a:ext cx="6715172" cy="2286016"/>
            <a:chOff x="1785918" y="2428874"/>
            <a:chExt cx="6715172" cy="2286016"/>
          </a:xfrm>
        </p:grpSpPr>
        <p:grpSp>
          <p:nvGrpSpPr>
            <p:cNvPr id="19" name="Группа 18"/>
            <p:cNvGrpSpPr/>
            <p:nvPr/>
          </p:nvGrpSpPr>
          <p:grpSpPr>
            <a:xfrm>
              <a:off x="1785918" y="2428874"/>
              <a:ext cx="6715172" cy="1500198"/>
              <a:chOff x="1857356" y="2643188"/>
              <a:chExt cx="6786609" cy="1500198"/>
            </a:xfrm>
          </p:grpSpPr>
          <p:sp>
            <p:nvSpPr>
              <p:cNvPr id="20" name="Прямоугольник 19"/>
              <p:cNvSpPr/>
              <p:nvPr/>
            </p:nvSpPr>
            <p:spPr>
              <a:xfrm>
                <a:off x="1857356" y="2643188"/>
                <a:ext cx="6786609" cy="71438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C6E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357188" indent="-184150">
                  <a:spcBef>
                    <a:spcPts val="200"/>
                  </a:spcBef>
                  <a:spcAft>
                    <a:spcPts val="200"/>
                  </a:spcAft>
                  <a:buFont typeface="Arial" pitchFamily="34" charset="0"/>
                  <a:buChar char="•"/>
                  <a:tabLst>
                    <a:tab pos="87313" algn="l"/>
                  </a:tabLst>
                </a:pPr>
                <a:r>
                  <a:rPr lang="ru-RU" sz="1500" dirty="0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проведение капитального ремонта </a:t>
                </a:r>
                <a:r>
                  <a:rPr lang="ru-RU" sz="1500" dirty="0" err="1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Зиняковского</a:t>
                </a:r>
                <a:r>
                  <a:rPr lang="ru-RU" sz="1500" dirty="0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 сельского          дома культуры</a:t>
                </a:r>
                <a:endParaRPr lang="ru-RU" sz="1500" dirty="0">
                  <a:solidFill>
                    <a:schemeClr val="tx1"/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endParaRPr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1857356" y="3500444"/>
                <a:ext cx="6786609" cy="64294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C6E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357188" indent="-184150">
                  <a:spcBef>
                    <a:spcPts val="200"/>
                  </a:spcBef>
                  <a:spcAft>
                    <a:spcPts val="200"/>
                  </a:spcAft>
                  <a:buFont typeface="Arial" pitchFamily="34" charset="0"/>
                  <a:buChar char="•"/>
                  <a:tabLst>
                    <a:tab pos="87313" algn="l"/>
                  </a:tabLst>
                </a:pPr>
                <a:r>
                  <a:rPr lang="ru-RU" sz="1500" dirty="0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создание современной модельной библиотеки на базе центральной детской библиотеки в г. Заволжье</a:t>
                </a:r>
                <a:endParaRPr lang="ru-RU" sz="1500" dirty="0">
                  <a:solidFill>
                    <a:schemeClr val="tx1"/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endParaRPr>
              </a:p>
            </p:txBody>
          </p:sp>
        </p:grpSp>
        <p:sp>
          <p:nvSpPr>
            <p:cNvPr id="25" name="Прямоугольник 24"/>
            <p:cNvSpPr/>
            <p:nvPr/>
          </p:nvSpPr>
          <p:spPr>
            <a:xfrm>
              <a:off x="1785918" y="4071948"/>
              <a:ext cx="6715172" cy="64294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C6E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57188" indent="-184150">
                <a:spcBef>
                  <a:spcPts val="200"/>
                </a:spcBef>
                <a:spcAft>
                  <a:spcPts val="200"/>
                </a:spcAft>
                <a:buFont typeface="Arial" pitchFamily="34" charset="0"/>
                <a:buChar char="•"/>
                <a:tabLst>
                  <a:tab pos="87313" algn="l"/>
                </a:tabLst>
              </a:pPr>
              <a:r>
                <a:rPr lang="ru-RU" sz="1500" dirty="0" smtClean="0">
                  <a:solidFill>
                    <a:schemeClr val="tx1"/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улучшение материально-технической базы Ильинской сельской библиотеки и Первомайского дома культуры</a:t>
              </a:r>
              <a:endParaRPr lang="ru-RU" sz="1500" dirty="0">
                <a:solidFill>
                  <a:schemeClr val="tx1"/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6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/>
          <a:lstStyle/>
          <a:p>
            <a:fld id="{550DA324-4A87-4E5F-8173-98EAB3D2EF9F}" type="slidenum">
              <a:rPr lang="ru-RU" smtClean="0"/>
              <a:pPr/>
              <a:t>21</a:t>
            </a:fld>
            <a:endParaRPr lang="ru-RU" dirty="0"/>
          </a:p>
        </p:txBody>
      </p:sp>
      <p:sp>
        <p:nvSpPr>
          <p:cNvPr id="91138" name="AutoShape 2" descr="https://image.flaticon.com/icons/svg/1524/1524691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Picture 2" descr="C:\Users\Admin\Desktop\бренды\образование\Образование\Logo\Образование_лого_цвет_на бел_прав.png"/>
          <p:cNvPicPr>
            <a:picLocks noChangeAspect="1" noChangeArrowheads="1"/>
          </p:cNvPicPr>
          <p:nvPr/>
        </p:nvPicPr>
        <p:blipFill>
          <a:blip r:embed="rId3" cstate="print"/>
          <a:srcRect l="10346" t="17242" r="13793" b="13793"/>
          <a:stretch>
            <a:fillRect/>
          </a:stretch>
        </p:blipFill>
        <p:spPr bwMode="auto">
          <a:xfrm>
            <a:off x="142844" y="642942"/>
            <a:ext cx="1571604" cy="1428742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142976" y="142858"/>
            <a:ext cx="70723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-27" dirty="0" smtClean="0">
                <a:solidFill>
                  <a:schemeClr val="accent1">
                    <a:lumMod val="75000"/>
                  </a:schemeClr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ПЛАНЫ НА 2022 ГОД В РАМКАХ НАЦИОНАЛЬНЫХ ПРОЕКТОВ</a:t>
            </a:r>
            <a:endParaRPr lang="ru-RU" sz="2800" b="1" spc="-27" dirty="0">
              <a:solidFill>
                <a:schemeClr val="accent1">
                  <a:lumMod val="75000"/>
                </a:schemeClr>
              </a:solidFill>
              <a:latin typeface="Bebas Neue Bold" pitchFamily="34" charset="-52"/>
              <a:ea typeface="Roboto" panose="02000000000000000000" pitchFamily="2" charset="0"/>
              <a:cs typeface="Calibri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785918" y="3929072"/>
            <a:ext cx="6715172" cy="785818"/>
          </a:xfrm>
          <a:prstGeom prst="rect">
            <a:avLst/>
          </a:prstGeom>
          <a:solidFill>
            <a:schemeClr val="bg1"/>
          </a:solidFill>
          <a:ln>
            <a:solidFill>
              <a:srgbClr val="208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7188" indent="-184150">
              <a:spcBef>
                <a:spcPts val="200"/>
              </a:spcBef>
              <a:buFont typeface="Arial" pitchFamily="34" charset="0"/>
              <a:buChar char="•"/>
              <a:tabLst>
                <a:tab pos="87313" algn="l"/>
              </a:tabLst>
            </a:pPr>
            <a:r>
              <a:rPr lang="ru-RU" sz="1500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rPr>
              <a:t>строительство 2-й очереди </a:t>
            </a:r>
            <a:r>
              <a:rPr lang="ru-RU" sz="1500" dirty="0" err="1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rPr>
              <a:t>берегоукрепления</a:t>
            </a:r>
            <a:r>
              <a:rPr lang="ru-RU" sz="1500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rPr>
              <a:t> р. Волга                            в районе г. Городца (объект обеспечивающей инфраструктуры, </a:t>
            </a:r>
          </a:p>
          <a:p>
            <a:pPr marL="357188" indent="-184150">
              <a:tabLst>
                <a:tab pos="87313" algn="l"/>
              </a:tabLst>
            </a:pPr>
            <a:r>
              <a:rPr lang="ru-RU" sz="1500" dirty="0" smtClean="0">
                <a:solidFill>
                  <a:schemeClr val="tx1"/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rPr>
              <a:t>    входящий в состав туристических кластеров)</a:t>
            </a:r>
            <a:endParaRPr lang="ru-RU" sz="1500" dirty="0">
              <a:solidFill>
                <a:schemeClr val="tx1"/>
              </a:solidFill>
              <a:latin typeface="Roboto Light" pitchFamily="2" charset="0"/>
              <a:ea typeface="Roboto Light" pitchFamily="2" charset="0"/>
              <a:cs typeface="Times New Roman" pitchFamily="18" charset="0"/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1785918" y="723886"/>
            <a:ext cx="6715172" cy="2919434"/>
            <a:chOff x="1785918" y="642924"/>
            <a:chExt cx="6715172" cy="2919434"/>
          </a:xfrm>
        </p:grpSpPr>
        <p:grpSp>
          <p:nvGrpSpPr>
            <p:cNvPr id="3" name="Группа 18"/>
            <p:cNvGrpSpPr/>
            <p:nvPr/>
          </p:nvGrpSpPr>
          <p:grpSpPr>
            <a:xfrm>
              <a:off x="1785918" y="642924"/>
              <a:ext cx="6715172" cy="1571636"/>
              <a:chOff x="1857356" y="2643188"/>
              <a:chExt cx="6786609" cy="1571636"/>
            </a:xfrm>
          </p:grpSpPr>
          <p:sp>
            <p:nvSpPr>
              <p:cNvPr id="20" name="Прямоугольник 19"/>
              <p:cNvSpPr/>
              <p:nvPr/>
            </p:nvSpPr>
            <p:spPr>
              <a:xfrm>
                <a:off x="1857356" y="2643188"/>
                <a:ext cx="6786609" cy="78581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64BDE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357188" indent="-184150">
                  <a:buFont typeface="Arial" pitchFamily="34" charset="0"/>
                  <a:buChar char="•"/>
                  <a:tabLst>
                    <a:tab pos="87313" algn="l"/>
                  </a:tabLst>
                </a:pPr>
                <a:r>
                  <a:rPr lang="ru-RU" sz="1500" dirty="0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создание 8 центров «Точка роста» на базе школы № 7 в г. Городце,</a:t>
                </a:r>
              </a:p>
              <a:p>
                <a:pPr marL="357188" indent="-184150">
                  <a:tabLst>
                    <a:tab pos="87313" algn="l"/>
                  </a:tabLst>
                </a:pPr>
                <a:r>
                  <a:rPr lang="ru-RU" sz="1500" dirty="0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    школ № 8, 15, 17, 18 в г. Заволжье и школ в с. </a:t>
                </a:r>
                <a:r>
                  <a:rPr lang="ru-RU" sz="1500" dirty="0" err="1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Серково</a:t>
                </a:r>
                <a:r>
                  <a:rPr lang="ru-RU" sz="1500" dirty="0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, с. Зарубино</a:t>
                </a:r>
              </a:p>
              <a:p>
                <a:pPr marL="357188" indent="-184150">
                  <a:tabLst>
                    <a:tab pos="87313" algn="l"/>
                  </a:tabLst>
                </a:pPr>
                <a:r>
                  <a:rPr lang="ru-RU" sz="1500" dirty="0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    и пос. Ильинский</a:t>
                </a:r>
                <a:endParaRPr lang="ru-RU" sz="1500" dirty="0">
                  <a:solidFill>
                    <a:schemeClr val="tx1"/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endParaRPr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1857356" y="3571882"/>
                <a:ext cx="6786609" cy="64294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64BDE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357188" indent="-184150">
                  <a:spcBef>
                    <a:spcPts val="200"/>
                  </a:spcBef>
                  <a:spcAft>
                    <a:spcPts val="200"/>
                  </a:spcAft>
                  <a:buFont typeface="Arial" pitchFamily="34" charset="0"/>
                  <a:buChar char="•"/>
                  <a:tabLst>
                    <a:tab pos="87313" algn="l"/>
                  </a:tabLst>
                </a:pPr>
                <a:r>
                  <a:rPr lang="ru-RU" sz="1500" dirty="0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внедрение целевой модели цифровой образовательной среды             в школе № 15 в г. Заволжье и в школе с. </a:t>
                </a:r>
                <a:r>
                  <a:rPr lang="ru-RU" sz="1500" dirty="0" err="1" smtClean="0">
                    <a:solidFill>
                      <a:schemeClr val="tx1"/>
                    </a:solidFill>
                    <a:latin typeface="Roboto Light" pitchFamily="2" charset="0"/>
                    <a:ea typeface="Roboto Light" pitchFamily="2" charset="0"/>
                    <a:cs typeface="Times New Roman" pitchFamily="18" charset="0"/>
                  </a:rPr>
                  <a:t>Смольки</a:t>
                </a:r>
                <a:endParaRPr lang="ru-RU" sz="1500" dirty="0">
                  <a:solidFill>
                    <a:schemeClr val="tx1"/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endParaRPr>
              </a:p>
            </p:txBody>
          </p:sp>
        </p:grpSp>
        <p:sp>
          <p:nvSpPr>
            <p:cNvPr id="22" name="Прямоугольник 21"/>
            <p:cNvSpPr/>
            <p:nvPr/>
          </p:nvSpPr>
          <p:spPr>
            <a:xfrm>
              <a:off x="1785918" y="2357436"/>
              <a:ext cx="6715172" cy="4286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64BD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57188" indent="-184150">
                <a:spcBef>
                  <a:spcPts val="200"/>
                </a:spcBef>
                <a:spcAft>
                  <a:spcPts val="200"/>
                </a:spcAft>
                <a:buFont typeface="Arial" pitchFamily="34" charset="0"/>
                <a:buChar char="•"/>
                <a:tabLst>
                  <a:tab pos="87313" algn="l"/>
                </a:tabLst>
              </a:pPr>
              <a:r>
                <a:rPr lang="ru-RU" sz="1500" dirty="0" smtClean="0">
                  <a:solidFill>
                    <a:schemeClr val="tx1"/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ремонт спортивного зала школы в с. Бриляково</a:t>
              </a:r>
              <a:endParaRPr lang="ru-RU" sz="1500" dirty="0">
                <a:solidFill>
                  <a:schemeClr val="tx1"/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1785918" y="2928940"/>
              <a:ext cx="6715172" cy="63341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64BD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57188" indent="-184150">
                <a:spcBef>
                  <a:spcPts val="200"/>
                </a:spcBef>
                <a:spcAft>
                  <a:spcPts val="200"/>
                </a:spcAft>
                <a:buFont typeface="Arial" pitchFamily="34" charset="0"/>
                <a:buChar char="•"/>
                <a:tabLst>
                  <a:tab pos="87313" algn="l"/>
                </a:tabLst>
              </a:pPr>
              <a:r>
                <a:rPr lang="ru-RU" sz="1500" dirty="0" smtClean="0">
                  <a:solidFill>
                    <a:schemeClr val="tx1"/>
                  </a:solidFill>
                  <a:latin typeface="Roboto Light" pitchFamily="2" charset="0"/>
                  <a:ea typeface="Roboto Light" pitchFamily="2" charset="0"/>
                  <a:cs typeface="Times New Roman" pitchFamily="18" charset="0"/>
                </a:rPr>
                <a:t>создание новых мест дополнительного образования детей                 на базе центра внешкольной работы «Ровесник» в г. Заволжье</a:t>
              </a:r>
              <a:endParaRPr lang="ru-RU" sz="1500" dirty="0">
                <a:solidFill>
                  <a:schemeClr val="tx1"/>
                </a:solidFill>
                <a:latin typeface="Roboto Light" pitchFamily="2" charset="0"/>
                <a:ea typeface="Roboto Light" pitchFamily="2" charset="0"/>
                <a:cs typeface="Times New Roman" pitchFamily="18" charset="0"/>
              </a:endParaRPr>
            </a:p>
          </p:txBody>
        </p:sp>
      </p:grpSp>
      <p:pic>
        <p:nvPicPr>
          <p:cNvPr id="7170" name="Picture 2" descr="C:\Users\Admin\Desktop\логотип туризм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l="6399" t="23852" r="12152" b="12152"/>
          <a:stretch>
            <a:fillRect/>
          </a:stretch>
        </p:blipFill>
        <p:spPr bwMode="auto">
          <a:xfrm>
            <a:off x="142844" y="3857634"/>
            <a:ext cx="1591119" cy="1250165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244862" y="4732735"/>
            <a:ext cx="1899138" cy="41076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80" tIns="44990" rIns="89980" bIns="44990"/>
          <a:lstStyle/>
          <a:p>
            <a:pPr>
              <a:lnSpc>
                <a:spcPct val="9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i="0" dirty="0">
                <a:solidFill>
                  <a:srgbClr val="000000"/>
                </a:solidFill>
                <a:latin typeface="+mn-lt"/>
              </a:rPr>
              <a:t>                          </a:t>
            </a:r>
            <a:endParaRPr lang="en-GB" i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6867556" y="4767264"/>
            <a:ext cx="2133600" cy="273844"/>
          </a:xfrm>
        </p:spPr>
        <p:txBody>
          <a:bodyPr vert="horz" lIns="91420" tIns="45709" rIns="91420" bIns="45709" rtlCol="0" anchor="ctr"/>
          <a:lstStyle/>
          <a:p>
            <a:fld id="{550DA324-4A87-4E5F-8173-98EAB3D2EF9F}" type="slidenum">
              <a:rPr lang="ru-RU" smtClean="0"/>
              <a:pPr/>
              <a:t>22</a:t>
            </a:fld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1500166" y="214296"/>
            <a:ext cx="67151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ДИНАМИКА ИСПОЛНЕНИЯ НАЦИОНАЛЬНЫХ ПРОЕКТОВ,</a:t>
            </a:r>
            <a:endParaRPr lang="ru-RU" sz="2800" b="1" spc="-27" dirty="0">
              <a:solidFill>
                <a:srgbClr val="5488C7"/>
              </a:solidFill>
              <a:latin typeface="Bebas Neue Bold" pitchFamily="34" charset="-52"/>
              <a:ea typeface="Roboto" panose="02000000000000000000" pitchFamily="2" charset="0"/>
              <a:cs typeface="Calibri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643174" y="1000114"/>
            <a:ext cx="3500462" cy="271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ru-RU" sz="1400" b="1" dirty="0" smtClean="0">
                <a:ln>
                  <a:solidFill>
                    <a:srgbClr val="8CADD4"/>
                  </a:solidFill>
                </a:ln>
                <a:solidFill>
                  <a:srgbClr val="88A9D2"/>
                </a:solidFill>
                <a:latin typeface="Bebas Neue Book" pitchFamily="50" charset="-52"/>
              </a:rPr>
              <a:t>( 2019 – 2021  факт         2022  план )</a:t>
            </a:r>
          </a:p>
        </p:txBody>
      </p:sp>
      <p:sp>
        <p:nvSpPr>
          <p:cNvPr id="192" name="TextBox 191"/>
          <p:cNvSpPr txBox="1"/>
          <p:nvPr/>
        </p:nvSpPr>
        <p:spPr>
          <a:xfrm>
            <a:off x="7786710" y="1714494"/>
            <a:ext cx="32092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200" b="1" dirty="0" smtClean="0">
                <a:latin typeface="Bebas Neue Book" pitchFamily="50" charset="-52"/>
                <a:cs typeface="Times New Roman" pitchFamily="18" charset="0"/>
              </a:rPr>
              <a:t>2,6</a:t>
            </a:r>
            <a:endParaRPr lang="ru-RU" sz="1200" dirty="0">
              <a:latin typeface="Bebas Neue Book" pitchFamily="50" charset="-52"/>
              <a:cs typeface="Times New Roman" pitchFamily="18" charset="0"/>
            </a:endParaRPr>
          </a:p>
        </p:txBody>
      </p:sp>
      <p:grpSp>
        <p:nvGrpSpPr>
          <p:cNvPr id="222" name="Группа 221"/>
          <p:cNvGrpSpPr/>
          <p:nvPr/>
        </p:nvGrpSpPr>
        <p:grpSpPr>
          <a:xfrm>
            <a:off x="714347" y="3250637"/>
            <a:ext cx="7762926" cy="1762147"/>
            <a:chOff x="571472" y="3107761"/>
            <a:chExt cx="7762926" cy="1762147"/>
          </a:xfrm>
        </p:grpSpPr>
        <p:grpSp>
          <p:nvGrpSpPr>
            <p:cNvPr id="136" name="Группа 135"/>
            <p:cNvGrpSpPr/>
            <p:nvPr/>
          </p:nvGrpSpPr>
          <p:grpSpPr>
            <a:xfrm>
              <a:off x="571472" y="3107761"/>
              <a:ext cx="1762134" cy="1428760"/>
              <a:chOff x="4714876" y="928676"/>
              <a:chExt cx="1762134" cy="1428760"/>
            </a:xfrm>
          </p:grpSpPr>
          <p:grpSp>
            <p:nvGrpSpPr>
              <p:cNvPr id="122" name="Группа 102"/>
              <p:cNvGrpSpPr/>
              <p:nvPr/>
            </p:nvGrpSpPr>
            <p:grpSpPr>
              <a:xfrm>
                <a:off x="4714876" y="928676"/>
                <a:ext cx="1762134" cy="1428760"/>
                <a:chOff x="571471" y="928676"/>
                <a:chExt cx="1762134" cy="1428760"/>
              </a:xfrm>
            </p:grpSpPr>
            <p:sp>
              <p:nvSpPr>
                <p:cNvPr id="124" name="Скругленный прямоугольник 123"/>
                <p:cNvSpPr/>
                <p:nvPr/>
              </p:nvSpPr>
              <p:spPr>
                <a:xfrm>
                  <a:off x="571471" y="928676"/>
                  <a:ext cx="1762134" cy="1428760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rgbClr val="64BDE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5" name="Прямоугольник 124"/>
                <p:cNvSpPr/>
                <p:nvPr/>
              </p:nvSpPr>
              <p:spPr>
                <a:xfrm>
                  <a:off x="714348" y="1071552"/>
                  <a:ext cx="1500198" cy="24622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ru-RU" sz="1000" b="1" dirty="0" smtClean="0">
                      <a:solidFill>
                        <a:srgbClr val="64BDE1"/>
                      </a:solidFill>
                      <a:latin typeface="Roboto Black" pitchFamily="2" charset="0"/>
                      <a:ea typeface="Roboto Black" pitchFamily="2" charset="0"/>
                      <a:cs typeface="Times New Roman" panose="02020603050405020304" pitchFamily="18" charset="0"/>
                    </a:rPr>
                    <a:t>ОБРАЗОВАНИЕ</a:t>
                  </a:r>
                  <a:endParaRPr lang="ru-RU" sz="1000" dirty="0">
                    <a:solidFill>
                      <a:srgbClr val="64BDE1"/>
                    </a:solidFill>
                    <a:latin typeface="Roboto Black" pitchFamily="2" charset="0"/>
                    <a:ea typeface="Roboto Black" pitchFamily="2" charset="0"/>
                  </a:endParaRPr>
                </a:p>
              </p:txBody>
            </p:sp>
            <p:grpSp>
              <p:nvGrpSpPr>
                <p:cNvPr id="126" name="Группа 100"/>
                <p:cNvGrpSpPr/>
                <p:nvPr/>
              </p:nvGrpSpPr>
              <p:grpSpPr>
                <a:xfrm>
                  <a:off x="571471" y="1357304"/>
                  <a:ext cx="1663817" cy="939727"/>
                  <a:chOff x="571471" y="1357304"/>
                  <a:chExt cx="1663817" cy="939727"/>
                </a:xfrm>
              </p:grpSpPr>
              <p:grpSp>
                <p:nvGrpSpPr>
                  <p:cNvPr id="127" name="Группа 67"/>
                  <p:cNvGrpSpPr/>
                  <p:nvPr/>
                </p:nvGrpSpPr>
                <p:grpSpPr>
                  <a:xfrm>
                    <a:off x="571471" y="1357304"/>
                    <a:ext cx="434394" cy="939727"/>
                    <a:chOff x="571471" y="1357304"/>
                    <a:chExt cx="456114" cy="939727"/>
                  </a:xfrm>
                </p:grpSpPr>
                <p:sp>
                  <p:nvSpPr>
                    <p:cNvPr id="132" name="TextBox 131"/>
                    <p:cNvSpPr txBox="1"/>
                    <p:nvPr/>
                  </p:nvSpPr>
                  <p:spPr>
                    <a:xfrm>
                      <a:off x="571472" y="2000246"/>
                      <a:ext cx="440977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33" name="TextBox 132"/>
                    <p:cNvSpPr txBox="1"/>
                    <p:nvPr/>
                  </p:nvSpPr>
                  <p:spPr>
                    <a:xfrm>
                      <a:off x="571471" y="1785932"/>
                      <a:ext cx="456114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34" name="TextBox 133"/>
                    <p:cNvSpPr txBox="1"/>
                    <p:nvPr/>
                  </p:nvSpPr>
                  <p:spPr>
                    <a:xfrm>
                      <a:off x="599028" y="1571618"/>
                      <a:ext cx="401072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2021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35" name="TextBox 134"/>
                    <p:cNvSpPr txBox="1"/>
                    <p:nvPr/>
                  </p:nvSpPr>
                  <p:spPr>
                    <a:xfrm>
                      <a:off x="599028" y="1357304"/>
                      <a:ext cx="41549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2022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128" name="Группа 99"/>
                  <p:cNvGrpSpPr/>
                  <p:nvPr/>
                </p:nvGrpSpPr>
                <p:grpSpPr>
                  <a:xfrm>
                    <a:off x="1500165" y="1357304"/>
                    <a:ext cx="735123" cy="705627"/>
                    <a:chOff x="1500165" y="1357304"/>
                    <a:chExt cx="735123" cy="705627"/>
                  </a:xfrm>
                </p:grpSpPr>
                <p:sp>
                  <p:nvSpPr>
                    <p:cNvPr id="129" name="TextBox 128"/>
                    <p:cNvSpPr txBox="1"/>
                    <p:nvPr/>
                  </p:nvSpPr>
                  <p:spPr>
                    <a:xfrm>
                      <a:off x="1928793" y="1357304"/>
                      <a:ext cx="306495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6,1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30" name="TextBox 129"/>
                    <p:cNvSpPr txBox="1"/>
                    <p:nvPr/>
                  </p:nvSpPr>
                  <p:spPr>
                    <a:xfrm>
                      <a:off x="1571603" y="1785932"/>
                      <a:ext cx="357190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3,2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31" name="TextBox 130"/>
                    <p:cNvSpPr txBox="1"/>
                    <p:nvPr/>
                  </p:nvSpPr>
                  <p:spPr>
                    <a:xfrm>
                      <a:off x="1500165" y="1571618"/>
                      <a:ext cx="306495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3,1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</p:grpSp>
          </p:grpSp>
          <p:pic>
            <p:nvPicPr>
              <p:cNvPr id="1029" name="Picture 5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t="5231" r="35827" b="9156"/>
              <a:stretch>
                <a:fillRect/>
              </a:stretch>
            </p:blipFill>
            <p:spPr bwMode="auto">
              <a:xfrm>
                <a:off x="5072066" y="1357304"/>
                <a:ext cx="1000132" cy="9262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152" name="Группа 151"/>
            <p:cNvGrpSpPr/>
            <p:nvPr/>
          </p:nvGrpSpPr>
          <p:grpSpPr>
            <a:xfrm>
              <a:off x="2571736" y="3107761"/>
              <a:ext cx="1762134" cy="1428760"/>
              <a:chOff x="357158" y="2643188"/>
              <a:chExt cx="1762134" cy="1428760"/>
            </a:xfrm>
          </p:grpSpPr>
          <p:grpSp>
            <p:nvGrpSpPr>
              <p:cNvPr id="138" name="Группа 102"/>
              <p:cNvGrpSpPr/>
              <p:nvPr/>
            </p:nvGrpSpPr>
            <p:grpSpPr>
              <a:xfrm>
                <a:off x="357158" y="2643188"/>
                <a:ext cx="1762134" cy="1428760"/>
                <a:chOff x="571471" y="928676"/>
                <a:chExt cx="1762134" cy="1428760"/>
              </a:xfrm>
            </p:grpSpPr>
            <p:sp>
              <p:nvSpPr>
                <p:cNvPr id="140" name="Скругленный прямоугольник 139"/>
                <p:cNvSpPr/>
                <p:nvPr/>
              </p:nvSpPr>
              <p:spPr>
                <a:xfrm>
                  <a:off x="571471" y="928676"/>
                  <a:ext cx="1762134" cy="1428760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rgbClr val="7C6EB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41" name="Прямоугольник 140"/>
                <p:cNvSpPr/>
                <p:nvPr/>
              </p:nvSpPr>
              <p:spPr>
                <a:xfrm>
                  <a:off x="714348" y="1071552"/>
                  <a:ext cx="1500198" cy="24622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ru-RU" sz="1000" b="1" dirty="0" smtClean="0">
                      <a:solidFill>
                        <a:srgbClr val="7C6EB0"/>
                      </a:solidFill>
                      <a:latin typeface="Roboto Black" pitchFamily="2" charset="0"/>
                      <a:ea typeface="Roboto Black" pitchFamily="2" charset="0"/>
                      <a:cs typeface="Times New Roman" panose="02020603050405020304" pitchFamily="18" charset="0"/>
                    </a:rPr>
                    <a:t>КУЛЬТУРА</a:t>
                  </a:r>
                  <a:endParaRPr lang="ru-RU" sz="1000" dirty="0">
                    <a:solidFill>
                      <a:srgbClr val="7C6EB0"/>
                    </a:solidFill>
                    <a:latin typeface="Roboto Black" pitchFamily="2" charset="0"/>
                    <a:ea typeface="Roboto Black" pitchFamily="2" charset="0"/>
                  </a:endParaRPr>
                </a:p>
              </p:txBody>
            </p:sp>
            <p:grpSp>
              <p:nvGrpSpPr>
                <p:cNvPr id="142" name="Группа 100"/>
                <p:cNvGrpSpPr/>
                <p:nvPr/>
              </p:nvGrpSpPr>
              <p:grpSpPr>
                <a:xfrm>
                  <a:off x="571471" y="1357304"/>
                  <a:ext cx="1714512" cy="939727"/>
                  <a:chOff x="571471" y="1357304"/>
                  <a:chExt cx="1714512" cy="939727"/>
                </a:xfrm>
              </p:grpSpPr>
              <p:grpSp>
                <p:nvGrpSpPr>
                  <p:cNvPr id="143" name="Группа 67"/>
                  <p:cNvGrpSpPr/>
                  <p:nvPr/>
                </p:nvGrpSpPr>
                <p:grpSpPr>
                  <a:xfrm>
                    <a:off x="571471" y="1357304"/>
                    <a:ext cx="434394" cy="939727"/>
                    <a:chOff x="571471" y="1357304"/>
                    <a:chExt cx="456114" cy="939727"/>
                  </a:xfrm>
                </p:grpSpPr>
                <p:sp>
                  <p:nvSpPr>
                    <p:cNvPr id="148" name="TextBox 147"/>
                    <p:cNvSpPr txBox="1"/>
                    <p:nvPr/>
                  </p:nvSpPr>
                  <p:spPr>
                    <a:xfrm>
                      <a:off x="571472" y="2000246"/>
                      <a:ext cx="440977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49" name="TextBox 148"/>
                    <p:cNvSpPr txBox="1"/>
                    <p:nvPr/>
                  </p:nvSpPr>
                  <p:spPr>
                    <a:xfrm>
                      <a:off x="571471" y="1785932"/>
                      <a:ext cx="456114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50" name="TextBox 149"/>
                    <p:cNvSpPr txBox="1"/>
                    <p:nvPr/>
                  </p:nvSpPr>
                  <p:spPr>
                    <a:xfrm>
                      <a:off x="599028" y="1571618"/>
                      <a:ext cx="401072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2021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51" name="TextBox 150"/>
                    <p:cNvSpPr txBox="1"/>
                    <p:nvPr/>
                  </p:nvSpPr>
                  <p:spPr>
                    <a:xfrm>
                      <a:off x="599028" y="1357304"/>
                      <a:ext cx="41549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2022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144" name="Группа 99"/>
                  <p:cNvGrpSpPr/>
                  <p:nvPr/>
                </p:nvGrpSpPr>
                <p:grpSpPr>
                  <a:xfrm>
                    <a:off x="1193671" y="1357304"/>
                    <a:ext cx="1092312" cy="705627"/>
                    <a:chOff x="1193671" y="1357304"/>
                    <a:chExt cx="1092312" cy="705627"/>
                  </a:xfrm>
                </p:grpSpPr>
                <p:sp>
                  <p:nvSpPr>
                    <p:cNvPr id="146" name="TextBox 145"/>
                    <p:cNvSpPr txBox="1"/>
                    <p:nvPr/>
                  </p:nvSpPr>
                  <p:spPr>
                    <a:xfrm>
                      <a:off x="1714479" y="1785932"/>
                      <a:ext cx="357190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5,7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47" name="TextBox 146"/>
                    <p:cNvSpPr txBox="1"/>
                    <p:nvPr/>
                  </p:nvSpPr>
                  <p:spPr>
                    <a:xfrm>
                      <a:off x="1193671" y="1571618"/>
                      <a:ext cx="306494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0,1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45" name="TextBox 144"/>
                    <p:cNvSpPr txBox="1"/>
                    <p:nvPr/>
                  </p:nvSpPr>
                  <p:spPr>
                    <a:xfrm>
                      <a:off x="1965061" y="1357304"/>
                      <a:ext cx="320922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9,3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</p:grpSp>
          </p:grpSp>
          <p:pic>
            <p:nvPicPr>
              <p:cNvPr id="1030" name="Picture 6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t="5206" r="5235" b="9586"/>
              <a:stretch>
                <a:fillRect/>
              </a:stretch>
            </p:blipFill>
            <p:spPr bwMode="auto">
              <a:xfrm>
                <a:off x="785786" y="3071816"/>
                <a:ext cx="1000132" cy="9593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169" name="Группа 168"/>
            <p:cNvGrpSpPr/>
            <p:nvPr/>
          </p:nvGrpSpPr>
          <p:grpSpPr>
            <a:xfrm>
              <a:off x="4572000" y="3107761"/>
              <a:ext cx="1785950" cy="1464253"/>
              <a:chOff x="2285984" y="2571750"/>
              <a:chExt cx="1785950" cy="1464253"/>
            </a:xfrm>
          </p:grpSpPr>
          <p:grpSp>
            <p:nvGrpSpPr>
              <p:cNvPr id="153" name="Группа 152"/>
              <p:cNvGrpSpPr/>
              <p:nvPr/>
            </p:nvGrpSpPr>
            <p:grpSpPr>
              <a:xfrm>
                <a:off x="2285984" y="2571750"/>
                <a:ext cx="1785950" cy="1428760"/>
                <a:chOff x="571471" y="928676"/>
                <a:chExt cx="1785950" cy="1428760"/>
              </a:xfrm>
            </p:grpSpPr>
            <p:sp>
              <p:nvSpPr>
                <p:cNvPr id="154" name="Скругленный прямоугольник 153"/>
                <p:cNvSpPr/>
                <p:nvPr/>
              </p:nvSpPr>
              <p:spPr>
                <a:xfrm>
                  <a:off x="571472" y="928676"/>
                  <a:ext cx="1762134" cy="1428760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rgbClr val="E04E3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55" name="Прямоугольник 154"/>
                <p:cNvSpPr/>
                <p:nvPr/>
              </p:nvSpPr>
              <p:spPr>
                <a:xfrm>
                  <a:off x="571471" y="928676"/>
                  <a:ext cx="1785950" cy="39241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ru-RU" sz="1000" b="1" dirty="0" smtClean="0">
                      <a:solidFill>
                        <a:srgbClr val="E04E39"/>
                      </a:solidFill>
                      <a:latin typeface="Roboto Black" pitchFamily="2" charset="0"/>
                      <a:ea typeface="Roboto Black" pitchFamily="2" charset="0"/>
                      <a:cs typeface="Times New Roman" panose="02020603050405020304" pitchFamily="18" charset="0"/>
                    </a:rPr>
                    <a:t>МАЛОЕ И СРЕДНЕЕ</a:t>
                  </a:r>
                </a:p>
                <a:p>
                  <a:pPr algn="ctr"/>
                  <a:r>
                    <a:rPr lang="ru-RU" sz="950" b="1" dirty="0" smtClean="0">
                      <a:solidFill>
                        <a:srgbClr val="E04E39"/>
                      </a:solidFill>
                      <a:latin typeface="Roboto Black" pitchFamily="2" charset="0"/>
                      <a:ea typeface="Roboto Black" pitchFamily="2" charset="0"/>
                      <a:cs typeface="Times New Roman" panose="02020603050405020304" pitchFamily="18" charset="0"/>
                    </a:rPr>
                    <a:t>ПРЕДПРИНИМАТЕЛЬСТВО </a:t>
                  </a:r>
                  <a:endParaRPr lang="ru-RU" sz="950" dirty="0">
                    <a:solidFill>
                      <a:srgbClr val="E04E39"/>
                    </a:solidFill>
                    <a:latin typeface="Roboto Black" pitchFamily="2" charset="0"/>
                    <a:ea typeface="Roboto Black" pitchFamily="2" charset="0"/>
                  </a:endParaRPr>
                </a:p>
              </p:txBody>
            </p:sp>
            <p:grpSp>
              <p:nvGrpSpPr>
                <p:cNvPr id="156" name="Группа 100"/>
                <p:cNvGrpSpPr/>
                <p:nvPr/>
              </p:nvGrpSpPr>
              <p:grpSpPr>
                <a:xfrm>
                  <a:off x="571471" y="1357304"/>
                  <a:ext cx="1621233" cy="939727"/>
                  <a:chOff x="571471" y="1357304"/>
                  <a:chExt cx="1621233" cy="939727"/>
                </a:xfrm>
              </p:grpSpPr>
              <p:grpSp>
                <p:nvGrpSpPr>
                  <p:cNvPr id="164" name="Группа 67"/>
                  <p:cNvGrpSpPr/>
                  <p:nvPr/>
                </p:nvGrpSpPr>
                <p:grpSpPr>
                  <a:xfrm>
                    <a:off x="571471" y="1357304"/>
                    <a:ext cx="434394" cy="939727"/>
                    <a:chOff x="571471" y="1357304"/>
                    <a:chExt cx="456114" cy="939727"/>
                  </a:xfrm>
                </p:grpSpPr>
                <p:sp>
                  <p:nvSpPr>
                    <p:cNvPr id="165" name="TextBox 164"/>
                    <p:cNvSpPr txBox="1"/>
                    <p:nvPr/>
                  </p:nvSpPr>
                  <p:spPr>
                    <a:xfrm>
                      <a:off x="571472" y="2000246"/>
                      <a:ext cx="440977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66" name="TextBox 165"/>
                    <p:cNvSpPr txBox="1"/>
                    <p:nvPr/>
                  </p:nvSpPr>
                  <p:spPr>
                    <a:xfrm>
                      <a:off x="571471" y="1785932"/>
                      <a:ext cx="456114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67" name="TextBox 166"/>
                    <p:cNvSpPr txBox="1"/>
                    <p:nvPr/>
                  </p:nvSpPr>
                  <p:spPr>
                    <a:xfrm>
                      <a:off x="599028" y="1571618"/>
                      <a:ext cx="401072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2021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68" name="TextBox 167"/>
                    <p:cNvSpPr txBox="1"/>
                    <p:nvPr/>
                  </p:nvSpPr>
                  <p:spPr>
                    <a:xfrm>
                      <a:off x="599028" y="1357304"/>
                      <a:ext cx="41549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2022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  <p:sp>
                <p:nvSpPr>
                  <p:cNvPr id="159" name="TextBox 158"/>
                  <p:cNvSpPr txBox="1"/>
                  <p:nvPr/>
                </p:nvSpPr>
                <p:spPr>
                  <a:xfrm>
                    <a:off x="1857355" y="2000246"/>
                    <a:ext cx="335349" cy="276999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11,1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</p:grpSp>
          </p:grpSp>
          <p:pic>
            <p:nvPicPr>
              <p:cNvPr id="1031" name="Picture 7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2643174" y="2928940"/>
                <a:ext cx="1000132" cy="11070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210" name="Группа 209"/>
            <p:cNvGrpSpPr/>
            <p:nvPr/>
          </p:nvGrpSpPr>
          <p:grpSpPr>
            <a:xfrm>
              <a:off x="6572264" y="3107761"/>
              <a:ext cx="1762134" cy="1428760"/>
              <a:chOff x="1500166" y="3714740"/>
              <a:chExt cx="1762134" cy="1428760"/>
            </a:xfrm>
          </p:grpSpPr>
          <p:grpSp>
            <p:nvGrpSpPr>
              <p:cNvPr id="196" name="Группа 102"/>
              <p:cNvGrpSpPr/>
              <p:nvPr/>
            </p:nvGrpSpPr>
            <p:grpSpPr>
              <a:xfrm>
                <a:off x="1500166" y="3714740"/>
                <a:ext cx="1762134" cy="1428760"/>
                <a:chOff x="571471" y="928676"/>
                <a:chExt cx="1762134" cy="1428760"/>
              </a:xfrm>
            </p:grpSpPr>
            <p:sp>
              <p:nvSpPr>
                <p:cNvPr id="198" name="Скругленный прямоугольник 197"/>
                <p:cNvSpPr/>
                <p:nvPr/>
              </p:nvSpPr>
              <p:spPr>
                <a:xfrm>
                  <a:off x="571471" y="928676"/>
                  <a:ext cx="1762134" cy="1428760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rgbClr val="20807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9" name="Прямоугольник 198"/>
                <p:cNvSpPr/>
                <p:nvPr/>
              </p:nvSpPr>
              <p:spPr>
                <a:xfrm>
                  <a:off x="642909" y="928694"/>
                  <a:ext cx="1643074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ru-RU" sz="1000" b="1" dirty="0" smtClean="0">
                      <a:solidFill>
                        <a:srgbClr val="208076"/>
                      </a:solidFill>
                      <a:latin typeface="Roboto Black" pitchFamily="2" charset="0"/>
                      <a:ea typeface="Roboto Black" pitchFamily="2" charset="0"/>
                      <a:cs typeface="Times New Roman" panose="02020603050405020304" pitchFamily="18" charset="0"/>
                    </a:rPr>
                    <a:t>ТУРИЗМ И ИНДУСТРИЯ ГОСТЕПРИИМСТВА</a:t>
                  </a:r>
                  <a:endParaRPr lang="ru-RU" sz="1000" dirty="0">
                    <a:solidFill>
                      <a:srgbClr val="208076"/>
                    </a:solidFill>
                    <a:latin typeface="Roboto Black" pitchFamily="2" charset="0"/>
                    <a:ea typeface="Roboto Black" pitchFamily="2" charset="0"/>
                  </a:endParaRPr>
                </a:p>
              </p:txBody>
            </p:sp>
            <p:grpSp>
              <p:nvGrpSpPr>
                <p:cNvPr id="200" name="Группа 100"/>
                <p:cNvGrpSpPr/>
                <p:nvPr/>
              </p:nvGrpSpPr>
              <p:grpSpPr>
                <a:xfrm>
                  <a:off x="571471" y="1357304"/>
                  <a:ext cx="1714512" cy="939727"/>
                  <a:chOff x="571471" y="1357304"/>
                  <a:chExt cx="1714512" cy="939727"/>
                </a:xfrm>
              </p:grpSpPr>
              <p:grpSp>
                <p:nvGrpSpPr>
                  <p:cNvPr id="201" name="Группа 67"/>
                  <p:cNvGrpSpPr/>
                  <p:nvPr/>
                </p:nvGrpSpPr>
                <p:grpSpPr>
                  <a:xfrm>
                    <a:off x="571471" y="1357304"/>
                    <a:ext cx="434394" cy="939727"/>
                    <a:chOff x="571471" y="1357304"/>
                    <a:chExt cx="456114" cy="939727"/>
                  </a:xfrm>
                </p:grpSpPr>
                <p:sp>
                  <p:nvSpPr>
                    <p:cNvPr id="206" name="TextBox 205"/>
                    <p:cNvSpPr txBox="1"/>
                    <p:nvPr/>
                  </p:nvSpPr>
                  <p:spPr>
                    <a:xfrm>
                      <a:off x="571472" y="2000246"/>
                      <a:ext cx="440977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207" name="TextBox 206"/>
                    <p:cNvSpPr txBox="1"/>
                    <p:nvPr/>
                  </p:nvSpPr>
                  <p:spPr>
                    <a:xfrm>
                      <a:off x="571471" y="1785932"/>
                      <a:ext cx="456114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208" name="TextBox 207"/>
                    <p:cNvSpPr txBox="1"/>
                    <p:nvPr/>
                  </p:nvSpPr>
                  <p:spPr>
                    <a:xfrm>
                      <a:off x="599028" y="1571618"/>
                      <a:ext cx="401072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2021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209" name="TextBox 208"/>
                    <p:cNvSpPr txBox="1"/>
                    <p:nvPr/>
                  </p:nvSpPr>
                  <p:spPr>
                    <a:xfrm>
                      <a:off x="599028" y="1357304"/>
                      <a:ext cx="41549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2022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  <p:sp>
                <p:nvSpPr>
                  <p:cNvPr id="205" name="TextBox 204"/>
                  <p:cNvSpPr txBox="1"/>
                  <p:nvPr/>
                </p:nvSpPr>
                <p:spPr>
                  <a:xfrm>
                    <a:off x="1862469" y="1357304"/>
                    <a:ext cx="423514" cy="276999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177,8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</p:grpSp>
          </p:grpSp>
          <p:pic>
            <p:nvPicPr>
              <p:cNvPr id="1036" name="Picture 12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t="5206" b="9586"/>
              <a:stretch>
                <a:fillRect/>
              </a:stretch>
            </p:blipFill>
            <p:spPr bwMode="auto">
              <a:xfrm>
                <a:off x="1857356" y="4143386"/>
                <a:ext cx="1000132" cy="9286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sp>
          <p:nvSpPr>
            <p:cNvPr id="211" name="TextBox 210"/>
            <p:cNvSpPr txBox="1"/>
            <p:nvPr/>
          </p:nvSpPr>
          <p:spPr>
            <a:xfrm>
              <a:off x="2928926" y="4500576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7C64B0"/>
                  </a:solidFill>
                  <a:latin typeface="Bebas Neue Bold" pitchFamily="34" charset="-52"/>
                </a:rPr>
                <a:t>15,1 </a:t>
              </a:r>
              <a:r>
                <a:rPr lang="ru-RU" sz="1050" dirty="0" smtClean="0">
                  <a:solidFill>
                    <a:srgbClr val="7C64B0"/>
                  </a:solidFill>
                  <a:latin typeface="Bebas Neue Bold" pitchFamily="34" charset="-52"/>
                </a:rPr>
                <a:t>млн.руб.</a:t>
              </a:r>
              <a:endParaRPr lang="ru-RU" sz="1050" dirty="0">
                <a:solidFill>
                  <a:srgbClr val="7C64B0"/>
                </a:solidFill>
                <a:latin typeface="Bebas Neue Bold" pitchFamily="34" charset="-52"/>
              </a:endParaRPr>
            </a:p>
          </p:txBody>
        </p:sp>
        <p:sp>
          <p:nvSpPr>
            <p:cNvPr id="216" name="TextBox 215"/>
            <p:cNvSpPr txBox="1"/>
            <p:nvPr/>
          </p:nvSpPr>
          <p:spPr>
            <a:xfrm>
              <a:off x="857224" y="4500576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64BDE1"/>
                  </a:solidFill>
                  <a:latin typeface="Bebas Neue Bold" pitchFamily="34" charset="-52"/>
                </a:rPr>
                <a:t>12,4 </a:t>
              </a:r>
              <a:r>
                <a:rPr lang="ru-RU" sz="1050" dirty="0" smtClean="0">
                  <a:solidFill>
                    <a:srgbClr val="64BDE1"/>
                  </a:solidFill>
                  <a:latin typeface="Bebas Neue Bold" pitchFamily="34" charset="-52"/>
                </a:rPr>
                <a:t>млн.руб.</a:t>
              </a:r>
              <a:endParaRPr lang="ru-RU" sz="1050" dirty="0">
                <a:solidFill>
                  <a:srgbClr val="64BDE1"/>
                </a:solidFill>
                <a:latin typeface="Bebas Neue Bold" pitchFamily="34" charset="-52"/>
              </a:endParaRPr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4929190" y="4500576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C00000"/>
                  </a:solidFill>
                  <a:latin typeface="Bebas Neue Bold" pitchFamily="34" charset="-52"/>
                </a:rPr>
                <a:t>11,1 </a:t>
              </a:r>
              <a:r>
                <a:rPr lang="ru-RU" sz="1050" dirty="0" smtClean="0">
                  <a:solidFill>
                    <a:srgbClr val="C00000"/>
                  </a:solidFill>
                  <a:latin typeface="Bebas Neue Bold" pitchFamily="34" charset="-52"/>
                </a:rPr>
                <a:t>млн.руб.</a:t>
              </a:r>
              <a:endParaRPr lang="ru-RU" sz="1050" dirty="0">
                <a:solidFill>
                  <a:srgbClr val="C00000"/>
                </a:solidFill>
                <a:latin typeface="Bebas Neue Bold" pitchFamily="34" charset="-52"/>
              </a:endParaRPr>
            </a:p>
          </p:txBody>
        </p:sp>
        <p:sp>
          <p:nvSpPr>
            <p:cNvPr id="218" name="TextBox 217"/>
            <p:cNvSpPr txBox="1"/>
            <p:nvPr/>
          </p:nvSpPr>
          <p:spPr>
            <a:xfrm>
              <a:off x="6929454" y="4500576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208076"/>
                  </a:solidFill>
                  <a:latin typeface="Bebas Neue Bold" pitchFamily="34" charset="-52"/>
                </a:rPr>
                <a:t>177,8 </a:t>
              </a:r>
              <a:r>
                <a:rPr lang="ru-RU" sz="1050" dirty="0" smtClean="0">
                  <a:solidFill>
                    <a:srgbClr val="208076"/>
                  </a:solidFill>
                  <a:latin typeface="Bebas Neue Bold" pitchFamily="34" charset="-52"/>
                </a:rPr>
                <a:t>млн.руб.</a:t>
              </a:r>
              <a:endParaRPr lang="ru-RU" sz="1050" dirty="0">
                <a:solidFill>
                  <a:srgbClr val="208076"/>
                </a:solidFill>
                <a:latin typeface="Bebas Neue Bold" pitchFamily="34" charset="-52"/>
              </a:endParaRPr>
            </a:p>
          </p:txBody>
        </p:sp>
      </p:grpSp>
      <p:grpSp>
        <p:nvGrpSpPr>
          <p:cNvPr id="221" name="Группа 220"/>
          <p:cNvGrpSpPr/>
          <p:nvPr/>
        </p:nvGrpSpPr>
        <p:grpSpPr>
          <a:xfrm>
            <a:off x="714347" y="1285866"/>
            <a:ext cx="7786743" cy="1798092"/>
            <a:chOff x="571472" y="1142990"/>
            <a:chExt cx="7786743" cy="1798092"/>
          </a:xfrm>
        </p:grpSpPr>
        <p:grpSp>
          <p:nvGrpSpPr>
            <p:cNvPr id="102" name="Группа 101"/>
            <p:cNvGrpSpPr/>
            <p:nvPr/>
          </p:nvGrpSpPr>
          <p:grpSpPr>
            <a:xfrm>
              <a:off x="571472" y="1142990"/>
              <a:ext cx="1764807" cy="1428760"/>
              <a:chOff x="571471" y="928676"/>
              <a:chExt cx="1764807" cy="1428760"/>
            </a:xfrm>
          </p:grpSpPr>
          <p:sp>
            <p:nvSpPr>
              <p:cNvPr id="74" name="Скругленный прямоугольник 73"/>
              <p:cNvSpPr/>
              <p:nvPr/>
            </p:nvSpPr>
            <p:spPr>
              <a:xfrm>
                <a:off x="571472" y="928676"/>
                <a:ext cx="1762134" cy="142876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rgbClr val="45B97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5" name="Прямоугольник 74"/>
              <p:cNvSpPr/>
              <p:nvPr/>
            </p:nvSpPr>
            <p:spPr>
              <a:xfrm>
                <a:off x="714348" y="928676"/>
                <a:ext cx="1500198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1000" b="1" dirty="0" smtClean="0">
                    <a:solidFill>
                      <a:srgbClr val="45B97C"/>
                    </a:solidFill>
                    <a:latin typeface="Roboto Black" pitchFamily="2" charset="0"/>
                    <a:ea typeface="Roboto Black" pitchFamily="2" charset="0"/>
                    <a:cs typeface="Times New Roman" panose="02020603050405020304" pitchFamily="18" charset="0"/>
                  </a:rPr>
                  <a:t>ЖИЛЬЕ И ГОРОДСКАЯ СРЕДА</a:t>
                </a:r>
                <a:endParaRPr lang="ru-RU" sz="1000" dirty="0">
                  <a:solidFill>
                    <a:srgbClr val="45B97C"/>
                  </a:solidFill>
                  <a:latin typeface="Roboto Black" pitchFamily="2" charset="0"/>
                  <a:ea typeface="Roboto Black" pitchFamily="2" charset="0"/>
                </a:endParaRPr>
              </a:p>
            </p:txBody>
          </p:sp>
          <p:grpSp>
            <p:nvGrpSpPr>
              <p:cNvPr id="101" name="Группа 100"/>
              <p:cNvGrpSpPr/>
              <p:nvPr/>
            </p:nvGrpSpPr>
            <p:grpSpPr>
              <a:xfrm>
                <a:off x="571471" y="1357304"/>
                <a:ext cx="1764807" cy="939727"/>
                <a:chOff x="571471" y="1357304"/>
                <a:chExt cx="1764807" cy="939727"/>
              </a:xfrm>
            </p:grpSpPr>
            <p:grpSp>
              <p:nvGrpSpPr>
                <p:cNvPr id="72" name="Группа 71"/>
                <p:cNvGrpSpPr/>
                <p:nvPr/>
              </p:nvGrpSpPr>
              <p:grpSpPr>
                <a:xfrm>
                  <a:off x="571471" y="1357304"/>
                  <a:ext cx="1428761" cy="939727"/>
                  <a:chOff x="571471" y="1357304"/>
                  <a:chExt cx="1500199" cy="939727"/>
                </a:xfrm>
              </p:grpSpPr>
              <p:pic>
                <p:nvPicPr>
                  <p:cNvPr id="2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7"/>
                  <a:srcRect l="39700" t="5206" r="8294" b="9586"/>
                  <a:stretch>
                    <a:fillRect/>
                  </a:stretch>
                </p:blipFill>
                <p:spPr bwMode="auto">
                  <a:xfrm>
                    <a:off x="1000100" y="1357304"/>
                    <a:ext cx="1071570" cy="92869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</p:pic>
              <p:grpSp>
                <p:nvGrpSpPr>
                  <p:cNvPr id="68" name="Группа 67"/>
                  <p:cNvGrpSpPr/>
                  <p:nvPr/>
                </p:nvGrpSpPr>
                <p:grpSpPr>
                  <a:xfrm>
                    <a:off x="571471" y="1357304"/>
                    <a:ext cx="456114" cy="939727"/>
                    <a:chOff x="571471" y="1357304"/>
                    <a:chExt cx="456114" cy="939727"/>
                  </a:xfrm>
                </p:grpSpPr>
                <p:sp>
                  <p:nvSpPr>
                    <p:cNvPr id="61" name="TextBox 60"/>
                    <p:cNvSpPr txBox="1"/>
                    <p:nvPr/>
                  </p:nvSpPr>
                  <p:spPr>
                    <a:xfrm>
                      <a:off x="571472" y="2000246"/>
                      <a:ext cx="440977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62" name="TextBox 61"/>
                    <p:cNvSpPr txBox="1"/>
                    <p:nvPr/>
                  </p:nvSpPr>
                  <p:spPr>
                    <a:xfrm>
                      <a:off x="571471" y="1785932"/>
                      <a:ext cx="456114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63" name="TextBox 62"/>
                    <p:cNvSpPr txBox="1"/>
                    <p:nvPr/>
                  </p:nvSpPr>
                  <p:spPr>
                    <a:xfrm>
                      <a:off x="599028" y="1571618"/>
                      <a:ext cx="401072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2021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66" name="TextBox 65"/>
                    <p:cNvSpPr txBox="1"/>
                    <p:nvPr/>
                  </p:nvSpPr>
                  <p:spPr>
                    <a:xfrm>
                      <a:off x="599028" y="1357304"/>
                      <a:ext cx="41549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2022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</p:grpSp>
            <p:grpSp>
              <p:nvGrpSpPr>
                <p:cNvPr id="100" name="Группа 99"/>
                <p:cNvGrpSpPr/>
                <p:nvPr/>
              </p:nvGrpSpPr>
              <p:grpSpPr>
                <a:xfrm>
                  <a:off x="1357290" y="1357304"/>
                  <a:ext cx="978988" cy="919941"/>
                  <a:chOff x="1357290" y="1357304"/>
                  <a:chExt cx="978988" cy="919941"/>
                </a:xfrm>
              </p:grpSpPr>
              <p:sp>
                <p:nvSpPr>
                  <p:cNvPr id="73" name="TextBox 72"/>
                  <p:cNvSpPr txBox="1"/>
                  <p:nvPr/>
                </p:nvSpPr>
                <p:spPr>
                  <a:xfrm>
                    <a:off x="1357290" y="2000246"/>
                    <a:ext cx="381836" cy="276999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34,9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76" name="TextBox 75"/>
                  <p:cNvSpPr txBox="1"/>
                  <p:nvPr/>
                </p:nvSpPr>
                <p:spPr>
                  <a:xfrm>
                    <a:off x="1928794" y="1785932"/>
                    <a:ext cx="407484" cy="276999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101,7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98" name="TextBox 97"/>
                  <p:cNvSpPr txBox="1"/>
                  <p:nvPr/>
                </p:nvSpPr>
                <p:spPr>
                  <a:xfrm>
                    <a:off x="1357290" y="1571618"/>
                    <a:ext cx="383438" cy="276999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34,8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99" name="TextBox 98"/>
                  <p:cNvSpPr txBox="1"/>
                  <p:nvPr/>
                </p:nvSpPr>
                <p:spPr>
                  <a:xfrm>
                    <a:off x="1428728" y="1357304"/>
                    <a:ext cx="380233" cy="276999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38,0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</p:grpSp>
          </p:grpSp>
        </p:grpSp>
        <p:grpSp>
          <p:nvGrpSpPr>
            <p:cNvPr id="120" name="Группа 119"/>
            <p:cNvGrpSpPr/>
            <p:nvPr/>
          </p:nvGrpSpPr>
          <p:grpSpPr>
            <a:xfrm>
              <a:off x="4572000" y="1142990"/>
              <a:ext cx="1762134" cy="1500198"/>
              <a:chOff x="2571736" y="928676"/>
              <a:chExt cx="1762134" cy="1500198"/>
            </a:xfrm>
          </p:grpSpPr>
          <p:grpSp>
            <p:nvGrpSpPr>
              <p:cNvPr id="103" name="Группа 102"/>
              <p:cNvGrpSpPr/>
              <p:nvPr/>
            </p:nvGrpSpPr>
            <p:grpSpPr>
              <a:xfrm>
                <a:off x="2571736" y="928676"/>
                <a:ext cx="1762134" cy="1428760"/>
                <a:chOff x="571471" y="928676"/>
                <a:chExt cx="1762134" cy="1428760"/>
              </a:xfrm>
            </p:grpSpPr>
            <p:sp>
              <p:nvSpPr>
                <p:cNvPr id="104" name="Скругленный прямоугольник 103"/>
                <p:cNvSpPr/>
                <p:nvPr/>
              </p:nvSpPr>
              <p:spPr>
                <a:xfrm>
                  <a:off x="571471" y="928676"/>
                  <a:ext cx="1762134" cy="1428760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rgbClr val="87C87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05" name="Прямоугольник 104"/>
                <p:cNvSpPr/>
                <p:nvPr/>
              </p:nvSpPr>
              <p:spPr>
                <a:xfrm>
                  <a:off x="714348" y="1071552"/>
                  <a:ext cx="1500198" cy="24622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ru-RU" sz="1000" b="1" dirty="0" smtClean="0">
                      <a:solidFill>
                        <a:srgbClr val="87C879"/>
                      </a:solidFill>
                      <a:latin typeface="Roboto Black" pitchFamily="2" charset="0"/>
                      <a:ea typeface="Roboto Black" pitchFamily="2" charset="0"/>
                      <a:cs typeface="Times New Roman" panose="02020603050405020304" pitchFamily="18" charset="0"/>
                    </a:rPr>
                    <a:t>ЭКОЛОГИЯ</a:t>
                  </a:r>
                  <a:endParaRPr lang="ru-RU" sz="1000" dirty="0">
                    <a:solidFill>
                      <a:srgbClr val="87C879"/>
                    </a:solidFill>
                    <a:latin typeface="Roboto Black" pitchFamily="2" charset="0"/>
                    <a:ea typeface="Roboto Black" pitchFamily="2" charset="0"/>
                  </a:endParaRPr>
                </a:p>
              </p:txBody>
            </p:sp>
            <p:grpSp>
              <p:nvGrpSpPr>
                <p:cNvPr id="106" name="Группа 100"/>
                <p:cNvGrpSpPr/>
                <p:nvPr/>
              </p:nvGrpSpPr>
              <p:grpSpPr>
                <a:xfrm>
                  <a:off x="571471" y="1357304"/>
                  <a:ext cx="1739158" cy="939727"/>
                  <a:chOff x="571471" y="1357304"/>
                  <a:chExt cx="1739158" cy="939727"/>
                </a:xfrm>
              </p:grpSpPr>
              <p:grpSp>
                <p:nvGrpSpPr>
                  <p:cNvPr id="114" name="Группа 67"/>
                  <p:cNvGrpSpPr/>
                  <p:nvPr/>
                </p:nvGrpSpPr>
                <p:grpSpPr>
                  <a:xfrm>
                    <a:off x="571471" y="1357304"/>
                    <a:ext cx="434394" cy="939727"/>
                    <a:chOff x="571471" y="1357304"/>
                    <a:chExt cx="456114" cy="939727"/>
                  </a:xfrm>
                </p:grpSpPr>
                <p:sp>
                  <p:nvSpPr>
                    <p:cNvPr id="115" name="TextBox 114"/>
                    <p:cNvSpPr txBox="1"/>
                    <p:nvPr/>
                  </p:nvSpPr>
                  <p:spPr>
                    <a:xfrm>
                      <a:off x="571472" y="2000246"/>
                      <a:ext cx="440977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16" name="TextBox 115"/>
                    <p:cNvSpPr txBox="1"/>
                    <p:nvPr/>
                  </p:nvSpPr>
                  <p:spPr>
                    <a:xfrm>
                      <a:off x="571471" y="1785932"/>
                      <a:ext cx="456114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17" name="TextBox 116"/>
                    <p:cNvSpPr txBox="1"/>
                    <p:nvPr/>
                  </p:nvSpPr>
                  <p:spPr>
                    <a:xfrm>
                      <a:off x="599028" y="1571618"/>
                      <a:ext cx="401072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2021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18" name="TextBox 117"/>
                    <p:cNvSpPr txBox="1"/>
                    <p:nvPr/>
                  </p:nvSpPr>
                  <p:spPr>
                    <a:xfrm>
                      <a:off x="599028" y="1357304"/>
                      <a:ext cx="41549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2022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108" name="Группа 99"/>
                  <p:cNvGrpSpPr/>
                  <p:nvPr/>
                </p:nvGrpSpPr>
                <p:grpSpPr>
                  <a:xfrm>
                    <a:off x="1322120" y="1571618"/>
                    <a:ext cx="988509" cy="705627"/>
                    <a:chOff x="1322120" y="1571618"/>
                    <a:chExt cx="988509" cy="705627"/>
                  </a:xfrm>
                </p:grpSpPr>
                <p:sp>
                  <p:nvSpPr>
                    <p:cNvPr id="109" name="TextBox 108"/>
                    <p:cNvSpPr txBox="1"/>
                    <p:nvPr/>
                  </p:nvSpPr>
                  <p:spPr>
                    <a:xfrm>
                      <a:off x="1928793" y="2000246"/>
                      <a:ext cx="381836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24,5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10" name="TextBox 109"/>
                    <p:cNvSpPr txBox="1"/>
                    <p:nvPr/>
                  </p:nvSpPr>
                  <p:spPr>
                    <a:xfrm>
                      <a:off x="1500165" y="1785932"/>
                      <a:ext cx="364203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13,0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11" name="TextBox 110"/>
                    <p:cNvSpPr txBox="1"/>
                    <p:nvPr/>
                  </p:nvSpPr>
                  <p:spPr>
                    <a:xfrm>
                      <a:off x="1322120" y="1571618"/>
                      <a:ext cx="320921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7,2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</p:grpSp>
          </p:grpSp>
          <p:pic>
            <p:nvPicPr>
              <p:cNvPr id="15" name="Picture 4"/>
              <p:cNvPicPr>
                <a:picLocks noChangeAspect="1" noChangeArrowheads="1"/>
              </p:cNvPicPr>
              <p:nvPr/>
            </p:nvPicPr>
            <p:blipFill>
              <a:blip r:embed="rId8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2966404" y="1285866"/>
                <a:ext cx="1034092" cy="11430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grpSp>
          <p:nvGrpSpPr>
            <p:cNvPr id="194" name="Группа 193"/>
            <p:cNvGrpSpPr/>
            <p:nvPr/>
          </p:nvGrpSpPr>
          <p:grpSpPr>
            <a:xfrm>
              <a:off x="2571737" y="1142990"/>
              <a:ext cx="1785950" cy="1428760"/>
              <a:chOff x="4429124" y="2571750"/>
              <a:chExt cx="1785950" cy="1428760"/>
            </a:xfrm>
          </p:grpSpPr>
          <p:grpSp>
            <p:nvGrpSpPr>
              <p:cNvPr id="171" name="Группа 152"/>
              <p:cNvGrpSpPr/>
              <p:nvPr/>
            </p:nvGrpSpPr>
            <p:grpSpPr>
              <a:xfrm>
                <a:off x="4429124" y="2571750"/>
                <a:ext cx="1785950" cy="1428760"/>
                <a:chOff x="571471" y="928676"/>
                <a:chExt cx="1785950" cy="1428760"/>
              </a:xfrm>
            </p:grpSpPr>
            <p:sp>
              <p:nvSpPr>
                <p:cNvPr id="173" name="Скругленный прямоугольник 172"/>
                <p:cNvSpPr/>
                <p:nvPr/>
              </p:nvSpPr>
              <p:spPr>
                <a:xfrm>
                  <a:off x="571472" y="928676"/>
                  <a:ext cx="1762134" cy="1428760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rgbClr val="00AEC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74" name="Прямоугольник 173"/>
                <p:cNvSpPr/>
                <p:nvPr/>
              </p:nvSpPr>
              <p:spPr>
                <a:xfrm>
                  <a:off x="571471" y="1071552"/>
                  <a:ext cx="1785950" cy="24622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ru-RU" sz="1000" b="1" dirty="0" smtClean="0">
                      <a:solidFill>
                        <a:srgbClr val="00AECD"/>
                      </a:solidFill>
                      <a:latin typeface="Roboto Black" pitchFamily="2" charset="0"/>
                      <a:ea typeface="Roboto Black" pitchFamily="2" charset="0"/>
                      <a:cs typeface="Times New Roman" panose="02020603050405020304" pitchFamily="18" charset="0"/>
                    </a:rPr>
                    <a:t>ДЕМОГРАФИЯ</a:t>
                  </a:r>
                  <a:endParaRPr lang="ru-RU" sz="950" dirty="0">
                    <a:solidFill>
                      <a:srgbClr val="00AECD"/>
                    </a:solidFill>
                    <a:latin typeface="Roboto Black" pitchFamily="2" charset="0"/>
                    <a:ea typeface="Roboto Black" pitchFamily="2" charset="0"/>
                  </a:endParaRPr>
                </a:p>
              </p:txBody>
            </p:sp>
            <p:grpSp>
              <p:nvGrpSpPr>
                <p:cNvPr id="175" name="Группа 100"/>
                <p:cNvGrpSpPr/>
                <p:nvPr/>
              </p:nvGrpSpPr>
              <p:grpSpPr>
                <a:xfrm>
                  <a:off x="571471" y="1357304"/>
                  <a:ext cx="1535368" cy="939727"/>
                  <a:chOff x="571471" y="1357304"/>
                  <a:chExt cx="1535368" cy="939727"/>
                </a:xfrm>
              </p:grpSpPr>
              <p:grpSp>
                <p:nvGrpSpPr>
                  <p:cNvPr id="176" name="Группа 67"/>
                  <p:cNvGrpSpPr/>
                  <p:nvPr/>
                </p:nvGrpSpPr>
                <p:grpSpPr>
                  <a:xfrm>
                    <a:off x="571471" y="1357304"/>
                    <a:ext cx="434394" cy="939727"/>
                    <a:chOff x="571471" y="1357304"/>
                    <a:chExt cx="456114" cy="939727"/>
                  </a:xfrm>
                </p:grpSpPr>
                <p:sp>
                  <p:nvSpPr>
                    <p:cNvPr id="178" name="TextBox 177"/>
                    <p:cNvSpPr txBox="1"/>
                    <p:nvPr/>
                  </p:nvSpPr>
                  <p:spPr>
                    <a:xfrm>
                      <a:off x="571472" y="2000246"/>
                      <a:ext cx="440977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2019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79" name="TextBox 178"/>
                    <p:cNvSpPr txBox="1"/>
                    <p:nvPr/>
                  </p:nvSpPr>
                  <p:spPr>
                    <a:xfrm>
                      <a:off x="571471" y="1785932"/>
                      <a:ext cx="456114" cy="29678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2020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80" name="TextBox 179"/>
                    <p:cNvSpPr txBox="1"/>
                    <p:nvPr/>
                  </p:nvSpPr>
                  <p:spPr>
                    <a:xfrm>
                      <a:off x="599028" y="1571618"/>
                      <a:ext cx="401072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2021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181" name="TextBox 180"/>
                    <p:cNvSpPr txBox="1"/>
                    <p:nvPr/>
                  </p:nvSpPr>
                  <p:spPr>
                    <a:xfrm>
                      <a:off x="599028" y="1357304"/>
                      <a:ext cx="415499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2022</a:t>
                      </a:r>
                      <a:endParaRPr lang="ru-RU" sz="9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  <p:sp>
                <p:nvSpPr>
                  <p:cNvPr id="177" name="TextBox 176"/>
                  <p:cNvSpPr txBox="1"/>
                  <p:nvPr/>
                </p:nvSpPr>
                <p:spPr>
                  <a:xfrm>
                    <a:off x="1785917" y="2008999"/>
                    <a:ext cx="320922" cy="276999"/>
                  </a:xfrm>
                  <a:prstGeom prst="rect">
                    <a:avLst/>
                  </a:prstGeom>
                  <a:noFill/>
                </p:spPr>
                <p:txBody>
                  <a:bodyPr wrap="none" rtlCol="0" anchor="ctr">
                    <a:spAutoFit/>
                  </a:bodyPr>
                  <a:lstStyle/>
                  <a:p>
                    <a:pPr algn="ctr"/>
                    <a:r>
                      <a:rPr lang="ru-RU" sz="1200" b="1" dirty="0" smtClean="0">
                        <a:latin typeface="Bebas Neue Book" pitchFamily="50" charset="-52"/>
                        <a:cs typeface="Times New Roman" pitchFamily="18" charset="0"/>
                      </a:rPr>
                      <a:t>0,7</a:t>
                    </a:r>
                    <a:endParaRPr lang="ru-RU" sz="1200" dirty="0">
                      <a:latin typeface="Bebas Neue Book" pitchFamily="50" charset="-52"/>
                      <a:cs typeface="Times New Roman" pitchFamily="18" charset="0"/>
                    </a:endParaRPr>
                  </a:p>
                </p:txBody>
              </p:sp>
            </p:grpSp>
          </p:grpSp>
          <p:pic>
            <p:nvPicPr>
              <p:cNvPr id="1033" name="Picture 9"/>
              <p:cNvPicPr>
                <a:picLocks noChangeAspect="1" noChangeArrowheads="1"/>
              </p:cNvPicPr>
              <p:nvPr/>
            </p:nvPicPr>
            <p:blipFill>
              <a:blip r:embed="rId9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t="5206" b="4261"/>
              <a:stretch>
                <a:fillRect/>
              </a:stretch>
            </p:blipFill>
            <p:spPr bwMode="auto">
              <a:xfrm>
                <a:off x="4857753" y="3000378"/>
                <a:ext cx="785817" cy="10001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sp>
          <p:nvSpPr>
            <p:cNvPr id="212" name="TextBox 211"/>
            <p:cNvSpPr txBox="1"/>
            <p:nvPr/>
          </p:nvSpPr>
          <p:spPr>
            <a:xfrm>
              <a:off x="928662" y="2559608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45B97C"/>
                  </a:solidFill>
                  <a:latin typeface="Bebas Neue Bold" pitchFamily="34" charset="-52"/>
                </a:rPr>
                <a:t>209,4 </a:t>
              </a:r>
              <a:r>
                <a:rPr lang="ru-RU" sz="1050" dirty="0" smtClean="0">
                  <a:solidFill>
                    <a:srgbClr val="45B97C"/>
                  </a:solidFill>
                  <a:latin typeface="Bebas Neue Bold" pitchFamily="34" charset="-52"/>
                </a:rPr>
                <a:t>млн.руб.</a:t>
              </a:r>
              <a:endParaRPr lang="ru-RU" sz="1050" dirty="0">
                <a:solidFill>
                  <a:srgbClr val="45B97C"/>
                </a:solidFill>
                <a:latin typeface="Bebas Neue Bold" pitchFamily="34" charset="-52"/>
              </a:endParaRPr>
            </a:p>
          </p:txBody>
        </p:sp>
        <p:sp>
          <p:nvSpPr>
            <p:cNvPr id="213" name="TextBox 212"/>
            <p:cNvSpPr txBox="1"/>
            <p:nvPr/>
          </p:nvSpPr>
          <p:spPr>
            <a:xfrm>
              <a:off x="2928926" y="2559608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00AECD"/>
                  </a:solidFill>
                  <a:latin typeface="Bebas Neue Bold" pitchFamily="34" charset="-52"/>
                </a:rPr>
                <a:t>0,7 </a:t>
              </a:r>
              <a:r>
                <a:rPr lang="ru-RU" sz="1050" dirty="0" smtClean="0">
                  <a:solidFill>
                    <a:srgbClr val="00AECD"/>
                  </a:solidFill>
                  <a:latin typeface="Bebas Neue Bold" pitchFamily="34" charset="-52"/>
                </a:rPr>
                <a:t>млн.руб.</a:t>
              </a:r>
              <a:endParaRPr lang="ru-RU" sz="1050" dirty="0">
                <a:solidFill>
                  <a:srgbClr val="00AECD"/>
                </a:solidFill>
                <a:latin typeface="Bebas Neue Bold" pitchFamily="34" charset="-52"/>
              </a:endParaRPr>
            </a:p>
          </p:txBody>
        </p:sp>
        <p:sp>
          <p:nvSpPr>
            <p:cNvPr id="214" name="TextBox 213"/>
            <p:cNvSpPr txBox="1"/>
            <p:nvPr/>
          </p:nvSpPr>
          <p:spPr>
            <a:xfrm>
              <a:off x="4929190" y="2559608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87C879"/>
                  </a:solidFill>
                  <a:latin typeface="Bebas Neue Bold" pitchFamily="34" charset="-52"/>
                </a:rPr>
                <a:t>44,7 </a:t>
              </a:r>
              <a:r>
                <a:rPr lang="ru-RU" sz="1050" dirty="0" smtClean="0">
                  <a:solidFill>
                    <a:srgbClr val="87C879"/>
                  </a:solidFill>
                  <a:latin typeface="Bebas Neue Bold" pitchFamily="34" charset="-52"/>
                </a:rPr>
                <a:t>млн.руб.</a:t>
              </a:r>
              <a:endParaRPr lang="ru-RU" sz="1050" dirty="0">
                <a:solidFill>
                  <a:srgbClr val="87C879"/>
                </a:solidFill>
                <a:latin typeface="Bebas Neue Bold" pitchFamily="34" charset="-52"/>
              </a:endParaRPr>
            </a:p>
          </p:txBody>
        </p:sp>
        <p:sp>
          <p:nvSpPr>
            <p:cNvPr id="215" name="TextBox 214"/>
            <p:cNvSpPr txBox="1"/>
            <p:nvPr/>
          </p:nvSpPr>
          <p:spPr>
            <a:xfrm>
              <a:off x="6929454" y="2571750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rgbClr val="5488C7"/>
                  </a:solidFill>
                  <a:latin typeface="Bebas Neue Bold" pitchFamily="34" charset="-52"/>
                </a:rPr>
                <a:t>3,4 </a:t>
              </a:r>
              <a:r>
                <a:rPr lang="ru-RU" sz="1050" dirty="0" smtClean="0">
                  <a:solidFill>
                    <a:srgbClr val="5488C7"/>
                  </a:solidFill>
                  <a:latin typeface="Bebas Neue Bold" pitchFamily="34" charset="-52"/>
                </a:rPr>
                <a:t>млн.руб.</a:t>
              </a:r>
              <a:endParaRPr lang="ru-RU" sz="1050" dirty="0">
                <a:solidFill>
                  <a:srgbClr val="5488C7"/>
                </a:solidFill>
                <a:latin typeface="Bebas Neue Bold" pitchFamily="34" charset="-52"/>
              </a:endParaRPr>
            </a:p>
          </p:txBody>
        </p:sp>
        <p:grpSp>
          <p:nvGrpSpPr>
            <p:cNvPr id="220" name="Группа 219"/>
            <p:cNvGrpSpPr/>
            <p:nvPr/>
          </p:nvGrpSpPr>
          <p:grpSpPr>
            <a:xfrm>
              <a:off x="6572265" y="1142990"/>
              <a:ext cx="1785950" cy="1428760"/>
              <a:chOff x="6572265" y="1142990"/>
              <a:chExt cx="1785950" cy="1428760"/>
            </a:xfrm>
          </p:grpSpPr>
          <p:grpSp>
            <p:nvGrpSpPr>
              <p:cNvPr id="193" name="Группа 192"/>
              <p:cNvGrpSpPr/>
              <p:nvPr/>
            </p:nvGrpSpPr>
            <p:grpSpPr>
              <a:xfrm>
                <a:off x="6572265" y="1142990"/>
                <a:ext cx="1785950" cy="1428760"/>
                <a:chOff x="6572264" y="857238"/>
                <a:chExt cx="1785950" cy="1428760"/>
              </a:xfrm>
            </p:grpSpPr>
            <p:grpSp>
              <p:nvGrpSpPr>
                <p:cNvPr id="182" name="Группа 152"/>
                <p:cNvGrpSpPr/>
                <p:nvPr/>
              </p:nvGrpSpPr>
              <p:grpSpPr>
                <a:xfrm>
                  <a:off x="6572264" y="857238"/>
                  <a:ext cx="1785950" cy="1428760"/>
                  <a:chOff x="571471" y="928676"/>
                  <a:chExt cx="1785950" cy="1428760"/>
                </a:xfrm>
              </p:grpSpPr>
              <p:sp>
                <p:nvSpPr>
                  <p:cNvPr id="183" name="Скругленный прямоугольник 182"/>
                  <p:cNvSpPr/>
                  <p:nvPr/>
                </p:nvSpPr>
                <p:spPr>
                  <a:xfrm>
                    <a:off x="571472" y="928676"/>
                    <a:ext cx="1762134" cy="1428760"/>
                  </a:xfrm>
                  <a:prstGeom prst="roundRect">
                    <a:avLst/>
                  </a:prstGeom>
                  <a:solidFill>
                    <a:schemeClr val="bg1"/>
                  </a:solidFill>
                  <a:ln>
                    <a:solidFill>
                      <a:srgbClr val="5488C7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184" name="Прямоугольник 183"/>
                  <p:cNvSpPr/>
                  <p:nvPr/>
                </p:nvSpPr>
                <p:spPr>
                  <a:xfrm>
                    <a:off x="571471" y="928676"/>
                    <a:ext cx="1785950" cy="384721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ru-RU" sz="950" dirty="0" smtClean="0">
                        <a:solidFill>
                          <a:srgbClr val="5488C7"/>
                        </a:solidFill>
                        <a:latin typeface="Roboto Black" pitchFamily="2" charset="0"/>
                        <a:ea typeface="Roboto Black" pitchFamily="2" charset="0"/>
                      </a:rPr>
                      <a:t>ЦИФРОВАЯ </a:t>
                    </a:r>
                  </a:p>
                  <a:p>
                    <a:pPr algn="ctr"/>
                    <a:r>
                      <a:rPr lang="ru-RU" sz="950" dirty="0" smtClean="0">
                        <a:solidFill>
                          <a:srgbClr val="5488C7"/>
                        </a:solidFill>
                        <a:latin typeface="Roboto Black" pitchFamily="2" charset="0"/>
                        <a:ea typeface="Roboto Black" pitchFamily="2" charset="0"/>
                      </a:rPr>
                      <a:t>ЭКОНОМИКА</a:t>
                    </a:r>
                    <a:endParaRPr lang="ru-RU" sz="950" dirty="0">
                      <a:solidFill>
                        <a:srgbClr val="5488C7"/>
                      </a:solidFill>
                      <a:latin typeface="Roboto Black" pitchFamily="2" charset="0"/>
                      <a:ea typeface="Roboto Black" pitchFamily="2" charset="0"/>
                    </a:endParaRPr>
                  </a:p>
                </p:txBody>
              </p:sp>
              <p:grpSp>
                <p:nvGrpSpPr>
                  <p:cNvPr id="185" name="Группа 100"/>
                  <p:cNvGrpSpPr/>
                  <p:nvPr/>
                </p:nvGrpSpPr>
                <p:grpSpPr>
                  <a:xfrm>
                    <a:off x="571471" y="1357304"/>
                    <a:ext cx="1035302" cy="939727"/>
                    <a:chOff x="571471" y="1357304"/>
                    <a:chExt cx="1035302" cy="939727"/>
                  </a:xfrm>
                </p:grpSpPr>
                <p:grpSp>
                  <p:nvGrpSpPr>
                    <p:cNvPr id="186" name="Группа 67"/>
                    <p:cNvGrpSpPr/>
                    <p:nvPr/>
                  </p:nvGrpSpPr>
                  <p:grpSpPr>
                    <a:xfrm>
                      <a:off x="571471" y="1357304"/>
                      <a:ext cx="434394" cy="939727"/>
                      <a:chOff x="571471" y="1357304"/>
                      <a:chExt cx="456114" cy="939727"/>
                    </a:xfrm>
                  </p:grpSpPr>
                  <p:sp>
                    <p:nvSpPr>
                      <p:cNvPr id="188" name="TextBox 187"/>
                      <p:cNvSpPr txBox="1"/>
                      <p:nvPr/>
                    </p:nvSpPr>
                    <p:spPr>
                      <a:xfrm>
                        <a:off x="571472" y="2000246"/>
                        <a:ext cx="440977" cy="29678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 anchor="ctr">
                        <a:spAutoFit/>
                      </a:bodyPr>
                      <a:lstStyle/>
                      <a:p>
                        <a:pPr algn="ctr"/>
                        <a:r>
                          <a:rPr lang="ru-RU" sz="1200" b="1" dirty="0" smtClean="0">
                            <a:latin typeface="Bebas Neue Book" pitchFamily="50" charset="-52"/>
                            <a:cs typeface="Times New Roman" pitchFamily="18" charset="0"/>
                          </a:rPr>
                          <a:t>2019</a:t>
                        </a:r>
                        <a:endParaRPr lang="ru-RU" sz="1200" dirty="0">
                          <a:latin typeface="Bebas Neue Book" pitchFamily="50" charset="-52"/>
                          <a:cs typeface="Times New Roman" pitchFamily="18" charset="0"/>
                        </a:endParaRPr>
                      </a:p>
                    </p:txBody>
                  </p:sp>
                  <p:sp>
                    <p:nvSpPr>
                      <p:cNvPr id="189" name="TextBox 188"/>
                      <p:cNvSpPr txBox="1"/>
                      <p:nvPr/>
                    </p:nvSpPr>
                    <p:spPr>
                      <a:xfrm>
                        <a:off x="571471" y="1785932"/>
                        <a:ext cx="456114" cy="29678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 anchor="ctr">
                        <a:spAutoFit/>
                      </a:bodyPr>
                      <a:lstStyle/>
                      <a:p>
                        <a:pPr algn="ctr"/>
                        <a:r>
                          <a:rPr lang="ru-RU" sz="1200" b="1" dirty="0" smtClean="0">
                            <a:latin typeface="Bebas Neue Book" pitchFamily="50" charset="-52"/>
                            <a:cs typeface="Times New Roman" pitchFamily="18" charset="0"/>
                          </a:rPr>
                          <a:t>2020</a:t>
                        </a:r>
                        <a:endParaRPr lang="ru-RU" sz="1200" dirty="0">
                          <a:latin typeface="Bebas Neue Book" pitchFamily="50" charset="-52"/>
                          <a:cs typeface="Times New Roman" pitchFamily="18" charset="0"/>
                        </a:endParaRPr>
                      </a:p>
                    </p:txBody>
                  </p:sp>
                  <p:sp>
                    <p:nvSpPr>
                      <p:cNvPr id="190" name="TextBox 189"/>
                      <p:cNvSpPr txBox="1"/>
                      <p:nvPr/>
                    </p:nvSpPr>
                    <p:spPr>
                      <a:xfrm>
                        <a:off x="599028" y="1571618"/>
                        <a:ext cx="401072" cy="27699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 anchor="ctr">
                        <a:spAutoFit/>
                      </a:bodyPr>
                      <a:lstStyle/>
                      <a:p>
                        <a:pPr algn="ctr"/>
                        <a:r>
                          <a:rPr lang="ru-RU" sz="1200" b="1" dirty="0" smtClean="0">
                            <a:latin typeface="Bebas Neue Book" pitchFamily="50" charset="-52"/>
                            <a:cs typeface="Times New Roman" pitchFamily="18" charset="0"/>
                          </a:rPr>
                          <a:t>2021</a:t>
                        </a:r>
                        <a:endParaRPr lang="ru-RU" sz="900" dirty="0">
                          <a:latin typeface="Bebas Neue Book" pitchFamily="50" charset="-52"/>
                          <a:cs typeface="Times New Roman" pitchFamily="18" charset="0"/>
                        </a:endParaRPr>
                      </a:p>
                    </p:txBody>
                  </p:sp>
                  <p:sp>
                    <p:nvSpPr>
                      <p:cNvPr id="191" name="TextBox 190"/>
                      <p:cNvSpPr txBox="1"/>
                      <p:nvPr/>
                    </p:nvSpPr>
                    <p:spPr>
                      <a:xfrm>
                        <a:off x="599028" y="1357304"/>
                        <a:ext cx="415499" cy="27699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 anchor="ctr">
                        <a:spAutoFit/>
                      </a:bodyPr>
                      <a:lstStyle/>
                      <a:p>
                        <a:pPr algn="ctr"/>
                        <a:r>
                          <a:rPr lang="ru-RU" sz="1200" b="1" dirty="0" smtClean="0">
                            <a:latin typeface="Bebas Neue Book" pitchFamily="50" charset="-52"/>
                            <a:cs typeface="Times New Roman" pitchFamily="18" charset="0"/>
                          </a:rPr>
                          <a:t>2022</a:t>
                        </a:r>
                        <a:endParaRPr lang="ru-RU" sz="900" dirty="0">
                          <a:latin typeface="Bebas Neue Book" pitchFamily="50" charset="-52"/>
                          <a:cs typeface="Times New Roman" pitchFamily="18" charset="0"/>
                        </a:endParaRPr>
                      </a:p>
                    </p:txBody>
                  </p:sp>
                </p:grpSp>
                <p:sp>
                  <p:nvSpPr>
                    <p:cNvPr id="187" name="TextBox 186"/>
                    <p:cNvSpPr txBox="1"/>
                    <p:nvPr/>
                  </p:nvSpPr>
                  <p:spPr>
                    <a:xfrm>
                      <a:off x="1285851" y="2008999"/>
                      <a:ext cx="320922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 anchor="ctr">
                      <a:spAutoFit/>
                    </a:bodyPr>
                    <a:lstStyle/>
                    <a:p>
                      <a:pPr algn="ctr"/>
                      <a:r>
                        <a:rPr lang="ru-RU" sz="1200" b="1" dirty="0" smtClean="0">
                          <a:latin typeface="Bebas Neue Book" pitchFamily="50" charset="-52"/>
                          <a:cs typeface="Times New Roman" pitchFamily="18" charset="0"/>
                        </a:rPr>
                        <a:t>0,8</a:t>
                      </a:r>
                      <a:endParaRPr lang="ru-RU" sz="1200" dirty="0">
                        <a:latin typeface="Bebas Neue Book" pitchFamily="50" charset="-52"/>
                        <a:cs typeface="Times New Roman" pitchFamily="18" charset="0"/>
                      </a:endParaRPr>
                    </a:p>
                  </p:txBody>
                </p:sp>
              </p:grpSp>
            </p:grpSp>
            <p:pic>
              <p:nvPicPr>
                <p:cNvPr id="1035" name="Picture 11"/>
                <p:cNvPicPr>
                  <a:picLocks noChangeAspect="1" noChangeArrowheads="1"/>
                </p:cNvPicPr>
                <p:nvPr/>
              </p:nvPicPr>
              <p:blipFill>
                <a:blip r:embed="rId10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rcRect t="5206" r="63359" b="4261"/>
                <a:stretch>
                  <a:fillRect/>
                </a:stretch>
              </p:blipFill>
              <p:spPr bwMode="auto">
                <a:xfrm>
                  <a:off x="6929453" y="1272044"/>
                  <a:ext cx="1000132" cy="101395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sp>
            <p:nvSpPr>
              <p:cNvPr id="219" name="TextBox 218"/>
              <p:cNvSpPr txBox="1"/>
              <p:nvPr/>
            </p:nvSpPr>
            <p:spPr>
              <a:xfrm>
                <a:off x="7762064" y="2000246"/>
                <a:ext cx="320922" cy="27699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algn="ctr"/>
                <a:r>
                  <a:rPr lang="ru-RU" sz="1200" b="1" dirty="0" smtClean="0">
                    <a:latin typeface="Bebas Neue Book" pitchFamily="50" charset="-52"/>
                    <a:cs typeface="Times New Roman" pitchFamily="18" charset="0"/>
                  </a:rPr>
                  <a:t>2,6</a:t>
                </a:r>
                <a:endParaRPr lang="ru-RU" sz="1200" dirty="0">
                  <a:latin typeface="Bebas Neue Book" pitchFamily="50" charset="-52"/>
                  <a:cs typeface="Times New Roman" pitchFamily="18" charset="0"/>
                </a:endParaRPr>
              </a:p>
            </p:txBody>
          </p:sp>
        </p:grpSp>
      </p:grpSp>
      <p:sp>
        <p:nvSpPr>
          <p:cNvPr id="223" name="Прямоугольник 222"/>
          <p:cNvSpPr/>
          <p:nvPr/>
        </p:nvSpPr>
        <p:spPr>
          <a:xfrm>
            <a:off x="214282" y="630782"/>
            <a:ext cx="87868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на реализацию которых  в районный бюджет </a:t>
            </a:r>
            <a:r>
              <a:rPr lang="ru-RU" b="1" spc="-27" dirty="0" err="1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ПОСТУПИЛи</a:t>
            </a:r>
            <a:r>
              <a:rPr lang="ru-RU" b="1" spc="-27" dirty="0" smtClean="0">
                <a:solidFill>
                  <a:srgbClr val="5488C7"/>
                </a:solidFill>
                <a:latin typeface="Bebas Neue Bold" pitchFamily="34" charset="-52"/>
                <a:ea typeface="Roboto" panose="02000000000000000000" pitchFamily="2" charset="0"/>
                <a:cs typeface="Calibri"/>
              </a:rPr>
              <a:t> трансферты ИЗ вышестоящих бюджетов 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gov-murman.ru/regulatory/np/np_logo_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357172"/>
            <a:ext cx="1913058" cy="1428760"/>
          </a:xfrm>
          <a:prstGeom prst="rect">
            <a:avLst/>
          </a:prstGeom>
          <a:noFill/>
        </p:spPr>
      </p:pic>
      <p:pic>
        <p:nvPicPr>
          <p:cNvPr id="25" name="Picture 3" descr="C:\Users\Admin\Desktop\Рисунок3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t="18162" r="18163" b="3274"/>
          <a:stretch>
            <a:fillRect/>
          </a:stretch>
        </p:blipFill>
        <p:spPr bwMode="auto">
          <a:xfrm>
            <a:off x="3671928" y="0"/>
            <a:ext cx="5472072" cy="5143500"/>
          </a:xfrm>
          <a:prstGeom prst="rect">
            <a:avLst/>
          </a:prstGeom>
          <a:noFill/>
        </p:spPr>
      </p:pic>
      <p:sp>
        <p:nvSpPr>
          <p:cNvPr id="9" name="Параллелограмм 8"/>
          <p:cNvSpPr/>
          <p:nvPr/>
        </p:nvSpPr>
        <p:spPr>
          <a:xfrm>
            <a:off x="1857356" y="4643452"/>
            <a:ext cx="2500330" cy="288032"/>
          </a:xfrm>
          <a:prstGeom prst="parallelogram">
            <a:avLst/>
          </a:prstGeom>
          <a:solidFill>
            <a:schemeClr val="accent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r>
              <a:rPr lang="ru-RU" sz="1700" b="1" dirty="0" smtClean="0">
                <a:solidFill>
                  <a:schemeClr val="bg1"/>
                </a:solidFill>
                <a:latin typeface="Bebas Neue Book" pitchFamily="50" charset="-52"/>
                <a:ea typeface="Roboto Black" pitchFamily="2" charset="0"/>
                <a:cs typeface="Times New Roman" pitchFamily="18" charset="0"/>
              </a:rPr>
              <a:t>Бюджет для граждан</a:t>
            </a:r>
            <a:endParaRPr lang="ru-RU" sz="1700" b="1" dirty="0">
              <a:solidFill>
                <a:schemeClr val="bg1"/>
              </a:solidFill>
              <a:latin typeface="Bebas Neue Book" pitchFamily="50" charset="-52"/>
              <a:ea typeface="Roboto Black" pitchFamily="2" charset="0"/>
              <a:cs typeface="Times New Roman" pitchFamily="18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214282" y="1080163"/>
            <a:ext cx="5429288" cy="2991785"/>
            <a:chOff x="-32" y="642924"/>
            <a:chExt cx="5429288" cy="2991785"/>
          </a:xfrm>
        </p:grpSpPr>
        <p:sp>
          <p:nvSpPr>
            <p:cNvPr id="10" name="TextBox 9"/>
            <p:cNvSpPr txBox="1"/>
            <p:nvPr/>
          </p:nvSpPr>
          <p:spPr>
            <a:xfrm>
              <a:off x="826158" y="642924"/>
              <a:ext cx="3674404" cy="18158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4000" dirty="0" smtClean="0">
                  <a:solidFill>
                    <a:schemeClr val="tx2">
                      <a:lumMod val="75000"/>
                    </a:schemeClr>
                  </a:solidFill>
                  <a:latin typeface="Bebas Neue Bold" pitchFamily="34" charset="-52"/>
                  <a:ea typeface="Roboto Black" pitchFamily="2" charset="0"/>
                </a:rPr>
                <a:t>ИТОГИ </a:t>
              </a:r>
            </a:p>
            <a:p>
              <a:pPr algn="ctr"/>
              <a:r>
                <a:rPr lang="ru-RU" sz="4000" dirty="0" smtClean="0">
                  <a:solidFill>
                    <a:schemeClr val="tx2">
                      <a:lumMod val="75000"/>
                    </a:schemeClr>
                  </a:solidFill>
                  <a:latin typeface="Bebas Neue Bold" pitchFamily="34" charset="-52"/>
                  <a:ea typeface="Roboto Black" pitchFamily="2" charset="0"/>
                </a:rPr>
                <a:t>РЕАЛИЗАЦИИ </a:t>
              </a:r>
            </a:p>
            <a:p>
              <a:pPr algn="ctr"/>
              <a:r>
                <a:rPr lang="ru-RU" sz="3200" dirty="0" smtClean="0">
                  <a:solidFill>
                    <a:schemeClr val="tx2">
                      <a:lumMod val="75000"/>
                    </a:schemeClr>
                  </a:solidFill>
                  <a:latin typeface="Bebas Neue Bold" pitchFamily="34" charset="-52"/>
                  <a:ea typeface="Roboto Black" pitchFamily="2" charset="0"/>
                </a:rPr>
                <a:t>НАЦИОНАЛЬНЫХ ПРОЕКТОВ</a:t>
              </a:r>
              <a:endParaRPr lang="ru-RU" sz="3200" dirty="0">
                <a:solidFill>
                  <a:schemeClr val="tx2">
                    <a:lumMod val="75000"/>
                  </a:schemeClr>
                </a:solidFill>
                <a:latin typeface="Bebas Neue Bold" pitchFamily="34" charset="-52"/>
                <a:ea typeface="Roboto Black" pitchFamily="2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-32" y="2357436"/>
              <a:ext cx="5429288" cy="1277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tx2">
                      <a:lumMod val="75000"/>
                    </a:schemeClr>
                  </a:solidFill>
                  <a:latin typeface="Bebas Neue Bold" pitchFamily="34" charset="-52"/>
                  <a:ea typeface="Roboto Black" pitchFamily="2" charset="0"/>
                </a:rPr>
                <a:t>НА ТЕРРИТОРИИ ГОРОДЕЦКОГО МУНИЦИПАЛЬНОГО РАЙОНА нижегородской области в 2021 году</a:t>
              </a:r>
            </a:p>
            <a:p>
              <a:pPr algn="ctr">
                <a:spcBef>
                  <a:spcPts val="600"/>
                </a:spcBef>
              </a:pPr>
              <a:r>
                <a:rPr lang="ru-RU" sz="2400" dirty="0" smtClean="0">
                  <a:solidFill>
                    <a:schemeClr val="tx2">
                      <a:lumMod val="75000"/>
                    </a:schemeClr>
                  </a:solidFill>
                  <a:latin typeface="Bebas Neue Bold" pitchFamily="34" charset="-52"/>
                  <a:ea typeface="Roboto Black" pitchFamily="2" charset="0"/>
                </a:rPr>
                <a:t>И планы на 2022 год</a:t>
              </a: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71406" y="130716"/>
            <a:ext cx="36503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Bebas Neue Bold" pitchFamily="34" charset="-52"/>
                <a:ea typeface="Roboto Black" pitchFamily="2" charset="0"/>
                <a:cs typeface="Times New Roman" pitchFamily="18" charset="0"/>
              </a:rPr>
              <a:t>Бюджет и национальные цели развития РФ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Bebas Neue Bold" pitchFamily="34" charset="-52"/>
              <a:ea typeface="Roboto Black" pitchFamily="2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9203</TotalTime>
  <Words>1928</Words>
  <Application>Microsoft Office PowerPoint</Application>
  <PresentationFormat>Экран (16:9)</PresentationFormat>
  <Paragraphs>573</Paragraphs>
  <Slides>23</Slides>
  <Notes>21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6" baseType="lpstr">
      <vt:lpstr>Arial</vt:lpstr>
      <vt:lpstr>Bebas Neue Book</vt:lpstr>
      <vt:lpstr>Roboto Black</vt:lpstr>
      <vt:lpstr>Times New Roman</vt:lpstr>
      <vt:lpstr>Bebas Neue Bold</vt:lpstr>
      <vt:lpstr>Calibri</vt:lpstr>
      <vt:lpstr>Roboto</vt:lpstr>
      <vt:lpstr>Gotham Pro Regular</vt:lpstr>
      <vt:lpstr>Bebas Neue Regular</vt:lpstr>
      <vt:lpstr>Roboto Medium</vt:lpstr>
      <vt:lpstr>Roboto Light</vt:lpstr>
      <vt:lpstr>Roboto Thin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КозловаЮЛ</dc:creator>
  <cp:lastModifiedBy>Admin</cp:lastModifiedBy>
  <cp:revision>1211</cp:revision>
  <dcterms:created xsi:type="dcterms:W3CDTF">2019-02-04T11:44:23Z</dcterms:created>
  <dcterms:modified xsi:type="dcterms:W3CDTF">2022-07-20T13:53:03Z</dcterms:modified>
</cp:coreProperties>
</file>