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3.jpg" ContentType="image/jpg"/>
  <Override PartName="/ppt/media/image24.jpg" ContentType="image/jpg"/>
  <Override PartName="/ppt/media/image25.jpg" ContentType="image/jp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08" r:id="rId1"/>
  </p:sldMasterIdLst>
  <p:notesMasterIdLst>
    <p:notesMasterId r:id="rId12"/>
  </p:notesMasterIdLst>
  <p:sldIdLst>
    <p:sldId id="256" r:id="rId2"/>
    <p:sldId id="302" r:id="rId3"/>
    <p:sldId id="304" r:id="rId4"/>
    <p:sldId id="316" r:id="rId5"/>
    <p:sldId id="315" r:id="rId6"/>
    <p:sldId id="259" r:id="rId7"/>
    <p:sldId id="310" r:id="rId8"/>
    <p:sldId id="313" r:id="rId9"/>
    <p:sldId id="317" r:id="rId10"/>
    <p:sldId id="314" r:id="rId11"/>
  </p:sldIdLst>
  <p:sldSz cx="12192000" cy="6858000"/>
  <p:notesSz cx="9926638" cy="679767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GQTJFK+Times New Roman Bold" panose="020B0604020202020204" charset="0"/>
      <p:regular r:id="rId19"/>
    </p:embeddedFont>
    <p:embeddedFont>
      <p:font typeface="KPHLGR+CenturyGothic" panose="020B0604020202020204"/>
      <p:regular r:id="rId20"/>
    </p:embeddedFont>
    <p:embeddedFont>
      <p:font typeface="Times New Roman" panose="02020603050405020304" pitchFamily="18" charset="0"/>
      <p:regular r:id="rId21"/>
    </p:embeddedFont>
    <p:embeddedFont>
      <p:font typeface="VMWPRA+CenturyGothic-Bold" panose="020B0604020202020204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47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70" autoAdjust="0"/>
  </p:normalViewPr>
  <p:slideViewPr>
    <p:cSldViewPr>
      <p:cViewPr varScale="1">
        <p:scale>
          <a:sx n="110" d="100"/>
          <a:sy n="110" d="100"/>
        </p:scale>
        <p:origin x="594" y="9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32F0E-7B9A-4926-87E0-1EF9B99A518D}" type="datetimeFigureOut">
              <a:rPr lang="ru-RU" smtClean="0"/>
              <a:t>06.07.2023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C2784-60C9-4B58-8AFC-9DFB49579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05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BC2784-60C9-4B58-8AFC-9DFB49579B7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057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BC2784-60C9-4B58-8AFC-9DFB49579B7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124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40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0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88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2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91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108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004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86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9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62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9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9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11" Type="http://schemas.openxmlformats.org/officeDocument/2006/relationships/image" Target="../media/image16.png"/><Relationship Id="rId5" Type="http://schemas.openxmlformats.org/officeDocument/2006/relationships/image" Target="../media/image20.png"/><Relationship Id="rId10" Type="http://schemas.openxmlformats.org/officeDocument/2006/relationships/image" Target="../media/image25.jpg"/><Relationship Id="rId4" Type="http://schemas.openxmlformats.org/officeDocument/2006/relationships/image" Target="../media/image19.png"/><Relationship Id="rId9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1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16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12" Type="http://schemas.openxmlformats.org/officeDocument/2006/relationships/image" Target="../media/image4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5" Type="http://schemas.openxmlformats.org/officeDocument/2006/relationships/image" Target="../media/image32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3.png"/><Relationship Id="rId7" Type="http://schemas.openxmlformats.org/officeDocument/2006/relationships/image" Target="../media/image1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hyperlink" Target="https://app.powerbi.com/view?r=eyJrIjoiNWVlZDRkMzEtYWIyNy00NDA2LThiNWItNGMxODY4YTk3MTc1IiwidCI6IjQ3NzRjMDZhLWNlNjktNDZhMi05N2Q0LWViNjBhZjJkZmZmZSIsImMiOjl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AA1424-68E5-4075-9020-9EACDFCC0CA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692"/>
            <a:ext cx="12192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/>
          <p:nvPr/>
        </p:nvSpPr>
        <p:spPr>
          <a:xfrm>
            <a:off x="1320237" y="325365"/>
            <a:ext cx="10026456" cy="236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61"/>
              </a:lnSpc>
              <a:spcBef>
                <a:spcPts val="0"/>
              </a:spcBef>
              <a:spcAft>
                <a:spcPts val="0"/>
              </a:spcAft>
            </a:pPr>
            <a:endParaRPr lang="ru-RU" sz="1600" dirty="0">
              <a:solidFill>
                <a:srgbClr val="000000"/>
              </a:solidFill>
              <a:latin typeface="VMWPRA+CenturyGothic-Bold"/>
              <a:cs typeface="VMWPRA+CenturyGothic-Bold"/>
            </a:endParaRPr>
          </a:p>
        </p:txBody>
      </p:sp>
      <p:sp>
        <p:nvSpPr>
          <p:cNvPr id="6" name="object 6"/>
          <p:cNvSpPr txBox="1"/>
          <p:nvPr/>
        </p:nvSpPr>
        <p:spPr>
          <a:xfrm flipH="1">
            <a:off x="4727848" y="3982308"/>
            <a:ext cx="576064" cy="301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762" marR="0" algn="ctr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03912" y="6061971"/>
            <a:ext cx="1127170" cy="295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55B8976-88FC-4F0C-9D1C-8BA5A0DB495A}"/>
              </a:ext>
            </a:extLst>
          </p:cNvPr>
          <p:cNvCxnSpPr>
            <a:cxnSpLocks/>
          </p:cNvCxnSpPr>
          <p:nvPr/>
        </p:nvCxnSpPr>
        <p:spPr>
          <a:xfrm>
            <a:off x="3287688" y="653866"/>
            <a:ext cx="8904312" cy="0"/>
          </a:xfrm>
          <a:prstGeom prst="line">
            <a:avLst/>
          </a:prstGeom>
          <a:ln w="31750">
            <a:solidFill>
              <a:schemeClr val="tx1"/>
            </a:solidFill>
          </a:ln>
          <a:scene3d>
            <a:camera prst="obliqueTopRigh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DDA6FE41-EEF9-4AE3-9D6D-18C58651356D}"/>
              </a:ext>
            </a:extLst>
          </p:cNvPr>
          <p:cNvCxnSpPr>
            <a:cxnSpLocks/>
          </p:cNvCxnSpPr>
          <p:nvPr/>
        </p:nvCxnSpPr>
        <p:spPr>
          <a:xfrm>
            <a:off x="0" y="5445224"/>
            <a:ext cx="5447928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97BBB05-C832-4262-816F-AF137515036C}"/>
              </a:ext>
            </a:extLst>
          </p:cNvPr>
          <p:cNvSpPr txBox="1"/>
          <p:nvPr/>
        </p:nvSpPr>
        <p:spPr>
          <a:xfrm>
            <a:off x="155340" y="1605254"/>
            <a:ext cx="11881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бюджета для граждан в 2023 году до бюджета 2030 года –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развития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C7D2BE-324D-4CC4-9385-C174415B9DB0}"/>
              </a:ext>
            </a:extLst>
          </p:cNvPr>
          <p:cNvSpPr txBox="1"/>
          <p:nvPr/>
        </p:nvSpPr>
        <p:spPr>
          <a:xfrm>
            <a:off x="4351900" y="3024932"/>
            <a:ext cx="356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конкурсный проект в номинации: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D86783-D607-4D3D-BB19-9F075EEE3E1B}"/>
              </a:ext>
            </a:extLst>
          </p:cNvPr>
          <p:cNvSpPr txBox="1"/>
          <p:nvPr/>
        </p:nvSpPr>
        <p:spPr>
          <a:xfrm>
            <a:off x="3857277" y="4001337"/>
            <a:ext cx="4477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Бюджет для граждан в 2030 году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2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495C69-E4D2-41D8-BC60-96106675FA0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429" y="1733349"/>
            <a:ext cx="1197508" cy="7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89DEF46-C801-40C6-9F60-098B72839E6F}"/>
              </a:ext>
            </a:extLst>
          </p:cNvPr>
          <p:cNvSpPr txBox="1"/>
          <p:nvPr/>
        </p:nvSpPr>
        <p:spPr>
          <a:xfrm>
            <a:off x="8428354" y="1796009"/>
            <a:ext cx="14113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приложения</a:t>
            </a: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BE6C7074-787A-4508-BF8F-FD14245A6E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51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FC38AF9-944E-4369-BA37-6B605CB1067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11820" y="4591535"/>
            <a:ext cx="647480" cy="6025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EEDD59-C08F-480F-A125-20DE56DAF47E}"/>
              </a:ext>
            </a:extLst>
          </p:cNvPr>
          <p:cNvSpPr txBox="1"/>
          <p:nvPr/>
        </p:nvSpPr>
        <p:spPr>
          <a:xfrm>
            <a:off x="2567787" y="4621526"/>
            <a:ext cx="1741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859483-590E-4DD3-A40F-8D1DB7929AF0}"/>
              </a:ext>
            </a:extLst>
          </p:cNvPr>
          <p:cNvSpPr txBox="1"/>
          <p:nvPr/>
        </p:nvSpPr>
        <p:spPr>
          <a:xfrm>
            <a:off x="1695635" y="1794887"/>
            <a:ext cx="22654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визуализация, виджеты</a:t>
            </a:r>
            <a:endParaRPr lang="ru-RU" sz="16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1071A91-7595-49FF-A6F6-E56BCB5EB4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92" y="1796009"/>
            <a:ext cx="676289" cy="676289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02F4A34-DC87-4621-8006-BF54C8736A4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31" y="1715010"/>
            <a:ext cx="657630" cy="7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3E718E4-FE4A-469E-B104-733EC2A79231}"/>
              </a:ext>
            </a:extLst>
          </p:cNvPr>
          <p:cNvSpPr txBox="1"/>
          <p:nvPr/>
        </p:nvSpPr>
        <p:spPr>
          <a:xfrm>
            <a:off x="5628761" y="1788631"/>
            <a:ext cx="12492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    палитра</a:t>
            </a:r>
            <a:endParaRPr lang="ru-RU" sz="16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E5D8D3-3707-474E-9DB0-B8FC52657033}"/>
              </a:ext>
            </a:extLst>
          </p:cNvPr>
          <p:cNvSpPr txBox="1"/>
          <p:nvPr/>
        </p:nvSpPr>
        <p:spPr>
          <a:xfrm>
            <a:off x="6700588" y="4651105"/>
            <a:ext cx="12772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Шрифт</a:t>
            </a:r>
            <a:endParaRPr lang="ru-RU" sz="1600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5DD899CE-111D-43CA-9039-177B7B8A686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72" y="4591535"/>
            <a:ext cx="725693" cy="52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9956E0E-F270-413D-BEEB-871AACB0F19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146" y="4557953"/>
            <a:ext cx="754029" cy="524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3D2F962-8CA2-4B7C-A67C-357F5316532C}"/>
              </a:ext>
            </a:extLst>
          </p:cNvPr>
          <p:cNvSpPr txBox="1"/>
          <p:nvPr/>
        </p:nvSpPr>
        <p:spPr>
          <a:xfrm>
            <a:off x="9631462" y="4627214"/>
            <a:ext cx="754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endParaRPr lang="ru-RU" sz="16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E5C86C3-2004-4F74-88E0-BC01B7779504}"/>
              </a:ext>
            </a:extLst>
          </p:cNvPr>
          <p:cNvSpPr txBox="1"/>
          <p:nvPr/>
        </p:nvSpPr>
        <p:spPr>
          <a:xfrm>
            <a:off x="934992" y="444152"/>
            <a:ext cx="107056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изменений в представлении «Бюджета для граждан» к 2030 году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F8198A2D-4E17-49E7-9C53-DAF344134A2B}"/>
              </a:ext>
            </a:extLst>
          </p:cNvPr>
          <p:cNvCxnSpPr>
            <a:cxnSpLocks/>
          </p:cNvCxnSpPr>
          <p:nvPr/>
        </p:nvCxnSpPr>
        <p:spPr>
          <a:xfrm>
            <a:off x="432985" y="3572079"/>
            <a:ext cx="11207631" cy="7294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3FB66A44-9452-4802-A0D0-C9127EC5545C}"/>
              </a:ext>
            </a:extLst>
          </p:cNvPr>
          <p:cNvCxnSpPr>
            <a:cxnSpLocks/>
          </p:cNvCxnSpPr>
          <p:nvPr/>
        </p:nvCxnSpPr>
        <p:spPr>
          <a:xfrm>
            <a:off x="9134030" y="3575726"/>
            <a:ext cx="0" cy="92226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E2404409-9977-495C-BF57-98AE1F6878E6}"/>
              </a:ext>
            </a:extLst>
          </p:cNvPr>
          <p:cNvCxnSpPr>
            <a:cxnSpLocks/>
          </p:cNvCxnSpPr>
          <p:nvPr/>
        </p:nvCxnSpPr>
        <p:spPr>
          <a:xfrm>
            <a:off x="2148808" y="3569032"/>
            <a:ext cx="0" cy="928954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630F0D5A-EE6C-4631-AA65-086975F53685}"/>
              </a:ext>
            </a:extLst>
          </p:cNvPr>
          <p:cNvCxnSpPr>
            <a:cxnSpLocks/>
          </p:cNvCxnSpPr>
          <p:nvPr/>
        </p:nvCxnSpPr>
        <p:spPr>
          <a:xfrm flipV="1">
            <a:off x="5296210" y="2526336"/>
            <a:ext cx="1155" cy="1042696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8B949920-7BED-43E8-BB93-576FB374E449}"/>
              </a:ext>
            </a:extLst>
          </p:cNvPr>
          <p:cNvCxnSpPr>
            <a:cxnSpLocks/>
          </p:cNvCxnSpPr>
          <p:nvPr/>
        </p:nvCxnSpPr>
        <p:spPr>
          <a:xfrm flipH="1">
            <a:off x="6254262" y="3577705"/>
            <a:ext cx="7084" cy="970880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7E29BC48-771B-439A-8918-27F0C632DDEC}"/>
              </a:ext>
            </a:extLst>
          </p:cNvPr>
          <p:cNvCxnSpPr/>
          <p:nvPr/>
        </p:nvCxnSpPr>
        <p:spPr>
          <a:xfrm flipV="1">
            <a:off x="8184232" y="2526804"/>
            <a:ext cx="0" cy="1045344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166BFE0B-3C0B-4B18-80FE-8B6826EDF8B9}"/>
              </a:ext>
            </a:extLst>
          </p:cNvPr>
          <p:cNvCxnSpPr/>
          <p:nvPr/>
        </p:nvCxnSpPr>
        <p:spPr>
          <a:xfrm flipV="1">
            <a:off x="1271464" y="2526804"/>
            <a:ext cx="0" cy="1045344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3096FEF-3E2D-4BFE-99DB-E05AA37C5AE0}"/>
              </a:ext>
            </a:extLst>
          </p:cNvPr>
          <p:cNvSpPr txBox="1"/>
          <p:nvPr/>
        </p:nvSpPr>
        <p:spPr>
          <a:xfrm>
            <a:off x="1689632" y="2356569"/>
            <a:ext cx="22141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визуализация,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наглядное представление,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 анимация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EB32F-0096-4ED8-B54F-FCF49C91A6C8}"/>
              </a:ext>
            </a:extLst>
          </p:cNvPr>
          <p:cNvSpPr txBox="1"/>
          <p:nvPr/>
        </p:nvSpPr>
        <p:spPr>
          <a:xfrm>
            <a:off x="8419749" y="2362553"/>
            <a:ext cx="25210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динамической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для различных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групп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D4800-CB7E-4E57-A4B2-4D197A4EDF47}"/>
              </a:ext>
            </a:extLst>
          </p:cNvPr>
          <p:cNvSpPr txBox="1"/>
          <p:nvPr/>
        </p:nvSpPr>
        <p:spPr>
          <a:xfrm>
            <a:off x="2569023" y="4960080"/>
            <a:ext cx="21101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активного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в управлении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69F45-1006-4374-8F88-4551DEACB8C8}"/>
              </a:ext>
            </a:extLst>
          </p:cNvPr>
          <p:cNvSpPr txBox="1"/>
          <p:nvPr/>
        </p:nvSpPr>
        <p:spPr>
          <a:xfrm>
            <a:off x="9622977" y="4892812"/>
            <a:ext cx="23589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информации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бюджете в игровой форме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школьников, студентов,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</a:t>
            </a:r>
          </a:p>
        </p:txBody>
      </p:sp>
    </p:spTree>
    <p:extLst>
      <p:ext uri="{BB962C8B-B14F-4D97-AF65-F5344CB8AC3E}">
        <p14:creationId xmlns:p14="http://schemas.microsoft.com/office/powerpoint/2010/main" val="200983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845061CE-513F-42F9-BD2B-B947CEBF0DEC}"/>
              </a:ext>
            </a:extLst>
          </p:cNvPr>
          <p:cNvSpPr/>
          <p:nvPr/>
        </p:nvSpPr>
        <p:spPr>
          <a:xfrm>
            <a:off x="1094162" y="2655298"/>
            <a:ext cx="4650268" cy="11632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765CE0D-D7DF-40B3-875F-8B15BE90B38C}"/>
              </a:ext>
            </a:extLst>
          </p:cNvPr>
          <p:cNvSpPr/>
          <p:nvPr/>
        </p:nvSpPr>
        <p:spPr>
          <a:xfrm>
            <a:off x="6585886" y="2668476"/>
            <a:ext cx="4460585" cy="11392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7"/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3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C96708-6FA1-41A4-B685-D72FD011DC78}"/>
              </a:ext>
            </a:extLst>
          </p:cNvPr>
          <p:cNvSpPr txBox="1"/>
          <p:nvPr/>
        </p:nvSpPr>
        <p:spPr>
          <a:xfrm>
            <a:off x="1631504" y="424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71FB26-C47F-4D11-8BB4-C94692F033B0}"/>
              </a:ext>
            </a:extLst>
          </p:cNvPr>
          <p:cNvSpPr txBox="1"/>
          <p:nvPr/>
        </p:nvSpPr>
        <p:spPr>
          <a:xfrm>
            <a:off x="557" y="518389"/>
            <a:ext cx="117846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04024" marR="0" algn="ctr">
              <a:spcBef>
                <a:spcPts val="0"/>
              </a:spcBef>
              <a:spcAft>
                <a:spcPts val="0"/>
              </a:spcAft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Визуализация, внешнее оформление, цветовая палитра бюджета для граждан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CC2D28-6F59-4C3A-9BFB-1BFDB9258F5E}"/>
              </a:ext>
            </a:extLst>
          </p:cNvPr>
          <p:cNvSpPr txBox="1"/>
          <p:nvPr/>
        </p:nvSpPr>
        <p:spPr>
          <a:xfrm>
            <a:off x="6446053" y="1052736"/>
            <a:ext cx="505054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</a:p>
        </p:txBody>
      </p:sp>
      <p:pic>
        <p:nvPicPr>
          <p:cNvPr id="18" name="Picture 14">
            <a:extLst>
              <a:ext uri="{FF2B5EF4-FFF2-40B4-BE49-F238E27FC236}">
                <a16:creationId xmlns:a16="http://schemas.microsoft.com/office/drawing/2014/main" id="{87E2C1C3-0F27-4826-B68D-2D9F83E6A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482" y="2834529"/>
            <a:ext cx="1170561" cy="76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E031DBC-13C7-4024-A4D5-8A3CF840D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161" y="4032669"/>
            <a:ext cx="322207" cy="32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53E5AFA-3C36-4E63-96FC-BBD9A20C672E}"/>
              </a:ext>
            </a:extLst>
          </p:cNvPr>
          <p:cNvSpPr txBox="1"/>
          <p:nvPr/>
        </p:nvSpPr>
        <p:spPr>
          <a:xfrm>
            <a:off x="2401995" y="2711342"/>
            <a:ext cx="34908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none" strike="noStrike" baseline="0" dirty="0">
                <a:solidFill>
                  <a:srgbClr val="000000"/>
                </a:solidFill>
              </a:rPr>
              <a:t>Визуализация информации портала должна быть выполнена с использованием: 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E3B3C63F-D301-4D66-BBCD-C1EBC8E58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3" r="416" b="14900"/>
          <a:stretch/>
        </p:blipFill>
        <p:spPr bwMode="auto">
          <a:xfrm>
            <a:off x="1871603" y="4581304"/>
            <a:ext cx="538292" cy="44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83A7807-B59F-48BC-9F70-FEDA9BFEFC42}"/>
              </a:ext>
            </a:extLst>
          </p:cNvPr>
          <p:cNvSpPr txBox="1"/>
          <p:nvPr/>
        </p:nvSpPr>
        <p:spPr>
          <a:xfrm>
            <a:off x="2507539" y="3931330"/>
            <a:ext cx="30796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принципов последовательной </a:t>
            </a:r>
          </a:p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детализации информации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54B23-BE0A-4C62-9608-5F3919053A1E}"/>
              </a:ext>
            </a:extLst>
          </p:cNvPr>
          <p:cNvSpPr txBox="1"/>
          <p:nvPr/>
        </p:nvSpPr>
        <p:spPr>
          <a:xfrm>
            <a:off x="2547834" y="4648933"/>
            <a:ext cx="17429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инфографики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EBAEE2-5D31-45BB-8531-10EF0E967441}"/>
              </a:ext>
            </a:extLst>
          </p:cNvPr>
          <p:cNvSpPr txBox="1"/>
          <p:nvPr/>
        </p:nvSpPr>
        <p:spPr>
          <a:xfrm>
            <a:off x="2507539" y="6076361"/>
            <a:ext cx="24254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виджетов, индикаторов</a:t>
            </a:r>
            <a:endParaRPr lang="ru-RU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3624C9-60AC-421F-BD19-814DDACC287D}"/>
              </a:ext>
            </a:extLst>
          </p:cNvPr>
          <p:cNvSpPr txBox="1"/>
          <p:nvPr/>
        </p:nvSpPr>
        <p:spPr>
          <a:xfrm>
            <a:off x="2513627" y="5249627"/>
            <a:ext cx="3358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аналитических таблиц, диаграмм, </a:t>
            </a:r>
          </a:p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картограмм и картодиаграмм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31FDD066-06E3-483D-BCB0-1A7D359B5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110" y="5334023"/>
            <a:ext cx="402916" cy="35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4CE72349-8FB7-41EA-9FF6-0B49A12A4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130" y="6011119"/>
            <a:ext cx="595543" cy="59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58B34B76-FE94-44CB-BB90-EE20C8089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46" y="2885165"/>
            <a:ext cx="788818" cy="78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6D9203-51A0-48B0-82D6-88228D916922}"/>
              </a:ext>
            </a:extLst>
          </p:cNvPr>
          <p:cNvSpPr txBox="1"/>
          <p:nvPr/>
        </p:nvSpPr>
        <p:spPr>
          <a:xfrm>
            <a:off x="8040216" y="3043945"/>
            <a:ext cx="2491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Внешнее оформление </a:t>
            </a:r>
          </a:p>
        </p:txBody>
      </p:sp>
      <p:pic>
        <p:nvPicPr>
          <p:cNvPr id="2064" name="Picture 16">
            <a:extLst>
              <a:ext uri="{FF2B5EF4-FFF2-40B4-BE49-F238E27FC236}">
                <a16:creationId xmlns:a16="http://schemas.microsoft.com/office/drawing/2014/main" id="{934E4894-59CF-416B-8436-220083B2B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667" y="4327110"/>
            <a:ext cx="565328" cy="6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9DB429B-045E-475C-8509-6ED938E29321}"/>
              </a:ext>
            </a:extLst>
          </p:cNvPr>
          <p:cNvSpPr txBox="1"/>
          <p:nvPr/>
        </p:nvSpPr>
        <p:spPr>
          <a:xfrm>
            <a:off x="7593375" y="4279601"/>
            <a:ext cx="2987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палитра станет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приглушенной, но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моменты выделены ярко</a:t>
            </a:r>
          </a:p>
        </p:txBody>
      </p:sp>
      <p:pic>
        <p:nvPicPr>
          <p:cNvPr id="43" name="Picture 10">
            <a:extLst>
              <a:ext uri="{FF2B5EF4-FFF2-40B4-BE49-F238E27FC236}">
                <a16:creationId xmlns:a16="http://schemas.microsoft.com/office/drawing/2014/main" id="{752CB309-0956-48F6-9E50-165182D2F01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288" y="5549549"/>
            <a:ext cx="640707" cy="46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CF57F85-BA91-4F25-A0C8-24A2C118009B}"/>
              </a:ext>
            </a:extLst>
          </p:cNvPr>
          <p:cNvSpPr txBox="1"/>
          <p:nvPr/>
        </p:nvSpPr>
        <p:spPr>
          <a:xfrm>
            <a:off x="7593374" y="5334023"/>
            <a:ext cx="31111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Шрифт станет более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восприимчив к чтению, также не будет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использоваться профессиональная лексика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6" name="Picture 18">
            <a:extLst>
              <a:ext uri="{FF2B5EF4-FFF2-40B4-BE49-F238E27FC236}">
                <a16:creationId xmlns:a16="http://schemas.microsoft.com/office/drawing/2014/main" id="{B6389521-CD29-4A2B-9F4C-FFC2889AE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4" y="1508533"/>
            <a:ext cx="618286" cy="61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78C2A3E-79CA-4166-A8DF-6D81A9023256}"/>
              </a:ext>
            </a:extLst>
          </p:cNvPr>
          <p:cNvSpPr txBox="1"/>
          <p:nvPr/>
        </p:nvSpPr>
        <p:spPr>
          <a:xfrm>
            <a:off x="1487488" y="1306913"/>
            <a:ext cx="984959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kern="12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600" b="1" kern="12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Общество вступило в эпоху визуальной подачи информации. С каждым годом все меньше и меньше времени затрачивается на ознакомление, понимание и осмысление конкретного сегмента потока информации. Визуализация - это не просто набор графиков и диаграмм, это история с Сюжетом, которая позволяет «упаковывать большую картину мира в маленькую повестку дня», понятную для пользователя.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9038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A3BDC55-AE44-4C92-988C-8FF5B3C17D6C}"/>
              </a:ext>
            </a:extLst>
          </p:cNvPr>
          <p:cNvSpPr txBox="1"/>
          <p:nvPr/>
        </p:nvSpPr>
        <p:spPr>
          <a:xfrm>
            <a:off x="-1216155" y="2834494"/>
            <a:ext cx="22617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endParaRPr lang="ru-RU" sz="10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E97E960-E13F-4DC7-AC25-29C54CA2EC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168" y="1817125"/>
            <a:ext cx="1729762" cy="12560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519677-6A03-48D6-9DE2-FC675225F576}"/>
              </a:ext>
            </a:extLst>
          </p:cNvPr>
          <p:cNvSpPr txBox="1"/>
          <p:nvPr/>
        </p:nvSpPr>
        <p:spPr>
          <a:xfrm>
            <a:off x="1541126" y="2306267"/>
            <a:ext cx="8231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</a:t>
            </a:r>
          </a:p>
          <a:p>
            <a:r>
              <a:rPr lang="ru-RU" sz="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6725,9 </a:t>
            </a:r>
            <a:r>
              <a:rPr lang="ru-RU" sz="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млрд.р</a:t>
            </a:r>
            <a:endParaRPr lang="ru-RU" sz="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</a:t>
            </a:r>
          </a:p>
          <a:p>
            <a:r>
              <a:rPr lang="ru-RU" sz="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4641,8 </a:t>
            </a:r>
            <a:r>
              <a:rPr lang="ru-RU" sz="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млрд.р</a:t>
            </a:r>
            <a:r>
              <a:rPr lang="ru-RU" sz="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81E66-45FA-4D4D-913F-0B66BF844F9D}"/>
              </a:ext>
            </a:extLst>
          </p:cNvPr>
          <p:cNvSpPr txBox="1"/>
          <p:nvPr/>
        </p:nvSpPr>
        <p:spPr>
          <a:xfrm>
            <a:off x="2264647" y="2371527"/>
            <a:ext cx="648071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59,17 %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4BE52C-FCF0-497B-AA65-5ADC00FFDAD0}"/>
              </a:ext>
            </a:extLst>
          </p:cNvPr>
          <p:cNvSpPr txBox="1"/>
          <p:nvPr/>
        </p:nvSpPr>
        <p:spPr>
          <a:xfrm>
            <a:off x="2258495" y="2627091"/>
            <a:ext cx="648071" cy="21544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40,83 %</a:t>
            </a:r>
          </a:p>
        </p:txBody>
      </p:sp>
      <p:pic>
        <p:nvPicPr>
          <p:cNvPr id="21" name="object 9">
            <a:extLst>
              <a:ext uri="{FF2B5EF4-FFF2-40B4-BE49-F238E27FC236}">
                <a16:creationId xmlns:a16="http://schemas.microsoft.com/office/drawing/2014/main" id="{A5E700E8-D333-4146-B110-E631D247050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2014" y="1809949"/>
            <a:ext cx="1657878" cy="1209607"/>
          </a:xfrm>
          <a:prstGeom prst="rect">
            <a:avLst/>
          </a:prstGeom>
        </p:spPr>
      </p:pic>
      <p:pic>
        <p:nvPicPr>
          <p:cNvPr id="22" name="object 10">
            <a:extLst>
              <a:ext uri="{FF2B5EF4-FFF2-40B4-BE49-F238E27FC236}">
                <a16:creationId xmlns:a16="http://schemas.microsoft.com/office/drawing/2014/main" id="{135A02BA-9BAB-49D2-8B29-10D26DD3E9A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1428" y="1848986"/>
            <a:ext cx="1574749" cy="1187599"/>
          </a:xfrm>
          <a:prstGeom prst="rect">
            <a:avLst/>
          </a:prstGeom>
        </p:spPr>
      </p:pic>
      <p:sp>
        <p:nvSpPr>
          <p:cNvPr id="26" name="object 7">
            <a:extLst>
              <a:ext uri="{FF2B5EF4-FFF2-40B4-BE49-F238E27FC236}">
                <a16:creationId xmlns:a16="http://schemas.microsoft.com/office/drawing/2014/main" id="{C7F8473E-211E-4C81-838B-10403BEFD903}"/>
              </a:ext>
            </a:extLst>
          </p:cNvPr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4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9885D2-9B73-4881-BBDE-63F36CECE1E7}"/>
              </a:ext>
            </a:extLst>
          </p:cNvPr>
          <p:cNvSpPr txBox="1"/>
          <p:nvPr/>
        </p:nvSpPr>
        <p:spPr>
          <a:xfrm>
            <a:off x="1724187" y="3019556"/>
            <a:ext cx="1542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процентного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E6502C-280E-4D79-AC0C-89D6D0110A10}"/>
              </a:ext>
            </a:extLst>
          </p:cNvPr>
          <p:cNvSpPr txBox="1"/>
          <p:nvPr/>
        </p:nvSpPr>
        <p:spPr>
          <a:xfrm>
            <a:off x="3498408" y="3077714"/>
            <a:ext cx="12242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графика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158AEA-4B49-497C-9026-7B6C46B3A34B}"/>
              </a:ext>
            </a:extLst>
          </p:cNvPr>
          <p:cNvSpPr txBox="1"/>
          <p:nvPr/>
        </p:nvSpPr>
        <p:spPr>
          <a:xfrm>
            <a:off x="5186250" y="2985380"/>
            <a:ext cx="1392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фигуры указателя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3C2FC5-63B6-4B37-8459-925E2EE72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513" y="3219855"/>
            <a:ext cx="218206" cy="2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397462C-A137-4563-9D29-17F7E11C4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565" y="3246943"/>
            <a:ext cx="268292" cy="16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27A3A2E-D8CD-4856-A242-359A4E8B0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766" y="3193133"/>
            <a:ext cx="267873" cy="25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ject 11">
            <a:extLst>
              <a:ext uri="{FF2B5EF4-FFF2-40B4-BE49-F238E27FC236}">
                <a16:creationId xmlns:a16="http://schemas.microsoft.com/office/drawing/2014/main" id="{6EFDE835-5B3F-410B-8C37-FAD52C0D4933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40314" y="4542939"/>
            <a:ext cx="3139688" cy="157902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object 7">
            <a:extLst>
              <a:ext uri="{FF2B5EF4-FFF2-40B4-BE49-F238E27FC236}">
                <a16:creationId xmlns:a16="http://schemas.microsoft.com/office/drawing/2014/main" id="{A45A5BFF-A25E-4540-A7E9-A9CF3F02B2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t="-78" r="6399"/>
          <a:stretch/>
        </p:blipFill>
        <p:spPr>
          <a:xfrm>
            <a:off x="4531787" y="4532870"/>
            <a:ext cx="3139687" cy="157902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5" name="object 9">
            <a:extLst>
              <a:ext uri="{FF2B5EF4-FFF2-40B4-BE49-F238E27FC236}">
                <a16:creationId xmlns:a16="http://schemas.microsoft.com/office/drawing/2014/main" id="{84D7073C-F146-4D6A-9404-45BB738F7AB0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3489" y="4550122"/>
            <a:ext cx="3065983" cy="154452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B8889D-D48A-49D4-890C-E98DF363119B}"/>
              </a:ext>
            </a:extLst>
          </p:cNvPr>
          <p:cNvSpPr txBox="1"/>
          <p:nvPr/>
        </p:nvSpPr>
        <p:spPr>
          <a:xfrm>
            <a:off x="6948130" y="1817125"/>
            <a:ext cx="44613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95"/>
              </a:spcBef>
            </a:pPr>
            <a:r>
              <a:rPr lang="ru-RU" sz="1400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Виджеты</a:t>
            </a:r>
            <a:r>
              <a:rPr lang="ru-RU" sz="14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отображение</a:t>
            </a:r>
            <a:r>
              <a:rPr lang="ru-RU" sz="14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минимального</a:t>
            </a:r>
            <a:r>
              <a:rPr lang="ru-RU"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важной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быстрое</a:t>
            </a:r>
            <a:r>
              <a:rPr lang="ru-RU"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</a:t>
            </a:r>
            <a:r>
              <a:rPr lang="ru-RU" sz="1400" spc="2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  <a:r>
              <a:rPr lang="ru-RU" sz="1400" spc="27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укрупненной</a:t>
            </a:r>
            <a:r>
              <a:rPr lang="ru-RU" sz="1400" spc="27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ru-RU" sz="1400" spc="2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</a:t>
            </a:r>
            <a:r>
              <a:rPr lang="ru-RU" sz="1400" spc="2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детализироваться</a:t>
            </a:r>
            <a:r>
              <a:rPr lang="ru-RU" sz="1400" spc="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полного</a:t>
            </a:r>
            <a:r>
              <a:rPr lang="ru-RU" sz="1400" spc="38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набора</a:t>
            </a:r>
            <a:r>
              <a:rPr lang="ru-RU" sz="1400" spc="38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данных.</a:t>
            </a:r>
            <a:r>
              <a:rPr lang="ru-RU" sz="1400" spc="4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</a:t>
            </a:r>
            <a:r>
              <a:rPr lang="ru-RU" sz="1400" spc="3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</a:t>
            </a:r>
            <a:r>
              <a:rPr lang="ru-RU" sz="1400" spc="3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ru-RU" sz="1400" spc="3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</a:t>
            </a:r>
            <a:r>
              <a:rPr lang="ru-RU" sz="1400" spc="3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предоставляться только по желанию пользователя.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F1305E-38C6-4C23-8F04-6BADF4E4E4CB}"/>
              </a:ext>
            </a:extLst>
          </p:cNvPr>
          <p:cNvSpPr txBox="1"/>
          <p:nvPr/>
        </p:nvSpPr>
        <p:spPr>
          <a:xfrm>
            <a:off x="874425" y="912574"/>
            <a:ext cx="105614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29" marR="0"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</a:t>
            </a:r>
            <a:r>
              <a:rPr lang="ru-RU" sz="1400" spc="987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</a:t>
            </a:r>
            <a:r>
              <a:rPr lang="ru-RU" sz="1400" spc="99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</a:t>
            </a:r>
            <a:r>
              <a:rPr lang="ru-RU" sz="1400" spc="98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ru-RU" sz="1400" spc="987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</a:t>
            </a:r>
            <a:r>
              <a:rPr lang="ru-RU" sz="1400" spc="98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400" spc="99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последовательной</a:t>
            </a:r>
            <a:r>
              <a:rPr lang="ru-RU" sz="1400" spc="48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детализации</a:t>
            </a:r>
            <a:r>
              <a:rPr lang="ru-RU" sz="1400" spc="49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ru-RU" sz="1400" spc="52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spc="49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spc="487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первую</a:t>
            </a:r>
            <a:r>
              <a:rPr lang="ru-RU" sz="1400" spc="49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очередь</a:t>
            </a:r>
            <a:r>
              <a:rPr lang="ru-RU" sz="1400" spc="483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400" spc="49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информационному</a:t>
            </a:r>
            <a:r>
              <a:rPr lang="ru-RU" sz="1400" spc="603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блоку</a:t>
            </a:r>
            <a:r>
              <a:rPr lang="ru-RU" sz="1400" spc="60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пользователю</a:t>
            </a:r>
            <a:r>
              <a:rPr lang="ru-RU" sz="1400" spc="618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</a:t>
            </a:r>
            <a:r>
              <a:rPr lang="ru-RU" sz="1400" spc="609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выдаваться</a:t>
            </a:r>
            <a:r>
              <a:rPr lang="ru-RU" sz="1400" spc="62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укрупненная инфографика,</a:t>
            </a:r>
            <a:r>
              <a:rPr lang="ru-RU" sz="1400" spc="82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выполненная,</a:t>
            </a:r>
            <a:r>
              <a:rPr lang="ru-RU" sz="1400" spc="8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spc="82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</a:t>
            </a:r>
            <a:r>
              <a:rPr lang="ru-RU" sz="1400" spc="822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виджетов</a:t>
            </a:r>
            <a:r>
              <a:rPr lang="ru-RU" sz="1400" spc="826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ситуационных панелей.</a:t>
            </a:r>
          </a:p>
        </p:txBody>
      </p:sp>
      <p:pic>
        <p:nvPicPr>
          <p:cNvPr id="31" name="Picture 18">
            <a:extLst>
              <a:ext uri="{FF2B5EF4-FFF2-40B4-BE49-F238E27FC236}">
                <a16:creationId xmlns:a16="http://schemas.microsoft.com/office/drawing/2014/main" id="{DB9873B0-5989-4ACB-8612-0DF04155D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12" y="967809"/>
            <a:ext cx="496202" cy="49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2163405-AC58-4619-BD89-34A2AABE0B5F}"/>
              </a:ext>
            </a:extLst>
          </p:cNvPr>
          <p:cNvSpPr txBox="1"/>
          <p:nvPr/>
        </p:nvSpPr>
        <p:spPr>
          <a:xfrm>
            <a:off x="2382761" y="300383"/>
            <a:ext cx="78068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375"/>
              </a:lnSpc>
              <a:spcBef>
                <a:spcPts val="95"/>
              </a:spcBef>
            </a:pPr>
            <a:r>
              <a:rPr lang="ru-RU" sz="2400" b="1" i="1" kern="1200" spc="-2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Виджеты и интерактивная визуализация бюджета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8404A1-80AA-4CA2-8EBC-D0627A6B61B0}"/>
              </a:ext>
            </a:extLst>
          </p:cNvPr>
          <p:cNvSpPr txBox="1"/>
          <p:nvPr/>
        </p:nvSpPr>
        <p:spPr>
          <a:xfrm>
            <a:off x="1283204" y="3880149"/>
            <a:ext cx="10005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8745" marR="109855" algn="just">
              <a:spcBef>
                <a:spcPts val="440"/>
              </a:spcBef>
            </a:pPr>
            <a:r>
              <a:rPr lang="en-US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Наглядная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</a:t>
            </a:r>
            <a:r>
              <a:rPr lang="ru-RU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простая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представления </a:t>
            </a:r>
            <a:r>
              <a:rPr lang="ru-RU" sz="1400" kern="1200" spc="-40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информации. Современные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</a:t>
            </a:r>
            <a:r>
              <a:rPr lang="ru-RU" sz="1400" kern="1200" spc="-40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визуализации</a:t>
            </a:r>
            <a:r>
              <a:rPr lang="ru-RU" sz="1400" kern="120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kern="12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использованием </a:t>
            </a:r>
            <a:r>
              <a:rPr lang="ru-RU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HTML5.</a:t>
            </a:r>
            <a:r>
              <a:rPr lang="en-US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Последовательная детализация: укрупненные </a:t>
            </a:r>
            <a:r>
              <a:rPr lang="ru-RU" sz="1400" kern="1200" spc="-40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сигналы</a:t>
            </a:r>
            <a:r>
              <a:rPr lang="ru-RU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-&gt;</a:t>
            </a:r>
            <a:r>
              <a:rPr lang="ru-RU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ситуационные</a:t>
            </a:r>
            <a:r>
              <a:rPr lang="ru-RU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панели</a:t>
            </a:r>
            <a:r>
              <a:rPr lang="ru-RU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&gt; </a:t>
            </a:r>
            <a:r>
              <a:rPr lang="ru-RU" sz="1400" kern="1200" spc="-40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детализированные</a:t>
            </a:r>
            <a:r>
              <a:rPr lang="ru-RU" sz="1400" kern="12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5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C96708-6FA1-41A4-B685-D72FD011DC78}"/>
              </a:ext>
            </a:extLst>
          </p:cNvPr>
          <p:cNvSpPr txBox="1"/>
          <p:nvPr/>
        </p:nvSpPr>
        <p:spPr>
          <a:xfrm>
            <a:off x="1631504" y="424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71FB26-C47F-4D11-8BB4-C94692F033B0}"/>
              </a:ext>
            </a:extLst>
          </p:cNvPr>
          <p:cNvSpPr txBox="1"/>
          <p:nvPr/>
        </p:nvSpPr>
        <p:spPr>
          <a:xfrm>
            <a:off x="384366" y="422570"/>
            <a:ext cx="11377264" cy="407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375"/>
              </a:lnSpc>
              <a:spcBef>
                <a:spcPts val="95"/>
              </a:spcBef>
            </a:pPr>
            <a:r>
              <a:rPr lang="ru-RU" sz="2400" b="1" i="1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2400" b="1" i="1" spc="5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i="1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графический</a:t>
            </a:r>
            <a:r>
              <a:rPr lang="ru-RU" sz="2400" b="1" i="1" spc="2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ru-RU" sz="2400" b="1" i="1" spc="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</a:t>
            </a:r>
            <a:r>
              <a:rPr lang="ru-RU" sz="2400" b="1" i="1" spc="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CC2D28-6F59-4C3A-9BFB-1BFDB9258F5E}"/>
              </a:ext>
            </a:extLst>
          </p:cNvPr>
          <p:cNvSpPr txBox="1"/>
          <p:nvPr/>
        </p:nvSpPr>
        <p:spPr>
          <a:xfrm>
            <a:off x="6446053" y="1052736"/>
            <a:ext cx="505054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5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0733E51-C150-4760-B1D8-F5AE0E968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947" y="2073559"/>
            <a:ext cx="1961865" cy="1649975"/>
          </a:xfrm>
          <a:prstGeom prst="rect">
            <a:avLst/>
          </a:prstGeom>
        </p:spPr>
      </p:pic>
      <p:pic>
        <p:nvPicPr>
          <p:cNvPr id="10" name="Picture 18">
            <a:extLst>
              <a:ext uri="{FF2B5EF4-FFF2-40B4-BE49-F238E27FC236}">
                <a16:creationId xmlns:a16="http://schemas.microsoft.com/office/drawing/2014/main" id="{86EF0485-A3D6-4267-844B-A33515C35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54" y="1296252"/>
            <a:ext cx="491895" cy="49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A0D491-6204-40C3-9E45-3CC96C976A68}"/>
              </a:ext>
            </a:extLst>
          </p:cNvPr>
          <p:cNvSpPr txBox="1"/>
          <p:nvPr/>
        </p:nvSpPr>
        <p:spPr>
          <a:xfrm>
            <a:off x="1225720" y="5326035"/>
            <a:ext cx="1036053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Инфографика - это способ собрать всю информацию с данными в единой картинке, на котором видно движение. А если эти «числа в картинках» «отзывчивые» на действия пользователя (двигаются, меняются, исчезают, появляются), то этот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 решения может стать любимым для граждан. </a:t>
            </a:r>
            <a:endParaRPr lang="ru-RU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CE3E48-8067-468F-90DA-58EEDDFF5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40" y="2298976"/>
            <a:ext cx="426641" cy="42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0FCD9A-2FF7-4A52-A82E-429BE7FE72FB}"/>
              </a:ext>
            </a:extLst>
          </p:cNvPr>
          <p:cNvSpPr txBox="1"/>
          <p:nvPr/>
        </p:nvSpPr>
        <p:spPr>
          <a:xfrm>
            <a:off x="1477658" y="2227231"/>
            <a:ext cx="4244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пространственная - показывает внешний вид,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устройство, место и положение объектов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85B7314-557D-4840-96E1-5BE5E9E98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98" y="3075939"/>
            <a:ext cx="443594" cy="33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93AC25-826D-420E-B2A9-EE78942DA5FD}"/>
              </a:ext>
            </a:extLst>
          </p:cNvPr>
          <p:cNvSpPr txBox="1"/>
          <p:nvPr/>
        </p:nvSpPr>
        <p:spPr>
          <a:xfrm>
            <a:off x="1470246" y="2946531"/>
            <a:ext cx="3268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временная - визуализирует хронологию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последовательность действий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8C44E607-A1D5-442A-807E-446A5D0CD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4" y="3789381"/>
            <a:ext cx="491895" cy="37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307099-6590-4A07-A226-EA75F86E4BED}"/>
              </a:ext>
            </a:extLst>
          </p:cNvPr>
          <p:cNvSpPr txBox="1"/>
          <p:nvPr/>
        </p:nvSpPr>
        <p:spPr>
          <a:xfrm>
            <a:off x="1470246" y="3702625"/>
            <a:ext cx="3353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абстрактная - демонстрирует логическое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системы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3EF0C0C5-9C32-4079-92A9-313FEE061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41" y="4401861"/>
            <a:ext cx="405339" cy="40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A315D1-4FB3-4407-BB59-F86A53886586}"/>
              </a:ext>
            </a:extLst>
          </p:cNvPr>
          <p:cNvSpPr txBox="1"/>
          <p:nvPr/>
        </p:nvSpPr>
        <p:spPr>
          <a:xfrm>
            <a:off x="1491389" y="4391397"/>
            <a:ext cx="2986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количественная – передаёт массивы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числовых данных, статистику</a:t>
            </a:r>
          </a:p>
        </p:txBody>
      </p:sp>
      <p:sp>
        <p:nvSpPr>
          <p:cNvPr id="11" name="Правая фигурная скобка 10">
            <a:extLst>
              <a:ext uri="{FF2B5EF4-FFF2-40B4-BE49-F238E27FC236}">
                <a16:creationId xmlns:a16="http://schemas.microsoft.com/office/drawing/2014/main" id="{F867E3CA-8C33-4B43-9864-8B07401A7CAE}"/>
              </a:ext>
            </a:extLst>
          </p:cNvPr>
          <p:cNvSpPr/>
          <p:nvPr/>
        </p:nvSpPr>
        <p:spPr>
          <a:xfrm>
            <a:off x="5713894" y="2302586"/>
            <a:ext cx="300674" cy="2707378"/>
          </a:xfrm>
          <a:prstGeom prst="rightBrace">
            <a:avLst>
              <a:gd name="adj1" fmla="val 8333"/>
              <a:gd name="adj2" fmla="val 49351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822E11BE-2547-4C79-BBF6-2CFDC3386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318" y="4588602"/>
            <a:ext cx="468378" cy="46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34827BD-33FC-43DE-9E81-2C16194045B8}"/>
              </a:ext>
            </a:extLst>
          </p:cNvPr>
          <p:cNvSpPr txBox="1"/>
          <p:nvPr/>
        </p:nvSpPr>
        <p:spPr>
          <a:xfrm rot="16200000">
            <a:off x="5096564" y="3157486"/>
            <a:ext cx="2383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инфографика –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все виды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271C00-88CA-4155-ADFE-073F414A0C8F}"/>
              </a:ext>
            </a:extLst>
          </p:cNvPr>
          <p:cNvSpPr txBox="1"/>
          <p:nvPr/>
        </p:nvSpPr>
        <p:spPr>
          <a:xfrm>
            <a:off x="7463051" y="2860560"/>
            <a:ext cx="371390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Преимущество </a:t>
            </a:r>
          </a:p>
          <a:p>
            <a:endParaRPr lang="ru-RU" sz="10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привлекательность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легкое восприятие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полезная информационная нагрузка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чёткая ориентация на целевую аудиторию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упрощение и визуализация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87B0117-7FCC-4F4D-B6D8-9AF6DA689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09" y="5461867"/>
            <a:ext cx="567462" cy="56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B151CDC-898D-4C19-9299-4FE75C3273D0}"/>
              </a:ext>
            </a:extLst>
          </p:cNvPr>
          <p:cNvSpPr txBox="1"/>
          <p:nvPr/>
        </p:nvSpPr>
        <p:spPr>
          <a:xfrm>
            <a:off x="1295351" y="1165609"/>
            <a:ext cx="10201250" cy="773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kern="12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1400" kern="12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Инфографика должна быть неотъемлемой частью решения «Бюджет для граждан», так как является одним из лучших способов визуализации. «Числа в картинках» позволяют сделать числовые данные более удобоваримыми и понятными, наглядно показывают соотношение предметов и фактов.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73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C4422D3-EA35-43CA-8438-B42FA6A3409D}"/>
              </a:ext>
            </a:extLst>
          </p:cNvPr>
          <p:cNvSpPr/>
          <p:nvPr/>
        </p:nvSpPr>
        <p:spPr>
          <a:xfrm>
            <a:off x="5265937" y="1957215"/>
            <a:ext cx="3047267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69161EC-AB7D-4697-8333-D55C9D5C32B8}"/>
              </a:ext>
            </a:extLst>
          </p:cNvPr>
          <p:cNvSpPr/>
          <p:nvPr/>
        </p:nvSpPr>
        <p:spPr>
          <a:xfrm>
            <a:off x="1065642" y="1962764"/>
            <a:ext cx="3103405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6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1EA9E5-4F64-4EDF-8CC7-55EDC7850B7D}"/>
              </a:ext>
            </a:extLst>
          </p:cNvPr>
          <p:cNvSpPr txBox="1"/>
          <p:nvPr/>
        </p:nvSpPr>
        <p:spPr>
          <a:xfrm>
            <a:off x="3246234" y="340546"/>
            <a:ext cx="6375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ru-RU" sz="2400" b="1" i="1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400" b="1" i="1" spc="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мобильных</a:t>
            </a:r>
            <a:r>
              <a:rPr lang="ru-RU" sz="2400" b="1" i="1" spc="2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spc="-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0C529F-7BCF-4015-AA82-7AA8EA49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460" y="1865663"/>
            <a:ext cx="3273401" cy="42414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43F799-3E5C-4EF1-A39F-6DB0EF586F96}"/>
              </a:ext>
            </a:extLst>
          </p:cNvPr>
          <p:cNvSpPr txBox="1"/>
          <p:nvPr/>
        </p:nvSpPr>
        <p:spPr>
          <a:xfrm>
            <a:off x="1271464" y="2949269"/>
            <a:ext cx="2560316" cy="1156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0E7AD-9751-4062-AFC8-ECED45D22329}"/>
              </a:ext>
            </a:extLst>
          </p:cNvPr>
          <p:cNvSpPr txBox="1"/>
          <p:nvPr/>
        </p:nvSpPr>
        <p:spPr>
          <a:xfrm>
            <a:off x="5237869" y="2921048"/>
            <a:ext cx="2846636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бюджет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061762A-FABF-4DF6-99D1-C67AEC8FE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02" y="2233895"/>
            <a:ext cx="416022" cy="41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96A963F0-E505-443A-92F8-296F47399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3" r="416" b="14900"/>
          <a:stretch/>
        </p:blipFill>
        <p:spPr bwMode="auto">
          <a:xfrm>
            <a:off x="1184309" y="2220388"/>
            <a:ext cx="538292" cy="44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83482033-B2D7-4F0B-A649-973E33503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585" y="1116847"/>
            <a:ext cx="420634" cy="42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FC3CC92-6E98-403C-BC7E-4CD8329E1EA4}"/>
              </a:ext>
            </a:extLst>
          </p:cNvPr>
          <p:cNvSpPr txBox="1"/>
          <p:nvPr/>
        </p:nvSpPr>
        <p:spPr>
          <a:xfrm>
            <a:off x="1722601" y="2248609"/>
            <a:ext cx="3047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Направление анализа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10C951-B9AE-4C57-9B56-1C53CC201B1E}"/>
              </a:ext>
            </a:extLst>
          </p:cNvPr>
          <p:cNvSpPr txBox="1"/>
          <p:nvPr/>
        </p:nvSpPr>
        <p:spPr>
          <a:xfrm>
            <a:off x="5835450" y="2280585"/>
            <a:ext cx="2442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Объекты наблюдения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79F9A93C-C2B1-45E5-8E4C-F8970D413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42" y="4384835"/>
            <a:ext cx="2423798" cy="203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A8C3537-F346-4305-AB82-7F4A682393B6}"/>
              </a:ext>
            </a:extLst>
          </p:cNvPr>
          <p:cNvSpPr txBox="1"/>
          <p:nvPr/>
        </p:nvSpPr>
        <p:spPr>
          <a:xfrm>
            <a:off x="3686166" y="4653136"/>
            <a:ext cx="31034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ЧАТ-БОТ 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Персональный и умный помощник мобильного приложения для быстрого поиска нужной информации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123F79-96AA-4145-ABB4-723A261A7340}"/>
              </a:ext>
            </a:extLst>
          </p:cNvPr>
          <p:cNvSpPr txBox="1"/>
          <p:nvPr/>
        </p:nvSpPr>
        <p:spPr>
          <a:xfrm>
            <a:off x="1722601" y="1096595"/>
            <a:ext cx="9657178" cy="537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   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Использование в мобильном приложении ситуационных панелей и интерактивных сервисов позволит обеспечить заинтересованность граждан в бюджете и бюджетном процессе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B9A42EC-FCFA-450D-9173-233F232E9C24}"/>
              </a:ext>
            </a:extLst>
          </p:cNvPr>
          <p:cNvSpPr/>
          <p:nvPr/>
        </p:nvSpPr>
        <p:spPr>
          <a:xfrm>
            <a:off x="4289003" y="1835466"/>
            <a:ext cx="3613994" cy="78334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7"/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7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1EA9E5-4F64-4EDF-8CC7-55EDC7850B7D}"/>
              </a:ext>
            </a:extLst>
          </p:cNvPr>
          <p:cNvSpPr txBox="1"/>
          <p:nvPr/>
        </p:nvSpPr>
        <p:spPr>
          <a:xfrm>
            <a:off x="4609" y="368919"/>
            <a:ext cx="11928648" cy="312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29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</a:t>
            </a:r>
            <a:r>
              <a:rPr lang="ru-RU" sz="2200" b="1" i="1" spc="6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 (сервисы</a:t>
            </a:r>
            <a:r>
              <a:rPr lang="ru-RU" sz="2200" b="1" i="1" spc="68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«обратной</a:t>
            </a:r>
            <a:r>
              <a:rPr lang="ru-RU" sz="2200" b="1" i="1" spc="69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связи»,</a:t>
            </a:r>
            <a:r>
              <a:rPr lang="ru-RU" sz="2200" b="1" i="1" spc="69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форумы, опросы,</a:t>
            </a:r>
            <a:r>
              <a:rPr lang="ru-RU" sz="2200" b="1" i="1" spc="1036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калькуляторы</a:t>
            </a:r>
            <a:r>
              <a:rPr lang="ru-RU" sz="2200" b="1" dirty="0">
                <a:solidFill>
                  <a:srgbClr val="002060"/>
                </a:solidFill>
                <a:latin typeface="GQTJFK+Times New Roman Bold"/>
                <a:cs typeface="GQTJFK+Times New Roman Bold"/>
              </a:rPr>
              <a:t>)</a:t>
            </a:r>
            <a:endParaRPr lang="ru-RU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7CB1B4-9A3D-4FAB-A66F-0850B343B734}"/>
              </a:ext>
            </a:extLst>
          </p:cNvPr>
          <p:cNvSpPr txBox="1"/>
          <p:nvPr/>
        </p:nvSpPr>
        <p:spPr>
          <a:xfrm>
            <a:off x="5196142" y="4662859"/>
            <a:ext cx="49127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5080" indent="-1270" algn="just">
              <a:lnSpc>
                <a:spcPct val="100000"/>
              </a:lnSpc>
              <a:spcBef>
                <a:spcPts val="95"/>
              </a:spcBef>
            </a:pP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Видео-комментарии,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разъясняющие</a:t>
            </a:r>
            <a:r>
              <a:rPr lang="ru-RU"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процесс,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бюджета,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18">
            <a:extLst>
              <a:ext uri="{FF2B5EF4-FFF2-40B4-BE49-F238E27FC236}">
                <a16:creationId xmlns:a16="http://schemas.microsoft.com/office/drawing/2014/main" id="{D2C98768-6F14-43E4-B704-53A1E9CE9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32" y="1045361"/>
            <a:ext cx="410935" cy="41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D5971B0-15AF-4AE9-8619-605A85F98AFE}"/>
              </a:ext>
            </a:extLst>
          </p:cNvPr>
          <p:cNvSpPr txBox="1"/>
          <p:nvPr/>
        </p:nvSpPr>
        <p:spPr>
          <a:xfrm>
            <a:off x="5124921" y="2021816"/>
            <a:ext cx="2903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ru-RU" sz="1800" b="1" spc="-10" dirty="0">
                <a:cs typeface="Microsoft Sans Serif"/>
              </a:rPr>
              <a:t>Интерактивные</a:t>
            </a:r>
            <a:r>
              <a:rPr lang="ru-RU" sz="1800" b="1" spc="-20" dirty="0">
                <a:cs typeface="Microsoft Sans Serif"/>
              </a:rPr>
              <a:t> </a:t>
            </a:r>
            <a:r>
              <a:rPr lang="ru-RU" sz="1800" b="1" spc="-5" dirty="0">
                <a:cs typeface="Microsoft Sans Serif"/>
              </a:rPr>
              <a:t>сервисы</a:t>
            </a:r>
            <a:endParaRPr lang="ru-RU" sz="1800" b="1" dirty="0">
              <a:cs typeface="Microsoft Sans Serif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5A2148E-C444-44AD-B073-3BA9C0237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840" y="2915834"/>
            <a:ext cx="396039" cy="39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1DFE9E7-A230-408A-90C8-21932D5F4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727" y="2021816"/>
            <a:ext cx="678715" cy="51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37A483-5C05-4F94-836F-243DE11371CA}"/>
              </a:ext>
            </a:extLst>
          </p:cNvPr>
          <p:cNvSpPr txBox="1"/>
          <p:nvPr/>
        </p:nvSpPr>
        <p:spPr>
          <a:xfrm>
            <a:off x="2123460" y="3003471"/>
            <a:ext cx="178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проведение опросов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3111D4EB-E327-4698-82E7-E38CA752F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15" y="3471069"/>
            <a:ext cx="396039" cy="39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5F8EBB-624E-4073-9EAF-C6FDEF8E4C9C}"/>
              </a:ext>
            </a:extLst>
          </p:cNvPr>
          <p:cNvSpPr txBox="1"/>
          <p:nvPr/>
        </p:nvSpPr>
        <p:spPr>
          <a:xfrm>
            <a:off x="2160351" y="3521207"/>
            <a:ext cx="1553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и ответы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EAB042D6-1209-472F-82F8-7E7D79883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814" y="4081366"/>
            <a:ext cx="423724" cy="40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B831CA-74B7-4CB1-A960-F0B2F35AEEF4}"/>
              </a:ext>
            </a:extLst>
          </p:cNvPr>
          <p:cNvSpPr txBox="1"/>
          <p:nvPr/>
        </p:nvSpPr>
        <p:spPr>
          <a:xfrm>
            <a:off x="2187600" y="4097720"/>
            <a:ext cx="1131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</a:t>
            </a:r>
          </a:p>
        </p:txBody>
      </p:sp>
      <p:pic>
        <p:nvPicPr>
          <p:cNvPr id="3082" name="Picture 10">
            <a:extLst>
              <a:ext uri="{FF2B5EF4-FFF2-40B4-BE49-F238E27FC236}">
                <a16:creationId xmlns:a16="http://schemas.microsoft.com/office/drawing/2014/main" id="{5895E605-D221-4B12-B18A-A5171D85E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019" y="2965929"/>
            <a:ext cx="425040" cy="41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7872330-D142-4522-9070-1DB65CAC4012}"/>
              </a:ext>
            </a:extLst>
          </p:cNvPr>
          <p:cNvSpPr txBox="1"/>
          <p:nvPr/>
        </p:nvSpPr>
        <p:spPr>
          <a:xfrm>
            <a:off x="8839015" y="2965929"/>
            <a:ext cx="755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</a:t>
            </a:r>
          </a:p>
        </p:txBody>
      </p:sp>
      <p:pic>
        <p:nvPicPr>
          <p:cNvPr id="3086" name="Picture 14">
            <a:extLst>
              <a:ext uri="{FF2B5EF4-FFF2-40B4-BE49-F238E27FC236}">
                <a16:creationId xmlns:a16="http://schemas.microsoft.com/office/drawing/2014/main" id="{137EBC1B-365B-4698-884D-902C5B139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798" y="2957288"/>
            <a:ext cx="416696" cy="34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3C33A43-D246-490B-A1D8-75510418EABC}"/>
              </a:ext>
            </a:extLst>
          </p:cNvPr>
          <p:cNvSpPr txBox="1"/>
          <p:nvPr/>
        </p:nvSpPr>
        <p:spPr>
          <a:xfrm>
            <a:off x="5155165" y="3003470"/>
            <a:ext cx="1247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портала</a:t>
            </a:r>
          </a:p>
        </p:txBody>
      </p:sp>
      <p:pic>
        <p:nvPicPr>
          <p:cNvPr id="3088" name="Picture 16">
            <a:extLst>
              <a:ext uri="{FF2B5EF4-FFF2-40B4-BE49-F238E27FC236}">
                <a16:creationId xmlns:a16="http://schemas.microsoft.com/office/drawing/2014/main" id="{4CFFA140-14C1-4829-BB83-A803EEFEA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731" y="3490158"/>
            <a:ext cx="423808" cy="44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A05BA25-68C0-4241-BD6F-F80762AC1A4F}"/>
              </a:ext>
            </a:extLst>
          </p:cNvPr>
          <p:cNvSpPr txBox="1"/>
          <p:nvPr/>
        </p:nvSpPr>
        <p:spPr>
          <a:xfrm>
            <a:off x="5146380" y="3459929"/>
            <a:ext cx="2576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отправка электронного письма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портала</a:t>
            </a:r>
          </a:p>
        </p:txBody>
      </p:sp>
      <p:pic>
        <p:nvPicPr>
          <p:cNvPr id="3090" name="Picture 18">
            <a:extLst>
              <a:ext uri="{FF2B5EF4-FFF2-40B4-BE49-F238E27FC236}">
                <a16:creationId xmlns:a16="http://schemas.microsoft.com/office/drawing/2014/main" id="{D7BB5FA7-4C40-423A-BAE7-973BE7DC3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568" y="4063470"/>
            <a:ext cx="433926" cy="42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A48E425-C2F9-453C-909B-BB004B9C7238}"/>
              </a:ext>
            </a:extLst>
          </p:cNvPr>
          <p:cNvSpPr txBox="1"/>
          <p:nvPr/>
        </p:nvSpPr>
        <p:spPr>
          <a:xfrm>
            <a:off x="5165199" y="4173900"/>
            <a:ext cx="2100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путеводитель по порталу</a:t>
            </a:r>
          </a:p>
        </p:txBody>
      </p:sp>
      <p:pic>
        <p:nvPicPr>
          <p:cNvPr id="3092" name="Picture 20">
            <a:extLst>
              <a:ext uri="{FF2B5EF4-FFF2-40B4-BE49-F238E27FC236}">
                <a16:creationId xmlns:a16="http://schemas.microsoft.com/office/drawing/2014/main" id="{54506710-35C2-4A59-BC7C-B86D3BA7D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" b="17904"/>
          <a:stretch/>
        </p:blipFill>
        <p:spPr bwMode="auto">
          <a:xfrm>
            <a:off x="8355019" y="4063470"/>
            <a:ext cx="546750" cy="45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117C660-6650-413D-99D9-40B4255F5EE0}"/>
              </a:ext>
            </a:extLst>
          </p:cNvPr>
          <p:cNvSpPr txBox="1"/>
          <p:nvPr/>
        </p:nvSpPr>
        <p:spPr>
          <a:xfrm>
            <a:off x="8876880" y="4132298"/>
            <a:ext cx="952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</a:p>
        </p:txBody>
      </p:sp>
      <p:pic>
        <p:nvPicPr>
          <p:cNvPr id="3094" name="Picture 22">
            <a:extLst>
              <a:ext uri="{FF2B5EF4-FFF2-40B4-BE49-F238E27FC236}">
                <a16:creationId xmlns:a16="http://schemas.microsoft.com/office/drawing/2014/main" id="{ECA3FCB4-D7B4-4D7E-B16F-410D0A378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985" y="4671217"/>
            <a:ext cx="458366" cy="4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1772AFA-6DEE-46BC-A332-4DAAA7CB8849}"/>
              </a:ext>
            </a:extLst>
          </p:cNvPr>
          <p:cNvSpPr txBox="1"/>
          <p:nvPr/>
        </p:nvSpPr>
        <p:spPr>
          <a:xfrm>
            <a:off x="2187340" y="4748684"/>
            <a:ext cx="2062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калькулятор</a:t>
            </a:r>
          </a:p>
        </p:txBody>
      </p:sp>
      <p:pic>
        <p:nvPicPr>
          <p:cNvPr id="3096" name="Picture 24">
            <a:extLst>
              <a:ext uri="{FF2B5EF4-FFF2-40B4-BE49-F238E27FC236}">
                <a16:creationId xmlns:a16="http://schemas.microsoft.com/office/drawing/2014/main" id="{1B025386-77F8-4C48-819C-EF87224A6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594" y="3505519"/>
            <a:ext cx="482895" cy="48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DFD0D83-3CDB-41D9-BA86-67EB00FEE6A5}"/>
              </a:ext>
            </a:extLst>
          </p:cNvPr>
          <p:cNvSpPr txBox="1"/>
          <p:nvPr/>
        </p:nvSpPr>
        <p:spPr>
          <a:xfrm>
            <a:off x="8815732" y="3535107"/>
            <a:ext cx="6871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форум</a:t>
            </a:r>
          </a:p>
        </p:txBody>
      </p:sp>
      <p:pic>
        <p:nvPicPr>
          <p:cNvPr id="3100" name="Picture 28">
            <a:extLst>
              <a:ext uri="{FF2B5EF4-FFF2-40B4-BE49-F238E27FC236}">
                <a16:creationId xmlns:a16="http://schemas.microsoft.com/office/drawing/2014/main" id="{B67BA9F4-6619-4B6F-9513-B3110D83F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36" y="4574320"/>
            <a:ext cx="611759" cy="61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E61261C-4022-44F9-A371-F7C23078D198}"/>
              </a:ext>
            </a:extLst>
          </p:cNvPr>
          <p:cNvSpPr txBox="1"/>
          <p:nvPr/>
        </p:nvSpPr>
        <p:spPr>
          <a:xfrm>
            <a:off x="1250351" y="5603791"/>
            <a:ext cx="103271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сервисы в станут более эффективными, продуктивными и максимально упрощенными для более эффективного использования любой категории людей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D6D1C34-5452-4F6C-BC63-F8726F595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57" y="5616149"/>
            <a:ext cx="567462" cy="56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4B89BB4-B764-44AE-8027-306E84BD32E5}"/>
              </a:ext>
            </a:extLst>
          </p:cNvPr>
          <p:cNvSpPr txBox="1"/>
          <p:nvPr/>
        </p:nvSpPr>
        <p:spPr>
          <a:xfrm>
            <a:off x="1110163" y="1003007"/>
            <a:ext cx="10585176" cy="543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Интерактивные сервисы - инструмент</a:t>
            </a:r>
            <a:r>
              <a:rPr lang="ru-RU" sz="1400" kern="1200" spc="104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эффективного</a:t>
            </a:r>
            <a:r>
              <a:rPr lang="ru-RU" sz="1400" kern="1200" spc="105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двустороннего взаимодействия</a:t>
            </a:r>
            <a:r>
              <a:rPr lang="ru-RU" sz="1400" kern="1200" spc="14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lang="ru-RU" sz="1400" kern="1200" spc="12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государством</a:t>
            </a:r>
            <a:r>
              <a:rPr lang="ru-RU" sz="1400" kern="1200" spc="13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kern="1200" spc="13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гражданами,</a:t>
            </a:r>
            <a:r>
              <a:rPr lang="ru-RU" sz="1400" kern="1200" spc="12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позволяющий</a:t>
            </a:r>
            <a:r>
              <a:rPr lang="ru-RU" sz="1400" kern="1200" spc="13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повысить доверие</a:t>
            </a:r>
            <a:r>
              <a:rPr lang="ru-RU" sz="1400" kern="1200" spc="9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r>
              <a:rPr lang="ru-RU" sz="1400" kern="1200" spc="8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kern="1200" spc="9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r>
              <a:rPr lang="ru-RU" sz="1400" kern="1200" spc="9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400" kern="1200" spc="9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счет</a:t>
            </a:r>
            <a:r>
              <a:rPr lang="ru-RU" sz="1400" kern="1200" spc="9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возможности</a:t>
            </a:r>
            <a:r>
              <a:rPr lang="ru-RU" sz="1400" kern="1200" spc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активного</a:t>
            </a:r>
            <a:r>
              <a:rPr lang="ru-RU" sz="1400" kern="1200" spc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участия</a:t>
            </a:r>
            <a:r>
              <a:rPr lang="ru-RU" sz="1400" kern="1200" spc="95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 в обсуждении бюджета.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56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8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1EA9E5-4F64-4EDF-8CC7-55EDC7850B7D}"/>
              </a:ext>
            </a:extLst>
          </p:cNvPr>
          <p:cNvSpPr txBox="1"/>
          <p:nvPr/>
        </p:nvSpPr>
        <p:spPr>
          <a:xfrm>
            <a:off x="2135441" y="214201"/>
            <a:ext cx="79568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29" marR="0" algn="ctr">
              <a:spcBef>
                <a:spcPts val="0"/>
              </a:spcBef>
              <a:spcAft>
                <a:spcPts val="0"/>
              </a:spcAft>
            </a:pP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Игры, изучение информации о бюджете в игровой форме </a:t>
            </a:r>
          </a:p>
          <a:p>
            <a:pPr marL="449529" marR="0" algn="ctr">
              <a:spcBef>
                <a:spcPts val="0"/>
              </a:spcBef>
              <a:spcAft>
                <a:spcPts val="0"/>
              </a:spcAft>
            </a:pP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школьников, студентов, молодёжи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9A21104E-0FDF-43C1-8DDA-4CD29C397AD1}"/>
              </a:ext>
            </a:extLst>
          </p:cNvPr>
          <p:cNvSpPr/>
          <p:nvPr/>
        </p:nvSpPr>
        <p:spPr>
          <a:xfrm>
            <a:off x="2140078" y="5215547"/>
            <a:ext cx="710832" cy="246005"/>
          </a:xfrm>
          <a:custGeom>
            <a:avLst/>
            <a:gdLst/>
            <a:ahLst/>
            <a:cxnLst/>
            <a:rect l="l" t="t" r="r" b="b"/>
            <a:pathLst>
              <a:path w="433070" h="288289">
                <a:moveTo>
                  <a:pt x="384555" y="0"/>
                </a:moveTo>
                <a:lnTo>
                  <a:pt x="48132" y="0"/>
                </a:lnTo>
                <a:lnTo>
                  <a:pt x="29414" y="3768"/>
                </a:lnTo>
                <a:lnTo>
                  <a:pt x="14112" y="14049"/>
                </a:lnTo>
                <a:lnTo>
                  <a:pt x="3788" y="29307"/>
                </a:lnTo>
                <a:lnTo>
                  <a:pt x="0" y="48005"/>
                </a:lnTo>
                <a:lnTo>
                  <a:pt x="0" y="240284"/>
                </a:lnTo>
                <a:lnTo>
                  <a:pt x="3788" y="258982"/>
                </a:lnTo>
                <a:lnTo>
                  <a:pt x="14112" y="274240"/>
                </a:lnTo>
                <a:lnTo>
                  <a:pt x="29414" y="284521"/>
                </a:lnTo>
                <a:lnTo>
                  <a:pt x="48132" y="288289"/>
                </a:lnTo>
                <a:lnTo>
                  <a:pt x="384555" y="288289"/>
                </a:lnTo>
                <a:lnTo>
                  <a:pt x="403274" y="284521"/>
                </a:lnTo>
                <a:lnTo>
                  <a:pt x="418576" y="274240"/>
                </a:lnTo>
                <a:lnTo>
                  <a:pt x="428900" y="258982"/>
                </a:lnTo>
                <a:lnTo>
                  <a:pt x="432688" y="240284"/>
                </a:lnTo>
                <a:lnTo>
                  <a:pt x="432688" y="48005"/>
                </a:lnTo>
                <a:lnTo>
                  <a:pt x="428900" y="29307"/>
                </a:lnTo>
                <a:lnTo>
                  <a:pt x="418576" y="14049"/>
                </a:lnTo>
                <a:lnTo>
                  <a:pt x="403274" y="3768"/>
                </a:lnTo>
                <a:lnTo>
                  <a:pt x="384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Picture 18">
            <a:extLst>
              <a:ext uri="{FF2B5EF4-FFF2-40B4-BE49-F238E27FC236}">
                <a16:creationId xmlns:a16="http://schemas.microsoft.com/office/drawing/2014/main" id="{D2C98768-6F14-43E4-B704-53A1E9CE9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23" y="1271486"/>
            <a:ext cx="515463" cy="51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43A0FB6-34B3-4358-9AC0-42D02B5E9E29}"/>
              </a:ext>
            </a:extLst>
          </p:cNvPr>
          <p:cNvSpPr txBox="1"/>
          <p:nvPr/>
        </p:nvSpPr>
        <p:spPr>
          <a:xfrm>
            <a:off x="1319154" y="1185916"/>
            <a:ext cx="101911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29" marR="0" algn="just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Еще</a:t>
            </a:r>
            <a:r>
              <a:rPr lang="ru-RU" sz="1400" spc="503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</a:t>
            </a:r>
            <a:r>
              <a:rPr lang="ru-RU" sz="1400" spc="494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частью</a:t>
            </a:r>
            <a:r>
              <a:rPr lang="ru-RU" sz="1400" spc="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ru-RU" sz="1400" spc="504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</a:t>
            </a:r>
            <a:r>
              <a:rPr lang="ru-RU" sz="1400" spc="504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400" spc="502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граждан»,</a:t>
            </a:r>
            <a:r>
              <a:rPr lang="ru-RU" sz="1400" spc="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позволяющей привлечь</a:t>
            </a:r>
            <a:r>
              <a:rPr lang="ru-RU" sz="1400" spc="224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spc="205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решению</a:t>
            </a:r>
            <a:r>
              <a:rPr lang="ru-RU" sz="1400" spc="223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</a:t>
            </a:r>
            <a:r>
              <a:rPr lang="ru-RU" sz="1400" spc="208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ru-RU" sz="1400" spc="22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</a:t>
            </a:r>
            <a:r>
              <a:rPr lang="ru-RU" sz="1400" spc="232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групп,</a:t>
            </a:r>
            <a:r>
              <a:rPr lang="ru-RU" sz="1400" spc="225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</a:t>
            </a:r>
            <a:r>
              <a:rPr lang="ru-RU" sz="1400" spc="229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 специальные</a:t>
            </a:r>
            <a:r>
              <a:rPr lang="ru-RU" sz="1400" spc="13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</a:t>
            </a:r>
            <a:r>
              <a:rPr lang="ru-RU" sz="1400" spc="155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133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приложения,</a:t>
            </a:r>
            <a:r>
              <a:rPr lang="ru-RU" sz="1400" spc="129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spc="12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ru-RU" sz="1400" spc="13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</a:t>
            </a:r>
            <a:r>
              <a:rPr lang="ru-RU" sz="1400" spc="13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r>
              <a:rPr lang="ru-RU" sz="1400" spc="136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</a:t>
            </a:r>
            <a:r>
              <a:rPr lang="ru-RU" sz="1400" spc="-15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познавательных игр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28D5F4-5E64-4A0E-89AE-A7FA60CAF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904" y="4202294"/>
            <a:ext cx="2817154" cy="15846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4B67A8-769E-4641-81E4-B2482D5F751B}"/>
              </a:ext>
            </a:extLst>
          </p:cNvPr>
          <p:cNvSpPr txBox="1"/>
          <p:nvPr/>
        </p:nvSpPr>
        <p:spPr>
          <a:xfrm>
            <a:off x="1302713" y="3720539"/>
            <a:ext cx="3002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Интерактивные приложения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C25C5D-9314-4B08-8238-9AE4033C1233}"/>
              </a:ext>
            </a:extLst>
          </p:cNvPr>
          <p:cNvSpPr txBox="1"/>
          <p:nvPr/>
        </p:nvSpPr>
        <p:spPr>
          <a:xfrm>
            <a:off x="4845445" y="3519499"/>
            <a:ext cx="2828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Обучающие мультфильмы </a:t>
            </a:r>
          </a:p>
          <a:p>
            <a:pPr algn="ctr"/>
            <a:r>
              <a:rPr lang="ru-RU" dirty="0"/>
              <a:t>с элементами игры</a:t>
            </a:r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DA556340-886F-438E-AC03-076F6A9A8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0" y="4216919"/>
            <a:ext cx="2361494" cy="157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B14CE133-2F08-4CAE-856A-C046DC458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2134509"/>
            <a:ext cx="515463" cy="51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D67462E-1B71-4573-B701-97A0F714FCBC}"/>
              </a:ext>
            </a:extLst>
          </p:cNvPr>
          <p:cNvSpPr txBox="1"/>
          <p:nvPr/>
        </p:nvSpPr>
        <p:spPr>
          <a:xfrm>
            <a:off x="1308620" y="2918257"/>
            <a:ext cx="10259988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29" marR="0" algn="just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Использование</a:t>
            </a:r>
            <a:r>
              <a:rPr lang="ru-RU" sz="1400" spc="77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подходов</a:t>
            </a:r>
            <a:r>
              <a:rPr lang="ru-RU" sz="1400" spc="77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геймизации</a:t>
            </a:r>
            <a:r>
              <a:rPr lang="ru-RU" sz="1400" spc="78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</a:t>
            </a:r>
            <a:r>
              <a:rPr lang="ru-RU" sz="1400" spc="77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spc="77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</a:t>
            </a:r>
            <a:r>
              <a:rPr lang="ru-RU" sz="1400" spc="78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 передать</a:t>
            </a:r>
            <a:r>
              <a:rPr lang="ru-RU" sz="1400" spc="14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</a:t>
            </a:r>
            <a:r>
              <a:rPr lang="ru-RU" sz="1400" spc="15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14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</a:t>
            </a:r>
            <a:r>
              <a:rPr lang="ru-RU" sz="1400" spc="16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16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привлечь</a:t>
            </a:r>
            <a:r>
              <a:rPr lang="ru-RU" sz="1400" spc="15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</a:t>
            </a:r>
            <a:r>
              <a:rPr lang="ru-RU" sz="1400" spc="14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</a:t>
            </a:r>
            <a:r>
              <a:rPr lang="ru-RU" sz="1400" spc="15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</a:t>
            </a:r>
            <a:r>
              <a:rPr lang="ru-RU" sz="1400" spc="16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простоты и</a:t>
            </a:r>
            <a:r>
              <a:rPr lang="ru-RU" sz="1400" spc="-1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оригинальности подачи информации.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949751-54BF-46B4-B60C-68E1934478ED}"/>
              </a:ext>
            </a:extLst>
          </p:cNvPr>
          <p:cNvSpPr txBox="1"/>
          <p:nvPr/>
        </p:nvSpPr>
        <p:spPr>
          <a:xfrm>
            <a:off x="8472264" y="3720539"/>
            <a:ext cx="2250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Интерактивные игры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61A0C1-FC36-4EDF-9445-4091C31749A3}"/>
              </a:ext>
            </a:extLst>
          </p:cNvPr>
          <p:cNvSpPr txBox="1"/>
          <p:nvPr/>
        </p:nvSpPr>
        <p:spPr>
          <a:xfrm>
            <a:off x="1751084" y="2010859"/>
            <a:ext cx="97591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Игрофикация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геймизация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применение подходов, характерных для компьютерных игр в программных инструментах для неигровых процессов с целью привлечения пользователей потребителей, повышения их вовлеченности в решение прикладных задач, использование продуктов, услуг.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6BCBB2-FE2C-48C0-9485-B397BBA648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4165830"/>
            <a:ext cx="2817154" cy="161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6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176953" y="6442325"/>
            <a:ext cx="236859" cy="1774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71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rgbClr val="888888"/>
                </a:solidFill>
                <a:latin typeface="KPHLGR+CenturyGothic"/>
                <a:cs typeface="KPHLGR+CenturyGothic"/>
              </a:rPr>
              <a:t>9</a:t>
            </a:r>
            <a:endParaRPr sz="1200" dirty="0">
              <a:solidFill>
                <a:srgbClr val="888888"/>
              </a:solidFill>
              <a:latin typeface="KPHLGR+CenturyGothic"/>
              <a:cs typeface="KPHLGR+CenturyGothic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1EA9E5-4F64-4EDF-8CC7-55EDC7850B7D}"/>
              </a:ext>
            </a:extLst>
          </p:cNvPr>
          <p:cNvSpPr txBox="1"/>
          <p:nvPr/>
        </p:nvSpPr>
        <p:spPr>
          <a:xfrm>
            <a:off x="1786843" y="359851"/>
            <a:ext cx="842505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29" marR="0" algn="ctr">
              <a:spcBef>
                <a:spcPts val="0"/>
              </a:spcBef>
              <a:spcAft>
                <a:spcPts val="0"/>
              </a:spcAft>
            </a:pP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бюджета для граждан в интерактивном решении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67462E-1B71-4573-B701-97A0F714FCBC}"/>
              </a:ext>
            </a:extLst>
          </p:cNvPr>
          <p:cNvSpPr txBox="1"/>
          <p:nvPr/>
        </p:nvSpPr>
        <p:spPr>
          <a:xfrm>
            <a:off x="1308620" y="2918257"/>
            <a:ext cx="10259988" cy="297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29" marR="0" algn="just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912771-80A0-4822-9B85-E328D73118F3}"/>
              </a:ext>
            </a:extLst>
          </p:cNvPr>
          <p:cNvSpPr txBox="1"/>
          <p:nvPr/>
        </p:nvSpPr>
        <p:spPr>
          <a:xfrm>
            <a:off x="1127449" y="1055459"/>
            <a:ext cx="9361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Бюджет муниципального района Мелеузовский район Республики Башкортостан для граждан представлен в интерактивном виде. Информация представлена для различной целевой аудитории. Для детей предложены игровые ситуации по расчету семейного бюджета, а лицам старше 12+ для ознакомления, анализа, оценки основных параметров бюджета.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83D7CE-0898-4B87-918A-38447882F98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10733" t="9832" r="10116" b="10131"/>
          <a:stretch/>
        </p:blipFill>
        <p:spPr>
          <a:xfrm>
            <a:off x="629054" y="3122555"/>
            <a:ext cx="2856593" cy="1620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18B6B1-44B5-45F9-8C1A-A5E7028356C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l="9248" t="9051" r="9248" b="9051"/>
          <a:stretch/>
        </p:blipFill>
        <p:spPr>
          <a:xfrm>
            <a:off x="6819316" y="5013334"/>
            <a:ext cx="2866154" cy="1620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76B33C2-9773-438F-9ECD-4078BD5043C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9838" t="9051" r="9248" b="9051"/>
          <a:stretch/>
        </p:blipFill>
        <p:spPr>
          <a:xfrm>
            <a:off x="8227597" y="3090090"/>
            <a:ext cx="2845383" cy="1620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DF506D2-D5B2-43DD-9F49-DFB2AF6541E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9220" t="9051" r="10733" b="9051"/>
          <a:stretch/>
        </p:blipFill>
        <p:spPr>
          <a:xfrm>
            <a:off x="2345783" y="4993973"/>
            <a:ext cx="2814833" cy="1620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C5DDA36-5FC8-4EF1-83A9-2C5954A2DF3B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168" y="1940851"/>
            <a:ext cx="2818096" cy="1620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CCDA813-B42F-4192-8BFB-DCE9E043E286}"/>
              </a:ext>
            </a:extLst>
          </p:cNvPr>
          <p:cNvSpPr txBox="1"/>
          <p:nvPr/>
        </p:nvSpPr>
        <p:spPr>
          <a:xfrm>
            <a:off x="767408" y="2479552"/>
            <a:ext cx="2315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Бюджет с Марусей 6+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301CC5-A153-43C5-BB17-F0834B677014}"/>
              </a:ext>
            </a:extLst>
          </p:cNvPr>
          <p:cNvSpPr txBox="1"/>
          <p:nvPr/>
        </p:nvSpPr>
        <p:spPr>
          <a:xfrm>
            <a:off x="8472264" y="2479552"/>
            <a:ext cx="2241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Бюджет для всех 12+</a:t>
            </a: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5A8E43DC-2F57-4AD6-82ED-19B9ECC64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57" y="1268660"/>
            <a:ext cx="545392" cy="54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7A8CC08-536A-4728-A2DF-A7E0014C6F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6402" y="1153129"/>
            <a:ext cx="593156" cy="67744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4485656-3024-497B-A67E-B7121F704206}"/>
              </a:ext>
            </a:extLst>
          </p:cNvPr>
          <p:cNvSpPr txBox="1"/>
          <p:nvPr/>
        </p:nvSpPr>
        <p:spPr>
          <a:xfrm>
            <a:off x="10252874" y="1817669"/>
            <a:ext cx="1640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Ссылка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проект</a:t>
            </a:r>
          </a:p>
        </p:txBody>
      </p:sp>
    </p:spTree>
    <p:extLst>
      <p:ext uri="{BB962C8B-B14F-4D97-AF65-F5344CB8AC3E}">
        <p14:creationId xmlns:p14="http://schemas.microsoft.com/office/powerpoint/2010/main" val="2548387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AA1424-68E5-4075-9020-9EACDFCC0CA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3" y="-13584"/>
            <a:ext cx="12192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ject 3"/>
          <p:cNvSpPr txBox="1"/>
          <p:nvPr/>
        </p:nvSpPr>
        <p:spPr>
          <a:xfrm>
            <a:off x="1320237" y="325365"/>
            <a:ext cx="10026456" cy="236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61"/>
              </a:lnSpc>
              <a:spcBef>
                <a:spcPts val="0"/>
              </a:spcBef>
              <a:spcAft>
                <a:spcPts val="0"/>
              </a:spcAft>
            </a:pPr>
            <a:endParaRPr lang="ru-RU" sz="1600" dirty="0">
              <a:solidFill>
                <a:srgbClr val="000000"/>
              </a:solidFill>
              <a:latin typeface="VMWPRA+CenturyGothic-Bold"/>
              <a:cs typeface="VMWPRA+CenturyGothic-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9416" y="3056169"/>
            <a:ext cx="7872108" cy="301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762" marR="0" algn="ctr">
              <a:lnSpc>
                <a:spcPts val="2206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55B8976-88FC-4F0C-9D1C-8BA5A0DB495A}"/>
              </a:ext>
            </a:extLst>
          </p:cNvPr>
          <p:cNvCxnSpPr>
            <a:cxnSpLocks/>
          </p:cNvCxnSpPr>
          <p:nvPr/>
        </p:nvCxnSpPr>
        <p:spPr>
          <a:xfrm>
            <a:off x="3287688" y="653866"/>
            <a:ext cx="8904312" cy="0"/>
          </a:xfrm>
          <a:prstGeom prst="line">
            <a:avLst/>
          </a:prstGeom>
          <a:ln w="31750">
            <a:solidFill>
              <a:schemeClr val="tx1"/>
            </a:solidFill>
          </a:ln>
          <a:scene3d>
            <a:camera prst="obliqueTopRigh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DDA6FE41-EEF9-4AE3-9D6D-18C58651356D}"/>
              </a:ext>
            </a:extLst>
          </p:cNvPr>
          <p:cNvCxnSpPr>
            <a:cxnSpLocks/>
          </p:cNvCxnSpPr>
          <p:nvPr/>
        </p:nvCxnSpPr>
        <p:spPr>
          <a:xfrm>
            <a:off x="0" y="5445224"/>
            <a:ext cx="5447928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9FCD784-3A76-4EFF-BC3D-C1CECFF106B9}"/>
              </a:ext>
            </a:extLst>
          </p:cNvPr>
          <p:cNvSpPr txBox="1"/>
          <p:nvPr/>
        </p:nvSpPr>
        <p:spPr>
          <a:xfrm>
            <a:off x="6888088" y="4568061"/>
            <a:ext cx="46805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defRPr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Администрацией муниципального района Мелеузовский район </a:t>
            </a:r>
          </a:p>
          <a:p>
            <a:pPr algn="just">
              <a:defRPr/>
            </a:pP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Аминистрации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Мелеузовского района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Адрес:453850,Республики Башкортостан,г.Мелеуз,ул.Воровского,11. </a:t>
            </a:r>
          </a:p>
          <a:p>
            <a:pPr>
              <a:defRPr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(34764) 3-05-05 факс. (34764) 3-44-64 </a:t>
            </a:r>
          </a:p>
          <a:p>
            <a:pPr>
              <a:defRPr/>
            </a:pPr>
            <a:r>
              <a:rPr lang="ru-RU" alt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эл.почта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fu.</a:t>
            </a:r>
            <a:r>
              <a:rPr lang="ru-RU" alt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meleuz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bashkortostan.ru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https://meleuz.bashkortostan.ru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27900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4312</TotalTime>
  <Words>909</Words>
  <Application>Microsoft Office PowerPoint</Application>
  <PresentationFormat>Широкоэкранный</PresentationFormat>
  <Paragraphs>142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Times New Roman</vt:lpstr>
      <vt:lpstr>Wingdings</vt:lpstr>
      <vt:lpstr>GQTJFK+Times New Roman Bold</vt:lpstr>
      <vt:lpstr>Calibri Light</vt:lpstr>
      <vt:lpstr>KPHLGR+CenturyGothic</vt:lpstr>
      <vt:lpstr>Calibri</vt:lpstr>
      <vt:lpstr>VMWPRA+CenturyGothic-Bold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user</cp:lastModifiedBy>
  <cp:revision>283</cp:revision>
  <cp:lastPrinted>2023-05-23T06:27:16Z</cp:lastPrinted>
  <dcterms:modified xsi:type="dcterms:W3CDTF">2023-07-06T04:16:27Z</dcterms:modified>
</cp:coreProperties>
</file>