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243B"/>
    <a:srgbClr val="C06C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2DDE0D-1C0D-60D8-F57B-362F950C6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D7609B8-50B8-AE5A-A422-CDB0857FA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A758771-5D19-49FC-669B-AEC8F8B4F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181366-C009-B63B-5E34-63A9EA0C5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4D23460-4CC4-E003-47C3-D642BB043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574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EC37B5-C820-9ED0-CC53-EB7E4C2BF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CE5C61-A227-F7B1-71C3-2A0BEA4DE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B79CB14-0E27-1311-2FE5-F152C8C39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7AD6445-D23F-5D17-4A4C-702D4528F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E44BBA2-C63B-3C95-34E8-47862358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860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EF10473-80F9-FF01-7BC8-9F2E5A7A3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C6B0E21-AA45-BC1F-BB75-8277C8BD1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BBDB630-1F3D-E140-B86E-60CB6910B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9F710A3-2CE2-9C1C-B2E5-3AD4AA917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78BC0DC-A734-856E-B15D-2EA9B736F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128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716D27-96A8-177D-ABC4-D258D5FB6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B6C192A-22C0-C963-8945-1B77F6348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9011F87-527E-12EA-D9D4-5D7ECB5518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8ED3B8E-5510-C674-D264-1A0DEFB61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6C9EFC8-766C-AB1A-AE40-0F1DB900B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6165F65-DA57-2E30-8307-4D7DEDEAD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45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0CEB3A-2825-6D94-C115-789D2EDE5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C0874A8-A40C-CD20-5936-1A34475D4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82F28F7-1E92-46FA-6BB0-36D6F5967C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7A06F591-4ADF-817F-4D19-5228924315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3A1E9AE7-0F9A-D8F7-4C3C-613D18D6E7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61C4383-D247-56A7-2719-40A749A0B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B565C564-276C-9360-8A75-8D0E288C0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E2DD168-F00E-4E9F-87B0-3C7AC8D8C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114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9B88BF-5BB4-B863-136A-607F76970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46EFC4B-6047-2B39-1B8B-7F8D29A3B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BA38FE4-608C-3087-3103-A2000F666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3256A87-9A96-7386-8DC1-6BC6FF83E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513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F9494CC7-91F7-F7AA-E629-21BEA6B5F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F871A66B-80FA-0DDA-3B36-6C3CE7648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EC02FAA-B62C-E59E-908B-F092B5842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50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3BCDAD-84A2-7B14-93FC-2A260B82C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B975428-FB1B-F181-3EA1-AEF7C756F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864A4EC-4AA0-ED17-0EFA-FB739A454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41E8B1-529D-9D8C-3D41-52B6BEBD9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18AE1F4-5847-7C57-63F5-5A829E61D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60CA517-8C3D-EAB6-003B-D07EF2C3E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911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4680E3-612D-72BF-0B64-E30E2770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642AF4F-6E5E-BFF2-FA04-1F0ED1382F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81EC33E-A277-039A-679E-1ADE99EF4B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ED7FC94-625B-D715-B8F9-DD6AF164A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FDC6AF8-C791-FAAB-1F17-9CCC60FBD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BF8047E-89C2-4600-9F4A-46B18AFC4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62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C711FF-845D-63A1-1AD1-DB1AA853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9AA22D0-D3AB-F1C8-EE6D-2E631795D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F13098A-9DD0-FAF6-EF30-ADC80D50E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6AF37C4-F9D6-43F0-276C-77572B229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7C6C8A4-519B-8192-A82C-DE3CE8AC6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209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A67BB93-834E-D814-B011-1D5B318DCD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AA2B97E-7D5B-CCC4-155A-14E8754FC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22B9CE3-EA4E-7C82-1EB0-FFFB807B5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3D8E7D9-F1EE-4F03-F441-6BD5E709B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20D8122-A950-96BE-9A91-AF048C8F8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66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50505B3-D601-888F-B5EF-B7F6A7A5A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6B5B25C-36BE-A12D-74F2-A1AEAF6B5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FEF2F2E-37E5-AD6F-D630-FB2F5F4B31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4C941-8242-48F5-8EEB-A996308481D3}" type="datetimeFigureOut">
              <a:rPr lang="ru-RU" smtClean="0"/>
              <a:t>17.06.2024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EA541B1-C3F4-D41B-4CC6-FBE4DC9BA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69CD737-8106-73A2-E26E-CABEF89F9A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7D245-16CF-445A-8793-4CEFD02D2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6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microsoft.com/office/2007/relationships/hdphoto" Target="../media/hdphoto3.wdp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24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6A31144-476F-CF4C-9A20-2CE7E85C9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0510" y="-13127"/>
            <a:ext cx="7041489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F2E3EA5-8822-4529-3D66-374F015A13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745" y="-13127"/>
            <a:ext cx="6858000" cy="6858000"/>
          </a:xfrm>
          <a:prstGeom prst="rect">
            <a:avLst/>
          </a:prstGeom>
        </p:spPr>
      </p:pic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DEAF56B5-D179-A49C-2539-DC1013F60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16" b="89883" l="1618" r="92147">
                        <a14:foregroundMark x1="5569" y1="45959" x2="9519" y2="50956"/>
                        <a14:foregroundMark x1="7806" y1="30105" x2="8710" y2="38618"/>
                        <a14:foregroundMark x1="3570" y1="22764" x2="6330" y2="25663"/>
                        <a14:foregroundMark x1="41314" y1="4812" x2="46978" y2="13510"/>
                        <a14:foregroundMark x1="89434" y1="21036" x2="92194" y2="24614"/>
                        <a14:foregroundMark x1="78915" y1="3578" x2="79438" y2="3578"/>
                        <a14:foregroundMark x1="1618" y1="68229" x2="4093" y2="66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9004">
            <a:off x="9541239" y="4313924"/>
            <a:ext cx="2480675" cy="191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971A334-B902-A7A2-E30A-B93947AFAD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7" b="89701" l="5078" r="89844">
                        <a14:foregroundMark x1="8594" y1="30233" x2="9180" y2="42525"/>
                        <a14:foregroundMark x1="5078" y1="60797" x2="5078" y2="607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57281" y="1960779"/>
            <a:ext cx="6221564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408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7A21344-093F-D4AB-2BA2-6D4E671CC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38" y="408820"/>
            <a:ext cx="6179037" cy="6006461"/>
          </a:xfrm>
          <a:prstGeom prst="rect">
            <a:avLst/>
          </a:prstGeom>
        </p:spPr>
      </p:pic>
      <p:sp>
        <p:nvSpPr>
          <p:cNvPr id="13" name="Облачко с текстом: овальное 12">
            <a:extLst>
              <a:ext uri="{FF2B5EF4-FFF2-40B4-BE49-F238E27FC236}">
                <a16:creationId xmlns:a16="http://schemas.microsoft.com/office/drawing/2014/main" xmlns="" id="{879B52FB-7969-5AC4-19E1-53888BE5897E}"/>
              </a:ext>
            </a:extLst>
          </p:cNvPr>
          <p:cNvSpPr/>
          <p:nvPr/>
        </p:nvSpPr>
        <p:spPr>
          <a:xfrm>
            <a:off x="4614672" y="78315"/>
            <a:ext cx="2145792" cy="1280160"/>
          </a:xfrm>
          <a:prstGeom prst="wedgeEllipseCallout">
            <a:avLst>
              <a:gd name="adj1" fmla="val -14823"/>
              <a:gd name="adj2" fmla="val 4510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CF3C7EC-AC82-0027-69A9-CB5D4992A32C}"/>
              </a:ext>
            </a:extLst>
          </p:cNvPr>
          <p:cNvSpPr txBox="1"/>
          <p:nvPr/>
        </p:nvSpPr>
        <p:spPr>
          <a:xfrm>
            <a:off x="4858512" y="364110"/>
            <a:ext cx="16581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Дедушка сидит за столом на кухне, читает газету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C886C7F3-5DCE-9231-7712-52C37F0AD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809" y="0"/>
            <a:ext cx="3419854" cy="3419854"/>
          </a:xfrm>
          <a:prstGeom prst="rect">
            <a:avLst/>
          </a:prstGeom>
        </p:spPr>
      </p:pic>
      <p:sp>
        <p:nvSpPr>
          <p:cNvPr id="16" name="Облачко с текстом: овальное 15">
            <a:extLst>
              <a:ext uri="{FF2B5EF4-FFF2-40B4-BE49-F238E27FC236}">
                <a16:creationId xmlns:a16="http://schemas.microsoft.com/office/drawing/2014/main" xmlns="" id="{49B521CF-9502-BA5C-BCF8-8C8E91274F58}"/>
              </a:ext>
            </a:extLst>
          </p:cNvPr>
          <p:cNvSpPr/>
          <p:nvPr/>
        </p:nvSpPr>
        <p:spPr>
          <a:xfrm flipH="1">
            <a:off x="6797040" y="155039"/>
            <a:ext cx="2145792" cy="1126712"/>
          </a:xfrm>
          <a:prstGeom prst="wedgeEllipseCallout">
            <a:avLst>
              <a:gd name="adj1" fmla="val -13730"/>
              <a:gd name="adj2" fmla="val 4689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8E7DA665-327D-0741-B6D8-F79F9C6B0811}"/>
              </a:ext>
            </a:extLst>
          </p:cNvPr>
          <p:cNvSpPr txBox="1"/>
          <p:nvPr/>
        </p:nvSpPr>
        <p:spPr>
          <a:xfrm>
            <a:off x="7050024" y="364110"/>
            <a:ext cx="1639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Девочка заходит на кухню.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D7E9F156-2EB6-6FFA-C30E-5C10826F7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7809" y="3429000"/>
            <a:ext cx="3419854" cy="3419854"/>
          </a:xfrm>
          <a:prstGeom prst="rect">
            <a:avLst/>
          </a:prstGeom>
        </p:spPr>
      </p:pic>
      <p:sp>
        <p:nvSpPr>
          <p:cNvPr id="19" name="Облачко с текстом: овальное 18">
            <a:extLst>
              <a:ext uri="{FF2B5EF4-FFF2-40B4-BE49-F238E27FC236}">
                <a16:creationId xmlns:a16="http://schemas.microsoft.com/office/drawing/2014/main" xmlns="" id="{E059B64F-482F-51FF-C9AB-BB0ABC442B2A}"/>
              </a:ext>
            </a:extLst>
          </p:cNvPr>
          <p:cNvSpPr/>
          <p:nvPr/>
        </p:nvSpPr>
        <p:spPr>
          <a:xfrm>
            <a:off x="8689848" y="2834644"/>
            <a:ext cx="1859279" cy="1207005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C882B6B-886C-A306-EF72-7083162010E8}"/>
              </a:ext>
            </a:extLst>
          </p:cNvPr>
          <p:cNvSpPr txBox="1"/>
          <p:nvPr/>
        </p:nvSpPr>
        <p:spPr>
          <a:xfrm>
            <a:off x="8830057" y="3088884"/>
            <a:ext cx="1493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Дедушка, что такое бюджет?</a:t>
            </a:r>
          </a:p>
        </p:txBody>
      </p:sp>
    </p:spTree>
    <p:extLst>
      <p:ext uri="{BB962C8B-B14F-4D97-AF65-F5344CB8AC3E}">
        <p14:creationId xmlns:p14="http://schemas.microsoft.com/office/powerpoint/2010/main" val="3722497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DD7430E6-B487-165F-3287-B479D910A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14573"/>
            <a:ext cx="4126389" cy="4126389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xmlns="" id="{B38ABF2D-B9A8-CA36-C245-AEFC08ABC795}"/>
              </a:ext>
            </a:extLst>
          </p:cNvPr>
          <p:cNvSpPr/>
          <p:nvPr/>
        </p:nvSpPr>
        <p:spPr>
          <a:xfrm flipH="1">
            <a:off x="932989" y="4821484"/>
            <a:ext cx="1685544" cy="1024128"/>
          </a:xfrm>
          <a:prstGeom prst="wedgeEllipseCallout">
            <a:avLst>
              <a:gd name="adj1" fmla="val -17216"/>
              <a:gd name="adj2" fmla="val 4464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A8DC402-00F7-171B-9462-4F3323F3CC01}"/>
              </a:ext>
            </a:extLst>
          </p:cNvPr>
          <p:cNvSpPr txBox="1"/>
          <p:nvPr/>
        </p:nvSpPr>
        <p:spPr>
          <a:xfrm>
            <a:off x="1049575" y="5017742"/>
            <a:ext cx="1452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Дедушка откладывает газету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73EF472-44BB-90FB-7A1F-2228864069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8778" y="230297"/>
            <a:ext cx="6374893" cy="6374893"/>
          </a:xfrm>
          <a:prstGeom prst="rect">
            <a:avLst/>
          </a:prstGeom>
        </p:spPr>
      </p:pic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xmlns="" id="{F697B682-8CD7-B161-6CE0-66ED24EB853C}"/>
              </a:ext>
            </a:extLst>
          </p:cNvPr>
          <p:cNvSpPr/>
          <p:nvPr/>
        </p:nvSpPr>
        <p:spPr>
          <a:xfrm>
            <a:off x="5974080" y="241553"/>
            <a:ext cx="5879591" cy="1049448"/>
          </a:xfrm>
          <a:prstGeom prst="wedgeEllipseCallout">
            <a:avLst>
              <a:gd name="adj1" fmla="val -28901"/>
              <a:gd name="adj2" fmla="val 665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85ED4-7D52-B893-F8A3-686A20656306}"/>
              </a:ext>
            </a:extLst>
          </p:cNvPr>
          <p:cNvSpPr txBox="1"/>
          <p:nvPr/>
        </p:nvSpPr>
        <p:spPr>
          <a:xfrm>
            <a:off x="6077114" y="520656"/>
            <a:ext cx="5771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Бюджет - это план доходов и расходов на определенный период времени, обычно на год. Его составляют правительства, организации и даже семьи.</a:t>
            </a:r>
          </a:p>
        </p:txBody>
      </p:sp>
    </p:spTree>
    <p:extLst>
      <p:ext uri="{BB962C8B-B14F-4D97-AF65-F5344CB8AC3E}">
        <p14:creationId xmlns:p14="http://schemas.microsoft.com/office/powerpoint/2010/main" val="3914394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4FFBE791-DA40-0610-1660-173600020A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784" y="659892"/>
            <a:ext cx="5538216" cy="5538216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2F669B3B-B6D6-26DE-44EF-F8CD437237FB}"/>
              </a:ext>
            </a:extLst>
          </p:cNvPr>
          <p:cNvSpPr/>
          <p:nvPr/>
        </p:nvSpPr>
        <p:spPr>
          <a:xfrm>
            <a:off x="2462784" y="2400872"/>
            <a:ext cx="3267456" cy="1028128"/>
          </a:xfrm>
          <a:prstGeom prst="wedgeEllipseCallout">
            <a:avLst>
              <a:gd name="adj1" fmla="val -35012"/>
              <a:gd name="adj2" fmla="val 506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D21FCD2-ECEE-0AF4-5D7D-B304C0BF39D4}"/>
              </a:ext>
            </a:extLst>
          </p:cNvPr>
          <p:cNvSpPr txBox="1"/>
          <p:nvPr/>
        </p:nvSpPr>
        <p:spPr>
          <a:xfrm>
            <a:off x="2706624" y="2591770"/>
            <a:ext cx="2779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А что такое бюджетная терминология?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1E7CBD8-B042-CF0A-3E5E-CAEF32E321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9108" y="1183386"/>
            <a:ext cx="4491228" cy="4491228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xmlns="" id="{4CA91198-3E24-B8C5-3CFB-B4E7D4AB3D3C}"/>
              </a:ext>
            </a:extLst>
          </p:cNvPr>
          <p:cNvSpPr/>
          <p:nvPr/>
        </p:nvSpPr>
        <p:spPr>
          <a:xfrm>
            <a:off x="7144512" y="1027906"/>
            <a:ext cx="4491228" cy="1174528"/>
          </a:xfrm>
          <a:prstGeom prst="wedgeEllipseCallout">
            <a:avLst>
              <a:gd name="adj1" fmla="val -31037"/>
              <a:gd name="adj2" fmla="val 7112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91DED1D-5A0C-E946-9422-272165574E65}"/>
              </a:ext>
            </a:extLst>
          </p:cNvPr>
          <p:cNvSpPr txBox="1"/>
          <p:nvPr/>
        </p:nvSpPr>
        <p:spPr>
          <a:xfrm>
            <a:off x="7423404" y="1214783"/>
            <a:ext cx="4130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SemiBold Condensed" panose="020B0502040204020203" pitchFamily="34" charset="0"/>
              </a:rPr>
              <a:t>Это специальные слова и понятия, которые используются при составлении и обсуждении бюджета. Например, "доходы", "расходы", "дефицит" и "профицит".</a:t>
            </a:r>
          </a:p>
        </p:txBody>
      </p:sp>
      <p:sp>
        <p:nvSpPr>
          <p:cNvPr id="10" name="Облачко с текстом: овальное 9">
            <a:extLst>
              <a:ext uri="{FF2B5EF4-FFF2-40B4-BE49-F238E27FC236}">
                <a16:creationId xmlns:a16="http://schemas.microsoft.com/office/drawing/2014/main" xmlns="" id="{6E3A57B7-3AA4-2579-F0F5-CA3A5A0D7A6C}"/>
              </a:ext>
            </a:extLst>
          </p:cNvPr>
          <p:cNvSpPr/>
          <p:nvPr/>
        </p:nvSpPr>
        <p:spPr>
          <a:xfrm flipH="1">
            <a:off x="7501128" y="3521510"/>
            <a:ext cx="3044952" cy="834027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09C45EF-9FC2-614F-81F4-1DAE7E1A4BCA}"/>
              </a:ext>
            </a:extLst>
          </p:cNvPr>
          <p:cNvSpPr txBox="1"/>
          <p:nvPr/>
        </p:nvSpPr>
        <p:spPr>
          <a:xfrm>
            <a:off x="7798308" y="3679907"/>
            <a:ext cx="245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У меня еще столько вопросов. Откуда ты столько знаешь дедуля?</a:t>
            </a:r>
          </a:p>
        </p:txBody>
      </p:sp>
    </p:spTree>
    <p:extLst>
      <p:ext uri="{BB962C8B-B14F-4D97-AF65-F5344CB8AC3E}">
        <p14:creationId xmlns:p14="http://schemas.microsoft.com/office/powerpoint/2010/main" val="1093493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088D585-737D-5895-582B-BF33C7BE01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3163" y="1253331"/>
            <a:ext cx="4351338" cy="4351338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xmlns="" id="{C8A1449E-06A3-0475-33E9-C30F9C790121}"/>
              </a:ext>
            </a:extLst>
          </p:cNvPr>
          <p:cNvSpPr/>
          <p:nvPr/>
        </p:nvSpPr>
        <p:spPr>
          <a:xfrm flipH="1">
            <a:off x="292924" y="750871"/>
            <a:ext cx="2999375" cy="1004919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697BAD7-EC6F-DCAD-661E-B991460A22FC}"/>
              </a:ext>
            </a:extLst>
          </p:cNvPr>
          <p:cNvSpPr txBox="1"/>
          <p:nvPr/>
        </p:nvSpPr>
        <p:spPr>
          <a:xfrm>
            <a:off x="633984" y="954106"/>
            <a:ext cx="2340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>
                <a:latin typeface="Bahnschrift SemiBold Condensed" panose="020B0502040204020203" pitchFamily="34" charset="0"/>
              </a:rPr>
              <a:t>А что такое бюджетная система?</a:t>
            </a: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287AE0C-C3A1-AE94-C66A-8D05E2150D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14" y="365760"/>
            <a:ext cx="5701178" cy="5701178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38052922-8A37-4EA2-84DC-462B44A684E6}"/>
              </a:ext>
            </a:extLst>
          </p:cNvPr>
          <p:cNvSpPr/>
          <p:nvPr/>
        </p:nvSpPr>
        <p:spPr>
          <a:xfrm>
            <a:off x="3837575" y="1034553"/>
            <a:ext cx="3181191" cy="9774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0C8FE86-1C72-D96A-5727-9BAC6C536464}"/>
              </a:ext>
            </a:extLst>
          </p:cNvPr>
          <p:cNvSpPr txBox="1"/>
          <p:nvPr/>
        </p:nvSpPr>
        <p:spPr>
          <a:xfrm>
            <a:off x="4000054" y="1215018"/>
            <a:ext cx="2919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SemiBold Condensed" panose="020B0502040204020203" pitchFamily="34" charset="0"/>
              </a:rPr>
              <a:t>Я работал раньше в этой сфере. Внученька. Задавай, задавай вопросы.</a:t>
            </a:r>
          </a:p>
        </p:txBody>
      </p:sp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xmlns="" id="{E6CAB98D-6670-F0EA-67F9-7533A85E5A99}"/>
              </a:ext>
            </a:extLst>
          </p:cNvPr>
          <p:cNvSpPr/>
          <p:nvPr/>
        </p:nvSpPr>
        <p:spPr>
          <a:xfrm>
            <a:off x="6375749" y="297821"/>
            <a:ext cx="5062128" cy="98648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FDDCB29-A2B8-7528-2B7A-FFBA5D9A3069}"/>
              </a:ext>
            </a:extLst>
          </p:cNvPr>
          <p:cNvSpPr txBox="1"/>
          <p:nvPr/>
        </p:nvSpPr>
        <p:spPr>
          <a:xfrm>
            <a:off x="6741719" y="498086"/>
            <a:ext cx="4315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SemiBold Condensed" panose="020B0502040204020203" pitchFamily="34" charset="0"/>
              </a:rPr>
              <a:t>Это система правил и процедур, которая устанавливает, как составляется, утверждается и исполняется бюджет.</a:t>
            </a:r>
          </a:p>
        </p:txBody>
      </p:sp>
    </p:spTree>
    <p:extLst>
      <p:ext uri="{BB962C8B-B14F-4D97-AF65-F5344CB8AC3E}">
        <p14:creationId xmlns:p14="http://schemas.microsoft.com/office/powerpoint/2010/main" val="2431601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631AADB2-1651-4F6C-86C7-6B329D393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641044"/>
            <a:ext cx="5410200" cy="5410200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87C91330-F2EF-50DB-57F3-5C4108541032}"/>
              </a:ext>
            </a:extLst>
          </p:cNvPr>
          <p:cNvSpPr/>
          <p:nvPr/>
        </p:nvSpPr>
        <p:spPr>
          <a:xfrm>
            <a:off x="715107" y="184622"/>
            <a:ext cx="4138246" cy="699813"/>
          </a:xfrm>
          <a:prstGeom prst="wedgeEllipseCallout">
            <a:avLst>
              <a:gd name="adj1" fmla="val -31031"/>
              <a:gd name="adj2" fmla="val 9600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67EA8C4-F289-B285-A080-B6B146CDA784}"/>
              </a:ext>
            </a:extLst>
          </p:cNvPr>
          <p:cNvSpPr txBox="1"/>
          <p:nvPr/>
        </p:nvSpPr>
        <p:spPr>
          <a:xfrm>
            <a:off x="1172308" y="365125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А что ты ещё можешь мне рассказать?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A999A24-2E0B-19D5-523C-8CBC2E0B5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708" y="1051478"/>
            <a:ext cx="4469424" cy="4469424"/>
          </a:xfrm>
          <a:prstGeom prst="rect">
            <a:avLst/>
          </a:prstGeom>
        </p:spPr>
      </p:pic>
      <p:sp>
        <p:nvSpPr>
          <p:cNvPr id="7" name="Облачко с текстом: овальное 6">
            <a:extLst>
              <a:ext uri="{FF2B5EF4-FFF2-40B4-BE49-F238E27FC236}">
                <a16:creationId xmlns:a16="http://schemas.microsoft.com/office/drawing/2014/main" xmlns="" id="{B3677AC3-F985-401D-D7D0-2976DFDA5A5A}"/>
              </a:ext>
            </a:extLst>
          </p:cNvPr>
          <p:cNvSpPr/>
          <p:nvPr/>
        </p:nvSpPr>
        <p:spPr>
          <a:xfrm>
            <a:off x="3191607" y="3071446"/>
            <a:ext cx="3938954" cy="715107"/>
          </a:xfrm>
          <a:prstGeom prst="wedgeEllipseCallout">
            <a:avLst>
              <a:gd name="adj1" fmla="val -24107"/>
              <a:gd name="adj2" fmla="val 8872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2338108-B948-310B-E543-401AC305D16E}"/>
              </a:ext>
            </a:extLst>
          </p:cNvPr>
          <p:cNvSpPr txBox="1"/>
          <p:nvPr/>
        </p:nvSpPr>
        <p:spPr>
          <a:xfrm>
            <a:off x="3543300" y="3136611"/>
            <a:ext cx="3033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SemiBold Condensed" panose="020B0502040204020203" pitchFamily="34" charset="0"/>
              </a:rPr>
              <a:t>Я могу тебе рассказать про бюджетную систему.</a:t>
            </a:r>
          </a:p>
        </p:txBody>
      </p:sp>
      <p:sp>
        <p:nvSpPr>
          <p:cNvPr id="10" name="Облачко с текстом: овальное 9">
            <a:extLst>
              <a:ext uri="{FF2B5EF4-FFF2-40B4-BE49-F238E27FC236}">
                <a16:creationId xmlns:a16="http://schemas.microsoft.com/office/drawing/2014/main" xmlns="" id="{1C8BA85B-8F6B-FCB9-E82F-459323F56B53}"/>
              </a:ext>
            </a:extLst>
          </p:cNvPr>
          <p:cNvSpPr/>
          <p:nvPr/>
        </p:nvSpPr>
        <p:spPr>
          <a:xfrm>
            <a:off x="6576646" y="365125"/>
            <a:ext cx="2623040" cy="1117158"/>
          </a:xfrm>
          <a:prstGeom prst="wedgeEllipseCallout">
            <a:avLst>
              <a:gd name="adj1" fmla="val -16066"/>
              <a:gd name="adj2" fmla="val 4746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962619D-A26B-CD25-8ECB-7B9E15279451}"/>
              </a:ext>
            </a:extLst>
          </p:cNvPr>
          <p:cNvSpPr txBox="1"/>
          <p:nvPr/>
        </p:nvSpPr>
        <p:spPr>
          <a:xfrm>
            <a:off x="6576646" y="589944"/>
            <a:ext cx="262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Дедушка с внучкой переместились в зал.</a:t>
            </a:r>
          </a:p>
        </p:txBody>
      </p:sp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xmlns="" id="{E5113FA3-307A-AB2E-44A1-58E1CEB601F8}"/>
              </a:ext>
            </a:extLst>
          </p:cNvPr>
          <p:cNvSpPr/>
          <p:nvPr/>
        </p:nvSpPr>
        <p:spPr>
          <a:xfrm>
            <a:off x="9094178" y="1051479"/>
            <a:ext cx="3097822" cy="892338"/>
          </a:xfrm>
          <a:prstGeom prst="wedgeEllipseCallout">
            <a:avLst>
              <a:gd name="adj1" fmla="val -49824"/>
              <a:gd name="adj2" fmla="val 789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2A5F9E0-5DEC-0D5A-299A-93ECE8E04CE9}"/>
              </a:ext>
            </a:extLst>
          </p:cNvPr>
          <p:cNvSpPr txBox="1"/>
          <p:nvPr/>
        </p:nvSpPr>
        <p:spPr>
          <a:xfrm>
            <a:off x="9120556" y="1183965"/>
            <a:ext cx="30978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Основные принципы - это полнота, единство, сбалансированность, эффективность, гласность и ответственность.</a:t>
            </a:r>
          </a:p>
        </p:txBody>
      </p:sp>
    </p:spTree>
    <p:extLst>
      <p:ext uri="{BB962C8B-B14F-4D97-AF65-F5344CB8AC3E}">
        <p14:creationId xmlns:p14="http://schemas.microsoft.com/office/powerpoint/2010/main" val="77253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7EEF023D-69FE-EA0F-09F0-CCCFBE284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957" y="1243851"/>
            <a:ext cx="4370297" cy="43702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08475F0-4CB8-B5E2-0BB4-8D19E2D84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3160" y="769456"/>
            <a:ext cx="5398224" cy="5398224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9A5DA3DD-07E8-398E-E9F6-6D28F468CAAC}"/>
              </a:ext>
            </a:extLst>
          </p:cNvPr>
          <p:cNvSpPr/>
          <p:nvPr/>
        </p:nvSpPr>
        <p:spPr>
          <a:xfrm>
            <a:off x="2485293" y="690320"/>
            <a:ext cx="3610707" cy="814501"/>
          </a:xfrm>
          <a:prstGeom prst="wedgeEllipseCallout">
            <a:avLst>
              <a:gd name="adj1" fmla="val -35768"/>
              <a:gd name="adj2" fmla="val 7236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8BD0565-BB33-7F3D-0310-0335B11127D9}"/>
              </a:ext>
            </a:extLst>
          </p:cNvPr>
          <p:cNvSpPr txBox="1"/>
          <p:nvPr/>
        </p:nvSpPr>
        <p:spPr>
          <a:xfrm>
            <a:off x="2836984" y="695136"/>
            <a:ext cx="2785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SemiBold Condensed" panose="020B0502040204020203" pitchFamily="34" charset="0"/>
              </a:rPr>
              <a:t>Так же полнота означает, что в бюджет должны включаться все доходы и расходы.</a:t>
            </a:r>
          </a:p>
        </p:txBody>
      </p:sp>
      <p:sp>
        <p:nvSpPr>
          <p:cNvPr id="9" name="Облачко с текстом: овальное 8">
            <a:extLst>
              <a:ext uri="{FF2B5EF4-FFF2-40B4-BE49-F238E27FC236}">
                <a16:creationId xmlns:a16="http://schemas.microsoft.com/office/drawing/2014/main" xmlns="" id="{7F57ECFE-4E37-D3A8-51B6-848451F3C623}"/>
              </a:ext>
            </a:extLst>
          </p:cNvPr>
          <p:cNvSpPr/>
          <p:nvPr/>
        </p:nvSpPr>
        <p:spPr>
          <a:xfrm>
            <a:off x="5622253" y="5614148"/>
            <a:ext cx="1934308" cy="735365"/>
          </a:xfrm>
          <a:prstGeom prst="wedgeEllipseCallout">
            <a:avLst>
              <a:gd name="adj1" fmla="val -12348"/>
              <a:gd name="adj2" fmla="val 4655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45B77A8-50F5-B3C6-BBBD-BAA0A1E7C4DE}"/>
              </a:ext>
            </a:extLst>
          </p:cNvPr>
          <p:cNvSpPr txBox="1"/>
          <p:nvPr/>
        </p:nvSpPr>
        <p:spPr>
          <a:xfrm>
            <a:off x="5873261" y="5764738"/>
            <a:ext cx="1406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SemiBold Condensed" panose="020B0502040204020203" pitchFamily="34" charset="0"/>
              </a:rPr>
              <a:t>Уселась рядом с дедулей.</a:t>
            </a:r>
          </a:p>
        </p:txBody>
      </p:sp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xmlns="" id="{6DA6E101-65E7-4B0F-6E71-3F7DFC579BDD}"/>
              </a:ext>
            </a:extLst>
          </p:cNvPr>
          <p:cNvSpPr/>
          <p:nvPr/>
        </p:nvSpPr>
        <p:spPr>
          <a:xfrm>
            <a:off x="6786028" y="788497"/>
            <a:ext cx="2930251" cy="941571"/>
          </a:xfrm>
          <a:prstGeom prst="wedgeEllipseCallout">
            <a:avLst>
              <a:gd name="adj1" fmla="val -26331"/>
              <a:gd name="adj2" fmla="val 6748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3258AF8-C934-4AAA-BF66-CB8A33DDA29F}"/>
              </a:ext>
            </a:extLst>
          </p:cNvPr>
          <p:cNvSpPr txBox="1"/>
          <p:nvPr/>
        </p:nvSpPr>
        <p:spPr>
          <a:xfrm>
            <a:off x="6858519" y="1074616"/>
            <a:ext cx="2785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Я поняла, дедуля. А единство?</a:t>
            </a:r>
          </a:p>
        </p:txBody>
      </p:sp>
    </p:spTree>
    <p:extLst>
      <p:ext uri="{BB962C8B-B14F-4D97-AF65-F5344CB8AC3E}">
        <p14:creationId xmlns:p14="http://schemas.microsoft.com/office/powerpoint/2010/main" val="3888518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5F969F5-D0DC-6AE7-81FC-0458181F87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6454" y="981288"/>
            <a:ext cx="5208496" cy="5208496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2B802864-5682-378D-FD0E-49FEC96C3D74}"/>
              </a:ext>
            </a:extLst>
          </p:cNvPr>
          <p:cNvSpPr/>
          <p:nvPr/>
        </p:nvSpPr>
        <p:spPr>
          <a:xfrm>
            <a:off x="4448907" y="269631"/>
            <a:ext cx="3616570" cy="808893"/>
          </a:xfrm>
          <a:prstGeom prst="wedgeEllipseCallout">
            <a:avLst>
              <a:gd name="adj1" fmla="val -37915"/>
              <a:gd name="adj2" fmla="val 8125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D15A0C8-0E50-917F-DF01-33BECF75AA9F}"/>
              </a:ext>
            </a:extLst>
          </p:cNvPr>
          <p:cNvSpPr txBox="1"/>
          <p:nvPr/>
        </p:nvSpPr>
        <p:spPr>
          <a:xfrm>
            <a:off x="4712677" y="411597"/>
            <a:ext cx="3012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Единство означает, что должен быть единый бюджет для страны или организации.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E993BEC-4DAF-A73F-5A8E-F3879483B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199" y="1277815"/>
            <a:ext cx="4126523" cy="4126523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xmlns="" id="{EB2AABE8-1315-B7D0-9814-70C6BA71C842}"/>
              </a:ext>
            </a:extLst>
          </p:cNvPr>
          <p:cNvSpPr/>
          <p:nvPr/>
        </p:nvSpPr>
        <p:spPr>
          <a:xfrm flipH="1">
            <a:off x="7455875" y="1690688"/>
            <a:ext cx="2321169" cy="759435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A286E62-8AB7-C84B-865C-759E2DFD48B4}"/>
              </a:ext>
            </a:extLst>
          </p:cNvPr>
          <p:cNvSpPr txBox="1"/>
          <p:nvPr/>
        </p:nvSpPr>
        <p:spPr>
          <a:xfrm>
            <a:off x="7725508" y="1950259"/>
            <a:ext cx="1817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А сбалансированность?</a:t>
            </a:r>
          </a:p>
        </p:txBody>
      </p:sp>
    </p:spTree>
    <p:extLst>
      <p:ext uri="{BB962C8B-B14F-4D97-AF65-F5344CB8AC3E}">
        <p14:creationId xmlns:p14="http://schemas.microsoft.com/office/powerpoint/2010/main" val="2451263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300C9C07-A09D-7FEB-053B-BCB60F7885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7262" y="1129779"/>
            <a:ext cx="3469687" cy="4626251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xmlns="" id="{141E558F-C835-BE53-AB40-01A856E4BA68}"/>
              </a:ext>
            </a:extLst>
          </p:cNvPr>
          <p:cNvSpPr/>
          <p:nvPr/>
        </p:nvSpPr>
        <p:spPr>
          <a:xfrm flipH="1">
            <a:off x="175845" y="834903"/>
            <a:ext cx="3042139" cy="883593"/>
          </a:xfrm>
          <a:prstGeom prst="wedgeEllipseCallout">
            <a:avLst>
              <a:gd name="adj1" fmla="val -33641"/>
              <a:gd name="adj2" fmla="val 7208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C208031-4BAF-C0AD-A822-4F8563F6A041}"/>
              </a:ext>
            </a:extLst>
          </p:cNvPr>
          <p:cNvSpPr txBox="1"/>
          <p:nvPr/>
        </p:nvSpPr>
        <p:spPr>
          <a:xfrm>
            <a:off x="281221" y="907367"/>
            <a:ext cx="2692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Сбалансированность означает, что доходы должны быть равны расходам, или разница должна быть минимальной.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91F4A88-CB3B-F963-7C36-7C4B7B9A3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4251" y="480646"/>
            <a:ext cx="5662246" cy="5662246"/>
          </a:xfrm>
          <a:prstGeom prst="rect">
            <a:avLst/>
          </a:prstGeom>
        </p:spPr>
      </p:pic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xmlns="" id="{D8897A93-77DC-3A3B-81B4-25E7A02B9403}"/>
              </a:ext>
            </a:extLst>
          </p:cNvPr>
          <p:cNvSpPr/>
          <p:nvPr/>
        </p:nvSpPr>
        <p:spPr>
          <a:xfrm>
            <a:off x="6600093" y="0"/>
            <a:ext cx="4337538" cy="883593"/>
          </a:xfrm>
          <a:prstGeom prst="wedgeEllipseCallout">
            <a:avLst>
              <a:gd name="adj1" fmla="val -29482"/>
              <a:gd name="adj2" fmla="val 6780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BE03CF9-1402-1217-218D-73FE8CAA7243}"/>
              </a:ext>
            </a:extLst>
          </p:cNvPr>
          <p:cNvSpPr txBox="1"/>
          <p:nvPr/>
        </p:nvSpPr>
        <p:spPr>
          <a:xfrm>
            <a:off x="6938426" y="275546"/>
            <a:ext cx="341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А эффективность?</a:t>
            </a:r>
          </a:p>
        </p:txBody>
      </p:sp>
    </p:spTree>
    <p:extLst>
      <p:ext uri="{BB962C8B-B14F-4D97-AF65-F5344CB8AC3E}">
        <p14:creationId xmlns:p14="http://schemas.microsoft.com/office/powerpoint/2010/main" val="1323344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53641237-8CC7-A353-2120-B7B8A28E0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9899" y="717519"/>
            <a:ext cx="5422961" cy="5422961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CBA87044-579D-4592-0367-73B221D6EE92}"/>
              </a:ext>
            </a:extLst>
          </p:cNvPr>
          <p:cNvSpPr/>
          <p:nvPr/>
        </p:nvSpPr>
        <p:spPr>
          <a:xfrm>
            <a:off x="2546836" y="365123"/>
            <a:ext cx="4067908" cy="1053369"/>
          </a:xfrm>
          <a:prstGeom prst="wedgeEllipseCallout">
            <a:avLst>
              <a:gd name="adj1" fmla="val -32648"/>
              <a:gd name="adj2" fmla="val 8416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BEA6AF5-24DA-3270-996B-5381708CA58E}"/>
              </a:ext>
            </a:extLst>
          </p:cNvPr>
          <p:cNvSpPr txBox="1"/>
          <p:nvPr/>
        </p:nvSpPr>
        <p:spPr>
          <a:xfrm>
            <a:off x="2845778" y="464385"/>
            <a:ext cx="3118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Эффективность означает, что бюджетные средства должны использоваться наиболее эффективно для достижения поставленных целей.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D8DA312-15AA-290C-3C63-ABDD4FC5D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0253" y="1230922"/>
            <a:ext cx="4396154" cy="4396154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xmlns="" id="{D68DBD9F-06F2-FA55-8C94-B0F4AF365413}"/>
              </a:ext>
            </a:extLst>
          </p:cNvPr>
          <p:cNvSpPr/>
          <p:nvPr/>
        </p:nvSpPr>
        <p:spPr>
          <a:xfrm>
            <a:off x="6913686" y="654780"/>
            <a:ext cx="4003431" cy="798881"/>
          </a:xfrm>
          <a:prstGeom prst="wedgeEllipseCallout">
            <a:avLst>
              <a:gd name="adj1" fmla="val -20540"/>
              <a:gd name="adj2" fmla="val 9918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91BAC92-03D3-1547-8201-75C1932EC440}"/>
              </a:ext>
            </a:extLst>
          </p:cNvPr>
          <p:cNvSpPr txBox="1"/>
          <p:nvPr/>
        </p:nvSpPr>
        <p:spPr>
          <a:xfrm>
            <a:off x="7395795" y="891807"/>
            <a:ext cx="3176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Bahnschrift SemiBold Condensed" panose="020B0502040204020203" pitchFamily="34" charset="0"/>
              </a:rPr>
              <a:t>А гласность и ответственность?</a:t>
            </a:r>
          </a:p>
        </p:txBody>
      </p:sp>
    </p:spTree>
    <p:extLst>
      <p:ext uri="{BB962C8B-B14F-4D97-AF65-F5344CB8AC3E}">
        <p14:creationId xmlns:p14="http://schemas.microsoft.com/office/powerpoint/2010/main" val="2544956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592787C3-7762-74A7-1B33-8A5892EB7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1592" y="1253331"/>
            <a:ext cx="4351338" cy="435133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58B479C-78BB-C359-966F-DDF8BD469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596632"/>
            <a:ext cx="6102899" cy="6102899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0394403D-A3AA-BE2A-CA2F-AE05FB9E1F03}"/>
              </a:ext>
            </a:extLst>
          </p:cNvPr>
          <p:cNvSpPr/>
          <p:nvPr/>
        </p:nvSpPr>
        <p:spPr>
          <a:xfrm>
            <a:off x="3903784" y="365125"/>
            <a:ext cx="4384431" cy="1156225"/>
          </a:xfrm>
          <a:prstGeom prst="wedgeEllipseCallout">
            <a:avLst>
              <a:gd name="adj1" fmla="val -25913"/>
              <a:gd name="adj2" fmla="val 6990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C0144F5-3563-E0D6-60B7-FC3640E2F952}"/>
              </a:ext>
            </a:extLst>
          </p:cNvPr>
          <p:cNvSpPr txBox="1"/>
          <p:nvPr/>
        </p:nvSpPr>
        <p:spPr>
          <a:xfrm>
            <a:off x="4470980" y="466183"/>
            <a:ext cx="3352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Гласность означает, что бюджет должен быть открытым для общественности, а ответственность означает, что должностные лица должны нести ответственность за исполнение бюджета.</a:t>
            </a:r>
          </a:p>
        </p:txBody>
      </p:sp>
      <p:sp>
        <p:nvSpPr>
          <p:cNvPr id="10" name="Облачко с текстом: овальное 9">
            <a:extLst>
              <a:ext uri="{FF2B5EF4-FFF2-40B4-BE49-F238E27FC236}">
                <a16:creationId xmlns:a16="http://schemas.microsoft.com/office/drawing/2014/main" xmlns="" id="{7BB8F354-5730-A56E-A690-82BB5BBA9845}"/>
              </a:ext>
            </a:extLst>
          </p:cNvPr>
          <p:cNvSpPr/>
          <p:nvPr/>
        </p:nvSpPr>
        <p:spPr>
          <a:xfrm flipH="1">
            <a:off x="5334000" y="1622408"/>
            <a:ext cx="3094892" cy="1019444"/>
          </a:xfrm>
          <a:prstGeom prst="wedgeEllipseCallout">
            <a:avLst>
              <a:gd name="adj1" fmla="val -34166"/>
              <a:gd name="adj2" fmla="val 694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B0C6791-ADBC-786A-80A8-1205BAADED49}"/>
              </a:ext>
            </a:extLst>
          </p:cNvPr>
          <p:cNvSpPr txBox="1"/>
          <p:nvPr/>
        </p:nvSpPr>
        <p:spPr>
          <a:xfrm>
            <a:off x="5615354" y="1840230"/>
            <a:ext cx="2426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Спасибо, дедушка! Теперь я понимаю, что такое бюджет и бюджетная система.</a:t>
            </a:r>
          </a:p>
        </p:txBody>
      </p:sp>
    </p:spTree>
    <p:extLst>
      <p:ext uri="{BB962C8B-B14F-4D97-AF65-F5344CB8AC3E}">
        <p14:creationId xmlns:p14="http://schemas.microsoft.com/office/powerpoint/2010/main" val="1439459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0B073C9-CD3F-5684-39CD-C2754CB24F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2327" y="940258"/>
            <a:ext cx="5214358" cy="5214358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xmlns="" id="{35CCC54A-922F-6491-578F-7B19804A4B50}"/>
              </a:ext>
            </a:extLst>
          </p:cNvPr>
          <p:cNvSpPr/>
          <p:nvPr/>
        </p:nvSpPr>
        <p:spPr>
          <a:xfrm>
            <a:off x="2348065" y="1884821"/>
            <a:ext cx="3481754" cy="762000"/>
          </a:xfrm>
          <a:prstGeom prst="wedgeEllipseCallout">
            <a:avLst>
              <a:gd name="adj1" fmla="val -32954"/>
              <a:gd name="adj2" fmla="val 8711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F315ED7-BB68-E768-3EB6-F01D3891CC48}"/>
              </a:ext>
            </a:extLst>
          </p:cNvPr>
          <p:cNvSpPr txBox="1"/>
          <p:nvPr/>
        </p:nvSpPr>
        <p:spPr>
          <a:xfrm>
            <a:off x="2719754" y="1931493"/>
            <a:ext cx="28873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Бюджет - это важный инструмент, который помогает нам планировать и управлять нашими финансами.</a:t>
            </a:r>
          </a:p>
        </p:txBody>
      </p:sp>
      <p:sp>
        <p:nvSpPr>
          <p:cNvPr id="7" name="Облачко с текстом: овальное 6">
            <a:extLst>
              <a:ext uri="{FF2B5EF4-FFF2-40B4-BE49-F238E27FC236}">
                <a16:creationId xmlns:a16="http://schemas.microsoft.com/office/drawing/2014/main" xmlns="" id="{C717F0AA-4CA4-17B6-5E3A-A8D96889AF04}"/>
              </a:ext>
            </a:extLst>
          </p:cNvPr>
          <p:cNvSpPr/>
          <p:nvPr/>
        </p:nvSpPr>
        <p:spPr>
          <a:xfrm>
            <a:off x="4099292" y="2716829"/>
            <a:ext cx="2379785" cy="897793"/>
          </a:xfrm>
          <a:prstGeom prst="wedgeEllipseCallout">
            <a:avLst>
              <a:gd name="adj1" fmla="val -37582"/>
              <a:gd name="adj2" fmla="val 7202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53AC571-8B7B-D197-48CA-E2EA2F5CC374}"/>
              </a:ext>
            </a:extLst>
          </p:cNvPr>
          <p:cNvSpPr txBox="1"/>
          <p:nvPr/>
        </p:nvSpPr>
        <p:spPr>
          <a:xfrm>
            <a:off x="4423049" y="2806455"/>
            <a:ext cx="1699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Bahnschrift SemiBold Condensed" panose="020B0502040204020203" pitchFamily="34" charset="0"/>
              </a:rPr>
              <a:t>Я понимаю, дедушка. Он помогает нам достигать наших целей и жить в достатке.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518564E-C780-847B-8AFD-B3E8362BE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8373" y="1284361"/>
            <a:ext cx="4392703" cy="4392703"/>
          </a:xfrm>
          <a:prstGeom prst="rect">
            <a:avLst/>
          </a:prstGeom>
        </p:spPr>
      </p:pic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xmlns="" id="{300197B3-BE41-8CF5-7779-F737BB23DA58}"/>
              </a:ext>
            </a:extLst>
          </p:cNvPr>
          <p:cNvSpPr/>
          <p:nvPr/>
        </p:nvSpPr>
        <p:spPr>
          <a:xfrm flipH="1">
            <a:off x="5709137" y="598850"/>
            <a:ext cx="3481754" cy="1200393"/>
          </a:xfrm>
          <a:prstGeom prst="wedgeEllipseCallout">
            <a:avLst>
              <a:gd name="adj1" fmla="val -38678"/>
              <a:gd name="adj2" fmla="val 8007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5913C5B-9886-216C-1DCC-7F4FF616D415}"/>
              </a:ext>
            </a:extLst>
          </p:cNvPr>
          <p:cNvSpPr txBox="1"/>
          <p:nvPr/>
        </p:nvSpPr>
        <p:spPr>
          <a:xfrm>
            <a:off x="5978768" y="811604"/>
            <a:ext cx="29424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ahnschrift SemiBold Condensed" panose="020B0502040204020203" pitchFamily="34" charset="0"/>
              </a:rPr>
              <a:t>Я рад, что смог объяснить тебе все это. Понимание бюджета поможет тебе принимать разумные финансовые решения в будущем.</a:t>
            </a:r>
          </a:p>
        </p:txBody>
      </p:sp>
    </p:spTree>
    <p:extLst>
      <p:ext uri="{BB962C8B-B14F-4D97-AF65-F5344CB8AC3E}">
        <p14:creationId xmlns:p14="http://schemas.microsoft.com/office/powerpoint/2010/main" val="3676709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F62C2E8-B7C9-D39A-6BB5-5FCBDDC80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756C37D-91DE-4373-7CA6-4F8478716F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2159"/>
          <a:stretch/>
        </p:blipFill>
        <p:spPr>
          <a:xfrm>
            <a:off x="5951354" y="-189493"/>
            <a:ext cx="6349084" cy="55770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AFFABD6-C569-47E3-106F-A84EDE9A2E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46" b="89024" l="7227" r="92090">
                        <a14:foregroundMark x1="7227" y1="34756" x2="7227" y2="34756"/>
                        <a14:foregroundMark x1="12109" y1="36585" x2="12109" y2="36585"/>
                        <a14:foregroundMark x1="15723" y1="46341" x2="15723" y2="46341"/>
                        <a14:foregroundMark x1="20117" y1="42683" x2="20117" y2="42683"/>
                        <a14:foregroundMark x1="27246" y1="46341" x2="27246" y2="46341"/>
                        <a14:foregroundMark x1="29785" y1="42073" x2="29785" y2="42073"/>
                        <a14:foregroundMark x1="34180" y1="46341" x2="34180" y2="46341"/>
                        <a14:foregroundMark x1="42871" y1="45122" x2="42871" y2="45122"/>
                        <a14:foregroundMark x1="46191" y1="50610" x2="46191" y2="50610"/>
                        <a14:foregroundMark x1="53320" y1="42683" x2="53320" y2="42683"/>
                        <a14:foregroundMark x1="57910" y1="48780" x2="57910" y2="48780"/>
                        <a14:foregroundMark x1="62305" y1="46341" x2="62305" y2="46341"/>
                        <a14:foregroundMark x1="73242" y1="54878" x2="73242" y2="54878"/>
                        <a14:foregroundMark x1="78809" y1="45732" x2="78809" y2="45732"/>
                        <a14:foregroundMark x1="83691" y1="45122" x2="83691" y2="45122"/>
                        <a14:foregroundMark x1="89160" y1="53659" x2="89160" y2="53659"/>
                        <a14:foregroundMark x1="92090" y1="48171" x2="92090" y2="48171"/>
                        <a14:foregroundMark x1="91992" y1="62195" x2="91992" y2="621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00200" y="2758083"/>
            <a:ext cx="9753600" cy="15621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880180F-E2BA-AAF8-B3A6-5446824C33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5951354" y="3887681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851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346</Words>
  <Application>Microsoft Office PowerPoint</Application>
  <PresentationFormat>Широкоэкранный</PresentationFormat>
  <Paragraphs>29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Bahnschrift SemiBold Condensed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</dc:creator>
  <cp:lastModifiedBy>Тюленева Алена Андреевна</cp:lastModifiedBy>
  <cp:revision>3</cp:revision>
  <dcterms:created xsi:type="dcterms:W3CDTF">2024-05-16T21:03:50Z</dcterms:created>
  <dcterms:modified xsi:type="dcterms:W3CDTF">2024-06-17T11:25:28Z</dcterms:modified>
</cp:coreProperties>
</file>