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66" r:id="rId2"/>
    <p:sldId id="256" r:id="rId3"/>
    <p:sldId id="257" r:id="rId4"/>
    <p:sldId id="267" r:id="rId5"/>
    <p:sldId id="268" r:id="rId6"/>
    <p:sldId id="269" r:id="rId7"/>
    <p:sldId id="270" r:id="rId8"/>
    <p:sldId id="271" r:id="rId9"/>
    <p:sldId id="258" r:id="rId10"/>
    <p:sldId id="260" r:id="rId11"/>
    <p:sldId id="261" r:id="rId12"/>
    <p:sldId id="262" r:id="rId13"/>
    <p:sldId id="263" r:id="rId14"/>
    <p:sldId id="259" r:id="rId15"/>
    <p:sldId id="265" r:id="rId16"/>
    <p:sldId id="273" r:id="rId17"/>
    <p:sldId id="275" r:id="rId18"/>
  </p:sldIdLst>
  <p:sldSz cx="14630400" cy="8229600"/>
  <p:notesSz cx="6888163" cy="100203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0" d="100"/>
          <a:sy n="100" d="100"/>
        </p:scale>
        <p:origin x="1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582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55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13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03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530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44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90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74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7629" tIns="33815" rIns="67629" bIns="33815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7629" tIns="33815" rIns="67629" bIns="33815"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79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DDDAD5F-9FD1-86A9-77DB-D089334DE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475AFC5-1975-00B7-8C4F-9BEFBF567508}"/>
              </a:ext>
            </a:extLst>
          </p:cNvPr>
          <p:cNvSpPr txBox="1"/>
          <p:nvPr/>
        </p:nvSpPr>
        <p:spPr>
          <a:xfrm>
            <a:off x="328773" y="277402"/>
            <a:ext cx="13777645" cy="25853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Представление бюджета для граждан с помощью виртуальной и дополненной реальности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6AE978-809A-4AB7-ACFB-270A8E5D71DC}"/>
              </a:ext>
            </a:extLst>
          </p:cNvPr>
          <p:cNvSpPr txBox="1"/>
          <p:nvPr/>
        </p:nvSpPr>
        <p:spPr>
          <a:xfrm>
            <a:off x="123290" y="7752143"/>
            <a:ext cx="14342723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" panose="00000500000000000000" pitchFamily="2" charset="-52"/>
              </a:rPr>
              <a:t>Управление финансов администрации городского округа город Чкаловск Нижегородской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756449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1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9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6113" y="509589"/>
            <a:ext cx="7477601" cy="11744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7545"/>
              </a:lnSpc>
              <a:buNone/>
            </a:pPr>
            <a:r>
              <a:rPr lang="en-US" sz="7200" b="1" dirty="0">
                <a:solidFill>
                  <a:schemeClr val="bg1"/>
                </a:solidFill>
                <a:latin typeface="Montserrat" panose="00000500000000000000" pitchFamily="2" charset="-52"/>
                <a:ea typeface="Montserrat" pitchFamily="34" charset="-122"/>
                <a:cs typeface="Montserrat" pitchFamily="34" charset="-120"/>
              </a:rPr>
              <a:t>Введение</a:t>
            </a:r>
            <a:endParaRPr lang="en-US" sz="72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6" name="Text 2"/>
          <p:cNvSpPr/>
          <p:nvPr/>
        </p:nvSpPr>
        <p:spPr>
          <a:xfrm>
            <a:off x="588647" y="1515591"/>
            <a:ext cx="8066256" cy="66396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5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Виртуальная реальность (VR) и дополненная реальность (AR) становятся все более популярными технологиями, и их распространение продолжает расти. Согласно прогнозам, к 2030 году ожидается значительное увеличение числа пользователей этих устройств.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sz="1500" dirty="0">
              <a:solidFill>
                <a:schemeClr val="bg1"/>
              </a:solidFill>
              <a:latin typeface="Montserrat" panose="00000500000000000000" pitchFamily="2" charset="-52"/>
              <a:ea typeface="Heebo" pitchFamily="34" charset="-122"/>
              <a:cs typeface="Heebo" pitchFamily="34" charset="-12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5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Одной из причин этого роста является развитие технологий, которые делают VR и AR более доступными и удобными для использования. Новые устройства становятся легче, компактнее и более мощными, что делает их привлекательными для широкого круга потребителей. Кроме того, снижение стоимости этих устройств также способствует их распространению.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sz="1500" dirty="0">
              <a:solidFill>
                <a:schemeClr val="bg1"/>
              </a:solidFill>
              <a:latin typeface="Montserrat" panose="00000500000000000000" pitchFamily="2" charset="-52"/>
              <a:ea typeface="Heebo" pitchFamily="34" charset="-122"/>
              <a:cs typeface="Heebo" pitchFamily="34" charset="-12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5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Кроме того, эти технологии начинают находить применение в различных сферах жизни, включая образование, медицину, туризм и даже розничную торговлю.  Информационное общество требует новых форм представления данных. Сегодня мы можем использовать технологии виртуальной и дополненной реальности для визуализации бюджетных процессов. Это позволит гражданам лучше понять, как формируется и используется бюджет.</a:t>
            </a:r>
            <a:endParaRPr lang="en-US" sz="15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A65D43-FEB9-BBB4-1F6A-AADF71385D5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2725" y="2352781"/>
            <a:ext cx="6737688" cy="37899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430553" y="657429"/>
            <a:ext cx="9074954" cy="27774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2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Использование технологий виртуальной реальности</a:t>
            </a:r>
            <a:endParaRPr lang="en-US" sz="42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6" name="Text 2"/>
          <p:cNvSpPr/>
          <p:nvPr/>
        </p:nvSpPr>
        <p:spPr>
          <a:xfrm>
            <a:off x="441186" y="2541175"/>
            <a:ext cx="8714839" cy="55649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  <a:t>Виртуальная реальность (VR) – это технология, которая позволяет пользователям погрузиться в искусственно созданный мир. Она предоставляет возможность взаимодействия с виртуальными объектами и пространствами, создавая эффект полного присутствия. </a:t>
            </a:r>
            <a:b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</a:br>
            <a:endParaRPr lang="ru-RU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just">
              <a:lnSpc>
                <a:spcPts val="2799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  <a:t>К 2030 году одной из областей, где VR может быть применена, является визуализация бюджета для граждан. Это сложный документ, который содержит множество данных о расходах и доходах государства, региона, муниципального образования. Понимание этих данных может быть затруднительным для обычных граждан. Однако использование VR значительно упростит этот процесс.</a:t>
            </a: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8CD5839-3569-49DD-D5B9-27EF627CB4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01250" y="0"/>
            <a:ext cx="462915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544886" y="406233"/>
            <a:ext cx="7139828" cy="77127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Визуализация бюджета для граждан в VR может быть представлена в форме интерактивного 3D-пространства, где пользователи могут перемещаться и взаимодействовать с различными элементами бюджета. Например, пользователь может выбрать определенную статью расходов и увидеть, куда идут эти деньги. Это может быть представлено в виде графиков, диаграмм или даже голосового помощника, объясняющего, как эти средства используются.</a:t>
            </a:r>
          </a:p>
          <a:p>
            <a:pPr marL="0" indent="0" algn="just">
              <a:lnSpc>
                <a:spcPts val="2799"/>
              </a:lnSpc>
              <a:buNone/>
            </a:pP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  <a:ea typeface="Heebo" pitchFamily="34" charset="-122"/>
              <a:cs typeface="Heebo" pitchFamily="34" charset="-120"/>
            </a:endParaRPr>
          </a:p>
          <a:p>
            <a:pPr marL="0" indent="0" algn="just">
              <a:lnSpc>
                <a:spcPts val="2799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Кроме того, VR может предоставить возможность гражданам участвовать в обсуждении бюджета. Они могут предлагать свои идеи и предложения, которые затем могут быть рассмотрены и учтены при формировании окончательного варианта бюджета.</a:t>
            </a:r>
          </a:p>
          <a:p>
            <a:pPr marL="0" indent="0" algn="just">
              <a:lnSpc>
                <a:spcPts val="2799"/>
              </a:lnSpc>
              <a:buNone/>
            </a:pP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  <a:ea typeface="Heebo" pitchFamily="34" charset="-122"/>
              <a:cs typeface="Heebo" pitchFamily="34" charset="-120"/>
            </a:endParaRPr>
          </a:p>
          <a:p>
            <a:pPr marL="0" indent="0" algn="just">
              <a:lnSpc>
                <a:spcPts val="2799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Таким образом, использование технологий виртуальной реальности для визуализации бюджета может сделать этот процесс более понятным и доступным для граждан. Это также может способствовать развитию гражданского общества, повышению уровня участия граждан, в том числе молодежи, в управлении государством.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FBB252-A3CA-9331-BDF6-E06AE0DE20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r="22222"/>
          <a:stretch/>
        </p:blipFill>
        <p:spPr>
          <a:xfrm>
            <a:off x="8229600" y="0"/>
            <a:ext cx="64008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05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430553" y="657429"/>
            <a:ext cx="9074954" cy="27774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2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Использование технологий </a:t>
            </a:r>
            <a:r>
              <a:rPr lang="ru-RU" sz="42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дополненной</a:t>
            </a:r>
            <a:r>
              <a:rPr lang="en-US" sz="42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 реальности</a:t>
            </a:r>
            <a:endParaRPr lang="en-US" sz="42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6" name="Text 2"/>
          <p:cNvSpPr/>
          <p:nvPr/>
        </p:nvSpPr>
        <p:spPr>
          <a:xfrm>
            <a:off x="430553" y="2372733"/>
            <a:ext cx="8714839" cy="55649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Технологии дополненной реальности (AR) представляют собой мощный инструмент, который должен быть использован для визуализации бюджета для граждан. AR позволяет добавлять цифровые объекты к реальному миру, создавая гибридное пространство, где физический и цифровой миры сливаются вместе.</a:t>
            </a:r>
          </a:p>
          <a:p>
            <a:pPr marL="0" indent="0" algn="just">
              <a:lnSpc>
                <a:spcPts val="2799"/>
              </a:lnSpc>
              <a:buNone/>
            </a:pP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just">
              <a:lnSpc>
                <a:spcPts val="2799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Визуализация бюджета с помощью AR может быть реализована следующим образом: граждане могут скачать специальное приложение на свой смартфон или планшет, очки или шлем дополненной реальности, которое позволит им просматривать информацию о бюджете в режиме реального времени. Приложение будет использовать камеру устройства для отображения информации о бюджете поверх реального мира. Граждане смогут видеть, какие проекты финансируются, сколько денег выделяется на определенные области и многое другое.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42A6810-7D49-96DD-21DA-3909FF141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250" y="0"/>
            <a:ext cx="462915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77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4896854" y="555345"/>
            <a:ext cx="9373432" cy="8085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ct val="125000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Одним из интересных способов использования этой технологии может стать предоставление информации о благоустройстве и финансировании социальных объектов.</a:t>
            </a:r>
          </a:p>
          <a:p>
            <a:pPr marL="0" indent="0" algn="just">
              <a:lnSpc>
                <a:spcPct val="125000"/>
              </a:lnSpc>
              <a:buNone/>
            </a:pP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just">
              <a:lnSpc>
                <a:spcPct val="125000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При использовании AR-очков, прогуливаясь по улицам города, можно получить подробную информацию о том, сколько денег было потрачено на конкретные объекты благоустройства. Например, проходя мимо нового парка, можно узнать, сколько средств было вложено в его создание, какие компании участвовали в проекте и какие материалы использовались. Эта информация может быть представлена в удобном для восприятия формате, например, в виде графиков или диаграмм.</a:t>
            </a:r>
          </a:p>
          <a:p>
            <a:pPr marL="0" indent="0" algn="just">
              <a:lnSpc>
                <a:spcPct val="125000"/>
              </a:lnSpc>
              <a:buNone/>
            </a:pP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just">
              <a:lnSpc>
                <a:spcPct val="125000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Более того, AR-очки могут предоставлять информацию о строительстве новых объектов, к примеру школ или больниц. Прогуливаясь рядом со стройкой, можно узнать, сколько средств было выделено на проект, когда ожидается завершение строительства, какие компании участвуют в нем, как будет выглядеть объект и сколько будет создано новых рабочих мест. Такая информация поможет жителям города лучше понимать, как используются их налоговые деньги и какие проекты реализуются в их городе,  в том числе в рамках инициативного бюджетирования.</a:t>
            </a:r>
          </a:p>
          <a:p>
            <a:pPr marL="0" indent="0" algn="just">
              <a:lnSpc>
                <a:spcPct val="125000"/>
              </a:lnSpc>
              <a:buNone/>
            </a:pPr>
            <a:endParaRPr lang="ru-RU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just">
              <a:lnSpc>
                <a:spcPct val="125000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Таким образом, использование AR-очков может стать эффективным инструментом для повышения прозрачности городского управления и улучшения качества жизни населения.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ED55B4-7C9C-2639-AF78-14FDD97F4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62915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19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463148" y="616757"/>
            <a:ext cx="9074954" cy="17153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ru-RU" sz="42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Геймификация процесса изучения бюджета  </a:t>
            </a:r>
            <a:endParaRPr lang="en-US" sz="42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6" name="Text 2"/>
          <p:cNvSpPr/>
          <p:nvPr/>
        </p:nvSpPr>
        <p:spPr>
          <a:xfrm>
            <a:off x="463148" y="2332061"/>
            <a:ext cx="8508910" cy="61665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  <a:t>Геймификация — это процесс использования игровых элементов и техник в неигровом контексте для привлечения пользователей и повышения их вовлеченности. В контексте изучения бюджета, геймификация может быть очень эффективной. Когда люди играют в игры, они обычно испытывают чувство азарта и удовлетворения от достижения целей. Это может помочь им лучше понять сложные концепции бюджета, повысить свою финансовую грамотность и научиться управлять своими финансами. Кроме того, геймификация может сделать изучение бюджета более интересным и увлекательным процессом, что способствует более глубокому пониманию материала.</a:t>
            </a:r>
          </a:p>
          <a:p>
            <a:pPr marL="0" indent="0" algn="just">
              <a:lnSpc>
                <a:spcPts val="2799"/>
              </a:lnSpc>
              <a:buNone/>
            </a:pPr>
            <a:endParaRPr lang="ru-RU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just">
              <a:lnSpc>
                <a:spcPts val="2799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  <a:t>Для дополнительного вовлечения населения в процесс изучения бюджета можно разработать игру-симулятор для </a:t>
            </a:r>
            <a:r>
              <a:rPr lang="en-US" sz="1750" dirty="0">
                <a:solidFill>
                  <a:schemeClr val="bg1"/>
                </a:solidFill>
                <a:latin typeface="Montserrat" panose="00000500000000000000" pitchFamily="2" charset="-52"/>
              </a:rPr>
              <a:t>VR</a:t>
            </a:r>
            <a: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  <a:t>-шлема.</a:t>
            </a:r>
          </a:p>
          <a:p>
            <a:pPr marL="0" indent="0" algn="just">
              <a:lnSpc>
                <a:spcPts val="2799"/>
              </a:lnSpc>
              <a:buNone/>
            </a:pP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E23F42-42A3-5CE9-938F-E1B2B1E76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250" y="0"/>
            <a:ext cx="462915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35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215277" y="533659"/>
            <a:ext cx="8714839" cy="75635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799"/>
              </a:lnSpc>
              <a:buNone/>
            </a:pPr>
            <a:r>
              <a:rPr lang="ru-RU" sz="1750" b="1" dirty="0">
                <a:solidFill>
                  <a:schemeClr val="bg1"/>
                </a:solidFill>
                <a:latin typeface="Montserrat" panose="00000500000000000000" pitchFamily="2" charset="-52"/>
              </a:rPr>
              <a:t>Игра "Финансовый менеджер города" </a:t>
            </a:r>
            <a: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  <a:t>представляет собой симулятор управления финансами города в условиях реального бюджета. Игроку предлагается роль мэра, которому необходимо принимать решения о распределении бюджетных средств между различными сферами городской жизни: образованием, здравоохранением,</a:t>
            </a:r>
            <a:r>
              <a:rPr lang="en-US" sz="1750" dirty="0">
                <a:solidFill>
                  <a:schemeClr val="bg1"/>
                </a:solidFill>
                <a:latin typeface="Montserrat" panose="00000500000000000000" pitchFamily="2" charset="-52"/>
              </a:rPr>
              <a:t> </a:t>
            </a:r>
            <a: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  <a:t>культурой, транспортом, жилищно-коммунальными услугами и другими. Цель игры - справиться с дефицитом бюджета, сохраняя при этом качество жизни горожан на приемлемом уровне.</a:t>
            </a:r>
          </a:p>
          <a:p>
            <a:pPr marL="0" indent="0" algn="just">
              <a:lnSpc>
                <a:spcPts val="2799"/>
              </a:lnSpc>
              <a:buNone/>
            </a:pPr>
            <a:endParaRPr lang="ru-RU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just">
              <a:lnSpc>
                <a:spcPts val="2799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  <a:t>Игра будет разработана с использованием технологий виртуальной реальности, что позволяет игрокам полностью погрузиться в атмосферу принятия сложных финансовых решений. В процессе игры они сталкиваются с различными сценариями, которые могут возникнуть в реальной жизни, такими как экономический кризис, стихийные бедствия и другие чрезвычайные ситуации.</a:t>
            </a:r>
          </a:p>
          <a:p>
            <a:pPr marL="0" indent="0" algn="just">
              <a:lnSpc>
                <a:spcPts val="2799"/>
              </a:lnSpc>
              <a:buNone/>
            </a:pPr>
            <a:endParaRPr lang="ru-RU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  <a:p>
            <a:pPr marL="0" indent="0" algn="just">
              <a:lnSpc>
                <a:spcPts val="2799"/>
              </a:lnSpc>
              <a:buNone/>
            </a:pPr>
            <a:r>
              <a:rPr lang="ru-RU" sz="1750" dirty="0">
                <a:solidFill>
                  <a:schemeClr val="bg1"/>
                </a:solidFill>
                <a:latin typeface="Montserrat" panose="00000500000000000000" pitchFamily="2" charset="-52"/>
              </a:rPr>
              <a:t>"Финансовый менеджер города" может быть полезен не только для обучения основам управления финансами, но и для понимания последствий дефицита бюджета и возможных путей его преодоления.</a:t>
            </a: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FE259970-75EC-7AE6-34BB-095975BC1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392" y="0"/>
            <a:ext cx="5486400" cy="82296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9A9711-9B85-B234-F53A-4147EC040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5392" y="1371599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25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" y="0"/>
            <a:ext cx="5486400" cy="8229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15789" y="192164"/>
            <a:ext cx="7477601" cy="2083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Преимущества VR/AR для представления бюджета</a:t>
            </a:r>
            <a:endParaRPr lang="en-US" sz="4374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6" name="Text 2"/>
          <p:cNvSpPr/>
          <p:nvPr/>
        </p:nvSpPr>
        <p:spPr>
          <a:xfrm>
            <a:off x="6315789" y="2390893"/>
            <a:ext cx="7122200" cy="19550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Наглядность и вовлеченность:</a:t>
            </a:r>
            <a:r>
              <a:rPr lang="en-US" sz="175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 Технологии VR/AR позволяют гражданам визуально погружаться в интерактивные 3D-модели бюджета, делая сложную финансовую информацию более понятной и запоминающейся.</a:t>
            </a: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 3"/>
          <p:cNvSpPr/>
          <p:nvPr/>
        </p:nvSpPr>
        <p:spPr>
          <a:xfrm>
            <a:off x="6323409" y="4345968"/>
            <a:ext cx="7122200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Интерактивность и обратная связь:</a:t>
            </a:r>
            <a:r>
              <a:rPr lang="en-US" sz="175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 Граждане могут взаимодействовать с виртуальными моделями, задавать вопросы и получать мгновенные ответы, повышая свое вовлечение в бюджетный процесс.</a:t>
            </a: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Text 4"/>
          <p:cNvSpPr/>
          <p:nvPr/>
        </p:nvSpPr>
        <p:spPr>
          <a:xfrm>
            <a:off x="6315789" y="6122550"/>
            <a:ext cx="7122200" cy="19148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lnSpc>
                <a:spcPts val="2799"/>
              </a:lnSpc>
              <a:buSzPct val="100000"/>
              <a:buChar char="•"/>
            </a:pPr>
            <a:r>
              <a:rPr lang="en-US" sz="1750" b="1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Доступность и удобство:</a:t>
            </a:r>
            <a:r>
              <a:rPr lang="en-US" sz="175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 Использование шлемов VR и приложений AR делает бюджетную информацию доступной в любом месте и времени, способствуя более широкому распространению знаний среди населения.</a:t>
            </a: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A79869D-A21C-D610-7047-61B521E93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20" y="1379694"/>
            <a:ext cx="5470211" cy="54702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A655765-BFDD-FD41-ABAC-990AA67B42A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3750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4" name="Text 1"/>
          <p:cNvSpPr/>
          <p:nvPr/>
        </p:nvSpPr>
        <p:spPr>
          <a:xfrm>
            <a:off x="1894973" y="625077"/>
            <a:ext cx="10840454" cy="12353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864"/>
              </a:lnSpc>
              <a:buNone/>
            </a:pPr>
            <a:r>
              <a:rPr lang="ru-RU" sz="48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Виды в</a:t>
            </a:r>
            <a:r>
              <a:rPr lang="en-US" sz="48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изуализаци</a:t>
            </a:r>
            <a:r>
              <a:rPr lang="ru-RU" sz="48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и данных</a:t>
            </a:r>
          </a:p>
          <a:p>
            <a:pPr marL="0" indent="0" algn="ctr">
              <a:lnSpc>
                <a:spcPts val="4864"/>
              </a:lnSpc>
              <a:buNone/>
            </a:pPr>
            <a:endParaRPr lang="en-US" sz="48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5" name="Text 2"/>
          <p:cNvSpPr/>
          <p:nvPr/>
        </p:nvSpPr>
        <p:spPr>
          <a:xfrm>
            <a:off x="1321079" y="2273141"/>
            <a:ext cx="2553968" cy="9261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32"/>
              </a:lnSpc>
              <a:buNone/>
            </a:pPr>
            <a:r>
              <a:rPr lang="en-US" sz="1946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Интерактивные инфографики</a:t>
            </a:r>
            <a:endParaRPr lang="en-US" sz="1946" b="1" dirty="0">
              <a:solidFill>
                <a:schemeClr val="bg1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1313953" y="3088243"/>
            <a:ext cx="2561094" cy="4110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90"/>
              </a:lnSpc>
              <a:buNone/>
            </a:pPr>
            <a:r>
              <a:rPr lang="en-US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Интерактивные трехмерные инфографики позволяют гражданам </a:t>
            </a:r>
            <a:r>
              <a:rPr lang="en-US" sz="1556" dirty="0" err="1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наглядно</a:t>
            </a:r>
            <a:r>
              <a:rPr lang="en-US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 </a:t>
            </a:r>
            <a:r>
              <a:rPr lang="ru-RU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изучать</a:t>
            </a:r>
            <a:r>
              <a:rPr lang="en-US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 </a:t>
            </a:r>
            <a:r>
              <a:rPr lang="ru-RU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структуру расходов бюджета</a:t>
            </a:r>
            <a:r>
              <a:rPr lang="en-US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, распределение средств по различным </a:t>
            </a:r>
            <a:r>
              <a:rPr lang="en-US" sz="1556" dirty="0" err="1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статьям</a:t>
            </a:r>
            <a:r>
              <a:rPr lang="en-US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 и динамику изменений.</a:t>
            </a:r>
            <a:endParaRPr lang="en-US" sz="1556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 4"/>
          <p:cNvSpPr/>
          <p:nvPr/>
        </p:nvSpPr>
        <p:spPr>
          <a:xfrm>
            <a:off x="4849124" y="2273141"/>
            <a:ext cx="1985605" cy="6174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32"/>
              </a:lnSpc>
              <a:buNone/>
            </a:pPr>
            <a:r>
              <a:rPr lang="en-US" sz="1946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Детализация доходов</a:t>
            </a:r>
            <a:endParaRPr lang="en-US" sz="1946" b="1" dirty="0">
              <a:solidFill>
                <a:schemeClr val="bg1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4849124" y="3088243"/>
            <a:ext cx="2466076" cy="3794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90"/>
              </a:lnSpc>
              <a:buNone/>
            </a:pPr>
            <a:r>
              <a:rPr lang="en-US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Виртуальные модели бюджета могут детально отображать источники доходов, такие как налоги, сборы, поступления от государственной</a:t>
            </a:r>
            <a:r>
              <a:rPr lang="ru-RU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 и муниципальной</a:t>
            </a:r>
            <a:r>
              <a:rPr lang="en-US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 собственности, демонстрируя вклад каждого направления.</a:t>
            </a:r>
            <a:endParaRPr lang="en-US" sz="1556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 6"/>
          <p:cNvSpPr/>
          <p:nvPr/>
        </p:nvSpPr>
        <p:spPr>
          <a:xfrm>
            <a:off x="8148682" y="2273141"/>
            <a:ext cx="2114957" cy="6174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32"/>
              </a:lnSpc>
              <a:buNone/>
            </a:pPr>
            <a:r>
              <a:rPr lang="en-US" sz="1946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Объемные визуализации</a:t>
            </a:r>
            <a:endParaRPr lang="en-US" sz="1946" b="1" dirty="0">
              <a:solidFill>
                <a:schemeClr val="bg1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8148682" y="3088243"/>
            <a:ext cx="2457347" cy="28460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90"/>
              </a:lnSpc>
              <a:buNone/>
            </a:pPr>
            <a:r>
              <a:rPr lang="en-US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Объемные трехмерные визуализации помогают гражданам легко воспринимать крупные цифры расходов и доходов, придавая им наглядную форму.</a:t>
            </a:r>
            <a:endParaRPr lang="en-US" sz="1556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1330842" y="2273141"/>
            <a:ext cx="1985605" cy="6174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32"/>
              </a:lnSpc>
              <a:buNone/>
            </a:pPr>
            <a:r>
              <a:rPr lang="en-US" sz="1946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Сравнение показателей</a:t>
            </a:r>
            <a:endParaRPr lang="en-US" sz="1946" b="1" dirty="0">
              <a:solidFill>
                <a:schemeClr val="bg1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11330842" y="3088243"/>
            <a:ext cx="2561094" cy="41109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490"/>
              </a:lnSpc>
              <a:buNone/>
            </a:pPr>
            <a:r>
              <a:rPr lang="en-US" sz="1556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Интерактивные модели позволяют сравнивать различные статьи бюджета, их долю в общих расходах и динамику изменений, что помогает лучше понять приоритеты государственной финансовой политики.</a:t>
            </a:r>
            <a:endParaRPr lang="en-US" sz="1556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Shape 2">
            <a:extLst>
              <a:ext uri="{FF2B5EF4-FFF2-40B4-BE49-F238E27FC236}">
                <a16:creationId xmlns:a16="http://schemas.microsoft.com/office/drawing/2014/main" id="{8D18889F-5E64-F130-D0B0-78B362ABB86B}"/>
              </a:ext>
            </a:extLst>
          </p:cNvPr>
          <p:cNvSpPr/>
          <p:nvPr/>
        </p:nvSpPr>
        <p:spPr>
          <a:xfrm>
            <a:off x="1236213" y="2166904"/>
            <a:ext cx="2545708" cy="926188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4" name="Shape 2">
            <a:extLst>
              <a:ext uri="{FF2B5EF4-FFF2-40B4-BE49-F238E27FC236}">
                <a16:creationId xmlns:a16="http://schemas.microsoft.com/office/drawing/2014/main" id="{53E9F341-8DFC-3F81-EF53-3B5D9CCCABA6}"/>
              </a:ext>
            </a:extLst>
          </p:cNvPr>
          <p:cNvSpPr/>
          <p:nvPr/>
        </p:nvSpPr>
        <p:spPr>
          <a:xfrm>
            <a:off x="4739010" y="2162055"/>
            <a:ext cx="2545708" cy="926188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FA300168-4B0B-02D5-2F69-1C9E3BDB090F}"/>
              </a:ext>
            </a:extLst>
          </p:cNvPr>
          <p:cNvSpPr/>
          <p:nvPr/>
        </p:nvSpPr>
        <p:spPr>
          <a:xfrm>
            <a:off x="8104501" y="2166904"/>
            <a:ext cx="2545708" cy="926188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A9CA46F6-6015-B7A1-B137-B785A58E97C4}"/>
              </a:ext>
            </a:extLst>
          </p:cNvPr>
          <p:cNvSpPr/>
          <p:nvPr/>
        </p:nvSpPr>
        <p:spPr>
          <a:xfrm>
            <a:off x="11152155" y="2147233"/>
            <a:ext cx="2545708" cy="926188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8E5FE98-8377-E85F-B7B6-7C2AD2775C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3750"/>
          <a:stretch/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2250375" y="496746"/>
            <a:ext cx="10554414" cy="13887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68"/>
              </a:lnSpc>
              <a:buNone/>
            </a:pPr>
            <a:r>
              <a:rPr lang="en-US" sz="54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Вовлечение граждан в бюджетный процесс</a:t>
            </a:r>
            <a:endParaRPr lang="en-US" sz="54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250375" y="2595699"/>
            <a:ext cx="5166122" cy="2361605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480165" y="2678606"/>
            <a:ext cx="358711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Доступные презентации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2480164" y="3038003"/>
            <a:ext cx="470654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Интерактивные модели бюджета в VR/AR помогают донести сложную финансовую информацию до широкой аудитории в увлекательной и понятной форме.</a:t>
            </a: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657598" y="2595699"/>
            <a:ext cx="5166122" cy="2361605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887389" y="2714080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Montserrat" panose="00000500000000000000" pitchFamily="2" charset="-52"/>
                <a:ea typeface="Montserrat" pitchFamily="34" charset="-122"/>
                <a:cs typeface="Montserrat" pitchFamily="34" charset="-120"/>
              </a:rPr>
              <a:t>Обратная связь</a:t>
            </a:r>
            <a:endParaRPr lang="en-US" sz="2400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887388" y="3006343"/>
            <a:ext cx="470654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Граждане могут взаимодействовать с виртуальными бюджетными моделями, задавать вопросы и получать мгновенные ответы, что повышает их вовлеченность.</a:t>
            </a: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250375" y="5192280"/>
            <a:ext cx="5166122" cy="2361605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480164" y="5320326"/>
            <a:ext cx="3250525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Онлайн-консультации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3" name="Text 10"/>
          <p:cNvSpPr/>
          <p:nvPr/>
        </p:nvSpPr>
        <p:spPr>
          <a:xfrm>
            <a:off x="2480165" y="5662279"/>
            <a:ext cx="470654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Виртуальные консультации помогают объяснять гражданам сложные бюджетные вопросы и получать их мнение, способствуя открытому диалогу.</a:t>
            </a: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657598" y="5219207"/>
            <a:ext cx="5166122" cy="2361605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887388" y="5315093"/>
            <a:ext cx="409956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Общественные обсуждения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Text 13"/>
          <p:cNvSpPr/>
          <p:nvPr/>
        </p:nvSpPr>
        <p:spPr>
          <a:xfrm>
            <a:off x="7887387" y="5689206"/>
            <a:ext cx="470654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175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Совместные виртуальные сессии позволяют гражданам активно участвовать в обсуждении бюджетных приоритетов и предлагать свои идеи.</a:t>
            </a:r>
            <a:endParaRPr lang="en-US" sz="175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4167"/>
            <a:ext cx="14630400" cy="8233767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043752" y="595040"/>
            <a:ext cx="10213019" cy="11544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4546"/>
              </a:lnSpc>
              <a:buNone/>
            </a:pPr>
            <a:r>
              <a:rPr lang="en-US" sz="44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Обратная связь и взаимодействие с гражданами</a:t>
            </a:r>
            <a:endParaRPr lang="en-US" sz="44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6" name="Text 2"/>
          <p:cNvSpPr/>
          <p:nvPr/>
        </p:nvSpPr>
        <p:spPr>
          <a:xfrm>
            <a:off x="2090143" y="2526939"/>
            <a:ext cx="1985963" cy="577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273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Открытые обсуждения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2090143" y="3309505"/>
            <a:ext cx="2271096" cy="35475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en-US" sz="1455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Регулярные виртуальные сессии позволяют гражданам свободно высказывать свое мнение по поводу бюджетной политики, делиться предложениями и участвовать в процессе принятия решений.</a:t>
            </a:r>
            <a:endParaRPr lang="en-US" sz="1455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9" name="Text 4"/>
          <p:cNvSpPr/>
          <p:nvPr/>
        </p:nvSpPr>
        <p:spPr>
          <a:xfrm>
            <a:off x="4832791" y="2671301"/>
            <a:ext cx="1985963" cy="28872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273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Онлайн-опросы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Text 5"/>
          <p:cNvSpPr/>
          <p:nvPr/>
        </p:nvSpPr>
        <p:spPr>
          <a:xfrm>
            <a:off x="4638297" y="3309504"/>
            <a:ext cx="2409775" cy="39664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en-US" sz="1455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Интерактивные опросы и голосования помогают оперативно собирать обратную связь от граждан, чтобы учитывать их приоритеты при планировании бюджетных расходов.</a:t>
            </a:r>
            <a:endParaRPr lang="en-US" sz="1455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730241" y="2533787"/>
            <a:ext cx="1985963" cy="577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273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Ответы на вопросы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3" name="Text 7"/>
          <p:cNvSpPr/>
          <p:nvPr/>
        </p:nvSpPr>
        <p:spPr>
          <a:xfrm>
            <a:off x="7545623" y="3304814"/>
            <a:ext cx="2409775" cy="29563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en-US" sz="1455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Виртуальные консультации с экспертами позволяют гражданам получать разъяснения по сложным бюджетным вопросам, повышая уровень их финансовой грамотности.</a:t>
            </a:r>
            <a:endParaRPr lang="en-US" sz="1455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5" name="Text 8"/>
          <p:cNvSpPr/>
          <p:nvPr/>
        </p:nvSpPr>
        <p:spPr>
          <a:xfrm>
            <a:off x="10297157" y="2533787"/>
            <a:ext cx="2243099" cy="577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2273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Предложения от граждан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 9"/>
          <p:cNvSpPr/>
          <p:nvPr/>
        </p:nvSpPr>
        <p:spPr>
          <a:xfrm>
            <a:off x="10394785" y="3359586"/>
            <a:ext cx="2409775" cy="26606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327"/>
              </a:lnSpc>
              <a:buNone/>
            </a:pPr>
            <a:r>
              <a:rPr lang="en-US" sz="1455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Платформы для взаимодействия с гражданами дают возможность вносить конкретные идеи и инициативы, которые могут быть учтены при формировании бюджета.</a:t>
            </a:r>
            <a:endParaRPr lang="en-US" sz="1455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B8FAB4D9-FAA6-AF04-BBA3-7607B94677D6}"/>
              </a:ext>
            </a:extLst>
          </p:cNvPr>
          <p:cNvSpPr/>
          <p:nvPr/>
        </p:nvSpPr>
        <p:spPr>
          <a:xfrm>
            <a:off x="1972637" y="2423473"/>
            <a:ext cx="2409775" cy="4770299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FD1B99A4-885F-B02D-FDC9-829844D3B33D}"/>
              </a:ext>
            </a:extLst>
          </p:cNvPr>
          <p:cNvSpPr/>
          <p:nvPr/>
        </p:nvSpPr>
        <p:spPr>
          <a:xfrm>
            <a:off x="4615521" y="2423473"/>
            <a:ext cx="2534741" cy="4770299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20" name="Shape 2">
            <a:extLst>
              <a:ext uri="{FF2B5EF4-FFF2-40B4-BE49-F238E27FC236}">
                <a16:creationId xmlns:a16="http://schemas.microsoft.com/office/drawing/2014/main" id="{C721F1B6-BFE4-DD08-1F1B-DEF76F93564C}"/>
              </a:ext>
            </a:extLst>
          </p:cNvPr>
          <p:cNvSpPr/>
          <p:nvPr/>
        </p:nvSpPr>
        <p:spPr>
          <a:xfrm>
            <a:off x="7323486" y="2423473"/>
            <a:ext cx="2817017" cy="4770299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93F184BB-6128-BFCC-B372-AA416119F80C}"/>
              </a:ext>
            </a:extLst>
          </p:cNvPr>
          <p:cNvSpPr/>
          <p:nvPr/>
        </p:nvSpPr>
        <p:spPr>
          <a:xfrm>
            <a:off x="10394785" y="2423472"/>
            <a:ext cx="2409775" cy="4770299"/>
          </a:xfrm>
          <a:prstGeom prst="roundRect">
            <a:avLst>
              <a:gd name="adj" fmla="val 4234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30672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2071926" y="607100"/>
            <a:ext cx="10486430" cy="13799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ts val="5432"/>
              </a:lnSpc>
              <a:buNone/>
            </a:pPr>
            <a:r>
              <a:rPr lang="en-US" sz="4346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Повышение прозрачности бюджетной информации</a:t>
            </a:r>
            <a:endParaRPr lang="en-US" sz="4346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071926" y="2290643"/>
            <a:ext cx="386239" cy="386239"/>
          </a:xfrm>
          <a:prstGeom prst="roundRect">
            <a:avLst>
              <a:gd name="adj" fmla="val 25721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678906" y="2311241"/>
            <a:ext cx="4525923" cy="6898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16"/>
              </a:lnSpc>
              <a:buNone/>
            </a:pPr>
            <a:r>
              <a:rPr lang="en-US" sz="2173" b="1" dirty="0">
                <a:solidFill>
                  <a:schemeClr val="bg1"/>
                </a:solidFill>
                <a:latin typeface="Montserrat" panose="00000500000000000000" pitchFamily="2" charset="-52"/>
                <a:ea typeface="Montserrat" pitchFamily="34" charset="-122"/>
                <a:cs typeface="Montserrat" pitchFamily="34" charset="-120"/>
              </a:rPr>
              <a:t>Виртуальные бюджетные панели</a:t>
            </a:r>
            <a:endParaRPr lang="en-US" sz="2173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7" name="Text 4"/>
          <p:cNvSpPr/>
          <p:nvPr/>
        </p:nvSpPr>
        <p:spPr>
          <a:xfrm>
            <a:off x="2678906" y="3133487"/>
            <a:ext cx="4525923" cy="17656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81"/>
              </a:lnSpc>
              <a:buNone/>
            </a:pPr>
            <a:r>
              <a:rPr lang="en-US" sz="1738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Интерактивные 3D-визуализации позволяют наглядно представлять структуру доходов и расходов бюджета, помогая гражданам понять, на что тратятся их налоги.</a:t>
            </a:r>
            <a:endParaRPr lang="en-US" sz="1738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425571" y="2290643"/>
            <a:ext cx="386239" cy="386239"/>
          </a:xfrm>
          <a:prstGeom prst="roundRect">
            <a:avLst>
              <a:gd name="adj" fmla="val 25721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032552" y="2311241"/>
            <a:ext cx="4525923" cy="6898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16"/>
              </a:lnSpc>
              <a:buNone/>
            </a:pPr>
            <a:r>
              <a:rPr lang="en-US" sz="2173" b="1" dirty="0">
                <a:solidFill>
                  <a:schemeClr val="bg1"/>
                </a:solidFill>
                <a:latin typeface="Montserrat" panose="00000500000000000000" pitchFamily="2" charset="-52"/>
                <a:ea typeface="Montserrat" pitchFamily="34" charset="-122"/>
                <a:cs typeface="Montserrat" pitchFamily="34" charset="-120"/>
              </a:rPr>
              <a:t>Детализация финансовых показателей</a:t>
            </a:r>
            <a:endParaRPr lang="en-US" sz="2173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032552" y="3133487"/>
            <a:ext cx="4525923" cy="17656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81"/>
              </a:lnSpc>
              <a:buNone/>
            </a:pPr>
            <a:r>
              <a:rPr lang="en-US" sz="1738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Использование технологий VR/AR дает возможность детально раскрывать финансовые показатели, статьи бюджетных статей и их динамику, повышая прозрачность.</a:t>
            </a:r>
            <a:endParaRPr lang="en-US" sz="1738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2071926" y="5347573"/>
            <a:ext cx="386239" cy="386239"/>
          </a:xfrm>
          <a:prstGeom prst="roundRect">
            <a:avLst>
              <a:gd name="adj" fmla="val 25721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78906" y="5368171"/>
            <a:ext cx="4144447" cy="3449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16"/>
              </a:lnSpc>
              <a:buNone/>
            </a:pPr>
            <a:r>
              <a:rPr lang="en-US" sz="2173" b="1" dirty="0">
                <a:solidFill>
                  <a:schemeClr val="bg1"/>
                </a:solidFill>
                <a:latin typeface="Montserrat" panose="00000500000000000000" pitchFamily="2" charset="-52"/>
                <a:ea typeface="Montserrat" pitchFamily="34" charset="-122"/>
                <a:cs typeface="Montserrat" pitchFamily="34" charset="-120"/>
              </a:rPr>
              <a:t>Удаленный доступ к данным</a:t>
            </a:r>
            <a:endParaRPr lang="en-US" sz="2173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678906" y="5845492"/>
            <a:ext cx="4525923" cy="1412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81"/>
              </a:lnSpc>
              <a:buNone/>
            </a:pPr>
            <a:r>
              <a:rPr lang="en-US" sz="1738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Граждане могут в любое время получать доступ к актуальным бюджетным данным через виртуальные приложения, не выходя из дома.</a:t>
            </a:r>
            <a:endParaRPr lang="en-US" sz="1738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425571" y="5347573"/>
            <a:ext cx="386239" cy="386239"/>
          </a:xfrm>
          <a:prstGeom prst="roundRect">
            <a:avLst>
              <a:gd name="adj" fmla="val 25721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032552" y="5368171"/>
            <a:ext cx="4027170" cy="344924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16"/>
              </a:lnSpc>
              <a:buNone/>
            </a:pPr>
            <a:r>
              <a:rPr lang="en-US" sz="2173" b="1" dirty="0">
                <a:solidFill>
                  <a:schemeClr val="bg1"/>
                </a:solidFill>
                <a:latin typeface="Montserrat" panose="00000500000000000000" pitchFamily="2" charset="-52"/>
                <a:ea typeface="Montserrat" pitchFamily="34" charset="-122"/>
                <a:cs typeface="Montserrat" pitchFamily="34" charset="-120"/>
              </a:rPr>
              <a:t>Открытый диалог с властью</a:t>
            </a:r>
            <a:endParaRPr lang="en-US" sz="2173" b="1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032552" y="5845492"/>
            <a:ext cx="4525923" cy="1412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81"/>
              </a:lnSpc>
              <a:buNone/>
            </a:pPr>
            <a:r>
              <a:rPr lang="en-US" sz="1738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Технологии VR/AR позволяют проводить онлайн-обсуждения и консультации, где граждане могут задавать вопросы и вносить предложения.</a:t>
            </a:r>
            <a:endParaRPr lang="en-US" sz="1738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34479" y="-55359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3623285" y="320718"/>
            <a:ext cx="9274850" cy="12203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805"/>
              </a:lnSpc>
              <a:buNone/>
            </a:pPr>
            <a:r>
              <a:rPr lang="ru-RU" sz="40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Этапы внедрения проекта</a:t>
            </a:r>
            <a:endParaRPr lang="en-US" sz="40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6" name="Shape 2"/>
          <p:cNvSpPr/>
          <p:nvPr/>
        </p:nvSpPr>
        <p:spPr>
          <a:xfrm>
            <a:off x="1307597" y="1404967"/>
            <a:ext cx="53946" cy="5898778"/>
          </a:xfrm>
          <a:prstGeom prst="roundRect">
            <a:avLst>
              <a:gd name="adj" fmla="val 225688"/>
            </a:avLst>
          </a:prstGeom>
          <a:solidFill>
            <a:srgbClr val="552C86"/>
          </a:solidFill>
          <a:ln/>
        </p:spPr>
      </p:sp>
      <p:sp>
        <p:nvSpPr>
          <p:cNvPr id="7" name="Shape 3"/>
          <p:cNvSpPr/>
          <p:nvPr/>
        </p:nvSpPr>
        <p:spPr>
          <a:xfrm>
            <a:off x="1338006" y="1404966"/>
            <a:ext cx="683300" cy="38933"/>
          </a:xfrm>
          <a:prstGeom prst="roundRect">
            <a:avLst>
              <a:gd name="adj" fmla="val 225688"/>
            </a:avLst>
          </a:prstGeom>
          <a:solidFill>
            <a:srgbClr val="552C86"/>
          </a:solidFill>
          <a:ln/>
        </p:spPr>
      </p:sp>
      <p:sp>
        <p:nvSpPr>
          <p:cNvPr id="8" name="Shape 4"/>
          <p:cNvSpPr/>
          <p:nvPr/>
        </p:nvSpPr>
        <p:spPr>
          <a:xfrm>
            <a:off x="883278" y="1419593"/>
            <a:ext cx="439222" cy="439222"/>
          </a:xfrm>
          <a:prstGeom prst="roundRect">
            <a:avLst>
              <a:gd name="adj" fmla="val 20005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049965" y="1425936"/>
            <a:ext cx="105728" cy="3661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83"/>
              </a:lnSpc>
              <a:buNone/>
            </a:pPr>
            <a:r>
              <a:rPr lang="en-US" sz="2306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306" b="1" dirty="0"/>
          </a:p>
        </p:txBody>
      </p:sp>
      <p:sp>
        <p:nvSpPr>
          <p:cNvPr id="10" name="Text 6"/>
          <p:cNvSpPr/>
          <p:nvPr/>
        </p:nvSpPr>
        <p:spPr>
          <a:xfrm>
            <a:off x="2119620" y="1216214"/>
            <a:ext cx="8576811" cy="122039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2"/>
              </a:lnSpc>
              <a:buNone/>
            </a:pPr>
            <a:r>
              <a:rPr lang="ru-RU" sz="1922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Разработка концепции</a:t>
            </a:r>
            <a:endParaRPr lang="en-US" sz="1922" b="1" dirty="0">
              <a:solidFill>
                <a:schemeClr val="bg1"/>
              </a:solidFill>
            </a:endParaRPr>
          </a:p>
        </p:txBody>
      </p:sp>
      <p:sp>
        <p:nvSpPr>
          <p:cNvPr id="11" name="Text 7"/>
          <p:cNvSpPr/>
          <p:nvPr/>
        </p:nvSpPr>
        <p:spPr>
          <a:xfrm>
            <a:off x="2119620" y="1672878"/>
            <a:ext cx="12282180" cy="10564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0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Необходимо определить основную идею и функциональность приложения, разработать унифицированные типы таблиц и графиков  для разных уровней бюджетов: федерального, регионального, муниципального.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1338006" y="2724984"/>
            <a:ext cx="683300" cy="38933"/>
          </a:xfrm>
          <a:prstGeom prst="roundRect">
            <a:avLst>
              <a:gd name="adj" fmla="val 225688"/>
            </a:avLst>
          </a:prstGeom>
          <a:solidFill>
            <a:srgbClr val="552C86"/>
          </a:solidFill>
          <a:ln/>
        </p:spPr>
      </p:sp>
      <p:sp>
        <p:nvSpPr>
          <p:cNvPr id="13" name="Shape 9"/>
          <p:cNvSpPr/>
          <p:nvPr/>
        </p:nvSpPr>
        <p:spPr>
          <a:xfrm>
            <a:off x="866861" y="2724984"/>
            <a:ext cx="439222" cy="439222"/>
          </a:xfrm>
          <a:prstGeom prst="roundRect">
            <a:avLst>
              <a:gd name="adj" fmla="val 20005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020359" y="2729320"/>
            <a:ext cx="166330" cy="3661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83"/>
              </a:lnSpc>
              <a:buNone/>
            </a:pPr>
            <a:r>
              <a:rPr lang="en-US" sz="2306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306" b="1" dirty="0"/>
          </a:p>
        </p:txBody>
      </p:sp>
      <p:sp>
        <p:nvSpPr>
          <p:cNvPr id="15" name="Text 11"/>
          <p:cNvSpPr/>
          <p:nvPr/>
        </p:nvSpPr>
        <p:spPr>
          <a:xfrm>
            <a:off x="2154099" y="2463692"/>
            <a:ext cx="5161101" cy="3826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2"/>
              </a:lnSpc>
              <a:buNone/>
            </a:pPr>
            <a:r>
              <a:rPr lang="ru-RU" sz="20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Прототипирование и тестирование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6" name="Text 12"/>
          <p:cNvSpPr/>
          <p:nvPr/>
        </p:nvSpPr>
        <p:spPr>
          <a:xfrm>
            <a:off x="2154098" y="2883061"/>
            <a:ext cx="11885140" cy="12129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0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Необходимо создать прототип приложения и провести тестирование среди фокус-группы, чтобы убедиться, что оно соответствует концепции и потребностям пользователей.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Shape 13"/>
          <p:cNvSpPr/>
          <p:nvPr/>
        </p:nvSpPr>
        <p:spPr>
          <a:xfrm>
            <a:off x="1332886" y="3747600"/>
            <a:ext cx="683300" cy="38933"/>
          </a:xfrm>
          <a:prstGeom prst="roundRect">
            <a:avLst>
              <a:gd name="adj" fmla="val 225688"/>
            </a:avLst>
          </a:prstGeom>
          <a:solidFill>
            <a:srgbClr val="552C86"/>
          </a:solidFill>
          <a:ln/>
        </p:spPr>
      </p:sp>
      <p:sp>
        <p:nvSpPr>
          <p:cNvPr id="18" name="Shape 14"/>
          <p:cNvSpPr/>
          <p:nvPr/>
        </p:nvSpPr>
        <p:spPr>
          <a:xfrm>
            <a:off x="873953" y="3685083"/>
            <a:ext cx="439222" cy="439222"/>
          </a:xfrm>
          <a:prstGeom prst="roundRect">
            <a:avLst>
              <a:gd name="adj" fmla="val 20005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1004545" y="3693324"/>
            <a:ext cx="165140" cy="3661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83"/>
              </a:lnSpc>
              <a:buNone/>
            </a:pPr>
            <a:r>
              <a:rPr lang="en-US" sz="2306" b="1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306" b="1" dirty="0"/>
          </a:p>
        </p:txBody>
      </p:sp>
      <p:sp>
        <p:nvSpPr>
          <p:cNvPr id="20" name="Text 16"/>
          <p:cNvSpPr/>
          <p:nvPr/>
        </p:nvSpPr>
        <p:spPr>
          <a:xfrm>
            <a:off x="2154100" y="3595081"/>
            <a:ext cx="3791902" cy="3050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2"/>
              </a:lnSpc>
              <a:buNone/>
            </a:pPr>
            <a:r>
              <a:rPr lang="ru-RU" sz="1922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Разработка и программирование</a:t>
            </a:r>
            <a:endParaRPr lang="en-US" sz="1922" b="1" dirty="0">
              <a:solidFill>
                <a:schemeClr val="bg1"/>
              </a:solidFill>
            </a:endParaRPr>
          </a:p>
        </p:txBody>
      </p:sp>
      <p:sp>
        <p:nvSpPr>
          <p:cNvPr id="21" name="Text 17"/>
          <p:cNvSpPr/>
          <p:nvPr/>
        </p:nvSpPr>
        <p:spPr>
          <a:xfrm>
            <a:off x="2154099" y="4017158"/>
            <a:ext cx="11690154" cy="15057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0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Необходимо разработать полноценное приложение, используя современные инструменты и технологии. Убедиться, что оно совместимо с различными моделями устройств виртуальной и дополненной реальности.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E72FA04F-5183-2921-C68B-664E1A299279}"/>
              </a:ext>
            </a:extLst>
          </p:cNvPr>
          <p:cNvSpPr/>
          <p:nvPr/>
        </p:nvSpPr>
        <p:spPr>
          <a:xfrm>
            <a:off x="2119620" y="4824536"/>
            <a:ext cx="8576811" cy="42743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2"/>
              </a:lnSpc>
              <a:buNone/>
            </a:pPr>
            <a:r>
              <a:rPr lang="ru-RU" sz="1922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Внедрение и распространение</a:t>
            </a:r>
            <a:endParaRPr lang="en-US" sz="1922" b="1" dirty="0">
              <a:solidFill>
                <a:schemeClr val="bg1"/>
              </a:solidFill>
            </a:endParaRPr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DF3072AA-EF89-7391-4603-172F30B7DA15}"/>
              </a:ext>
            </a:extLst>
          </p:cNvPr>
          <p:cNvSpPr/>
          <p:nvPr/>
        </p:nvSpPr>
        <p:spPr>
          <a:xfrm>
            <a:off x="2119619" y="5281198"/>
            <a:ext cx="11690153" cy="16895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0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Необходимо внедрить приложение на разных уровнях государственного управления. А также распространять информацию о приложении через различные каналы маркетинга и рекламы, уведомить граждан о новых возможностях через портал Госуслуги. В каждом муниципальном образовании закупить оборудование для демонстрации.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529B43CE-20B9-E1AF-D79C-B583F0B0DC1C}"/>
              </a:ext>
            </a:extLst>
          </p:cNvPr>
          <p:cNvSpPr/>
          <p:nvPr/>
        </p:nvSpPr>
        <p:spPr>
          <a:xfrm>
            <a:off x="2119620" y="6744712"/>
            <a:ext cx="5161101" cy="38266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402"/>
              </a:lnSpc>
              <a:buNone/>
            </a:pPr>
            <a:r>
              <a:rPr lang="ru-RU" sz="2000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Поддержка и обновление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F109A389-D31E-DD76-8DEA-D49813793881}"/>
              </a:ext>
            </a:extLst>
          </p:cNvPr>
          <p:cNvSpPr/>
          <p:nvPr/>
        </p:nvSpPr>
        <p:spPr>
          <a:xfrm>
            <a:off x="2119619" y="7160387"/>
            <a:ext cx="11885140" cy="12129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460"/>
              </a:lnSpc>
              <a:buNone/>
            </a:pPr>
            <a:r>
              <a:rPr lang="ru-RU" sz="1600" dirty="0">
                <a:solidFill>
                  <a:schemeClr val="bg1"/>
                </a:solidFill>
                <a:latin typeface="Montserrat" panose="00000500000000000000" pitchFamily="2" charset="-52"/>
              </a:rPr>
              <a:t>Необходимо обеспечить поддержку пользователей и регулярно обновлять приложение, чтобы улучшить и разнообразить его функциональность.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sp>
        <p:nvSpPr>
          <p:cNvPr id="32" name="Shape 3">
            <a:extLst>
              <a:ext uri="{FF2B5EF4-FFF2-40B4-BE49-F238E27FC236}">
                <a16:creationId xmlns:a16="http://schemas.microsoft.com/office/drawing/2014/main" id="{90DA1A4B-9763-FC4E-4041-E97F6C910F8B}"/>
              </a:ext>
            </a:extLst>
          </p:cNvPr>
          <p:cNvSpPr/>
          <p:nvPr/>
        </p:nvSpPr>
        <p:spPr>
          <a:xfrm>
            <a:off x="1346530" y="4973075"/>
            <a:ext cx="683300" cy="38933"/>
          </a:xfrm>
          <a:prstGeom prst="roundRect">
            <a:avLst>
              <a:gd name="adj" fmla="val 225688"/>
            </a:avLst>
          </a:prstGeom>
          <a:solidFill>
            <a:srgbClr val="552C86"/>
          </a:solidFill>
          <a:ln/>
        </p:spPr>
      </p:sp>
      <p:sp>
        <p:nvSpPr>
          <p:cNvPr id="33" name="Shape 4">
            <a:extLst>
              <a:ext uri="{FF2B5EF4-FFF2-40B4-BE49-F238E27FC236}">
                <a16:creationId xmlns:a16="http://schemas.microsoft.com/office/drawing/2014/main" id="{FA89E57B-91A0-71A8-7DBF-E963CABD09F0}"/>
              </a:ext>
            </a:extLst>
          </p:cNvPr>
          <p:cNvSpPr/>
          <p:nvPr/>
        </p:nvSpPr>
        <p:spPr>
          <a:xfrm>
            <a:off x="887842" y="4996597"/>
            <a:ext cx="439222" cy="439222"/>
          </a:xfrm>
          <a:prstGeom prst="roundRect">
            <a:avLst>
              <a:gd name="adj" fmla="val 20005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34" name="Text 5">
            <a:extLst>
              <a:ext uri="{FF2B5EF4-FFF2-40B4-BE49-F238E27FC236}">
                <a16:creationId xmlns:a16="http://schemas.microsoft.com/office/drawing/2014/main" id="{3B34D3B4-1779-BD65-ADC1-36880CC6501E}"/>
              </a:ext>
            </a:extLst>
          </p:cNvPr>
          <p:cNvSpPr/>
          <p:nvPr/>
        </p:nvSpPr>
        <p:spPr>
          <a:xfrm>
            <a:off x="1054529" y="5005324"/>
            <a:ext cx="105728" cy="3661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83"/>
              </a:lnSpc>
              <a:buNone/>
            </a:pPr>
            <a:r>
              <a:rPr lang="ru-RU" sz="2306" b="1" dirty="0">
                <a:solidFill>
                  <a:srgbClr val="DCD7E5"/>
                </a:solidFill>
                <a:latin typeface="Montserrat" pitchFamily="34" charset="0"/>
              </a:rPr>
              <a:t>4</a:t>
            </a:r>
            <a:endParaRPr lang="en-US" sz="2306" b="1" dirty="0"/>
          </a:p>
        </p:txBody>
      </p:sp>
      <p:sp>
        <p:nvSpPr>
          <p:cNvPr id="35" name="Shape 8">
            <a:extLst>
              <a:ext uri="{FF2B5EF4-FFF2-40B4-BE49-F238E27FC236}">
                <a16:creationId xmlns:a16="http://schemas.microsoft.com/office/drawing/2014/main" id="{A3BABD8C-C4E9-2A47-5CD3-079D8CE56779}"/>
              </a:ext>
            </a:extLst>
          </p:cNvPr>
          <p:cNvSpPr/>
          <p:nvPr/>
        </p:nvSpPr>
        <p:spPr>
          <a:xfrm>
            <a:off x="1338006" y="6916578"/>
            <a:ext cx="683300" cy="38933"/>
          </a:xfrm>
          <a:prstGeom prst="roundRect">
            <a:avLst>
              <a:gd name="adj" fmla="val 225688"/>
            </a:avLst>
          </a:prstGeom>
          <a:solidFill>
            <a:srgbClr val="552C86"/>
          </a:solidFill>
          <a:ln/>
        </p:spPr>
      </p:sp>
      <p:sp>
        <p:nvSpPr>
          <p:cNvPr id="36" name="Shape 9">
            <a:extLst>
              <a:ext uri="{FF2B5EF4-FFF2-40B4-BE49-F238E27FC236}">
                <a16:creationId xmlns:a16="http://schemas.microsoft.com/office/drawing/2014/main" id="{A8DD11DA-3976-783A-C666-67EB0D8F8C15}"/>
              </a:ext>
            </a:extLst>
          </p:cNvPr>
          <p:cNvSpPr/>
          <p:nvPr/>
        </p:nvSpPr>
        <p:spPr>
          <a:xfrm>
            <a:off x="887842" y="6901076"/>
            <a:ext cx="439222" cy="439222"/>
          </a:xfrm>
          <a:prstGeom prst="roundRect">
            <a:avLst>
              <a:gd name="adj" fmla="val 20005"/>
            </a:avLst>
          </a:prstGeom>
          <a:noFill/>
          <a:ln w="7620">
            <a:solidFill>
              <a:srgbClr val="552C86"/>
            </a:solidFill>
            <a:prstDash val="solid"/>
          </a:ln>
        </p:spPr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5D1F4714-547C-13D8-FDF8-0D50D0F77036}"/>
              </a:ext>
            </a:extLst>
          </p:cNvPr>
          <p:cNvSpPr/>
          <p:nvPr/>
        </p:nvSpPr>
        <p:spPr>
          <a:xfrm>
            <a:off x="1024287" y="6937628"/>
            <a:ext cx="166330" cy="366117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2883"/>
              </a:lnSpc>
              <a:buNone/>
            </a:pPr>
            <a:r>
              <a:rPr lang="ru-RU" sz="2306" b="1" dirty="0">
                <a:solidFill>
                  <a:srgbClr val="DCD7E5"/>
                </a:solidFill>
                <a:latin typeface="Montserrat" pitchFamily="34" charset="0"/>
              </a:rPr>
              <a:t>5</a:t>
            </a:r>
            <a:endParaRPr lang="en-US" sz="2306" b="1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960F4E6-09D6-CC9C-810E-D1D4D589CE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6324" y="0"/>
            <a:ext cx="8624076" cy="426891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0533" y="484197"/>
            <a:ext cx="5534764" cy="29873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020"/>
              </a:lnSpc>
              <a:buNone/>
            </a:pPr>
            <a:r>
              <a:rPr lang="en-US" sz="48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Перспективы развития и внедрения технологий</a:t>
            </a:r>
            <a:endParaRPr lang="en-US" sz="48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238" y="3471575"/>
            <a:ext cx="3718783" cy="93945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100802" y="4477844"/>
            <a:ext cx="3030427" cy="7865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1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Расширение возможностей VR/AR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 3"/>
          <p:cNvSpPr/>
          <p:nvPr/>
        </p:nvSpPr>
        <p:spPr>
          <a:xfrm>
            <a:off x="1086807" y="5267939"/>
            <a:ext cx="3478525" cy="235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58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По мере развития технологий виртуальной и дополненной реальности будут появляться все более реалистичные и интерактивные бюджетные модели, погружающие граждан в детальные финансовые сценарии.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0788" y="3485029"/>
            <a:ext cx="3718783" cy="93945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47347" y="4517409"/>
            <a:ext cx="3272224" cy="7654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1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Интеграция с другими технологиями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 5"/>
          <p:cNvSpPr/>
          <p:nvPr/>
        </p:nvSpPr>
        <p:spPr>
          <a:xfrm>
            <a:off x="5652139" y="5267939"/>
            <a:ext cx="3478525" cy="2090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58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Сочетание VR/AR с аналитикой больших данных, искусственным интеллектом и голосовыми интерфейсами позволит создавать интеллектуальные системы бюджетной визуализации.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63341" y="3471575"/>
            <a:ext cx="3718783" cy="939453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0835689" y="4493444"/>
            <a:ext cx="2259806" cy="5103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1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Повсеместное внедрение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 7"/>
          <p:cNvSpPr/>
          <p:nvPr/>
        </p:nvSpPr>
        <p:spPr>
          <a:xfrm>
            <a:off x="10412679" y="5200991"/>
            <a:ext cx="3569445" cy="235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058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Montserrat" panose="00000500000000000000" pitchFamily="2" charset="-52"/>
                <a:ea typeface="Heebo" pitchFamily="34" charset="-122"/>
                <a:cs typeface="Heebo" pitchFamily="34" charset="-120"/>
              </a:rPr>
              <a:t>Доступность и снижение стоимости VR/AR-устройств приведет к широкому распространению этих технологий в государственном управлении и взаимодействии с гражданами.</a:t>
            </a:r>
            <a:endParaRPr lang="en-US" sz="1600" dirty="0">
              <a:solidFill>
                <a:schemeClr val="bg1"/>
              </a:solidFill>
              <a:latin typeface="Montserrat" panose="00000500000000000000" pitchFamily="2" charset="-5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A98A169-FC6A-A6B4-C292-20E8D102B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C2B874C-06DF-C6B8-C51C-13C6377AD43E}"/>
              </a:ext>
            </a:extLst>
          </p:cNvPr>
          <p:cNvSpPr txBox="1"/>
          <p:nvPr/>
        </p:nvSpPr>
        <p:spPr>
          <a:xfrm>
            <a:off x="821933" y="5311739"/>
            <a:ext cx="13633807" cy="28007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8800" b="0" i="0" dirty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«Не жди будущего — твори его сейчас»</a:t>
            </a:r>
            <a:endParaRPr lang="ru-RU" sz="88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12646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A98A169-FC6A-A6B4-C292-20E8D102BE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D8014C0-1CDB-34CE-260E-836AF86585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13609" y="274720"/>
            <a:ext cx="16032076" cy="6412831"/>
          </a:xfrm>
          <a:prstGeom prst="rect">
            <a:avLst/>
          </a:prstGeom>
        </p:spPr>
      </p:pic>
      <p:sp>
        <p:nvSpPr>
          <p:cNvPr id="22" name="Text 1">
            <a:extLst>
              <a:ext uri="{FF2B5EF4-FFF2-40B4-BE49-F238E27FC236}">
                <a16:creationId xmlns:a16="http://schemas.microsoft.com/office/drawing/2014/main" id="{50397211-D9FB-2BCA-0E03-49D0A46C7B67}"/>
              </a:ext>
            </a:extLst>
          </p:cNvPr>
          <p:cNvSpPr/>
          <p:nvPr/>
        </p:nvSpPr>
        <p:spPr>
          <a:xfrm>
            <a:off x="6434300" y="7206699"/>
            <a:ext cx="1936257" cy="8272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4020"/>
              </a:lnSpc>
              <a:buNone/>
            </a:pPr>
            <a:r>
              <a:rPr lang="ru-RU" sz="4800" dirty="0">
                <a:solidFill>
                  <a:schemeClr val="bg1"/>
                </a:solidFill>
                <a:latin typeface="Montserrat Black" panose="00000A00000000000000" pitchFamily="2" charset="-52"/>
                <a:ea typeface="Montserrat" pitchFamily="34" charset="-122"/>
                <a:cs typeface="Montserrat" pitchFamily="34" charset="-120"/>
              </a:rPr>
              <a:t>2024</a:t>
            </a:r>
            <a:endParaRPr lang="en-US" sz="48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pic>
        <p:nvPicPr>
          <p:cNvPr id="23" name="Чкаловск (3)">
            <a:hlinkClick r:id="" action="ppaction://media"/>
            <a:extLst>
              <a:ext uri="{FF2B5EF4-FFF2-40B4-BE49-F238E27FC236}">
                <a16:creationId xmlns:a16="http://schemas.microsoft.com/office/drawing/2014/main" id="{3960AC60-30AA-4359-282A-4C2FBA6DC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92829" y="7242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946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46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464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1394</TotalTime>
  <Words>1701</Words>
  <Application>Microsoft Office PowerPoint</Application>
  <PresentationFormat>Произвольный</PresentationFormat>
  <Paragraphs>118</Paragraphs>
  <Slides>17</Slides>
  <Notes>17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Montserrat</vt:lpstr>
      <vt:lpstr>Montserrat Black</vt:lpstr>
      <vt:lpstr>Montserrat ExtraBold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</cp:lastModifiedBy>
  <cp:revision>40</cp:revision>
  <cp:lastPrinted>2024-05-06T11:07:16Z</cp:lastPrinted>
  <dcterms:created xsi:type="dcterms:W3CDTF">2024-05-04T15:14:52Z</dcterms:created>
  <dcterms:modified xsi:type="dcterms:W3CDTF">2024-06-18T11:37:08Z</dcterms:modified>
</cp:coreProperties>
</file>