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343" r:id="rId4"/>
    <p:sldId id="385" r:id="rId5"/>
    <p:sldId id="386" r:id="rId6"/>
    <p:sldId id="382" r:id="rId7"/>
    <p:sldId id="387" r:id="rId8"/>
    <p:sldId id="335" r:id="rId9"/>
    <p:sldId id="346" r:id="rId10"/>
    <p:sldId id="347" r:id="rId11"/>
    <p:sldId id="384" r:id="rId12"/>
    <p:sldId id="383" r:id="rId13"/>
    <p:sldId id="337" r:id="rId14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795" userDrawn="1">
          <p15:clr>
            <a:srgbClr val="A4A3A4"/>
          </p15:clr>
        </p15:guide>
        <p15:guide id="3" pos="7106" userDrawn="1">
          <p15:clr>
            <a:srgbClr val="A4A3A4"/>
          </p15:clr>
        </p15:guide>
        <p15:guide id="4" pos="551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orient="horz" pos="3816" userDrawn="1">
          <p15:clr>
            <a:srgbClr val="A4A3A4"/>
          </p15:clr>
        </p15:guide>
        <p15:guide id="7" orient="horz" pos="1049" userDrawn="1">
          <p15:clr>
            <a:srgbClr val="A4A3A4"/>
          </p15:clr>
        </p15:guide>
        <p15:guide id="9" pos="361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ненков Евгений Вячеславович" initials="ЕВ" lastIdx="8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7CBF33"/>
    <a:srgbClr val="FF9933"/>
    <a:srgbClr val="D9D9D9"/>
    <a:srgbClr val="BE0027"/>
    <a:srgbClr val="00192F"/>
    <a:srgbClr val="FFFFF7"/>
    <a:srgbClr val="ED302F"/>
    <a:srgbClr val="134263"/>
    <a:srgbClr val="004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854" autoAdjust="0"/>
  </p:normalViewPr>
  <p:slideViewPr>
    <p:cSldViewPr snapToGrid="0" showGuides="1">
      <p:cViewPr>
        <p:scale>
          <a:sx n="90" d="100"/>
          <a:sy n="90" d="100"/>
        </p:scale>
        <p:origin x="-67" y="-58"/>
      </p:cViewPr>
      <p:guideLst>
        <p:guide orient="horz" pos="2183"/>
        <p:guide orient="horz" pos="527"/>
        <p:guide orient="horz" pos="3816"/>
        <p:guide orient="horz" pos="1049"/>
        <p:guide pos="3795"/>
        <p:guide pos="7106"/>
        <p:guide pos="551"/>
        <p:guide pos="36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6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660" cy="498135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2"/>
            <a:ext cx="2945660" cy="498135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r">
              <a:defRPr sz="1200"/>
            </a:lvl1pPr>
          </a:lstStyle>
          <a:p>
            <a:fld id="{42AC8287-CA0D-4129-A0FA-BE5BB849AE98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3" rIns="92108" bIns="460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2108" tIns="46053" rIns="92108" bIns="4605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945660" cy="498134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3"/>
            <a:ext cx="2945660" cy="498134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r">
              <a:defRPr sz="1200"/>
            </a:lvl1pPr>
          </a:lstStyle>
          <a:p>
            <a:fld id="{BB7769D3-A305-4183-BE92-92C9EF06D1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38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7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381" y="614306"/>
            <a:ext cx="10049428" cy="7794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381" y="1825625"/>
            <a:ext cx="1052169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82598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100">
                <a:solidFill>
                  <a:schemeClr val="accent2"/>
                </a:solidFill>
              </a:defRPr>
            </a:lvl1pPr>
          </a:lstStyle>
          <a:p>
            <a:fld id="{7944A037-37C3-441E-8343-0846A3B20FC2}" type="datetime1">
              <a:rPr lang="en-US" smtClean="0"/>
              <a:pPr/>
              <a:t>7/3/2024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0381" y="6325638"/>
            <a:ext cx="1957988" cy="365125"/>
          </a:xfrm>
        </p:spPr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876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1013C4-A2A8-4F17-AA2C-C5BD6165097D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41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8D2137-C846-4614-A154-43AC9E78B2EC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0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FA0F25-359C-43CF-89A4-80F672A33310}" type="datetime1">
              <a:rPr lang="en-US" smtClean="0"/>
              <a:t>7/3/2024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1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E62AC17-6E9C-47D9-97D3-FE4834801C70}" type="datetime1">
              <a:rPr lang="en-US" smtClean="0"/>
              <a:t>7/3/2024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603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D6F42A-5468-4A2B-80CE-22A97B5F86CF}" type="datetime1">
              <a:rPr lang="en-US" smtClean="0"/>
              <a:t>7/3/2024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00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82D3AEB-DFC4-46EA-B8FC-DAB904D52A8F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22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3D99FD-A457-40FF-BBAC-D42F578E2294}" type="datetime1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56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32147-FDDA-4417-AB5C-77DD2045EC6B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2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4321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61B77A-D751-42E6-8C84-7E927EAD69E3}" type="datetime1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26938" y="415329"/>
            <a:ext cx="91409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FD175-AA02-4F4B-BECD-AA50EDBC7B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83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4470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921" y="614306"/>
            <a:ext cx="10049428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921" y="1465346"/>
            <a:ext cx="10521696" cy="45251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5921" y="6325638"/>
            <a:ext cx="195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 rot="16200000">
            <a:off x="10905703" y="5643207"/>
            <a:ext cx="1614673" cy="2875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200" dirty="0">
                <a:solidFill>
                  <a:schemeClr val="accent2"/>
                </a:solidFill>
                <a:latin typeface="+mj-lt"/>
              </a:rPr>
              <a:t>www.eco.com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 rot="16200000">
            <a:off x="11110793" y="418960"/>
            <a:ext cx="1198437" cy="491399"/>
            <a:chOff x="10993563" y="735481"/>
            <a:chExt cx="1198437" cy="491399"/>
          </a:xfrm>
        </p:grpSpPr>
        <p:grpSp>
          <p:nvGrpSpPr>
            <p:cNvPr id="23" name="Group 8"/>
            <p:cNvGrpSpPr>
              <a:grpSpLocks noChangeAspect="1"/>
            </p:cNvGrpSpPr>
            <p:nvPr/>
          </p:nvGrpSpPr>
          <p:grpSpPr bwMode="auto">
            <a:xfrm>
              <a:off x="10993563" y="772812"/>
              <a:ext cx="287277" cy="454068"/>
              <a:chOff x="3200" y="1150"/>
              <a:chExt cx="1278" cy="2020"/>
            </a:xfrm>
            <a:solidFill>
              <a:schemeClr val="accent2"/>
            </a:solidFill>
          </p:grpSpPr>
          <p:sp>
            <p:nvSpPr>
              <p:cNvPr id="25" name="Freeform 9"/>
              <p:cNvSpPr>
                <a:spLocks/>
              </p:cNvSpPr>
              <p:nvPr/>
            </p:nvSpPr>
            <p:spPr bwMode="auto">
              <a:xfrm>
                <a:off x="3827" y="1861"/>
                <a:ext cx="0" cy="1299"/>
              </a:xfrm>
              <a:custGeom>
                <a:avLst/>
                <a:gdLst>
                  <a:gd name="T0" fmla="*/ 0 h 1299"/>
                  <a:gd name="T1" fmla="*/ 1299 h 1299"/>
                  <a:gd name="T2" fmla="*/ 0 h 129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299">
                    <a:moveTo>
                      <a:pt x="0" y="0"/>
                    </a:moveTo>
                    <a:lnTo>
                      <a:pt x="0" y="129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10"/>
              <p:cNvSpPr>
                <a:spLocks noChangeShapeType="1"/>
              </p:cNvSpPr>
              <p:nvPr/>
            </p:nvSpPr>
            <p:spPr bwMode="auto">
              <a:xfrm>
                <a:off x="3827" y="1861"/>
                <a:ext cx="0" cy="1299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Rectangle 11"/>
              <p:cNvSpPr>
                <a:spLocks noChangeArrowheads="1"/>
              </p:cNvSpPr>
              <p:nvPr/>
            </p:nvSpPr>
            <p:spPr bwMode="auto">
              <a:xfrm>
                <a:off x="3779" y="1871"/>
                <a:ext cx="114" cy="12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3836" y="1861"/>
                <a:ext cx="0" cy="180"/>
              </a:xfrm>
              <a:custGeom>
                <a:avLst/>
                <a:gdLst>
                  <a:gd name="T0" fmla="*/ 180 h 180"/>
                  <a:gd name="T1" fmla="*/ 0 h 180"/>
                  <a:gd name="T2" fmla="*/ 180 h 18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80">
                    <a:moveTo>
                      <a:pt x="0" y="180"/>
                    </a:moveTo>
                    <a:lnTo>
                      <a:pt x="0" y="0"/>
                    </a:lnTo>
                    <a:lnTo>
                      <a:pt x="0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Line 13"/>
              <p:cNvSpPr>
                <a:spLocks noChangeShapeType="1"/>
              </p:cNvSpPr>
              <p:nvPr/>
            </p:nvSpPr>
            <p:spPr bwMode="auto">
              <a:xfrm flipV="1">
                <a:off x="3836" y="1861"/>
                <a:ext cx="0" cy="18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Rectangle 14"/>
              <p:cNvSpPr>
                <a:spLocks noChangeArrowheads="1"/>
              </p:cNvSpPr>
              <p:nvPr/>
            </p:nvSpPr>
            <p:spPr bwMode="auto">
              <a:xfrm>
                <a:off x="3798" y="1871"/>
                <a:ext cx="86" cy="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3625" y="1150"/>
                <a:ext cx="439" cy="789"/>
              </a:xfrm>
              <a:custGeom>
                <a:avLst/>
                <a:gdLst>
                  <a:gd name="T0" fmla="*/ 90 w 185"/>
                  <a:gd name="T1" fmla="*/ 333 h 333"/>
                  <a:gd name="T2" fmla="*/ 79 w 185"/>
                  <a:gd name="T3" fmla="*/ 326 h 333"/>
                  <a:gd name="T4" fmla="*/ 10 w 185"/>
                  <a:gd name="T5" fmla="*/ 217 h 333"/>
                  <a:gd name="T6" fmla="*/ 76 w 185"/>
                  <a:gd name="T7" fmla="*/ 18 h 333"/>
                  <a:gd name="T8" fmla="*/ 90 w 185"/>
                  <a:gd name="T9" fmla="*/ 0 h 333"/>
                  <a:gd name="T10" fmla="*/ 104 w 185"/>
                  <a:gd name="T11" fmla="*/ 17 h 333"/>
                  <a:gd name="T12" fmla="*/ 173 w 185"/>
                  <a:gd name="T13" fmla="*/ 209 h 333"/>
                  <a:gd name="T14" fmla="*/ 99 w 185"/>
                  <a:gd name="T15" fmla="*/ 326 h 333"/>
                  <a:gd name="T16" fmla="*/ 90 w 185"/>
                  <a:gd name="T17" fmla="*/ 333 h 333"/>
                  <a:gd name="T18" fmla="*/ 91 w 185"/>
                  <a:gd name="T19" fmla="*/ 59 h 333"/>
                  <a:gd name="T20" fmla="*/ 46 w 185"/>
                  <a:gd name="T21" fmla="*/ 210 h 333"/>
                  <a:gd name="T22" fmla="*/ 89 w 185"/>
                  <a:gd name="T23" fmla="*/ 288 h 333"/>
                  <a:gd name="T24" fmla="*/ 137 w 185"/>
                  <a:gd name="T25" fmla="*/ 205 h 333"/>
                  <a:gd name="T26" fmla="*/ 91 w 185"/>
                  <a:gd name="T27" fmla="*/ 59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5" h="333">
                    <a:moveTo>
                      <a:pt x="90" y="333"/>
                    </a:moveTo>
                    <a:cubicBezTo>
                      <a:pt x="79" y="326"/>
                      <a:pt x="79" y="326"/>
                      <a:pt x="79" y="326"/>
                    </a:cubicBezTo>
                    <a:cubicBezTo>
                      <a:pt x="77" y="325"/>
                      <a:pt x="23" y="289"/>
                      <a:pt x="10" y="217"/>
                    </a:cubicBezTo>
                    <a:cubicBezTo>
                      <a:pt x="0" y="156"/>
                      <a:pt x="22" y="89"/>
                      <a:pt x="76" y="18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7" y="21"/>
                      <a:pt x="185" y="112"/>
                      <a:pt x="173" y="209"/>
                    </a:cubicBezTo>
                    <a:cubicBezTo>
                      <a:pt x="167" y="255"/>
                      <a:pt x="143" y="294"/>
                      <a:pt x="99" y="326"/>
                    </a:cubicBezTo>
                    <a:lnTo>
                      <a:pt x="90" y="333"/>
                    </a:lnTo>
                    <a:close/>
                    <a:moveTo>
                      <a:pt x="91" y="59"/>
                    </a:moveTo>
                    <a:cubicBezTo>
                      <a:pt x="53" y="114"/>
                      <a:pt x="38" y="165"/>
                      <a:pt x="46" y="210"/>
                    </a:cubicBezTo>
                    <a:cubicBezTo>
                      <a:pt x="52" y="250"/>
                      <a:pt x="76" y="276"/>
                      <a:pt x="89" y="288"/>
                    </a:cubicBezTo>
                    <a:cubicBezTo>
                      <a:pt x="117" y="265"/>
                      <a:pt x="133" y="237"/>
                      <a:pt x="137" y="205"/>
                    </a:cubicBezTo>
                    <a:cubicBezTo>
                      <a:pt x="144" y="147"/>
                      <a:pt x="111" y="88"/>
                      <a:pt x="91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17"/>
              <p:cNvSpPr>
                <a:spLocks/>
              </p:cNvSpPr>
              <p:nvPr/>
            </p:nvSpPr>
            <p:spPr bwMode="auto">
              <a:xfrm>
                <a:off x="3872" y="2205"/>
                <a:ext cx="126" cy="138"/>
              </a:xfrm>
              <a:custGeom>
                <a:avLst/>
                <a:gdLst>
                  <a:gd name="T0" fmla="*/ 0 w 126"/>
                  <a:gd name="T1" fmla="*/ 138 h 138"/>
                  <a:gd name="T2" fmla="*/ 126 w 126"/>
                  <a:gd name="T3" fmla="*/ 0 h 138"/>
                  <a:gd name="T4" fmla="*/ 0 w 126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" h="138">
                    <a:moveTo>
                      <a:pt x="0" y="138"/>
                    </a:moveTo>
                    <a:lnTo>
                      <a:pt x="126" y="0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Line 18"/>
              <p:cNvSpPr>
                <a:spLocks noChangeShapeType="1"/>
              </p:cNvSpPr>
              <p:nvPr/>
            </p:nvSpPr>
            <p:spPr bwMode="auto">
              <a:xfrm flipV="1">
                <a:off x="3872" y="2205"/>
                <a:ext cx="126" cy="138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19"/>
              <p:cNvSpPr>
                <a:spLocks/>
              </p:cNvSpPr>
              <p:nvPr/>
            </p:nvSpPr>
            <p:spPr bwMode="auto">
              <a:xfrm>
                <a:off x="3822" y="2177"/>
                <a:ext cx="188" cy="194"/>
              </a:xfrm>
              <a:custGeom>
                <a:avLst/>
                <a:gdLst>
                  <a:gd name="T0" fmla="*/ 62 w 188"/>
                  <a:gd name="T1" fmla="*/ 194 h 194"/>
                  <a:gd name="T2" fmla="*/ 0 w 188"/>
                  <a:gd name="T3" fmla="*/ 137 h 194"/>
                  <a:gd name="T4" fmla="*/ 124 w 188"/>
                  <a:gd name="T5" fmla="*/ 0 h 194"/>
                  <a:gd name="T6" fmla="*/ 188 w 188"/>
                  <a:gd name="T7" fmla="*/ 56 h 194"/>
                  <a:gd name="T8" fmla="*/ 62 w 188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94">
                    <a:moveTo>
                      <a:pt x="62" y="194"/>
                    </a:moveTo>
                    <a:lnTo>
                      <a:pt x="0" y="137"/>
                    </a:lnTo>
                    <a:lnTo>
                      <a:pt x="124" y="0"/>
                    </a:lnTo>
                    <a:lnTo>
                      <a:pt x="188" y="56"/>
                    </a:lnTo>
                    <a:lnTo>
                      <a:pt x="62" y="1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21"/>
              <p:cNvSpPr>
                <a:spLocks noEditPoints="1"/>
              </p:cNvSpPr>
              <p:nvPr/>
            </p:nvSpPr>
            <p:spPr bwMode="auto">
              <a:xfrm>
                <a:off x="3898" y="1662"/>
                <a:ext cx="580" cy="590"/>
              </a:xfrm>
              <a:custGeom>
                <a:avLst/>
                <a:gdLst>
                  <a:gd name="T0" fmla="*/ 58 w 244"/>
                  <a:gd name="T1" fmla="*/ 249 h 249"/>
                  <a:gd name="T2" fmla="*/ 32 w 244"/>
                  <a:gd name="T3" fmla="*/ 247 h 249"/>
                  <a:gd name="T4" fmla="*/ 19 w 244"/>
                  <a:gd name="T5" fmla="*/ 245 h 249"/>
                  <a:gd name="T6" fmla="*/ 16 w 244"/>
                  <a:gd name="T7" fmla="*/ 234 h 249"/>
                  <a:gd name="T8" fmla="*/ 39 w 244"/>
                  <a:gd name="T9" fmla="*/ 107 h 249"/>
                  <a:gd name="T10" fmla="*/ 222 w 244"/>
                  <a:gd name="T11" fmla="*/ 4 h 249"/>
                  <a:gd name="T12" fmla="*/ 244 w 244"/>
                  <a:gd name="T13" fmla="*/ 0 h 249"/>
                  <a:gd name="T14" fmla="*/ 244 w 244"/>
                  <a:gd name="T15" fmla="*/ 22 h 249"/>
                  <a:gd name="T16" fmla="*/ 218 w 244"/>
                  <a:gd name="T17" fmla="*/ 133 h 249"/>
                  <a:gd name="T18" fmla="*/ 58 w 244"/>
                  <a:gd name="T19" fmla="*/ 249 h 249"/>
                  <a:gd name="T20" fmla="*/ 49 w 244"/>
                  <a:gd name="T21" fmla="*/ 212 h 249"/>
                  <a:gd name="T22" fmla="*/ 58 w 244"/>
                  <a:gd name="T23" fmla="*/ 213 h 249"/>
                  <a:gd name="T24" fmla="*/ 185 w 244"/>
                  <a:gd name="T25" fmla="*/ 119 h 249"/>
                  <a:gd name="T26" fmla="*/ 205 w 244"/>
                  <a:gd name="T27" fmla="*/ 44 h 249"/>
                  <a:gd name="T28" fmla="*/ 70 w 244"/>
                  <a:gd name="T29" fmla="*/ 126 h 249"/>
                  <a:gd name="T30" fmla="*/ 49 w 244"/>
                  <a:gd name="T31" fmla="*/ 212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4" h="249">
                    <a:moveTo>
                      <a:pt x="58" y="249"/>
                    </a:moveTo>
                    <a:cubicBezTo>
                      <a:pt x="49" y="249"/>
                      <a:pt x="40" y="248"/>
                      <a:pt x="32" y="247"/>
                    </a:cubicBezTo>
                    <a:cubicBezTo>
                      <a:pt x="19" y="245"/>
                      <a:pt x="19" y="245"/>
                      <a:pt x="19" y="245"/>
                    </a:cubicBezTo>
                    <a:cubicBezTo>
                      <a:pt x="16" y="234"/>
                      <a:pt x="16" y="234"/>
                      <a:pt x="16" y="234"/>
                    </a:cubicBezTo>
                    <a:cubicBezTo>
                      <a:pt x="16" y="231"/>
                      <a:pt x="0" y="168"/>
                      <a:pt x="39" y="107"/>
                    </a:cubicBezTo>
                    <a:cubicBezTo>
                      <a:pt x="72" y="55"/>
                      <a:pt x="134" y="20"/>
                      <a:pt x="222" y="4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2"/>
                      <a:pt x="244" y="22"/>
                      <a:pt x="244" y="22"/>
                    </a:cubicBezTo>
                    <a:cubicBezTo>
                      <a:pt x="243" y="25"/>
                      <a:pt x="241" y="78"/>
                      <a:pt x="218" y="133"/>
                    </a:cubicBezTo>
                    <a:cubicBezTo>
                      <a:pt x="187" y="209"/>
                      <a:pt x="131" y="249"/>
                      <a:pt x="58" y="249"/>
                    </a:cubicBezTo>
                    <a:close/>
                    <a:moveTo>
                      <a:pt x="49" y="212"/>
                    </a:moveTo>
                    <a:cubicBezTo>
                      <a:pt x="52" y="212"/>
                      <a:pt x="55" y="213"/>
                      <a:pt x="58" y="213"/>
                    </a:cubicBezTo>
                    <a:cubicBezTo>
                      <a:pt x="116" y="213"/>
                      <a:pt x="159" y="181"/>
                      <a:pt x="185" y="119"/>
                    </a:cubicBezTo>
                    <a:cubicBezTo>
                      <a:pt x="197" y="91"/>
                      <a:pt x="203" y="63"/>
                      <a:pt x="205" y="44"/>
                    </a:cubicBezTo>
                    <a:cubicBezTo>
                      <a:pt x="140" y="60"/>
                      <a:pt x="94" y="87"/>
                      <a:pt x="70" y="126"/>
                    </a:cubicBezTo>
                    <a:cubicBezTo>
                      <a:pt x="48" y="159"/>
                      <a:pt x="47" y="194"/>
                      <a:pt x="49" y="2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3872" y="2788"/>
                <a:ext cx="126" cy="138"/>
              </a:xfrm>
              <a:custGeom>
                <a:avLst/>
                <a:gdLst>
                  <a:gd name="T0" fmla="*/ 0 w 126"/>
                  <a:gd name="T1" fmla="*/ 138 h 138"/>
                  <a:gd name="T2" fmla="*/ 126 w 126"/>
                  <a:gd name="T3" fmla="*/ 0 h 138"/>
                  <a:gd name="T4" fmla="*/ 0 w 126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" h="138">
                    <a:moveTo>
                      <a:pt x="0" y="138"/>
                    </a:moveTo>
                    <a:lnTo>
                      <a:pt x="126" y="0"/>
                    </a:lnTo>
                    <a:lnTo>
                      <a:pt x="0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Line 23"/>
              <p:cNvSpPr>
                <a:spLocks noChangeShapeType="1"/>
              </p:cNvSpPr>
              <p:nvPr/>
            </p:nvSpPr>
            <p:spPr bwMode="auto">
              <a:xfrm flipV="1">
                <a:off x="3872" y="2788"/>
                <a:ext cx="126" cy="138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24"/>
              <p:cNvSpPr>
                <a:spLocks/>
              </p:cNvSpPr>
              <p:nvPr/>
            </p:nvSpPr>
            <p:spPr bwMode="auto">
              <a:xfrm>
                <a:off x="3822" y="2760"/>
                <a:ext cx="188" cy="194"/>
              </a:xfrm>
              <a:custGeom>
                <a:avLst/>
                <a:gdLst>
                  <a:gd name="T0" fmla="*/ 62 w 188"/>
                  <a:gd name="T1" fmla="*/ 194 h 194"/>
                  <a:gd name="T2" fmla="*/ 0 w 188"/>
                  <a:gd name="T3" fmla="*/ 137 h 194"/>
                  <a:gd name="T4" fmla="*/ 124 w 188"/>
                  <a:gd name="T5" fmla="*/ 0 h 194"/>
                  <a:gd name="T6" fmla="*/ 188 w 188"/>
                  <a:gd name="T7" fmla="*/ 59 h 194"/>
                  <a:gd name="T8" fmla="*/ 62 w 188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8" h="194">
                    <a:moveTo>
                      <a:pt x="62" y="194"/>
                    </a:moveTo>
                    <a:lnTo>
                      <a:pt x="0" y="137"/>
                    </a:lnTo>
                    <a:lnTo>
                      <a:pt x="124" y="0"/>
                    </a:lnTo>
                    <a:lnTo>
                      <a:pt x="188" y="59"/>
                    </a:lnTo>
                    <a:lnTo>
                      <a:pt x="62" y="1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26"/>
              <p:cNvSpPr>
                <a:spLocks noEditPoints="1"/>
              </p:cNvSpPr>
              <p:nvPr/>
            </p:nvSpPr>
            <p:spPr bwMode="auto">
              <a:xfrm>
                <a:off x="3898" y="2245"/>
                <a:ext cx="580" cy="591"/>
              </a:xfrm>
              <a:custGeom>
                <a:avLst/>
                <a:gdLst>
                  <a:gd name="T0" fmla="*/ 58 w 244"/>
                  <a:gd name="T1" fmla="*/ 249 h 249"/>
                  <a:gd name="T2" fmla="*/ 32 w 244"/>
                  <a:gd name="T3" fmla="*/ 247 h 249"/>
                  <a:gd name="T4" fmla="*/ 19 w 244"/>
                  <a:gd name="T5" fmla="*/ 246 h 249"/>
                  <a:gd name="T6" fmla="*/ 16 w 244"/>
                  <a:gd name="T7" fmla="*/ 234 h 249"/>
                  <a:gd name="T8" fmla="*/ 39 w 244"/>
                  <a:gd name="T9" fmla="*/ 107 h 249"/>
                  <a:gd name="T10" fmla="*/ 222 w 244"/>
                  <a:gd name="T11" fmla="*/ 4 h 249"/>
                  <a:gd name="T12" fmla="*/ 244 w 244"/>
                  <a:gd name="T13" fmla="*/ 0 h 249"/>
                  <a:gd name="T14" fmla="*/ 244 w 244"/>
                  <a:gd name="T15" fmla="*/ 23 h 249"/>
                  <a:gd name="T16" fmla="*/ 218 w 244"/>
                  <a:gd name="T17" fmla="*/ 134 h 249"/>
                  <a:gd name="T18" fmla="*/ 58 w 244"/>
                  <a:gd name="T19" fmla="*/ 249 h 249"/>
                  <a:gd name="T20" fmla="*/ 49 w 244"/>
                  <a:gd name="T21" fmla="*/ 213 h 249"/>
                  <a:gd name="T22" fmla="*/ 58 w 244"/>
                  <a:gd name="T23" fmla="*/ 213 h 249"/>
                  <a:gd name="T24" fmla="*/ 205 w 244"/>
                  <a:gd name="T25" fmla="*/ 45 h 249"/>
                  <a:gd name="T26" fmla="*/ 70 w 244"/>
                  <a:gd name="T27" fmla="*/ 126 h 249"/>
                  <a:gd name="T28" fmla="*/ 49 w 244"/>
                  <a:gd name="T29" fmla="*/ 213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4" h="249">
                    <a:moveTo>
                      <a:pt x="58" y="249"/>
                    </a:moveTo>
                    <a:cubicBezTo>
                      <a:pt x="49" y="249"/>
                      <a:pt x="40" y="248"/>
                      <a:pt x="32" y="247"/>
                    </a:cubicBezTo>
                    <a:cubicBezTo>
                      <a:pt x="19" y="246"/>
                      <a:pt x="19" y="246"/>
                      <a:pt x="19" y="246"/>
                    </a:cubicBezTo>
                    <a:cubicBezTo>
                      <a:pt x="16" y="234"/>
                      <a:pt x="16" y="234"/>
                      <a:pt x="16" y="234"/>
                    </a:cubicBezTo>
                    <a:cubicBezTo>
                      <a:pt x="16" y="231"/>
                      <a:pt x="0" y="169"/>
                      <a:pt x="39" y="107"/>
                    </a:cubicBezTo>
                    <a:cubicBezTo>
                      <a:pt x="72" y="55"/>
                      <a:pt x="134" y="20"/>
                      <a:pt x="222" y="4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4" y="23"/>
                      <a:pt x="244" y="23"/>
                      <a:pt x="244" y="23"/>
                    </a:cubicBezTo>
                    <a:cubicBezTo>
                      <a:pt x="243" y="25"/>
                      <a:pt x="241" y="79"/>
                      <a:pt x="218" y="134"/>
                    </a:cubicBezTo>
                    <a:cubicBezTo>
                      <a:pt x="187" y="209"/>
                      <a:pt x="131" y="249"/>
                      <a:pt x="58" y="249"/>
                    </a:cubicBezTo>
                    <a:close/>
                    <a:moveTo>
                      <a:pt x="49" y="213"/>
                    </a:moveTo>
                    <a:cubicBezTo>
                      <a:pt x="52" y="213"/>
                      <a:pt x="55" y="213"/>
                      <a:pt x="58" y="213"/>
                    </a:cubicBezTo>
                    <a:cubicBezTo>
                      <a:pt x="170" y="213"/>
                      <a:pt x="198" y="96"/>
                      <a:pt x="205" y="45"/>
                    </a:cubicBezTo>
                    <a:cubicBezTo>
                      <a:pt x="140" y="60"/>
                      <a:pt x="94" y="87"/>
                      <a:pt x="70" y="126"/>
                    </a:cubicBezTo>
                    <a:cubicBezTo>
                      <a:pt x="48" y="160"/>
                      <a:pt x="47" y="195"/>
                      <a:pt x="49" y="2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27"/>
              <p:cNvSpPr>
                <a:spLocks/>
              </p:cNvSpPr>
              <p:nvPr/>
            </p:nvSpPr>
            <p:spPr bwMode="auto">
              <a:xfrm>
                <a:off x="3699" y="2205"/>
                <a:ext cx="125" cy="138"/>
              </a:xfrm>
              <a:custGeom>
                <a:avLst/>
                <a:gdLst>
                  <a:gd name="T0" fmla="*/ 125 w 125"/>
                  <a:gd name="T1" fmla="*/ 138 h 138"/>
                  <a:gd name="T2" fmla="*/ 0 w 125"/>
                  <a:gd name="T3" fmla="*/ 0 h 138"/>
                  <a:gd name="T4" fmla="*/ 125 w 125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138">
                    <a:moveTo>
                      <a:pt x="125" y="138"/>
                    </a:moveTo>
                    <a:lnTo>
                      <a:pt x="0" y="0"/>
                    </a:lnTo>
                    <a:lnTo>
                      <a:pt x="125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Line 28"/>
              <p:cNvSpPr>
                <a:spLocks noChangeShapeType="1"/>
              </p:cNvSpPr>
              <p:nvPr/>
            </p:nvSpPr>
            <p:spPr bwMode="auto">
              <a:xfrm flipH="1" flipV="1">
                <a:off x="3699" y="2205"/>
                <a:ext cx="125" cy="138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29"/>
              <p:cNvSpPr>
                <a:spLocks/>
              </p:cNvSpPr>
              <p:nvPr/>
            </p:nvSpPr>
            <p:spPr bwMode="auto">
              <a:xfrm>
                <a:off x="3668" y="2177"/>
                <a:ext cx="187" cy="194"/>
              </a:xfrm>
              <a:custGeom>
                <a:avLst/>
                <a:gdLst>
                  <a:gd name="T0" fmla="*/ 126 w 187"/>
                  <a:gd name="T1" fmla="*/ 194 h 194"/>
                  <a:gd name="T2" fmla="*/ 0 w 187"/>
                  <a:gd name="T3" fmla="*/ 56 h 194"/>
                  <a:gd name="T4" fmla="*/ 64 w 187"/>
                  <a:gd name="T5" fmla="*/ 0 h 194"/>
                  <a:gd name="T6" fmla="*/ 187 w 187"/>
                  <a:gd name="T7" fmla="*/ 137 h 194"/>
                  <a:gd name="T8" fmla="*/ 126 w 187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94">
                    <a:moveTo>
                      <a:pt x="126" y="194"/>
                    </a:moveTo>
                    <a:lnTo>
                      <a:pt x="0" y="56"/>
                    </a:lnTo>
                    <a:lnTo>
                      <a:pt x="64" y="0"/>
                    </a:lnTo>
                    <a:lnTo>
                      <a:pt x="187" y="137"/>
                    </a:lnTo>
                    <a:lnTo>
                      <a:pt x="126" y="1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31"/>
              <p:cNvSpPr>
                <a:spLocks noEditPoints="1"/>
              </p:cNvSpPr>
              <p:nvPr/>
            </p:nvSpPr>
            <p:spPr bwMode="auto">
              <a:xfrm>
                <a:off x="3200" y="1662"/>
                <a:ext cx="579" cy="598"/>
              </a:xfrm>
              <a:custGeom>
                <a:avLst/>
                <a:gdLst>
                  <a:gd name="T0" fmla="*/ 186 w 244"/>
                  <a:gd name="T1" fmla="*/ 252 h 252"/>
                  <a:gd name="T2" fmla="*/ 186 w 244"/>
                  <a:gd name="T3" fmla="*/ 252 h 252"/>
                  <a:gd name="T4" fmla="*/ 26 w 244"/>
                  <a:gd name="T5" fmla="*/ 135 h 252"/>
                  <a:gd name="T6" fmla="*/ 0 w 244"/>
                  <a:gd name="T7" fmla="*/ 23 h 252"/>
                  <a:gd name="T8" fmla="*/ 0 w 244"/>
                  <a:gd name="T9" fmla="*/ 0 h 252"/>
                  <a:gd name="T10" fmla="*/ 22 w 244"/>
                  <a:gd name="T11" fmla="*/ 4 h 252"/>
                  <a:gd name="T12" fmla="*/ 205 w 244"/>
                  <a:gd name="T13" fmla="*/ 107 h 252"/>
                  <a:gd name="T14" fmla="*/ 228 w 244"/>
                  <a:gd name="T15" fmla="*/ 234 h 252"/>
                  <a:gd name="T16" fmla="*/ 225 w 244"/>
                  <a:gd name="T17" fmla="*/ 246 h 252"/>
                  <a:gd name="T18" fmla="*/ 212 w 244"/>
                  <a:gd name="T19" fmla="*/ 249 h 252"/>
                  <a:gd name="T20" fmla="*/ 186 w 244"/>
                  <a:gd name="T21" fmla="*/ 252 h 252"/>
                  <a:gd name="T22" fmla="*/ 39 w 244"/>
                  <a:gd name="T23" fmla="*/ 46 h 252"/>
                  <a:gd name="T24" fmla="*/ 186 w 244"/>
                  <a:gd name="T25" fmla="*/ 216 h 252"/>
                  <a:gd name="T26" fmla="*/ 186 w 244"/>
                  <a:gd name="T27" fmla="*/ 216 h 252"/>
                  <a:gd name="T28" fmla="*/ 195 w 244"/>
                  <a:gd name="T29" fmla="*/ 214 h 252"/>
                  <a:gd name="T30" fmla="*/ 174 w 244"/>
                  <a:gd name="T31" fmla="*/ 127 h 252"/>
                  <a:gd name="T32" fmla="*/ 39 w 244"/>
                  <a:gd name="T33" fmla="*/ 46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4" h="252">
                    <a:moveTo>
                      <a:pt x="186" y="252"/>
                    </a:moveTo>
                    <a:cubicBezTo>
                      <a:pt x="186" y="252"/>
                      <a:pt x="186" y="252"/>
                      <a:pt x="186" y="252"/>
                    </a:cubicBezTo>
                    <a:cubicBezTo>
                      <a:pt x="113" y="252"/>
                      <a:pt x="57" y="210"/>
                      <a:pt x="26" y="135"/>
                    </a:cubicBezTo>
                    <a:cubicBezTo>
                      <a:pt x="3" y="80"/>
                      <a:pt x="1" y="25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10" y="20"/>
                      <a:pt x="172" y="55"/>
                      <a:pt x="205" y="107"/>
                    </a:cubicBezTo>
                    <a:cubicBezTo>
                      <a:pt x="244" y="169"/>
                      <a:pt x="228" y="231"/>
                      <a:pt x="228" y="234"/>
                    </a:cubicBezTo>
                    <a:cubicBezTo>
                      <a:pt x="225" y="246"/>
                      <a:pt x="225" y="246"/>
                      <a:pt x="225" y="246"/>
                    </a:cubicBezTo>
                    <a:cubicBezTo>
                      <a:pt x="212" y="249"/>
                      <a:pt x="212" y="249"/>
                      <a:pt x="212" y="249"/>
                    </a:cubicBezTo>
                    <a:cubicBezTo>
                      <a:pt x="204" y="250"/>
                      <a:pt x="195" y="252"/>
                      <a:pt x="186" y="252"/>
                    </a:cubicBezTo>
                    <a:close/>
                    <a:moveTo>
                      <a:pt x="39" y="46"/>
                    </a:moveTo>
                    <a:cubicBezTo>
                      <a:pt x="46" y="97"/>
                      <a:pt x="74" y="216"/>
                      <a:pt x="186" y="216"/>
                    </a:cubicBezTo>
                    <a:cubicBezTo>
                      <a:pt x="186" y="216"/>
                      <a:pt x="186" y="216"/>
                      <a:pt x="186" y="216"/>
                    </a:cubicBezTo>
                    <a:cubicBezTo>
                      <a:pt x="189" y="216"/>
                      <a:pt x="192" y="214"/>
                      <a:pt x="195" y="214"/>
                    </a:cubicBezTo>
                    <a:cubicBezTo>
                      <a:pt x="197" y="196"/>
                      <a:pt x="196" y="161"/>
                      <a:pt x="174" y="127"/>
                    </a:cubicBezTo>
                    <a:cubicBezTo>
                      <a:pt x="150" y="89"/>
                      <a:pt x="104" y="61"/>
                      <a:pt x="3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auto">
              <a:xfrm>
                <a:off x="3699" y="2788"/>
                <a:ext cx="125" cy="138"/>
              </a:xfrm>
              <a:custGeom>
                <a:avLst/>
                <a:gdLst>
                  <a:gd name="T0" fmla="*/ 125 w 125"/>
                  <a:gd name="T1" fmla="*/ 138 h 138"/>
                  <a:gd name="T2" fmla="*/ 0 w 125"/>
                  <a:gd name="T3" fmla="*/ 0 h 138"/>
                  <a:gd name="T4" fmla="*/ 125 w 125"/>
                  <a:gd name="T5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5" h="138">
                    <a:moveTo>
                      <a:pt x="125" y="138"/>
                    </a:moveTo>
                    <a:lnTo>
                      <a:pt x="0" y="0"/>
                    </a:lnTo>
                    <a:lnTo>
                      <a:pt x="125" y="1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Line 33"/>
              <p:cNvSpPr>
                <a:spLocks noChangeShapeType="1"/>
              </p:cNvSpPr>
              <p:nvPr/>
            </p:nvSpPr>
            <p:spPr bwMode="auto">
              <a:xfrm flipH="1" flipV="1">
                <a:off x="3699" y="2788"/>
                <a:ext cx="125" cy="138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auto">
              <a:xfrm>
                <a:off x="3668" y="2760"/>
                <a:ext cx="187" cy="194"/>
              </a:xfrm>
              <a:custGeom>
                <a:avLst/>
                <a:gdLst>
                  <a:gd name="T0" fmla="*/ 126 w 187"/>
                  <a:gd name="T1" fmla="*/ 194 h 194"/>
                  <a:gd name="T2" fmla="*/ 0 w 187"/>
                  <a:gd name="T3" fmla="*/ 59 h 194"/>
                  <a:gd name="T4" fmla="*/ 64 w 187"/>
                  <a:gd name="T5" fmla="*/ 0 h 194"/>
                  <a:gd name="T6" fmla="*/ 187 w 187"/>
                  <a:gd name="T7" fmla="*/ 137 h 194"/>
                  <a:gd name="T8" fmla="*/ 126 w 187"/>
                  <a:gd name="T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94">
                    <a:moveTo>
                      <a:pt x="126" y="194"/>
                    </a:moveTo>
                    <a:lnTo>
                      <a:pt x="0" y="59"/>
                    </a:lnTo>
                    <a:lnTo>
                      <a:pt x="64" y="0"/>
                    </a:lnTo>
                    <a:lnTo>
                      <a:pt x="187" y="137"/>
                    </a:lnTo>
                    <a:lnTo>
                      <a:pt x="126" y="1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36"/>
              <p:cNvSpPr>
                <a:spLocks noEditPoints="1"/>
              </p:cNvSpPr>
              <p:nvPr/>
            </p:nvSpPr>
            <p:spPr bwMode="auto">
              <a:xfrm>
                <a:off x="3200" y="2248"/>
                <a:ext cx="579" cy="600"/>
              </a:xfrm>
              <a:custGeom>
                <a:avLst/>
                <a:gdLst>
                  <a:gd name="T0" fmla="*/ 186 w 244"/>
                  <a:gd name="T1" fmla="*/ 253 h 253"/>
                  <a:gd name="T2" fmla="*/ 186 w 244"/>
                  <a:gd name="T3" fmla="*/ 253 h 253"/>
                  <a:gd name="T4" fmla="*/ 26 w 244"/>
                  <a:gd name="T5" fmla="*/ 135 h 253"/>
                  <a:gd name="T6" fmla="*/ 0 w 244"/>
                  <a:gd name="T7" fmla="*/ 23 h 253"/>
                  <a:gd name="T8" fmla="*/ 0 w 244"/>
                  <a:gd name="T9" fmla="*/ 0 h 253"/>
                  <a:gd name="T10" fmla="*/ 22 w 244"/>
                  <a:gd name="T11" fmla="*/ 4 h 253"/>
                  <a:gd name="T12" fmla="*/ 205 w 244"/>
                  <a:gd name="T13" fmla="*/ 106 h 253"/>
                  <a:gd name="T14" fmla="*/ 228 w 244"/>
                  <a:gd name="T15" fmla="*/ 233 h 253"/>
                  <a:gd name="T16" fmla="*/ 225 w 244"/>
                  <a:gd name="T17" fmla="*/ 245 h 253"/>
                  <a:gd name="T18" fmla="*/ 212 w 244"/>
                  <a:gd name="T19" fmla="*/ 249 h 253"/>
                  <a:gd name="T20" fmla="*/ 186 w 244"/>
                  <a:gd name="T21" fmla="*/ 253 h 253"/>
                  <a:gd name="T22" fmla="*/ 39 w 244"/>
                  <a:gd name="T23" fmla="*/ 46 h 253"/>
                  <a:gd name="T24" fmla="*/ 186 w 244"/>
                  <a:gd name="T25" fmla="*/ 217 h 253"/>
                  <a:gd name="T26" fmla="*/ 186 w 244"/>
                  <a:gd name="T27" fmla="*/ 217 h 253"/>
                  <a:gd name="T28" fmla="*/ 195 w 244"/>
                  <a:gd name="T29" fmla="*/ 214 h 253"/>
                  <a:gd name="T30" fmla="*/ 174 w 244"/>
                  <a:gd name="T31" fmla="*/ 128 h 253"/>
                  <a:gd name="T32" fmla="*/ 39 w 244"/>
                  <a:gd name="T33" fmla="*/ 4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4" h="253">
                    <a:moveTo>
                      <a:pt x="186" y="253"/>
                    </a:moveTo>
                    <a:cubicBezTo>
                      <a:pt x="186" y="253"/>
                      <a:pt x="186" y="253"/>
                      <a:pt x="186" y="253"/>
                    </a:cubicBezTo>
                    <a:cubicBezTo>
                      <a:pt x="113" y="253"/>
                      <a:pt x="57" y="211"/>
                      <a:pt x="26" y="135"/>
                    </a:cubicBezTo>
                    <a:cubicBezTo>
                      <a:pt x="3" y="80"/>
                      <a:pt x="1" y="25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10" y="20"/>
                      <a:pt x="172" y="54"/>
                      <a:pt x="205" y="106"/>
                    </a:cubicBezTo>
                    <a:cubicBezTo>
                      <a:pt x="244" y="168"/>
                      <a:pt x="228" y="231"/>
                      <a:pt x="228" y="233"/>
                    </a:cubicBezTo>
                    <a:cubicBezTo>
                      <a:pt x="225" y="245"/>
                      <a:pt x="225" y="245"/>
                      <a:pt x="225" y="245"/>
                    </a:cubicBezTo>
                    <a:cubicBezTo>
                      <a:pt x="212" y="249"/>
                      <a:pt x="212" y="249"/>
                      <a:pt x="212" y="249"/>
                    </a:cubicBezTo>
                    <a:cubicBezTo>
                      <a:pt x="204" y="250"/>
                      <a:pt x="195" y="253"/>
                      <a:pt x="186" y="253"/>
                    </a:cubicBezTo>
                    <a:close/>
                    <a:moveTo>
                      <a:pt x="39" y="46"/>
                    </a:moveTo>
                    <a:cubicBezTo>
                      <a:pt x="46" y="97"/>
                      <a:pt x="74" y="217"/>
                      <a:pt x="186" y="217"/>
                    </a:cubicBezTo>
                    <a:cubicBezTo>
                      <a:pt x="186" y="217"/>
                      <a:pt x="186" y="217"/>
                      <a:pt x="186" y="217"/>
                    </a:cubicBezTo>
                    <a:cubicBezTo>
                      <a:pt x="189" y="217"/>
                      <a:pt x="192" y="214"/>
                      <a:pt x="195" y="214"/>
                    </a:cubicBezTo>
                    <a:cubicBezTo>
                      <a:pt x="197" y="196"/>
                      <a:pt x="196" y="161"/>
                      <a:pt x="174" y="128"/>
                    </a:cubicBezTo>
                    <a:cubicBezTo>
                      <a:pt x="150" y="89"/>
                      <a:pt x="104" y="62"/>
                      <a:pt x="39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1280840" y="735481"/>
              <a:ext cx="911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accent1"/>
                  </a:solidFill>
                  <a:latin typeface="+mj-lt"/>
                </a:rPr>
                <a:t>One Earth</a:t>
              </a:r>
            </a:p>
          </p:txBody>
        </p:sp>
      </p:grpSp>
      <p:cxnSp>
        <p:nvCxnSpPr>
          <p:cNvPr id="58" name="Straight Connector 57"/>
          <p:cNvCxnSpPr/>
          <p:nvPr userDrawn="1"/>
        </p:nvCxnSpPr>
        <p:spPr>
          <a:xfrm flipH="1">
            <a:off x="11724762" y="1465346"/>
            <a:ext cx="34593" cy="388037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833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12" Type="http://schemas.openxmlformats.org/officeDocument/2006/relationships/image" Target="../media/image1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23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5.png"/><Relationship Id="rId9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9.sv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19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-1"/>
            <a:ext cx="12192001" cy="6858001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2875BB"/>
              </a:highlight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3E34F35-CBE0-46C8-86AB-89607901C3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40000"/>
            </a:schemeClr>
          </a:solidFill>
          <a:ln>
            <a:solidFill>
              <a:schemeClr val="dk1">
                <a:shade val="50000"/>
                <a:alpha val="82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0160" y="1820409"/>
            <a:ext cx="11516507" cy="224475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ГОСПЛАН 2.0</a:t>
            </a:r>
            <a:br>
              <a:rPr lang="ru-RU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 внедрения сквозной технологии управления общественными финансами в РФ</a:t>
            </a:r>
            <a:endParaRPr lang="en-US" sz="5400" b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3" name="Заголовок 17">
            <a:extLst>
              <a:ext uri="{FF2B5EF4-FFF2-40B4-BE49-F238E27FC236}">
                <a16:creationId xmlns="" xmlns:a16="http://schemas.microsoft.com/office/drawing/2014/main" id="{45ABA0FB-5230-4878-8740-D0EB50FADD7B}"/>
              </a:ext>
            </a:extLst>
          </p:cNvPr>
          <p:cNvSpPr txBox="1">
            <a:spLocks/>
          </p:cNvSpPr>
          <p:nvPr/>
        </p:nvSpPr>
        <p:spPr>
          <a:xfrm>
            <a:off x="0" y="4254333"/>
            <a:ext cx="12192000" cy="865642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Всероссийский конкурс проектов по представлению бюджета для граждан</a:t>
            </a:r>
          </a:p>
          <a:p>
            <a:pPr algn="ctr"/>
            <a:r>
              <a:rPr lang="ru-RU" sz="28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Номинация «Бюджет для граждан в 2030 году»</a:t>
            </a:r>
          </a:p>
        </p:txBody>
      </p:sp>
      <p:sp>
        <p:nvSpPr>
          <p:cNvPr id="7" name="Заголовок 17">
            <a:extLst>
              <a:ext uri="{FF2B5EF4-FFF2-40B4-BE49-F238E27FC236}">
                <a16:creationId xmlns="" xmlns:a16="http://schemas.microsoft.com/office/drawing/2014/main" id="{8E091B7D-942A-487E-817A-DF7E0969E3D1}"/>
              </a:ext>
            </a:extLst>
          </p:cNvPr>
          <p:cNvSpPr txBox="1">
            <a:spLocks/>
          </p:cNvSpPr>
          <p:nvPr/>
        </p:nvSpPr>
        <p:spPr>
          <a:xfrm>
            <a:off x="-8390" y="5647692"/>
            <a:ext cx="12200389" cy="652439"/>
          </a:xfrm>
          <a:prstGeom prst="rect">
            <a:avLst/>
          </a:prstGeom>
          <a:solidFill>
            <a:srgbClr val="7CBF33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Департамент финансов администрации г.Дзержинска Нижегородской области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EFA9DA62-F020-4747-9574-26D25C54028B}"/>
              </a:ext>
            </a:extLst>
          </p:cNvPr>
          <p:cNvSpPr/>
          <p:nvPr/>
        </p:nvSpPr>
        <p:spPr>
          <a:xfrm>
            <a:off x="3048000" y="644462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372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22FAB424-553B-4821-B997-1C1B173660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/>
          <a:stretch/>
        </p:blipFill>
        <p:spPr>
          <a:xfrm>
            <a:off x="10153651" y="0"/>
            <a:ext cx="2038349" cy="6858000"/>
          </a:xfrm>
          <a:prstGeom prst="rect">
            <a:avLst/>
          </a:prstGeom>
        </p:spPr>
      </p:pic>
      <p:sp>
        <p:nvSpPr>
          <p:cNvPr id="65" name="Rectangle 6">
            <a:extLst>
              <a:ext uri="{FF2B5EF4-FFF2-40B4-BE49-F238E27FC236}">
                <a16:creationId xmlns="" xmlns:a16="http://schemas.microsoft.com/office/drawing/2014/main" id="{2AF8AC82-B8BB-4009-AC91-286582653C2B}"/>
              </a:ext>
            </a:extLst>
          </p:cNvPr>
          <p:cNvSpPr/>
          <p:nvPr/>
        </p:nvSpPr>
        <p:spPr>
          <a:xfrm>
            <a:off x="10153650" y="0"/>
            <a:ext cx="2038349" cy="6858000"/>
          </a:xfrm>
          <a:prstGeom prst="rect">
            <a:avLst/>
          </a:prstGeom>
          <a:solidFill>
            <a:srgbClr val="00192F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Заголовок 5">
            <a:extLst>
              <a:ext uri="{FF2B5EF4-FFF2-40B4-BE49-F238E27FC236}">
                <a16:creationId xmlns="" xmlns:a16="http://schemas.microsoft.com/office/drawing/2014/main" id="{7F1A5D12-FFBF-4052-869B-492EEC46DEDE}"/>
              </a:ext>
            </a:extLst>
          </p:cNvPr>
          <p:cNvSpPr txBox="1">
            <a:spLocks/>
          </p:cNvSpPr>
          <p:nvPr/>
        </p:nvSpPr>
        <p:spPr>
          <a:xfrm>
            <a:off x="1451322" y="1271194"/>
            <a:ext cx="8702329" cy="5207251"/>
          </a:xfrm>
          <a:prstGeom prst="rect">
            <a:avLst/>
          </a:prstGeom>
        </p:spPr>
        <p:txBody>
          <a:bodyPr lIns="91432" tIns="45718" rIns="91432" bIns="45718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Сложность пользовательских интерфейсов на веб-портале «Электронный бюджет»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Неактуальность информации о бюджете или ее некорректное отображение на веб-портале «Электронный бюджет»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Отсутствие сквозных технологий в работе веб-портала «Электронный бюджет», вся информация заносится вручную путем заполнения формуляров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ru-RU" sz="1800" b="1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Нет прозрачности и доступа предпринимателей к государственному (муниципальному) заказу</a:t>
            </a:r>
          </a:p>
        </p:txBody>
      </p:sp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5897794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ПРОБЛЕМА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2</a:t>
            </a:fld>
            <a:endParaRPr lang="en-US" dirty="0">
              <a:latin typeface="+mn-lt"/>
            </a:endParaRPr>
          </a:p>
        </p:txBody>
      </p:sp>
      <p:pic>
        <p:nvPicPr>
          <p:cNvPr id="8" name="Рисунок 7" descr="Вопросы">
            <a:extLst>
              <a:ext uri="{FF2B5EF4-FFF2-40B4-BE49-F238E27FC236}">
                <a16:creationId xmlns="" xmlns:a16="http://schemas.microsoft.com/office/drawing/2014/main" id="{0C986DF6-957E-45B5-B740-BFD4DD5C86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527" y="5883078"/>
            <a:ext cx="914400" cy="914400"/>
          </a:xfrm>
          <a:prstGeom prst="rect">
            <a:avLst/>
          </a:prstGeom>
        </p:spPr>
      </p:pic>
      <p:pic>
        <p:nvPicPr>
          <p:cNvPr id="16" name="Рисунок 15" descr="Глаз">
            <a:extLst>
              <a:ext uri="{FF2B5EF4-FFF2-40B4-BE49-F238E27FC236}">
                <a16:creationId xmlns="" xmlns:a16="http://schemas.microsoft.com/office/drawing/2014/main" id="{AE60158C-7055-4688-86E1-C0DBE4A02D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0521" y="5821367"/>
            <a:ext cx="457200" cy="457200"/>
          </a:xfrm>
          <a:prstGeom prst="rect">
            <a:avLst/>
          </a:prstGeom>
        </p:spPr>
      </p:pic>
      <p:sp>
        <p:nvSpPr>
          <p:cNvPr id="17" name="Знак умножения 16">
            <a:extLst>
              <a:ext uri="{FF2B5EF4-FFF2-40B4-BE49-F238E27FC236}">
                <a16:creationId xmlns="" xmlns:a16="http://schemas.microsoft.com/office/drawing/2014/main" id="{A9540BFD-D58D-41F4-90D0-616555651BAB}"/>
              </a:ext>
            </a:extLst>
          </p:cNvPr>
          <p:cNvSpPr/>
          <p:nvPr/>
        </p:nvSpPr>
        <p:spPr>
          <a:xfrm>
            <a:off x="400521" y="5821367"/>
            <a:ext cx="436005" cy="457200"/>
          </a:xfrm>
          <a:prstGeom prst="mathMultiply">
            <a:avLst>
              <a:gd name="adj1" fmla="val 147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Сборник схем">
            <a:extLst>
              <a:ext uri="{FF2B5EF4-FFF2-40B4-BE49-F238E27FC236}">
                <a16:creationId xmlns="" xmlns:a16="http://schemas.microsoft.com/office/drawing/2014/main" id="{2CB724D8-269D-4432-AD4D-CF87B9722FF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6345" y="2539656"/>
            <a:ext cx="914400" cy="914400"/>
          </a:xfrm>
          <a:prstGeom prst="rect">
            <a:avLst/>
          </a:prstGeom>
        </p:spPr>
      </p:pic>
      <p:pic>
        <p:nvPicPr>
          <p:cNvPr id="9" name="Рисунок 8" descr="Голова с шестеренками">
            <a:extLst>
              <a:ext uri="{FF2B5EF4-FFF2-40B4-BE49-F238E27FC236}">
                <a16:creationId xmlns="" xmlns:a16="http://schemas.microsoft.com/office/drawing/2014/main" id="{E0C9E137-6E84-49A6-B815-C753884945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6345" y="1057128"/>
            <a:ext cx="914400" cy="914400"/>
          </a:xfrm>
          <a:prstGeom prst="rect">
            <a:avLst/>
          </a:prstGeom>
        </p:spPr>
      </p:pic>
      <p:pic>
        <p:nvPicPr>
          <p:cNvPr id="11" name="Рисунок 10" descr="Облачные вычисления">
            <a:extLst>
              <a:ext uri="{FF2B5EF4-FFF2-40B4-BE49-F238E27FC236}">
                <a16:creationId xmlns="" xmlns:a16="http://schemas.microsoft.com/office/drawing/2014/main" id="{35675138-E029-495B-9E0C-077E6FC1D9A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0527" y="4211367"/>
            <a:ext cx="914400" cy="914400"/>
          </a:xfrm>
          <a:prstGeom prst="rect">
            <a:avLst/>
          </a:prstGeom>
        </p:spPr>
      </p:pic>
      <p:sp>
        <p:nvSpPr>
          <p:cNvPr id="21" name="Знак умножения 20">
            <a:extLst>
              <a:ext uri="{FF2B5EF4-FFF2-40B4-BE49-F238E27FC236}">
                <a16:creationId xmlns="" xmlns:a16="http://schemas.microsoft.com/office/drawing/2014/main" id="{82E94002-DA39-41E2-BB10-BD35A768EE6A}"/>
              </a:ext>
            </a:extLst>
          </p:cNvPr>
          <p:cNvSpPr/>
          <p:nvPr/>
        </p:nvSpPr>
        <p:spPr>
          <a:xfrm>
            <a:off x="537540" y="4239148"/>
            <a:ext cx="872009" cy="914399"/>
          </a:xfrm>
          <a:prstGeom prst="mathMultiply">
            <a:avLst>
              <a:gd name="adj1" fmla="val 997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627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D63EB21-DF2B-4E4D-99F3-6322BE4F3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19" y="1132288"/>
            <a:ext cx="11266221" cy="5608830"/>
          </a:xfrm>
          <a:prstGeom prst="rect">
            <a:avLst/>
          </a:prstGeom>
        </p:spPr>
      </p:pic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5897794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ПРОБЛЕМ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3</a:t>
            </a:fld>
            <a:endParaRPr lang="en-US" dirty="0">
              <a:latin typeface="+mn-lt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6BF6525-1B9B-4BA7-A2FD-2AD2714ADA6A}"/>
              </a:ext>
            </a:extLst>
          </p:cNvPr>
          <p:cNvSpPr/>
          <p:nvPr/>
        </p:nvSpPr>
        <p:spPr>
          <a:xfrm>
            <a:off x="6616118" y="4037664"/>
            <a:ext cx="2947332" cy="551114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="" xmlns:a16="http://schemas.microsoft.com/office/drawing/2014/main" id="{50E05697-965D-48D7-9D59-40EFC3C37A6D}"/>
              </a:ext>
            </a:extLst>
          </p:cNvPr>
          <p:cNvSpPr/>
          <p:nvPr/>
        </p:nvSpPr>
        <p:spPr>
          <a:xfrm>
            <a:off x="8296713" y="3607267"/>
            <a:ext cx="1015067" cy="290388"/>
          </a:xfrm>
          <a:prstGeom prst="wedgeRoundRectCallout">
            <a:avLst>
              <a:gd name="adj1" fmla="val -21491"/>
              <a:gd name="adj2" fmla="val 9142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Данные отсутствуют</a:t>
            </a:r>
          </a:p>
        </p:txBody>
      </p:sp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="" xmlns:a16="http://schemas.microsoft.com/office/drawing/2014/main" id="{7609DAEE-AB52-4DDC-A50F-AB90BDC56733}"/>
              </a:ext>
            </a:extLst>
          </p:cNvPr>
          <p:cNvSpPr/>
          <p:nvPr/>
        </p:nvSpPr>
        <p:spPr>
          <a:xfrm>
            <a:off x="3305263" y="5725712"/>
            <a:ext cx="3053592" cy="918368"/>
          </a:xfrm>
          <a:prstGeom prst="wedgeRoundRectCallout">
            <a:avLst>
              <a:gd name="adj1" fmla="val -22207"/>
              <a:gd name="adj2" fmla="val -71780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Что дает гражданам данная информация?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сравнения с прошлыми периодами, нет процента исполнения к плану. Отсутствуют кнопки перехода к более подробной информации о произведенных расходах, поступивших доходах   </a:t>
            </a:r>
          </a:p>
        </p:txBody>
      </p:sp>
    </p:spTree>
    <p:extLst>
      <p:ext uri="{BB962C8B-B14F-4D97-AF65-F5344CB8AC3E}">
        <p14:creationId xmlns:p14="http://schemas.microsoft.com/office/powerpoint/2010/main" val="1039790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5897794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ПРОБЛЕМ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4</a:t>
            </a:fld>
            <a:endParaRPr lang="en-US" dirty="0">
              <a:latin typeface="+mn-lt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D22673C6-9AC3-46B0-B5EE-FA45E38AAC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19" y="1041774"/>
            <a:ext cx="9974843" cy="4893218"/>
          </a:xfrm>
          <a:prstGeom prst="rect">
            <a:avLst/>
          </a:prstGeom>
        </p:spPr>
      </p:pic>
      <p:sp>
        <p:nvSpPr>
          <p:cNvPr id="10" name="Заголовок 5">
            <a:extLst>
              <a:ext uri="{FF2B5EF4-FFF2-40B4-BE49-F238E27FC236}">
                <a16:creationId xmlns="" xmlns:a16="http://schemas.microsoft.com/office/drawing/2014/main" id="{4D5C0E5E-874E-44EF-957F-FE0CE65F4597}"/>
              </a:ext>
            </a:extLst>
          </p:cNvPr>
          <p:cNvSpPr txBox="1">
            <a:spLocks/>
          </p:cNvSpPr>
          <p:nvPr/>
        </p:nvSpPr>
        <p:spPr>
          <a:xfrm>
            <a:off x="645620" y="5981350"/>
            <a:ext cx="11266220" cy="805344"/>
          </a:xfrm>
          <a:prstGeom prst="rect">
            <a:avLst/>
          </a:prstGeom>
          <a:ln w="28575">
            <a:solidFill>
              <a:srgbClr val="C00000"/>
            </a:solidFill>
            <a:prstDash val="lgDash"/>
          </a:ln>
        </p:spPr>
        <p:txBody>
          <a:bodyPr lIns="91432" tIns="45718" rIns="91432" bIns="45718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Очень сложный интерфейс сервиса «Конструктор данных» на веб-портале «Электронный бюджет», который содержит множество информации, но сформировать интересующую информацию в виде инфографики проблематично</a:t>
            </a:r>
          </a:p>
        </p:txBody>
      </p:sp>
    </p:spTree>
    <p:extLst>
      <p:ext uri="{BB962C8B-B14F-4D97-AF65-F5344CB8AC3E}">
        <p14:creationId xmlns:p14="http://schemas.microsoft.com/office/powerpoint/2010/main" val="1752273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5897794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 ПРОБЛЕМ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5</a:t>
            </a:fld>
            <a:endParaRPr lang="en-US" dirty="0">
              <a:latin typeface="+mn-lt"/>
            </a:endParaRPr>
          </a:p>
        </p:txBody>
      </p:sp>
      <p:sp>
        <p:nvSpPr>
          <p:cNvPr id="10" name="Заголовок 5">
            <a:extLst>
              <a:ext uri="{FF2B5EF4-FFF2-40B4-BE49-F238E27FC236}">
                <a16:creationId xmlns="" xmlns:a16="http://schemas.microsoft.com/office/drawing/2014/main" id="{4D5C0E5E-874E-44EF-957F-FE0CE65F4597}"/>
              </a:ext>
            </a:extLst>
          </p:cNvPr>
          <p:cNvSpPr txBox="1">
            <a:spLocks/>
          </p:cNvSpPr>
          <p:nvPr/>
        </p:nvSpPr>
        <p:spPr>
          <a:xfrm>
            <a:off x="645620" y="5981350"/>
            <a:ext cx="11266220" cy="805344"/>
          </a:xfrm>
          <a:prstGeom prst="rect">
            <a:avLst/>
          </a:prstGeom>
          <a:ln w="28575">
            <a:solidFill>
              <a:srgbClr val="C00000"/>
            </a:solidFill>
            <a:prstDash val="lgDash"/>
          </a:ln>
        </p:spPr>
        <p:txBody>
          <a:bodyPr lIns="91432" tIns="45718" rIns="91432" bIns="45718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ru-RU" sz="1600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Все данные на веб-портал «Электронный бюджет» заносятся специалистами вручную через закрытую часть единого портала бюджетной системы Российской Федерации.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6" b="5037"/>
          <a:stretch/>
        </p:blipFill>
        <p:spPr bwMode="auto">
          <a:xfrm>
            <a:off x="645619" y="1101791"/>
            <a:ext cx="9429559" cy="4812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23B8CCA4-A0FB-4810-BC2A-D1DDDAE03A20}"/>
              </a:ext>
            </a:extLst>
          </p:cNvPr>
          <p:cNvSpPr/>
          <p:nvPr/>
        </p:nvSpPr>
        <p:spPr>
          <a:xfrm>
            <a:off x="785768" y="4004108"/>
            <a:ext cx="9289409" cy="123275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="" xmlns:a16="http://schemas.microsoft.com/office/drawing/2014/main" id="{63ED6DAA-0037-4E50-8A46-02D98BFC3C37}"/>
              </a:ext>
            </a:extLst>
          </p:cNvPr>
          <p:cNvSpPr/>
          <p:nvPr/>
        </p:nvSpPr>
        <p:spPr>
          <a:xfrm>
            <a:off x="10343627" y="3713719"/>
            <a:ext cx="1417738" cy="357105"/>
          </a:xfrm>
          <a:prstGeom prst="wedgeRoundRectCallout">
            <a:avLst>
              <a:gd name="adj1" fmla="val -66946"/>
              <a:gd name="adj2" fmla="val 56756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Множество вкладок для заполнения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A70C6D4D-E199-460F-8D28-D1DBAA9EC3F8}"/>
              </a:ext>
            </a:extLst>
          </p:cNvPr>
          <p:cNvSpPr/>
          <p:nvPr/>
        </p:nvSpPr>
        <p:spPr>
          <a:xfrm>
            <a:off x="645619" y="1350234"/>
            <a:ext cx="8448047" cy="123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лачко с текстом: прямоугольное со скругленными углами 10">
            <a:extLst>
              <a:ext uri="{FF2B5EF4-FFF2-40B4-BE49-F238E27FC236}">
                <a16:creationId xmlns="" xmlns:a16="http://schemas.microsoft.com/office/drawing/2014/main" id="{7D1EE265-D5DA-462F-AD08-349AE932781F}"/>
              </a:ext>
            </a:extLst>
          </p:cNvPr>
          <p:cNvSpPr/>
          <p:nvPr/>
        </p:nvSpPr>
        <p:spPr>
          <a:xfrm>
            <a:off x="3046603" y="1473509"/>
            <a:ext cx="1417738" cy="357105"/>
          </a:xfrm>
          <a:prstGeom prst="wedgeRoundRectCallout">
            <a:avLst>
              <a:gd name="adj1" fmla="val -66946"/>
              <a:gd name="adj2" fmla="val 56756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Один формуляр из множества</a:t>
            </a:r>
          </a:p>
        </p:txBody>
      </p:sp>
    </p:spTree>
    <p:extLst>
      <p:ext uri="{BB962C8B-B14F-4D97-AF65-F5344CB8AC3E}">
        <p14:creationId xmlns:p14="http://schemas.microsoft.com/office/powerpoint/2010/main" val="3906807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7">
            <a:extLst>
              <a:ext uri="{FF2B5EF4-FFF2-40B4-BE49-F238E27FC236}">
                <a16:creationId xmlns="" xmlns:a16="http://schemas.microsoft.com/office/drawing/2014/main" id="{84600B8C-8FF6-4072-8803-09E80888336A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8098331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 ПРОЕКТА ГОСПЛАН 2.0</a:t>
            </a:r>
          </a:p>
        </p:txBody>
      </p:sp>
      <p:pic>
        <p:nvPicPr>
          <p:cNvPr id="10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0A468991-FC78-4D7A-B9C8-D18485A55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90E85B2E-6949-4694-B74A-6BFCF23D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6</a:t>
            </a:fld>
            <a:endParaRPr lang="en-US" dirty="0">
              <a:latin typeface="+mn-lt"/>
            </a:endParaRPr>
          </a:p>
        </p:txBody>
      </p:sp>
      <p:sp>
        <p:nvSpPr>
          <p:cNvPr id="12" name="Скругленный прямоугольник 22">
            <a:extLst>
              <a:ext uri="{FF2B5EF4-FFF2-40B4-BE49-F238E27FC236}">
                <a16:creationId xmlns="" xmlns:a16="http://schemas.microsoft.com/office/drawing/2014/main" id="{82899A26-2EED-433C-8EE0-DAE4C5AFBD30}"/>
              </a:ext>
            </a:extLst>
          </p:cNvPr>
          <p:cNvSpPr/>
          <p:nvPr/>
        </p:nvSpPr>
        <p:spPr>
          <a:xfrm>
            <a:off x="262559" y="4055773"/>
            <a:ext cx="11377264" cy="72198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9" tIns="45512" rIns="91059" bIns="45512" rtlCol="0" anchor="ctr"/>
          <a:lstStyle/>
          <a:p>
            <a:pPr indent="360000" algn="ctr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Эти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основные документы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непосредственно влияют на </a:t>
            </a:r>
            <a:r>
              <a:rPr lang="ru-RU" sz="1800" b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управление бюджетами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бюджетной системы РФ</a:t>
            </a:r>
            <a:r>
              <a:rPr lang="ru-RU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</a:p>
          <a:p>
            <a:pPr indent="360000" algn="ctr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на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финансирование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государственных (муниципальных) </a:t>
            </a:r>
            <a:r>
              <a:rPr lang="ru-RU" sz="1800" b="1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учреждений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56F14B63-F429-4846-8E0A-49D2A9BF6028}"/>
              </a:ext>
            </a:extLst>
          </p:cNvPr>
          <p:cNvGrpSpPr/>
          <p:nvPr/>
        </p:nvGrpSpPr>
        <p:grpSpPr>
          <a:xfrm>
            <a:off x="262558" y="1978349"/>
            <a:ext cx="11377264" cy="1975057"/>
            <a:chOff x="-178642" y="1391032"/>
            <a:chExt cx="11377264" cy="1975057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="" xmlns:a16="http://schemas.microsoft.com/office/drawing/2014/main" id="{FC5884EA-D733-42C1-9606-16C13F3FB5EC}"/>
                </a:ext>
              </a:extLst>
            </p:cNvPr>
            <p:cNvSpPr/>
            <p:nvPr/>
          </p:nvSpPr>
          <p:spPr>
            <a:xfrm>
              <a:off x="4078982" y="1391032"/>
              <a:ext cx="3744416" cy="64419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8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Управление бюджетами бюджетной системы РФ</a:t>
              </a:r>
              <a:endPara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7E179C1F-6190-41AF-AF45-3C0007F7FEDA}"/>
                </a:ext>
              </a:extLst>
            </p:cNvPr>
            <p:cNvSpPr/>
            <p:nvPr/>
          </p:nvSpPr>
          <p:spPr>
            <a:xfrm>
              <a:off x="8831510" y="2111716"/>
              <a:ext cx="2367112" cy="10081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План-график закупок</a:t>
              </a:r>
            </a:p>
            <a:p>
              <a:pPr algn="ctr"/>
              <a:r>
                <a:rPr lang="ru-RU" sz="12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(в разрезе каждого заказчика)</a:t>
              </a:r>
              <a:endParaRPr lang="ru-RU" sz="105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9" name="Соединительная линия уступом 26">
              <a:extLst>
                <a:ext uri="{FF2B5EF4-FFF2-40B4-BE49-F238E27FC236}">
                  <a16:creationId xmlns="" xmlns:a16="http://schemas.microsoft.com/office/drawing/2014/main" id="{2724CE8A-3EBD-4704-A353-F23BBD97D930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rot="10800000" flipV="1">
              <a:off x="3304630" y="1713129"/>
              <a:ext cx="774353" cy="398818"/>
            </a:xfrm>
            <a:prstGeom prst="bentConnector2">
              <a:avLst/>
            </a:prstGeom>
            <a:ln w="38100">
              <a:solidFill>
                <a:schemeClr val="accent3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Соединительная линия уступом 33">
              <a:extLst>
                <a:ext uri="{FF2B5EF4-FFF2-40B4-BE49-F238E27FC236}">
                  <a16:creationId xmlns="" xmlns:a16="http://schemas.microsoft.com/office/drawing/2014/main" id="{D245DA92-AF13-43DB-B72C-04E293613672}"/>
                </a:ext>
              </a:extLst>
            </p:cNvPr>
            <p:cNvCxnSpPr>
              <a:cxnSpLocks/>
              <a:stCxn id="14" idx="3"/>
              <a:endCxn id="16" idx="0"/>
            </p:cNvCxnSpPr>
            <p:nvPr/>
          </p:nvCxnSpPr>
          <p:spPr>
            <a:xfrm>
              <a:off x="7823398" y="1713129"/>
              <a:ext cx="2191668" cy="398587"/>
            </a:xfrm>
            <a:prstGeom prst="bentConnector2">
              <a:avLst/>
            </a:prstGeom>
            <a:ln w="38100">
              <a:solidFill>
                <a:schemeClr val="accent3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Прямоугольник 20">
              <a:extLst>
                <a:ext uri="{FF2B5EF4-FFF2-40B4-BE49-F238E27FC236}">
                  <a16:creationId xmlns="" xmlns:a16="http://schemas.microsoft.com/office/drawing/2014/main" id="{1AF8186C-421E-4CC4-9C24-62C1DE1BE52F}"/>
                </a:ext>
              </a:extLst>
            </p:cNvPr>
            <p:cNvSpPr/>
            <p:nvPr/>
          </p:nvSpPr>
          <p:spPr>
            <a:xfrm>
              <a:off x="-178642" y="2117532"/>
              <a:ext cx="4015827" cy="124855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План финансово-хозяйственной деятельности </a:t>
              </a:r>
            </a:p>
            <a:p>
              <a:pPr algn="ctr"/>
              <a:r>
                <a:rPr lang="ru-RU" sz="12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(для автономных и бюджетных учреждений) </a:t>
              </a:r>
            </a:p>
            <a:p>
              <a:pPr algn="ctr"/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Бюджетная смета </a:t>
              </a:r>
            </a:p>
            <a:p>
              <a:pPr algn="ctr"/>
              <a:r>
                <a:rPr lang="ru-RU" sz="12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(для казенных учреждений)</a:t>
              </a:r>
              <a:endPara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Соединительная линия уступом 42">
              <a:extLst>
                <a:ext uri="{FF2B5EF4-FFF2-40B4-BE49-F238E27FC236}">
                  <a16:creationId xmlns="" xmlns:a16="http://schemas.microsoft.com/office/drawing/2014/main" id="{3521E226-8607-4E3E-8334-E6660BE0E364}"/>
                </a:ext>
              </a:extLst>
            </p:cNvPr>
            <p:cNvCxnSpPr>
              <a:cxnSpLocks/>
              <a:stCxn id="14" idx="1"/>
              <a:endCxn id="21" idx="0"/>
            </p:cNvCxnSpPr>
            <p:nvPr/>
          </p:nvCxnSpPr>
          <p:spPr>
            <a:xfrm rot="10800000" flipV="1">
              <a:off x="1829272" y="1713128"/>
              <a:ext cx="2249710" cy="404403"/>
            </a:xfrm>
            <a:prstGeom prst="bentConnector2">
              <a:avLst/>
            </a:prstGeom>
            <a:ln w="38100">
              <a:solidFill>
                <a:schemeClr val="accent3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Заголовок 17">
            <a:extLst>
              <a:ext uri="{FF2B5EF4-FFF2-40B4-BE49-F238E27FC236}">
                <a16:creationId xmlns="" xmlns:a16="http://schemas.microsoft.com/office/drawing/2014/main" id="{9D8FEF40-B0B8-4F2D-B12E-C3D4F9B330CF}"/>
              </a:ext>
            </a:extLst>
          </p:cNvPr>
          <p:cNvSpPr txBox="1">
            <a:spLocks/>
          </p:cNvSpPr>
          <p:nvPr/>
        </p:nvSpPr>
        <p:spPr>
          <a:xfrm>
            <a:off x="4979876" y="4888518"/>
            <a:ext cx="2232248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ПРОБЛЕМЫ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343A2FF1-CC76-42DF-BD31-0896E8EDA7ED}"/>
              </a:ext>
            </a:extLst>
          </p:cNvPr>
          <p:cNvSpPr/>
          <p:nvPr/>
        </p:nvSpPr>
        <p:spPr>
          <a:xfrm>
            <a:off x="53014" y="5888030"/>
            <a:ext cx="3692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Автоматизация планирования этих документов несовершенна!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D91BD603-C042-476B-8750-086868D421CD}"/>
              </a:ext>
            </a:extLst>
          </p:cNvPr>
          <p:cNvSpPr/>
          <p:nvPr/>
        </p:nvSpPr>
        <p:spPr>
          <a:xfrm>
            <a:off x="4187753" y="5990706"/>
            <a:ext cx="3866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Нет единых алгоритмов и процессов!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3087E6DF-7AFC-430F-9BF4-9C8C5FBFE093}"/>
              </a:ext>
            </a:extLst>
          </p:cNvPr>
          <p:cNvSpPr/>
          <p:nvPr/>
        </p:nvSpPr>
        <p:spPr>
          <a:xfrm>
            <a:off x="8805497" y="5990706"/>
            <a:ext cx="2876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Нормирование не развито!</a:t>
            </a:r>
            <a:endParaRPr lang="ru-RU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18BB0232-911E-4590-8210-827E87610385}"/>
              </a:ext>
            </a:extLst>
          </p:cNvPr>
          <p:cNvSpPr/>
          <p:nvPr/>
        </p:nvSpPr>
        <p:spPr>
          <a:xfrm>
            <a:off x="78181" y="5827608"/>
            <a:ext cx="3692816" cy="74030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088E9AAD-E84C-4E4E-83A2-7AD2EF72E5CD}"/>
              </a:ext>
            </a:extLst>
          </p:cNvPr>
          <p:cNvSpPr/>
          <p:nvPr/>
        </p:nvSpPr>
        <p:spPr>
          <a:xfrm>
            <a:off x="4068908" y="5828575"/>
            <a:ext cx="4044395" cy="74030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C069411D-4D6D-451C-A7CF-C415378CB91F}"/>
              </a:ext>
            </a:extLst>
          </p:cNvPr>
          <p:cNvSpPr/>
          <p:nvPr/>
        </p:nvSpPr>
        <p:spPr>
          <a:xfrm>
            <a:off x="8338742" y="5828575"/>
            <a:ext cx="3692816" cy="74030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Соединитель: уступ 29">
            <a:extLst>
              <a:ext uri="{FF2B5EF4-FFF2-40B4-BE49-F238E27FC236}">
                <a16:creationId xmlns="" xmlns:a16="http://schemas.microsoft.com/office/drawing/2014/main" id="{8E9B5547-3312-4326-80BA-72A2FE3FBC1E}"/>
              </a:ext>
            </a:extLst>
          </p:cNvPr>
          <p:cNvCxnSpPr>
            <a:stCxn id="23" idx="2"/>
            <a:endCxn id="27" idx="0"/>
          </p:cNvCxnSpPr>
          <p:nvPr/>
        </p:nvCxnSpPr>
        <p:spPr>
          <a:xfrm rot="5400000">
            <a:off x="3779598" y="3511205"/>
            <a:ext cx="461395" cy="4171411"/>
          </a:xfrm>
          <a:prstGeom prst="bentConnector3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: уступ 30">
            <a:extLst>
              <a:ext uri="{FF2B5EF4-FFF2-40B4-BE49-F238E27FC236}">
                <a16:creationId xmlns="" xmlns:a16="http://schemas.microsoft.com/office/drawing/2014/main" id="{04C49CE3-0DA3-4C48-A143-6863511C3C9B}"/>
              </a:ext>
            </a:extLst>
          </p:cNvPr>
          <p:cNvCxnSpPr>
            <a:cxnSpLocks/>
            <a:stCxn id="23" idx="2"/>
            <a:endCxn id="28" idx="0"/>
          </p:cNvCxnSpPr>
          <p:nvPr/>
        </p:nvCxnSpPr>
        <p:spPr>
          <a:xfrm rot="5400000">
            <a:off x="5862372" y="5594947"/>
            <a:ext cx="462362" cy="4894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: уступ 31">
            <a:extLst>
              <a:ext uri="{FF2B5EF4-FFF2-40B4-BE49-F238E27FC236}">
                <a16:creationId xmlns="" xmlns:a16="http://schemas.microsoft.com/office/drawing/2014/main" id="{7FD4F733-7102-46F1-B460-4C8706693E48}"/>
              </a:ext>
            </a:extLst>
          </p:cNvPr>
          <p:cNvCxnSpPr>
            <a:cxnSpLocks/>
            <a:stCxn id="23" idx="2"/>
            <a:endCxn id="29" idx="0"/>
          </p:cNvCxnSpPr>
          <p:nvPr/>
        </p:nvCxnSpPr>
        <p:spPr>
          <a:xfrm rot="16200000" flipH="1">
            <a:off x="7909394" y="3552819"/>
            <a:ext cx="462362" cy="408915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 descr="Попасть в яблочко">
            <a:extLst>
              <a:ext uri="{FF2B5EF4-FFF2-40B4-BE49-F238E27FC236}">
                <a16:creationId xmlns="" xmlns:a16="http://schemas.microsoft.com/office/drawing/2014/main" id="{8B1B5EAD-97F5-41B9-893D-9289DCA40C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728" y="1049256"/>
            <a:ext cx="727679" cy="72767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BBE127D6-6398-4519-A7AD-BF526A832942}"/>
              </a:ext>
            </a:extLst>
          </p:cNvPr>
          <p:cNvSpPr txBox="1"/>
          <p:nvPr/>
        </p:nvSpPr>
        <p:spPr>
          <a:xfrm>
            <a:off x="1210901" y="1157681"/>
            <a:ext cx="1356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ЦЕЛЬ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17F2C50-3612-48C0-B3F5-CDE1FAC3D924}"/>
              </a:ext>
            </a:extLst>
          </p:cNvPr>
          <p:cNvSpPr txBox="1"/>
          <p:nvPr/>
        </p:nvSpPr>
        <p:spPr>
          <a:xfrm>
            <a:off x="2326552" y="968296"/>
            <a:ext cx="9085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унифицировать и стандартизировать процессы планирования доходов, расходов, долга                и закупочной деятельности на всех уровнях бюджетов (с учетом особенностей) для их последующей цифровизации в единой облачной информационной системе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B468D69D-9550-43AB-B11C-3F2B62D3B615}"/>
              </a:ext>
            </a:extLst>
          </p:cNvPr>
          <p:cNvSpPr/>
          <p:nvPr/>
        </p:nvSpPr>
        <p:spPr>
          <a:xfrm>
            <a:off x="2349734" y="1049256"/>
            <a:ext cx="9008960" cy="796256"/>
          </a:xfrm>
          <a:prstGeom prst="rect">
            <a:avLst/>
          </a:prstGeom>
          <a:noFill/>
          <a:ln w="19050">
            <a:solidFill>
              <a:srgbClr val="0070C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0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: скругленные углы 42">
            <a:extLst>
              <a:ext uri="{FF2B5EF4-FFF2-40B4-BE49-F238E27FC236}">
                <a16:creationId xmlns="" xmlns:a16="http://schemas.microsoft.com/office/drawing/2014/main" id="{C8C20DEC-02F0-419E-8151-8193E1DF6CAF}"/>
              </a:ext>
            </a:extLst>
          </p:cNvPr>
          <p:cNvSpPr/>
          <p:nvPr/>
        </p:nvSpPr>
        <p:spPr>
          <a:xfrm>
            <a:off x="1430745" y="1738938"/>
            <a:ext cx="10481095" cy="113009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spcBef>
                <a:spcPts val="0"/>
              </a:spcBef>
            </a:pP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унификация и стандартизация процессов возможна за счет утверждения на федеральном уровне методик планирования бюджетов всех уровней на базе разработанных департаментом финансов администрации </a:t>
            </a:r>
            <a:r>
              <a:rPr lang="ru-RU" sz="1400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г.Дзержинска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методик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«модельные доходы», «модельные расходы», «модельный долг»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, которые подразумевают в том числе и сценарный подход к расчету доходов, расходов и долга </a:t>
            </a:r>
            <a:r>
              <a:rPr lang="ru-RU" sz="14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(от негативного сценария до позитивного)</a:t>
            </a:r>
          </a:p>
        </p:txBody>
      </p:sp>
      <p:sp>
        <p:nvSpPr>
          <p:cNvPr id="9" name="Заголовок 17">
            <a:extLst>
              <a:ext uri="{FF2B5EF4-FFF2-40B4-BE49-F238E27FC236}">
                <a16:creationId xmlns="" xmlns:a16="http://schemas.microsoft.com/office/drawing/2014/main" id="{84600B8C-8FF6-4072-8803-09E80888336A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8098331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ЗАДАЧИ ПРОЕКТА ГОСПЛАН 2.0</a:t>
            </a:r>
          </a:p>
        </p:txBody>
      </p:sp>
      <p:pic>
        <p:nvPicPr>
          <p:cNvPr id="10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0A468991-FC78-4D7A-B9C8-D18485A55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1" name="Slide Number Placeholder 4">
            <a:extLst>
              <a:ext uri="{FF2B5EF4-FFF2-40B4-BE49-F238E27FC236}">
                <a16:creationId xmlns="" xmlns:a16="http://schemas.microsoft.com/office/drawing/2014/main" id="{90E85B2E-6949-4694-B74A-6BFCF23D1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7</a:t>
            </a:fld>
            <a:endParaRPr lang="en-US" dirty="0">
              <a:latin typeface="+mn-lt"/>
            </a:endParaRPr>
          </a:p>
        </p:txBody>
      </p:sp>
      <p:pic>
        <p:nvPicPr>
          <p:cNvPr id="42" name="Рисунок 41" descr="Облачные вычисления">
            <a:extLst>
              <a:ext uri="{FF2B5EF4-FFF2-40B4-BE49-F238E27FC236}">
                <a16:creationId xmlns="" xmlns:a16="http://schemas.microsoft.com/office/drawing/2014/main" id="{A64F3DBD-50B3-4013-BF04-DABBCEC166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505" y="3200400"/>
            <a:ext cx="1287710" cy="128771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4116FD75-7FD7-4638-B96C-F4B743A72CDB}"/>
              </a:ext>
            </a:extLst>
          </p:cNvPr>
          <p:cNvSpPr/>
          <p:nvPr/>
        </p:nvSpPr>
        <p:spPr>
          <a:xfrm>
            <a:off x="1430745" y="1124240"/>
            <a:ext cx="10481095" cy="8305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</a:pPr>
            <a:r>
              <a:rPr lang="ru-RU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Унифицировать и стандартизировать процессы планирования доходов, расходов, долга бюджетов всех уровней путем закрепления на федеральном уровне требований или методических рекомендаций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="" xmlns:a16="http://schemas.microsoft.com/office/drawing/2014/main" id="{8CCD69D8-EB33-49CF-A7C1-23943DFF8137}"/>
              </a:ext>
            </a:extLst>
          </p:cNvPr>
          <p:cNvSpPr/>
          <p:nvPr/>
        </p:nvSpPr>
        <p:spPr>
          <a:xfrm>
            <a:off x="1430745" y="3628443"/>
            <a:ext cx="10481095" cy="113009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spcBef>
                <a:spcPts val="0"/>
              </a:spcBef>
            </a:pP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единая облачная информационная система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для планирования и исполнения бюджетов всех уровней должна быть разработана на федеральном уровне на базе существующих информационных систем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 внедрением единых методик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планирования доходов, расходов и долга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.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Интеграция данной системы с веб-порталом «Электронный бюджет» позволит участникам бюджетного процесса и гражданам получать полную и актуальную информацию о соответствующем бюджете.</a:t>
            </a:r>
            <a:endParaRPr lang="ru-RU" sz="1400" i="1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="" xmlns:a16="http://schemas.microsoft.com/office/drawing/2014/main" id="{4B7C1278-5E5A-48A4-8184-2FBA3782AAA5}"/>
              </a:ext>
            </a:extLst>
          </p:cNvPr>
          <p:cNvSpPr/>
          <p:nvPr/>
        </p:nvSpPr>
        <p:spPr>
          <a:xfrm>
            <a:off x="1430745" y="3013745"/>
            <a:ext cx="10481095" cy="8305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</a:pPr>
            <a:r>
              <a:rPr lang="ru-RU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Создать единую облачную информационную систему для планирования и исполнения бюджетов всех уровней со сквозным обменом информацией с веб-порталом «Электронный бюджет» 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="" xmlns:a16="http://schemas.microsoft.com/office/drawing/2014/main" id="{1F311EA8-8EB5-4A19-B937-F2297F0197E1}"/>
              </a:ext>
            </a:extLst>
          </p:cNvPr>
          <p:cNvSpPr/>
          <p:nvPr/>
        </p:nvSpPr>
        <p:spPr>
          <a:xfrm>
            <a:off x="1430745" y="5547626"/>
            <a:ext cx="10481095" cy="1130098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spcBef>
                <a:spcPts val="0"/>
              </a:spcBef>
            </a:pP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веб-портал «Электронный бюджет»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требует модернизации, в том числе в части улучшения дизайна, пользовательского интерфейса и технической возможности обмениваться с единой облачной информационной системой данными для создания инфографики о бюджете, брошюр «Бюджет для граждан» и прочего контента для граждан и участников бюджетного процесса</a:t>
            </a:r>
            <a:endParaRPr lang="ru-RU" sz="1400" i="1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="" xmlns:a16="http://schemas.microsoft.com/office/drawing/2014/main" id="{F769C71B-8B49-4BD0-9891-05C296591024}"/>
              </a:ext>
            </a:extLst>
          </p:cNvPr>
          <p:cNvSpPr/>
          <p:nvPr/>
        </p:nvSpPr>
        <p:spPr>
          <a:xfrm>
            <a:off x="1430745" y="4932928"/>
            <a:ext cx="10481095" cy="83051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</a:pPr>
            <a:r>
              <a:rPr lang="ru-RU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Модернизировать веб-портал «Электронный бюджет» </a:t>
            </a:r>
          </a:p>
        </p:txBody>
      </p:sp>
      <p:pic>
        <p:nvPicPr>
          <p:cNvPr id="4" name="Рисунок 3" descr="Договор (справа налево)">
            <a:extLst>
              <a:ext uri="{FF2B5EF4-FFF2-40B4-BE49-F238E27FC236}">
                <a16:creationId xmlns="" xmlns:a16="http://schemas.microsoft.com/office/drawing/2014/main" id="{DB87C906-0839-43E8-AB43-43A6D0C7B4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505" y="1309116"/>
            <a:ext cx="1287189" cy="1287189"/>
          </a:xfrm>
          <a:prstGeom prst="rect">
            <a:avLst/>
          </a:prstGeom>
        </p:spPr>
      </p:pic>
      <p:pic>
        <p:nvPicPr>
          <p:cNvPr id="6" name="Рисунок 5" descr="Процессор">
            <a:extLst>
              <a:ext uri="{FF2B5EF4-FFF2-40B4-BE49-F238E27FC236}">
                <a16:creationId xmlns="" xmlns:a16="http://schemas.microsoft.com/office/drawing/2014/main" id="{C76E817A-1D97-4675-9AE5-ED6BE33E5AD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505" y="5119583"/>
            <a:ext cx="1287710" cy="128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6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20" y="517722"/>
            <a:ext cx="7240032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АКТУАЛЬНОСТЬ</a:t>
            </a:r>
            <a:r>
              <a:rPr lang="en-US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ПРОЕКТА ГОСПЛАН 2.0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8</a:t>
            </a:fld>
            <a:endParaRPr lang="en-US" dirty="0">
              <a:latin typeface="+mn-lt"/>
            </a:endParaRPr>
          </a:p>
        </p:txBody>
      </p:sp>
      <p:sp>
        <p:nvSpPr>
          <p:cNvPr id="15" name="Скругленный прямоугольник 13">
            <a:extLst>
              <a:ext uri="{FF2B5EF4-FFF2-40B4-BE49-F238E27FC236}">
                <a16:creationId xmlns="" xmlns:a16="http://schemas.microsoft.com/office/drawing/2014/main" id="{88DB4DD1-28F4-4A49-8ACC-46A55815E196}"/>
              </a:ext>
            </a:extLst>
          </p:cNvPr>
          <p:cNvSpPr/>
          <p:nvPr/>
        </p:nvSpPr>
        <p:spPr>
          <a:xfrm>
            <a:off x="3142878" y="4103957"/>
            <a:ext cx="8950432" cy="259377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9" tIns="45512" rIns="91059" bIns="45512" rtlCol="0" anchor="ctr"/>
          <a:lstStyle/>
          <a:p>
            <a:pPr indent="540000" algn="just">
              <a:lnSpc>
                <a:spcPct val="150000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 марта 2024 года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Правительство Российской Федерации распоряжением №637-р утвердило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стратегическое направление в области цифровой трансформации государственного управления.</a:t>
            </a:r>
          </a:p>
          <a:p>
            <a:pPr indent="540000" algn="just">
              <a:lnSpc>
                <a:spcPct val="150000"/>
              </a:lnSpc>
              <a:defRPr/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2030 году планируется реализовать такие проекты, как «Роботизация бюджетного процесса»,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который подразумевает 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автоматизацию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процессов 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бюджетного планирования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исполнения и контроля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всех уровнях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публичной </a:t>
            </a:r>
            <a:r>
              <a:rPr lang="ru-RU" sz="1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власти.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3">
            <a:extLst>
              <a:ext uri="{FF2B5EF4-FFF2-40B4-BE49-F238E27FC236}">
                <a16:creationId xmlns="" xmlns:a16="http://schemas.microsoft.com/office/drawing/2014/main" id="{BEF58DAE-BCCE-4100-904B-310E32803E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160"/>
          <a:stretch/>
        </p:blipFill>
        <p:spPr bwMode="auto">
          <a:xfrm>
            <a:off x="8779124" y="945086"/>
            <a:ext cx="2412752" cy="30649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Скругленный прямоугольник 14">
            <a:extLst>
              <a:ext uri="{FF2B5EF4-FFF2-40B4-BE49-F238E27FC236}">
                <a16:creationId xmlns="" xmlns:a16="http://schemas.microsoft.com/office/drawing/2014/main" id="{74DA267C-714C-4754-AA05-35195FD5D736}"/>
              </a:ext>
            </a:extLst>
          </p:cNvPr>
          <p:cNvSpPr/>
          <p:nvPr/>
        </p:nvSpPr>
        <p:spPr>
          <a:xfrm>
            <a:off x="190550" y="1089348"/>
            <a:ext cx="8352928" cy="266429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9" tIns="45512" rIns="91059" bIns="45512" rtlCol="0" anchor="ctr"/>
          <a:lstStyle/>
          <a:p>
            <a:pPr indent="540000" algn="just">
              <a:lnSpc>
                <a:spcPct val="150000"/>
              </a:lnSpc>
              <a:defRPr/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Еще в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1963 году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ЦК КПСС и Совет Министров СССР утвердили постановление № 564 в котором говорится, что «применение электронной вычислительной техники для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учета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планирования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управления в народном хозяйстве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сдерживается из-за 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отсутствия достаточно разработанных математических методов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технико-экономических нормативов и </a:t>
            </a:r>
            <a:r>
              <a:rPr lang="ru-RU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унифицированной системы документации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пригодной для автоматизированной обработки на электронных машинах…»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831B375B-26EE-4AC4-AC78-C5D6BE5B65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400" b="13815"/>
          <a:stretch/>
        </p:blipFill>
        <p:spPr>
          <a:xfrm>
            <a:off x="190549" y="3847575"/>
            <a:ext cx="2868811" cy="29139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426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20" y="517722"/>
            <a:ext cx="7240032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ОБЩЕСТВЕННЫМИ ФИНАНСАМИ РФ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9</a:t>
            </a:fld>
            <a:endParaRPr lang="en-US" dirty="0">
              <a:latin typeface="+mn-lt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3B8F36AF-BBF9-4317-A997-C60D31F3B5C2}"/>
              </a:ext>
            </a:extLst>
          </p:cNvPr>
          <p:cNvSpPr/>
          <p:nvPr/>
        </p:nvSpPr>
        <p:spPr>
          <a:xfrm>
            <a:off x="4420394" y="1279848"/>
            <a:ext cx="4041551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ФГИС </a:t>
            </a:r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Министерства финансов Российской Федерации</a:t>
            </a:r>
            <a:endParaRPr lang="ru-RU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8" name="Скругленная прямоугольная выноска 1">
            <a:extLst>
              <a:ext uri="{FF2B5EF4-FFF2-40B4-BE49-F238E27FC236}">
                <a16:creationId xmlns="" xmlns:a16="http://schemas.microsoft.com/office/drawing/2014/main" id="{A3BFA8D4-34A5-4FB6-A5B2-2C87A9C519C4}"/>
              </a:ext>
            </a:extLst>
          </p:cNvPr>
          <p:cNvSpPr/>
          <p:nvPr/>
        </p:nvSpPr>
        <p:spPr>
          <a:xfrm>
            <a:off x="4429497" y="2431976"/>
            <a:ext cx="4032448" cy="576064"/>
          </a:xfrm>
          <a:prstGeom prst="wedgeRoundRectCallout">
            <a:avLst>
              <a:gd name="adj1" fmla="val 3994"/>
              <a:gd name="adj2" fmla="val -83004"/>
              <a:gd name="adj3" fmla="val 16667"/>
            </a:avLst>
          </a:prstGeom>
          <a:solidFill>
            <a:schemeClr val="bg1"/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Информационные системы в сфере бухгалтерского учета и отчетности, планирования, исполнения бюджета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7F20A70-D007-4FDE-A335-90BE1DC2622C}"/>
              </a:ext>
            </a:extLst>
          </p:cNvPr>
          <p:cNvSpPr/>
          <p:nvPr/>
        </p:nvSpPr>
        <p:spPr>
          <a:xfrm>
            <a:off x="9173060" y="2864024"/>
            <a:ext cx="2367112" cy="1008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ФГИС ГРБС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(Федеральные органы исполнительной власти)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805CE1CC-D747-4275-BE17-795DAAF76E76}"/>
              </a:ext>
            </a:extLst>
          </p:cNvPr>
          <p:cNvSpPr/>
          <p:nvPr/>
        </p:nvSpPr>
        <p:spPr>
          <a:xfrm>
            <a:off x="1333153" y="2792016"/>
            <a:ext cx="2448272" cy="1008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ГИС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СУБЪЕКТОВ РФ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(финансовые органы субъектов РФ)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102093D5-CD75-4ADE-A586-56F3908816AF}"/>
              </a:ext>
            </a:extLst>
          </p:cNvPr>
          <p:cNvSpPr/>
          <p:nvPr/>
        </p:nvSpPr>
        <p:spPr>
          <a:xfrm>
            <a:off x="2773313" y="5020072"/>
            <a:ext cx="2016224" cy="1008112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ГИС ГРБС СУБЪЕКТОВ РФ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(органы власти субъектов РФ)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0DBA647-5ABE-4DB9-B50F-484DCD411E91}"/>
              </a:ext>
            </a:extLst>
          </p:cNvPr>
          <p:cNvSpPr/>
          <p:nvPr/>
        </p:nvSpPr>
        <p:spPr>
          <a:xfrm>
            <a:off x="181025" y="5020072"/>
            <a:ext cx="2088232" cy="1008112"/>
          </a:xfrm>
          <a:prstGeom prst="rect">
            <a:avLst/>
          </a:prstGeom>
          <a:solidFill>
            <a:schemeClr val="bg1"/>
          </a:solidFill>
          <a:ln w="28575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МИС </a:t>
            </a:r>
            <a:r>
              <a:rPr lang="ru-RU" sz="1600" b="1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МОиГО</a:t>
            </a:r>
            <a:endParaRPr lang="ru-RU" sz="1600" b="1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(финансовые органы муниципалитетов)</a:t>
            </a:r>
          </a:p>
        </p:txBody>
      </p:sp>
      <p:cxnSp>
        <p:nvCxnSpPr>
          <p:cNvPr id="15" name="Соединительная линия уступом 26">
            <a:extLst>
              <a:ext uri="{FF2B5EF4-FFF2-40B4-BE49-F238E27FC236}">
                <a16:creationId xmlns="" xmlns:a16="http://schemas.microsoft.com/office/drawing/2014/main" id="{1229F710-F3F3-45DC-A037-D4F429FB47F5}"/>
              </a:ext>
            </a:extLst>
          </p:cNvPr>
          <p:cNvCxnSpPr>
            <a:stCxn id="7" idx="1"/>
            <a:endCxn id="12" idx="0"/>
          </p:cNvCxnSpPr>
          <p:nvPr/>
        </p:nvCxnSpPr>
        <p:spPr>
          <a:xfrm rot="10800000" flipV="1">
            <a:off x="2557290" y="1783904"/>
            <a:ext cx="1863105" cy="1008112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33">
            <a:extLst>
              <a:ext uri="{FF2B5EF4-FFF2-40B4-BE49-F238E27FC236}">
                <a16:creationId xmlns="" xmlns:a16="http://schemas.microsoft.com/office/drawing/2014/main" id="{72D69AA0-7F4C-489D-83A4-E69A94E8FEC0}"/>
              </a:ext>
            </a:extLst>
          </p:cNvPr>
          <p:cNvCxnSpPr>
            <a:stCxn id="7" idx="3"/>
            <a:endCxn id="11" idx="0"/>
          </p:cNvCxnSpPr>
          <p:nvPr/>
        </p:nvCxnSpPr>
        <p:spPr>
          <a:xfrm>
            <a:off x="8461945" y="1783904"/>
            <a:ext cx="1894671" cy="1080120"/>
          </a:xfrm>
          <a:prstGeom prst="bentConnector2">
            <a:avLst/>
          </a:prstGeom>
          <a:ln w="38100">
            <a:solidFill>
              <a:schemeClr val="accent3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46">
            <a:extLst>
              <a:ext uri="{FF2B5EF4-FFF2-40B4-BE49-F238E27FC236}">
                <a16:creationId xmlns="" xmlns:a16="http://schemas.microsoft.com/office/drawing/2014/main" id="{9F6FC251-FC0C-42E8-A07F-71C547CDFDFD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 rot="5400000">
            <a:off x="1281243" y="3744026"/>
            <a:ext cx="1219944" cy="1332148"/>
          </a:xfrm>
          <a:prstGeom prst="bentConnector3">
            <a:avLst>
              <a:gd name="adj1" fmla="val 50000"/>
            </a:avLst>
          </a:prstGeom>
          <a:ln w="38100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50">
            <a:extLst>
              <a:ext uri="{FF2B5EF4-FFF2-40B4-BE49-F238E27FC236}">
                <a16:creationId xmlns="" xmlns:a16="http://schemas.microsoft.com/office/drawing/2014/main" id="{C562DF72-7952-4078-B1A8-8BEBD97BBDC6}"/>
              </a:ext>
            </a:extLst>
          </p:cNvPr>
          <p:cNvCxnSpPr>
            <a:stCxn id="12" idx="2"/>
            <a:endCxn id="13" idx="0"/>
          </p:cNvCxnSpPr>
          <p:nvPr/>
        </p:nvCxnSpPr>
        <p:spPr>
          <a:xfrm rot="16200000" flipH="1">
            <a:off x="2559385" y="3798032"/>
            <a:ext cx="1219944" cy="1224136"/>
          </a:xfrm>
          <a:prstGeom prst="bentConnector3">
            <a:avLst>
              <a:gd name="adj1" fmla="val 50000"/>
            </a:avLst>
          </a:prstGeom>
          <a:ln w="38100">
            <a:solidFill>
              <a:srgbClr val="92D05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22">
            <a:extLst>
              <a:ext uri="{FF2B5EF4-FFF2-40B4-BE49-F238E27FC236}">
                <a16:creationId xmlns="" xmlns:a16="http://schemas.microsoft.com/office/drawing/2014/main" id="{FC57EA13-980D-40DC-99E1-425C13841050}"/>
              </a:ext>
            </a:extLst>
          </p:cNvPr>
          <p:cNvSpPr/>
          <p:nvPr/>
        </p:nvSpPr>
        <p:spPr>
          <a:xfrm>
            <a:off x="5437609" y="4860196"/>
            <a:ext cx="6221982" cy="140834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59" tIns="45512" rIns="91059" bIns="45512" rtlCol="0" anchor="ctr"/>
          <a:lstStyle/>
          <a:p>
            <a:pPr algn="just"/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Единую систему по управлению общественными финансами необходимо:</a:t>
            </a: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«поднимать» 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с финансовых органов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муниципалитетов</a:t>
            </a:r>
          </a:p>
          <a:p>
            <a:pPr marL="285750" indent="-285750" algn="just">
              <a:buFontTx/>
              <a:buChar char="-"/>
            </a:pP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поддерживать </a:t>
            </a:r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на федеральном уровне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методологическую</a:t>
            </a:r>
            <a:r>
              <a: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и </a:t>
            </a:r>
            <a:r>
              <a:rPr lang="ru-RU" sz="1600" dirty="0">
                <a:solidFill>
                  <a:srgbClr val="0070C0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программную базу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1404679B-5767-4C5B-853A-925EF8322438}"/>
              </a:ext>
            </a:extLst>
          </p:cNvPr>
          <p:cNvSpPr/>
          <p:nvPr/>
        </p:nvSpPr>
        <p:spPr>
          <a:xfrm>
            <a:off x="573248" y="177493"/>
            <a:ext cx="7312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Как должна выглядеть единая облачная информационная система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3727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8098331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ОБЩЕСТВЕННЫМИ ФИНАНСАМИ СУБЪЕКТОВ РФ</a:t>
            </a:r>
          </a:p>
        </p:txBody>
      </p:sp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10</a:t>
            </a:fld>
            <a:endParaRPr lang="en-US" dirty="0">
              <a:latin typeface="+mn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1373B3D9-5B93-4ABF-AE9E-4229020B6B6D}"/>
              </a:ext>
            </a:extLst>
          </p:cNvPr>
          <p:cNvSpPr/>
          <p:nvPr/>
        </p:nvSpPr>
        <p:spPr>
          <a:xfrm>
            <a:off x="4439022" y="1143894"/>
            <a:ext cx="1872208" cy="100811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ГИС 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СУБЪЕКТА РФ</a:t>
            </a:r>
            <a:endParaRPr lang="ru-RU" sz="16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21" name="Скругленная прямоугольная выноска 1">
            <a:extLst>
              <a:ext uri="{FF2B5EF4-FFF2-40B4-BE49-F238E27FC236}">
                <a16:creationId xmlns="" xmlns:a16="http://schemas.microsoft.com/office/drawing/2014/main" id="{6A181A25-A852-47A8-ABDA-25C8B428D4FC}"/>
              </a:ext>
            </a:extLst>
          </p:cNvPr>
          <p:cNvSpPr/>
          <p:nvPr/>
        </p:nvSpPr>
        <p:spPr>
          <a:xfrm>
            <a:off x="6239222" y="1295847"/>
            <a:ext cx="2160240" cy="864096"/>
          </a:xfrm>
          <a:prstGeom prst="wedgeRoundRectCallout">
            <a:avLst>
              <a:gd name="adj1" fmla="val -66112"/>
              <a:gd name="adj2" fmla="val 43761"/>
              <a:gd name="adj3" fmla="val 16667"/>
            </a:avLst>
          </a:prstGeom>
          <a:solidFill>
            <a:schemeClr val="bg1"/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Информационные системы в сфере бухгалтерского учета и отчетности, планирования, исполнения бюджета 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C757F5EA-5CBA-4013-BAF1-626627F4DE2E}"/>
              </a:ext>
            </a:extLst>
          </p:cNvPr>
          <p:cNvSpPr/>
          <p:nvPr/>
        </p:nvSpPr>
        <p:spPr>
          <a:xfrm>
            <a:off x="9407574" y="1171378"/>
            <a:ext cx="2367112" cy="1008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ГИС ГРБС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(органы власти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субъекта РФ)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CD331FA1-F33B-4332-BA12-6B5A99F92D10}"/>
              </a:ext>
            </a:extLst>
          </p:cNvPr>
          <p:cNvSpPr/>
          <p:nvPr/>
        </p:nvSpPr>
        <p:spPr>
          <a:xfrm>
            <a:off x="550590" y="1180309"/>
            <a:ext cx="2304256" cy="10081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МИС </a:t>
            </a:r>
            <a:r>
              <a:rPr lang="ru-RU" b="1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МОиГО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(финансовые органы муниципалитетов)</a:t>
            </a:r>
          </a:p>
        </p:txBody>
      </p:sp>
      <p:sp>
        <p:nvSpPr>
          <p:cNvPr id="24" name="Стрелка вправо 2">
            <a:extLst>
              <a:ext uri="{FF2B5EF4-FFF2-40B4-BE49-F238E27FC236}">
                <a16:creationId xmlns="" xmlns:a16="http://schemas.microsoft.com/office/drawing/2014/main" id="{FDB25A10-B7CE-4CCC-A24A-6DB1DAA198EF}"/>
              </a:ext>
            </a:extLst>
          </p:cNvPr>
          <p:cNvSpPr/>
          <p:nvPr/>
        </p:nvSpPr>
        <p:spPr>
          <a:xfrm rot="10800000">
            <a:off x="8543478" y="1367855"/>
            <a:ext cx="648072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Стрелка вправо 15">
            <a:extLst>
              <a:ext uri="{FF2B5EF4-FFF2-40B4-BE49-F238E27FC236}">
                <a16:creationId xmlns="" xmlns:a16="http://schemas.microsoft.com/office/drawing/2014/main" id="{39D5D671-EB68-41F2-B14E-3776062132C6}"/>
              </a:ext>
            </a:extLst>
          </p:cNvPr>
          <p:cNvSpPr/>
          <p:nvPr/>
        </p:nvSpPr>
        <p:spPr>
          <a:xfrm>
            <a:off x="3322898" y="1403859"/>
            <a:ext cx="648072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EBF521B0-ACD3-4900-A396-23722D79ABC5}"/>
              </a:ext>
            </a:extLst>
          </p:cNvPr>
          <p:cNvSpPr/>
          <p:nvPr/>
        </p:nvSpPr>
        <p:spPr>
          <a:xfrm>
            <a:off x="550590" y="2736007"/>
            <a:ext cx="4176464" cy="1296144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Организационно: </a:t>
            </a:r>
          </a:p>
          <a:p>
            <a:pPr marL="285750" indent="-285750" algn="just"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ЦО ПБС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во всех муниципальных образованиях субъектов РФ;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К </a:t>
            </a:r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комплексному централизованному решению в сфере информатизации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подключены все финансовые органы муниципальных образований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BBFF0FC4-B5DD-4CA8-B0A8-7765A9916D80}"/>
              </a:ext>
            </a:extLst>
          </p:cNvPr>
          <p:cNvSpPr/>
          <p:nvPr/>
        </p:nvSpPr>
        <p:spPr>
          <a:xfrm>
            <a:off x="550590" y="4392191"/>
            <a:ext cx="4176464" cy="720080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Программная основа и стандартизация процессов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F2BC71B8-0B2E-4E79-AEEC-7692AC966A11}"/>
              </a:ext>
            </a:extLst>
          </p:cNvPr>
          <p:cNvSpPr/>
          <p:nvPr/>
        </p:nvSpPr>
        <p:spPr>
          <a:xfrm>
            <a:off x="555129" y="5405636"/>
            <a:ext cx="1224136" cy="100811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доходы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C7027689-F5E1-4BA5-A91C-E284D02525E4}"/>
              </a:ext>
            </a:extLst>
          </p:cNvPr>
          <p:cNvSpPr/>
          <p:nvPr/>
        </p:nvSpPr>
        <p:spPr>
          <a:xfrm>
            <a:off x="1977287" y="5405636"/>
            <a:ext cx="1332148" cy="100811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Модельный долг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1688012D-BC7D-4D45-803C-B924517FB106}"/>
              </a:ext>
            </a:extLst>
          </p:cNvPr>
          <p:cNvSpPr/>
          <p:nvPr/>
        </p:nvSpPr>
        <p:spPr>
          <a:xfrm>
            <a:off x="3493393" y="5405636"/>
            <a:ext cx="1224136" cy="100811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расходы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Соединительная линия уступом 5">
            <a:extLst>
              <a:ext uri="{FF2B5EF4-FFF2-40B4-BE49-F238E27FC236}">
                <a16:creationId xmlns="" xmlns:a16="http://schemas.microsoft.com/office/drawing/2014/main" id="{0BB54E1F-A9AA-40A3-A8E3-4157FA6D7981}"/>
              </a:ext>
            </a:extLst>
          </p:cNvPr>
          <p:cNvCxnSpPr>
            <a:stCxn id="23" idx="1"/>
            <a:endCxn id="26" idx="1"/>
          </p:cNvCxnSpPr>
          <p:nvPr/>
        </p:nvCxnSpPr>
        <p:spPr>
          <a:xfrm rot="10800000" flipV="1">
            <a:off x="550590" y="1684365"/>
            <a:ext cx="12700" cy="1699714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26">
            <a:extLst>
              <a:ext uri="{FF2B5EF4-FFF2-40B4-BE49-F238E27FC236}">
                <a16:creationId xmlns="" xmlns:a16="http://schemas.microsoft.com/office/drawing/2014/main" id="{6E2971F7-E22B-467C-A0D5-8E3D8A7B1205}"/>
              </a:ext>
            </a:extLst>
          </p:cNvPr>
          <p:cNvCxnSpPr>
            <a:stCxn id="23" idx="1"/>
            <a:endCxn id="27" idx="1"/>
          </p:cNvCxnSpPr>
          <p:nvPr/>
        </p:nvCxnSpPr>
        <p:spPr>
          <a:xfrm rot="10800000" flipV="1">
            <a:off x="550590" y="1684365"/>
            <a:ext cx="12700" cy="3067866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9">
            <a:extLst>
              <a:ext uri="{FF2B5EF4-FFF2-40B4-BE49-F238E27FC236}">
                <a16:creationId xmlns="" xmlns:a16="http://schemas.microsoft.com/office/drawing/2014/main" id="{2BC67ACD-9677-4679-B736-89CB66CB19C9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 rot="5400000">
            <a:off x="1756328" y="4523141"/>
            <a:ext cx="293365" cy="1471625"/>
          </a:xfrm>
          <a:prstGeom prst="bentConnector3">
            <a:avLst/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28">
            <a:extLst>
              <a:ext uri="{FF2B5EF4-FFF2-40B4-BE49-F238E27FC236}">
                <a16:creationId xmlns="" xmlns:a16="http://schemas.microsoft.com/office/drawing/2014/main" id="{C3A0C8F2-116E-4C5B-B8D6-801BBD7AB8BC}"/>
              </a:ext>
            </a:extLst>
          </p:cNvPr>
          <p:cNvCxnSpPr>
            <a:stCxn id="27" idx="2"/>
            <a:endCxn id="30" idx="0"/>
          </p:cNvCxnSpPr>
          <p:nvPr/>
        </p:nvCxnSpPr>
        <p:spPr>
          <a:xfrm rot="16200000" flipH="1">
            <a:off x="3225459" y="4525633"/>
            <a:ext cx="293365" cy="146663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1">
            <a:extLst>
              <a:ext uri="{FF2B5EF4-FFF2-40B4-BE49-F238E27FC236}">
                <a16:creationId xmlns="" xmlns:a16="http://schemas.microsoft.com/office/drawing/2014/main" id="{EE03877C-99F3-40F2-B03A-FE38C9FDCAD1}"/>
              </a:ext>
            </a:extLst>
          </p:cNvPr>
          <p:cNvCxnSpPr>
            <a:stCxn id="27" idx="2"/>
            <a:endCxn id="29" idx="0"/>
          </p:cNvCxnSpPr>
          <p:nvPr/>
        </p:nvCxnSpPr>
        <p:spPr>
          <a:xfrm rot="16200000" flipH="1">
            <a:off x="2494409" y="5256683"/>
            <a:ext cx="293365" cy="453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="" xmlns:a16="http://schemas.microsoft.com/office/drawing/2014/main" id="{4350E614-C24A-492C-B4BF-430D9D86B62E}"/>
              </a:ext>
            </a:extLst>
          </p:cNvPr>
          <p:cNvSpPr/>
          <p:nvPr/>
        </p:nvSpPr>
        <p:spPr>
          <a:xfrm>
            <a:off x="7598222" y="2591991"/>
            <a:ext cx="4176464" cy="1296144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Организационно: </a:t>
            </a:r>
          </a:p>
          <a:p>
            <a:pPr marL="285750" indent="-285750" algn="just">
              <a:buFontTx/>
              <a:buChar char="-"/>
            </a:pPr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ЦО ПБС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во всех ГРБС (министерства и ТФОМС)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="" xmlns:a16="http://schemas.microsoft.com/office/drawing/2014/main" id="{7A9BDA58-A865-40B0-B827-C975ADB4D48F}"/>
              </a:ext>
            </a:extLst>
          </p:cNvPr>
          <p:cNvSpPr/>
          <p:nvPr/>
        </p:nvSpPr>
        <p:spPr>
          <a:xfrm>
            <a:off x="7598222" y="4392191"/>
            <a:ext cx="4176464" cy="720079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r>
              <a:rPr lang="ru-RU" sz="1600" b="1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Программная основа и стандартизация процессов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="" xmlns:a16="http://schemas.microsoft.com/office/drawing/2014/main" id="{9A3DE75A-F2A2-4C28-BFB6-E8EC8A938F54}"/>
              </a:ext>
            </a:extLst>
          </p:cNvPr>
          <p:cNvSpPr/>
          <p:nvPr/>
        </p:nvSpPr>
        <p:spPr>
          <a:xfrm>
            <a:off x="7598222" y="5400303"/>
            <a:ext cx="1224136" cy="100811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доходы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30B8F69D-C201-4E75-AB2B-BCEA4CFCDD87}"/>
              </a:ext>
            </a:extLst>
          </p:cNvPr>
          <p:cNvSpPr/>
          <p:nvPr/>
        </p:nvSpPr>
        <p:spPr>
          <a:xfrm>
            <a:off x="10536486" y="5400303"/>
            <a:ext cx="1224136" cy="100811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расходы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Соединительная линия уступом 39">
            <a:extLst>
              <a:ext uri="{FF2B5EF4-FFF2-40B4-BE49-F238E27FC236}">
                <a16:creationId xmlns="" xmlns:a16="http://schemas.microsoft.com/office/drawing/2014/main" id="{2660A7DC-05B1-44BB-A6EE-1B590055A2CC}"/>
              </a:ext>
            </a:extLst>
          </p:cNvPr>
          <p:cNvCxnSpPr>
            <a:stCxn id="22" idx="3"/>
            <a:endCxn id="37" idx="3"/>
          </p:cNvCxnSpPr>
          <p:nvPr/>
        </p:nvCxnSpPr>
        <p:spPr>
          <a:xfrm>
            <a:off x="11774686" y="1675434"/>
            <a:ext cx="12700" cy="3076797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2">
            <a:extLst>
              <a:ext uri="{FF2B5EF4-FFF2-40B4-BE49-F238E27FC236}">
                <a16:creationId xmlns="" xmlns:a16="http://schemas.microsoft.com/office/drawing/2014/main" id="{3761524C-0961-47F7-B721-F55390B60F4E}"/>
              </a:ext>
            </a:extLst>
          </p:cNvPr>
          <p:cNvCxnSpPr>
            <a:stCxn id="22" idx="3"/>
            <a:endCxn id="36" idx="3"/>
          </p:cNvCxnSpPr>
          <p:nvPr/>
        </p:nvCxnSpPr>
        <p:spPr>
          <a:xfrm>
            <a:off x="11774686" y="1675434"/>
            <a:ext cx="12700" cy="1564629"/>
          </a:xfrm>
          <a:prstGeom prst="bentConnector3">
            <a:avLst>
              <a:gd name="adj1" fmla="val 1800000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ная линия уступом 29">
            <a:extLst>
              <a:ext uri="{FF2B5EF4-FFF2-40B4-BE49-F238E27FC236}">
                <a16:creationId xmlns="" xmlns:a16="http://schemas.microsoft.com/office/drawing/2014/main" id="{CD2F506D-9555-4717-BCBE-3464B0ECC5B3}"/>
              </a:ext>
            </a:extLst>
          </p:cNvPr>
          <p:cNvCxnSpPr>
            <a:stCxn id="37" idx="2"/>
            <a:endCxn id="38" idx="0"/>
          </p:cNvCxnSpPr>
          <p:nvPr/>
        </p:nvCxnSpPr>
        <p:spPr>
          <a:xfrm rot="5400000">
            <a:off x="8804356" y="4518204"/>
            <a:ext cx="288033" cy="147616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32">
            <a:extLst>
              <a:ext uri="{FF2B5EF4-FFF2-40B4-BE49-F238E27FC236}">
                <a16:creationId xmlns="" xmlns:a16="http://schemas.microsoft.com/office/drawing/2014/main" id="{2A260D76-6EF6-4997-8406-8A0C0D16CD07}"/>
              </a:ext>
            </a:extLst>
          </p:cNvPr>
          <p:cNvCxnSpPr>
            <a:stCxn id="37" idx="2"/>
            <a:endCxn id="39" idx="0"/>
          </p:cNvCxnSpPr>
          <p:nvPr/>
        </p:nvCxnSpPr>
        <p:spPr>
          <a:xfrm rot="16200000" flipH="1">
            <a:off x="10273488" y="4525236"/>
            <a:ext cx="288033" cy="146210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7BD5FE89-821D-4D7E-8DA7-CA4D89E42397}"/>
              </a:ext>
            </a:extLst>
          </p:cNvPr>
          <p:cNvSpPr/>
          <p:nvPr/>
        </p:nvSpPr>
        <p:spPr>
          <a:xfrm>
            <a:off x="573248" y="177493"/>
            <a:ext cx="9350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Как должен выглядеть региональный сегмент единой облачной информационной системы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2920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7">
            <a:extLst>
              <a:ext uri="{FF2B5EF4-FFF2-40B4-BE49-F238E27FC236}">
                <a16:creationId xmlns="" xmlns:a16="http://schemas.microsoft.com/office/drawing/2014/main" id="{04703854-D27C-4627-A861-29C1129EBFB1}"/>
              </a:ext>
            </a:extLst>
          </p:cNvPr>
          <p:cNvSpPr txBox="1">
            <a:spLocks/>
          </p:cNvSpPr>
          <p:nvPr/>
        </p:nvSpPr>
        <p:spPr>
          <a:xfrm>
            <a:off x="645619" y="517722"/>
            <a:ext cx="8098331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УПРАВЛЕНИЕ ОБЩЕСТВЕННЫМИ ФИНАНСАМИ В </a:t>
            </a:r>
            <a:r>
              <a:rPr lang="ru-RU" sz="3200" dirty="0" err="1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г.ДЗЕРЖИНСКЕ</a:t>
            </a:r>
            <a:endParaRPr lang="ru-RU" sz="3200" dirty="0">
              <a:solidFill>
                <a:srgbClr val="FFFFF7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ECBBD12E-F48B-4BF8-AB9B-F6A2B4E1B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4" name="Slide Number Placeholder 4">
            <a:extLst>
              <a:ext uri="{FF2B5EF4-FFF2-40B4-BE49-F238E27FC236}">
                <a16:creationId xmlns="" xmlns:a16="http://schemas.microsoft.com/office/drawing/2014/main" id="{93F54721-2025-499E-978A-A111629B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11</a:t>
            </a:fld>
            <a:endParaRPr lang="en-US" dirty="0">
              <a:latin typeface="+mn-lt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2EA84D28-B39F-484D-BE0D-58B5725100D7}"/>
              </a:ext>
            </a:extLst>
          </p:cNvPr>
          <p:cNvSpPr/>
          <p:nvPr/>
        </p:nvSpPr>
        <p:spPr>
          <a:xfrm>
            <a:off x="4115215" y="1052972"/>
            <a:ext cx="3996215" cy="792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МИС УОФ г.Дзержинска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95F0878-E676-4E8A-A3B7-E3CE5BA7DB81}"/>
              </a:ext>
            </a:extLst>
          </p:cNvPr>
          <p:cNvSpPr/>
          <p:nvPr/>
        </p:nvSpPr>
        <p:spPr>
          <a:xfrm>
            <a:off x="118542" y="5878066"/>
            <a:ext cx="1834284" cy="79208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доходы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(приказ ДФ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№ 34о/д от 11.06.2020)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A87E9FEE-18A3-4527-AE7B-E051791AA2A7}"/>
              </a:ext>
            </a:extLst>
          </p:cNvPr>
          <p:cNvSpPr/>
          <p:nvPr/>
        </p:nvSpPr>
        <p:spPr>
          <a:xfrm>
            <a:off x="2306728" y="5878066"/>
            <a:ext cx="1988278" cy="79208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Модельный долг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(приказ ДФ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№ 37о/д от 09.07.2020)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E3E677D-3E8B-4BAA-B412-3D9939E1C04E}"/>
              </a:ext>
            </a:extLst>
          </p:cNvPr>
          <p:cNvSpPr/>
          <p:nvPr/>
        </p:nvSpPr>
        <p:spPr>
          <a:xfrm>
            <a:off x="4567121" y="5878066"/>
            <a:ext cx="1712214" cy="7920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Модельные расходы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(приказ ДФ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№ 46о/д от 31.07.2023)</a:t>
            </a:r>
          </a:p>
        </p:txBody>
      </p:sp>
      <p:cxnSp>
        <p:nvCxnSpPr>
          <p:cNvPr id="9" name="Соединительная линия уступом 9">
            <a:extLst>
              <a:ext uri="{FF2B5EF4-FFF2-40B4-BE49-F238E27FC236}">
                <a16:creationId xmlns="" xmlns:a16="http://schemas.microsoft.com/office/drawing/2014/main" id="{2F603480-9D4A-4373-BE4E-31D976201B7B}"/>
              </a:ext>
            </a:extLst>
          </p:cNvPr>
          <p:cNvCxnSpPr>
            <a:stCxn id="26" idx="2"/>
            <a:endCxn id="6" idx="0"/>
          </p:cNvCxnSpPr>
          <p:nvPr/>
        </p:nvCxnSpPr>
        <p:spPr>
          <a:xfrm rot="5400000">
            <a:off x="2026782" y="4597896"/>
            <a:ext cx="289073" cy="227126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28">
            <a:extLst>
              <a:ext uri="{FF2B5EF4-FFF2-40B4-BE49-F238E27FC236}">
                <a16:creationId xmlns="" xmlns:a16="http://schemas.microsoft.com/office/drawing/2014/main" id="{B0DBA3F2-3D13-433F-9134-5EB8C5F91CD4}"/>
              </a:ext>
            </a:extLst>
          </p:cNvPr>
          <p:cNvCxnSpPr>
            <a:stCxn id="26" idx="2"/>
            <a:endCxn id="8" idx="0"/>
          </p:cNvCxnSpPr>
          <p:nvPr/>
        </p:nvCxnSpPr>
        <p:spPr>
          <a:xfrm rot="16200000" flipH="1">
            <a:off x="4220553" y="4675390"/>
            <a:ext cx="289073" cy="211627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31">
            <a:extLst>
              <a:ext uri="{FF2B5EF4-FFF2-40B4-BE49-F238E27FC236}">
                <a16:creationId xmlns="" xmlns:a16="http://schemas.microsoft.com/office/drawing/2014/main" id="{FB33EF10-E32E-49AC-91F0-D9D08502CAB5}"/>
              </a:ext>
            </a:extLst>
          </p:cNvPr>
          <p:cNvCxnSpPr>
            <a:stCxn id="26" idx="2"/>
            <a:endCxn id="7" idx="0"/>
          </p:cNvCxnSpPr>
          <p:nvPr/>
        </p:nvCxnSpPr>
        <p:spPr>
          <a:xfrm rot="5400000">
            <a:off x="3159373" y="5730487"/>
            <a:ext cx="289073" cy="6084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5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2A0A3541-44A9-45FE-A000-328A824C72A2}"/>
              </a:ext>
            </a:extLst>
          </p:cNvPr>
          <p:cNvSpPr/>
          <p:nvPr/>
        </p:nvSpPr>
        <p:spPr>
          <a:xfrm>
            <a:off x="7031311" y="3501802"/>
            <a:ext cx="1440160" cy="74576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МБУ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«ЦО ПБС ОУ»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Соединительная линия уступом 45">
            <a:extLst>
              <a:ext uri="{FF2B5EF4-FFF2-40B4-BE49-F238E27FC236}">
                <a16:creationId xmlns="" xmlns:a16="http://schemas.microsoft.com/office/drawing/2014/main" id="{6A47C23E-1741-45C9-87F3-8EDCBCB6B7DE}"/>
              </a:ext>
            </a:extLst>
          </p:cNvPr>
          <p:cNvCxnSpPr>
            <a:stCxn id="22" idx="2"/>
            <a:endCxn id="12" idx="0"/>
          </p:cNvCxnSpPr>
          <p:nvPr/>
        </p:nvCxnSpPr>
        <p:spPr>
          <a:xfrm rot="5400000">
            <a:off x="8188611" y="2272493"/>
            <a:ext cx="792089" cy="16665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оединительная линия уступом 46">
            <a:extLst>
              <a:ext uri="{FF2B5EF4-FFF2-40B4-BE49-F238E27FC236}">
                <a16:creationId xmlns="" xmlns:a16="http://schemas.microsoft.com/office/drawing/2014/main" id="{98F5DEF1-0279-4640-B082-12717CEA67C9}"/>
              </a:ext>
            </a:extLst>
          </p:cNvPr>
          <p:cNvCxnSpPr>
            <a:cxnSpLocks/>
            <a:stCxn id="22" idx="2"/>
            <a:endCxn id="17" idx="0"/>
          </p:cNvCxnSpPr>
          <p:nvPr/>
        </p:nvCxnSpPr>
        <p:spPr>
          <a:xfrm rot="16200000" flipH="1">
            <a:off x="9860017" y="2267614"/>
            <a:ext cx="792089" cy="167628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оединительная линия уступом 47">
            <a:extLst>
              <a:ext uri="{FF2B5EF4-FFF2-40B4-BE49-F238E27FC236}">
                <a16:creationId xmlns="" xmlns:a16="http://schemas.microsoft.com/office/drawing/2014/main" id="{D357786E-A94D-4400-A0F4-AC8E3823203E}"/>
              </a:ext>
            </a:extLst>
          </p:cNvPr>
          <p:cNvCxnSpPr>
            <a:stCxn id="22" idx="2"/>
            <a:endCxn id="16" idx="0"/>
          </p:cNvCxnSpPr>
          <p:nvPr/>
        </p:nvCxnSpPr>
        <p:spPr>
          <a:xfrm rot="5400000">
            <a:off x="9020461" y="3104343"/>
            <a:ext cx="792089" cy="282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2B1B67B-E852-4AB4-AB9A-2BE4666669BD}"/>
              </a:ext>
            </a:extLst>
          </p:cNvPr>
          <p:cNvSpPr/>
          <p:nvPr/>
        </p:nvSpPr>
        <p:spPr>
          <a:xfrm>
            <a:off x="8702527" y="3501802"/>
            <a:ext cx="1425127" cy="7421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МБУ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«ЦО ПБС»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33AD4C57-4FC7-4EB7-801E-D61E17EA0C8B}"/>
              </a:ext>
            </a:extLst>
          </p:cNvPr>
          <p:cNvSpPr/>
          <p:nvPr/>
        </p:nvSpPr>
        <p:spPr>
          <a:xfrm>
            <a:off x="10356306" y="3501802"/>
            <a:ext cx="1475796" cy="742152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МБУ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«ЦО ПБС </a:t>
            </a:r>
            <a:r>
              <a:rPr lang="ru-RU" sz="1200" b="1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УКМПиС</a:t>
            </a:r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»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18" name="Стрелка вправо 111">
            <a:extLst>
              <a:ext uri="{FF2B5EF4-FFF2-40B4-BE49-F238E27FC236}">
                <a16:creationId xmlns="" xmlns:a16="http://schemas.microsoft.com/office/drawing/2014/main" id="{0A7AB754-387D-4A39-8C46-1070A4AD1B52}"/>
              </a:ext>
            </a:extLst>
          </p:cNvPr>
          <p:cNvSpPr/>
          <p:nvPr/>
        </p:nvSpPr>
        <p:spPr>
          <a:xfrm>
            <a:off x="3214886" y="1177355"/>
            <a:ext cx="648072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Стрелка вправо 112">
            <a:extLst>
              <a:ext uri="{FF2B5EF4-FFF2-40B4-BE49-F238E27FC236}">
                <a16:creationId xmlns="" xmlns:a16="http://schemas.microsoft.com/office/drawing/2014/main" id="{DC7C2AC0-B78C-4ABD-AFC9-58CF45999F48}"/>
              </a:ext>
            </a:extLst>
          </p:cNvPr>
          <p:cNvSpPr/>
          <p:nvPr/>
        </p:nvSpPr>
        <p:spPr>
          <a:xfrm rot="10800000">
            <a:off x="8408352" y="1159023"/>
            <a:ext cx="648072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5292A6C7-6722-4B6B-A631-782A5ADD6863}"/>
              </a:ext>
            </a:extLst>
          </p:cNvPr>
          <p:cNvSpPr/>
          <p:nvPr/>
        </p:nvSpPr>
        <p:spPr>
          <a:xfrm>
            <a:off x="9368897" y="1080019"/>
            <a:ext cx="2342933" cy="7358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Организационная основа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F599A02B-F676-4180-BFB2-582D674987EE}"/>
              </a:ext>
            </a:extLst>
          </p:cNvPr>
          <p:cNvSpPr/>
          <p:nvPr/>
        </p:nvSpPr>
        <p:spPr>
          <a:xfrm>
            <a:off x="583921" y="1094197"/>
            <a:ext cx="2342933" cy="7358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Программная основа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D4914345-B91A-4621-88BA-673D8AD3EB66}"/>
              </a:ext>
            </a:extLst>
          </p:cNvPr>
          <p:cNvSpPr/>
          <p:nvPr/>
        </p:nvSpPr>
        <p:spPr>
          <a:xfrm>
            <a:off x="7000875" y="1989634"/>
            <a:ext cx="4834088" cy="720079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Департамент финансов администрации г.Дзержинска</a:t>
            </a:r>
          </a:p>
        </p:txBody>
      </p:sp>
      <p:cxnSp>
        <p:nvCxnSpPr>
          <p:cNvPr id="23" name="Соединительная линия уступом 119">
            <a:extLst>
              <a:ext uri="{FF2B5EF4-FFF2-40B4-BE49-F238E27FC236}">
                <a16:creationId xmlns="" xmlns:a16="http://schemas.microsoft.com/office/drawing/2014/main" id="{229457E0-2D50-4894-BC83-3E34EC1F247F}"/>
              </a:ext>
            </a:extLst>
          </p:cNvPr>
          <p:cNvCxnSpPr>
            <a:stCxn id="20" idx="3"/>
            <a:endCxn id="22" idx="3"/>
          </p:cNvCxnSpPr>
          <p:nvPr/>
        </p:nvCxnSpPr>
        <p:spPr>
          <a:xfrm>
            <a:off x="11711830" y="1447961"/>
            <a:ext cx="123133" cy="901713"/>
          </a:xfrm>
          <a:prstGeom prst="bentConnector3">
            <a:avLst>
              <a:gd name="adj1" fmla="val 285653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122">
            <a:extLst>
              <a:ext uri="{FF2B5EF4-FFF2-40B4-BE49-F238E27FC236}">
                <a16:creationId xmlns="" xmlns:a16="http://schemas.microsoft.com/office/drawing/2014/main" id="{68719E5D-21E3-4D0A-8310-EB10954C3D83}"/>
              </a:ext>
            </a:extLst>
          </p:cNvPr>
          <p:cNvCxnSpPr>
            <a:stCxn id="21" idx="1"/>
            <a:endCxn id="25" idx="1"/>
          </p:cNvCxnSpPr>
          <p:nvPr/>
        </p:nvCxnSpPr>
        <p:spPr>
          <a:xfrm rot="10800000" flipV="1">
            <a:off x="334565" y="1462139"/>
            <a:ext cx="249356" cy="743520"/>
          </a:xfrm>
          <a:prstGeom prst="bentConnector3">
            <a:avLst>
              <a:gd name="adj1" fmla="val 191676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D023554F-5061-474A-B705-BD9716E9E502}"/>
              </a:ext>
            </a:extLst>
          </p:cNvPr>
          <p:cNvSpPr/>
          <p:nvPr/>
        </p:nvSpPr>
        <p:spPr>
          <a:xfrm>
            <a:off x="334565" y="1989635"/>
            <a:ext cx="5944769" cy="432047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Программные комплексы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D5EEA24B-CC24-43AA-8117-FCDC632811E0}"/>
              </a:ext>
            </a:extLst>
          </p:cNvPr>
          <p:cNvSpPr/>
          <p:nvPr/>
        </p:nvSpPr>
        <p:spPr>
          <a:xfrm>
            <a:off x="334566" y="5157986"/>
            <a:ext cx="5944769" cy="431007"/>
          </a:xfrm>
          <a:prstGeom prst="rect">
            <a:avLst/>
          </a:prstGeom>
          <a:solidFill>
            <a:schemeClr val="accent1">
              <a:lumMod val="75000"/>
              <a:alpha val="72941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Стандартизация процессов</a:t>
            </a:r>
          </a:p>
        </p:txBody>
      </p:sp>
      <p:cxnSp>
        <p:nvCxnSpPr>
          <p:cNvPr id="27" name="Соединительная линия уступом 133">
            <a:extLst>
              <a:ext uri="{FF2B5EF4-FFF2-40B4-BE49-F238E27FC236}">
                <a16:creationId xmlns="" xmlns:a16="http://schemas.microsoft.com/office/drawing/2014/main" id="{9025518C-0561-4CA6-952A-227977413B31}"/>
              </a:ext>
            </a:extLst>
          </p:cNvPr>
          <p:cNvCxnSpPr>
            <a:stCxn id="21" idx="1"/>
            <a:endCxn id="26" idx="1"/>
          </p:cNvCxnSpPr>
          <p:nvPr/>
        </p:nvCxnSpPr>
        <p:spPr>
          <a:xfrm rot="10800000" flipV="1">
            <a:off x="334567" y="1462138"/>
            <a:ext cx="249355" cy="3911351"/>
          </a:xfrm>
          <a:prstGeom prst="bentConnector3">
            <a:avLst>
              <a:gd name="adj1" fmla="val 191677"/>
            </a:avLst>
          </a:prstGeom>
          <a:ln w="38100">
            <a:solidFill>
              <a:schemeClr val="accent1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31E3392D-9C08-4D29-83A0-5301C24410C8}"/>
              </a:ext>
            </a:extLst>
          </p:cNvPr>
          <p:cNvSpPr/>
          <p:nvPr/>
        </p:nvSpPr>
        <p:spPr>
          <a:xfrm>
            <a:off x="251669" y="2637706"/>
            <a:ext cx="1629149" cy="139765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АЦК-Планирование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(планирование бюджета с применением методики модельного бюджетирования)</a:t>
            </a:r>
            <a:endParaRPr lang="ru-RU" sz="1000" i="1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B3D95619-A249-45F7-B444-AB445282BBA5}"/>
              </a:ext>
            </a:extLst>
          </p:cNvPr>
          <p:cNvSpPr/>
          <p:nvPr/>
        </p:nvSpPr>
        <p:spPr>
          <a:xfrm>
            <a:off x="2041605" y="2637706"/>
            <a:ext cx="1497317" cy="139765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АЦК-Финансы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(автоматизация процесса исполнения бюджета;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формирование отчетности)</a:t>
            </a:r>
            <a:endParaRPr lang="ru-RU" sz="105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B412C799-1169-4629-A5E1-66DD17C4663C}"/>
              </a:ext>
            </a:extLst>
          </p:cNvPr>
          <p:cNvSpPr/>
          <p:nvPr/>
        </p:nvSpPr>
        <p:spPr>
          <a:xfrm>
            <a:off x="3646934" y="2637706"/>
            <a:ext cx="1408329" cy="1397654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АЦК-Госзаказ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(увязка плана-графика с планом ФХД;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создание сводного плана-графика)</a:t>
            </a:r>
            <a:endParaRPr lang="ru-RU" sz="105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7EB5A615-D8D1-41B3-8562-83D6FDE76646}"/>
              </a:ext>
            </a:extLst>
          </p:cNvPr>
          <p:cNvSpPr/>
          <p:nvPr/>
        </p:nvSpPr>
        <p:spPr>
          <a:xfrm>
            <a:off x="5231110" y="2637706"/>
            <a:ext cx="1026000" cy="139765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05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1С:Фреш</a:t>
            </a:r>
          </a:p>
          <a:p>
            <a:pPr algn="ctr"/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</a:t>
            </a:r>
            <a:r>
              <a:rPr lang="ru-RU" sz="1050" i="1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бух.учет</a:t>
            </a:r>
            <a:r>
              <a: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и отчетность в облачном решении)</a:t>
            </a:r>
            <a:endParaRPr lang="ru-RU" sz="105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842587B5-30EB-4E72-86CA-657DC904177A}"/>
              </a:ext>
            </a:extLst>
          </p:cNvPr>
          <p:cNvSpPr/>
          <p:nvPr/>
        </p:nvSpPr>
        <p:spPr>
          <a:xfrm>
            <a:off x="262558" y="4461036"/>
            <a:ext cx="1618260" cy="592624"/>
          </a:xfrm>
          <a:prstGeom prst="rect">
            <a:avLst/>
          </a:prstGeom>
          <a:solidFill>
            <a:schemeClr val="bg1"/>
          </a:solidFill>
          <a:ln w="28575"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ГИИС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«Электронный бюджет»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1CF25047-7723-4D9D-839E-14FD8A86EF6C}"/>
              </a:ext>
            </a:extLst>
          </p:cNvPr>
          <p:cNvSpPr/>
          <p:nvPr/>
        </p:nvSpPr>
        <p:spPr>
          <a:xfrm>
            <a:off x="3646934" y="4465248"/>
            <a:ext cx="1224136" cy="588412"/>
          </a:xfrm>
          <a:prstGeom prst="rect">
            <a:avLst/>
          </a:prstGeom>
          <a:solidFill>
            <a:schemeClr val="bg1"/>
          </a:solidFill>
          <a:ln w="28575"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СКИФ-БП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B2BA516D-5A24-4A81-A66D-D37208C794C4}"/>
              </a:ext>
            </a:extLst>
          </p:cNvPr>
          <p:cNvSpPr/>
          <p:nvPr/>
        </p:nvSpPr>
        <p:spPr>
          <a:xfrm>
            <a:off x="2041605" y="4461036"/>
            <a:ext cx="1461313" cy="592624"/>
          </a:xfrm>
          <a:prstGeom prst="rect">
            <a:avLst/>
          </a:prstGeom>
          <a:solidFill>
            <a:schemeClr val="bg1"/>
          </a:solidFill>
          <a:ln w="28575"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BUS.GOV.RU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08FA3A18-B86F-4831-887E-55E6B7AB89F0}"/>
              </a:ext>
            </a:extLst>
          </p:cNvPr>
          <p:cNvSpPr/>
          <p:nvPr/>
        </p:nvSpPr>
        <p:spPr>
          <a:xfrm>
            <a:off x="5004374" y="4457343"/>
            <a:ext cx="1224136" cy="596317"/>
          </a:xfrm>
          <a:prstGeom prst="rect">
            <a:avLst/>
          </a:prstGeom>
          <a:solidFill>
            <a:schemeClr val="bg1"/>
          </a:solidFill>
          <a:ln w="28575">
            <a:prstDash val="dash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ЕИС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 сфере закупок</a:t>
            </a:r>
            <a:endParaRPr lang="ru-RU" sz="12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36" name="Двойная стрелка вверх/вниз 167">
            <a:extLst>
              <a:ext uri="{FF2B5EF4-FFF2-40B4-BE49-F238E27FC236}">
                <a16:creationId xmlns="" xmlns:a16="http://schemas.microsoft.com/office/drawing/2014/main" id="{F93B96AB-2872-47A5-B3AD-A51653890664}"/>
              </a:ext>
            </a:extLst>
          </p:cNvPr>
          <p:cNvSpPr/>
          <p:nvPr/>
        </p:nvSpPr>
        <p:spPr>
          <a:xfrm rot="5400000">
            <a:off x="1889221" y="2852869"/>
            <a:ext cx="144976" cy="250693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Двойная стрелка вверх/вниз 168">
            <a:extLst>
              <a:ext uri="{FF2B5EF4-FFF2-40B4-BE49-F238E27FC236}">
                <a16:creationId xmlns="" xmlns:a16="http://schemas.microsoft.com/office/drawing/2014/main" id="{99308C50-724D-47E0-8A70-F44BDB221085}"/>
              </a:ext>
            </a:extLst>
          </p:cNvPr>
          <p:cNvSpPr/>
          <p:nvPr/>
        </p:nvSpPr>
        <p:spPr>
          <a:xfrm rot="5400000">
            <a:off x="3533700" y="2860426"/>
            <a:ext cx="144976" cy="250693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Двойная стрелка вверх/вниз 170">
            <a:extLst>
              <a:ext uri="{FF2B5EF4-FFF2-40B4-BE49-F238E27FC236}">
                <a16:creationId xmlns="" xmlns:a16="http://schemas.microsoft.com/office/drawing/2014/main" id="{71A21FB4-B39A-4BA3-B34F-763AA27E6E92}"/>
              </a:ext>
            </a:extLst>
          </p:cNvPr>
          <p:cNvSpPr/>
          <p:nvPr/>
        </p:nvSpPr>
        <p:spPr>
          <a:xfrm>
            <a:off x="2688111" y="4013601"/>
            <a:ext cx="180020" cy="360038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Двойная стрелка вверх/вниз 171">
            <a:extLst>
              <a:ext uri="{FF2B5EF4-FFF2-40B4-BE49-F238E27FC236}">
                <a16:creationId xmlns="" xmlns:a16="http://schemas.microsoft.com/office/drawing/2014/main" id="{CA435E0E-11DC-4787-9B80-7DCDB4D909BD}"/>
              </a:ext>
            </a:extLst>
          </p:cNvPr>
          <p:cNvSpPr/>
          <p:nvPr/>
        </p:nvSpPr>
        <p:spPr>
          <a:xfrm rot="19905198">
            <a:off x="3524497" y="4015327"/>
            <a:ext cx="182428" cy="360038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Двойная стрелка вверх/вниз 172">
            <a:extLst>
              <a:ext uri="{FF2B5EF4-FFF2-40B4-BE49-F238E27FC236}">
                <a16:creationId xmlns="" xmlns:a16="http://schemas.microsoft.com/office/drawing/2014/main" id="{9CA0B34B-46F3-440B-B19E-D86AA052A0DB}"/>
              </a:ext>
            </a:extLst>
          </p:cNvPr>
          <p:cNvSpPr/>
          <p:nvPr/>
        </p:nvSpPr>
        <p:spPr>
          <a:xfrm rot="2585711">
            <a:off x="1823537" y="3992436"/>
            <a:ext cx="183423" cy="360038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Двойная стрелка вверх/вниз 187">
            <a:extLst>
              <a:ext uri="{FF2B5EF4-FFF2-40B4-BE49-F238E27FC236}">
                <a16:creationId xmlns="" xmlns:a16="http://schemas.microsoft.com/office/drawing/2014/main" id="{D0D81486-D5E5-4951-9D00-5E8936D961BB}"/>
              </a:ext>
            </a:extLst>
          </p:cNvPr>
          <p:cNvSpPr/>
          <p:nvPr/>
        </p:nvSpPr>
        <p:spPr>
          <a:xfrm>
            <a:off x="4964049" y="4066377"/>
            <a:ext cx="182428" cy="360038"/>
          </a:xfrm>
          <a:prstGeom prst="up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Полилиния 188">
            <a:extLst>
              <a:ext uri="{FF2B5EF4-FFF2-40B4-BE49-F238E27FC236}">
                <a16:creationId xmlns="" xmlns:a16="http://schemas.microsoft.com/office/drawing/2014/main" id="{429701A0-5FA5-42E8-8417-A0408D7F2087}"/>
              </a:ext>
            </a:extLst>
          </p:cNvPr>
          <p:cNvSpPr/>
          <p:nvPr/>
        </p:nvSpPr>
        <p:spPr>
          <a:xfrm>
            <a:off x="6671270" y="5588991"/>
            <a:ext cx="5328592" cy="1081163"/>
          </a:xfrm>
          <a:custGeom>
            <a:avLst/>
            <a:gdLst/>
            <a:ahLst/>
            <a:cxnLst/>
            <a:rect l="l" t="t" r="r" b="b"/>
            <a:pathLst>
              <a:path w="947078" h="181231">
                <a:moveTo>
                  <a:pt x="28724" y="0"/>
                </a:moveTo>
                <a:lnTo>
                  <a:pt x="918354" y="0"/>
                </a:lnTo>
                <a:cubicBezTo>
                  <a:pt x="934218" y="0"/>
                  <a:pt x="947078" y="12860"/>
                  <a:pt x="947078" y="28724"/>
                </a:cubicBezTo>
                <a:lnTo>
                  <a:pt x="947078" y="152506"/>
                </a:lnTo>
                <a:cubicBezTo>
                  <a:pt x="947078" y="168370"/>
                  <a:pt x="934218" y="181231"/>
                  <a:pt x="918354" y="181231"/>
                </a:cubicBezTo>
                <a:lnTo>
                  <a:pt x="28724" y="181231"/>
                </a:lnTo>
                <a:cubicBezTo>
                  <a:pt x="12860" y="181231"/>
                  <a:pt x="0" y="168370"/>
                  <a:pt x="0" y="152506"/>
                </a:cubicBezTo>
                <a:lnTo>
                  <a:pt x="0" y="28724"/>
                </a:lnTo>
                <a:cubicBezTo>
                  <a:pt x="0" y="12860"/>
                  <a:pt x="12860" y="0"/>
                  <a:pt x="287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92D050"/>
            </a:solidFill>
            <a:prstDash val="dash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Централизована деятельность </a:t>
            </a:r>
            <a:r>
              <a:rPr lang="ru-RU" sz="14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всех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муниципальных учреждений города в сфере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финансового планирования </a:t>
            </a:r>
            <a:r>
              <a:rPr lang="ru-RU" sz="12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(составление плана ФХД, плана-графика)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и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исполнения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, бухгалтерского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учета 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отчетности</a:t>
            </a:r>
            <a:r>
              <a: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, а также сопровождения 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муниципального заказа</a:t>
            </a:r>
          </a:p>
        </p:txBody>
      </p:sp>
      <p:sp>
        <p:nvSpPr>
          <p:cNvPr id="43" name="Стрелка вправо 189">
            <a:extLst>
              <a:ext uri="{FF2B5EF4-FFF2-40B4-BE49-F238E27FC236}">
                <a16:creationId xmlns="" xmlns:a16="http://schemas.microsoft.com/office/drawing/2014/main" id="{1222205A-58A8-4226-8C5C-E7AE063CDA72}"/>
              </a:ext>
            </a:extLst>
          </p:cNvPr>
          <p:cNvSpPr/>
          <p:nvPr/>
        </p:nvSpPr>
        <p:spPr>
          <a:xfrm rot="5400000">
            <a:off x="7569073" y="4980263"/>
            <a:ext cx="364634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Стрелка вправо 190">
            <a:extLst>
              <a:ext uri="{FF2B5EF4-FFF2-40B4-BE49-F238E27FC236}">
                <a16:creationId xmlns="" xmlns:a16="http://schemas.microsoft.com/office/drawing/2014/main" id="{E8DFEF6F-1E21-4A5E-9DE0-5A895AB0E50A}"/>
              </a:ext>
            </a:extLst>
          </p:cNvPr>
          <p:cNvSpPr/>
          <p:nvPr/>
        </p:nvSpPr>
        <p:spPr>
          <a:xfrm rot="5400000">
            <a:off x="9250424" y="4980263"/>
            <a:ext cx="364634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Стрелка вправо 191">
            <a:extLst>
              <a:ext uri="{FF2B5EF4-FFF2-40B4-BE49-F238E27FC236}">
                <a16:creationId xmlns="" xmlns:a16="http://schemas.microsoft.com/office/drawing/2014/main" id="{2AEA6CBF-480B-43E6-B922-3B5974380B2C}"/>
              </a:ext>
            </a:extLst>
          </p:cNvPr>
          <p:cNvSpPr/>
          <p:nvPr/>
        </p:nvSpPr>
        <p:spPr>
          <a:xfrm rot="5400000">
            <a:off x="10972499" y="4980263"/>
            <a:ext cx="364634" cy="576064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3857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="" xmlns:a16="http://schemas.microsoft.com/office/drawing/2014/main" id="{F95CD30D-9958-42BF-AC44-C654C6384652}"/>
              </a:ext>
            </a:extLst>
          </p:cNvPr>
          <p:cNvSpPr/>
          <p:nvPr/>
        </p:nvSpPr>
        <p:spPr>
          <a:xfrm>
            <a:off x="8994138" y="4448954"/>
            <a:ext cx="92365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13</a:t>
            </a:r>
            <a:r>
              <a:rPr lang="ru-RU" sz="18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105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учреждений</a:t>
            </a:r>
            <a:endParaRPr lang="ru-RU" sz="100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79EAFF00-74C3-486C-96EB-A7A46A507F68}"/>
              </a:ext>
            </a:extLst>
          </p:cNvPr>
          <p:cNvSpPr/>
          <p:nvPr/>
        </p:nvSpPr>
        <p:spPr>
          <a:xfrm>
            <a:off x="8699609" y="4212590"/>
            <a:ext cx="1610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80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обслуживают:</a:t>
            </a:r>
            <a:endParaRPr lang="ru-RU" sz="105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F25ECFE9-08D6-4074-98A7-D79FD1DC2A17}"/>
              </a:ext>
            </a:extLst>
          </p:cNvPr>
          <p:cNvSpPr/>
          <p:nvPr/>
        </p:nvSpPr>
        <p:spPr>
          <a:xfrm>
            <a:off x="7313184" y="4457343"/>
            <a:ext cx="92365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114</a:t>
            </a:r>
            <a:r>
              <a:rPr lang="ru-RU" sz="18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105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учреждений</a:t>
            </a:r>
            <a:endParaRPr lang="ru-RU" sz="100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59B4AC63-CF11-47A0-9FBE-61FF4AD2D52D}"/>
              </a:ext>
            </a:extLst>
          </p:cNvPr>
          <p:cNvSpPr/>
          <p:nvPr/>
        </p:nvSpPr>
        <p:spPr>
          <a:xfrm>
            <a:off x="10722330" y="4448954"/>
            <a:ext cx="923650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26</a:t>
            </a:r>
            <a:r>
              <a:rPr lang="ru-RU" sz="1800" b="1" dirty="0">
                <a:solidFill>
                  <a:srgbClr val="0070C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1050" b="1" dirty="0"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учреждений</a:t>
            </a:r>
            <a:endParaRPr lang="ru-RU" sz="1000" dirty="0"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452826C4-834E-4AED-854C-1BE69E6D0D04}"/>
              </a:ext>
            </a:extLst>
          </p:cNvPr>
          <p:cNvSpPr/>
          <p:nvPr/>
        </p:nvSpPr>
        <p:spPr>
          <a:xfrm>
            <a:off x="7031311" y="2853730"/>
            <a:ext cx="4803652" cy="3070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Центры обслуживания получателей бюджетных средств</a:t>
            </a:r>
          </a:p>
        </p:txBody>
      </p:sp>
      <p:pic>
        <p:nvPicPr>
          <p:cNvPr id="51" name="Рисунок 50" descr="Облачные вычисления">
            <a:extLst>
              <a:ext uri="{FF2B5EF4-FFF2-40B4-BE49-F238E27FC236}">
                <a16:creationId xmlns="" xmlns:a16="http://schemas.microsoft.com/office/drawing/2014/main" id="{B5CE1B14-C91A-444B-A908-F8544723F6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389" y="2641344"/>
            <a:ext cx="354843" cy="354843"/>
          </a:xfrm>
          <a:prstGeom prst="rect">
            <a:avLst/>
          </a:prstGeom>
        </p:spPr>
      </p:pic>
      <p:pic>
        <p:nvPicPr>
          <p:cNvPr id="52" name="Рисунок 51" descr="Облачные вычисления">
            <a:extLst>
              <a:ext uri="{FF2B5EF4-FFF2-40B4-BE49-F238E27FC236}">
                <a16:creationId xmlns="" xmlns:a16="http://schemas.microsoft.com/office/drawing/2014/main" id="{9B1EDFE1-42B7-490C-8C0F-0F6C346BC0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2194" y="2631052"/>
            <a:ext cx="354843" cy="354843"/>
          </a:xfrm>
          <a:prstGeom prst="rect">
            <a:avLst/>
          </a:prstGeom>
        </p:spPr>
      </p:pic>
      <p:pic>
        <p:nvPicPr>
          <p:cNvPr id="53" name="Рисунок 52" descr="Облачные вычисления">
            <a:extLst>
              <a:ext uri="{FF2B5EF4-FFF2-40B4-BE49-F238E27FC236}">
                <a16:creationId xmlns="" xmlns:a16="http://schemas.microsoft.com/office/drawing/2014/main" id="{D8959B94-155B-4B02-B774-D28F38B27A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62125" y="2643332"/>
            <a:ext cx="354843" cy="354843"/>
          </a:xfrm>
          <a:prstGeom prst="rect">
            <a:avLst/>
          </a:prstGeom>
        </p:spPr>
      </p:pic>
      <p:pic>
        <p:nvPicPr>
          <p:cNvPr id="57" name="Рисунок 56" descr="Облачные вычисления">
            <a:extLst>
              <a:ext uri="{FF2B5EF4-FFF2-40B4-BE49-F238E27FC236}">
                <a16:creationId xmlns="" xmlns:a16="http://schemas.microsoft.com/office/drawing/2014/main" id="{EE86440B-182C-47E2-A9F2-98D4BE7CB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20133" y="4474555"/>
            <a:ext cx="354843" cy="354843"/>
          </a:xfrm>
          <a:prstGeom prst="rect">
            <a:avLst/>
          </a:prstGeom>
        </p:spPr>
      </p:pic>
      <p:pic>
        <p:nvPicPr>
          <p:cNvPr id="58" name="Рисунок 57" descr="Облачные вычисления">
            <a:extLst>
              <a:ext uri="{FF2B5EF4-FFF2-40B4-BE49-F238E27FC236}">
                <a16:creationId xmlns="" xmlns:a16="http://schemas.microsoft.com/office/drawing/2014/main" id="{32796E2D-99CC-459F-96B4-213D5F0B9A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5587" y="2630929"/>
            <a:ext cx="354843" cy="354843"/>
          </a:xfrm>
          <a:prstGeom prst="rect">
            <a:avLst/>
          </a:prstGeom>
        </p:spPr>
      </p:pic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C7ED3735-AAB3-408C-8F6C-8C64FB933B92}"/>
              </a:ext>
            </a:extLst>
          </p:cNvPr>
          <p:cNvSpPr/>
          <p:nvPr/>
        </p:nvSpPr>
        <p:spPr>
          <a:xfrm>
            <a:off x="573248" y="177493"/>
            <a:ext cx="9344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Пример, как выглядит муниципальный сегмент единой облачной информационной системы</a:t>
            </a:r>
            <a:endParaRPr lang="ru-RU" dirty="0"/>
          </a:p>
        </p:txBody>
      </p:sp>
      <p:pic>
        <p:nvPicPr>
          <p:cNvPr id="61" name="Рисунок 60" descr="Поделиться">
            <a:extLst>
              <a:ext uri="{FF2B5EF4-FFF2-40B4-BE49-F238E27FC236}">
                <a16:creationId xmlns="" xmlns:a16="http://schemas.microsoft.com/office/drawing/2014/main" id="{5D6A9C64-ED5E-4086-8583-4A7D3C16B6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5750" y="4479956"/>
            <a:ext cx="283828" cy="283828"/>
          </a:xfrm>
          <a:prstGeom prst="rect">
            <a:avLst/>
          </a:prstGeom>
        </p:spPr>
      </p:pic>
      <p:pic>
        <p:nvPicPr>
          <p:cNvPr id="62" name="Рисунок 61" descr="Поделиться">
            <a:extLst>
              <a:ext uri="{FF2B5EF4-FFF2-40B4-BE49-F238E27FC236}">
                <a16:creationId xmlns="" xmlns:a16="http://schemas.microsoft.com/office/drawing/2014/main" id="{87A4CD71-9804-4A4A-87DC-58ED509839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85379" y="4479956"/>
            <a:ext cx="283828" cy="283828"/>
          </a:xfrm>
          <a:prstGeom prst="rect">
            <a:avLst/>
          </a:prstGeom>
        </p:spPr>
      </p:pic>
      <p:pic>
        <p:nvPicPr>
          <p:cNvPr id="63" name="Рисунок 62" descr="Поделиться">
            <a:extLst>
              <a:ext uri="{FF2B5EF4-FFF2-40B4-BE49-F238E27FC236}">
                <a16:creationId xmlns="" xmlns:a16="http://schemas.microsoft.com/office/drawing/2014/main" id="{670D1A1B-A201-4534-BB1F-3CEAD9D486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7632" y="4479956"/>
            <a:ext cx="283828" cy="283828"/>
          </a:xfrm>
          <a:prstGeom prst="rect">
            <a:avLst/>
          </a:prstGeom>
        </p:spPr>
      </p:pic>
      <p:sp>
        <p:nvSpPr>
          <p:cNvPr id="64" name="Прямоугольник 63">
            <a:extLst>
              <a:ext uri="{FF2B5EF4-FFF2-40B4-BE49-F238E27FC236}">
                <a16:creationId xmlns="" xmlns:a16="http://schemas.microsoft.com/office/drawing/2014/main" id="{919EC1D4-6894-4F92-A476-03699407D06E}"/>
              </a:ext>
            </a:extLst>
          </p:cNvPr>
          <p:cNvSpPr/>
          <p:nvPr/>
        </p:nvSpPr>
        <p:spPr>
          <a:xfrm>
            <a:off x="246394" y="4258143"/>
            <a:ext cx="1649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Нет прямой интеграции</a:t>
            </a:r>
            <a:endParaRPr lang="ru-RU" sz="1050" dirty="0">
              <a:solidFill>
                <a:srgbClr val="C00000"/>
              </a:solidFill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="" xmlns:a16="http://schemas.microsoft.com/office/drawing/2014/main" id="{5C8AFA8F-ABF9-49D6-BA07-9C38F0E0C3C4}"/>
              </a:ext>
            </a:extLst>
          </p:cNvPr>
          <p:cNvSpPr/>
          <p:nvPr/>
        </p:nvSpPr>
        <p:spPr>
          <a:xfrm>
            <a:off x="1950200" y="4258143"/>
            <a:ext cx="1649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Нет прямой интеграции</a:t>
            </a:r>
            <a:endParaRPr lang="ru-RU" sz="1050" dirty="0">
              <a:solidFill>
                <a:srgbClr val="C00000"/>
              </a:solidFill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="" xmlns:a16="http://schemas.microsoft.com/office/drawing/2014/main" id="{6C150D8A-2368-4698-BDF6-89363BFF0621}"/>
              </a:ext>
            </a:extLst>
          </p:cNvPr>
          <p:cNvSpPr/>
          <p:nvPr/>
        </p:nvSpPr>
        <p:spPr>
          <a:xfrm>
            <a:off x="3444330" y="4258143"/>
            <a:ext cx="16498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Нет прямой интеграции</a:t>
            </a:r>
            <a:endParaRPr lang="ru-RU" sz="105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63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Заголовок 17">
            <a:extLst>
              <a:ext uri="{FF2B5EF4-FFF2-40B4-BE49-F238E27FC236}">
                <a16:creationId xmlns="" xmlns:a16="http://schemas.microsoft.com/office/drawing/2014/main" id="{85A287BA-4CB7-4138-9BFA-5C68C2CDA7FB}"/>
              </a:ext>
            </a:extLst>
          </p:cNvPr>
          <p:cNvSpPr txBox="1">
            <a:spLocks/>
          </p:cNvSpPr>
          <p:nvPr/>
        </p:nvSpPr>
        <p:spPr>
          <a:xfrm>
            <a:off x="645619" y="146247"/>
            <a:ext cx="8098331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ИНТЕГРАЦИЯ ИНФОРМАЦИОННЫХ СИСТЕМ </a:t>
            </a:r>
          </a:p>
        </p:txBody>
      </p:sp>
      <p:pic>
        <p:nvPicPr>
          <p:cNvPr id="38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17B870F4-B5D5-405F-BFC3-13A2F791F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  <p:sp>
        <p:nvSpPr>
          <p:cNvPr id="39" name="Slide Number Placeholder 4">
            <a:extLst>
              <a:ext uri="{FF2B5EF4-FFF2-40B4-BE49-F238E27FC236}">
                <a16:creationId xmlns="" xmlns:a16="http://schemas.microsoft.com/office/drawing/2014/main" id="{2ADDFA62-AEED-4BCE-B22D-74B161E4E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12</a:t>
            </a:fld>
            <a:endParaRPr lang="en-US" dirty="0">
              <a:latin typeface="+mn-lt"/>
            </a:endParaRPr>
          </a:p>
        </p:txBody>
      </p:sp>
      <p:grpSp>
        <p:nvGrpSpPr>
          <p:cNvPr id="40" name="Группа 39">
            <a:extLst>
              <a:ext uri="{FF2B5EF4-FFF2-40B4-BE49-F238E27FC236}">
                <a16:creationId xmlns="" xmlns:a16="http://schemas.microsoft.com/office/drawing/2014/main" id="{F2F3EA44-D051-463C-8075-C62A91944599}"/>
              </a:ext>
            </a:extLst>
          </p:cNvPr>
          <p:cNvGrpSpPr/>
          <p:nvPr/>
        </p:nvGrpSpPr>
        <p:grpSpPr>
          <a:xfrm>
            <a:off x="190551" y="703015"/>
            <a:ext cx="3104728" cy="6057056"/>
            <a:chOff x="190551" y="693490"/>
            <a:chExt cx="3104728" cy="6057056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="" xmlns:a16="http://schemas.microsoft.com/office/drawing/2014/main" id="{38840442-7537-481E-B9E1-60E66611E1EE}"/>
                </a:ext>
              </a:extLst>
            </p:cNvPr>
            <p:cNvSpPr/>
            <p:nvPr/>
          </p:nvSpPr>
          <p:spPr>
            <a:xfrm>
              <a:off x="190551" y="693490"/>
              <a:ext cx="3104728" cy="6057056"/>
            </a:xfrm>
            <a:prstGeom prst="rect">
              <a:avLst/>
            </a:prstGeom>
            <a:solidFill>
              <a:srgbClr val="C00000">
                <a:alpha val="10196"/>
              </a:srgbClr>
            </a:solidFill>
            <a:ln>
              <a:solidFill>
                <a:srgbClr val="C00000"/>
              </a:solidFill>
              <a:prstDash val="lg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endParaRPr lang="ru-RU" sz="10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="" xmlns:a16="http://schemas.microsoft.com/office/drawing/2014/main" id="{0213ACB7-9CC6-4AD2-A6A6-11DC3CF9042B}"/>
                </a:ext>
              </a:extLst>
            </p:cNvPr>
            <p:cNvSpPr/>
            <p:nvPr/>
          </p:nvSpPr>
          <p:spPr>
            <a:xfrm>
              <a:off x="766614" y="1917626"/>
              <a:ext cx="2376264" cy="7920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Управление доходами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«Модельные доходы»</a:t>
              </a: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="" xmlns:a16="http://schemas.microsoft.com/office/drawing/2014/main" id="{B65CF36A-4EF5-402A-B2CD-CB1E5F982EBC}"/>
                </a:ext>
              </a:extLst>
            </p:cNvPr>
            <p:cNvSpPr/>
            <p:nvPr/>
          </p:nvSpPr>
          <p:spPr>
            <a:xfrm>
              <a:off x="766614" y="2823317"/>
              <a:ext cx="2376264" cy="260365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t"/>
            <a:lstStyle/>
            <a:p>
              <a:pPr algn="ctr"/>
              <a:r>
                <a:rPr lang="ru-RU" sz="12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Управление расходами</a:t>
              </a:r>
            </a:p>
            <a:p>
              <a:pPr algn="ctr"/>
              <a:r>
                <a:rPr lang="ru-RU" sz="12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«Модельные расходы»</a:t>
              </a:r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="" xmlns:a16="http://schemas.microsoft.com/office/drawing/2014/main" id="{2E8A40C5-7968-43C8-9DB6-0CD07BC5795C}"/>
                </a:ext>
              </a:extLst>
            </p:cNvPr>
            <p:cNvSpPr/>
            <p:nvPr/>
          </p:nvSpPr>
          <p:spPr>
            <a:xfrm>
              <a:off x="766614" y="5590034"/>
              <a:ext cx="2376264" cy="100811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Управление долгом</a:t>
              </a:r>
            </a:p>
            <a:p>
              <a:pPr algn="ctr"/>
              <a:r>
                <a:rPr lang="ru-RU" sz="14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«Модельный долг»</a:t>
              </a:r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FB312CB4-4A0D-45D2-ADD7-168D3F4ACD04}"/>
                </a:ext>
              </a:extLst>
            </p:cNvPr>
            <p:cNvSpPr/>
            <p:nvPr/>
          </p:nvSpPr>
          <p:spPr>
            <a:xfrm>
              <a:off x="334567" y="890561"/>
              <a:ext cx="2808311" cy="88047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400" b="1" u="sng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Бюджетное планирование</a:t>
              </a:r>
            </a:p>
            <a:p>
              <a:pPr algn="ctr"/>
              <a:endPara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ru-RU" sz="12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 </a:t>
              </a:r>
              <a:r>
                <a:rPr lang="ru-RU" sz="14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АИС в части планирования бюджета</a:t>
              </a:r>
              <a:endParaRPr lang="ru-RU" sz="14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="" xmlns:a16="http://schemas.microsoft.com/office/drawing/2014/main" id="{EA4BE370-E29F-41D4-B8D4-9F238683666D}"/>
              </a:ext>
            </a:extLst>
          </p:cNvPr>
          <p:cNvGrpSpPr/>
          <p:nvPr/>
        </p:nvGrpSpPr>
        <p:grpSpPr>
          <a:xfrm>
            <a:off x="3705842" y="5023495"/>
            <a:ext cx="4648590" cy="1745804"/>
            <a:chOff x="3502918" y="5068366"/>
            <a:chExt cx="4807428" cy="174580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21E357EC-F99C-4B4F-BA97-9732A64C6030}"/>
                </a:ext>
              </a:extLst>
            </p:cNvPr>
            <p:cNvSpPr/>
            <p:nvPr/>
          </p:nvSpPr>
          <p:spPr>
            <a:xfrm>
              <a:off x="3502918" y="5068366"/>
              <a:ext cx="4807428" cy="1745804"/>
            </a:xfrm>
            <a:prstGeom prst="rect">
              <a:avLst/>
            </a:prstGeom>
            <a:solidFill>
              <a:srgbClr val="C00000">
                <a:alpha val="12157"/>
              </a:srgbClr>
            </a:solidFill>
            <a:ln>
              <a:solidFill>
                <a:srgbClr val="C00000"/>
              </a:solidFill>
              <a:prstDash val="lg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endParaRPr lang="ru-RU" sz="105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3309DEAA-D345-4F8F-96BA-112EB5DD0ADE}"/>
                </a:ext>
              </a:extLst>
            </p:cNvPr>
            <p:cNvSpPr/>
            <p:nvPr/>
          </p:nvSpPr>
          <p:spPr>
            <a:xfrm>
              <a:off x="3574925" y="5140678"/>
              <a:ext cx="4624056" cy="719776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400" b="1" u="sng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Программное бюджетирование</a:t>
              </a:r>
            </a:p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АИС в части хранения данных </a:t>
              </a:r>
            </a:p>
            <a:p>
              <a:pPr algn="ctr"/>
              <a:r>
                <a:rPr lang="ru-RU" sz="14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и их анализа</a:t>
              </a:r>
              <a:endParaRPr lang="ru-RU" sz="11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3821A9CB-72A7-4134-906F-063CE675E2AF}"/>
                </a:ext>
              </a:extLst>
            </p:cNvPr>
            <p:cNvSpPr/>
            <p:nvPr/>
          </p:nvSpPr>
          <p:spPr>
            <a:xfrm>
              <a:off x="4208816" y="6382122"/>
              <a:ext cx="3331826" cy="29114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1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Контроль и аудит</a:t>
              </a:r>
              <a:endParaRPr lang="ru-RU" sz="9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F7DF6315-F433-435A-91A3-1D040C0181C9}"/>
              </a:ext>
            </a:extLst>
          </p:cNvPr>
          <p:cNvGrpSpPr/>
          <p:nvPr/>
        </p:nvGrpSpPr>
        <p:grpSpPr>
          <a:xfrm>
            <a:off x="3718942" y="2359199"/>
            <a:ext cx="4624055" cy="2232248"/>
            <a:chOff x="3837095" y="1917626"/>
            <a:chExt cx="4624055" cy="223224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B76B637F-E628-45FE-A679-6CE0E4B6FC05}"/>
                </a:ext>
              </a:extLst>
            </p:cNvPr>
            <p:cNvSpPr/>
            <p:nvPr/>
          </p:nvSpPr>
          <p:spPr>
            <a:xfrm>
              <a:off x="3837095" y="1917626"/>
              <a:ext cx="4624055" cy="2232248"/>
            </a:xfrm>
            <a:prstGeom prst="rect">
              <a:avLst/>
            </a:prstGeom>
            <a:solidFill>
              <a:srgbClr val="C00000">
                <a:alpha val="12157"/>
              </a:srgbClr>
            </a:solidFill>
            <a:ln w="12700">
              <a:solidFill>
                <a:srgbClr val="C00000"/>
              </a:solidFill>
              <a:prstDash val="lg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t"/>
            <a:lstStyle/>
            <a:p>
              <a:pPr algn="ctr"/>
              <a:endParaRPr lang="ru-RU" sz="12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Пятиугольник 3">
              <a:extLst>
                <a:ext uri="{FF2B5EF4-FFF2-40B4-BE49-F238E27FC236}">
                  <a16:creationId xmlns="" xmlns:a16="http://schemas.microsoft.com/office/drawing/2014/main" id="{5C100344-DB6D-4348-8DFD-F26BA1A919C9}"/>
                </a:ext>
              </a:extLst>
            </p:cNvPr>
            <p:cNvSpPr/>
            <p:nvPr/>
          </p:nvSpPr>
          <p:spPr>
            <a:xfrm>
              <a:off x="3934966" y="2567794"/>
              <a:ext cx="1512168" cy="1438064"/>
            </a:xfrm>
            <a:prstGeom prst="homePlate">
              <a:avLst>
                <a:gd name="adj" fmla="val 27480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Планирование закупочной деятельности (через ОКПД2)</a:t>
              </a:r>
            </a:p>
          </p:txBody>
        </p:sp>
        <p:sp>
          <p:nvSpPr>
            <p:cNvPr id="53" name="Пятиугольник 29">
              <a:extLst>
                <a:ext uri="{FF2B5EF4-FFF2-40B4-BE49-F238E27FC236}">
                  <a16:creationId xmlns="" xmlns:a16="http://schemas.microsoft.com/office/drawing/2014/main" id="{09D98988-8D4D-416B-8FFE-E598E0EDF327}"/>
                </a:ext>
              </a:extLst>
            </p:cNvPr>
            <p:cNvSpPr/>
            <p:nvPr/>
          </p:nvSpPr>
          <p:spPr>
            <a:xfrm>
              <a:off x="5663158" y="2567794"/>
              <a:ext cx="1224136" cy="1438064"/>
            </a:xfrm>
            <a:prstGeom prst="homePlate">
              <a:avLst>
                <a:gd name="adj" fmla="val 27480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Учет контрактов</a:t>
              </a:r>
              <a:endParaRPr lang="ru-RU" sz="10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Пятиугольник 30">
              <a:extLst>
                <a:ext uri="{FF2B5EF4-FFF2-40B4-BE49-F238E27FC236}">
                  <a16:creationId xmlns="" xmlns:a16="http://schemas.microsoft.com/office/drawing/2014/main" id="{86D689C3-D07D-480C-84EC-DA7E0281C4B9}"/>
                </a:ext>
              </a:extLst>
            </p:cNvPr>
            <p:cNvSpPr/>
            <p:nvPr/>
          </p:nvSpPr>
          <p:spPr>
            <a:xfrm>
              <a:off x="7159302" y="2594112"/>
              <a:ext cx="1240160" cy="1438064"/>
            </a:xfrm>
            <a:prstGeom prst="homePlate">
              <a:avLst>
                <a:gd name="adj" fmla="val 27480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Учет исполнения контрактов</a:t>
              </a:r>
              <a:endParaRPr lang="ru-RU" sz="10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="" xmlns:a16="http://schemas.microsoft.com/office/drawing/2014/main" id="{E884C22A-C994-4E2C-AD6F-1F40481E663F}"/>
              </a:ext>
            </a:extLst>
          </p:cNvPr>
          <p:cNvGrpSpPr/>
          <p:nvPr/>
        </p:nvGrpSpPr>
        <p:grpSpPr>
          <a:xfrm>
            <a:off x="838622" y="3313651"/>
            <a:ext cx="2225236" cy="2069882"/>
            <a:chOff x="3566756" y="4416168"/>
            <a:chExt cx="2592289" cy="2037962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="" xmlns:a16="http://schemas.microsoft.com/office/drawing/2014/main" id="{6937D995-1ED0-435B-8838-30011EF0CD3E}"/>
                </a:ext>
              </a:extLst>
            </p:cNvPr>
            <p:cNvSpPr/>
            <p:nvPr/>
          </p:nvSpPr>
          <p:spPr>
            <a:xfrm>
              <a:off x="3574926" y="4416168"/>
              <a:ext cx="2584118" cy="35838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Расчет-обоснование к ПФХД (бюджетная смета)</a:t>
              </a:r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099AE980-0607-4720-AB9B-776FFA11A0BC}"/>
                </a:ext>
              </a:extLst>
            </p:cNvPr>
            <p:cNvSpPr/>
            <p:nvPr/>
          </p:nvSpPr>
          <p:spPr>
            <a:xfrm>
              <a:off x="3574927" y="4837006"/>
              <a:ext cx="2584118" cy="1859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План-график закупок</a:t>
              </a:r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="" xmlns:a16="http://schemas.microsoft.com/office/drawing/2014/main" id="{B63CB243-A9E6-4967-B1A9-92DD29EA664D}"/>
                </a:ext>
              </a:extLst>
            </p:cNvPr>
            <p:cNvSpPr/>
            <p:nvPr/>
          </p:nvSpPr>
          <p:spPr>
            <a:xfrm>
              <a:off x="3574927" y="5085155"/>
              <a:ext cx="2584118" cy="53025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Реестр расходных обязательств и «</a:t>
              </a:r>
              <a:r>
                <a:rPr lang="ru-RU" sz="1050" dirty="0" err="1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поуслужное</a:t>
              </a:r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» выравнивание бюджетной обеспеченности</a:t>
              </a:r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="" xmlns:a16="http://schemas.microsoft.com/office/drawing/2014/main" id="{AF908BAE-B9CB-424E-A16A-2CCA0423C532}"/>
                </a:ext>
              </a:extLst>
            </p:cNvPr>
            <p:cNvSpPr/>
            <p:nvPr/>
          </p:nvSpPr>
          <p:spPr>
            <a:xfrm>
              <a:off x="3566756" y="5686123"/>
              <a:ext cx="2592288" cy="47764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Увязка реестра расходных обязательств и индикаторов программ (подпрограмм)</a:t>
              </a:r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05F5D22D-E9D4-4618-BB90-12123F0A409D}"/>
                </a:ext>
              </a:extLst>
            </p:cNvPr>
            <p:cNvSpPr/>
            <p:nvPr/>
          </p:nvSpPr>
          <p:spPr>
            <a:xfrm>
              <a:off x="3566756" y="6238106"/>
              <a:ext cx="2592288" cy="2160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Нормативные затраты</a:t>
              </a: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="" xmlns:a16="http://schemas.microsoft.com/office/drawing/2014/main" id="{B16DC0E2-0AAD-448B-8696-C29B8F68814F}"/>
              </a:ext>
            </a:extLst>
          </p:cNvPr>
          <p:cNvGrpSpPr/>
          <p:nvPr/>
        </p:nvGrpSpPr>
        <p:grpSpPr>
          <a:xfrm>
            <a:off x="3718942" y="775023"/>
            <a:ext cx="4624056" cy="1224136"/>
            <a:chOff x="3862958" y="693490"/>
            <a:chExt cx="3888431" cy="1008112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="" xmlns:a16="http://schemas.microsoft.com/office/drawing/2014/main" id="{D3FFF452-70CD-4045-959D-AB62CF73D78A}"/>
                </a:ext>
              </a:extLst>
            </p:cNvPr>
            <p:cNvSpPr/>
            <p:nvPr/>
          </p:nvSpPr>
          <p:spPr>
            <a:xfrm>
              <a:off x="3862958" y="693490"/>
              <a:ext cx="3888431" cy="10081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rgbClr val="92D050"/>
              </a:solidFill>
              <a:prstDash val="lg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t"/>
            <a:lstStyle/>
            <a:p>
              <a:endParaRPr lang="ru-RU" sz="8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E8AF66F5-EC98-4AD2-82FE-78CA7C01AD50}"/>
                </a:ext>
              </a:extLst>
            </p:cNvPr>
            <p:cNvSpPr/>
            <p:nvPr/>
          </p:nvSpPr>
          <p:spPr>
            <a:xfrm>
              <a:off x="5888766" y="1320412"/>
              <a:ext cx="1781685" cy="21849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2D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Бюджетный учет</a:t>
              </a:r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="" xmlns:a16="http://schemas.microsoft.com/office/drawing/2014/main" id="{1FC8CBB0-1566-42A4-BA85-983FB1573840}"/>
                </a:ext>
              </a:extLst>
            </p:cNvPr>
            <p:cNvSpPr/>
            <p:nvPr/>
          </p:nvSpPr>
          <p:spPr>
            <a:xfrm>
              <a:off x="3945259" y="1325238"/>
              <a:ext cx="1818918" cy="21602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2D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Управленческий учет</a:t>
              </a: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0A438C1C-69EF-4166-9229-AB769FB8A51B}"/>
              </a:ext>
            </a:extLst>
          </p:cNvPr>
          <p:cNvGrpSpPr/>
          <p:nvPr/>
        </p:nvGrpSpPr>
        <p:grpSpPr>
          <a:xfrm>
            <a:off x="8782329" y="2359199"/>
            <a:ext cx="3286895" cy="2232248"/>
            <a:chOff x="8687494" y="1773610"/>
            <a:chExt cx="3286895" cy="1872208"/>
          </a:xfrm>
          <a:solidFill>
            <a:schemeClr val="bg1"/>
          </a:solidFill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3B8DC773-F2E7-4027-8986-BA7068563335}"/>
                </a:ext>
              </a:extLst>
            </p:cNvPr>
            <p:cNvSpPr/>
            <p:nvPr/>
          </p:nvSpPr>
          <p:spPr>
            <a:xfrm>
              <a:off x="8687494" y="1773610"/>
              <a:ext cx="3286895" cy="1872208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rgbClr val="92D050"/>
              </a:solidFill>
              <a:prstDash val="lgDash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t"/>
            <a:lstStyle/>
            <a:p>
              <a:pPr algn="ctr"/>
              <a:endParaRPr lang="ru-RU" sz="16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="" xmlns:a16="http://schemas.microsoft.com/office/drawing/2014/main" id="{2807A668-6CFA-443F-9C8F-BB9CC02DB91D}"/>
                </a:ext>
              </a:extLst>
            </p:cNvPr>
            <p:cNvSpPr/>
            <p:nvPr/>
          </p:nvSpPr>
          <p:spPr>
            <a:xfrm>
              <a:off x="9002978" y="2461020"/>
              <a:ext cx="2655925" cy="218497"/>
            </a:xfrm>
            <a:prstGeom prst="rect">
              <a:avLst/>
            </a:prstGeom>
            <a:grpFill/>
            <a:ln w="19050">
              <a:solidFill>
                <a:srgbClr val="92D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Кассовое планирование</a:t>
              </a:r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="" xmlns:a16="http://schemas.microsoft.com/office/drawing/2014/main" id="{E1A2F48D-89FC-485A-9F39-F9F4A2E9DF55}"/>
                </a:ext>
              </a:extLst>
            </p:cNvPr>
            <p:cNvSpPr/>
            <p:nvPr/>
          </p:nvSpPr>
          <p:spPr>
            <a:xfrm>
              <a:off x="9002978" y="2883776"/>
              <a:ext cx="2655925" cy="218497"/>
            </a:xfrm>
            <a:prstGeom prst="rect">
              <a:avLst/>
            </a:prstGeom>
            <a:grpFill/>
            <a:ln w="19050">
              <a:solidFill>
                <a:srgbClr val="92D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Управление ликвидностью</a:t>
              </a:r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="" xmlns:a16="http://schemas.microsoft.com/office/drawing/2014/main" id="{0AC6011C-7E55-4C27-AF96-C752A2E88371}"/>
                </a:ext>
              </a:extLst>
            </p:cNvPr>
            <p:cNvSpPr/>
            <p:nvPr/>
          </p:nvSpPr>
          <p:spPr>
            <a:xfrm>
              <a:off x="9002978" y="3306533"/>
              <a:ext cx="2655925" cy="218497"/>
            </a:xfrm>
            <a:prstGeom prst="rect">
              <a:avLst/>
            </a:prstGeom>
            <a:grpFill/>
            <a:ln w="19050">
              <a:solidFill>
                <a:srgbClr val="92D050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lIns="100372" tIns="50187" rIns="100372" bIns="50187" anchor="ctr"/>
            <a:lstStyle/>
            <a:p>
              <a:pPr algn="ctr"/>
              <a:r>
                <a:rPr lang="ru-RU" sz="105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Временное размещение</a:t>
              </a:r>
            </a:p>
          </p:txBody>
        </p:sp>
      </p:grpSp>
      <p:sp>
        <p:nvSpPr>
          <p:cNvPr id="70" name="Двойная стрелка влево/вправо 9215">
            <a:extLst>
              <a:ext uri="{FF2B5EF4-FFF2-40B4-BE49-F238E27FC236}">
                <a16:creationId xmlns="" xmlns:a16="http://schemas.microsoft.com/office/drawing/2014/main" id="{A6373DED-E44D-495A-9AC3-97C9EFB92621}"/>
              </a:ext>
            </a:extLst>
          </p:cNvPr>
          <p:cNvSpPr/>
          <p:nvPr/>
        </p:nvSpPr>
        <p:spPr>
          <a:xfrm>
            <a:off x="3295279" y="3400880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Двойная стрелка влево/вправо 45">
            <a:extLst>
              <a:ext uri="{FF2B5EF4-FFF2-40B4-BE49-F238E27FC236}">
                <a16:creationId xmlns="" xmlns:a16="http://schemas.microsoft.com/office/drawing/2014/main" id="{3435335F-14CD-44BF-93BD-B222461E06AE}"/>
              </a:ext>
            </a:extLst>
          </p:cNvPr>
          <p:cNvSpPr/>
          <p:nvPr/>
        </p:nvSpPr>
        <p:spPr>
          <a:xfrm>
            <a:off x="8354432" y="3400880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Двойная стрелка влево/вправо 43">
            <a:extLst>
              <a:ext uri="{FF2B5EF4-FFF2-40B4-BE49-F238E27FC236}">
                <a16:creationId xmlns="" xmlns:a16="http://schemas.microsoft.com/office/drawing/2014/main" id="{8BECE190-69F5-4D1E-8FC7-00287C5C8B74}"/>
              </a:ext>
            </a:extLst>
          </p:cNvPr>
          <p:cNvSpPr/>
          <p:nvPr/>
        </p:nvSpPr>
        <p:spPr>
          <a:xfrm>
            <a:off x="3282179" y="5959599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Двойная стрелка влево/вправо 44">
            <a:extLst>
              <a:ext uri="{FF2B5EF4-FFF2-40B4-BE49-F238E27FC236}">
                <a16:creationId xmlns="" xmlns:a16="http://schemas.microsoft.com/office/drawing/2014/main" id="{397DD112-EAB8-4020-B589-0430F731307F}"/>
              </a:ext>
            </a:extLst>
          </p:cNvPr>
          <p:cNvSpPr/>
          <p:nvPr/>
        </p:nvSpPr>
        <p:spPr>
          <a:xfrm rot="18631872">
            <a:off x="8380193" y="4706974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="" xmlns:a16="http://schemas.microsoft.com/office/drawing/2014/main" id="{DA61E257-97BF-4244-85FD-B99E93E57AF3}"/>
              </a:ext>
            </a:extLst>
          </p:cNvPr>
          <p:cNvSpPr/>
          <p:nvPr/>
        </p:nvSpPr>
        <p:spPr>
          <a:xfrm>
            <a:off x="4400237" y="5962692"/>
            <a:ext cx="3221742" cy="29114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Аналитика</a:t>
            </a:r>
            <a:endParaRPr lang="ru-RU" sz="9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cxnSp>
        <p:nvCxnSpPr>
          <p:cNvPr id="75" name="Соединительная линия уступом 51">
            <a:extLst>
              <a:ext uri="{FF2B5EF4-FFF2-40B4-BE49-F238E27FC236}">
                <a16:creationId xmlns="" xmlns:a16="http://schemas.microsoft.com/office/drawing/2014/main" id="{BAC879E5-62D8-4A76-9DC3-34EAC624C594}"/>
              </a:ext>
            </a:extLst>
          </p:cNvPr>
          <p:cNvCxnSpPr>
            <a:stCxn id="42" idx="1"/>
            <a:endCxn id="45" idx="1"/>
          </p:cNvCxnSpPr>
          <p:nvPr/>
        </p:nvCxnSpPr>
        <p:spPr>
          <a:xfrm rot="10800000">
            <a:off x="334568" y="1340325"/>
            <a:ext cx="432047" cy="982870"/>
          </a:xfrm>
          <a:prstGeom prst="bentConnector3">
            <a:avLst>
              <a:gd name="adj1" fmla="val 113803"/>
            </a:avLst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Соединительная линия уступом 52">
            <a:extLst>
              <a:ext uri="{FF2B5EF4-FFF2-40B4-BE49-F238E27FC236}">
                <a16:creationId xmlns="" xmlns:a16="http://schemas.microsoft.com/office/drawing/2014/main" id="{EFD7648F-16AF-41E5-871B-6E596462E474}"/>
              </a:ext>
            </a:extLst>
          </p:cNvPr>
          <p:cNvCxnSpPr>
            <a:cxnSpLocks/>
            <a:stCxn id="43" idx="1"/>
            <a:endCxn id="45" idx="1"/>
          </p:cNvCxnSpPr>
          <p:nvPr/>
        </p:nvCxnSpPr>
        <p:spPr>
          <a:xfrm rot="10800000">
            <a:off x="334568" y="1340326"/>
            <a:ext cx="432047" cy="2794343"/>
          </a:xfrm>
          <a:prstGeom prst="bentConnector3">
            <a:avLst>
              <a:gd name="adj1" fmla="val 112135"/>
            </a:avLst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ная линия уступом 55">
            <a:extLst>
              <a:ext uri="{FF2B5EF4-FFF2-40B4-BE49-F238E27FC236}">
                <a16:creationId xmlns="" xmlns:a16="http://schemas.microsoft.com/office/drawing/2014/main" id="{D4E21907-789D-4AD0-9E4D-560E4A04AF6E}"/>
              </a:ext>
            </a:extLst>
          </p:cNvPr>
          <p:cNvCxnSpPr>
            <a:stCxn id="44" idx="1"/>
            <a:endCxn id="45" idx="1"/>
          </p:cNvCxnSpPr>
          <p:nvPr/>
        </p:nvCxnSpPr>
        <p:spPr>
          <a:xfrm rot="10800000">
            <a:off x="334568" y="1340325"/>
            <a:ext cx="432047" cy="4763290"/>
          </a:xfrm>
          <a:prstGeom prst="bentConnector3">
            <a:avLst>
              <a:gd name="adj1" fmla="val 113803"/>
            </a:avLst>
          </a:prstGeom>
          <a:ln w="38100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>
            <a:extLst>
              <a:ext uri="{FF2B5EF4-FFF2-40B4-BE49-F238E27FC236}">
                <a16:creationId xmlns="" xmlns:a16="http://schemas.microsoft.com/office/drawing/2014/main" id="{2A3B6015-B9C0-429D-BBC3-B4A9609D7F8D}"/>
              </a:ext>
            </a:extLst>
          </p:cNvPr>
          <p:cNvSpPr/>
          <p:nvPr/>
        </p:nvSpPr>
        <p:spPr>
          <a:xfrm>
            <a:off x="8866614" y="2461312"/>
            <a:ext cx="3101465" cy="603580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200" b="1" u="sng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Управление казначейским исполнением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АИС в части исполнения бюджета</a:t>
            </a:r>
          </a:p>
        </p:txBody>
      </p:sp>
      <p:sp>
        <p:nvSpPr>
          <p:cNvPr id="79" name="Прямоугольник 78">
            <a:extLst>
              <a:ext uri="{FF2B5EF4-FFF2-40B4-BE49-F238E27FC236}">
                <a16:creationId xmlns="" xmlns:a16="http://schemas.microsoft.com/office/drawing/2014/main" id="{CF521833-324D-4669-BAA7-5A6480432476}"/>
              </a:ext>
            </a:extLst>
          </p:cNvPr>
          <p:cNvSpPr/>
          <p:nvPr/>
        </p:nvSpPr>
        <p:spPr>
          <a:xfrm>
            <a:off x="4583038" y="2431207"/>
            <a:ext cx="2885441" cy="460462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Управление закупками     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АИС в части гос./</a:t>
            </a:r>
            <a:r>
              <a:rPr lang="ru-RU" sz="1400" b="1" dirty="0" err="1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мун</a:t>
            </a:r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. закупок</a:t>
            </a:r>
            <a:endParaRPr lang="ru-RU" sz="1400" dirty="0">
              <a:solidFill>
                <a:schemeClr val="tx1"/>
              </a:solidFill>
              <a:latin typeface="Calibri" panose="020F0502020204030204" pitchFamily="34" charset="0"/>
              <a:ea typeface="Verdana" pitchFamily="34" charset="0"/>
              <a:cs typeface="Calibri" panose="020F0502020204030204" pitchFamily="34" charset="0"/>
            </a:endParaRP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A4497BEB-2418-4AD3-BB2F-9F307B46F27F}"/>
              </a:ext>
            </a:extLst>
          </p:cNvPr>
          <p:cNvSpPr/>
          <p:nvPr/>
        </p:nvSpPr>
        <p:spPr>
          <a:xfrm>
            <a:off x="3816813" y="847318"/>
            <a:ext cx="4429934" cy="453110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0372" tIns="50187" rIns="100372" bIns="50187" anchor="ctr"/>
          <a:lstStyle/>
          <a:p>
            <a:pPr algn="ctr"/>
            <a:r>
              <a:rPr lang="ru-RU" sz="1400" b="1" u="sng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Бухгалтерский учет и отчетность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«1С:Фреш»</a:t>
            </a:r>
          </a:p>
        </p:txBody>
      </p:sp>
      <p:sp>
        <p:nvSpPr>
          <p:cNvPr id="81" name="Двойная стрелка влево/вправо 62">
            <a:extLst>
              <a:ext uri="{FF2B5EF4-FFF2-40B4-BE49-F238E27FC236}">
                <a16:creationId xmlns="" xmlns:a16="http://schemas.microsoft.com/office/drawing/2014/main" id="{7CD928E4-0149-4FF4-8F82-D5B05EAB0FA5}"/>
              </a:ext>
            </a:extLst>
          </p:cNvPr>
          <p:cNvSpPr/>
          <p:nvPr/>
        </p:nvSpPr>
        <p:spPr>
          <a:xfrm rot="2341268">
            <a:off x="8350831" y="1999750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Двойная стрелка влево/вправо 63">
            <a:extLst>
              <a:ext uri="{FF2B5EF4-FFF2-40B4-BE49-F238E27FC236}">
                <a16:creationId xmlns="" xmlns:a16="http://schemas.microsoft.com/office/drawing/2014/main" id="{F8FBA943-066E-4DA8-932E-D351E201B8E5}"/>
              </a:ext>
            </a:extLst>
          </p:cNvPr>
          <p:cNvSpPr/>
          <p:nvPr/>
        </p:nvSpPr>
        <p:spPr>
          <a:xfrm>
            <a:off x="3315620" y="1287683"/>
            <a:ext cx="423663" cy="254463"/>
          </a:xfrm>
          <a:prstGeom prst="left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="" xmlns:a16="http://schemas.microsoft.com/office/drawing/2014/main" id="{BEA60A22-A575-4229-B97F-B08283833DD1}"/>
              </a:ext>
            </a:extLst>
          </p:cNvPr>
          <p:cNvSpPr/>
          <p:nvPr/>
        </p:nvSpPr>
        <p:spPr>
          <a:xfrm>
            <a:off x="8450031" y="1087628"/>
            <a:ext cx="36938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Учет и исполнение</a:t>
            </a:r>
          </a:p>
          <a:p>
            <a:pPr algn="ctr"/>
            <a:r>
              <a:rPr lang="ru-RU" sz="16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хорошо автоматизировано по понятной методологии</a:t>
            </a:r>
          </a:p>
        </p:txBody>
      </p:sp>
      <p:sp>
        <p:nvSpPr>
          <p:cNvPr id="84" name="Прямоугольник 83">
            <a:extLst>
              <a:ext uri="{FF2B5EF4-FFF2-40B4-BE49-F238E27FC236}">
                <a16:creationId xmlns="" xmlns:a16="http://schemas.microsoft.com/office/drawing/2014/main" id="{09913C28-0350-4532-87AC-5C5B1C15ED2B}"/>
              </a:ext>
            </a:extLst>
          </p:cNvPr>
          <p:cNvSpPr/>
          <p:nvPr/>
        </p:nvSpPr>
        <p:spPr>
          <a:xfrm>
            <a:off x="8399462" y="5446832"/>
            <a:ext cx="36938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Планирование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автоматизировано плохо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не имеет развитой методологической и нормативной базы</a:t>
            </a:r>
          </a:p>
        </p:txBody>
      </p:sp>
    </p:spTree>
    <p:extLst>
      <p:ext uri="{BB962C8B-B14F-4D97-AF65-F5344CB8AC3E}">
        <p14:creationId xmlns:p14="http://schemas.microsoft.com/office/powerpoint/2010/main" val="1557645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screen">
            <a:alphaModFix amt="58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7">
            <a:extLst>
              <a:ext uri="{FF2B5EF4-FFF2-40B4-BE49-F238E27FC236}">
                <a16:creationId xmlns="" xmlns:a16="http://schemas.microsoft.com/office/drawing/2014/main" id="{8706C9F6-6E33-4692-A9F6-BC5DBBBA86BE}"/>
              </a:ext>
            </a:extLst>
          </p:cNvPr>
          <p:cNvSpPr txBox="1">
            <a:spLocks/>
          </p:cNvSpPr>
          <p:nvPr/>
        </p:nvSpPr>
        <p:spPr>
          <a:xfrm>
            <a:off x="645620" y="336747"/>
            <a:ext cx="7240032" cy="477695"/>
          </a:xfrm>
          <a:prstGeom prst="rect">
            <a:avLst/>
          </a:prstGeom>
          <a:solidFill>
            <a:srgbClr val="BE0027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FFF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 ОТ ВНЕДРЕНИЯ</a:t>
            </a:r>
          </a:p>
        </p:txBody>
      </p:sp>
      <p:sp>
        <p:nvSpPr>
          <p:cNvPr id="15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3872" y="6492875"/>
            <a:ext cx="1957988" cy="365125"/>
          </a:xfrm>
        </p:spPr>
        <p:txBody>
          <a:bodyPr/>
          <a:lstStyle/>
          <a:p>
            <a:pPr algn="r"/>
            <a:fld id="{CDCFD175-AA02-4F4B-BECD-AA50EDBC7B80}" type="slidenum">
              <a:rPr lang="en-US" smtClean="0">
                <a:latin typeface="+mn-lt"/>
              </a:rPr>
              <a:pPr algn="r"/>
              <a:t>13</a:t>
            </a:fld>
            <a:endParaRPr lang="en-US" dirty="0">
              <a:latin typeface="+mn-lt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2EDFB1BC-8597-41FA-A781-FFF142C89101}"/>
              </a:ext>
            </a:extLst>
          </p:cNvPr>
          <p:cNvGrpSpPr/>
          <p:nvPr/>
        </p:nvGrpSpPr>
        <p:grpSpPr>
          <a:xfrm>
            <a:off x="160816" y="928429"/>
            <a:ext cx="11839047" cy="3790528"/>
            <a:chOff x="160817" y="918904"/>
            <a:chExt cx="11809312" cy="3270594"/>
          </a:xfrm>
        </p:grpSpPr>
        <p:sp>
          <p:nvSpPr>
            <p:cNvPr id="8" name="Скругленный прямоугольник 26">
              <a:extLst>
                <a:ext uri="{FF2B5EF4-FFF2-40B4-BE49-F238E27FC236}">
                  <a16:creationId xmlns="" xmlns:a16="http://schemas.microsoft.com/office/drawing/2014/main" id="{EF700A4F-0007-425B-B0F8-FDD89F3DF617}"/>
                </a:ext>
              </a:extLst>
            </p:cNvPr>
            <p:cNvSpPr/>
            <p:nvPr/>
          </p:nvSpPr>
          <p:spPr>
            <a:xfrm>
              <a:off x="160817" y="918904"/>
              <a:ext cx="11809312" cy="3270594"/>
            </a:xfrm>
            <a:prstGeom prst="roundRect">
              <a:avLst>
                <a:gd name="adj" fmla="val 13446"/>
              </a:avLst>
            </a:prstGeom>
            <a:solidFill>
              <a:srgbClr val="FFFFFF"/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Правительству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Российской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Федерации</a:t>
              </a:r>
            </a:p>
            <a:p>
              <a:pPr>
                <a:defRPr/>
              </a:pPr>
              <a:endParaRPr lang="ru-RU" alt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 Органам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исполнительной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  власти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субъектов РФ</a:t>
              </a:r>
            </a:p>
            <a:p>
              <a:pPr>
                <a:defRPr/>
              </a:pPr>
              <a:endParaRPr lang="ru-RU" alt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  Органам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 местного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самоуправления</a:t>
              </a:r>
            </a:p>
          </p:txBody>
        </p:sp>
        <p:sp>
          <p:nvSpPr>
            <p:cNvPr id="9" name="Скругленный прямоугольник 29">
              <a:extLst>
                <a:ext uri="{FF2B5EF4-FFF2-40B4-BE49-F238E27FC236}">
                  <a16:creationId xmlns="" xmlns:a16="http://schemas.microsoft.com/office/drawing/2014/main" id="{3B0D7194-0201-48EB-A986-B5AE8E60C9D4}"/>
                </a:ext>
              </a:extLst>
            </p:cNvPr>
            <p:cNvSpPr/>
            <p:nvPr/>
          </p:nvSpPr>
          <p:spPr>
            <a:xfrm>
              <a:off x="2366910" y="981847"/>
              <a:ext cx="9438728" cy="3101933"/>
            </a:xfrm>
            <a:prstGeom prst="roundRect">
              <a:avLst>
                <a:gd name="adj" fmla="val 9589"/>
              </a:avLst>
            </a:prstGeom>
            <a:solidFill>
              <a:srgbClr val="92D050">
                <a:alpha val="45098"/>
              </a:srgbClr>
            </a:solidFill>
            <a:ln w="28575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indent="-228600" algn="just">
                <a:buAutoNum type="arabicPeriod"/>
              </a:pP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Дать импульс по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реализации стратегических направлений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в области цифровой трансформации государственного управления </a:t>
              </a:r>
              <a:r>
                <a:rPr lang="ru-RU" sz="16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(утв. Распоряжением ПРФ №637-р от 16.03.2024)</a:t>
              </a:r>
            </a:p>
            <a:p>
              <a:pPr indent="-228600" algn="just">
                <a:buAutoNum type="arabicPeriod"/>
              </a:pPr>
              <a:endParaRPr lang="ru-RU" sz="16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  <a:p>
              <a:pPr indent="-228600" algn="just">
                <a:buAutoNum type="arabicPeriod"/>
              </a:pP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Сделать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прозрачным бюджетный процесс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на всех уровнях власти для федерального центра </a:t>
              </a:r>
              <a:r>
                <a:rPr lang="ru-RU" sz="16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(в том числе </a:t>
              </a:r>
              <a:r>
                <a:rPr lang="ru-RU" sz="1600" b="1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ликвидировать проблему </a:t>
              </a:r>
              <a:r>
                <a:rPr lang="ru-RU" sz="16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затрат колоссального рабочего времени сотрудников финансовых подразделений на подготовку различных отчетов как на постоянной основе, так и единовременных, </a:t>
              </a:r>
              <a:r>
                <a:rPr lang="ru-RU" sz="1600" b="1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создав «бесшовную» систему</a:t>
              </a:r>
              <a:r>
                <a:rPr lang="ru-RU" sz="1600" i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)</a:t>
              </a:r>
            </a:p>
            <a:p>
              <a:pPr algn="just"/>
              <a:endParaRPr lang="ru-RU" sz="16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  <a:p>
              <a:pPr algn="just"/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3. Получить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современные единую облачную информационную систему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в части планирования и исполнения бюджета, планирования государственных (муниципальных) закупок, разработка которых нецелесообразна за счет средств местных бюджетов </a:t>
              </a:r>
            </a:p>
            <a:p>
              <a:pPr algn="just"/>
              <a:endParaRPr lang="ru-RU" sz="1600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  <a:p>
              <a:pPr algn="just"/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4. Получить возможность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однократного ввода данных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, «перетекающих» из МИС </a:t>
              </a:r>
              <a:r>
                <a:rPr lang="ru-RU" sz="1600" dirty="0" err="1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МОиГО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 в ГИС ОИВ и ФГИС ФОИВ в сфере управления общественными финансами</a:t>
              </a:r>
              <a:endParaRPr lang="ru-RU" sz="1300" i="1" dirty="0">
                <a:solidFill>
                  <a:schemeClr val="tx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F073DEA5-7FBC-419B-A901-5352A12D92B6}"/>
              </a:ext>
            </a:extLst>
          </p:cNvPr>
          <p:cNvGrpSpPr/>
          <p:nvPr/>
        </p:nvGrpSpPr>
        <p:grpSpPr>
          <a:xfrm>
            <a:off x="190551" y="4792436"/>
            <a:ext cx="11809312" cy="1887244"/>
            <a:chOff x="190551" y="4844649"/>
            <a:chExt cx="11779577" cy="1064323"/>
          </a:xfrm>
        </p:grpSpPr>
        <p:sp>
          <p:nvSpPr>
            <p:cNvPr id="11" name="Скругленный прямоугольник 32">
              <a:extLst>
                <a:ext uri="{FF2B5EF4-FFF2-40B4-BE49-F238E27FC236}">
                  <a16:creationId xmlns="" xmlns:a16="http://schemas.microsoft.com/office/drawing/2014/main" id="{E66228EF-EADE-4160-A2BE-67C9166A3395}"/>
                </a:ext>
              </a:extLst>
            </p:cNvPr>
            <p:cNvSpPr/>
            <p:nvPr/>
          </p:nvSpPr>
          <p:spPr>
            <a:xfrm>
              <a:off x="190551" y="4844649"/>
              <a:ext cx="11779577" cy="1064323"/>
            </a:xfrm>
            <a:prstGeom prst="roundRect">
              <a:avLst/>
            </a:prstGeom>
            <a:solidFill>
              <a:srgbClr val="FFFFFF"/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defRPr/>
              </a:pPr>
              <a:r>
                <a:rPr lang="ru-RU" altLang="ru-RU" sz="16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 Бизнесу и </a:t>
              </a:r>
            </a:p>
            <a:p>
              <a:pPr>
                <a:defRPr/>
              </a:pPr>
              <a:r>
                <a:rPr lang="ru-RU" altLang="ru-RU" sz="1600" b="1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гражданам</a:t>
              </a:r>
            </a:p>
          </p:txBody>
        </p:sp>
        <p:sp>
          <p:nvSpPr>
            <p:cNvPr id="12" name="Скругленный прямоугольник 33">
              <a:extLst>
                <a:ext uri="{FF2B5EF4-FFF2-40B4-BE49-F238E27FC236}">
                  <a16:creationId xmlns="" xmlns:a16="http://schemas.microsoft.com/office/drawing/2014/main" id="{73BDD012-C682-465B-ADF1-8CA081E6EDB0}"/>
                </a:ext>
              </a:extLst>
            </p:cNvPr>
            <p:cNvSpPr/>
            <p:nvPr/>
          </p:nvSpPr>
          <p:spPr>
            <a:xfrm>
              <a:off x="2366970" y="4890707"/>
              <a:ext cx="9488877" cy="953929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45098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-342900" algn="just">
                <a:lnSpc>
                  <a:spcPct val="120000"/>
                </a:lnSpc>
                <a:buAutoNum type="arabicPeriod"/>
              </a:pP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Решить вопрос обеспечения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прозрачности бюджетного процесса для граждан,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создав понятную и разнообразную инфографику о бюджетах всех уровней на одном информационном ресурсе – веб-портале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«Электронный бюджет»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с постоянно обновляющейся информацией</a:t>
              </a:r>
            </a:p>
            <a:p>
              <a:pPr indent="-342900" algn="just">
                <a:lnSpc>
                  <a:spcPct val="120000"/>
                </a:lnSpc>
                <a:buAutoNum type="arabicPeriod"/>
              </a:pP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Повысить открытость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по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планированию государственного (муниципального</a:t>
              </a:r>
              <a:r>
                <a:rPr lang="ru-RU" sz="160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) </a:t>
              </a:r>
              <a:r>
                <a:rPr lang="ru-RU" sz="1600" smtClean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заказа</a:t>
              </a:r>
              <a:r>
                <a:rPr lang="ru-RU" sz="1600" b="1" smtClean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 с </a:t>
              </a:r>
              <a:r>
                <a:rPr lang="ru-RU" sz="1600" b="1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целью осуществления устойчивого развития предпринимательской деятельности, </a:t>
              </a:r>
              <a:r>
                <a:rPr lang="ru-RU" sz="1600" dirty="0">
                  <a:solidFill>
                    <a:schemeClr val="tx1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ориентированной на государственный (муниципальный) заказ</a:t>
              </a:r>
            </a:p>
          </p:txBody>
        </p:sp>
      </p:grpSp>
      <p:pic>
        <p:nvPicPr>
          <p:cNvPr id="13" name="Picture 2" descr="Правительство Российской Федерации (логотип) — Мегаэнциклопедия Кирилла и  Мефодия — медиаобъект">
            <a:extLst>
              <a:ext uri="{FF2B5EF4-FFF2-40B4-BE49-F238E27FC236}">
                <a16:creationId xmlns="" xmlns:a16="http://schemas.microsoft.com/office/drawing/2014/main" id="{4A448ECD-7D26-4978-9244-7E22E44EF6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8" t="6762" r="8664" b="12051"/>
          <a:stretch/>
        </p:blipFill>
        <p:spPr bwMode="auto">
          <a:xfrm>
            <a:off x="691158" y="3795537"/>
            <a:ext cx="1152128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Предприниматель | Бесплатно значок">
            <a:extLst>
              <a:ext uri="{FF2B5EF4-FFF2-40B4-BE49-F238E27FC236}">
                <a16:creationId xmlns="" xmlns:a16="http://schemas.microsoft.com/office/drawing/2014/main" id="{797C4C3E-ABCE-4147-BBD5-C36070022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17" y="5618286"/>
            <a:ext cx="808493" cy="80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https://upload.wikimedia.org/wikipedia/commons/thumb/2/2a/Coat_of_Arms_of_Dzerzhinsk.svg/797px-Coat_of_Arms_of_Dzerzhinsk.svg.png">
            <a:extLst>
              <a:ext uri="{FF2B5EF4-FFF2-40B4-BE49-F238E27FC236}">
                <a16:creationId xmlns="" xmlns:a16="http://schemas.microsoft.com/office/drawing/2014/main" id="{D10841E2-27EE-447F-8AED-C5AAF8910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12476" y="248994"/>
            <a:ext cx="499364" cy="7481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134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6">
      <a:majorFont>
        <a:latin typeface="Domine"/>
        <a:ea typeface=""/>
        <a:cs typeface=""/>
      </a:majorFont>
      <a:minorFont>
        <a:latin typeface="Gadug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4657</TotalTime>
  <Words>1325</Words>
  <Application>Microsoft Office PowerPoint</Application>
  <PresentationFormat>Произвольный</PresentationFormat>
  <Paragraphs>217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ГОСПЛАН 2.0 Проект внедрения сквозной технологии управления общественными финансами в РФ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</dc:title>
  <dc:creator>Admin</dc:creator>
  <cp:lastModifiedBy>Сухарева Ксения Сергеевна</cp:lastModifiedBy>
  <cp:revision>583</cp:revision>
  <cp:lastPrinted>2023-07-06T11:26:45Z</cp:lastPrinted>
  <dcterms:created xsi:type="dcterms:W3CDTF">2018-01-15T04:16:08Z</dcterms:created>
  <dcterms:modified xsi:type="dcterms:W3CDTF">2024-07-03T12:33:11Z</dcterms:modified>
</cp:coreProperties>
</file>