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63" r:id="rId3"/>
    <p:sldId id="268" r:id="rId4"/>
    <p:sldId id="269" r:id="rId5"/>
    <p:sldId id="270" r:id="rId6"/>
    <p:sldId id="271" r:id="rId7"/>
    <p:sldId id="272" r:id="rId8"/>
    <p:sldId id="264" r:id="rId9"/>
    <p:sldId id="265" r:id="rId10"/>
    <p:sldId id="266" r:id="rId11"/>
    <p:sldId id="267" r:id="rId12"/>
  </p:sldIdLst>
  <p:sldSz cx="9906000" cy="6858000" type="A4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41E"/>
    <a:srgbClr val="001B50"/>
    <a:srgbClr val="E9E9EB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43" autoAdjust="0"/>
    <p:restoredTop sz="94660"/>
  </p:normalViewPr>
  <p:slideViewPr>
    <p:cSldViewPr snapToGrid="0">
      <p:cViewPr>
        <p:scale>
          <a:sx n="93" d="100"/>
          <a:sy n="93" d="100"/>
        </p:scale>
        <p:origin x="-710" y="101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8773"/>
          </a:xfrm>
          <a:prstGeom prst="rect">
            <a:avLst/>
          </a:prstGeom>
        </p:spPr>
        <p:txBody>
          <a:bodyPr vert="horz" lIns="92245" tIns="46122" rIns="92245" bIns="4612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8773"/>
          </a:xfrm>
          <a:prstGeom prst="rect">
            <a:avLst/>
          </a:prstGeom>
        </p:spPr>
        <p:txBody>
          <a:bodyPr vert="horz" lIns="92245" tIns="46122" rIns="92245" bIns="46122" rtlCol="0"/>
          <a:lstStyle>
            <a:lvl1pPr algn="r">
              <a:defRPr sz="1200"/>
            </a:lvl1pPr>
          </a:lstStyle>
          <a:p>
            <a:fld id="{C6BCAB82-5D80-4FD1-B7D2-08B1177BACB8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66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45" tIns="46122" rIns="92245" bIns="4612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71"/>
            <a:ext cx="5447030" cy="3914239"/>
          </a:xfrm>
          <a:prstGeom prst="rect">
            <a:avLst/>
          </a:prstGeom>
        </p:spPr>
        <p:txBody>
          <a:bodyPr vert="horz" lIns="92245" tIns="46122" rIns="92245" bIns="4612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2154"/>
            <a:ext cx="2950475" cy="498772"/>
          </a:xfrm>
          <a:prstGeom prst="rect">
            <a:avLst/>
          </a:prstGeom>
        </p:spPr>
        <p:txBody>
          <a:bodyPr vert="horz" lIns="92245" tIns="46122" rIns="92245" bIns="4612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8772"/>
          </a:xfrm>
          <a:prstGeom prst="rect">
            <a:avLst/>
          </a:prstGeom>
        </p:spPr>
        <p:txBody>
          <a:bodyPr vert="horz" lIns="92245" tIns="46122" rIns="92245" bIns="46122" rtlCol="0" anchor="b"/>
          <a:lstStyle>
            <a:lvl1pPr algn="r">
              <a:defRPr sz="1200"/>
            </a:lvl1pPr>
          </a:lstStyle>
          <a:p>
            <a:fld id="{A6125932-5CDE-4E01-8CF9-5A1CC08B5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810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0780" rtl="0" eaLnBrk="1" latinLnBrk="0" hangingPunct="1">
      <a:defRPr sz="789" kern="1200">
        <a:solidFill>
          <a:schemeClr val="tx1"/>
        </a:solidFill>
        <a:latin typeface="+mn-lt"/>
        <a:ea typeface="+mn-ea"/>
        <a:cs typeface="+mn-cs"/>
      </a:defRPr>
    </a:lvl1pPr>
    <a:lvl2pPr marL="300390" algn="l" defTabSz="600780" rtl="0" eaLnBrk="1" latinLnBrk="0" hangingPunct="1">
      <a:defRPr sz="789" kern="1200">
        <a:solidFill>
          <a:schemeClr val="tx1"/>
        </a:solidFill>
        <a:latin typeface="+mn-lt"/>
        <a:ea typeface="+mn-ea"/>
        <a:cs typeface="+mn-cs"/>
      </a:defRPr>
    </a:lvl2pPr>
    <a:lvl3pPr marL="600780" algn="l" defTabSz="600780" rtl="0" eaLnBrk="1" latinLnBrk="0" hangingPunct="1">
      <a:defRPr sz="789" kern="1200">
        <a:solidFill>
          <a:schemeClr val="tx1"/>
        </a:solidFill>
        <a:latin typeface="+mn-lt"/>
        <a:ea typeface="+mn-ea"/>
        <a:cs typeface="+mn-cs"/>
      </a:defRPr>
    </a:lvl3pPr>
    <a:lvl4pPr marL="901170" algn="l" defTabSz="600780" rtl="0" eaLnBrk="1" latinLnBrk="0" hangingPunct="1">
      <a:defRPr sz="789" kern="1200">
        <a:solidFill>
          <a:schemeClr val="tx1"/>
        </a:solidFill>
        <a:latin typeface="+mn-lt"/>
        <a:ea typeface="+mn-ea"/>
        <a:cs typeface="+mn-cs"/>
      </a:defRPr>
    </a:lvl4pPr>
    <a:lvl5pPr marL="1201561" algn="l" defTabSz="600780" rtl="0" eaLnBrk="1" latinLnBrk="0" hangingPunct="1">
      <a:defRPr sz="789" kern="1200">
        <a:solidFill>
          <a:schemeClr val="tx1"/>
        </a:solidFill>
        <a:latin typeface="+mn-lt"/>
        <a:ea typeface="+mn-ea"/>
        <a:cs typeface="+mn-cs"/>
      </a:defRPr>
    </a:lvl5pPr>
    <a:lvl6pPr marL="1501951" algn="l" defTabSz="600780" rtl="0" eaLnBrk="1" latinLnBrk="0" hangingPunct="1">
      <a:defRPr sz="789" kern="1200">
        <a:solidFill>
          <a:schemeClr val="tx1"/>
        </a:solidFill>
        <a:latin typeface="+mn-lt"/>
        <a:ea typeface="+mn-ea"/>
        <a:cs typeface="+mn-cs"/>
      </a:defRPr>
    </a:lvl6pPr>
    <a:lvl7pPr marL="1802341" algn="l" defTabSz="600780" rtl="0" eaLnBrk="1" latinLnBrk="0" hangingPunct="1">
      <a:defRPr sz="789" kern="1200">
        <a:solidFill>
          <a:schemeClr val="tx1"/>
        </a:solidFill>
        <a:latin typeface="+mn-lt"/>
        <a:ea typeface="+mn-ea"/>
        <a:cs typeface="+mn-cs"/>
      </a:defRPr>
    </a:lvl7pPr>
    <a:lvl8pPr marL="2102731" algn="l" defTabSz="600780" rtl="0" eaLnBrk="1" latinLnBrk="0" hangingPunct="1">
      <a:defRPr sz="789" kern="1200">
        <a:solidFill>
          <a:schemeClr val="tx1"/>
        </a:solidFill>
        <a:latin typeface="+mn-lt"/>
        <a:ea typeface="+mn-ea"/>
        <a:cs typeface="+mn-cs"/>
      </a:defRPr>
    </a:lvl8pPr>
    <a:lvl9pPr marL="2403121" algn="l" defTabSz="600780" rtl="0" eaLnBrk="1" latinLnBrk="0" hangingPunct="1">
      <a:defRPr sz="78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663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25932-5CDE-4E01-8CF9-5A1CC08B510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557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663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25932-5CDE-4E01-8CF9-5A1CC08B510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577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663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25932-5CDE-4E01-8CF9-5A1CC08B510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577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663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25932-5CDE-4E01-8CF9-5A1CC08B510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577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663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25932-5CDE-4E01-8CF9-5A1CC08B510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577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663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25932-5CDE-4E01-8CF9-5A1CC08B510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577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663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25932-5CDE-4E01-8CF9-5A1CC08B510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152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663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25932-5CDE-4E01-8CF9-5A1CC08B510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929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663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25932-5CDE-4E01-8CF9-5A1CC08B510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047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663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25932-5CDE-4E01-8CF9-5A1CC08B510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1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66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02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91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74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27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812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85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85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731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39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6B06E-983B-4CC7-8237-70984555F24A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C61D0-7EFD-41CA-8B72-EF9B81A113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58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disk.yandex.ru/d/28xTZzFEFQH-xg" TargetMode="External"/><Relationship Id="rId13" Type="http://schemas.openxmlformats.org/officeDocument/2006/relationships/image" Target="../media/image9.gif"/><Relationship Id="rId1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12" Type="http://schemas.openxmlformats.org/officeDocument/2006/relationships/hyperlink" Target="https://disk.yandex.ru/d/z9rScsO_wPTktg" TargetMode="External"/><Relationship Id="rId17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disk.yandex.ru/d/Mie6VV2qSY68ew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8.gif"/><Relationship Id="rId5" Type="http://schemas.openxmlformats.org/officeDocument/2006/relationships/image" Target="../media/image5.jpeg"/><Relationship Id="rId15" Type="http://schemas.openxmlformats.org/officeDocument/2006/relationships/image" Target="../media/image10.gif"/><Relationship Id="rId10" Type="http://schemas.openxmlformats.org/officeDocument/2006/relationships/hyperlink" Target="https://disk.yandex.ru/d/6iwphh0rjtSpeg" TargetMode="External"/><Relationship Id="rId19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gif"/><Relationship Id="rId14" Type="http://schemas.openxmlformats.org/officeDocument/2006/relationships/hyperlink" Target="https://disk.yandex.ru/d/XAJUqv1zpoSvMg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4.png"/><Relationship Id="rId7" Type="http://schemas.openxmlformats.org/officeDocument/2006/relationships/hyperlink" Target="https://disk.yandex.ru/d/28xTZzFEFQH-x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hyperlink" Target="https://disk.yandex.ru/d/6iwphh0rjtSpe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hyperlink" Target="https://disk.yandex.ru/d/z9rScsO_wPTkt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4.png"/><Relationship Id="rId7" Type="http://schemas.openxmlformats.org/officeDocument/2006/relationships/hyperlink" Target="https://disk.yandex.ru/d/XAJUqv1zpoSvM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4.png"/><Relationship Id="rId7" Type="http://schemas.openxmlformats.org/officeDocument/2006/relationships/hyperlink" Target="https://disk.yandex.ru/d/Mie6VV2qSY68e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4.png"/><Relationship Id="rId7" Type="http://schemas.openxmlformats.org/officeDocument/2006/relationships/hyperlink" Target="https://vk.com/@depfin_dzr-razgovory-o-vazhnom-ustami-finansist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fp.kupnokreml.ru/webinars/?arrFilter_pf%5bYEAR%5d%5b%5d=&amp;arrFilter_pf%5bCOMPANY%5d%5b%5d=50&amp;set_filter=&#1055;&#1088;&#1080;&#1084;&#1077;&#1085;&#1080;&#1090;&#1100;+&#1092;&#1080;&#1083;&#1100;&#1090;&#1088;&amp;set_filter=Y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4.png"/><Relationship Id="rId7" Type="http://schemas.openxmlformats.org/officeDocument/2006/relationships/hyperlink" Target="https://vk.com/topic-222046764_51037767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23.png"/><Relationship Id="rId5" Type="http://schemas.openxmlformats.org/officeDocument/2006/relationships/image" Target="../media/image5.jpe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905999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>
              <a:highlight>
                <a:srgbClr val="2875BB"/>
              </a:highlight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3E34F35-CBE0-46C8-86AB-89607901C308}"/>
              </a:ext>
            </a:extLst>
          </p:cNvPr>
          <p:cNvSpPr/>
          <p:nvPr/>
        </p:nvSpPr>
        <p:spPr>
          <a:xfrm>
            <a:off x="-6816" y="0"/>
            <a:ext cx="9912816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solidFill>
              <a:schemeClr val="dk1">
                <a:shade val="50000"/>
                <a:alpha val="82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630" y="2054908"/>
            <a:ext cx="9357162" cy="18238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388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Разговоры о важном устами финансиста</a:t>
            </a:r>
            <a:endParaRPr lang="en-US" sz="4388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Заголовок 17">
            <a:extLst>
              <a:ext uri="{FF2B5EF4-FFF2-40B4-BE49-F238E27FC236}">
                <a16:creationId xmlns="" xmlns:a16="http://schemas.microsoft.com/office/drawing/2014/main" id="{45ABA0FB-5230-4878-8740-D0EB50FADD7B}"/>
              </a:ext>
            </a:extLst>
          </p:cNvPr>
          <p:cNvSpPr txBox="1">
            <a:spLocks/>
          </p:cNvSpPr>
          <p:nvPr/>
        </p:nvSpPr>
        <p:spPr>
          <a:xfrm>
            <a:off x="0" y="4390817"/>
            <a:ext cx="9906000" cy="703334"/>
          </a:xfrm>
          <a:prstGeom prst="rect">
            <a:avLst/>
          </a:prstGeom>
          <a:solidFill>
            <a:srgbClr val="BE0027"/>
          </a:solidFill>
        </p:spPr>
        <p:txBody>
          <a:bodyPr vert="horz" lIns="74295" tIns="37148" rIns="74295" bIns="37148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75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Всероссийский конкурс проектов по представлению бюджета для граждан</a:t>
            </a:r>
          </a:p>
          <a:p>
            <a:pPr algn="ctr"/>
            <a:r>
              <a:rPr lang="ru-RU" sz="2275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Номинация «Лучшее обучающее мероприятие по бюджетной тематике»</a:t>
            </a:r>
          </a:p>
        </p:txBody>
      </p:sp>
      <p:sp>
        <p:nvSpPr>
          <p:cNvPr id="7" name="Заголовок 17">
            <a:extLst>
              <a:ext uri="{FF2B5EF4-FFF2-40B4-BE49-F238E27FC236}">
                <a16:creationId xmlns="" xmlns:a16="http://schemas.microsoft.com/office/drawing/2014/main" id="{8E091B7D-942A-487E-817A-DF7E0969E3D1}"/>
              </a:ext>
            </a:extLst>
          </p:cNvPr>
          <p:cNvSpPr txBox="1">
            <a:spLocks/>
          </p:cNvSpPr>
          <p:nvPr/>
        </p:nvSpPr>
        <p:spPr>
          <a:xfrm>
            <a:off x="-6817" y="5846678"/>
            <a:ext cx="9912816" cy="530107"/>
          </a:xfrm>
          <a:prstGeom prst="rect">
            <a:avLst/>
          </a:prstGeom>
          <a:solidFill>
            <a:srgbClr val="7CBF33"/>
          </a:solidFill>
        </p:spPr>
        <p:txBody>
          <a:bodyPr vert="horz" lIns="74295" tIns="37148" rIns="74295" bIns="37148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25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Департамент финансов администрации г.Дзержинска Нижегородской области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FA9DA62-F020-4747-9574-26D25C54028B}"/>
              </a:ext>
            </a:extLst>
          </p:cNvPr>
          <p:cNvSpPr/>
          <p:nvPr/>
        </p:nvSpPr>
        <p:spPr>
          <a:xfrm>
            <a:off x="2535223" y="6458663"/>
            <a:ext cx="4953000" cy="3174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63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 год</a:t>
            </a:r>
            <a:endParaRPr lang="ru-RU" sz="1463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DEC3D4F-BE2A-45AC-B39D-DC49296F2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51473"/>
            <a:ext cx="782627" cy="117394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62929E7-09A6-41E6-BF0D-3AA6B31B85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23" y="32538"/>
            <a:ext cx="1369577" cy="136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72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C9D30F49-96ED-43D0-ABB4-4E7B45698716}"/>
              </a:ext>
            </a:extLst>
          </p:cNvPr>
          <p:cNvSpPr/>
          <p:nvPr/>
        </p:nvSpPr>
        <p:spPr>
          <a:xfrm>
            <a:off x="2813465" y="3016667"/>
            <a:ext cx="7023522" cy="3658149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B6E0532-7515-4911-8913-4F032537C0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2229183" y="4206201"/>
            <a:ext cx="8148228" cy="2905421"/>
          </a:xfrm>
          <a:prstGeom prst="rect">
            <a:avLst/>
          </a:prstGeom>
        </p:spPr>
      </p:pic>
      <p:sp>
        <p:nvSpPr>
          <p:cNvPr id="30" name="Пятиугольник 29">
            <a:extLst>
              <a:ext uri="{FF2B5EF4-FFF2-40B4-BE49-F238E27FC236}">
                <a16:creationId xmlns="" xmlns:a16="http://schemas.microsoft.com/office/drawing/2014/main" id="{16B99482-6F69-47F4-ACA6-4FE6BECFE874}"/>
              </a:ext>
            </a:extLst>
          </p:cNvPr>
          <p:cNvSpPr/>
          <p:nvPr/>
        </p:nvSpPr>
        <p:spPr>
          <a:xfrm rot="21185815" flipH="1">
            <a:off x="-1007032" y="6243409"/>
            <a:ext cx="4470538" cy="3922670"/>
          </a:xfrm>
          <a:prstGeom prst="pentagon">
            <a:avLst/>
          </a:prstGeom>
          <a:solidFill>
            <a:srgbClr val="BC0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43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748DAA8-2BDC-4CB6-8584-DE9076167C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24" b="51768"/>
          <a:stretch/>
        </p:blipFill>
        <p:spPr>
          <a:xfrm>
            <a:off x="-415737" y="-264706"/>
            <a:ext cx="3819318" cy="2560500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="" xmlns:a16="http://schemas.microsoft.com/office/drawing/2014/main" id="{36F8CD33-9A61-59F7-2AF3-0FCEFF92E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291" y="3755060"/>
            <a:ext cx="121527" cy="1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458" tIns="18229" rIns="36458" bIns="18229" numCol="1" anchor="t" anchorCtr="0" compatLnSpc="1">
            <a:prstTxWarp prst="textNoShape">
              <a:avLst/>
            </a:prstTxWarp>
          </a:bodyPr>
          <a:lstStyle/>
          <a:p>
            <a:endParaRPr lang="ru-RU" sz="718"/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5B9DBAF1-C191-4522-A47B-276905A1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3269347" y="-689946"/>
            <a:ext cx="8148228" cy="29054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6E542DD6-3468-4101-B585-9D95C03C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51473"/>
            <a:ext cx="782627" cy="1173943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77D3A94C-C4F7-44AA-9901-DE8B6E9375E0}"/>
              </a:ext>
            </a:extLst>
          </p:cNvPr>
          <p:cNvSpPr/>
          <p:nvPr/>
        </p:nvSpPr>
        <p:spPr>
          <a:xfrm>
            <a:off x="67113" y="5692353"/>
            <a:ext cx="2774443" cy="544645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100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Заместитель главы администрации городского округа, директор департамента финансов администрации г.Дзержинска</a:t>
            </a:r>
            <a:endParaRPr lang="ru-RU" sz="1050" dirty="0">
              <a:solidFill>
                <a:srgbClr val="00206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31" name="Rectangle 13">
            <a:extLst>
              <a:ext uri="{FF2B5EF4-FFF2-40B4-BE49-F238E27FC236}">
                <a16:creationId xmlns="" xmlns:a16="http://schemas.microsoft.com/office/drawing/2014/main" id="{AE22BBE1-D14D-4322-B7B2-CE28885193E5}"/>
              </a:ext>
            </a:extLst>
          </p:cNvPr>
          <p:cNvSpPr/>
          <p:nvPr/>
        </p:nvSpPr>
        <p:spPr>
          <a:xfrm rot="12503570">
            <a:off x="-551913" y="6757931"/>
            <a:ext cx="3622444" cy="3086508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31" t="-24874" r="-61205" b="-454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3" dirty="0">
              <a:highlight>
                <a:srgbClr val="2875BB"/>
              </a:highlight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F46DE18-6D96-4C26-B39C-257558A050D5}"/>
              </a:ext>
            </a:extLst>
          </p:cNvPr>
          <p:cNvGrpSpPr/>
          <p:nvPr/>
        </p:nvGrpSpPr>
        <p:grpSpPr>
          <a:xfrm rot="21266915">
            <a:off x="9694577" y="6167082"/>
            <a:ext cx="1079648" cy="2605965"/>
            <a:chOff x="14712012" y="5418379"/>
            <a:chExt cx="1985756" cy="479305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3446D99A-B478-49C7-A173-459DB8F8F687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03C565C5-DB26-489B-A700-F9DA8D810D8F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56A0766C-6E75-4904-8725-773DC1530D73}"/>
              </a:ext>
            </a:extLst>
          </p:cNvPr>
          <p:cNvGrpSpPr/>
          <p:nvPr/>
        </p:nvGrpSpPr>
        <p:grpSpPr>
          <a:xfrm rot="10511390">
            <a:off x="6870000" y="-1734667"/>
            <a:ext cx="1079648" cy="2605965"/>
            <a:chOff x="14712012" y="5418379"/>
            <a:chExt cx="1985756" cy="4793055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AD6D37C5-0FFC-4104-88B4-6BF2ED6776F4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31E79EB8-E8A7-49D4-9F58-3C6DEFAE191E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DC056CD-F472-4BDA-A840-428063169726}"/>
              </a:ext>
            </a:extLst>
          </p:cNvPr>
          <p:cNvSpPr/>
          <p:nvPr/>
        </p:nvSpPr>
        <p:spPr>
          <a:xfrm>
            <a:off x="999388" y="486172"/>
            <a:ext cx="6594181" cy="487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Разговоры о важном устами финансиста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B27C3B5-BB36-4E59-8136-4419A46D2B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361834"/>
            <a:ext cx="2603331" cy="3903090"/>
          </a:xfrm>
          <a:prstGeom prst="rect">
            <a:avLst/>
          </a:prstGeom>
          <a:effectLst>
            <a:outerShdw blurRad="304800" dist="38100" dir="2700000" sx="104000" sy="104000" algn="tl" rotWithShape="0">
              <a:prstClr val="black">
                <a:alpha val="34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D323294-F13A-413C-B5C4-9A0566E60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23" y="32538"/>
            <a:ext cx="1369577" cy="1364228"/>
          </a:xfrm>
          <a:prstGeom prst="rect">
            <a:avLst/>
          </a:prstGeom>
        </p:spPr>
      </p:pic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3B78EC7C-DDB1-4DF3-8F52-0917580D58F3}"/>
              </a:ext>
            </a:extLst>
          </p:cNvPr>
          <p:cNvSpPr/>
          <p:nvPr/>
        </p:nvSpPr>
        <p:spPr>
          <a:xfrm>
            <a:off x="2813465" y="1287436"/>
            <a:ext cx="6989338" cy="1975806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indent="180000" algn="just">
              <a:lnSpc>
                <a:spcPct val="100000"/>
              </a:lnSpc>
            </a:pPr>
            <a:r>
              <a:rPr lang="ru-RU" sz="16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Приветствую Вас на странице </a:t>
            </a:r>
            <a:r>
              <a:rPr lang="ru-RU" sz="16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учебного комплекса </a:t>
            </a:r>
            <a:r>
              <a:rPr lang="ru-RU" sz="16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департамента финансов администрации г.Дзержинска, разработанного для руководителей финансовых органов муниципальных образований, руководителей образовательных организаций, а также для интересующихся студентов и старшеклассников.</a:t>
            </a:r>
          </a:p>
          <a:p>
            <a:pPr indent="180000" algn="just">
              <a:lnSpc>
                <a:spcPct val="100000"/>
              </a:lnSpc>
            </a:pPr>
            <a:r>
              <a:rPr lang="ru-RU" sz="16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 лекциях я простыми словами и на реальных примерах рассказываю о способах эффективного </a:t>
            </a:r>
            <a:r>
              <a:rPr lang="ru-RU" sz="16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управления общественными финансами </a:t>
            </a:r>
            <a:r>
              <a:rPr lang="ru-RU" sz="16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муниципального образования.  </a:t>
            </a:r>
            <a:r>
              <a:rPr lang="ru-RU" sz="16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Темы лекций представлены ниже:</a:t>
            </a:r>
          </a:p>
          <a:p>
            <a:pPr algn="just">
              <a:lnSpc>
                <a:spcPct val="100000"/>
              </a:lnSpc>
            </a:pPr>
            <a:endParaRPr lang="ru-RU" sz="1400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CD3EC705-A231-4599-9869-299DA0573691}"/>
              </a:ext>
            </a:extLst>
          </p:cNvPr>
          <p:cNvSpPr/>
          <p:nvPr/>
        </p:nvSpPr>
        <p:spPr>
          <a:xfrm>
            <a:off x="2819429" y="3199226"/>
            <a:ext cx="6676215" cy="467701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«Эффективные механизмы контроля и реализации системы финансового планирования деятельности образовательной организации»</a:t>
            </a:r>
            <a:endParaRPr lang="ru-RU" sz="1200" b="1" dirty="0">
              <a:solidFill>
                <a:srgbClr val="00206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47D1A086-BE64-454C-BAB7-6516159626DE}"/>
              </a:ext>
            </a:extLst>
          </p:cNvPr>
          <p:cNvSpPr/>
          <p:nvPr/>
        </p:nvSpPr>
        <p:spPr>
          <a:xfrm>
            <a:off x="3603922" y="4114558"/>
            <a:ext cx="2739183" cy="898588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«Внедрение принципов модельного бюджетирования при прогнозировании доходов местных бюджетов»</a:t>
            </a:r>
            <a:endParaRPr lang="ru-RU" sz="1200" b="1" dirty="0">
              <a:solidFill>
                <a:srgbClr val="00206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53B74A9F-BADC-4E63-BA58-9D0C035E8651}"/>
              </a:ext>
            </a:extLst>
          </p:cNvPr>
          <p:cNvSpPr/>
          <p:nvPr/>
        </p:nvSpPr>
        <p:spPr>
          <a:xfrm>
            <a:off x="6449785" y="4113041"/>
            <a:ext cx="2633077" cy="898588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«Внедрение принципов модельного бюджетирования при управлении муниципальным долгом»</a:t>
            </a:r>
            <a:endParaRPr lang="ru-RU" sz="1200" b="1" dirty="0">
              <a:solidFill>
                <a:srgbClr val="00206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66C8B738-0FAE-419D-8363-E877701815A9}"/>
              </a:ext>
            </a:extLst>
          </p:cNvPr>
          <p:cNvSpPr/>
          <p:nvPr/>
        </p:nvSpPr>
        <p:spPr>
          <a:xfrm>
            <a:off x="3586495" y="5536181"/>
            <a:ext cx="2755916" cy="898588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«Создание муниципального бюджетного учреждения «Центр обслуживания получателей бюджетных средств»</a:t>
            </a:r>
            <a:endParaRPr lang="ru-RU" sz="1200" b="1" dirty="0">
              <a:solidFill>
                <a:srgbClr val="00206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="" xmlns:a16="http://schemas.microsoft.com/office/drawing/2014/main" id="{A57ED9F8-2B46-4AE3-8F4E-4D3297A5E2E3}"/>
              </a:ext>
            </a:extLst>
          </p:cNvPr>
          <p:cNvSpPr/>
          <p:nvPr/>
        </p:nvSpPr>
        <p:spPr>
          <a:xfrm>
            <a:off x="6397438" y="5397156"/>
            <a:ext cx="2726391" cy="1114032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«Создание управления сопровождения закупок в МБУ «Центр обслуживания получателей бюджетных средств – образовательных учреждений»</a:t>
            </a:r>
            <a:endParaRPr lang="ru-RU" sz="1200" b="1" dirty="0">
              <a:solidFill>
                <a:srgbClr val="00206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http://qrcoder.ru/code/?https%3A%2F%2Fdisk.yandex.ru%2Fd%2F28xTZzFEFQH-xg&amp;4&amp;0">
            <a:hlinkClick r:id="rId8"/>
            <a:extLst>
              <a:ext uri="{FF2B5EF4-FFF2-40B4-BE49-F238E27FC236}">
                <a16:creationId xmlns="" xmlns:a16="http://schemas.microsoft.com/office/drawing/2014/main" id="{8BDDC62E-760F-43AD-A0F7-12DFD0FA6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536" y="3099108"/>
            <a:ext cx="681119" cy="68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qrcoder.ru/code/?https%3A%2F%2Fdisk.yandex.ru%2Fd%2F6iwphh0rjtSpeg&amp;4&amp;0">
            <a:hlinkClick r:id="rId10"/>
            <a:extLst>
              <a:ext uri="{FF2B5EF4-FFF2-40B4-BE49-F238E27FC236}">
                <a16:creationId xmlns="" xmlns:a16="http://schemas.microsoft.com/office/drawing/2014/main" id="{A181EBD2-5F92-4B2B-933B-660B247BD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804" y="4234222"/>
            <a:ext cx="681119" cy="68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qrcoder.ru/code/?https%3A%2F%2Fdisk.yandex.ru%2Fd%2Fz9rScsO_wPTktg&amp;4&amp;0">
            <a:hlinkClick r:id="rId12"/>
            <a:extLst>
              <a:ext uri="{FF2B5EF4-FFF2-40B4-BE49-F238E27FC236}">
                <a16:creationId xmlns="" xmlns:a16="http://schemas.microsoft.com/office/drawing/2014/main" id="{1D277AD3-DE68-4EB7-B391-BCAD8A9D2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535" y="4221775"/>
            <a:ext cx="681119" cy="68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qrcoder.ru/code/?https%3A%2F%2Fdisk.yandex.ru%2Fd%2FXAJUqv1zpoSvMg&amp;4&amp;0">
            <a:hlinkClick r:id="rId14"/>
            <a:extLst>
              <a:ext uri="{FF2B5EF4-FFF2-40B4-BE49-F238E27FC236}">
                <a16:creationId xmlns="" xmlns:a16="http://schemas.microsoft.com/office/drawing/2014/main" id="{A7D22523-341F-4BAC-BFA5-31D28A594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664" y="5608076"/>
            <a:ext cx="704850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qrcoder.ru/code/?https%3A%2F%2Fdisk.yandex.ru%2Fd%2FMie6VV2qSY68ew&amp;4&amp;0">
            <a:hlinkClick r:id="rId16"/>
            <a:extLst>
              <a:ext uri="{FF2B5EF4-FFF2-40B4-BE49-F238E27FC236}">
                <a16:creationId xmlns="" xmlns:a16="http://schemas.microsoft.com/office/drawing/2014/main" id="{E5B2FEEE-56C7-4BE7-A1BA-57ADDA26A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534" y="5608076"/>
            <a:ext cx="681119" cy="68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C1D849C6-623B-4E2D-84FE-ABBD67FE470F}"/>
              </a:ext>
            </a:extLst>
          </p:cNvPr>
          <p:cNvCxnSpPr/>
          <p:nvPr/>
        </p:nvCxnSpPr>
        <p:spPr>
          <a:xfrm>
            <a:off x="2813465" y="3885133"/>
            <a:ext cx="702352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="" xmlns:a16="http://schemas.microsoft.com/office/drawing/2014/main" id="{6961A2C3-DA53-4060-B9E8-0451B974415F}"/>
              </a:ext>
            </a:extLst>
          </p:cNvPr>
          <p:cNvCxnSpPr>
            <a:cxnSpLocks/>
          </p:cNvCxnSpPr>
          <p:nvPr/>
        </p:nvCxnSpPr>
        <p:spPr>
          <a:xfrm flipV="1">
            <a:off x="6360430" y="3885133"/>
            <a:ext cx="0" cy="2805285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="" xmlns:a16="http://schemas.microsoft.com/office/drawing/2014/main" id="{CC675267-825D-49CF-A0DE-B4A93AA1C8E9}"/>
              </a:ext>
            </a:extLst>
          </p:cNvPr>
          <p:cNvCxnSpPr/>
          <p:nvPr/>
        </p:nvCxnSpPr>
        <p:spPr>
          <a:xfrm>
            <a:off x="2774444" y="5249632"/>
            <a:ext cx="702352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13">
            <a:extLst>
              <a:ext uri="{FF2B5EF4-FFF2-40B4-BE49-F238E27FC236}">
                <a16:creationId xmlns="" xmlns:a16="http://schemas.microsoft.com/office/drawing/2014/main" id="{A16DA2EE-81D7-44BE-9D97-4C820E8A6DDC}"/>
              </a:ext>
            </a:extLst>
          </p:cNvPr>
          <p:cNvSpPr/>
          <p:nvPr/>
        </p:nvSpPr>
        <p:spPr>
          <a:xfrm rot="18886788">
            <a:off x="6011636" y="4903025"/>
            <a:ext cx="705079" cy="705079"/>
          </a:xfrm>
          <a:prstGeom prst="rect">
            <a:avLst/>
          </a:prstGeom>
          <a:blipFill dpi="0" rotWithShape="1"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3204" t="-127101" r="-203356" b="-932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3" dirty="0">
              <a:highlight>
                <a:srgbClr val="2875BB"/>
              </a:highlight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FA7639CC-DA96-463A-987A-CB507CB9317B}"/>
              </a:ext>
            </a:extLst>
          </p:cNvPr>
          <p:cNvSpPr/>
          <p:nvPr/>
        </p:nvSpPr>
        <p:spPr>
          <a:xfrm>
            <a:off x="104779" y="5329894"/>
            <a:ext cx="2603331" cy="28940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Федоров Сергей Викторович</a:t>
            </a:r>
          </a:p>
        </p:txBody>
      </p:sp>
    </p:spTree>
    <p:extLst>
      <p:ext uri="{BB962C8B-B14F-4D97-AF65-F5344CB8AC3E}">
        <p14:creationId xmlns:p14="http://schemas.microsoft.com/office/powerpoint/2010/main" val="139264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B6E0532-7515-4911-8913-4F032537C0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2229183" y="4206201"/>
            <a:ext cx="8148228" cy="2905421"/>
          </a:xfrm>
          <a:prstGeom prst="rect">
            <a:avLst/>
          </a:prstGeom>
        </p:spPr>
      </p:pic>
      <p:sp>
        <p:nvSpPr>
          <p:cNvPr id="30" name="Пятиугольник 29">
            <a:extLst>
              <a:ext uri="{FF2B5EF4-FFF2-40B4-BE49-F238E27FC236}">
                <a16:creationId xmlns="" xmlns:a16="http://schemas.microsoft.com/office/drawing/2014/main" id="{16B99482-6F69-47F4-ACA6-4FE6BECFE874}"/>
              </a:ext>
            </a:extLst>
          </p:cNvPr>
          <p:cNvSpPr/>
          <p:nvPr/>
        </p:nvSpPr>
        <p:spPr>
          <a:xfrm rot="21185815" flipH="1">
            <a:off x="-1007032" y="6243409"/>
            <a:ext cx="4470538" cy="3922670"/>
          </a:xfrm>
          <a:prstGeom prst="pentagon">
            <a:avLst/>
          </a:prstGeom>
          <a:solidFill>
            <a:srgbClr val="BC0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43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748DAA8-2BDC-4CB6-8584-DE9076167C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24" b="51768"/>
          <a:stretch/>
        </p:blipFill>
        <p:spPr>
          <a:xfrm>
            <a:off x="-415737" y="-264706"/>
            <a:ext cx="3819318" cy="2560500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="" xmlns:a16="http://schemas.microsoft.com/office/drawing/2014/main" id="{36F8CD33-9A61-59F7-2AF3-0FCEFF92E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291" y="3755060"/>
            <a:ext cx="121527" cy="1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458" tIns="18229" rIns="36458" bIns="18229" numCol="1" anchor="t" anchorCtr="0" compatLnSpc="1">
            <a:prstTxWarp prst="textNoShape">
              <a:avLst/>
            </a:prstTxWarp>
          </a:bodyPr>
          <a:lstStyle/>
          <a:p>
            <a:endParaRPr lang="ru-RU" sz="718"/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5B9DBAF1-C191-4522-A47B-276905A1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3269347" y="-689946"/>
            <a:ext cx="8148228" cy="29054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6E542DD6-3468-4101-B585-9D95C03C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51473"/>
            <a:ext cx="782627" cy="1173943"/>
          </a:xfrm>
          <a:prstGeom prst="rect">
            <a:avLst/>
          </a:prstGeom>
        </p:spPr>
      </p:pic>
      <p:sp>
        <p:nvSpPr>
          <p:cNvPr id="31" name="Rectangle 13">
            <a:extLst>
              <a:ext uri="{FF2B5EF4-FFF2-40B4-BE49-F238E27FC236}">
                <a16:creationId xmlns="" xmlns:a16="http://schemas.microsoft.com/office/drawing/2014/main" id="{AE22BBE1-D14D-4322-B7B2-CE28885193E5}"/>
              </a:ext>
            </a:extLst>
          </p:cNvPr>
          <p:cNvSpPr/>
          <p:nvPr/>
        </p:nvSpPr>
        <p:spPr>
          <a:xfrm rot="12503570">
            <a:off x="-551913" y="6757931"/>
            <a:ext cx="3622444" cy="3086508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31" t="-24874" r="-61205" b="-454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3" dirty="0">
              <a:highlight>
                <a:srgbClr val="2875BB"/>
              </a:highlight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F46DE18-6D96-4C26-B39C-257558A050D5}"/>
              </a:ext>
            </a:extLst>
          </p:cNvPr>
          <p:cNvGrpSpPr/>
          <p:nvPr/>
        </p:nvGrpSpPr>
        <p:grpSpPr>
          <a:xfrm rot="21266915">
            <a:off x="9694577" y="6250972"/>
            <a:ext cx="1079648" cy="2605965"/>
            <a:chOff x="14712012" y="5418379"/>
            <a:chExt cx="1985756" cy="479305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3446D99A-B478-49C7-A173-459DB8F8F687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03C565C5-DB26-489B-A700-F9DA8D810D8F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56A0766C-6E75-4904-8725-773DC1530D73}"/>
              </a:ext>
            </a:extLst>
          </p:cNvPr>
          <p:cNvGrpSpPr/>
          <p:nvPr/>
        </p:nvGrpSpPr>
        <p:grpSpPr>
          <a:xfrm rot="10511390">
            <a:off x="6870000" y="-1734667"/>
            <a:ext cx="1079648" cy="2605965"/>
            <a:chOff x="14712012" y="5418379"/>
            <a:chExt cx="1985756" cy="4793055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AD6D37C5-0FFC-4104-88B4-6BF2ED6776F4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31E79EB8-E8A7-49D4-9F58-3C6DEFAE191E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DC056CD-F472-4BDA-A840-428063169726}"/>
              </a:ext>
            </a:extLst>
          </p:cNvPr>
          <p:cNvSpPr/>
          <p:nvPr/>
        </p:nvSpPr>
        <p:spPr>
          <a:xfrm>
            <a:off x="999388" y="486172"/>
            <a:ext cx="6594181" cy="487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Разговоры о важном устами финансиста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D323294-F13A-413C-B5C4-9A0566E60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23" y="32538"/>
            <a:ext cx="1369577" cy="1364228"/>
          </a:xfrm>
          <a:prstGeom prst="rect">
            <a:avLst/>
          </a:prstGeom>
        </p:spPr>
      </p:pic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CD3EC705-A231-4599-9869-299DA0573691}"/>
              </a:ext>
            </a:extLst>
          </p:cNvPr>
          <p:cNvSpPr/>
          <p:nvPr/>
        </p:nvSpPr>
        <p:spPr>
          <a:xfrm>
            <a:off x="1763486" y="1550160"/>
            <a:ext cx="6422265" cy="867811"/>
          </a:xfrm>
          <a:prstGeom prst="rect">
            <a:avLst/>
          </a:prstGeom>
          <a:solidFill>
            <a:srgbClr val="002060"/>
          </a:solidFill>
        </p:spPr>
        <p:txBody>
          <a:bodyPr wrap="square" lIns="36458" tIns="18229" rIns="36458" bIns="1822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Лекция 1 «Эффективные </a:t>
            </a: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механизмы контроля и реализации системы финансового планирования деятельности образовательной организации»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="" xmlns:a16="http://schemas.microsoft.com/office/drawing/2014/main" id="{47269D9F-E66C-4814-B7C5-BF2E225BC9E2}"/>
              </a:ext>
            </a:extLst>
          </p:cNvPr>
          <p:cNvCxnSpPr>
            <a:cxnSpLocks/>
          </p:cNvCxnSpPr>
          <p:nvPr/>
        </p:nvCxnSpPr>
        <p:spPr>
          <a:xfrm>
            <a:off x="-7388" y="2759510"/>
            <a:ext cx="99060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>
            <a:extLst>
              <a:ext uri="{FF2B5EF4-FFF2-40B4-BE49-F238E27FC236}">
                <a16:creationId xmlns="" xmlns:a16="http://schemas.microsoft.com/office/drawing/2014/main" id="{370EB600-A8BD-430D-880B-C28ED1175C2A}"/>
              </a:ext>
            </a:extLst>
          </p:cNvPr>
          <p:cNvSpPr/>
          <p:nvPr/>
        </p:nvSpPr>
        <p:spPr>
          <a:xfrm>
            <a:off x="1090108" y="919722"/>
            <a:ext cx="6989338" cy="406146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Содержание лекций</a:t>
            </a:r>
            <a:endParaRPr lang="ru-RU" sz="20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="" xmlns:a16="http://schemas.microsoft.com/office/drawing/2014/main" id="{4114A30E-9C0D-4F62-AB6C-9273691412C5}"/>
              </a:ext>
            </a:extLst>
          </p:cNvPr>
          <p:cNvSpPr/>
          <p:nvPr/>
        </p:nvSpPr>
        <p:spPr>
          <a:xfrm>
            <a:off x="404706" y="2981356"/>
            <a:ext cx="5470544" cy="2298972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 материалах по указанной теме размещены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4 </a:t>
            </a:r>
            <a:r>
              <a:rPr lang="ru-RU" sz="1500" b="1" dirty="0" err="1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видеолекции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,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лекция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 в текстовом формате, а также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 презентация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. </a:t>
            </a:r>
            <a:endParaRPr lang="ru-RU" sz="1500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endParaRPr lang="ru-RU" sz="1200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По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данной теме затрагиваются такие вопросы, как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особенности финансов государственных и муниципальных учреждений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, планирование доходов и расходов государственных и муниципальных учреждений, составление плана ФХД и планов закупок. </a:t>
            </a:r>
            <a:endParaRPr lang="ru-RU" sz="1500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endParaRPr lang="ru-RU" sz="1500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Данная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лекция будет полезна </a:t>
            </a:r>
            <a:r>
              <a:rPr lang="ru-RU" sz="15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для получения базовых </a:t>
            </a:r>
            <a:r>
              <a:rPr lang="ru-RU" sz="1500" b="1" dirty="0" smtClean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знаний. </a:t>
            </a:r>
            <a:endParaRPr lang="ru-RU" sz="1500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4114A30E-9C0D-4F62-AB6C-9273691412C5}"/>
              </a:ext>
            </a:extLst>
          </p:cNvPr>
          <p:cNvSpPr/>
          <p:nvPr/>
        </p:nvSpPr>
        <p:spPr>
          <a:xfrm>
            <a:off x="6376313" y="2945984"/>
            <a:ext cx="3233017" cy="1375642"/>
          </a:xfrm>
          <a:prstGeom prst="rect">
            <a:avLst/>
          </a:prstGeom>
          <a:noFill/>
          <a:ln>
            <a:solidFill>
              <a:srgbClr val="BC041E"/>
            </a:solidFill>
          </a:ln>
        </p:spPr>
        <p:txBody>
          <a:bodyPr wrap="square" lIns="36458" tIns="18229" rIns="36458" bIns="1822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Целевая аудитория:</a:t>
            </a:r>
          </a:p>
          <a:p>
            <a:pPr algn="just">
              <a:lnSpc>
                <a:spcPct val="100000"/>
              </a:lnSpc>
            </a:pPr>
            <a:endParaRPr lang="ru-RU" sz="1400" b="1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marL="179388" indent="-179388" algn="just">
              <a:lnSpc>
                <a:spcPct val="100000"/>
              </a:lnSpc>
            </a:pPr>
            <a:r>
              <a:rPr lang="ru-RU" sz="14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-   новые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руководители учреждений</a:t>
            </a:r>
            <a:r>
              <a:rPr lang="ru-RU" sz="14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;</a:t>
            </a:r>
          </a:p>
          <a:p>
            <a:pPr marL="179388" indent="-179388" algn="just">
              <a:lnSpc>
                <a:spcPct val="100000"/>
              </a:lnSpc>
              <a:buFontTx/>
              <a:buChar char="-"/>
            </a:pPr>
            <a:r>
              <a:rPr lang="ru-RU" sz="1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студенты</a:t>
            </a:r>
            <a:r>
              <a:rPr lang="ru-RU" sz="14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;</a:t>
            </a:r>
          </a:p>
          <a:p>
            <a:pPr marL="179388" indent="-179388" algn="just">
              <a:lnSpc>
                <a:spcPct val="100000"/>
              </a:lnSpc>
              <a:buFontTx/>
              <a:buChar char="-"/>
            </a:pPr>
            <a:r>
              <a:rPr lang="ru-RU" sz="1400" b="1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старшеклассники</a:t>
            </a:r>
            <a:r>
              <a:rPr lang="ru-RU" sz="14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;</a:t>
            </a:r>
          </a:p>
          <a:p>
            <a:pPr marL="179388" indent="-179388" algn="just">
              <a:lnSpc>
                <a:spcPct val="100000"/>
              </a:lnSpc>
              <a:buFontTx/>
              <a:buChar char="-"/>
            </a:pP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преподаватели.</a:t>
            </a:r>
            <a:endParaRPr lang="ru-RU" sz="1100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pic>
        <p:nvPicPr>
          <p:cNvPr id="22" name="Picture 2" descr="http://qrcoder.ru/code/?https%3A%2F%2Fdisk.yandex.ru%2Fd%2F28xTZzFEFQH-xg&amp;4&amp;0">
            <a:hlinkClick r:id="rId7"/>
            <a:extLst>
              <a:ext uri="{FF2B5EF4-FFF2-40B4-BE49-F238E27FC236}">
                <a16:creationId xmlns="" xmlns:a16="http://schemas.microsoft.com/office/drawing/2014/main" id="{8BDDC62E-760F-43AD-A0F7-12DFD0FA6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211" y="4470463"/>
            <a:ext cx="681119" cy="68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13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B6E0532-7515-4911-8913-4F032537C0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2229183" y="4206201"/>
            <a:ext cx="8148228" cy="2905421"/>
          </a:xfrm>
          <a:prstGeom prst="rect">
            <a:avLst/>
          </a:prstGeom>
        </p:spPr>
      </p:pic>
      <p:sp>
        <p:nvSpPr>
          <p:cNvPr id="30" name="Пятиугольник 29">
            <a:extLst>
              <a:ext uri="{FF2B5EF4-FFF2-40B4-BE49-F238E27FC236}">
                <a16:creationId xmlns="" xmlns:a16="http://schemas.microsoft.com/office/drawing/2014/main" id="{16B99482-6F69-47F4-ACA6-4FE6BECFE874}"/>
              </a:ext>
            </a:extLst>
          </p:cNvPr>
          <p:cNvSpPr/>
          <p:nvPr/>
        </p:nvSpPr>
        <p:spPr>
          <a:xfrm rot="21185815" flipH="1">
            <a:off x="-1007032" y="6243409"/>
            <a:ext cx="4470538" cy="3922670"/>
          </a:xfrm>
          <a:prstGeom prst="pentagon">
            <a:avLst/>
          </a:prstGeom>
          <a:solidFill>
            <a:srgbClr val="BC0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43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748DAA8-2BDC-4CB6-8584-DE9076167C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24" b="51768"/>
          <a:stretch/>
        </p:blipFill>
        <p:spPr>
          <a:xfrm>
            <a:off x="-415737" y="-264706"/>
            <a:ext cx="3819318" cy="2560500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="" xmlns:a16="http://schemas.microsoft.com/office/drawing/2014/main" id="{36F8CD33-9A61-59F7-2AF3-0FCEFF92E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291" y="3755060"/>
            <a:ext cx="121527" cy="1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458" tIns="18229" rIns="36458" bIns="18229" numCol="1" anchor="t" anchorCtr="0" compatLnSpc="1">
            <a:prstTxWarp prst="textNoShape">
              <a:avLst/>
            </a:prstTxWarp>
          </a:bodyPr>
          <a:lstStyle/>
          <a:p>
            <a:endParaRPr lang="ru-RU" sz="718"/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5B9DBAF1-C191-4522-A47B-276905A1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3269347" y="-689946"/>
            <a:ext cx="8148228" cy="29054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6E542DD6-3468-4101-B585-9D95C03C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51473"/>
            <a:ext cx="782627" cy="1173943"/>
          </a:xfrm>
          <a:prstGeom prst="rect">
            <a:avLst/>
          </a:prstGeom>
        </p:spPr>
      </p:pic>
      <p:sp>
        <p:nvSpPr>
          <p:cNvPr id="31" name="Rectangle 13">
            <a:extLst>
              <a:ext uri="{FF2B5EF4-FFF2-40B4-BE49-F238E27FC236}">
                <a16:creationId xmlns="" xmlns:a16="http://schemas.microsoft.com/office/drawing/2014/main" id="{AE22BBE1-D14D-4322-B7B2-CE28885193E5}"/>
              </a:ext>
            </a:extLst>
          </p:cNvPr>
          <p:cNvSpPr/>
          <p:nvPr/>
        </p:nvSpPr>
        <p:spPr>
          <a:xfrm rot="12503570">
            <a:off x="-551913" y="6757931"/>
            <a:ext cx="3622444" cy="3086508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31" t="-24874" r="-61205" b="-454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3" dirty="0">
              <a:highlight>
                <a:srgbClr val="2875BB"/>
              </a:highlight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F46DE18-6D96-4C26-B39C-257558A050D5}"/>
              </a:ext>
            </a:extLst>
          </p:cNvPr>
          <p:cNvGrpSpPr/>
          <p:nvPr/>
        </p:nvGrpSpPr>
        <p:grpSpPr>
          <a:xfrm rot="21266915">
            <a:off x="9694577" y="6250972"/>
            <a:ext cx="1079648" cy="2605965"/>
            <a:chOff x="14712012" y="5418379"/>
            <a:chExt cx="1985756" cy="479305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3446D99A-B478-49C7-A173-459DB8F8F687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03C565C5-DB26-489B-A700-F9DA8D810D8F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56A0766C-6E75-4904-8725-773DC1530D73}"/>
              </a:ext>
            </a:extLst>
          </p:cNvPr>
          <p:cNvGrpSpPr/>
          <p:nvPr/>
        </p:nvGrpSpPr>
        <p:grpSpPr>
          <a:xfrm rot="10511390">
            <a:off x="6870000" y="-1734667"/>
            <a:ext cx="1079648" cy="2605965"/>
            <a:chOff x="14712012" y="5418379"/>
            <a:chExt cx="1985756" cy="4793055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AD6D37C5-0FFC-4104-88B4-6BF2ED6776F4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31E79EB8-E8A7-49D4-9F58-3C6DEFAE191E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DC056CD-F472-4BDA-A840-428063169726}"/>
              </a:ext>
            </a:extLst>
          </p:cNvPr>
          <p:cNvSpPr/>
          <p:nvPr/>
        </p:nvSpPr>
        <p:spPr>
          <a:xfrm>
            <a:off x="999388" y="486172"/>
            <a:ext cx="6594181" cy="487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Разговоры о важном устами финансиста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D323294-F13A-413C-B5C4-9A0566E60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23" y="32538"/>
            <a:ext cx="1369577" cy="1364228"/>
          </a:xfrm>
          <a:prstGeom prst="rect">
            <a:avLst/>
          </a:prstGeom>
        </p:spPr>
      </p:pic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47D1A086-BE64-454C-BAB7-6516159626DE}"/>
              </a:ext>
            </a:extLst>
          </p:cNvPr>
          <p:cNvSpPr/>
          <p:nvPr/>
        </p:nvSpPr>
        <p:spPr>
          <a:xfrm>
            <a:off x="1706336" y="1675431"/>
            <a:ext cx="6613071" cy="590812"/>
          </a:xfrm>
          <a:prstGeom prst="rect">
            <a:avLst/>
          </a:prstGeom>
          <a:solidFill>
            <a:srgbClr val="002060"/>
          </a:solidFill>
        </p:spPr>
        <p:txBody>
          <a:bodyPr wrap="square" lIns="36458" tIns="18229" rIns="36458" bIns="1822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Лекция 2 «Внедрение </a:t>
            </a: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принципов модельного бюджетирования при прогнозировании доходов местных бюджетов»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="" xmlns:a16="http://schemas.microsoft.com/office/drawing/2014/main" id="{47269D9F-E66C-4814-B7C5-BF2E225BC9E2}"/>
              </a:ext>
            </a:extLst>
          </p:cNvPr>
          <p:cNvCxnSpPr>
            <a:cxnSpLocks/>
          </p:cNvCxnSpPr>
          <p:nvPr/>
        </p:nvCxnSpPr>
        <p:spPr>
          <a:xfrm>
            <a:off x="0" y="2718677"/>
            <a:ext cx="99060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>
            <a:extLst>
              <a:ext uri="{FF2B5EF4-FFF2-40B4-BE49-F238E27FC236}">
                <a16:creationId xmlns="" xmlns:a16="http://schemas.microsoft.com/office/drawing/2014/main" id="{370EB600-A8BD-430D-880B-C28ED1175C2A}"/>
              </a:ext>
            </a:extLst>
          </p:cNvPr>
          <p:cNvSpPr/>
          <p:nvPr/>
        </p:nvSpPr>
        <p:spPr>
          <a:xfrm>
            <a:off x="1090108" y="919722"/>
            <a:ext cx="6989338" cy="406146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Содержание лекций</a:t>
            </a:r>
            <a:endParaRPr lang="ru-RU" sz="20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="" xmlns:a16="http://schemas.microsoft.com/office/drawing/2014/main" id="{AA7D18AA-870A-4C43-AF4C-4FF0B374625A}"/>
              </a:ext>
            </a:extLst>
          </p:cNvPr>
          <p:cNvSpPr/>
          <p:nvPr/>
        </p:nvSpPr>
        <p:spPr>
          <a:xfrm>
            <a:off x="494511" y="2872135"/>
            <a:ext cx="5669526" cy="2806803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 материалах по указанной теме размещены </a:t>
            </a:r>
            <a:r>
              <a:rPr lang="ru-RU" sz="1500" b="1" dirty="0" err="1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видеолекция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,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презентация, а также набор шаблонов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для их использования органами местного самоуправления при прогнозировании </a:t>
            </a:r>
            <a:r>
              <a:rPr lang="ru-RU" sz="1500" b="1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доходов </a:t>
            </a:r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местных бюджетов. </a:t>
            </a:r>
            <a:endParaRPr lang="ru-RU" sz="1500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endParaRPr lang="ru-RU" sz="1200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лекции описывается лучшая практика города Дзержинска по прогнозированию доходов местных бюджетов, рекомендованная к тиражированию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 Счетной Палатой РФ. </a:t>
            </a:r>
            <a:endParaRPr lang="ru-RU" sz="1500" b="1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endParaRPr lang="ru-RU" sz="12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Данная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практика позволяет </a:t>
            </a:r>
            <a:r>
              <a:rPr lang="ru-RU" sz="15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уменьшить трудозатраты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при подготовке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финансовым органом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прогноза доходов местного бюджета, </a:t>
            </a:r>
            <a:r>
              <a:rPr lang="ru-RU" sz="15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повысить его точность и гибкость.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AA7D18AA-870A-4C43-AF4C-4FF0B374625A}"/>
              </a:ext>
            </a:extLst>
          </p:cNvPr>
          <p:cNvSpPr/>
          <p:nvPr/>
        </p:nvSpPr>
        <p:spPr>
          <a:xfrm>
            <a:off x="6515100" y="2906233"/>
            <a:ext cx="3114311" cy="1114032"/>
          </a:xfrm>
          <a:prstGeom prst="rect">
            <a:avLst/>
          </a:prstGeom>
          <a:noFill/>
          <a:ln>
            <a:solidFill>
              <a:srgbClr val="BC041E"/>
            </a:solidFill>
          </a:ln>
        </p:spPr>
        <p:txBody>
          <a:bodyPr wrap="square" lIns="36458" tIns="18229" rIns="36458" bIns="18229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Целевая аудитория</a:t>
            </a:r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:</a:t>
            </a:r>
          </a:p>
          <a:p>
            <a:pPr algn="just"/>
            <a:endParaRPr lang="ru-RU" sz="1400" b="1" dirty="0">
              <a:solidFill>
                <a:srgbClr val="C0000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400" b="1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- финансовые </a:t>
            </a:r>
            <a:r>
              <a:rPr lang="ru-RU" sz="1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органы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 </a:t>
            </a:r>
            <a:r>
              <a:rPr lang="ru-RU" sz="14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муниципальных образований 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(руководители и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специалисты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).</a:t>
            </a:r>
            <a:endParaRPr lang="ru-RU" sz="1200" b="1" dirty="0">
              <a:solidFill>
                <a:srgbClr val="00206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pic>
        <p:nvPicPr>
          <p:cNvPr id="22" name="Picture 4" descr="http://qrcoder.ru/code/?https%3A%2F%2Fdisk.yandex.ru%2Fd%2F6iwphh0rjtSpeg&amp;4&amp;0">
            <a:hlinkClick r:id="rId7"/>
            <a:extLst>
              <a:ext uri="{FF2B5EF4-FFF2-40B4-BE49-F238E27FC236}">
                <a16:creationId xmlns="" xmlns:a16="http://schemas.microsoft.com/office/drawing/2014/main" id="{A181EBD2-5F92-4B2B-933B-660B247BD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292" y="4094684"/>
            <a:ext cx="681119" cy="68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148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B6E0532-7515-4911-8913-4F032537C0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2229183" y="4206201"/>
            <a:ext cx="8148228" cy="2905421"/>
          </a:xfrm>
          <a:prstGeom prst="rect">
            <a:avLst/>
          </a:prstGeom>
        </p:spPr>
      </p:pic>
      <p:sp>
        <p:nvSpPr>
          <p:cNvPr id="30" name="Пятиугольник 29">
            <a:extLst>
              <a:ext uri="{FF2B5EF4-FFF2-40B4-BE49-F238E27FC236}">
                <a16:creationId xmlns="" xmlns:a16="http://schemas.microsoft.com/office/drawing/2014/main" id="{16B99482-6F69-47F4-ACA6-4FE6BECFE874}"/>
              </a:ext>
            </a:extLst>
          </p:cNvPr>
          <p:cNvSpPr/>
          <p:nvPr/>
        </p:nvSpPr>
        <p:spPr>
          <a:xfrm rot="21185815" flipH="1">
            <a:off x="-1007032" y="6243409"/>
            <a:ext cx="4470538" cy="3922670"/>
          </a:xfrm>
          <a:prstGeom prst="pentagon">
            <a:avLst/>
          </a:prstGeom>
          <a:solidFill>
            <a:srgbClr val="BC0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43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748DAA8-2BDC-4CB6-8584-DE9076167C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24" b="51768"/>
          <a:stretch/>
        </p:blipFill>
        <p:spPr>
          <a:xfrm>
            <a:off x="-415737" y="-264706"/>
            <a:ext cx="3819318" cy="2560500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="" xmlns:a16="http://schemas.microsoft.com/office/drawing/2014/main" id="{36F8CD33-9A61-59F7-2AF3-0FCEFF92E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291" y="3755060"/>
            <a:ext cx="121527" cy="1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458" tIns="18229" rIns="36458" bIns="18229" numCol="1" anchor="t" anchorCtr="0" compatLnSpc="1">
            <a:prstTxWarp prst="textNoShape">
              <a:avLst/>
            </a:prstTxWarp>
          </a:bodyPr>
          <a:lstStyle/>
          <a:p>
            <a:endParaRPr lang="ru-RU" sz="718"/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5B9DBAF1-C191-4522-A47B-276905A1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3269347" y="-689946"/>
            <a:ext cx="8148228" cy="29054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6E542DD6-3468-4101-B585-9D95C03C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51473"/>
            <a:ext cx="782627" cy="1173943"/>
          </a:xfrm>
          <a:prstGeom prst="rect">
            <a:avLst/>
          </a:prstGeom>
        </p:spPr>
      </p:pic>
      <p:sp>
        <p:nvSpPr>
          <p:cNvPr id="31" name="Rectangle 13">
            <a:extLst>
              <a:ext uri="{FF2B5EF4-FFF2-40B4-BE49-F238E27FC236}">
                <a16:creationId xmlns="" xmlns:a16="http://schemas.microsoft.com/office/drawing/2014/main" id="{AE22BBE1-D14D-4322-B7B2-CE28885193E5}"/>
              </a:ext>
            </a:extLst>
          </p:cNvPr>
          <p:cNvSpPr/>
          <p:nvPr/>
        </p:nvSpPr>
        <p:spPr>
          <a:xfrm rot="12503570">
            <a:off x="-551913" y="6757931"/>
            <a:ext cx="3622444" cy="3086508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31" t="-24874" r="-61205" b="-454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3" dirty="0">
              <a:highlight>
                <a:srgbClr val="2875BB"/>
              </a:highlight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F46DE18-6D96-4C26-B39C-257558A050D5}"/>
              </a:ext>
            </a:extLst>
          </p:cNvPr>
          <p:cNvGrpSpPr/>
          <p:nvPr/>
        </p:nvGrpSpPr>
        <p:grpSpPr>
          <a:xfrm rot="21266915">
            <a:off x="9694577" y="6250972"/>
            <a:ext cx="1079648" cy="2605965"/>
            <a:chOff x="14712012" y="5418379"/>
            <a:chExt cx="1985756" cy="479305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3446D99A-B478-49C7-A173-459DB8F8F687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03C565C5-DB26-489B-A700-F9DA8D810D8F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56A0766C-6E75-4904-8725-773DC1530D73}"/>
              </a:ext>
            </a:extLst>
          </p:cNvPr>
          <p:cNvGrpSpPr/>
          <p:nvPr/>
        </p:nvGrpSpPr>
        <p:grpSpPr>
          <a:xfrm rot="10511390">
            <a:off x="6870000" y="-1734667"/>
            <a:ext cx="1079648" cy="2605965"/>
            <a:chOff x="14712012" y="5418379"/>
            <a:chExt cx="1985756" cy="4793055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AD6D37C5-0FFC-4104-88B4-6BF2ED6776F4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31E79EB8-E8A7-49D4-9F58-3C6DEFAE191E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DC056CD-F472-4BDA-A840-428063169726}"/>
              </a:ext>
            </a:extLst>
          </p:cNvPr>
          <p:cNvSpPr/>
          <p:nvPr/>
        </p:nvSpPr>
        <p:spPr>
          <a:xfrm>
            <a:off x="999388" y="486172"/>
            <a:ext cx="6594181" cy="487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Разговоры о важном устами финансиста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D323294-F13A-413C-B5C4-9A0566E60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23" y="32538"/>
            <a:ext cx="1369577" cy="1364228"/>
          </a:xfrm>
          <a:prstGeom prst="rect">
            <a:avLst/>
          </a:prstGeom>
        </p:spPr>
      </p:pic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53B74A9F-BADC-4E63-BA58-9D0C035E8651}"/>
              </a:ext>
            </a:extLst>
          </p:cNvPr>
          <p:cNvSpPr/>
          <p:nvPr/>
        </p:nvSpPr>
        <p:spPr>
          <a:xfrm>
            <a:off x="1493923" y="1658551"/>
            <a:ext cx="7168384" cy="590812"/>
          </a:xfrm>
          <a:prstGeom prst="rect">
            <a:avLst/>
          </a:prstGeom>
          <a:solidFill>
            <a:srgbClr val="002060"/>
          </a:solidFill>
        </p:spPr>
        <p:txBody>
          <a:bodyPr wrap="square" lIns="36458" tIns="18229" rIns="36458" bIns="1822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Лекция 3 «Внедрение </a:t>
            </a: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принципов модельного бюджетирования при управлении муниципальным долгом»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="" xmlns:a16="http://schemas.microsoft.com/office/drawing/2014/main" id="{47269D9F-E66C-4814-B7C5-BF2E225BC9E2}"/>
              </a:ext>
            </a:extLst>
          </p:cNvPr>
          <p:cNvCxnSpPr>
            <a:cxnSpLocks/>
          </p:cNvCxnSpPr>
          <p:nvPr/>
        </p:nvCxnSpPr>
        <p:spPr>
          <a:xfrm>
            <a:off x="0" y="2735005"/>
            <a:ext cx="99060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>
            <a:extLst>
              <a:ext uri="{FF2B5EF4-FFF2-40B4-BE49-F238E27FC236}">
                <a16:creationId xmlns="" xmlns:a16="http://schemas.microsoft.com/office/drawing/2014/main" id="{370EB600-A8BD-430D-880B-C28ED1175C2A}"/>
              </a:ext>
            </a:extLst>
          </p:cNvPr>
          <p:cNvSpPr/>
          <p:nvPr/>
        </p:nvSpPr>
        <p:spPr>
          <a:xfrm>
            <a:off x="1090108" y="919722"/>
            <a:ext cx="6989338" cy="406146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Содержание лекций</a:t>
            </a:r>
            <a:endParaRPr lang="ru-RU" sz="20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="" xmlns:a16="http://schemas.microsoft.com/office/drawing/2014/main" id="{5D01C790-0C84-475F-960A-6ABD6C4D11DD}"/>
              </a:ext>
            </a:extLst>
          </p:cNvPr>
          <p:cNvSpPr/>
          <p:nvPr/>
        </p:nvSpPr>
        <p:spPr>
          <a:xfrm>
            <a:off x="494510" y="2879801"/>
            <a:ext cx="5653198" cy="3268468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 материалах по указанной теме размещены </a:t>
            </a:r>
            <a:r>
              <a:rPr lang="ru-RU" sz="1500" b="1" dirty="0" err="1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видеолекция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,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презентация, а также набор шаблонов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для их использования органами местного самоуправления при управлении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муниципальным долгом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. </a:t>
            </a:r>
            <a:endParaRPr lang="ru-RU" sz="1500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endParaRPr lang="ru-RU" sz="1200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лекции описывается лучшая практика города Дзержинска по управлению муниципальным долгом, в том числе с которой город Дзержинск в 2021 году занял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2-е место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во Всероссийском конкурсе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«Лучшая муниципальная практика».</a:t>
            </a:r>
          </a:p>
          <a:p>
            <a:pPr algn="just">
              <a:lnSpc>
                <a:spcPct val="100000"/>
              </a:lnSpc>
            </a:pPr>
            <a:endParaRPr lang="ru-RU" sz="1200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Данная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практика позволяет </a:t>
            </a:r>
            <a:r>
              <a:rPr lang="ru-RU" sz="1500" b="1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финансовому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органу </a:t>
            </a:r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более эффективно </a:t>
            </a:r>
            <a:r>
              <a:rPr lang="ru-RU" sz="15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управлять муниципальным долгом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на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долгосрочную перспективу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, </a:t>
            </a:r>
            <a:r>
              <a:rPr lang="ru-RU" sz="15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контролировать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 его предельные значения и расходы на его обслуживание.</a:t>
            </a:r>
            <a:endParaRPr lang="ru-RU" sz="15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AA7D18AA-870A-4C43-AF4C-4FF0B374625A}"/>
              </a:ext>
            </a:extLst>
          </p:cNvPr>
          <p:cNvSpPr/>
          <p:nvPr/>
        </p:nvSpPr>
        <p:spPr>
          <a:xfrm>
            <a:off x="6515100" y="2873577"/>
            <a:ext cx="3114311" cy="1114032"/>
          </a:xfrm>
          <a:prstGeom prst="rect">
            <a:avLst/>
          </a:prstGeom>
          <a:noFill/>
          <a:ln>
            <a:solidFill>
              <a:srgbClr val="BC041E"/>
            </a:solidFill>
          </a:ln>
        </p:spPr>
        <p:txBody>
          <a:bodyPr wrap="square" lIns="36458" tIns="18229" rIns="36458" bIns="18229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Целевая аудитория</a:t>
            </a:r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:</a:t>
            </a:r>
          </a:p>
          <a:p>
            <a:pPr algn="just"/>
            <a:endParaRPr lang="ru-RU" sz="1400" b="1" dirty="0">
              <a:solidFill>
                <a:srgbClr val="C0000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400" b="1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- финансовые </a:t>
            </a:r>
            <a:r>
              <a:rPr lang="ru-RU" sz="1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органы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 </a:t>
            </a:r>
            <a:r>
              <a:rPr lang="ru-RU" sz="14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муниципальных образований 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(руководители и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специалисты)</a:t>
            </a:r>
            <a:r>
              <a:rPr lang="ru-RU" sz="14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. </a:t>
            </a:r>
            <a:endParaRPr lang="ru-RU" sz="1200" b="1" dirty="0">
              <a:solidFill>
                <a:srgbClr val="00206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pic>
        <p:nvPicPr>
          <p:cNvPr id="22" name="Picture 6" descr="http://qrcoder.ru/code/?https%3A%2F%2Fdisk.yandex.ru%2Fd%2Fz9rScsO_wPTktg&amp;4&amp;0">
            <a:hlinkClick r:id="rId7"/>
            <a:extLst>
              <a:ext uri="{FF2B5EF4-FFF2-40B4-BE49-F238E27FC236}">
                <a16:creationId xmlns="" xmlns:a16="http://schemas.microsoft.com/office/drawing/2014/main" id="{1D277AD3-DE68-4EB7-B391-BCAD8A9D2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292" y="4124490"/>
            <a:ext cx="681119" cy="68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148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B6E0532-7515-4911-8913-4F032537C0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2229183" y="4206201"/>
            <a:ext cx="8148228" cy="2905421"/>
          </a:xfrm>
          <a:prstGeom prst="rect">
            <a:avLst/>
          </a:prstGeom>
        </p:spPr>
      </p:pic>
      <p:sp>
        <p:nvSpPr>
          <p:cNvPr id="30" name="Пятиугольник 29">
            <a:extLst>
              <a:ext uri="{FF2B5EF4-FFF2-40B4-BE49-F238E27FC236}">
                <a16:creationId xmlns="" xmlns:a16="http://schemas.microsoft.com/office/drawing/2014/main" id="{16B99482-6F69-47F4-ACA6-4FE6BECFE874}"/>
              </a:ext>
            </a:extLst>
          </p:cNvPr>
          <p:cNvSpPr/>
          <p:nvPr/>
        </p:nvSpPr>
        <p:spPr>
          <a:xfrm rot="21185815" flipH="1">
            <a:off x="-1007032" y="6243409"/>
            <a:ext cx="4470538" cy="3922670"/>
          </a:xfrm>
          <a:prstGeom prst="pentagon">
            <a:avLst/>
          </a:prstGeom>
          <a:solidFill>
            <a:srgbClr val="BC0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43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748DAA8-2BDC-4CB6-8584-DE9076167C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24" b="51768"/>
          <a:stretch/>
        </p:blipFill>
        <p:spPr>
          <a:xfrm>
            <a:off x="-415737" y="-264706"/>
            <a:ext cx="3819318" cy="2560500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="" xmlns:a16="http://schemas.microsoft.com/office/drawing/2014/main" id="{36F8CD33-9A61-59F7-2AF3-0FCEFF92E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291" y="3755060"/>
            <a:ext cx="121527" cy="1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458" tIns="18229" rIns="36458" bIns="18229" numCol="1" anchor="t" anchorCtr="0" compatLnSpc="1">
            <a:prstTxWarp prst="textNoShape">
              <a:avLst/>
            </a:prstTxWarp>
          </a:bodyPr>
          <a:lstStyle/>
          <a:p>
            <a:endParaRPr lang="ru-RU" sz="718"/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5B9DBAF1-C191-4522-A47B-276905A1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3269347" y="-689946"/>
            <a:ext cx="8148228" cy="29054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6E542DD6-3468-4101-B585-9D95C03C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51473"/>
            <a:ext cx="782627" cy="1173943"/>
          </a:xfrm>
          <a:prstGeom prst="rect">
            <a:avLst/>
          </a:prstGeom>
        </p:spPr>
      </p:pic>
      <p:sp>
        <p:nvSpPr>
          <p:cNvPr id="31" name="Rectangle 13">
            <a:extLst>
              <a:ext uri="{FF2B5EF4-FFF2-40B4-BE49-F238E27FC236}">
                <a16:creationId xmlns="" xmlns:a16="http://schemas.microsoft.com/office/drawing/2014/main" id="{AE22BBE1-D14D-4322-B7B2-CE28885193E5}"/>
              </a:ext>
            </a:extLst>
          </p:cNvPr>
          <p:cNvSpPr/>
          <p:nvPr/>
        </p:nvSpPr>
        <p:spPr>
          <a:xfrm rot="12503570">
            <a:off x="-551913" y="6757931"/>
            <a:ext cx="3622444" cy="3086508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31" t="-24874" r="-61205" b="-454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3" dirty="0">
              <a:highlight>
                <a:srgbClr val="2875BB"/>
              </a:highlight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F46DE18-6D96-4C26-B39C-257558A050D5}"/>
              </a:ext>
            </a:extLst>
          </p:cNvPr>
          <p:cNvGrpSpPr/>
          <p:nvPr/>
        </p:nvGrpSpPr>
        <p:grpSpPr>
          <a:xfrm rot="21266915">
            <a:off x="9694577" y="6250972"/>
            <a:ext cx="1079648" cy="2605965"/>
            <a:chOff x="14712012" y="5418379"/>
            <a:chExt cx="1985756" cy="479305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3446D99A-B478-49C7-A173-459DB8F8F687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03C565C5-DB26-489B-A700-F9DA8D810D8F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56A0766C-6E75-4904-8725-773DC1530D73}"/>
              </a:ext>
            </a:extLst>
          </p:cNvPr>
          <p:cNvGrpSpPr/>
          <p:nvPr/>
        </p:nvGrpSpPr>
        <p:grpSpPr>
          <a:xfrm rot="10511390">
            <a:off x="6870000" y="-1734667"/>
            <a:ext cx="1079648" cy="2605965"/>
            <a:chOff x="14712012" y="5418379"/>
            <a:chExt cx="1985756" cy="4793055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AD6D37C5-0FFC-4104-88B4-6BF2ED6776F4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31E79EB8-E8A7-49D4-9F58-3C6DEFAE191E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DC056CD-F472-4BDA-A840-428063169726}"/>
              </a:ext>
            </a:extLst>
          </p:cNvPr>
          <p:cNvSpPr/>
          <p:nvPr/>
        </p:nvSpPr>
        <p:spPr>
          <a:xfrm>
            <a:off x="999388" y="486172"/>
            <a:ext cx="6594181" cy="487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Разговоры о важном устами финансиста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D323294-F13A-413C-B5C4-9A0566E60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23" y="32538"/>
            <a:ext cx="1369577" cy="1364228"/>
          </a:xfrm>
          <a:prstGeom prst="rect">
            <a:avLst/>
          </a:prstGeom>
        </p:spPr>
      </p:pic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66C8B738-0FAE-419D-8363-E877701815A9}"/>
              </a:ext>
            </a:extLst>
          </p:cNvPr>
          <p:cNvSpPr/>
          <p:nvPr/>
        </p:nvSpPr>
        <p:spPr>
          <a:xfrm>
            <a:off x="1363436" y="1615449"/>
            <a:ext cx="7315200" cy="590812"/>
          </a:xfrm>
          <a:prstGeom prst="rect">
            <a:avLst/>
          </a:prstGeom>
          <a:solidFill>
            <a:srgbClr val="002060"/>
          </a:solidFill>
        </p:spPr>
        <p:txBody>
          <a:bodyPr wrap="square" lIns="36458" tIns="18229" rIns="36458" bIns="1822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Лекция 4 «Создание </a:t>
            </a: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муниципального бюджетного учреждения «Центр обслуживания получателей бюджетных средств»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="" xmlns:a16="http://schemas.microsoft.com/office/drawing/2014/main" id="{47269D9F-E66C-4814-B7C5-BF2E225BC9E2}"/>
              </a:ext>
            </a:extLst>
          </p:cNvPr>
          <p:cNvCxnSpPr>
            <a:cxnSpLocks/>
          </p:cNvCxnSpPr>
          <p:nvPr/>
        </p:nvCxnSpPr>
        <p:spPr>
          <a:xfrm>
            <a:off x="0" y="2645201"/>
            <a:ext cx="99060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>
            <a:extLst>
              <a:ext uri="{FF2B5EF4-FFF2-40B4-BE49-F238E27FC236}">
                <a16:creationId xmlns="" xmlns:a16="http://schemas.microsoft.com/office/drawing/2014/main" id="{370EB600-A8BD-430D-880B-C28ED1175C2A}"/>
              </a:ext>
            </a:extLst>
          </p:cNvPr>
          <p:cNvSpPr/>
          <p:nvPr/>
        </p:nvSpPr>
        <p:spPr>
          <a:xfrm>
            <a:off x="1090108" y="919722"/>
            <a:ext cx="6989338" cy="406146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Содержание лекций</a:t>
            </a:r>
            <a:endParaRPr lang="ru-RU" sz="20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="" xmlns:a16="http://schemas.microsoft.com/office/drawing/2014/main" id="{8446A275-B2DC-4FAB-A27C-E3A5A721FDCD}"/>
              </a:ext>
            </a:extLst>
          </p:cNvPr>
          <p:cNvSpPr/>
          <p:nvPr/>
        </p:nvSpPr>
        <p:spPr>
          <a:xfrm>
            <a:off x="411585" y="2933121"/>
            <a:ext cx="5891712" cy="3268468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/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 материалах по указанной теме размещены </a:t>
            </a:r>
            <a:r>
              <a:rPr lang="ru-RU" sz="1500" b="1" dirty="0" err="1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видеолекция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,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презентация, а также набор шаблонов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для их использования органами местного самоуправления с целью централизации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бухгалтерского учета и финансового планирования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всех муниципальных учреждений. </a:t>
            </a:r>
            <a:endParaRPr lang="ru-RU" sz="1500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/>
            <a:endParaRPr lang="ru-RU" sz="1500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/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Данная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практика также была представлена городом Дзержинском в 2021 году на Всероссийский конкурс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«Лучшая муниципальная практика»,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где </a:t>
            </a:r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заняла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2-е место.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 </a:t>
            </a:r>
            <a:endParaRPr lang="ru-RU" sz="1500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/>
            <a:endParaRPr lang="ru-RU" sz="1500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/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Данная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практика позволяет </a:t>
            </a:r>
            <a:r>
              <a:rPr lang="ru-RU" sz="15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повысить качество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подготовки бухгалтерской отчетности и расчетов-обоснований при планировании местного бюджета </a:t>
            </a:r>
            <a:r>
              <a:rPr lang="ru-RU" sz="15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 сокращением финансовых затрат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,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а также это </a:t>
            </a:r>
            <a:r>
              <a:rPr lang="ru-RU" sz="15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решает кадровые проблемы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AA7D18AA-870A-4C43-AF4C-4FF0B374625A}"/>
              </a:ext>
            </a:extLst>
          </p:cNvPr>
          <p:cNvSpPr/>
          <p:nvPr/>
        </p:nvSpPr>
        <p:spPr>
          <a:xfrm>
            <a:off x="6515100" y="2873577"/>
            <a:ext cx="3114311" cy="1114032"/>
          </a:xfrm>
          <a:prstGeom prst="rect">
            <a:avLst/>
          </a:prstGeom>
          <a:noFill/>
          <a:ln>
            <a:solidFill>
              <a:srgbClr val="BC041E"/>
            </a:solidFill>
          </a:ln>
        </p:spPr>
        <p:txBody>
          <a:bodyPr wrap="square" lIns="36458" tIns="18229" rIns="36458" bIns="18229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Целевая аудитория</a:t>
            </a:r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:</a:t>
            </a:r>
          </a:p>
          <a:p>
            <a:pPr algn="just"/>
            <a:endParaRPr lang="ru-RU" sz="1400" b="1" dirty="0">
              <a:solidFill>
                <a:srgbClr val="C0000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buFontTx/>
              <a:buChar char="-"/>
            </a:pPr>
            <a:r>
              <a:rPr lang="ru-RU" sz="14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 заинтересованные представители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органов местного 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самоуправления;</a:t>
            </a:r>
            <a:endParaRPr lang="ru-RU" sz="1400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marL="171450" indent="-171450" algn="just">
              <a:lnSpc>
                <a:spcPct val="100000"/>
              </a:lnSpc>
              <a:buFontTx/>
              <a:buChar char="-"/>
            </a:pPr>
            <a:r>
              <a:rPr lang="ru-RU" sz="1400" b="1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руководители </a:t>
            </a:r>
            <a:r>
              <a:rPr lang="ru-RU" sz="1400" b="1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учреждений.</a:t>
            </a:r>
            <a:endParaRPr lang="ru-RU" sz="14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pic>
        <p:nvPicPr>
          <p:cNvPr id="22" name="Picture 8" descr="http://qrcoder.ru/code/?https%3A%2F%2Fdisk.yandex.ru%2Fd%2FXAJUqv1zpoSvMg&amp;4&amp;0">
            <a:hlinkClick r:id="rId7"/>
            <a:extLst>
              <a:ext uri="{FF2B5EF4-FFF2-40B4-BE49-F238E27FC236}">
                <a16:creationId xmlns="" xmlns:a16="http://schemas.microsoft.com/office/drawing/2014/main" id="{A7D22523-341F-4BAC-BFA5-31D28A594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561" y="4108231"/>
            <a:ext cx="704850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148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B6E0532-7515-4911-8913-4F032537C0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2229183" y="4206201"/>
            <a:ext cx="8148228" cy="2905421"/>
          </a:xfrm>
          <a:prstGeom prst="rect">
            <a:avLst/>
          </a:prstGeom>
        </p:spPr>
      </p:pic>
      <p:sp>
        <p:nvSpPr>
          <p:cNvPr id="30" name="Пятиугольник 29">
            <a:extLst>
              <a:ext uri="{FF2B5EF4-FFF2-40B4-BE49-F238E27FC236}">
                <a16:creationId xmlns="" xmlns:a16="http://schemas.microsoft.com/office/drawing/2014/main" id="{16B99482-6F69-47F4-ACA6-4FE6BECFE874}"/>
              </a:ext>
            </a:extLst>
          </p:cNvPr>
          <p:cNvSpPr/>
          <p:nvPr/>
        </p:nvSpPr>
        <p:spPr>
          <a:xfrm rot="21185815" flipH="1">
            <a:off x="-1007032" y="6243409"/>
            <a:ext cx="4470538" cy="3922670"/>
          </a:xfrm>
          <a:prstGeom prst="pentagon">
            <a:avLst/>
          </a:prstGeom>
          <a:solidFill>
            <a:srgbClr val="BC0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43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748DAA8-2BDC-4CB6-8584-DE9076167C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24" b="51768"/>
          <a:stretch/>
        </p:blipFill>
        <p:spPr>
          <a:xfrm>
            <a:off x="-415737" y="-264706"/>
            <a:ext cx="3819318" cy="2560500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="" xmlns:a16="http://schemas.microsoft.com/office/drawing/2014/main" id="{36F8CD33-9A61-59F7-2AF3-0FCEFF92E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291" y="3755060"/>
            <a:ext cx="121527" cy="1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458" tIns="18229" rIns="36458" bIns="18229" numCol="1" anchor="t" anchorCtr="0" compatLnSpc="1">
            <a:prstTxWarp prst="textNoShape">
              <a:avLst/>
            </a:prstTxWarp>
          </a:bodyPr>
          <a:lstStyle/>
          <a:p>
            <a:endParaRPr lang="ru-RU" sz="718"/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5B9DBAF1-C191-4522-A47B-276905A1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3269347" y="-689946"/>
            <a:ext cx="8148228" cy="29054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6E542DD6-3468-4101-B585-9D95C03C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51473"/>
            <a:ext cx="782627" cy="1173943"/>
          </a:xfrm>
          <a:prstGeom prst="rect">
            <a:avLst/>
          </a:prstGeom>
        </p:spPr>
      </p:pic>
      <p:sp>
        <p:nvSpPr>
          <p:cNvPr id="31" name="Rectangle 13">
            <a:extLst>
              <a:ext uri="{FF2B5EF4-FFF2-40B4-BE49-F238E27FC236}">
                <a16:creationId xmlns="" xmlns:a16="http://schemas.microsoft.com/office/drawing/2014/main" id="{AE22BBE1-D14D-4322-B7B2-CE28885193E5}"/>
              </a:ext>
            </a:extLst>
          </p:cNvPr>
          <p:cNvSpPr/>
          <p:nvPr/>
        </p:nvSpPr>
        <p:spPr>
          <a:xfrm rot="12503570">
            <a:off x="-551913" y="6757931"/>
            <a:ext cx="3622444" cy="3086508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31" t="-24874" r="-61205" b="-454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3" dirty="0">
              <a:highlight>
                <a:srgbClr val="2875BB"/>
              </a:highlight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F46DE18-6D96-4C26-B39C-257558A050D5}"/>
              </a:ext>
            </a:extLst>
          </p:cNvPr>
          <p:cNvGrpSpPr/>
          <p:nvPr/>
        </p:nvGrpSpPr>
        <p:grpSpPr>
          <a:xfrm rot="21266915">
            <a:off x="9694577" y="6250972"/>
            <a:ext cx="1079648" cy="2605965"/>
            <a:chOff x="14712012" y="5418379"/>
            <a:chExt cx="1985756" cy="479305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3446D99A-B478-49C7-A173-459DB8F8F687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03C565C5-DB26-489B-A700-F9DA8D810D8F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56A0766C-6E75-4904-8725-773DC1530D73}"/>
              </a:ext>
            </a:extLst>
          </p:cNvPr>
          <p:cNvGrpSpPr/>
          <p:nvPr/>
        </p:nvGrpSpPr>
        <p:grpSpPr>
          <a:xfrm rot="10511390">
            <a:off x="6870000" y="-1734667"/>
            <a:ext cx="1079648" cy="2605965"/>
            <a:chOff x="14712012" y="5418379"/>
            <a:chExt cx="1985756" cy="4793055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AD6D37C5-0FFC-4104-88B4-6BF2ED6776F4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31E79EB8-E8A7-49D4-9F58-3C6DEFAE191E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DC056CD-F472-4BDA-A840-428063169726}"/>
              </a:ext>
            </a:extLst>
          </p:cNvPr>
          <p:cNvSpPr/>
          <p:nvPr/>
        </p:nvSpPr>
        <p:spPr>
          <a:xfrm>
            <a:off x="999388" y="486172"/>
            <a:ext cx="6594181" cy="487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Разговоры о важном устами финансиста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D323294-F13A-413C-B5C4-9A0566E60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23" y="32538"/>
            <a:ext cx="1369577" cy="1364228"/>
          </a:xfrm>
          <a:prstGeom prst="rect">
            <a:avLst/>
          </a:prstGeom>
        </p:spPr>
      </p:pic>
      <p:sp>
        <p:nvSpPr>
          <p:cNvPr id="50" name="Прямоугольник 49">
            <a:extLst>
              <a:ext uri="{FF2B5EF4-FFF2-40B4-BE49-F238E27FC236}">
                <a16:creationId xmlns="" xmlns:a16="http://schemas.microsoft.com/office/drawing/2014/main" id="{A57ED9F8-2B46-4AE3-8F4E-4D3297A5E2E3}"/>
              </a:ext>
            </a:extLst>
          </p:cNvPr>
          <p:cNvSpPr/>
          <p:nvPr/>
        </p:nvSpPr>
        <p:spPr>
          <a:xfrm>
            <a:off x="1632858" y="1520316"/>
            <a:ext cx="7177335" cy="867811"/>
          </a:xfrm>
          <a:prstGeom prst="rect">
            <a:avLst/>
          </a:prstGeom>
          <a:solidFill>
            <a:srgbClr val="002060"/>
          </a:solidFill>
        </p:spPr>
        <p:txBody>
          <a:bodyPr wrap="square" lIns="36458" tIns="18229" rIns="36458" bIns="1822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Лекция 5 «Создание </a:t>
            </a: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управления сопровождения закупок в МБУ «Центр обслуживания получателей бюджетных средств – образовательных учреждений»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="" xmlns:a16="http://schemas.microsoft.com/office/drawing/2014/main" id="{BF9D141C-82F9-4BD0-B966-35EF1F071054}"/>
              </a:ext>
            </a:extLst>
          </p:cNvPr>
          <p:cNvCxnSpPr>
            <a:cxnSpLocks/>
          </p:cNvCxnSpPr>
          <p:nvPr/>
        </p:nvCxnSpPr>
        <p:spPr>
          <a:xfrm>
            <a:off x="8497" y="2663305"/>
            <a:ext cx="99060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>
            <a:extLst>
              <a:ext uri="{FF2B5EF4-FFF2-40B4-BE49-F238E27FC236}">
                <a16:creationId xmlns="" xmlns:a16="http://schemas.microsoft.com/office/drawing/2014/main" id="{370EB600-A8BD-430D-880B-C28ED1175C2A}"/>
              </a:ext>
            </a:extLst>
          </p:cNvPr>
          <p:cNvSpPr/>
          <p:nvPr/>
        </p:nvSpPr>
        <p:spPr>
          <a:xfrm>
            <a:off x="1090108" y="919722"/>
            <a:ext cx="6989338" cy="406146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Содержание лекций</a:t>
            </a:r>
            <a:endParaRPr lang="ru-RU" sz="20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D1CD7E59-89B8-4075-AEE0-9425D0F1BD84}"/>
              </a:ext>
            </a:extLst>
          </p:cNvPr>
          <p:cNvSpPr/>
          <p:nvPr/>
        </p:nvSpPr>
        <p:spPr>
          <a:xfrm>
            <a:off x="354394" y="2899967"/>
            <a:ext cx="5948904" cy="2345138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 материалах по указанной теме размещены </a:t>
            </a:r>
            <a:r>
              <a:rPr lang="ru-RU" sz="1500" b="1" dirty="0" err="1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видеолекция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,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презентация, а также набор шаблонов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для их использования органами местного самоуправления с целью централизации процесса по </a:t>
            </a:r>
            <a:r>
              <a:rPr lang="ru-RU" sz="15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сопровождению муниципального заказа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всех муниципальных учреждений. </a:t>
            </a:r>
            <a:endParaRPr lang="ru-RU" sz="1500" dirty="0" smtClean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endParaRPr lang="ru-RU" sz="1500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500" dirty="0" smtClean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Такой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подход позволяет </a:t>
            </a:r>
            <a:r>
              <a:rPr lang="ru-RU" sz="15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повысить качество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подготовки закупочной документации, </a:t>
            </a:r>
            <a:r>
              <a:rPr lang="ru-RU" sz="15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снизить финансовые затраты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и </a:t>
            </a:r>
            <a:r>
              <a:rPr lang="ru-RU" sz="15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высвободить время </a:t>
            </a:r>
            <a:r>
              <a:rPr lang="ru-RU" sz="15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у руководителей учреждений для их фокусирования на уставных целях учреждений.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AA7D18AA-870A-4C43-AF4C-4FF0B374625A}"/>
              </a:ext>
            </a:extLst>
          </p:cNvPr>
          <p:cNvSpPr/>
          <p:nvPr/>
        </p:nvSpPr>
        <p:spPr>
          <a:xfrm>
            <a:off x="6515100" y="2914397"/>
            <a:ext cx="3114311" cy="698534"/>
          </a:xfrm>
          <a:prstGeom prst="rect">
            <a:avLst/>
          </a:prstGeom>
          <a:noFill/>
          <a:ln>
            <a:solidFill>
              <a:srgbClr val="BC041E"/>
            </a:solidFill>
          </a:ln>
        </p:spPr>
        <p:txBody>
          <a:bodyPr wrap="square" lIns="36458" tIns="18229" rIns="36458" bIns="18229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Целевая аудитория</a:t>
            </a:r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:</a:t>
            </a:r>
          </a:p>
          <a:p>
            <a:pPr algn="just"/>
            <a:endParaRPr lang="ru-RU" sz="1400" b="1" dirty="0">
              <a:solidFill>
                <a:srgbClr val="C0000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  <a:p>
            <a:pPr marL="171450" indent="-171450" algn="just">
              <a:lnSpc>
                <a:spcPct val="100000"/>
              </a:lnSpc>
              <a:buFontTx/>
              <a:buChar char="-"/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руководители 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учреждений.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pic>
        <p:nvPicPr>
          <p:cNvPr id="22" name="Picture 10" descr="http://qrcoder.ru/code/?https%3A%2F%2Fdisk.yandex.ru%2Fd%2FMie6VV2qSY68ew&amp;4&amp;0">
            <a:hlinkClick r:id="rId7"/>
            <a:extLst>
              <a:ext uri="{FF2B5EF4-FFF2-40B4-BE49-F238E27FC236}">
                <a16:creationId xmlns="" xmlns:a16="http://schemas.microsoft.com/office/drawing/2014/main" id="{E5B2FEEE-56C7-4BE7-A1BA-57ADDA26A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292" y="3731976"/>
            <a:ext cx="681119" cy="68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148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B6E0532-7515-4911-8913-4F032537C0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2229183" y="4206201"/>
            <a:ext cx="8148228" cy="2905421"/>
          </a:xfrm>
          <a:prstGeom prst="rect">
            <a:avLst/>
          </a:prstGeom>
        </p:spPr>
      </p:pic>
      <p:sp>
        <p:nvSpPr>
          <p:cNvPr id="30" name="Пятиугольник 29">
            <a:extLst>
              <a:ext uri="{FF2B5EF4-FFF2-40B4-BE49-F238E27FC236}">
                <a16:creationId xmlns="" xmlns:a16="http://schemas.microsoft.com/office/drawing/2014/main" id="{16B99482-6F69-47F4-ACA6-4FE6BECFE874}"/>
              </a:ext>
            </a:extLst>
          </p:cNvPr>
          <p:cNvSpPr/>
          <p:nvPr/>
        </p:nvSpPr>
        <p:spPr>
          <a:xfrm rot="21185815" flipH="1">
            <a:off x="-1007032" y="6243409"/>
            <a:ext cx="4470538" cy="3922670"/>
          </a:xfrm>
          <a:prstGeom prst="pentagon">
            <a:avLst/>
          </a:prstGeom>
          <a:solidFill>
            <a:srgbClr val="BC0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43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748DAA8-2BDC-4CB6-8584-DE9076167C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24" b="51768"/>
          <a:stretch/>
        </p:blipFill>
        <p:spPr>
          <a:xfrm>
            <a:off x="-415737" y="-264706"/>
            <a:ext cx="3819318" cy="2560500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="" xmlns:a16="http://schemas.microsoft.com/office/drawing/2014/main" id="{36F8CD33-9A61-59F7-2AF3-0FCEFF92E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291" y="3755060"/>
            <a:ext cx="121527" cy="1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458" tIns="18229" rIns="36458" bIns="18229" numCol="1" anchor="t" anchorCtr="0" compatLnSpc="1">
            <a:prstTxWarp prst="textNoShape">
              <a:avLst/>
            </a:prstTxWarp>
          </a:bodyPr>
          <a:lstStyle/>
          <a:p>
            <a:endParaRPr lang="ru-RU" sz="718"/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5B9DBAF1-C191-4522-A47B-276905A1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3269347" y="-689946"/>
            <a:ext cx="8148228" cy="29054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6E542DD6-3468-4101-B585-9D95C03C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51473"/>
            <a:ext cx="782627" cy="1173943"/>
          </a:xfrm>
          <a:prstGeom prst="rect">
            <a:avLst/>
          </a:prstGeom>
        </p:spPr>
      </p:pic>
      <p:sp>
        <p:nvSpPr>
          <p:cNvPr id="31" name="Rectangle 13">
            <a:extLst>
              <a:ext uri="{FF2B5EF4-FFF2-40B4-BE49-F238E27FC236}">
                <a16:creationId xmlns="" xmlns:a16="http://schemas.microsoft.com/office/drawing/2014/main" id="{AE22BBE1-D14D-4322-B7B2-CE28885193E5}"/>
              </a:ext>
            </a:extLst>
          </p:cNvPr>
          <p:cNvSpPr/>
          <p:nvPr/>
        </p:nvSpPr>
        <p:spPr>
          <a:xfrm rot="12503570">
            <a:off x="-551913" y="6757931"/>
            <a:ext cx="3622444" cy="3086508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31" t="-24874" r="-61205" b="-454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3" dirty="0">
              <a:highlight>
                <a:srgbClr val="2875BB"/>
              </a:highlight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F46DE18-6D96-4C26-B39C-257558A050D5}"/>
              </a:ext>
            </a:extLst>
          </p:cNvPr>
          <p:cNvGrpSpPr/>
          <p:nvPr/>
        </p:nvGrpSpPr>
        <p:grpSpPr>
          <a:xfrm rot="21266915">
            <a:off x="9694577" y="6167082"/>
            <a:ext cx="1079648" cy="2605965"/>
            <a:chOff x="14712012" y="5418379"/>
            <a:chExt cx="1985756" cy="479305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3446D99A-B478-49C7-A173-459DB8F8F687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03C565C5-DB26-489B-A700-F9DA8D810D8F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56A0766C-6E75-4904-8725-773DC1530D73}"/>
              </a:ext>
            </a:extLst>
          </p:cNvPr>
          <p:cNvGrpSpPr/>
          <p:nvPr/>
        </p:nvGrpSpPr>
        <p:grpSpPr>
          <a:xfrm rot="10511390">
            <a:off x="6870000" y="-1734667"/>
            <a:ext cx="1079648" cy="2605965"/>
            <a:chOff x="14712012" y="5418379"/>
            <a:chExt cx="1985756" cy="4793055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AD6D37C5-0FFC-4104-88B4-6BF2ED6776F4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31E79EB8-E8A7-49D4-9F58-3C6DEFAE191E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DC056CD-F472-4BDA-A840-428063169726}"/>
              </a:ext>
            </a:extLst>
          </p:cNvPr>
          <p:cNvSpPr/>
          <p:nvPr/>
        </p:nvSpPr>
        <p:spPr>
          <a:xfrm>
            <a:off x="999388" y="486172"/>
            <a:ext cx="6594181" cy="487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Разговоры о важном устами финансиста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D323294-F13A-413C-B5C4-9A0566E60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23" y="32538"/>
            <a:ext cx="1369577" cy="1364228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A62B82D7-7957-425F-A898-EA1ED1940995}"/>
              </a:ext>
            </a:extLst>
          </p:cNvPr>
          <p:cNvSpPr/>
          <p:nvPr/>
        </p:nvSpPr>
        <p:spPr>
          <a:xfrm>
            <a:off x="1090108" y="919722"/>
            <a:ext cx="6989338" cy="406146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Как организован доступ к лекциям</a:t>
            </a:r>
            <a:endParaRPr lang="ru-RU" sz="20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2A5EF3F9-DE6F-4A57-9DCD-3A6B47045D77}"/>
              </a:ext>
            </a:extLst>
          </p:cNvPr>
          <p:cNvSpPr/>
          <p:nvPr/>
        </p:nvSpPr>
        <p:spPr>
          <a:xfrm>
            <a:off x="3967438" y="1479929"/>
            <a:ext cx="5885699" cy="1544919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0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Учебный комплекс </a:t>
            </a:r>
            <a:r>
              <a:rPr lang="ru-RU" sz="2000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«Разговоры о важном устами финансиста» был размещен в официальной группе департамента финансов администрации г.Дзержинска в социальной сети </a:t>
            </a:r>
            <a:r>
              <a:rPr lang="ru-RU" sz="20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«</a:t>
            </a:r>
            <a:r>
              <a:rPr lang="ru-RU" sz="2000" b="1" dirty="0" err="1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Вконтакте</a:t>
            </a:r>
            <a:r>
              <a:rPr lang="ru-RU" sz="20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» </a:t>
            </a:r>
          </a:p>
          <a:p>
            <a:pPr algn="just">
              <a:lnSpc>
                <a:spcPct val="100000"/>
              </a:lnSpc>
            </a:pPr>
            <a:endParaRPr lang="ru-RU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pic>
        <p:nvPicPr>
          <p:cNvPr id="6" name="Picture 4" descr="http://qrcoder.ru/code/?https%3A%2F%2Fvk.com%2F%40depfin_dzr-razgovory-o-vazhnom-ustami-finansista&amp;4&amp;0">
            <a:hlinkClick r:id="rId7"/>
            <a:extLst>
              <a:ext uri="{FF2B5EF4-FFF2-40B4-BE49-F238E27FC236}">
                <a16:creationId xmlns="" xmlns:a16="http://schemas.microsoft.com/office/drawing/2014/main" id="{7C1A690B-7A54-4BDF-9230-BEAE134EE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695" y="2888652"/>
            <a:ext cx="3229414" cy="3229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4B3E9C2-9959-431C-BF33-4E75B4B682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197" y="1406779"/>
            <a:ext cx="3837991" cy="484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26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B6E0532-7515-4911-8913-4F032537C0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2229183" y="4206201"/>
            <a:ext cx="8148228" cy="2905421"/>
          </a:xfrm>
          <a:prstGeom prst="rect">
            <a:avLst/>
          </a:prstGeom>
        </p:spPr>
      </p:pic>
      <p:sp>
        <p:nvSpPr>
          <p:cNvPr id="30" name="Пятиугольник 29">
            <a:extLst>
              <a:ext uri="{FF2B5EF4-FFF2-40B4-BE49-F238E27FC236}">
                <a16:creationId xmlns="" xmlns:a16="http://schemas.microsoft.com/office/drawing/2014/main" id="{16B99482-6F69-47F4-ACA6-4FE6BECFE874}"/>
              </a:ext>
            </a:extLst>
          </p:cNvPr>
          <p:cNvSpPr/>
          <p:nvPr/>
        </p:nvSpPr>
        <p:spPr>
          <a:xfrm rot="21185815" flipH="1">
            <a:off x="-1007032" y="6243409"/>
            <a:ext cx="4470538" cy="3922670"/>
          </a:xfrm>
          <a:prstGeom prst="pentagon">
            <a:avLst/>
          </a:prstGeom>
          <a:solidFill>
            <a:srgbClr val="BC0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43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748DAA8-2BDC-4CB6-8584-DE9076167C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24" b="51768"/>
          <a:stretch/>
        </p:blipFill>
        <p:spPr>
          <a:xfrm>
            <a:off x="-415737" y="-264706"/>
            <a:ext cx="3819318" cy="2560500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="" xmlns:a16="http://schemas.microsoft.com/office/drawing/2014/main" id="{36F8CD33-9A61-59F7-2AF3-0FCEFF92E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291" y="3755060"/>
            <a:ext cx="121527" cy="1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458" tIns="18229" rIns="36458" bIns="18229" numCol="1" anchor="t" anchorCtr="0" compatLnSpc="1">
            <a:prstTxWarp prst="textNoShape">
              <a:avLst/>
            </a:prstTxWarp>
          </a:bodyPr>
          <a:lstStyle/>
          <a:p>
            <a:endParaRPr lang="ru-RU" sz="718"/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5B9DBAF1-C191-4522-A47B-276905A1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3269347" y="-689946"/>
            <a:ext cx="8148228" cy="29054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6E542DD6-3468-4101-B585-9D95C03C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51473"/>
            <a:ext cx="782627" cy="1173943"/>
          </a:xfrm>
          <a:prstGeom prst="rect">
            <a:avLst/>
          </a:prstGeom>
        </p:spPr>
      </p:pic>
      <p:sp>
        <p:nvSpPr>
          <p:cNvPr id="31" name="Rectangle 13">
            <a:extLst>
              <a:ext uri="{FF2B5EF4-FFF2-40B4-BE49-F238E27FC236}">
                <a16:creationId xmlns="" xmlns:a16="http://schemas.microsoft.com/office/drawing/2014/main" id="{AE22BBE1-D14D-4322-B7B2-CE28885193E5}"/>
              </a:ext>
            </a:extLst>
          </p:cNvPr>
          <p:cNvSpPr/>
          <p:nvPr/>
        </p:nvSpPr>
        <p:spPr>
          <a:xfrm rot="12503570">
            <a:off x="-551913" y="6757931"/>
            <a:ext cx="3622444" cy="3086508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31" t="-24874" r="-61205" b="-454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3" dirty="0">
              <a:highlight>
                <a:srgbClr val="2875BB"/>
              </a:highlight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F46DE18-6D96-4C26-B39C-257558A050D5}"/>
              </a:ext>
            </a:extLst>
          </p:cNvPr>
          <p:cNvGrpSpPr/>
          <p:nvPr/>
        </p:nvGrpSpPr>
        <p:grpSpPr>
          <a:xfrm rot="21266915">
            <a:off x="9694577" y="6167082"/>
            <a:ext cx="1079648" cy="2605965"/>
            <a:chOff x="14712012" y="5418379"/>
            <a:chExt cx="1985756" cy="479305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3446D99A-B478-49C7-A173-459DB8F8F687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03C565C5-DB26-489B-A700-F9DA8D810D8F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56A0766C-6E75-4904-8725-773DC1530D73}"/>
              </a:ext>
            </a:extLst>
          </p:cNvPr>
          <p:cNvGrpSpPr/>
          <p:nvPr/>
        </p:nvGrpSpPr>
        <p:grpSpPr>
          <a:xfrm rot="10511390">
            <a:off x="6870000" y="-1734667"/>
            <a:ext cx="1079648" cy="2605965"/>
            <a:chOff x="14712012" y="5418379"/>
            <a:chExt cx="1985756" cy="4793055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AD6D37C5-0FFC-4104-88B4-6BF2ED6776F4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31E79EB8-E8A7-49D4-9F58-3C6DEFAE191E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DC056CD-F472-4BDA-A840-428063169726}"/>
              </a:ext>
            </a:extLst>
          </p:cNvPr>
          <p:cNvSpPr/>
          <p:nvPr/>
        </p:nvSpPr>
        <p:spPr>
          <a:xfrm>
            <a:off x="999388" y="486172"/>
            <a:ext cx="6594181" cy="487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Разговоры о важном устами финансиста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D323294-F13A-413C-B5C4-9A0566E60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23" y="32538"/>
            <a:ext cx="1369577" cy="1364228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A62B82D7-7957-425F-A898-EA1ED1940995}"/>
              </a:ext>
            </a:extLst>
          </p:cNvPr>
          <p:cNvSpPr/>
          <p:nvPr/>
        </p:nvSpPr>
        <p:spPr>
          <a:xfrm>
            <a:off x="1090108" y="919722"/>
            <a:ext cx="6989338" cy="406146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Как организован доступ к лекциям</a:t>
            </a:r>
            <a:endParaRPr lang="ru-RU" sz="20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2A5EF3F9-DE6F-4A57-9DCD-3A6B47045D77}"/>
              </a:ext>
            </a:extLst>
          </p:cNvPr>
          <p:cNvSpPr/>
          <p:nvPr/>
        </p:nvSpPr>
        <p:spPr>
          <a:xfrm>
            <a:off x="79355" y="5180267"/>
            <a:ext cx="7514214" cy="1144810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Все лекции также размещены на официальном сайте Фабрик процессов эффективного управления Нижегородской области </a:t>
            </a:r>
            <a:r>
              <a:rPr lang="ru-RU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(</a:t>
            </a:r>
            <a:r>
              <a:rPr lang="en-US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fp.kupnokreml.ru) – </a:t>
            </a:r>
            <a:r>
              <a:rPr lang="ru-RU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уникальном проекте Корпоративного университета Правительства Нижегородской области</a:t>
            </a:r>
            <a:endParaRPr lang="ru-RU" sz="1600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512461C-FDDC-4E4D-A48D-D0BAB06FB1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98" y="1371144"/>
            <a:ext cx="7490372" cy="3807706"/>
          </a:xfrm>
          <a:prstGeom prst="rect">
            <a:avLst/>
          </a:prstGeom>
        </p:spPr>
      </p:pic>
      <p:pic>
        <p:nvPicPr>
          <p:cNvPr id="2050" name="Picture 2" descr="http://qrcoder.ru/code/?https%3A%2F%2Ffp.kupnokreml.ru%2Fwebinars%2F%3FarrFilter_pf%255BYEAR%255D%255B%255D%3D%26arrFilter_pf%255BCOMPANY%255D%255B%255D%3D50%26set_filter%3D%CF%F0%E8%EC%E5%ED%E8%F2%FC%2B%F4%E8%EB%FC%F2%F0%26set_filter%3DY&amp;4&amp;0">
            <a:hlinkClick r:id="rId8"/>
            <a:extLst>
              <a:ext uri="{FF2B5EF4-FFF2-40B4-BE49-F238E27FC236}">
                <a16:creationId xmlns="" xmlns:a16="http://schemas.microsoft.com/office/drawing/2014/main" id="{A9F36303-786C-45F1-AEAC-9C8041BE9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906" y="2310031"/>
            <a:ext cx="21717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580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B6E0532-7515-4911-8913-4F032537C0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2229183" y="4206201"/>
            <a:ext cx="8148228" cy="2905421"/>
          </a:xfrm>
          <a:prstGeom prst="rect">
            <a:avLst/>
          </a:prstGeom>
        </p:spPr>
      </p:pic>
      <p:sp>
        <p:nvSpPr>
          <p:cNvPr id="30" name="Пятиугольник 29">
            <a:extLst>
              <a:ext uri="{FF2B5EF4-FFF2-40B4-BE49-F238E27FC236}">
                <a16:creationId xmlns="" xmlns:a16="http://schemas.microsoft.com/office/drawing/2014/main" id="{16B99482-6F69-47F4-ACA6-4FE6BECFE874}"/>
              </a:ext>
            </a:extLst>
          </p:cNvPr>
          <p:cNvSpPr/>
          <p:nvPr/>
        </p:nvSpPr>
        <p:spPr>
          <a:xfrm rot="21185815" flipH="1">
            <a:off x="-1007032" y="6243409"/>
            <a:ext cx="4470538" cy="3922670"/>
          </a:xfrm>
          <a:prstGeom prst="pentagon">
            <a:avLst/>
          </a:prstGeom>
          <a:solidFill>
            <a:srgbClr val="BC0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43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748DAA8-2BDC-4CB6-8584-DE9076167C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24" b="51768"/>
          <a:stretch/>
        </p:blipFill>
        <p:spPr>
          <a:xfrm>
            <a:off x="-415737" y="-264706"/>
            <a:ext cx="3819318" cy="2560500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="" xmlns:a16="http://schemas.microsoft.com/office/drawing/2014/main" id="{36F8CD33-9A61-59F7-2AF3-0FCEFF92E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291" y="3755060"/>
            <a:ext cx="121527" cy="1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458" tIns="18229" rIns="36458" bIns="18229" numCol="1" anchor="t" anchorCtr="0" compatLnSpc="1">
            <a:prstTxWarp prst="textNoShape">
              <a:avLst/>
            </a:prstTxWarp>
          </a:bodyPr>
          <a:lstStyle/>
          <a:p>
            <a:endParaRPr lang="ru-RU" sz="718"/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5B9DBAF1-C191-4522-A47B-276905A1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3269347" y="-689946"/>
            <a:ext cx="8148228" cy="29054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6E542DD6-3468-4101-B585-9D95C03C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51473"/>
            <a:ext cx="782627" cy="1173943"/>
          </a:xfrm>
          <a:prstGeom prst="rect">
            <a:avLst/>
          </a:prstGeom>
        </p:spPr>
      </p:pic>
      <p:sp>
        <p:nvSpPr>
          <p:cNvPr id="31" name="Rectangle 13">
            <a:extLst>
              <a:ext uri="{FF2B5EF4-FFF2-40B4-BE49-F238E27FC236}">
                <a16:creationId xmlns="" xmlns:a16="http://schemas.microsoft.com/office/drawing/2014/main" id="{AE22BBE1-D14D-4322-B7B2-CE28885193E5}"/>
              </a:ext>
            </a:extLst>
          </p:cNvPr>
          <p:cNvSpPr/>
          <p:nvPr/>
        </p:nvSpPr>
        <p:spPr>
          <a:xfrm rot="12503570">
            <a:off x="-551913" y="6757931"/>
            <a:ext cx="3622444" cy="3086508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31" t="-24874" r="-61205" b="-454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3" dirty="0">
              <a:highlight>
                <a:srgbClr val="2875BB"/>
              </a:highlight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F46DE18-6D96-4C26-B39C-257558A050D5}"/>
              </a:ext>
            </a:extLst>
          </p:cNvPr>
          <p:cNvGrpSpPr/>
          <p:nvPr/>
        </p:nvGrpSpPr>
        <p:grpSpPr>
          <a:xfrm rot="21266915">
            <a:off x="9694577" y="6167082"/>
            <a:ext cx="1079648" cy="2605965"/>
            <a:chOff x="14712012" y="5418379"/>
            <a:chExt cx="1985756" cy="479305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3446D99A-B478-49C7-A173-459DB8F8F687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03C565C5-DB26-489B-A700-F9DA8D810D8F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56A0766C-6E75-4904-8725-773DC1530D73}"/>
              </a:ext>
            </a:extLst>
          </p:cNvPr>
          <p:cNvGrpSpPr/>
          <p:nvPr/>
        </p:nvGrpSpPr>
        <p:grpSpPr>
          <a:xfrm rot="10511390">
            <a:off x="6870000" y="-1734667"/>
            <a:ext cx="1079648" cy="2605965"/>
            <a:chOff x="14712012" y="5418379"/>
            <a:chExt cx="1985756" cy="4793055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AD6D37C5-0FFC-4104-88B4-6BF2ED6776F4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31E79EB8-E8A7-49D4-9F58-3C6DEFAE191E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DC056CD-F472-4BDA-A840-428063169726}"/>
              </a:ext>
            </a:extLst>
          </p:cNvPr>
          <p:cNvSpPr/>
          <p:nvPr/>
        </p:nvSpPr>
        <p:spPr>
          <a:xfrm>
            <a:off x="999388" y="486172"/>
            <a:ext cx="6594181" cy="487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Разговоры о важном устами финансиста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D323294-F13A-413C-B5C4-9A0566E60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23" y="32538"/>
            <a:ext cx="1369577" cy="1364228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A62B82D7-7957-425F-A898-EA1ED1940995}"/>
              </a:ext>
            </a:extLst>
          </p:cNvPr>
          <p:cNvSpPr/>
          <p:nvPr/>
        </p:nvSpPr>
        <p:spPr>
          <a:xfrm>
            <a:off x="1090108" y="919722"/>
            <a:ext cx="6989338" cy="406146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Обратная связь от обучающихся</a:t>
            </a:r>
            <a:endParaRPr lang="ru-RU" sz="20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2A5EF3F9-DE6F-4A57-9DCD-3A6B47045D77}"/>
              </a:ext>
            </a:extLst>
          </p:cNvPr>
          <p:cNvSpPr/>
          <p:nvPr/>
        </p:nvSpPr>
        <p:spPr>
          <a:xfrm>
            <a:off x="5346270" y="1308638"/>
            <a:ext cx="4494598" cy="1421809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Обратная связь от обучающихся в рамках электронного учебного комплекса собрана </a:t>
            </a:r>
            <a:r>
              <a:rPr lang="ru-RU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 официальной группе департамента финансов администрации г.Дзержинска в социальной сети </a:t>
            </a:r>
            <a:r>
              <a:rPr lang="ru-RU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«</a:t>
            </a:r>
            <a:r>
              <a:rPr lang="ru-RU" b="1" dirty="0" err="1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Вконтакте</a:t>
            </a:r>
            <a:r>
              <a:rPr lang="ru-RU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» </a:t>
            </a:r>
            <a:endParaRPr lang="ru-RU" sz="1600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pic>
        <p:nvPicPr>
          <p:cNvPr id="3074" name="Picture 2" descr="http://qrcoder.ru/code/?https%3A%2F%2Fvk.com%2Ftopic-222046764_51037767&amp;4&amp;0">
            <a:hlinkClick r:id="rId7"/>
            <a:extLst>
              <a:ext uri="{FF2B5EF4-FFF2-40B4-BE49-F238E27FC236}">
                <a16:creationId xmlns="" xmlns:a16="http://schemas.microsoft.com/office/drawing/2014/main" id="{4DC66C3D-5964-470E-A483-71326AB50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44" y="3167801"/>
            <a:ext cx="2477649" cy="247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3E36507-19EE-41FC-987F-D97BEA4ACF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745" y="1369279"/>
            <a:ext cx="5133951" cy="480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14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B6E0532-7515-4911-8913-4F032537C0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2229183" y="4206201"/>
            <a:ext cx="8148228" cy="2905421"/>
          </a:xfrm>
          <a:prstGeom prst="rect">
            <a:avLst/>
          </a:prstGeom>
        </p:spPr>
      </p:pic>
      <p:sp>
        <p:nvSpPr>
          <p:cNvPr id="30" name="Пятиугольник 29">
            <a:extLst>
              <a:ext uri="{FF2B5EF4-FFF2-40B4-BE49-F238E27FC236}">
                <a16:creationId xmlns="" xmlns:a16="http://schemas.microsoft.com/office/drawing/2014/main" id="{16B99482-6F69-47F4-ACA6-4FE6BECFE874}"/>
              </a:ext>
            </a:extLst>
          </p:cNvPr>
          <p:cNvSpPr/>
          <p:nvPr/>
        </p:nvSpPr>
        <p:spPr>
          <a:xfrm rot="21185815" flipH="1">
            <a:off x="-1007032" y="6243409"/>
            <a:ext cx="4470538" cy="3922670"/>
          </a:xfrm>
          <a:prstGeom prst="pentagon">
            <a:avLst/>
          </a:prstGeom>
          <a:solidFill>
            <a:srgbClr val="BC0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43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748DAA8-2BDC-4CB6-8584-DE9076167C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24" b="51768"/>
          <a:stretch/>
        </p:blipFill>
        <p:spPr>
          <a:xfrm>
            <a:off x="-415737" y="-264706"/>
            <a:ext cx="3819318" cy="2560500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="" xmlns:a16="http://schemas.microsoft.com/office/drawing/2014/main" id="{36F8CD33-9A61-59F7-2AF3-0FCEFF92E0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291" y="3849066"/>
            <a:ext cx="121527" cy="1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458" tIns="18229" rIns="36458" bIns="18229" numCol="1" anchor="t" anchorCtr="0" compatLnSpc="1">
            <a:prstTxWarp prst="textNoShape">
              <a:avLst/>
            </a:prstTxWarp>
          </a:bodyPr>
          <a:lstStyle/>
          <a:p>
            <a:endParaRPr lang="ru-RU" sz="718"/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5B9DBAF1-C191-4522-A47B-276905A1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0" t="45765" b="-494"/>
          <a:stretch/>
        </p:blipFill>
        <p:spPr>
          <a:xfrm>
            <a:off x="3269347" y="-689946"/>
            <a:ext cx="8148228" cy="29054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6E542DD6-3468-4101-B585-9D95C03C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" y="151473"/>
            <a:ext cx="782627" cy="1173943"/>
          </a:xfrm>
          <a:prstGeom prst="rect">
            <a:avLst/>
          </a:prstGeom>
        </p:spPr>
      </p:pic>
      <p:sp>
        <p:nvSpPr>
          <p:cNvPr id="31" name="Rectangle 13">
            <a:extLst>
              <a:ext uri="{FF2B5EF4-FFF2-40B4-BE49-F238E27FC236}">
                <a16:creationId xmlns="" xmlns:a16="http://schemas.microsoft.com/office/drawing/2014/main" id="{AE22BBE1-D14D-4322-B7B2-CE28885193E5}"/>
              </a:ext>
            </a:extLst>
          </p:cNvPr>
          <p:cNvSpPr/>
          <p:nvPr/>
        </p:nvSpPr>
        <p:spPr>
          <a:xfrm rot="12503570">
            <a:off x="-551913" y="6757931"/>
            <a:ext cx="3622444" cy="3086508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31" t="-24874" r="-61205" b="-454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3" dirty="0">
              <a:highlight>
                <a:srgbClr val="2875BB"/>
              </a:highlight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F46DE18-6D96-4C26-B39C-257558A050D5}"/>
              </a:ext>
            </a:extLst>
          </p:cNvPr>
          <p:cNvGrpSpPr/>
          <p:nvPr/>
        </p:nvGrpSpPr>
        <p:grpSpPr>
          <a:xfrm rot="21266915">
            <a:off x="9694577" y="6167082"/>
            <a:ext cx="1079648" cy="2605965"/>
            <a:chOff x="14712012" y="5418379"/>
            <a:chExt cx="1985756" cy="479305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3446D99A-B478-49C7-A173-459DB8F8F687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03C565C5-DB26-489B-A700-F9DA8D810D8F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56A0766C-6E75-4904-8725-773DC1530D73}"/>
              </a:ext>
            </a:extLst>
          </p:cNvPr>
          <p:cNvGrpSpPr/>
          <p:nvPr/>
        </p:nvGrpSpPr>
        <p:grpSpPr>
          <a:xfrm rot="10511390">
            <a:off x="6870000" y="-1734667"/>
            <a:ext cx="1079648" cy="2605965"/>
            <a:chOff x="14712012" y="5418379"/>
            <a:chExt cx="1985756" cy="4793055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AD6D37C5-0FFC-4104-88B4-6BF2ED6776F4}"/>
                </a:ext>
              </a:extLst>
            </p:cNvPr>
            <p:cNvSpPr/>
            <p:nvPr/>
          </p:nvSpPr>
          <p:spPr>
            <a:xfrm rot="3058633">
              <a:off x="13895210" y="7408876"/>
              <a:ext cx="4667111" cy="938005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31E79EB8-E8A7-49D4-9F58-3C6DEFAE191E}"/>
                </a:ext>
              </a:extLst>
            </p:cNvPr>
            <p:cNvSpPr/>
            <p:nvPr/>
          </p:nvSpPr>
          <p:spPr>
            <a:xfrm rot="3058633">
              <a:off x="12847459" y="7282932"/>
              <a:ext cx="4667111" cy="938005"/>
            </a:xfrm>
            <a:prstGeom prst="rect">
              <a:avLst/>
            </a:prstGeom>
            <a:solidFill>
              <a:srgbClr val="BC04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43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DC056CD-F472-4BDA-A840-428063169726}"/>
              </a:ext>
            </a:extLst>
          </p:cNvPr>
          <p:cNvSpPr/>
          <p:nvPr/>
        </p:nvSpPr>
        <p:spPr>
          <a:xfrm>
            <a:off x="999388" y="486172"/>
            <a:ext cx="6594181" cy="487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Разговоры о важном устами финансиста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D323294-F13A-413C-B5C4-9A0566E60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23" y="32538"/>
            <a:ext cx="1369577" cy="1364228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A62B82D7-7957-425F-A898-EA1ED1940995}"/>
              </a:ext>
            </a:extLst>
          </p:cNvPr>
          <p:cNvSpPr/>
          <p:nvPr/>
        </p:nvSpPr>
        <p:spPr>
          <a:xfrm>
            <a:off x="1090108" y="919722"/>
            <a:ext cx="6989338" cy="406146"/>
          </a:xfrm>
          <a:prstGeom prst="rect">
            <a:avLst/>
          </a:prstGeom>
          <a:noFill/>
        </p:spPr>
        <p:txBody>
          <a:bodyPr wrap="square" lIns="36458" tIns="18229" rIns="36458" bIns="18229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ea typeface="Cambria" pitchFamily="18" charset="0"/>
                <a:cs typeface="Calibri" panose="020F0502020204030204" pitchFamily="34" charset="0"/>
              </a:rPr>
              <a:t>Обратная связь от обучающихся</a:t>
            </a:r>
            <a:endParaRPr lang="ru-RU" sz="2000" b="1" dirty="0">
              <a:latin typeface="Calibri" panose="020F0502020204030204" pitchFamily="34" charset="0"/>
              <a:ea typeface="Cambria" pitchFamily="18" charset="0"/>
              <a:cs typeface="Calibri" panose="020F050202020403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1773D88-BA4A-43A1-9AA9-D9C5E7F02CB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54"/>
          <a:stretch/>
        </p:blipFill>
        <p:spPr>
          <a:xfrm>
            <a:off x="94003" y="1497837"/>
            <a:ext cx="4730808" cy="6571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FCA29CE7-6FA9-44DB-BBCD-0D68278AD37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62"/>
          <a:stretch/>
        </p:blipFill>
        <p:spPr>
          <a:xfrm>
            <a:off x="94001" y="2303452"/>
            <a:ext cx="4730809" cy="110669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C9CD1EE-2E0B-4FEF-BC25-E2190522B64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44"/>
          <a:stretch/>
        </p:blipFill>
        <p:spPr>
          <a:xfrm>
            <a:off x="94001" y="3563388"/>
            <a:ext cx="4730810" cy="64444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00F370C1-34BC-481C-B59A-98E5AB657C4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244"/>
          <a:stretch/>
        </p:blipFill>
        <p:spPr>
          <a:xfrm>
            <a:off x="93162" y="4268275"/>
            <a:ext cx="4730810" cy="53434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DD6818DC-1424-409A-904B-1EA0E56F157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912"/>
          <a:stretch/>
        </p:blipFill>
        <p:spPr>
          <a:xfrm>
            <a:off x="4913832" y="1496480"/>
            <a:ext cx="4943085" cy="65373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B1F0CFBF-8E9F-4311-BA57-A89B6945E63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987"/>
          <a:stretch/>
        </p:blipFill>
        <p:spPr>
          <a:xfrm>
            <a:off x="4913831" y="2278061"/>
            <a:ext cx="4943085" cy="115747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1B04BF6-682F-4D73-90A8-BC986FA9D82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367"/>
          <a:stretch/>
        </p:blipFill>
        <p:spPr>
          <a:xfrm>
            <a:off x="107988" y="4915664"/>
            <a:ext cx="4715983" cy="52186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B2B292DD-597E-4A16-94BB-59887A0D32C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376"/>
          <a:stretch/>
        </p:blipFill>
        <p:spPr>
          <a:xfrm>
            <a:off x="4903794" y="3563388"/>
            <a:ext cx="4953122" cy="54178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9CE82D25-EF46-4047-85F0-F4707B68EAB2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598"/>
          <a:stretch/>
        </p:blipFill>
        <p:spPr>
          <a:xfrm>
            <a:off x="103197" y="5562450"/>
            <a:ext cx="4715983" cy="53259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="" xmlns:a16="http://schemas.microsoft.com/office/drawing/2014/main" id="{D1C9888C-7295-4BFB-8945-705A555D93E1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2264"/>
          <a:stretch/>
        </p:blipFill>
        <p:spPr>
          <a:xfrm>
            <a:off x="4903794" y="4195500"/>
            <a:ext cx="4953122" cy="528428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8C2CB5B-3900-450D-BB17-5CE94EFDB6D8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164"/>
          <a:stretch/>
        </p:blipFill>
        <p:spPr>
          <a:xfrm>
            <a:off x="4903794" y="4856890"/>
            <a:ext cx="4953122" cy="575087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C71810B7-86C5-4CBD-97F9-9FDA7329E073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2233"/>
          <a:stretch/>
        </p:blipFill>
        <p:spPr>
          <a:xfrm>
            <a:off x="4903793" y="5540772"/>
            <a:ext cx="4953122" cy="53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9328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727</TotalTime>
  <Words>798</Words>
  <Application>Microsoft Office PowerPoint</Application>
  <PresentationFormat>Лист A4 (210x297 мм)</PresentationFormat>
  <Paragraphs>93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Разговоры о важном устами финансиста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Сухарева Ксения Сергеевна</cp:lastModifiedBy>
  <cp:revision>103</cp:revision>
  <cp:lastPrinted>2024-07-03T12:26:49Z</cp:lastPrinted>
  <dcterms:created xsi:type="dcterms:W3CDTF">2023-08-15T16:48:25Z</dcterms:created>
  <dcterms:modified xsi:type="dcterms:W3CDTF">2024-07-03T12:31:06Z</dcterms:modified>
</cp:coreProperties>
</file>