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1"/>
  </p:notesMasterIdLst>
  <p:sldIdLst>
    <p:sldId id="256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CFCE44C-F0B0-4962-9311-733A2686812A}">
          <p14:sldIdLst>
            <p14:sldId id="256"/>
          </p14:sldIdLst>
        </p14:section>
        <p14:section name="Раздел без заголовка" id="{F1E813EC-6694-4530-861C-E80117DB8832}">
          <p14:sldIdLst>
            <p14:sldId id="260"/>
            <p14:sldId id="261"/>
            <p14:sldId id="262"/>
            <p14:sldId id="263"/>
            <p14:sldId id="264"/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6" autoAdjust="0"/>
    <p:restoredTop sz="94662" autoAdjust="0"/>
  </p:normalViewPr>
  <p:slideViewPr>
    <p:cSldViewPr>
      <p:cViewPr varScale="1">
        <p:scale>
          <a:sx n="82" d="100"/>
          <a:sy n="82" d="100"/>
        </p:scale>
        <p:origin x="-3228" y="-9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08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ED47B-F86A-4BD2-8A50-B62B961436CD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9C6FE-2A03-4C83-BA3F-89BD9A38B7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64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9C6FE-2A03-4C83-BA3F-89BD9A38B76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350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48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1A314-9F6B-4335-A7BF-EA3A65093B16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3231-D237-420E-8998-CF3E6285FE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3622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1A314-9F6B-4335-A7BF-EA3A65093B16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3231-D237-420E-8998-CF3E6285FE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3401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1A314-9F6B-4335-A7BF-EA3A65093B16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3231-D237-420E-8998-CF3E6285FE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1446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1A314-9F6B-4335-A7BF-EA3A65093B16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3231-D237-420E-8998-CF3E6285FE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0910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1A314-9F6B-4335-A7BF-EA3A65093B16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3231-D237-420E-8998-CF3E6285FE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6885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1A314-9F6B-4335-A7BF-EA3A65093B16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3231-D237-420E-8998-CF3E6285FE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9242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1A314-9F6B-4335-A7BF-EA3A65093B16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3231-D237-420E-8998-CF3E6285FE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5523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1A314-9F6B-4335-A7BF-EA3A65093B16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3231-D237-420E-8998-CF3E6285FE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989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1A314-9F6B-4335-A7BF-EA3A65093B16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3231-D237-420E-8998-CF3E6285FE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1672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1A314-9F6B-4335-A7BF-EA3A65093B16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3231-D237-420E-8998-CF3E6285FE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5590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1A314-9F6B-4335-A7BF-EA3A65093B16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23231-D237-420E-8998-CF3E6285FE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497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0"/>
            <a:lum/>
          </a:blip>
          <a:srcRect/>
          <a:stretch>
            <a:fillRect l="-57000" r="-5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alphaModFix amt="50000"/>
            <a:lum/>
          </a:blip>
          <a:srcRect/>
          <a:stretch>
            <a:fillRect l="-57000" r="-5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1A314-9F6B-4335-A7BF-EA3A65093B16}" type="datetimeFigureOut">
              <a:rPr lang="ru-RU" smtClean="0"/>
              <a:t>17.05.2024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23231-D237-420E-8998-CF3E6285FE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43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0688" y="395536"/>
            <a:ext cx="5829300" cy="1960033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ru-RU" sz="7200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ГАЙД ПО БЮДЖЕТУ</a:t>
            </a:r>
            <a:endParaRPr lang="ru-RU" sz="7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0120" y="7452320"/>
            <a:ext cx="5616624" cy="1296144"/>
          </a:xfrm>
        </p:spPr>
        <p:txBody>
          <a:bodyPr>
            <a:normAutofit fontScale="77500" lnSpcReduction="20000"/>
          </a:bodyPr>
          <a:lstStyle/>
          <a:p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Автор проекта:</a:t>
            </a:r>
          </a:p>
          <a:p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Филатова Софья</a:t>
            </a:r>
          </a:p>
          <a:p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2024 год</a:t>
            </a:r>
            <a:endParaRPr lang="ru-RU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ятно 1 8"/>
          <p:cNvSpPr/>
          <p:nvPr/>
        </p:nvSpPr>
        <p:spPr>
          <a:xfrm>
            <a:off x="260648" y="2627784"/>
            <a:ext cx="6264696" cy="4824536"/>
          </a:xfrm>
          <a:prstGeom prst="irregularSeal1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563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узел 1"/>
          <p:cNvSpPr/>
          <p:nvPr/>
        </p:nvSpPr>
        <p:spPr>
          <a:xfrm>
            <a:off x="5301208" y="2356090"/>
            <a:ext cx="1296144" cy="1216096"/>
          </a:xfrm>
          <a:prstGeom prst="flowChartConnector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узел 5"/>
          <p:cNvSpPr/>
          <p:nvPr/>
        </p:nvSpPr>
        <p:spPr>
          <a:xfrm>
            <a:off x="498153" y="395536"/>
            <a:ext cx="1296144" cy="1152128"/>
          </a:xfrm>
          <a:prstGeom prst="flowChartConnector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2089472" y="611560"/>
            <a:ext cx="4363864" cy="72008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Привет, Соня!</a:t>
            </a:r>
            <a:endParaRPr lang="ru-RU" sz="4000" dirty="0"/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274368" y="2234068"/>
            <a:ext cx="4608512" cy="2265924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Привет, Маша! Сегодня на уроке мы изучили тему «Что такое бюджет?»</a:t>
            </a:r>
            <a:endParaRPr lang="ru-RU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68" y="6191871"/>
            <a:ext cx="1317625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Скругленная прямоугольная выноска 9"/>
          <p:cNvSpPr/>
          <p:nvPr/>
        </p:nvSpPr>
        <p:spPr>
          <a:xfrm>
            <a:off x="1994024" y="5580112"/>
            <a:ext cx="4554760" cy="2399856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Мне интересна эта тема! Расскажи основные  моменты.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4478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20" y="383431"/>
            <a:ext cx="1317625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ая прямоугольная выноска 2"/>
          <p:cNvSpPr/>
          <p:nvPr/>
        </p:nvSpPr>
        <p:spPr>
          <a:xfrm>
            <a:off x="392120" y="1763688"/>
            <a:ext cx="4608512" cy="2520281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Финансы — это деньги. Бюджет — расходы и доходы семьи, фирмы или </a:t>
            </a:r>
            <a:r>
              <a:rPr lang="ru-RU" sz="2000" dirty="0" smtClean="0"/>
              <a:t>государства</a:t>
            </a:r>
            <a:r>
              <a:rPr lang="ru-RU" sz="2000" dirty="0"/>
              <a:t>. В буквальном переводе «</a:t>
            </a:r>
            <a:r>
              <a:rPr lang="ru-RU" sz="2000" dirty="0" err="1"/>
              <a:t>bougette</a:t>
            </a:r>
            <a:r>
              <a:rPr lang="ru-RU" sz="2000" dirty="0"/>
              <a:t>» обозначает маленький мешочек с деньгами, носимый на поясе (т.е. кошелек в современной интерпретации).</a:t>
            </a:r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2005977" y="467544"/>
            <a:ext cx="4413968" cy="1008112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smtClean="0"/>
              <a:t> А что </a:t>
            </a:r>
            <a:r>
              <a:rPr lang="ru-RU" sz="3200" dirty="0" smtClean="0"/>
              <a:t>такое бюджет?</a:t>
            </a:r>
            <a:endParaRPr lang="ru-RU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320" y="2402321"/>
            <a:ext cx="1317625" cy="124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23" y="7596336"/>
            <a:ext cx="1322387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1988841" y="7559446"/>
            <a:ext cx="4413968" cy="1176337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  <a:r>
              <a:rPr lang="ru-RU" sz="3200" dirty="0"/>
              <a:t>Из чего состоит бюджет?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25" y="4716016"/>
            <a:ext cx="6125583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369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00" y="323528"/>
            <a:ext cx="1317625" cy="124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3" y="1907704"/>
            <a:ext cx="5782121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ая прямоугольная выноска 2"/>
          <p:cNvSpPr/>
          <p:nvPr/>
        </p:nvSpPr>
        <p:spPr>
          <a:xfrm>
            <a:off x="620688" y="414413"/>
            <a:ext cx="4248471" cy="115212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Любой бюджет состоит из 2 частей: доходной и </a:t>
            </a:r>
            <a:r>
              <a:rPr lang="ru-RU" sz="2400" dirty="0" smtClean="0"/>
              <a:t>расходной. </a:t>
            </a:r>
            <a:endParaRPr lang="ru-RU" sz="24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88" y="4860032"/>
            <a:ext cx="1322387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2204865" y="4860032"/>
            <a:ext cx="4341960" cy="1176337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Из чего складывается доходная часть бюджета?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144" y="6720877"/>
            <a:ext cx="1317625" cy="124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731704" y="6440362"/>
            <a:ext cx="4320478" cy="202007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Основной источник доходов – это налоговые поступления (их платят отдельные люди и предприятия), штрафы, сборы, а также </a:t>
            </a:r>
            <a:r>
              <a:rPr lang="ru-RU" sz="2000" dirty="0" smtClean="0"/>
              <a:t> доходы </a:t>
            </a:r>
            <a:r>
              <a:rPr lang="ru-RU" sz="2000" dirty="0"/>
              <a:t>от государственной </a:t>
            </a:r>
            <a:r>
              <a:rPr lang="ru-RU" sz="2000" dirty="0" smtClean="0"/>
              <a:t>собственности.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6934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3" y="323528"/>
            <a:ext cx="1322387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ая прямоугольная выноска 2"/>
          <p:cNvSpPr/>
          <p:nvPr/>
        </p:nvSpPr>
        <p:spPr>
          <a:xfrm>
            <a:off x="2132855" y="503547"/>
            <a:ext cx="4197895" cy="816297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А на что тратятся деньги из бюджета?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126" y="2656731"/>
            <a:ext cx="1317625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548680" y="1979712"/>
            <a:ext cx="4320480" cy="259228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Расходная часть бюджета направляется на здравоохранение, образование</a:t>
            </a:r>
            <a:r>
              <a:rPr lang="ru-RU"/>
              <a:t>, </a:t>
            </a:r>
            <a:r>
              <a:rPr lang="ru-RU" smtClean="0"/>
              <a:t>культуру, </a:t>
            </a:r>
            <a:r>
              <a:rPr lang="ru-RU" dirty="0"/>
              <a:t>спорт</a:t>
            </a:r>
            <a:r>
              <a:rPr lang="ru-RU"/>
              <a:t>, </a:t>
            </a:r>
            <a:r>
              <a:rPr lang="ru-RU" smtClean="0"/>
              <a:t>экологическую </a:t>
            </a:r>
            <a:r>
              <a:rPr lang="ru-RU" dirty="0"/>
              <a:t>безопасность</a:t>
            </a:r>
            <a:r>
              <a:rPr lang="ru-RU"/>
              <a:t>, </a:t>
            </a:r>
            <a:r>
              <a:rPr lang="ru-RU" smtClean="0"/>
              <a:t>общественную </a:t>
            </a:r>
            <a:r>
              <a:rPr lang="ru-RU" dirty="0"/>
              <a:t>безопасность и правопорядок</a:t>
            </a:r>
            <a:r>
              <a:rPr lang="ru-RU"/>
              <a:t>, </a:t>
            </a:r>
            <a:r>
              <a:rPr lang="ru-RU" smtClean="0"/>
              <a:t>оборону </a:t>
            </a:r>
            <a:r>
              <a:rPr lang="ru-RU" dirty="0"/>
              <a:t>страны, государственное управление</a:t>
            </a:r>
            <a:r>
              <a:rPr lang="ru-RU"/>
              <a:t>, </a:t>
            </a:r>
            <a:r>
              <a:rPr lang="ru-RU" smtClean="0"/>
              <a:t>экономику </a:t>
            </a:r>
            <a:r>
              <a:rPr lang="ru-RU" dirty="0"/>
              <a:t>страны</a:t>
            </a:r>
            <a:r>
              <a:rPr lang="ru-RU"/>
              <a:t>, </a:t>
            </a:r>
            <a:r>
              <a:rPr lang="ru-RU" smtClean="0"/>
              <a:t>заботу </a:t>
            </a:r>
            <a:r>
              <a:rPr lang="ru-RU" dirty="0"/>
              <a:t>о малоимущих гражданах, инвалидах, пенсионерах, молодых семьях.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3" y="5436096"/>
            <a:ext cx="1322387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2010271" y="5564951"/>
            <a:ext cx="4320480" cy="864096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На </a:t>
            </a:r>
            <a:r>
              <a:rPr lang="ru-RU" sz="2400" dirty="0" smtClean="0"/>
              <a:t>какой период времени </a:t>
            </a:r>
            <a:r>
              <a:rPr lang="ru-RU" sz="2400" dirty="0"/>
              <a:t>формируется бюджет?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426" y="7088302"/>
            <a:ext cx="1322387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406383" y="7088302"/>
            <a:ext cx="4464446" cy="1162265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Бюджет формируется на определенный период времени: месяц, квартал, год, несколько лет.</a:t>
            </a:r>
          </a:p>
        </p:txBody>
      </p:sp>
    </p:spTree>
    <p:extLst>
      <p:ext uri="{BB962C8B-B14F-4D97-AF65-F5344CB8AC3E}">
        <p14:creationId xmlns:p14="http://schemas.microsoft.com/office/powerpoint/2010/main" val="357321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ая прямоугольная выноска 1"/>
          <p:cNvSpPr/>
          <p:nvPr/>
        </p:nvSpPr>
        <p:spPr>
          <a:xfrm>
            <a:off x="1988840" y="383431"/>
            <a:ext cx="4320480" cy="1308249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smtClean="0"/>
              <a:t>Существуют </a:t>
            </a:r>
            <a:r>
              <a:rPr lang="ru-RU" sz="2800" dirty="0"/>
              <a:t>какие - то принципы или критерии бюджета?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64" y="383431"/>
            <a:ext cx="1322387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184" y="2131647"/>
            <a:ext cx="1322387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844824" y="2411760"/>
            <a:ext cx="576064" cy="1150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Скругленная прямоугольная выноска 4"/>
          <p:cNvSpPr/>
          <p:nvPr/>
        </p:nvSpPr>
        <p:spPr>
          <a:xfrm>
            <a:off x="404664" y="2131647"/>
            <a:ext cx="4392488" cy="1720273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Да, оптимальный вариант бюджета, это ситуация, при которой его доходы и расходы  равны и называется это </a:t>
            </a:r>
            <a:r>
              <a:rPr lang="ru-RU" dirty="0" smtClean="0"/>
              <a:t>сбалансированный бюджет.</a:t>
            </a:r>
            <a:endParaRPr lang="ru-RU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63" y="4427984"/>
            <a:ext cx="1322387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2071845" y="4427984"/>
            <a:ext cx="4320480" cy="1176337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А если доходы и расходы не равны?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190" y="6458681"/>
            <a:ext cx="1322387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Скругленная прямоугольная выноска 6"/>
          <p:cNvSpPr/>
          <p:nvPr/>
        </p:nvSpPr>
        <p:spPr>
          <a:xfrm>
            <a:off x="404664" y="6199236"/>
            <a:ext cx="4176464" cy="175714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Если же расходная часть больше доходной, то говорят о дефиците бюджета, а если же доход превышает расход, то это профицит бюджета.</a:t>
            </a:r>
          </a:p>
        </p:txBody>
      </p:sp>
    </p:spTree>
    <p:extLst>
      <p:ext uri="{BB962C8B-B14F-4D97-AF65-F5344CB8AC3E}">
        <p14:creationId xmlns:p14="http://schemas.microsoft.com/office/powerpoint/2010/main" val="283727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81" y="539552"/>
            <a:ext cx="5832648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71" y="4788024"/>
            <a:ext cx="1322387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ая прямоугольная выноска 1"/>
          <p:cNvSpPr/>
          <p:nvPr/>
        </p:nvSpPr>
        <p:spPr>
          <a:xfrm>
            <a:off x="2235142" y="4840860"/>
            <a:ext cx="4104456" cy="1070664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Что </a:t>
            </a:r>
            <a:r>
              <a:rPr lang="ru-RU" sz="2800" dirty="0"/>
              <a:t>нужно делать при дефиците бюджета?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511" y="6804329"/>
            <a:ext cx="1322387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ая прямоугольная выноска 2"/>
          <p:cNvSpPr/>
          <p:nvPr/>
        </p:nvSpPr>
        <p:spPr>
          <a:xfrm>
            <a:off x="692696" y="6804329"/>
            <a:ext cx="4104456" cy="115212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Нужно сокращать расходы и искать дополнительные источники дохода, например, </a:t>
            </a:r>
            <a:r>
              <a:rPr lang="ru-RU"/>
              <a:t>взять </a:t>
            </a:r>
            <a:r>
              <a:rPr lang="ru-RU" smtClean="0"/>
              <a:t>кредит.</a:t>
            </a:r>
            <a:endParaRPr lang="ru-RU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767" y="6804329"/>
            <a:ext cx="1322387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399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ая прямоугольная выноска 1"/>
          <p:cNvSpPr/>
          <p:nvPr/>
        </p:nvSpPr>
        <p:spPr>
          <a:xfrm>
            <a:off x="476672" y="683568"/>
            <a:ext cx="4464496" cy="252028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smtClean="0"/>
              <a:t>ЗАПОМНИ! </a:t>
            </a:r>
            <a:r>
              <a:rPr lang="ru-RU" sz="2400"/>
              <a:t>Социальная и экономическая стабильность отдельно взятой семьи, предприятия и государства недостижима без грамотно сформированного </a:t>
            </a:r>
            <a:r>
              <a:rPr lang="ru-RU" sz="2400" smtClean="0"/>
              <a:t>бюджета.</a:t>
            </a:r>
            <a:endParaRPr lang="ru-RU" sz="24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00" y="1324583"/>
            <a:ext cx="1322387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ятно 2 5"/>
          <p:cNvSpPr/>
          <p:nvPr/>
        </p:nvSpPr>
        <p:spPr>
          <a:xfrm>
            <a:off x="260648" y="3203848"/>
            <a:ext cx="6597352" cy="5472608"/>
          </a:xfrm>
          <a:prstGeom prst="irregularSeal2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3247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273</Words>
  <Application>Microsoft Office PowerPoint</Application>
  <PresentationFormat>Экран (4:3)</PresentationFormat>
  <Paragraphs>25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Тема Office</vt:lpstr>
      <vt:lpstr>Специальное оформление</vt:lpstr>
      <vt:lpstr>ГАЙД ПО БЮДЖЕТУ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Антонина</cp:lastModifiedBy>
  <cp:revision>22</cp:revision>
  <dcterms:created xsi:type="dcterms:W3CDTF">2024-05-15T16:50:08Z</dcterms:created>
  <dcterms:modified xsi:type="dcterms:W3CDTF">2024-05-17T07:37:17Z</dcterms:modified>
</cp:coreProperties>
</file>