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0"/>
  </p:notesMasterIdLst>
  <p:sldIdLst>
    <p:sldId id="266" r:id="rId2"/>
    <p:sldId id="258" r:id="rId3"/>
    <p:sldId id="261" r:id="rId4"/>
    <p:sldId id="262" r:id="rId5"/>
    <p:sldId id="263" r:id="rId6"/>
    <p:sldId id="264" r:id="rId7"/>
    <p:sldId id="265" r:id="rId8"/>
    <p:sldId id="268" r:id="rId9"/>
  </p:sldIdLst>
  <p:sldSz cx="18288000" cy="10287000"/>
  <p:notesSz cx="10287000" cy="18288000"/>
  <p:embeddedFontLst>
    <p:embeddedFont>
      <p:font typeface="Montserrat Bold" panose="020B0604020202020204" charset="0"/>
      <p:bold r:id="rId11"/>
      <p:italic r:id="rId12"/>
      <p:boldItalic r:id="rId13"/>
    </p:embeddedFont>
    <p:embeddedFont>
      <p:font typeface="Montserrat Regular" panose="020B0604020202020204" charset="0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10"/>
  </p:normalViewPr>
  <p:slideViewPr>
    <p:cSldViewPr snapToGrid="0" snapToObjects="1">
      <p:cViewPr>
        <p:scale>
          <a:sx n="81" d="100"/>
          <a:sy n="81" d="100"/>
        </p:scale>
        <p:origin x="-114" y="-48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9639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50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0235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630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224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4.png"/><Relationship Id="rId10" Type="http://schemas.openxmlformats.org/officeDocument/2006/relationships/image" Target="../media/image8.svg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.png"/><Relationship Id="rId3" Type="http://schemas.openxmlformats.org/officeDocument/2006/relationships/image" Target="../media/image6.png"/><Relationship Id="rId12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7.jpg"/><Relationship Id="rId15" Type="http://schemas.openxmlformats.org/officeDocument/2006/relationships/image" Target="../media/image10.jpeg"/><Relationship Id="rId10" Type="http://schemas.openxmlformats.org/officeDocument/2006/relationships/image" Target="../media/image16.svg"/><Relationship Id="rId1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jpeg"/><Relationship Id="rId3" Type="http://schemas.openxmlformats.org/officeDocument/2006/relationships/image" Target="../media/image6.png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4.png"/><Relationship Id="rId10" Type="http://schemas.openxmlformats.org/officeDocument/2006/relationships/image" Target="../media/image16.svg"/><Relationship Id="rId1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jpeg"/><Relationship Id="rId3" Type="http://schemas.openxmlformats.org/officeDocument/2006/relationships/image" Target="../media/image6.png"/><Relationship Id="rId12" Type="http://schemas.openxmlformats.org/officeDocument/2006/relationships/image" Target="../media/image9.jpe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4.png"/><Relationship Id="rId15" Type="http://schemas.openxmlformats.org/officeDocument/2006/relationships/image" Target="../media/image13.jpg"/><Relationship Id="rId10" Type="http://schemas.openxmlformats.org/officeDocument/2006/relationships/image" Target="../media/image16.svg"/><Relationship Id="rId1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jpeg"/><Relationship Id="rId3" Type="http://schemas.openxmlformats.org/officeDocument/2006/relationships/image" Target="../media/image6.png"/><Relationship Id="rId12" Type="http://schemas.openxmlformats.org/officeDocument/2006/relationships/image" Target="../media/image9.jpeg"/><Relationship Id="rId17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4.png"/><Relationship Id="rId15" Type="http://schemas.openxmlformats.org/officeDocument/2006/relationships/image" Target="../media/image17.jpg"/><Relationship Id="rId10" Type="http://schemas.openxmlformats.org/officeDocument/2006/relationships/image" Target="../media/image16.svg"/><Relationship Id="rId1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jpeg"/><Relationship Id="rId3" Type="http://schemas.openxmlformats.org/officeDocument/2006/relationships/image" Target="../media/image6.png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4.png"/><Relationship Id="rId15" Type="http://schemas.openxmlformats.org/officeDocument/2006/relationships/image" Target="../media/image21.PNG"/><Relationship Id="rId10" Type="http://schemas.openxmlformats.org/officeDocument/2006/relationships/image" Target="../media/image16.svg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4.jpg"/><Relationship Id="rId7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10.jpeg"/><Relationship Id="rId4" Type="http://schemas.openxmlformats.org/officeDocument/2006/relationships/image" Target="../media/image25.jpeg"/><Relationship Id="rId9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9.jpeg"/><Relationship Id="rId7" Type="http://schemas.openxmlformats.org/officeDocument/2006/relationships/image" Target="../media/image3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10.jpeg"/><Relationship Id="rId9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38402" y="0"/>
            <a:ext cx="15849598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4474772" y="6271433"/>
            <a:ext cx="3813228" cy="4015567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0344151" y="0"/>
            <a:ext cx="3250528" cy="1707219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00021" y="3206305"/>
            <a:ext cx="16668071" cy="2165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7998"/>
              </a:lnSpc>
            </a:pPr>
            <a:r>
              <a:rPr lang="ru-RU" sz="4800" b="1" dirty="0" smtClean="0">
                <a:solidFill>
                  <a:srgbClr val="27377E"/>
                </a:solidFill>
                <a:ea typeface="Montserrat Bold" pitchFamily="34" charset="-122"/>
                <a:cs typeface="Times New Roman" panose="02020603050405020304" pitchFamily="18" charset="0"/>
              </a:rPr>
              <a:t>Проект «Финансовый экспресс» </a:t>
            </a:r>
          </a:p>
          <a:p>
            <a:pPr>
              <a:lnSpc>
                <a:spcPts val="7998"/>
              </a:lnSpc>
            </a:pPr>
            <a:r>
              <a:rPr lang="ru-RU" sz="3600" dirty="0"/>
              <a:t>Номинация «Лучшее обучающее мероприятие по бюджетной тематике» </a:t>
            </a:r>
          </a:p>
          <a:p>
            <a:pPr>
              <a:lnSpc>
                <a:spcPts val="7998"/>
              </a:lnSpc>
            </a:pPr>
            <a:endParaRPr lang="en-US" sz="8383" dirty="0"/>
          </a:p>
        </p:txBody>
      </p:sp>
      <p:sp>
        <p:nvSpPr>
          <p:cNvPr id="3" name="TextBox 2"/>
          <p:cNvSpPr txBox="1"/>
          <p:nvPr/>
        </p:nvSpPr>
        <p:spPr>
          <a:xfrm>
            <a:off x="7174676" y="8751333"/>
            <a:ext cx="4794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Г. Якутск, 2024 </a:t>
            </a:r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4DA6411-EF8E-449F-BA63-772299CB9601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461" y="620462"/>
            <a:ext cx="4888523" cy="86352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A7A97A8-A3EA-42FE-A17A-710DF8E7AAAB}"/>
              </a:ext>
            </a:extLst>
          </p:cNvPr>
          <p:cNvSpPr txBox="1"/>
          <p:nvPr/>
        </p:nvSpPr>
        <p:spPr>
          <a:xfrm>
            <a:off x="2250833" y="729061"/>
            <a:ext cx="3587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Министерство финансов Республики Саха (Якутия)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3400FAE-521E-482A-9D6A-B77CA49BF85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96" y="242174"/>
            <a:ext cx="1620106" cy="162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03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685800" y="1862138"/>
            <a:ext cx="17040225" cy="18288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3562350" y="438150"/>
            <a:ext cx="126174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567"/>
              </a:lnSpc>
              <a:buNone/>
            </a:pPr>
            <a:r>
              <a:rPr lang="ru-RU" sz="3739" b="1" dirty="0" smtClean="0">
                <a:solidFill>
                  <a:srgbClr val="27377E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РЕСПУБЛИКА САХА </a:t>
            </a:r>
            <a:r>
              <a:rPr lang="ru-RU" sz="3739" b="1" dirty="0">
                <a:solidFill>
                  <a:srgbClr val="27377E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(</a:t>
            </a:r>
            <a:r>
              <a:rPr lang="ru-RU" sz="3739" b="1" dirty="0" smtClean="0">
                <a:solidFill>
                  <a:srgbClr val="27377E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ЯКУТИЯ) </a:t>
            </a:r>
            <a:endParaRPr lang="en-US" sz="3739" dirty="0"/>
          </a:p>
        </p:txBody>
      </p:sp>
      <p:sp>
        <p:nvSpPr>
          <p:cNvPr id="7" name="Text 1"/>
          <p:cNvSpPr/>
          <p:nvPr/>
        </p:nvSpPr>
        <p:spPr>
          <a:xfrm>
            <a:off x="4048125" y="1372696"/>
            <a:ext cx="13677900" cy="45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430"/>
              </a:lnSpc>
            </a:pPr>
            <a:r>
              <a:rPr lang="ru-RU" sz="2250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Общая </a:t>
            </a:r>
            <a:r>
              <a:rPr lang="ru-RU" sz="2250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площадь территории Якутии составляет 3103,2 тыс. км²</a:t>
            </a:r>
            <a:r>
              <a:rPr lang="ru-RU" sz="2400" dirty="0" smtClean="0">
                <a:solidFill>
                  <a:srgbClr val="202124"/>
                </a:solidFill>
                <a:latin typeface="Google Sans"/>
              </a:rPr>
              <a:t>. </a:t>
            </a:r>
            <a:r>
              <a:rPr lang="ru-RU" sz="2250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Население:  </a:t>
            </a:r>
            <a:r>
              <a:rPr lang="ru-RU" sz="2250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1 млн. человек</a:t>
            </a:r>
            <a:endParaRPr lang="ru-RU" sz="2250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pPr>
              <a:lnSpc>
                <a:spcPts val="2430"/>
              </a:lnSpc>
            </a:pPr>
            <a:endParaRPr lang="en-US" sz="2250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352337" y="2898351"/>
            <a:ext cx="5226050" cy="4039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202124"/>
              </a:solidFill>
              <a:latin typeface="Google Sans"/>
            </a:endParaRPr>
          </a:p>
          <a:p>
            <a:pPr marL="137160" indent="0">
              <a:lnSpc>
                <a:spcPct val="150000"/>
              </a:lnSpc>
              <a:buNone/>
            </a:pPr>
            <a:r>
              <a:rPr lang="ru-RU" sz="2250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36 муниципальных образований: </a:t>
            </a:r>
          </a:p>
          <a:p>
            <a:pPr marL="137160" indent="0">
              <a:buNone/>
            </a:pPr>
            <a:r>
              <a:rPr lang="ru-RU" sz="2250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34 муниципальных района и 2 городских округа</a:t>
            </a:r>
            <a:r>
              <a:rPr lang="ru-RU" sz="2250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.</a:t>
            </a:r>
          </a:p>
          <a:p>
            <a:pPr marL="137160" indent="0">
              <a:buNone/>
            </a:pPr>
            <a:endParaRPr lang="ru-RU" sz="2250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pPr marL="137160" indent="0">
              <a:buNone/>
            </a:pPr>
            <a:r>
              <a:rPr lang="ru-RU" sz="2250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13 районов  входят в состав Арктической зоны РФ </a:t>
            </a:r>
            <a:endParaRPr lang="ru-RU" sz="2250" b="1" dirty="0" smtClean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pPr marL="137160" indent="0">
              <a:buNone/>
            </a:pPr>
            <a:endParaRPr lang="ru-RU" sz="2250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pPr marL="137160" indent="0">
              <a:lnSpc>
                <a:spcPct val="150000"/>
              </a:lnSpc>
              <a:buNone/>
            </a:pPr>
            <a:r>
              <a:rPr lang="en-US" sz="2250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&gt;</a:t>
            </a:r>
            <a:r>
              <a:rPr lang="ru-RU" sz="2250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120 национальностей </a:t>
            </a:r>
          </a:p>
          <a:p>
            <a:endParaRPr lang="ru-RU" dirty="0" smtClean="0">
              <a:solidFill>
                <a:srgbClr val="202124"/>
              </a:solidFill>
              <a:latin typeface="Google Sans"/>
            </a:endParaRPr>
          </a:p>
          <a:p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20" y="1880426"/>
            <a:ext cx="11727180" cy="753029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180" y="297621"/>
            <a:ext cx="817721" cy="809625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52"/>
          <a:stretch/>
        </p:blipFill>
        <p:spPr>
          <a:xfrm>
            <a:off x="2831464" y="372622"/>
            <a:ext cx="1017271" cy="936000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41" y="366137"/>
            <a:ext cx="1076960" cy="1044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831" y="372301"/>
            <a:ext cx="932931" cy="93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685800" y="1880426"/>
            <a:ext cx="17040225" cy="18288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3108325" y="257175"/>
            <a:ext cx="126142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567"/>
              </a:lnSpc>
            </a:pPr>
            <a:r>
              <a:rPr lang="ru-RU" sz="3200" b="1" dirty="0" smtClean="0">
                <a:solidFill>
                  <a:srgbClr val="27377E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«Финансовый экспресс»</a:t>
            </a:r>
            <a:endParaRPr lang="en-US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153776" y="1225471"/>
            <a:ext cx="1930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202124"/>
                </a:solidFill>
                <a:latin typeface="Google Sans"/>
              </a:rPr>
              <a:t>Всего </a:t>
            </a:r>
            <a:r>
              <a:rPr lang="ru-RU" dirty="0" smtClean="0">
                <a:solidFill>
                  <a:srgbClr val="202124"/>
                </a:solidFill>
                <a:latin typeface="Google Sans"/>
              </a:rPr>
              <a:t>11 133 </a:t>
            </a:r>
            <a:r>
              <a:rPr lang="ru-RU" dirty="0">
                <a:solidFill>
                  <a:srgbClr val="202124"/>
                </a:solidFill>
                <a:latin typeface="Google Sans"/>
              </a:rPr>
              <a:t>км </a:t>
            </a:r>
            <a:endParaRPr lang="ru-RU" dirty="0"/>
          </a:p>
        </p:txBody>
      </p:sp>
      <p:pic>
        <p:nvPicPr>
          <p:cNvPr id="8" name="Рисунок 7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52"/>
          <a:stretch/>
        </p:blipFill>
        <p:spPr>
          <a:xfrm>
            <a:off x="3217248" y="366137"/>
            <a:ext cx="1017271" cy="936000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25" y="359652"/>
            <a:ext cx="1076960" cy="1044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615" y="365816"/>
            <a:ext cx="932931" cy="936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763225" y="2015756"/>
            <a:ext cx="1696279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50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Серия выездных просветительских мероприятий в муниципальных образованиях Республики Саха (Якутия) направленных на повышение </a:t>
            </a:r>
            <a:r>
              <a:rPr lang="ru-RU" sz="2250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бюджетной и </a:t>
            </a:r>
            <a:r>
              <a:rPr lang="ru-RU" sz="2250" b="1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финансовой грамотности, ориентированных </a:t>
            </a:r>
            <a:r>
              <a:rPr lang="ru-RU" sz="2250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на сельское население</a:t>
            </a:r>
            <a:r>
              <a:rPr lang="ru-RU" sz="2250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.</a:t>
            </a:r>
            <a:endParaRPr lang="ru-RU" sz="2250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18"/>
          <a:stretch/>
        </p:blipFill>
        <p:spPr>
          <a:xfrm>
            <a:off x="763224" y="3239668"/>
            <a:ext cx="9185627" cy="5691187"/>
          </a:xfrm>
          <a:prstGeom prst="rect">
            <a:avLst/>
          </a:prstGeom>
        </p:spPr>
      </p:pic>
      <p:sp>
        <p:nvSpPr>
          <p:cNvPr id="17" name="Text 2"/>
          <p:cNvSpPr/>
          <p:nvPr/>
        </p:nvSpPr>
        <p:spPr>
          <a:xfrm>
            <a:off x="4052887" y="761381"/>
            <a:ext cx="1072515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050"/>
              </a:lnSpc>
              <a:buNone/>
            </a:pPr>
            <a:r>
              <a:rPr lang="ru-RU" sz="2500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Цель проекта, целевая аудитория</a:t>
            </a:r>
            <a:endParaRPr lang="en-US" sz="25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9973503" y="3239668"/>
            <a:ext cx="775252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50" b="1" dirty="0" smtClean="0">
                <a:solidFill>
                  <a:srgbClr val="FF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Цель </a:t>
            </a:r>
            <a:r>
              <a:rPr lang="ru-RU" sz="2250" b="1" dirty="0">
                <a:solidFill>
                  <a:srgbClr val="FF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проекта: </a:t>
            </a:r>
            <a:endParaRPr lang="ru-RU" sz="2250" b="1" dirty="0" smtClean="0">
              <a:solidFill>
                <a:srgbClr val="FF0000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pPr algn="just"/>
            <a:r>
              <a:rPr lang="ru-RU" sz="2250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Формирование у граждан поведенческих установок бюджетной ответственности, осознанию гражданином своих прав на участие в принятии бюджетных решений и реализация общественного контроля за расходованием бюджетных </a:t>
            </a:r>
            <a:r>
              <a:rPr lang="ru-RU" sz="2250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средств. </a:t>
            </a:r>
            <a:endParaRPr lang="ru-RU" sz="2250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pPr algn="just"/>
            <a:endParaRPr lang="ru-RU" sz="2250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pPr algn="just"/>
            <a:r>
              <a:rPr lang="ru-RU" sz="2250" b="1" dirty="0" smtClean="0">
                <a:solidFill>
                  <a:srgbClr val="FF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Язык проекта:</a:t>
            </a:r>
            <a:endParaRPr lang="ru-RU" sz="2250" b="1" dirty="0" smtClean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pPr algn="just"/>
            <a:r>
              <a:rPr lang="ru-RU" sz="2250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Русский, якутский</a:t>
            </a:r>
            <a:endParaRPr lang="ru-RU" sz="2250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pPr algn="just"/>
            <a:endParaRPr lang="ru-RU" sz="2250" b="1" dirty="0" smtClean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pPr algn="just"/>
            <a:r>
              <a:rPr lang="ru-RU" sz="2250" b="1" dirty="0" smtClean="0">
                <a:solidFill>
                  <a:srgbClr val="FF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Аудитория: </a:t>
            </a:r>
          </a:p>
          <a:p>
            <a:pPr algn="just"/>
            <a:r>
              <a:rPr lang="ru-RU" sz="2250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Дошкольники, школьники, студенты, взрослое население, люди с ограниченными возможностями, пенсионеры</a:t>
            </a:r>
          </a:p>
          <a:p>
            <a:pPr algn="just"/>
            <a:endParaRPr lang="ru-RU" sz="2250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pPr algn="just"/>
            <a:endParaRPr lang="ru-RU" sz="2250" b="1" dirty="0" smtClean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pPr algn="just"/>
            <a:endParaRPr lang="ru-RU" sz="2250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5835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685800" y="1880426"/>
            <a:ext cx="17040225" cy="18288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3108324" y="388717"/>
            <a:ext cx="126142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567"/>
              </a:lnSpc>
            </a:pPr>
            <a:r>
              <a:rPr lang="ru-RU" sz="3200" b="1" dirty="0" smtClean="0">
                <a:solidFill>
                  <a:srgbClr val="27377E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«Финансовый экспресс»</a:t>
            </a:r>
            <a:endParaRPr lang="en-US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153776" y="1225471"/>
            <a:ext cx="1930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202124"/>
                </a:solidFill>
                <a:latin typeface="Google Sans"/>
              </a:rPr>
              <a:t>Всего </a:t>
            </a:r>
            <a:r>
              <a:rPr lang="ru-RU" dirty="0" smtClean="0">
                <a:solidFill>
                  <a:srgbClr val="202124"/>
                </a:solidFill>
                <a:latin typeface="Google Sans"/>
              </a:rPr>
              <a:t>11 133 </a:t>
            </a:r>
            <a:r>
              <a:rPr lang="ru-RU" dirty="0">
                <a:solidFill>
                  <a:srgbClr val="202124"/>
                </a:solidFill>
                <a:latin typeface="Google Sans"/>
              </a:rPr>
              <a:t>км </a:t>
            </a:r>
            <a:endParaRPr lang="ru-RU" dirty="0"/>
          </a:p>
        </p:txBody>
      </p:sp>
      <p:pic>
        <p:nvPicPr>
          <p:cNvPr id="8" name="Рисунок 7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52"/>
          <a:stretch/>
        </p:blipFill>
        <p:spPr>
          <a:xfrm>
            <a:off x="3309900" y="442551"/>
            <a:ext cx="1017271" cy="936000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76" y="412896"/>
            <a:ext cx="1076960" cy="1044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267" y="442230"/>
            <a:ext cx="932931" cy="936000"/>
          </a:xfrm>
          <a:prstGeom prst="rect">
            <a:avLst/>
          </a:prstGeom>
        </p:spPr>
      </p:pic>
      <p:sp>
        <p:nvSpPr>
          <p:cNvPr id="17" name="Text 2"/>
          <p:cNvSpPr/>
          <p:nvPr/>
        </p:nvSpPr>
        <p:spPr>
          <a:xfrm>
            <a:off x="4008012" y="794272"/>
            <a:ext cx="1072515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050"/>
              </a:lnSpc>
              <a:buNone/>
            </a:pPr>
            <a:r>
              <a:rPr lang="ru-RU" sz="2500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Результаты проекта</a:t>
            </a:r>
            <a:endParaRPr lang="en-US" sz="25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327171" y="3140035"/>
            <a:ext cx="4368801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Чурапчиский</a:t>
            </a:r>
            <a:r>
              <a:rPr lang="ru-RU" sz="2000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 улус, </a:t>
            </a:r>
            <a:r>
              <a:rPr lang="ru-RU" sz="2000" b="1" dirty="0" err="1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с.Чурапча</a:t>
            </a:r>
            <a:r>
              <a:rPr lang="ru-RU" sz="2000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 </a:t>
            </a:r>
          </a:p>
          <a:p>
            <a:endParaRPr lang="ru-RU" b="1" dirty="0" smtClean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Мероприятий  6</a:t>
            </a:r>
          </a:p>
          <a:p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Охват 1520 чел</a:t>
            </a:r>
          </a:p>
          <a:p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Расстояние 372 км</a:t>
            </a:r>
          </a:p>
          <a:p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endParaRPr lang="ru-RU" sz="2250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endParaRPr lang="ru-RU" sz="2250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383028" y="3104885"/>
            <a:ext cx="4319388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Томпонский улус (район), п. Хандыга</a:t>
            </a:r>
          </a:p>
          <a:p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Мероприятий  5</a:t>
            </a:r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r>
              <a:rPr lang="ru-RU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Охват </a:t>
            </a:r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201 чел</a:t>
            </a:r>
          </a:p>
          <a:p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Расстояние 830 км</a:t>
            </a:r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4720" y="2961765"/>
            <a:ext cx="2030658" cy="216000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4284617" y="6549764"/>
            <a:ext cx="508597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Нюрбинский улус, г. </a:t>
            </a:r>
            <a:r>
              <a:rPr lang="ru-RU" sz="2000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Нюрба, </a:t>
            </a:r>
            <a:r>
              <a:rPr lang="ru-RU" sz="2000" b="1" dirty="0" err="1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с.Чаппанда</a:t>
            </a:r>
            <a:r>
              <a:rPr lang="ru-RU" sz="2000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, с. </a:t>
            </a:r>
            <a:r>
              <a:rPr lang="ru-RU" sz="2000" b="1" dirty="0" err="1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Хатын-Сысы</a:t>
            </a:r>
            <a:endParaRPr lang="ru-RU" sz="2000" b="1" dirty="0" smtClean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Мероприятий   23</a:t>
            </a:r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r>
              <a:rPr lang="ru-RU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Охват </a:t>
            </a:r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952 чел</a:t>
            </a:r>
          </a:p>
          <a:p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Расстояние 1750 км</a:t>
            </a:r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836" y="6346927"/>
            <a:ext cx="2132126" cy="2160000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12778525" y="6549764"/>
            <a:ext cx="4876528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Горный улус  </a:t>
            </a:r>
            <a:r>
              <a:rPr lang="ru-RU" sz="2000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- </a:t>
            </a:r>
            <a:r>
              <a:rPr lang="ru-RU" sz="2000" b="1" dirty="0" err="1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с.Бердигестях</a:t>
            </a:r>
            <a:r>
              <a:rPr lang="ru-RU" sz="2000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, </a:t>
            </a:r>
            <a:r>
              <a:rPr lang="ru-RU" sz="2000" b="1" dirty="0" err="1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с.Орто-Сурт</a:t>
            </a:r>
            <a:r>
              <a:rPr lang="ru-RU" sz="2000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, </a:t>
            </a:r>
            <a:endParaRPr lang="ru-RU" sz="2000" b="1" dirty="0" smtClean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r>
              <a:rPr lang="ru-RU" sz="2000" b="1" dirty="0" err="1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с</a:t>
            </a:r>
            <a:r>
              <a:rPr lang="ru-RU" sz="2000" b="1" dirty="0" err="1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.Дикимдя</a:t>
            </a:r>
            <a:r>
              <a:rPr lang="ru-RU" sz="2000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, </a:t>
            </a:r>
            <a:r>
              <a:rPr lang="ru-RU" sz="2000" b="1" dirty="0" err="1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с.Асыма</a:t>
            </a:r>
            <a:endParaRPr lang="ru-RU" sz="2000" b="1" dirty="0" smtClean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endParaRPr lang="ru-RU" b="1" dirty="0" smtClean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Мероприятий  22</a:t>
            </a:r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r>
              <a:rPr lang="ru-RU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Охват </a:t>
            </a:r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  471 чел</a:t>
            </a:r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028" y="6407497"/>
            <a:ext cx="2106000" cy="2160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699" y="2892871"/>
            <a:ext cx="2425980" cy="220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25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685800" y="1880426"/>
            <a:ext cx="17040225" cy="18288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3108325" y="257175"/>
            <a:ext cx="126142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567"/>
              </a:lnSpc>
            </a:pPr>
            <a:r>
              <a:rPr lang="ru-RU" sz="3200" b="1" dirty="0" smtClean="0">
                <a:solidFill>
                  <a:srgbClr val="27377E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«Финансовый экспресс»</a:t>
            </a:r>
            <a:endParaRPr lang="en-US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153776" y="1225471"/>
            <a:ext cx="1930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202124"/>
                </a:solidFill>
                <a:latin typeface="Google Sans"/>
              </a:rPr>
              <a:t>Всего </a:t>
            </a:r>
            <a:r>
              <a:rPr lang="ru-RU" dirty="0" smtClean="0">
                <a:solidFill>
                  <a:srgbClr val="202124"/>
                </a:solidFill>
                <a:latin typeface="Google Sans"/>
              </a:rPr>
              <a:t>11 133 </a:t>
            </a:r>
            <a:r>
              <a:rPr lang="ru-RU" dirty="0">
                <a:solidFill>
                  <a:srgbClr val="202124"/>
                </a:solidFill>
                <a:latin typeface="Google Sans"/>
              </a:rPr>
              <a:t>км </a:t>
            </a:r>
            <a:endParaRPr lang="ru-RU" dirty="0"/>
          </a:p>
        </p:txBody>
      </p:sp>
      <p:pic>
        <p:nvPicPr>
          <p:cNvPr id="8" name="Рисунок 7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52"/>
          <a:stretch/>
        </p:blipFill>
        <p:spPr>
          <a:xfrm>
            <a:off x="3108325" y="372622"/>
            <a:ext cx="1017271" cy="936000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1" y="342967"/>
            <a:ext cx="1076960" cy="1044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692" y="372301"/>
            <a:ext cx="932931" cy="936000"/>
          </a:xfrm>
          <a:prstGeom prst="rect">
            <a:avLst/>
          </a:prstGeom>
        </p:spPr>
      </p:pic>
      <p:sp>
        <p:nvSpPr>
          <p:cNvPr id="17" name="Text 2"/>
          <p:cNvSpPr/>
          <p:nvPr/>
        </p:nvSpPr>
        <p:spPr>
          <a:xfrm>
            <a:off x="4125596" y="793951"/>
            <a:ext cx="1072515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050"/>
              </a:lnSpc>
              <a:buNone/>
            </a:pPr>
            <a:r>
              <a:rPr lang="ru-RU" sz="2500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Результаты проекта</a:t>
            </a:r>
            <a:endParaRPr lang="en-US" sz="25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759199" y="3325106"/>
            <a:ext cx="4368801" cy="2200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Кобяйский</a:t>
            </a:r>
            <a:r>
              <a:rPr lang="ru-RU" sz="2000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 улус, с. </a:t>
            </a:r>
            <a:r>
              <a:rPr lang="ru-RU" sz="2000" b="1" dirty="0" err="1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Мукучу</a:t>
            </a:r>
            <a:endParaRPr lang="ru-RU" sz="2000" b="1" dirty="0" smtClean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endParaRPr lang="ru-RU" b="1" dirty="0" smtClean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Мероприятий  3</a:t>
            </a:r>
          </a:p>
          <a:p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Охват  </a:t>
            </a:r>
            <a:r>
              <a:rPr lang="ru-RU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123 </a:t>
            </a:r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чел</a:t>
            </a:r>
          </a:p>
          <a:p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 Расстояние 746 км</a:t>
            </a:r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endParaRPr lang="ru-RU" sz="2250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endParaRPr lang="ru-RU" sz="2250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845413" y="3183589"/>
            <a:ext cx="442716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Намский</a:t>
            </a:r>
            <a:r>
              <a:rPr lang="ru-RU" sz="2000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  улус , с. Намцы</a:t>
            </a:r>
            <a:r>
              <a:rPr lang="ru-RU" sz="2000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, </a:t>
            </a:r>
            <a:r>
              <a:rPr lang="ru-RU" sz="2000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с. </a:t>
            </a:r>
            <a:r>
              <a:rPr lang="ru-RU" sz="2000" b="1" dirty="0" err="1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Хамагатта</a:t>
            </a:r>
            <a:endParaRPr lang="ru-RU" sz="2000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Мероприятий  2</a:t>
            </a:r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r>
              <a:rPr lang="ru-RU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Охват </a:t>
            </a:r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201 чел</a:t>
            </a:r>
          </a:p>
          <a:p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Расстояние 102 км</a:t>
            </a:r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929573" y="6382925"/>
            <a:ext cx="3561681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Хангаласский</a:t>
            </a:r>
            <a:r>
              <a:rPr lang="ru-RU" sz="2000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 улус, </a:t>
            </a:r>
            <a:r>
              <a:rPr lang="ru-RU" sz="2000" b="1" dirty="0" err="1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г.Покровск</a:t>
            </a:r>
            <a:endParaRPr lang="ru-RU" sz="2000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Мероприятий  3</a:t>
            </a:r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r>
              <a:rPr lang="ru-RU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Охват </a:t>
            </a:r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178 чел</a:t>
            </a:r>
          </a:p>
          <a:p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Расстояние 152 км</a:t>
            </a:r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931033" y="6105926"/>
            <a:ext cx="1928670" cy="23391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 </a:t>
            </a:r>
            <a:r>
              <a:rPr lang="ru-RU" sz="2000" b="1" dirty="0" err="1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Тулагино</a:t>
            </a:r>
            <a:r>
              <a:rPr lang="ru-RU" sz="2000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 </a:t>
            </a:r>
            <a:endParaRPr lang="ru-RU" sz="2000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Мероприятий  2</a:t>
            </a:r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r>
              <a:rPr lang="ru-RU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Охват </a:t>
            </a:r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158 чел</a:t>
            </a:r>
          </a:p>
          <a:p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Расстояние 57 км</a:t>
            </a:r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067" y="2805178"/>
            <a:ext cx="2160000" cy="2160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4839" y="2805178"/>
            <a:ext cx="2000982" cy="2160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703" y="6105926"/>
            <a:ext cx="2068364" cy="2160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5156" y="6194836"/>
            <a:ext cx="1616906" cy="211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47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685800" y="1880426"/>
            <a:ext cx="17040225" cy="18288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3108325" y="257175"/>
            <a:ext cx="126142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567"/>
              </a:lnSpc>
            </a:pPr>
            <a:r>
              <a:rPr lang="ru-RU" sz="3200" b="1" dirty="0" smtClean="0">
                <a:solidFill>
                  <a:srgbClr val="27377E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«Финансовый экспресс»</a:t>
            </a:r>
            <a:endParaRPr lang="en-US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153776" y="1225471"/>
            <a:ext cx="1930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202124"/>
                </a:solidFill>
                <a:latin typeface="Google Sans"/>
              </a:rPr>
              <a:t>Всего </a:t>
            </a:r>
            <a:r>
              <a:rPr lang="ru-RU" dirty="0" smtClean="0">
                <a:solidFill>
                  <a:srgbClr val="202124"/>
                </a:solidFill>
                <a:latin typeface="Google Sans"/>
              </a:rPr>
              <a:t>11 133 </a:t>
            </a:r>
            <a:r>
              <a:rPr lang="ru-RU" dirty="0">
                <a:solidFill>
                  <a:srgbClr val="202124"/>
                </a:solidFill>
                <a:latin typeface="Google Sans"/>
              </a:rPr>
              <a:t>км </a:t>
            </a:r>
            <a:endParaRPr lang="ru-RU" dirty="0"/>
          </a:p>
        </p:txBody>
      </p:sp>
      <p:pic>
        <p:nvPicPr>
          <p:cNvPr id="8" name="Рисунок 7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52"/>
          <a:stretch/>
        </p:blipFill>
        <p:spPr>
          <a:xfrm>
            <a:off x="2831464" y="372622"/>
            <a:ext cx="1017271" cy="936000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0" y="342967"/>
            <a:ext cx="1076960" cy="1044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831" y="372301"/>
            <a:ext cx="932931" cy="936000"/>
          </a:xfrm>
          <a:prstGeom prst="rect">
            <a:avLst/>
          </a:prstGeom>
        </p:spPr>
      </p:pic>
      <p:sp>
        <p:nvSpPr>
          <p:cNvPr id="17" name="Text 2"/>
          <p:cNvSpPr/>
          <p:nvPr/>
        </p:nvSpPr>
        <p:spPr>
          <a:xfrm>
            <a:off x="4480560" y="794272"/>
            <a:ext cx="1072515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050"/>
              </a:lnSpc>
              <a:buNone/>
            </a:pPr>
            <a:r>
              <a:rPr lang="ru-RU" sz="2500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Результаты проекта</a:t>
            </a:r>
            <a:endParaRPr lang="en-US" sz="25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759199" y="3183589"/>
            <a:ext cx="5185509" cy="2508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Мегино-Кангаласский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 улус, с. Майя, </a:t>
            </a:r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п.Нижний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-Бестях</a:t>
            </a:r>
          </a:p>
          <a:p>
            <a:endParaRPr lang="ru-RU" b="1" dirty="0" smtClean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Мероприятий  3</a:t>
            </a:r>
          </a:p>
          <a:p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Охват  63 чел</a:t>
            </a:r>
          </a:p>
          <a:p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 Расстояние 122 км</a:t>
            </a:r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endParaRPr lang="ru-RU" sz="2250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endParaRPr lang="ru-RU" sz="2250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255721" y="3233034"/>
            <a:ext cx="442716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Алданский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  улус, г. Алдан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Мероприятий  </a:t>
            </a:r>
            <a:r>
              <a:rPr lang="ru-RU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8</a:t>
            </a:r>
          </a:p>
          <a:p>
            <a:r>
              <a:rPr lang="ru-RU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Охват </a:t>
            </a:r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419 чел</a:t>
            </a:r>
          </a:p>
          <a:p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Расстояние 1034 км</a:t>
            </a:r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848735" y="6480119"/>
            <a:ext cx="5181227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Нижнеколымский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улус,п.Черский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, </a:t>
            </a:r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с.Походск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Мероприятий   </a:t>
            </a:r>
            <a:r>
              <a:rPr lang="ru-RU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7</a:t>
            </a:r>
          </a:p>
          <a:p>
            <a:r>
              <a:rPr lang="ru-RU" b="1" dirty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Охват </a:t>
            </a:r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171 чел</a:t>
            </a:r>
          </a:p>
          <a:p>
            <a:r>
              <a:rPr lang="ru-RU" b="1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Расстояние 5182 км</a:t>
            </a:r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  <a:p>
            <a:endParaRPr lang="ru-RU" b="1" dirty="0">
              <a:solidFill>
                <a:srgbClr val="27377E"/>
              </a:solidFill>
              <a:latin typeface="Montserrat Regular" pitchFamily="34" charset="0"/>
              <a:ea typeface="Montserrat Regular" pitchFamily="34" charset="-122"/>
              <a:cs typeface="Montserrat Regular" pitchFamily="34" charset="-12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00" y="3135986"/>
            <a:ext cx="1962424" cy="18957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00" y="6292316"/>
            <a:ext cx="2086266" cy="193384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051" y="3197445"/>
            <a:ext cx="2133898" cy="192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77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3354" y="6330462"/>
            <a:ext cx="5034824" cy="29293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0787" y="2518385"/>
            <a:ext cx="4956379" cy="33050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464" y="2508130"/>
            <a:ext cx="4613969" cy="33153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380" y="2570131"/>
            <a:ext cx="4067743" cy="31913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259" y="6330462"/>
            <a:ext cx="5547528" cy="28911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" y="6330462"/>
            <a:ext cx="5376203" cy="2891114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3108325" y="257175"/>
            <a:ext cx="126142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567"/>
              </a:lnSpc>
            </a:pPr>
            <a:r>
              <a:rPr lang="ru-RU" sz="3200" b="1" dirty="0" smtClean="0">
                <a:solidFill>
                  <a:srgbClr val="27377E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«Финансовый экспресс»</a:t>
            </a:r>
            <a:endParaRPr lang="en-US" sz="3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4153776" y="1225471"/>
            <a:ext cx="1930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202124"/>
                </a:solidFill>
                <a:latin typeface="Google Sans"/>
              </a:rPr>
              <a:t>Всего </a:t>
            </a:r>
            <a:r>
              <a:rPr lang="ru-RU" dirty="0" smtClean="0">
                <a:solidFill>
                  <a:srgbClr val="202124"/>
                </a:solidFill>
                <a:latin typeface="Google Sans"/>
              </a:rPr>
              <a:t>11 133 </a:t>
            </a:r>
            <a:r>
              <a:rPr lang="ru-RU" dirty="0">
                <a:solidFill>
                  <a:srgbClr val="202124"/>
                </a:solidFill>
                <a:latin typeface="Google Sans"/>
              </a:rPr>
              <a:t>км </a:t>
            </a:r>
            <a:endParaRPr lang="ru-RU" dirty="0"/>
          </a:p>
        </p:txBody>
      </p:sp>
      <p:pic>
        <p:nvPicPr>
          <p:cNvPr id="11" name="Рисунок 10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52"/>
          <a:stretch/>
        </p:blipFill>
        <p:spPr>
          <a:xfrm>
            <a:off x="2831464" y="372622"/>
            <a:ext cx="1017271" cy="936000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0" y="342967"/>
            <a:ext cx="1076960" cy="1044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831" y="372301"/>
            <a:ext cx="932931" cy="936000"/>
          </a:xfrm>
          <a:prstGeom prst="rect">
            <a:avLst/>
          </a:prstGeom>
        </p:spPr>
      </p:pic>
      <p:sp>
        <p:nvSpPr>
          <p:cNvPr id="14" name="Text 2"/>
          <p:cNvSpPr/>
          <p:nvPr/>
        </p:nvSpPr>
        <p:spPr>
          <a:xfrm>
            <a:off x="4480560" y="794272"/>
            <a:ext cx="1072515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050"/>
              </a:lnSpc>
              <a:buNone/>
            </a:pPr>
            <a:r>
              <a:rPr lang="ru-RU" sz="2500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Результаты проекта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258616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0"/>
          <p:cNvSpPr/>
          <p:nvPr/>
        </p:nvSpPr>
        <p:spPr>
          <a:xfrm>
            <a:off x="3108325" y="257175"/>
            <a:ext cx="126142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567"/>
              </a:lnSpc>
            </a:pPr>
            <a:r>
              <a:rPr lang="ru-RU" sz="3200" b="1" dirty="0" smtClean="0">
                <a:solidFill>
                  <a:srgbClr val="27377E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«Финансовый экспресс»</a:t>
            </a:r>
            <a:endParaRPr lang="en-US" sz="3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4153776" y="1225471"/>
            <a:ext cx="1930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202124"/>
                </a:solidFill>
                <a:latin typeface="Google Sans"/>
              </a:rPr>
              <a:t>Всего </a:t>
            </a:r>
            <a:r>
              <a:rPr lang="ru-RU" dirty="0" smtClean="0">
                <a:solidFill>
                  <a:srgbClr val="202124"/>
                </a:solidFill>
                <a:latin typeface="Google Sans"/>
              </a:rPr>
              <a:t>11 133 </a:t>
            </a:r>
            <a:r>
              <a:rPr lang="ru-RU" dirty="0">
                <a:solidFill>
                  <a:srgbClr val="202124"/>
                </a:solidFill>
                <a:latin typeface="Google Sans"/>
              </a:rPr>
              <a:t>км </a:t>
            </a:r>
            <a:endParaRPr lang="ru-RU" dirty="0"/>
          </a:p>
        </p:txBody>
      </p:sp>
      <p:pic>
        <p:nvPicPr>
          <p:cNvPr id="11" name="Рисунок 10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52"/>
          <a:stretch/>
        </p:blipFill>
        <p:spPr>
          <a:xfrm>
            <a:off x="2831464" y="372622"/>
            <a:ext cx="1017271" cy="936000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0" y="342967"/>
            <a:ext cx="1076960" cy="1044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831" y="372301"/>
            <a:ext cx="932931" cy="936000"/>
          </a:xfrm>
          <a:prstGeom prst="rect">
            <a:avLst/>
          </a:prstGeom>
        </p:spPr>
      </p:pic>
      <p:sp>
        <p:nvSpPr>
          <p:cNvPr id="14" name="Text 2"/>
          <p:cNvSpPr/>
          <p:nvPr/>
        </p:nvSpPr>
        <p:spPr>
          <a:xfrm>
            <a:off x="4480560" y="794272"/>
            <a:ext cx="1072515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050"/>
              </a:lnSpc>
              <a:buNone/>
            </a:pPr>
            <a:r>
              <a:rPr lang="ru-RU" sz="2500" dirty="0" smtClean="0">
                <a:solidFill>
                  <a:srgbClr val="27377E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Результаты проекта</a:t>
            </a:r>
            <a:endParaRPr lang="en-US" sz="2500" dirty="0"/>
          </a:p>
        </p:txBody>
      </p:sp>
      <p:pic>
        <p:nvPicPr>
          <p:cNvPr id="2050" name="Picture 2" descr="H:\Resource\Департамент реформирования\Степанова\финграмотность\финграмотность 2024\конкурс Бюджет для граждан 2024\фотографии\WhatsApp Image 2024-05-16 at 17.08.25 (1)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48" y="2097128"/>
            <a:ext cx="6366773" cy="3643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H:\Resource\Департамент реформирования\Степанова\финграмотность\финграмотность 2024\конкурс Бюджет для граждан 2024\фотографии\WhatsApp Image 2024-05-16 at 17.08.25 (3)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764" y="2097128"/>
            <a:ext cx="3953395" cy="3643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:\Resource\Департамент реформирования\Степанова\финграмотность\финграмотность 2024\конкурс Бюджет для граждан 2024\фотографии\WhatsApp Image 2024-05-16 at 17.08.25 (4)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769" y="6055164"/>
            <a:ext cx="3883642" cy="334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:\Resource\Департамент реформирования\Степанова\финграмотность\финграмотность 2024\конкурс Бюджет для граждан 2024\фотографии\WhatsApp Image 2024-05-16 at 17.08.25 (7).jpe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48" y="6055166"/>
            <a:ext cx="6091688" cy="3340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:\Resource\Департамент реформирования\Степанова\финграмотность\финграмотность 2024\конкурс Бюджет для граждан 2024\фотографии\WhatsApp Image 2024-05-16 at 17.08.25 (9).jpe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8442" y="6055165"/>
            <a:ext cx="5233988" cy="334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H:\Resource\Департамент реформирования\Степанова\финграмотность\финграмотность 2024\конкурс Бюджет для граждан 2024\фотографии\WhatsApp-Image-2023-05-17-at-10.48.04-1.jpe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1181" y="2097128"/>
            <a:ext cx="5061249" cy="3643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416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1515</TotalTime>
  <Words>367</Words>
  <Application>Microsoft Office PowerPoint</Application>
  <PresentationFormat>Произвольный</PresentationFormat>
  <Paragraphs>104</Paragraphs>
  <Slides>8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Montserrat Bold</vt:lpstr>
      <vt:lpstr>Montserrat Regular</vt:lpstr>
      <vt:lpstr>Times New Roman</vt:lpstr>
      <vt:lpstr>Calibri</vt:lpstr>
      <vt:lpstr>Google Sans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Степанова Мария Аркадьевна</cp:lastModifiedBy>
  <cp:revision>51</cp:revision>
  <dcterms:created xsi:type="dcterms:W3CDTF">2023-05-02T16:28:44Z</dcterms:created>
  <dcterms:modified xsi:type="dcterms:W3CDTF">2024-07-09T07:13:57Z</dcterms:modified>
</cp:coreProperties>
</file>