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media/image17.webp" ContentType="image/webp"/>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handoutMasterIdLst>
    <p:handoutMasterId r:id="rId21"/>
  </p:handoutMasterIdLst>
  <p:sldIdLst>
    <p:sldId id="257" r:id="rId3"/>
    <p:sldId id="292" r:id="rId4"/>
    <p:sldId id="290" r:id="rId5"/>
    <p:sldId id="291" r:id="rId6"/>
    <p:sldId id="263" r:id="rId7"/>
    <p:sldId id="267" r:id="rId8"/>
    <p:sldId id="266" r:id="rId9"/>
    <p:sldId id="300" r:id="rId10"/>
    <p:sldId id="270" r:id="rId11"/>
    <p:sldId id="310" r:id="rId12"/>
    <p:sldId id="311" r:id="rId13"/>
    <p:sldId id="301" r:id="rId14"/>
    <p:sldId id="307" r:id="rId15"/>
    <p:sldId id="308" r:id="rId16"/>
    <p:sldId id="309" r:id="rId17"/>
    <p:sldId id="312" r:id="rId18"/>
    <p:sldId id="289"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4653"/>
  </p:normalViewPr>
  <p:slideViewPr>
    <p:cSldViewPr snapToGrid="0" snapToObjects="1">
      <p:cViewPr varScale="1">
        <p:scale>
          <a:sx n="34" d="100"/>
          <a:sy n="34" d="100"/>
        </p:scale>
        <p:origin x="60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5" Type="http://schemas.openxmlformats.org/officeDocument/2006/relationships/image" Target="../media/image19.png"/><Relationship Id="rId4" Type="http://schemas.openxmlformats.org/officeDocument/2006/relationships/image" Target="../media/image18.jpeg"/><Relationship Id="rId3" Type="http://schemas.openxmlformats.org/officeDocument/2006/relationships/image" Target="../media/image17.webp"/><Relationship Id="rId2" Type="http://schemas.openxmlformats.org/officeDocument/2006/relationships/image" Target="../media/image16.png"/><Relationship Id="rId1"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5" Type="http://schemas.openxmlformats.org/officeDocument/2006/relationships/image" Target="../media/image19.png"/><Relationship Id="rId4" Type="http://schemas.openxmlformats.org/officeDocument/2006/relationships/image" Target="../media/image18.jpeg"/><Relationship Id="rId3" Type="http://schemas.openxmlformats.org/officeDocument/2006/relationships/image" Target="../media/image17.webp"/><Relationship Id="rId2" Type="http://schemas.openxmlformats.org/officeDocument/2006/relationships/image" Target="../media/image16.pn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C20908B-4F75-4614-B581-9B4C475F60FF}" type="doc">
      <dgm:prSet loTypeId="urn:microsoft.com/office/officeart/2005/8/layout/vList3" qsTypeId="urn:microsoft.com/office/officeart/2005/8/quickstyle/simple4#1" csTypeId="urn:microsoft.com/office/officeart/2005/8/colors/accent1_2#1"/>
      <dgm:spPr/>
      <dgm:t>
        <a:bodyPr/>
        <a:lstStyle/>
        <a:p>
          <a:endParaRPr altLang="en-US"/>
        </a:p>
      </dgm:t>
    </dgm:pt>
    <dgm:pt modelId="{F1381844-4357-4E49-A29F-9C5EF221CD67}">
      <dgm:prSet phldr="0" custT="0"/>
      <dgm:spPr/>
      <dgm:t>
        <a:bodyPr vert="horz" wrap="square"/>
        <a:lstStyle/>
        <a:p>
          <a:pPr>
            <a:lnSpc>
              <a:spcPct val="100000"/>
            </a:lnSpc>
            <a:spcBef>
              <a:spcPct val="0"/>
            </a:spcBef>
            <a:spcAft>
              <a:spcPct val="35000"/>
            </a:spcAft>
          </a:pPr>
          <a:r>
            <a:rPr lang="en-US" b="1" i="0" u="none" baseline="0">
              <a:rtl val="0"/>
            </a:rPr>
            <a:t>Демократ</a:t>
          </a:r>
          <a:r>
            <a:rPr lang="ru-RU" altLang="en-US" b="1" i="0" u="none" baseline="0">
              <a:rtl val="0"/>
            </a:rPr>
            <a:t>ичность</a:t>
          </a:r>
        </a:p>
      </dgm:t>
    </dgm:pt>
    <dgm:pt modelId="{2BE7E1D7-AB99-49F0-91BA-BC11D6016B17}" cxnId="{3B684CB8-B72D-48E0-927A-DFAB9A424B90}" type="parTrans">
      <dgm:prSet/>
      <dgm:spPr/>
    </dgm:pt>
    <dgm:pt modelId="{6ECC0C9C-2DF0-4B88-BE4B-7A8998248C8A}" cxnId="{3B684CB8-B72D-48E0-927A-DFAB9A424B90}" type="sibTrans">
      <dgm:prSet/>
      <dgm:spPr/>
    </dgm:pt>
    <dgm:pt modelId="{398CEFFD-0EBD-4C06-90F2-A6583BB291B5}">
      <dgm:prSet phldr="0" custT="0"/>
      <dgm:spPr/>
      <dgm:t>
        <a:bodyPr vert="horz" wrap="square"/>
        <a:lstStyle/>
        <a:p>
          <a:pPr>
            <a:lnSpc>
              <a:spcPct val="100000"/>
            </a:lnSpc>
            <a:spcBef>
              <a:spcPct val="0"/>
            </a:spcBef>
            <a:spcAft>
              <a:spcPct val="35000"/>
            </a:spcAft>
          </a:pPr>
          <a:r>
            <a:rPr lang="en-US" b="1" i="0" u="none" baseline="0">
              <a:rtl val="0"/>
            </a:rPr>
            <a:t>Прозрачность </a:t>
          </a:r>
          <a:r>
            <a:rPr lang="ru-RU" altLang="en-US" b="1" i="0" u="none" baseline="0">
              <a:rtl val="0"/>
            </a:rPr>
            <a:t>в управлении</a:t>
          </a:r>
        </a:p>
      </dgm:t>
    </dgm:pt>
    <dgm:pt modelId="{F8F5CBBC-E8FE-4235-8767-F615C2F1C850}" cxnId="{15CDF383-4BEF-4B97-AAA6-B90F89C53B40}" type="parTrans">
      <dgm:prSet/>
      <dgm:spPr/>
    </dgm:pt>
    <dgm:pt modelId="{19EFBE83-B222-4BED-A9E2-4A43D37A5FCC}" cxnId="{15CDF383-4BEF-4B97-AAA6-B90F89C53B40}" type="sibTrans">
      <dgm:prSet/>
      <dgm:spPr/>
    </dgm:pt>
    <dgm:pt modelId="{7A55F0F1-A1B4-44DD-9AB5-1AA4291F6321}">
      <dgm:prSet/>
      <dgm:spPr/>
      <dgm:t>
        <a:bodyPr/>
        <a:lstStyle/>
        <a:p>
          <a:r>
            <a:rPr lang="en-US" b="1" i="0" u="none" baseline="0">
              <a:rtl val="0"/>
            </a:rPr>
            <a:t>Социальная справедливость</a:t>
          </a:r>
          <a:endParaRPr altLang="en-US"/>
        </a:p>
      </dgm:t>
    </dgm:pt>
    <dgm:pt modelId="{BD608998-5339-4A2C-92FC-744FD6D90636}" cxnId="{9A35A121-6B2F-49D6-9F6C-0226275E4048}" type="parTrans">
      <dgm:prSet/>
      <dgm:spPr/>
    </dgm:pt>
    <dgm:pt modelId="{E1D61F57-A0FA-4A54-82E0-840C4BECFC22}" cxnId="{9A35A121-6B2F-49D6-9F6C-0226275E4048}" type="sibTrans">
      <dgm:prSet/>
      <dgm:spPr/>
    </dgm:pt>
    <dgm:pt modelId="{9298AADB-40F5-48E0-86EC-5846FD8C6958}">
      <dgm:prSet/>
      <dgm:spPr/>
      <dgm:t>
        <a:bodyPr/>
        <a:lstStyle/>
        <a:p>
          <a:r>
            <a:rPr lang="en-US" b="1" i="0" u="none" baseline="0">
              <a:rtl val="0"/>
            </a:rPr>
            <a:t>Качество управленческих решений</a:t>
          </a:r>
          <a:endParaRPr altLang="en-US"/>
        </a:p>
      </dgm:t>
    </dgm:pt>
    <dgm:pt modelId="{A0E64BFF-238C-4A87-9639-3AA091EC09E2}" cxnId="{BAB4CBE9-E326-469E-8294-F55954497D8E}" type="parTrans">
      <dgm:prSet/>
      <dgm:spPr/>
    </dgm:pt>
    <dgm:pt modelId="{1F4091E0-18DA-4DE6-82A0-F256CB56A796}" cxnId="{BAB4CBE9-E326-469E-8294-F55954497D8E}" type="sibTrans">
      <dgm:prSet/>
      <dgm:spPr/>
    </dgm:pt>
    <dgm:pt modelId="{07EDF9E5-AEFE-45D6-A3F4-871A68322762}">
      <dgm:prSet/>
      <dgm:spPr/>
      <dgm:t>
        <a:bodyPr/>
        <a:lstStyle/>
        <a:p>
          <a:r>
            <a:rPr lang="en-US" b="1" i="0" u="none" baseline="0">
              <a:rtl val="0"/>
            </a:rPr>
            <a:t>Экономическая эффективность</a:t>
          </a:r>
          <a:endParaRPr altLang="en-US"/>
        </a:p>
      </dgm:t>
    </dgm:pt>
    <dgm:pt modelId="{2DF1E945-5E3A-42D0-BE33-0C4CD10D6C7D}" cxnId="{61C8B9EC-D6F2-4E57-9D72-E0AB9279EB0B}" type="parTrans">
      <dgm:prSet/>
      <dgm:spPr/>
    </dgm:pt>
    <dgm:pt modelId="{21A3A1E3-4B9B-41A0-89BB-649CA73E6B02}" cxnId="{61C8B9EC-D6F2-4E57-9D72-E0AB9279EB0B}" type="sibTrans">
      <dgm:prSet/>
      <dgm:spPr/>
    </dgm:pt>
    <dgm:pt modelId="{AA161AFE-7168-427B-B3E9-388EE4713D1B}" type="pres">
      <dgm:prSet presAssocID="{5C20908B-4F75-4614-B581-9B4C475F60FF}" presName="linearFlow" presStyleCnt="0">
        <dgm:presLayoutVars>
          <dgm:dir/>
          <dgm:resizeHandles val="exact"/>
        </dgm:presLayoutVars>
      </dgm:prSet>
      <dgm:spPr/>
      <dgm:t>
        <a:bodyPr/>
        <a:lstStyle/>
        <a:p>
          <a:endParaRPr lang="ru-RU"/>
        </a:p>
      </dgm:t>
    </dgm:pt>
    <dgm:pt modelId="{47A0E284-03B4-4D52-B1C2-233FBCB146B0}" type="pres">
      <dgm:prSet presAssocID="{F1381844-4357-4E49-A29F-9C5EF221CD67}" presName="composite" presStyleCnt="0"/>
      <dgm:spPr/>
    </dgm:pt>
    <dgm:pt modelId="{AC791267-199A-45FF-AFE4-37DB65F2B47F}" type="pres">
      <dgm:prSet presAssocID="{F1381844-4357-4E49-A29F-9C5EF221CD67}" presName="imgShp" presStyleLbl="fgImgPlace1" presStyleIdx="0" presStyleCnt="5"/>
      <dgm:spPr>
        <a:blipFill>
          <a:blip xmlns:r="http://schemas.openxmlformats.org/officeDocument/2006/relationships" r:embed="rId1"/>
          <a:stretch>
            <a:fillRect/>
          </a:stretch>
        </a:blipFill>
      </dgm:spPr>
    </dgm:pt>
    <dgm:pt modelId="{2F3F90D1-FDC2-46F8-B0E5-38236D0403ED}" type="pres">
      <dgm:prSet presAssocID="{F1381844-4357-4E49-A29F-9C5EF221CD67}" presName="txShp" presStyleLbl="node1" presStyleIdx="0" presStyleCnt="5">
        <dgm:presLayoutVars>
          <dgm:bulletEnabled val="1"/>
        </dgm:presLayoutVars>
      </dgm:prSet>
      <dgm:spPr/>
      <dgm:t>
        <a:bodyPr/>
        <a:lstStyle/>
        <a:p>
          <a:endParaRPr lang="ru-RU"/>
        </a:p>
      </dgm:t>
    </dgm:pt>
    <dgm:pt modelId="{1C8F0685-AC2C-4B95-B6A4-CB06725383BC}" type="pres">
      <dgm:prSet presAssocID="{6ECC0C9C-2DF0-4B88-BE4B-7A8998248C8A}" presName="spacing" presStyleCnt="0"/>
      <dgm:spPr/>
    </dgm:pt>
    <dgm:pt modelId="{3F7408FC-560C-4864-9FC1-79BD7D602206}" type="pres">
      <dgm:prSet presAssocID="{398CEFFD-0EBD-4C06-90F2-A6583BB291B5}" presName="composite" presStyleCnt="0"/>
      <dgm:spPr/>
    </dgm:pt>
    <dgm:pt modelId="{12A39B6C-6416-4413-806A-59061B5A6321}" type="pres">
      <dgm:prSet presAssocID="{398CEFFD-0EBD-4C06-90F2-A6583BB291B5}" presName="imgShp" presStyleLbl="fgImgPlace1" presStyleIdx="1" presStyleCnt="5"/>
      <dgm:spPr>
        <a:blipFill>
          <a:blip xmlns:r="http://schemas.openxmlformats.org/officeDocument/2006/relationships" r:embed="rId2"/>
          <a:stretch>
            <a:fillRect/>
          </a:stretch>
        </a:blipFill>
      </dgm:spPr>
    </dgm:pt>
    <dgm:pt modelId="{EAA30C5C-8F34-4A1B-AF80-153C833C87EA}" type="pres">
      <dgm:prSet presAssocID="{398CEFFD-0EBD-4C06-90F2-A6583BB291B5}" presName="txShp" presStyleLbl="node1" presStyleIdx="1" presStyleCnt="5">
        <dgm:presLayoutVars>
          <dgm:bulletEnabled val="1"/>
        </dgm:presLayoutVars>
      </dgm:prSet>
      <dgm:spPr/>
      <dgm:t>
        <a:bodyPr/>
        <a:lstStyle/>
        <a:p>
          <a:endParaRPr lang="ru-RU"/>
        </a:p>
      </dgm:t>
    </dgm:pt>
    <dgm:pt modelId="{99481796-E11E-4F6D-A759-52DFF082008A}" type="pres">
      <dgm:prSet presAssocID="{19EFBE83-B222-4BED-A9E2-4A43D37A5FCC}" presName="spacing" presStyleCnt="0"/>
      <dgm:spPr/>
    </dgm:pt>
    <dgm:pt modelId="{3ED48844-74C2-4AB1-A9A1-8DEDAC5F0930}" type="pres">
      <dgm:prSet presAssocID="{7A55F0F1-A1B4-44DD-9AB5-1AA4291F6321}" presName="composite" presStyleCnt="0"/>
      <dgm:spPr/>
    </dgm:pt>
    <dgm:pt modelId="{5B73F5BF-BB6F-41D1-B959-0B75E365ACA6}" type="pres">
      <dgm:prSet presAssocID="{7A55F0F1-A1B4-44DD-9AB5-1AA4291F6321}" presName="imgShp" presStyleLbl="fgImgPlace1" presStyleIdx="2" presStyleCnt="5"/>
      <dgm:spPr>
        <a:blipFill>
          <a:blip xmlns:r="http://schemas.openxmlformats.org/officeDocument/2006/relationships" r:embed="rId3"/>
          <a:stretch>
            <a:fillRect/>
          </a:stretch>
        </a:blipFill>
      </dgm:spPr>
    </dgm:pt>
    <dgm:pt modelId="{04D3B7F0-8CC7-4265-8400-7E87F9FB1A8B}" type="pres">
      <dgm:prSet presAssocID="{7A55F0F1-A1B4-44DD-9AB5-1AA4291F6321}" presName="txShp" presStyleLbl="node1" presStyleIdx="2" presStyleCnt="5">
        <dgm:presLayoutVars>
          <dgm:bulletEnabled val="1"/>
        </dgm:presLayoutVars>
      </dgm:prSet>
      <dgm:spPr/>
      <dgm:t>
        <a:bodyPr/>
        <a:lstStyle/>
        <a:p>
          <a:endParaRPr lang="ru-RU"/>
        </a:p>
      </dgm:t>
    </dgm:pt>
    <dgm:pt modelId="{C521817A-B3D2-49F9-8D1B-73897ED62A7E}" type="pres">
      <dgm:prSet presAssocID="{E1D61F57-A0FA-4A54-82E0-840C4BECFC22}" presName="spacing" presStyleCnt="0"/>
      <dgm:spPr/>
    </dgm:pt>
    <dgm:pt modelId="{B8147E60-2898-4AD3-80AC-595F3B29EA23}" type="pres">
      <dgm:prSet presAssocID="{9298AADB-40F5-48E0-86EC-5846FD8C6958}" presName="composite" presStyleCnt="0"/>
      <dgm:spPr/>
    </dgm:pt>
    <dgm:pt modelId="{DBA791DF-5097-47AD-9174-1D990FE75890}" type="pres">
      <dgm:prSet presAssocID="{9298AADB-40F5-48E0-86EC-5846FD8C6958}" presName="imgShp" presStyleLbl="fgImgPlace1" presStyleIdx="3" presStyleCnt="5"/>
      <dgm:spPr>
        <a:blipFill>
          <a:blip xmlns:r="http://schemas.openxmlformats.org/officeDocument/2006/relationships" r:embed="rId4"/>
          <a:stretch>
            <a:fillRect/>
          </a:stretch>
        </a:blipFill>
      </dgm:spPr>
    </dgm:pt>
    <dgm:pt modelId="{0790303C-71A7-4B6A-9A90-8738D9881A7E}" type="pres">
      <dgm:prSet presAssocID="{9298AADB-40F5-48E0-86EC-5846FD8C6958}" presName="txShp" presStyleLbl="node1" presStyleIdx="3" presStyleCnt="5">
        <dgm:presLayoutVars>
          <dgm:bulletEnabled val="1"/>
        </dgm:presLayoutVars>
      </dgm:prSet>
      <dgm:spPr/>
      <dgm:t>
        <a:bodyPr/>
        <a:lstStyle/>
        <a:p>
          <a:endParaRPr lang="ru-RU"/>
        </a:p>
      </dgm:t>
    </dgm:pt>
    <dgm:pt modelId="{AB7007C5-CE20-4805-BA5B-37EB46947214}" type="pres">
      <dgm:prSet presAssocID="{1F4091E0-18DA-4DE6-82A0-F256CB56A796}" presName="spacing" presStyleCnt="0"/>
      <dgm:spPr/>
    </dgm:pt>
    <dgm:pt modelId="{DEF416FF-50D3-4264-913F-E9A89EA4F80E}" type="pres">
      <dgm:prSet presAssocID="{07EDF9E5-AEFE-45D6-A3F4-871A68322762}" presName="composite" presStyleCnt="0"/>
      <dgm:spPr/>
    </dgm:pt>
    <dgm:pt modelId="{C8EC49C9-245B-4AE9-ABB7-BDBD30341B6E}" type="pres">
      <dgm:prSet presAssocID="{07EDF9E5-AEFE-45D6-A3F4-871A68322762}" presName="imgShp" presStyleLbl="fgImgPlace1" presStyleIdx="4" presStyleCnt="5"/>
      <dgm:spPr>
        <a:blipFill>
          <a:blip xmlns:r="http://schemas.openxmlformats.org/officeDocument/2006/relationships" r:embed="rId5"/>
          <a:stretch>
            <a:fillRect/>
          </a:stretch>
        </a:blipFill>
      </dgm:spPr>
    </dgm:pt>
    <dgm:pt modelId="{498634EA-9FCC-4D3E-9668-95E54C0F5359}" type="pres">
      <dgm:prSet presAssocID="{07EDF9E5-AEFE-45D6-A3F4-871A68322762}" presName="txShp" presStyleLbl="node1" presStyleIdx="4" presStyleCnt="5">
        <dgm:presLayoutVars>
          <dgm:bulletEnabled val="1"/>
        </dgm:presLayoutVars>
      </dgm:prSet>
      <dgm:spPr/>
      <dgm:t>
        <a:bodyPr/>
        <a:lstStyle/>
        <a:p>
          <a:endParaRPr lang="ru-RU"/>
        </a:p>
      </dgm:t>
    </dgm:pt>
  </dgm:ptLst>
  <dgm:cxnLst>
    <dgm:cxn modelId="{BAB4CBE9-E326-469E-8294-F55954497D8E}" srcId="{5C20908B-4F75-4614-B581-9B4C475F60FF}" destId="{9298AADB-40F5-48E0-86EC-5846FD8C6958}" srcOrd="3" destOrd="0" parTransId="{A0E64BFF-238C-4A87-9639-3AA091EC09E2}" sibTransId="{1F4091E0-18DA-4DE6-82A0-F256CB56A796}"/>
    <dgm:cxn modelId="{B91AED89-EF87-4116-BCD5-FDF934361EF6}" type="presOf" srcId="{19EFBE83-B222-4BED-A9E2-4A43D37A5FCC}" destId="{99481796-E11E-4F6D-A759-52DFF082008A}" srcOrd="0" destOrd="0" presId="urn:microsoft.com/office/officeart/2005/8/layout/vList3"/>
    <dgm:cxn modelId="{FD9E5F85-0A32-450A-8CE2-74DBC020D33B}" type="presOf" srcId="{6ECC0C9C-2DF0-4B88-BE4B-7A8998248C8A}" destId="{1C8F0685-AC2C-4B95-B6A4-CB06725383BC}" srcOrd="0" destOrd="0" presId="urn:microsoft.com/office/officeart/2005/8/layout/vList3"/>
    <dgm:cxn modelId="{361DD875-BE1B-483F-9798-43FA11FDE21A}" type="presOf" srcId="{F1381844-4357-4E49-A29F-9C5EF221CD67}" destId="{2F3F90D1-FDC2-46F8-B0E5-38236D0403ED}" srcOrd="0" destOrd="0" presId="urn:microsoft.com/office/officeart/2005/8/layout/vList3"/>
    <dgm:cxn modelId="{076D95C1-F7D7-4054-B339-2535D6B95870}" type="presOf" srcId="{1F4091E0-18DA-4DE6-82A0-F256CB56A796}" destId="{AB7007C5-CE20-4805-BA5B-37EB46947214}" srcOrd="0" destOrd="0" presId="urn:microsoft.com/office/officeart/2005/8/layout/vList3"/>
    <dgm:cxn modelId="{2331AC67-699F-4F21-ABFA-8BF646C2E1DC}" type="presOf" srcId="{398CEFFD-0EBD-4C06-90F2-A6583BB291B5}" destId="{EAA30C5C-8F34-4A1B-AF80-153C833C87EA}" srcOrd="0" destOrd="0" presId="urn:microsoft.com/office/officeart/2005/8/layout/vList3"/>
    <dgm:cxn modelId="{3B684CB8-B72D-48E0-927A-DFAB9A424B90}" srcId="{5C20908B-4F75-4614-B581-9B4C475F60FF}" destId="{F1381844-4357-4E49-A29F-9C5EF221CD67}" srcOrd="0" destOrd="0" parTransId="{2BE7E1D7-AB99-49F0-91BA-BC11D6016B17}" sibTransId="{6ECC0C9C-2DF0-4B88-BE4B-7A8998248C8A}"/>
    <dgm:cxn modelId="{61C8B9EC-D6F2-4E57-9D72-E0AB9279EB0B}" srcId="{5C20908B-4F75-4614-B581-9B4C475F60FF}" destId="{07EDF9E5-AEFE-45D6-A3F4-871A68322762}" srcOrd="4" destOrd="0" parTransId="{2DF1E945-5E3A-42D0-BE33-0C4CD10D6C7D}" sibTransId="{21A3A1E3-4B9B-41A0-89BB-649CA73E6B02}"/>
    <dgm:cxn modelId="{64C09CC0-11D6-48FC-9CF6-ED01248F6D39}" type="presOf" srcId="{E1D61F57-A0FA-4A54-82E0-840C4BECFC22}" destId="{C521817A-B3D2-49F9-8D1B-73897ED62A7E}" srcOrd="0" destOrd="0" presId="urn:microsoft.com/office/officeart/2005/8/layout/vList3"/>
    <dgm:cxn modelId="{9A35A121-6B2F-49D6-9F6C-0226275E4048}" srcId="{5C20908B-4F75-4614-B581-9B4C475F60FF}" destId="{7A55F0F1-A1B4-44DD-9AB5-1AA4291F6321}" srcOrd="2" destOrd="0" parTransId="{BD608998-5339-4A2C-92FC-744FD6D90636}" sibTransId="{E1D61F57-A0FA-4A54-82E0-840C4BECFC22}"/>
    <dgm:cxn modelId="{3EC3C3D8-B0A0-4F0E-8A10-28EA4C5C6E7E}" type="presOf" srcId="{5C20908B-4F75-4614-B581-9B4C475F60FF}" destId="{AA161AFE-7168-427B-B3E9-388EE4713D1B}" srcOrd="0" destOrd="0" presId="urn:microsoft.com/office/officeart/2005/8/layout/vList3"/>
    <dgm:cxn modelId="{EE60343B-A3A5-4A53-9E5B-E8767D089E0A}" type="presOf" srcId="{9298AADB-40F5-48E0-86EC-5846FD8C6958}" destId="{0790303C-71A7-4B6A-9A90-8738D9881A7E}" srcOrd="0" destOrd="0" presId="urn:microsoft.com/office/officeart/2005/8/layout/vList3"/>
    <dgm:cxn modelId="{8EB97F23-0B5B-44AB-B047-DAEC9EA7913B}" type="presOf" srcId="{7A55F0F1-A1B4-44DD-9AB5-1AA4291F6321}" destId="{04D3B7F0-8CC7-4265-8400-7E87F9FB1A8B}" srcOrd="0" destOrd="0" presId="urn:microsoft.com/office/officeart/2005/8/layout/vList3"/>
    <dgm:cxn modelId="{5761C504-341C-4F01-89EE-209C4DCBE31B}" type="presOf" srcId="{07EDF9E5-AEFE-45D6-A3F4-871A68322762}" destId="{498634EA-9FCC-4D3E-9668-95E54C0F5359}" srcOrd="0" destOrd="0" presId="urn:microsoft.com/office/officeart/2005/8/layout/vList3"/>
    <dgm:cxn modelId="{15CDF383-4BEF-4B97-AAA6-B90F89C53B40}" srcId="{5C20908B-4F75-4614-B581-9B4C475F60FF}" destId="{398CEFFD-0EBD-4C06-90F2-A6583BB291B5}" srcOrd="1" destOrd="0" parTransId="{F8F5CBBC-E8FE-4235-8767-F615C2F1C850}" sibTransId="{19EFBE83-B222-4BED-A9E2-4A43D37A5FCC}"/>
    <dgm:cxn modelId="{80C5DB56-5288-482E-A3AA-41489FC95314}" type="presParOf" srcId="{AA161AFE-7168-427B-B3E9-388EE4713D1B}" destId="{47A0E284-03B4-4D52-B1C2-233FBCB146B0}" srcOrd="0" destOrd="0" presId="urn:microsoft.com/office/officeart/2005/8/layout/vList3"/>
    <dgm:cxn modelId="{792D2EB7-F8A4-4F5F-92C9-643417354624}" type="presParOf" srcId="{47A0E284-03B4-4D52-B1C2-233FBCB146B0}" destId="{AC791267-199A-45FF-AFE4-37DB65F2B47F}" srcOrd="0" destOrd="0" presId="urn:microsoft.com/office/officeart/2005/8/layout/vList3"/>
    <dgm:cxn modelId="{D733570D-20F6-43BA-9328-6FF597DBE368}" type="presParOf" srcId="{47A0E284-03B4-4D52-B1C2-233FBCB146B0}" destId="{2F3F90D1-FDC2-46F8-B0E5-38236D0403ED}" srcOrd="1" destOrd="0" presId="urn:microsoft.com/office/officeart/2005/8/layout/vList3"/>
    <dgm:cxn modelId="{A8235340-AFBB-4D20-8CF7-8E94B56890D5}" type="presParOf" srcId="{AA161AFE-7168-427B-B3E9-388EE4713D1B}" destId="{1C8F0685-AC2C-4B95-B6A4-CB06725383BC}" srcOrd="1" destOrd="0" presId="urn:microsoft.com/office/officeart/2005/8/layout/vList3"/>
    <dgm:cxn modelId="{FF3D817E-24CB-4154-B321-D5D8FC906434}" type="presParOf" srcId="{AA161AFE-7168-427B-B3E9-388EE4713D1B}" destId="{3F7408FC-560C-4864-9FC1-79BD7D602206}" srcOrd="2" destOrd="0" presId="urn:microsoft.com/office/officeart/2005/8/layout/vList3"/>
    <dgm:cxn modelId="{D9E64AAA-0C4C-4A14-9DD6-0F4E98B9D381}" type="presParOf" srcId="{3F7408FC-560C-4864-9FC1-79BD7D602206}" destId="{12A39B6C-6416-4413-806A-59061B5A6321}" srcOrd="0" destOrd="0" presId="urn:microsoft.com/office/officeart/2005/8/layout/vList3"/>
    <dgm:cxn modelId="{6DAA3681-643C-42D0-8669-3DFD887B5D7E}" type="presParOf" srcId="{3F7408FC-560C-4864-9FC1-79BD7D602206}" destId="{EAA30C5C-8F34-4A1B-AF80-153C833C87EA}" srcOrd="1" destOrd="0" presId="urn:microsoft.com/office/officeart/2005/8/layout/vList3"/>
    <dgm:cxn modelId="{5E06F4F2-AB4C-4D65-A56B-B17DDC74E0F7}" type="presParOf" srcId="{AA161AFE-7168-427B-B3E9-388EE4713D1B}" destId="{99481796-E11E-4F6D-A759-52DFF082008A}" srcOrd="3" destOrd="0" presId="urn:microsoft.com/office/officeart/2005/8/layout/vList3"/>
    <dgm:cxn modelId="{0DB22BED-4716-41D7-A4CD-E6B4F1480EC1}" type="presParOf" srcId="{AA161AFE-7168-427B-B3E9-388EE4713D1B}" destId="{3ED48844-74C2-4AB1-A9A1-8DEDAC5F0930}" srcOrd="4" destOrd="0" presId="urn:microsoft.com/office/officeart/2005/8/layout/vList3"/>
    <dgm:cxn modelId="{9F95590E-7A0A-44AF-B372-ED821B37F739}" type="presParOf" srcId="{3ED48844-74C2-4AB1-A9A1-8DEDAC5F0930}" destId="{5B73F5BF-BB6F-41D1-B959-0B75E365ACA6}" srcOrd="0" destOrd="0" presId="urn:microsoft.com/office/officeart/2005/8/layout/vList3"/>
    <dgm:cxn modelId="{A036C79B-DAA3-4F49-A605-5541708E0217}" type="presParOf" srcId="{3ED48844-74C2-4AB1-A9A1-8DEDAC5F0930}" destId="{04D3B7F0-8CC7-4265-8400-7E87F9FB1A8B}" srcOrd="1" destOrd="0" presId="urn:microsoft.com/office/officeart/2005/8/layout/vList3"/>
    <dgm:cxn modelId="{DCA2B0EB-C782-4786-B7BC-6202BA65D1CA}" type="presParOf" srcId="{AA161AFE-7168-427B-B3E9-388EE4713D1B}" destId="{C521817A-B3D2-49F9-8D1B-73897ED62A7E}" srcOrd="5" destOrd="0" presId="urn:microsoft.com/office/officeart/2005/8/layout/vList3"/>
    <dgm:cxn modelId="{0067ED76-C94C-42A5-9DCA-3B6384FA24D5}" type="presParOf" srcId="{AA161AFE-7168-427B-B3E9-388EE4713D1B}" destId="{B8147E60-2898-4AD3-80AC-595F3B29EA23}" srcOrd="6" destOrd="0" presId="urn:microsoft.com/office/officeart/2005/8/layout/vList3"/>
    <dgm:cxn modelId="{BD9A0021-7172-4C5F-B60C-83BD3EF178E8}" type="presParOf" srcId="{B8147E60-2898-4AD3-80AC-595F3B29EA23}" destId="{DBA791DF-5097-47AD-9174-1D990FE75890}" srcOrd="0" destOrd="0" presId="urn:microsoft.com/office/officeart/2005/8/layout/vList3"/>
    <dgm:cxn modelId="{DF89490D-016D-438C-8A33-DB7A6D304059}" type="presParOf" srcId="{B8147E60-2898-4AD3-80AC-595F3B29EA23}" destId="{0790303C-71A7-4B6A-9A90-8738D9881A7E}" srcOrd="1" destOrd="0" presId="urn:microsoft.com/office/officeart/2005/8/layout/vList3"/>
    <dgm:cxn modelId="{0DA1B9AA-E82A-450D-8B97-E68DA6B6A131}" type="presParOf" srcId="{AA161AFE-7168-427B-B3E9-388EE4713D1B}" destId="{AB7007C5-CE20-4805-BA5B-37EB46947214}" srcOrd="7" destOrd="0" presId="urn:microsoft.com/office/officeart/2005/8/layout/vList3"/>
    <dgm:cxn modelId="{23DFFBAD-3CC2-4061-AECF-390EC3957D01}" type="presParOf" srcId="{AA161AFE-7168-427B-B3E9-388EE4713D1B}" destId="{DEF416FF-50D3-4264-913F-E9A89EA4F80E}" srcOrd="8" destOrd="0" presId="urn:microsoft.com/office/officeart/2005/8/layout/vList3"/>
    <dgm:cxn modelId="{92BF7819-28C7-4BF9-A20E-06EEBBA9DC6B}" type="presParOf" srcId="{DEF416FF-50D3-4264-913F-E9A89EA4F80E}" destId="{C8EC49C9-245B-4AE9-ABB7-BDBD30341B6E}" srcOrd="0" destOrd="0" presId="urn:microsoft.com/office/officeart/2005/8/layout/vList3"/>
    <dgm:cxn modelId="{65C2A853-0F44-451A-8B05-BFE432DD5BE3}" type="presParOf" srcId="{DEF416FF-50D3-4264-913F-E9A89EA4F80E}" destId="{498634EA-9FCC-4D3E-9668-95E54C0F5359}" srcOrd="1" destOrd="0" presId="urn:microsoft.com/office/officeart/2005/8/layout/vList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1F50D4-7E7D-4CD4-AB5A-0E6594B2AEFE}" type="doc">
      <dgm:prSet loTypeId="urn:microsoft.com/office/officeart/2005/8/layout/vList2#1" qsTypeId="urn:microsoft.com/office/officeart/2005/8/quickstyle/simple3#1" csTypeId="urn:microsoft.com/office/officeart/2005/8/colors/accent1_2#2"/>
      <dgm:spPr/>
      <dgm:t>
        <a:bodyPr/>
        <a:lstStyle/>
        <a:p>
          <a:endParaRPr altLang="en-US"/>
        </a:p>
      </dgm:t>
    </dgm:pt>
    <dgm:pt modelId="{378EE55E-820D-4105-ACEA-7A199F0F5A36}">
      <dgm:prSet phldr="0" custT="1"/>
      <dgm:spPr/>
      <dgm:t>
        <a:bodyPr vert="horz" wrap="square"/>
        <a:lstStyle/>
        <a:p>
          <a:pPr>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Общие рекомендации:</a:t>
          </a:r>
          <a:endParaRPr altLang="en-US" sz="2400">
            <a:latin typeface="Times New Roman" panose="02020603050405020304" charset="0"/>
            <a:cs typeface="Times New Roman" panose="02020603050405020304" charset="0"/>
          </a:endParaRPr>
        </a:p>
      </dgm:t>
    </dgm:pt>
    <dgm:pt modelId="{40F71140-861D-4AC4-88A6-2840E800ED74}" cxnId="{264783A6-B800-469F-BE9D-87B1D1EB39C8}" type="parTrans">
      <dgm:prSet/>
      <dgm:spPr/>
    </dgm:pt>
    <dgm:pt modelId="{E9A395E0-DE92-44B3-B0A3-AA2491167A47}" cxnId="{264783A6-B800-469F-BE9D-87B1D1EB39C8}" type="sibTrans">
      <dgm:prSet/>
      <dgm:spPr/>
    </dgm:pt>
    <dgm:pt modelId="{83C7DCF3-FCE8-4395-91EC-60C00B116FD1}">
      <dgm:prSet phldr="0" custT="1"/>
      <dgm:spPr/>
      <dgm:t>
        <a:bodyPr vert="horz" wrap="square"/>
        <a:lstStyle/>
        <a:p>
          <a:pPr>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Планирование: Необходимо тщательное планирование и периодический пересмотр бюджетных распределений для адаптации к меняющимся экономическим и социальным условиям.</a:t>
          </a:r>
          <a:endParaRPr altLang="en-US" sz="2400">
            <a:latin typeface="Times New Roman" panose="02020603050405020304" charset="0"/>
            <a:cs typeface="Times New Roman" panose="02020603050405020304" charset="0"/>
          </a:endParaRPr>
        </a:p>
      </dgm:t>
    </dgm:pt>
    <dgm:pt modelId="{964B7D8F-D37D-4459-ADA9-61B1B18B9DA6}" cxnId="{E47748A6-7960-4D5A-ACE6-AE92DFB128FA}" type="parTrans">
      <dgm:prSet/>
      <dgm:spPr/>
    </dgm:pt>
    <dgm:pt modelId="{89F7F9CF-EE32-4802-A4DB-D6DA44E197E9}" cxnId="{E47748A6-7960-4D5A-ACE6-AE92DFB128FA}" type="sibTrans">
      <dgm:prSet/>
      <dgm:spPr/>
    </dgm:pt>
    <dgm:pt modelId="{CACDBBE8-2640-49FD-BC3D-A99BA9076A90}">
      <dgm:prSet phldr="0" custT="1"/>
      <dgm:spPr/>
      <dgm:t>
        <a:bodyPr vert="horz" wrap="square"/>
        <a:lstStyle/>
        <a:p>
          <a:pPr>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Анализ рисков: Важно анализировать потенциальные риски, связанные с сокращением бюджета, особенно в критически важных секторах, таких как образование, здравоохранение и национальная экономика.</a:t>
          </a:r>
          <a:endParaRPr altLang="en-US" sz="2400">
            <a:latin typeface="Times New Roman" panose="02020603050405020304" charset="0"/>
            <a:cs typeface="Times New Roman" panose="02020603050405020304" charset="0"/>
          </a:endParaRPr>
        </a:p>
      </dgm:t>
    </dgm:pt>
    <dgm:pt modelId="{B3341A7D-9573-45A7-97DB-74E5C7933E49}" cxnId="{9777F3AD-92F6-4F72-959D-90BBB325C41B}" type="parTrans">
      <dgm:prSet/>
      <dgm:spPr/>
    </dgm:pt>
    <dgm:pt modelId="{DBC51861-E795-4161-8644-D28C0E6FA66F}" cxnId="{9777F3AD-92F6-4F72-959D-90BBB325C41B}" type="sibTrans">
      <dgm:prSet/>
      <dgm:spPr/>
    </dgm:pt>
    <dgm:pt modelId="{2370D8CE-17D0-48DE-A0D7-7358E18579F7}">
      <dgm:prSet phldr="0" custT="1"/>
      <dgm:spPr/>
      <dgm:t>
        <a:bodyPr vert="horz" wrap="square"/>
        <a:lstStyle/>
        <a:p>
          <a:pPr>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Социальная защита: Учитывая рост расходов на социальную политику, следует обеспечить достаточное финансирование для поддержания социальной стабильности.</a:t>
          </a:r>
          <a:endParaRPr altLang="en-US" sz="2400">
            <a:latin typeface="Times New Roman" panose="02020603050405020304" charset="0"/>
            <a:cs typeface="Times New Roman" panose="02020603050405020304" charset="0"/>
          </a:endParaRPr>
        </a:p>
      </dgm:t>
    </dgm:pt>
    <dgm:pt modelId="{983A9CF8-075E-4239-B3E1-CBDADE1C987D}" cxnId="{2093821C-800A-41EA-BE4E-3E088DA80C8B}" type="parTrans">
      <dgm:prSet/>
      <dgm:spPr/>
    </dgm:pt>
    <dgm:pt modelId="{9AD73A71-FE26-4DC0-9984-C98A9D590CAD}" cxnId="{2093821C-800A-41EA-BE4E-3E088DA80C8B}" type="sibTrans">
      <dgm:prSet/>
      <dgm:spPr/>
    </dgm:pt>
    <dgm:pt modelId="{8FF1A659-E937-4C1A-A611-40EA427BE95A}">
      <dgm:prSet phldr="0" custT="1"/>
      <dgm:spPr/>
      <dgm:t>
        <a:bodyPr vert="horz" wrap="square"/>
        <a:lstStyle/>
        <a:p>
          <a:pPr>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Инвестиции: Поиск возможностей для инвестиций в экономику и инфраструктуру может помочь ускорить рост и повысить эффективность государственных расходов.</a:t>
          </a:r>
          <a:endParaRPr altLang="en-US" sz="2400">
            <a:latin typeface="Times New Roman" panose="02020603050405020304" charset="0"/>
            <a:cs typeface="Times New Roman" panose="02020603050405020304" charset="0"/>
          </a:endParaRPr>
        </a:p>
      </dgm:t>
    </dgm:pt>
    <dgm:pt modelId="{C0AB1E4C-1AF1-4164-9FE7-CE5FCBFFD3E7}" cxnId="{9410126C-8CD2-4701-BF71-7080A2BC3EA6}" type="parTrans">
      <dgm:prSet/>
      <dgm:spPr/>
    </dgm:pt>
    <dgm:pt modelId="{D2672BDC-5CA0-4744-9B26-529EA1810928}" cxnId="{9410126C-8CD2-4701-BF71-7080A2BC3EA6}" type="sibTrans">
      <dgm:prSet/>
      <dgm:spPr/>
    </dgm:pt>
    <dgm:pt modelId="{ECBFCB1B-D3A6-42BC-80C2-B97C20B27A9C}" type="pres">
      <dgm:prSet presAssocID="{6C1F50D4-7E7D-4CD4-AB5A-0E6594B2AEFE}" presName="linear" presStyleCnt="0">
        <dgm:presLayoutVars>
          <dgm:animLvl val="lvl"/>
          <dgm:resizeHandles val="exact"/>
        </dgm:presLayoutVars>
      </dgm:prSet>
      <dgm:spPr/>
      <dgm:t>
        <a:bodyPr/>
        <a:lstStyle/>
        <a:p>
          <a:endParaRPr lang="ru-RU"/>
        </a:p>
      </dgm:t>
    </dgm:pt>
    <dgm:pt modelId="{1D71B0D4-90C2-4488-BC61-7015ABA54CC1}" type="pres">
      <dgm:prSet presAssocID="{378EE55E-820D-4105-ACEA-7A199F0F5A36}" presName="parentText" presStyleLbl="node1" presStyleIdx="0" presStyleCnt="5">
        <dgm:presLayoutVars>
          <dgm:chMax val="0"/>
          <dgm:bulletEnabled val="1"/>
        </dgm:presLayoutVars>
      </dgm:prSet>
      <dgm:spPr/>
      <dgm:t>
        <a:bodyPr/>
        <a:lstStyle/>
        <a:p>
          <a:endParaRPr lang="ru-RU"/>
        </a:p>
      </dgm:t>
    </dgm:pt>
    <dgm:pt modelId="{F0A2C3B8-E199-47B2-A358-A6CFBCA8F06F}" type="pres">
      <dgm:prSet presAssocID="{E9A395E0-DE92-44B3-B0A3-AA2491167A47}" presName="spacer" presStyleCnt="0"/>
      <dgm:spPr/>
    </dgm:pt>
    <dgm:pt modelId="{399AC9DC-9233-4844-A0C9-E85FC0E76D59}" type="pres">
      <dgm:prSet presAssocID="{83C7DCF3-FCE8-4395-91EC-60C00B116FD1}" presName="parentText" presStyleLbl="node1" presStyleIdx="1" presStyleCnt="5">
        <dgm:presLayoutVars>
          <dgm:chMax val="0"/>
          <dgm:bulletEnabled val="1"/>
        </dgm:presLayoutVars>
      </dgm:prSet>
      <dgm:spPr/>
      <dgm:t>
        <a:bodyPr/>
        <a:lstStyle/>
        <a:p>
          <a:endParaRPr lang="ru-RU"/>
        </a:p>
      </dgm:t>
    </dgm:pt>
    <dgm:pt modelId="{78F30D27-050C-4CDC-BDEF-F1B4E66E6245}" type="pres">
      <dgm:prSet presAssocID="{89F7F9CF-EE32-4802-A4DB-D6DA44E197E9}" presName="spacer" presStyleCnt="0"/>
      <dgm:spPr/>
    </dgm:pt>
    <dgm:pt modelId="{A4D39D47-AE1B-4123-A3DD-939BD15E72B7}" type="pres">
      <dgm:prSet presAssocID="{CACDBBE8-2640-49FD-BC3D-A99BA9076A90}" presName="parentText" presStyleLbl="node1" presStyleIdx="2" presStyleCnt="5">
        <dgm:presLayoutVars>
          <dgm:chMax val="0"/>
          <dgm:bulletEnabled val="1"/>
        </dgm:presLayoutVars>
      </dgm:prSet>
      <dgm:spPr/>
      <dgm:t>
        <a:bodyPr/>
        <a:lstStyle/>
        <a:p>
          <a:endParaRPr lang="ru-RU"/>
        </a:p>
      </dgm:t>
    </dgm:pt>
    <dgm:pt modelId="{242E2F2E-545D-461C-B45A-0E4FDBDABE91}" type="pres">
      <dgm:prSet presAssocID="{DBC51861-E795-4161-8644-D28C0E6FA66F}" presName="spacer" presStyleCnt="0"/>
      <dgm:spPr/>
    </dgm:pt>
    <dgm:pt modelId="{A57A3FB5-416D-47F9-84D2-B9F1178791C7}" type="pres">
      <dgm:prSet presAssocID="{2370D8CE-17D0-48DE-A0D7-7358E18579F7}" presName="parentText" presStyleLbl="node1" presStyleIdx="3" presStyleCnt="5">
        <dgm:presLayoutVars>
          <dgm:chMax val="0"/>
          <dgm:bulletEnabled val="1"/>
        </dgm:presLayoutVars>
      </dgm:prSet>
      <dgm:spPr/>
      <dgm:t>
        <a:bodyPr/>
        <a:lstStyle/>
        <a:p>
          <a:endParaRPr lang="ru-RU"/>
        </a:p>
      </dgm:t>
    </dgm:pt>
    <dgm:pt modelId="{F89E56DB-0DC1-4D49-95C6-3AA01D8404C9}" type="pres">
      <dgm:prSet presAssocID="{9AD73A71-FE26-4DC0-9984-C98A9D590CAD}" presName="spacer" presStyleCnt="0"/>
      <dgm:spPr/>
    </dgm:pt>
    <dgm:pt modelId="{B6702EBE-3F30-4669-ACD1-E3EEF87A5287}" type="pres">
      <dgm:prSet presAssocID="{8FF1A659-E937-4C1A-A611-40EA427BE95A}" presName="parentText" presStyleLbl="node1" presStyleIdx="4" presStyleCnt="5">
        <dgm:presLayoutVars>
          <dgm:chMax val="0"/>
          <dgm:bulletEnabled val="1"/>
        </dgm:presLayoutVars>
      </dgm:prSet>
      <dgm:spPr/>
      <dgm:t>
        <a:bodyPr/>
        <a:lstStyle/>
        <a:p>
          <a:endParaRPr lang="ru-RU"/>
        </a:p>
      </dgm:t>
    </dgm:pt>
  </dgm:ptLst>
  <dgm:cxnLst>
    <dgm:cxn modelId="{D93F55D9-4E53-4817-975C-CDD83B3F38E0}" type="presOf" srcId="{8FF1A659-E937-4C1A-A611-40EA427BE95A}" destId="{B6702EBE-3F30-4669-ACD1-E3EEF87A5287}" srcOrd="0" destOrd="0" presId="urn:microsoft.com/office/officeart/2005/8/layout/vList2#1"/>
    <dgm:cxn modelId="{34BEBDB0-7514-4EAD-98AF-FFF663F72A86}" type="presOf" srcId="{378EE55E-820D-4105-ACEA-7A199F0F5A36}" destId="{1D71B0D4-90C2-4488-BC61-7015ABA54CC1}" srcOrd="0" destOrd="0" presId="urn:microsoft.com/office/officeart/2005/8/layout/vList2#1"/>
    <dgm:cxn modelId="{BD3ED0F6-2310-4271-B3FC-B850E1DA0A94}" type="presOf" srcId="{6C1F50D4-7E7D-4CD4-AB5A-0E6594B2AEFE}" destId="{ECBFCB1B-D3A6-42BC-80C2-B97C20B27A9C}" srcOrd="0" destOrd="0" presId="urn:microsoft.com/office/officeart/2005/8/layout/vList2#1"/>
    <dgm:cxn modelId="{A6F8217A-85CE-4071-BE07-F4FB68716446}" type="presOf" srcId="{83C7DCF3-FCE8-4395-91EC-60C00B116FD1}" destId="{399AC9DC-9233-4844-A0C9-E85FC0E76D59}" srcOrd="0" destOrd="0" presId="urn:microsoft.com/office/officeart/2005/8/layout/vList2#1"/>
    <dgm:cxn modelId="{E47748A6-7960-4D5A-ACE6-AE92DFB128FA}" srcId="{6C1F50D4-7E7D-4CD4-AB5A-0E6594B2AEFE}" destId="{83C7DCF3-FCE8-4395-91EC-60C00B116FD1}" srcOrd="1" destOrd="0" parTransId="{964B7D8F-D37D-4459-ADA9-61B1B18B9DA6}" sibTransId="{89F7F9CF-EE32-4802-A4DB-D6DA44E197E9}"/>
    <dgm:cxn modelId="{264783A6-B800-469F-BE9D-87B1D1EB39C8}" srcId="{6C1F50D4-7E7D-4CD4-AB5A-0E6594B2AEFE}" destId="{378EE55E-820D-4105-ACEA-7A199F0F5A36}" srcOrd="0" destOrd="0" parTransId="{40F71140-861D-4AC4-88A6-2840E800ED74}" sibTransId="{E9A395E0-DE92-44B3-B0A3-AA2491167A47}"/>
    <dgm:cxn modelId="{9410126C-8CD2-4701-BF71-7080A2BC3EA6}" srcId="{6C1F50D4-7E7D-4CD4-AB5A-0E6594B2AEFE}" destId="{8FF1A659-E937-4C1A-A611-40EA427BE95A}" srcOrd="4" destOrd="0" parTransId="{C0AB1E4C-1AF1-4164-9FE7-CE5FCBFFD3E7}" sibTransId="{D2672BDC-5CA0-4744-9B26-529EA1810928}"/>
    <dgm:cxn modelId="{D1E26E2C-B6D5-42D4-80D6-C90597D3B9CE}" type="presOf" srcId="{CACDBBE8-2640-49FD-BC3D-A99BA9076A90}" destId="{A4D39D47-AE1B-4123-A3DD-939BD15E72B7}" srcOrd="0" destOrd="0" presId="urn:microsoft.com/office/officeart/2005/8/layout/vList2#1"/>
    <dgm:cxn modelId="{9777F3AD-92F6-4F72-959D-90BBB325C41B}" srcId="{6C1F50D4-7E7D-4CD4-AB5A-0E6594B2AEFE}" destId="{CACDBBE8-2640-49FD-BC3D-A99BA9076A90}" srcOrd="2" destOrd="0" parTransId="{B3341A7D-9573-45A7-97DB-74E5C7933E49}" sibTransId="{DBC51861-E795-4161-8644-D28C0E6FA66F}"/>
    <dgm:cxn modelId="{4789E9C5-DDE7-4010-AFF4-705355BBA5E9}" type="presOf" srcId="{2370D8CE-17D0-48DE-A0D7-7358E18579F7}" destId="{A57A3FB5-416D-47F9-84D2-B9F1178791C7}" srcOrd="0" destOrd="0" presId="urn:microsoft.com/office/officeart/2005/8/layout/vList2#1"/>
    <dgm:cxn modelId="{2093821C-800A-41EA-BE4E-3E088DA80C8B}" srcId="{6C1F50D4-7E7D-4CD4-AB5A-0E6594B2AEFE}" destId="{2370D8CE-17D0-48DE-A0D7-7358E18579F7}" srcOrd="3" destOrd="0" parTransId="{983A9CF8-075E-4239-B3E1-CBDADE1C987D}" sibTransId="{9AD73A71-FE26-4DC0-9984-C98A9D590CAD}"/>
    <dgm:cxn modelId="{2EF97748-0E19-4ED2-BF9E-39666A49ED73}" type="presParOf" srcId="{ECBFCB1B-D3A6-42BC-80C2-B97C20B27A9C}" destId="{1D71B0D4-90C2-4488-BC61-7015ABA54CC1}" srcOrd="0" destOrd="0" presId="urn:microsoft.com/office/officeart/2005/8/layout/vList2#1"/>
    <dgm:cxn modelId="{D90F9E51-173C-4ECF-94CB-9F5A05C0D8F1}" type="presParOf" srcId="{ECBFCB1B-D3A6-42BC-80C2-B97C20B27A9C}" destId="{F0A2C3B8-E199-47B2-A358-A6CFBCA8F06F}" srcOrd="1" destOrd="0" presId="urn:microsoft.com/office/officeart/2005/8/layout/vList2#1"/>
    <dgm:cxn modelId="{5EBF8488-FB10-49EF-BFB0-0A241160C5D5}" type="presParOf" srcId="{ECBFCB1B-D3A6-42BC-80C2-B97C20B27A9C}" destId="{399AC9DC-9233-4844-A0C9-E85FC0E76D59}" srcOrd="2" destOrd="0" presId="urn:microsoft.com/office/officeart/2005/8/layout/vList2#1"/>
    <dgm:cxn modelId="{54E2D992-F4DF-46C0-99B9-3E39F0A98B5A}" type="presParOf" srcId="{ECBFCB1B-D3A6-42BC-80C2-B97C20B27A9C}" destId="{78F30D27-050C-4CDC-BDEF-F1B4E66E6245}" srcOrd="3" destOrd="0" presId="urn:microsoft.com/office/officeart/2005/8/layout/vList2#1"/>
    <dgm:cxn modelId="{CAAEB78F-7FC2-4D64-89CD-F1C9E3C91BCC}" type="presParOf" srcId="{ECBFCB1B-D3A6-42BC-80C2-B97C20B27A9C}" destId="{A4D39D47-AE1B-4123-A3DD-939BD15E72B7}" srcOrd="4" destOrd="0" presId="urn:microsoft.com/office/officeart/2005/8/layout/vList2#1"/>
    <dgm:cxn modelId="{FFB5803B-4265-4946-8E78-845EE2372641}" type="presParOf" srcId="{ECBFCB1B-D3A6-42BC-80C2-B97C20B27A9C}" destId="{242E2F2E-545D-461C-B45A-0E4FDBDABE91}" srcOrd="5" destOrd="0" presId="urn:microsoft.com/office/officeart/2005/8/layout/vList2#1"/>
    <dgm:cxn modelId="{D23F8026-6DFB-4F6C-BC6E-B6DDFD1663A1}" type="presParOf" srcId="{ECBFCB1B-D3A6-42BC-80C2-B97C20B27A9C}" destId="{A57A3FB5-416D-47F9-84D2-B9F1178791C7}" srcOrd="6" destOrd="0" presId="urn:microsoft.com/office/officeart/2005/8/layout/vList2#1"/>
    <dgm:cxn modelId="{91FCC856-C024-4F86-8AA3-1293A14A71E7}" type="presParOf" srcId="{ECBFCB1B-D3A6-42BC-80C2-B97C20B27A9C}" destId="{F89E56DB-0DC1-4D49-95C6-3AA01D8404C9}" srcOrd="7" destOrd="0" presId="urn:microsoft.com/office/officeart/2005/8/layout/vList2#1"/>
    <dgm:cxn modelId="{1D592DF7-15F6-4B2A-8600-FD50103EC9FC}" type="presParOf" srcId="{ECBFCB1B-D3A6-42BC-80C2-B97C20B27A9C}" destId="{B6702EBE-3F30-4669-ACD1-E3EEF87A5287}" srcOrd="8" destOrd="0" presId="urn:microsoft.com/office/officeart/2005/8/layout/v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Группа 1"/>
      <dsp:cNvGrpSpPr/>
    </dsp:nvGrpSpPr>
    <dsp:grpSpPr>
      <a:xfrm>
        <a:off x="0" y="0"/>
        <a:ext cx="17518380" cy="7270115"/>
        <a:chOff x="0" y="0"/>
        <a:chExt cx="17518380" cy="7270115"/>
      </a:xfrm>
    </dsp:grpSpPr>
    <dsp:sp modelId="{2F3F90D1-FDC2-46F8-B0E5-38236D0403ED}">
      <dsp:nvSpPr>
        <dsp:cNvPr id="4" name="Пятиугольник 3"/>
        <dsp:cNvSpPr/>
      </dsp:nvSpPr>
      <dsp:spPr bwMode="white">
        <a:xfrm rot="10800000">
          <a:off x="3237250" y="0"/>
          <a:ext cx="11649723" cy="1211686"/>
        </a:xfrm>
        <a:prstGeom prst="homePlate">
          <a:avLst/>
        </a:prstGeom>
      </dsp:spPr>
      <dsp:style>
        <a:lnRef idx="0">
          <a:schemeClr val="lt1"/>
        </a:lnRef>
        <a:fillRef idx="3">
          <a:schemeClr val="accent1"/>
        </a:fillRef>
        <a:effectRef idx="2">
          <a:scrgbClr r="0" g="0" b="0"/>
        </a:effectRef>
        <a:fontRef idx="minor">
          <a:schemeClr val="lt1"/>
        </a:fontRef>
      </dsp:style>
      <dsp:txBody>
        <a:bodyPr rot="10800000" vert="horz" wrap="square" lIns="534319" tIns="118109" rIns="220472" bIns="118109"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en-US" b="1" i="0" u="none" baseline="0">
              <a:rtl val="0"/>
            </a:rPr>
            <a:t>Демократ</a:t>
          </a:r>
          <a:r>
            <a:rPr lang="ru-RU" altLang="en-US" b="1" i="0" u="none" baseline="0">
              <a:rtl val="0"/>
            </a:rPr>
            <a:t>ичность</a:t>
          </a:r>
        </a:p>
      </dsp:txBody>
      <dsp:txXfrm rot="10800000">
        <a:off x="3237250" y="0"/>
        <a:ext cx="11649723" cy="1211686"/>
      </dsp:txXfrm>
    </dsp:sp>
    <dsp:sp modelId="{AC791267-199A-45FF-AFE4-37DB65F2B47F}">
      <dsp:nvSpPr>
        <dsp:cNvPr id="3" name="Овал 2"/>
        <dsp:cNvSpPr/>
      </dsp:nvSpPr>
      <dsp:spPr bwMode="white">
        <a:xfrm>
          <a:off x="2631407" y="0"/>
          <a:ext cx="1211686" cy="1211686"/>
        </a:xfrm>
        <a:prstGeom prst="ellipse">
          <a:avLst/>
        </a:prstGeom>
        <a:blipFill>
          <a:blip r:embed="rId1"/>
          <a:stretch>
            <a:fillRect/>
          </a:stretch>
        </a:blipFill>
      </dsp:spPr>
      <dsp:style>
        <a:lnRef idx="0">
          <a:schemeClr val="lt1"/>
        </a:lnRef>
        <a:fillRef idx="1">
          <a:schemeClr val="accent1">
            <a:tint val="50000"/>
          </a:schemeClr>
        </a:fillRef>
        <a:effectRef idx="2">
          <a:scrgbClr r="0" g="0" b="0"/>
        </a:effectRef>
        <a:fontRef idx="minor"/>
      </dsp:style>
      <dsp:txXfrm>
        <a:off x="2631407" y="0"/>
        <a:ext cx="1211686" cy="1211686"/>
      </dsp:txXfrm>
    </dsp:sp>
    <dsp:sp modelId="{EAA30C5C-8F34-4A1B-AF80-153C833C87EA}">
      <dsp:nvSpPr>
        <dsp:cNvPr id="6" name="Пятиугольник 5"/>
        <dsp:cNvSpPr/>
      </dsp:nvSpPr>
      <dsp:spPr bwMode="white">
        <a:xfrm rot="10800000">
          <a:off x="3237250" y="1514607"/>
          <a:ext cx="11649723" cy="1211686"/>
        </a:xfrm>
        <a:prstGeom prst="homePlate">
          <a:avLst/>
        </a:prstGeom>
      </dsp:spPr>
      <dsp:style>
        <a:lnRef idx="0">
          <a:schemeClr val="lt1"/>
        </a:lnRef>
        <a:fillRef idx="3">
          <a:schemeClr val="accent1"/>
        </a:fillRef>
        <a:effectRef idx="2">
          <a:scrgbClr r="0" g="0" b="0"/>
        </a:effectRef>
        <a:fontRef idx="minor">
          <a:schemeClr val="lt1"/>
        </a:fontRef>
      </dsp:style>
      <dsp:txBody>
        <a:bodyPr rot="10800000" vert="horz" wrap="square" lIns="534319" tIns="118109" rIns="220472" bIns="118109"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en-US" b="1" i="0" u="none" baseline="0">
              <a:rtl val="0"/>
            </a:rPr>
            <a:t>Прозрачность </a:t>
          </a:r>
          <a:r>
            <a:rPr lang="ru-RU" altLang="en-US" b="1" i="0" u="none" baseline="0">
              <a:rtl val="0"/>
            </a:rPr>
            <a:t>в управлении</a:t>
          </a:r>
        </a:p>
      </dsp:txBody>
      <dsp:txXfrm rot="10800000">
        <a:off x="3237250" y="1514607"/>
        <a:ext cx="11649723" cy="1211686"/>
      </dsp:txXfrm>
    </dsp:sp>
    <dsp:sp modelId="{12A39B6C-6416-4413-806A-59061B5A6321}">
      <dsp:nvSpPr>
        <dsp:cNvPr id="5" name="Овал 4"/>
        <dsp:cNvSpPr/>
      </dsp:nvSpPr>
      <dsp:spPr bwMode="white">
        <a:xfrm>
          <a:off x="2631407" y="1514607"/>
          <a:ext cx="1211686" cy="1211686"/>
        </a:xfrm>
        <a:prstGeom prst="ellipse">
          <a:avLst/>
        </a:prstGeom>
        <a:blipFill>
          <a:blip r:embed="rId2"/>
          <a:stretch>
            <a:fillRect/>
          </a:stretch>
        </a:blipFill>
      </dsp:spPr>
      <dsp:style>
        <a:lnRef idx="0">
          <a:schemeClr val="lt1"/>
        </a:lnRef>
        <a:fillRef idx="1">
          <a:schemeClr val="accent1">
            <a:tint val="50000"/>
          </a:schemeClr>
        </a:fillRef>
        <a:effectRef idx="2">
          <a:scrgbClr r="0" g="0" b="0"/>
        </a:effectRef>
        <a:fontRef idx="minor"/>
      </dsp:style>
      <dsp:txXfrm>
        <a:off x="2631407" y="1514607"/>
        <a:ext cx="1211686" cy="1211686"/>
      </dsp:txXfrm>
    </dsp:sp>
    <dsp:sp modelId="{04D3B7F0-8CC7-4265-8400-7E87F9FB1A8B}">
      <dsp:nvSpPr>
        <dsp:cNvPr id="8" name="Пятиугольник 7"/>
        <dsp:cNvSpPr/>
      </dsp:nvSpPr>
      <dsp:spPr bwMode="white">
        <a:xfrm rot="10800000">
          <a:off x="3237250" y="3029215"/>
          <a:ext cx="11649723" cy="1211686"/>
        </a:xfrm>
        <a:prstGeom prst="homePlate">
          <a:avLst/>
        </a:prstGeom>
      </dsp:spPr>
      <dsp:style>
        <a:lnRef idx="0">
          <a:schemeClr val="lt1"/>
        </a:lnRef>
        <a:fillRef idx="3">
          <a:schemeClr val="accent1"/>
        </a:fillRef>
        <a:effectRef idx="2">
          <a:scrgbClr r="0" g="0" b="0"/>
        </a:effectRef>
        <a:fontRef idx="minor">
          <a:schemeClr val="lt1"/>
        </a:fontRef>
      </dsp:style>
      <dsp:txBody>
        <a:bodyPr rot="10800000" lIns="534319" tIns="118109" rIns="220472" bIns="118109"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en-US" b="1" i="0" u="none" baseline="0">
              <a:rtl val="0"/>
            </a:rPr>
            <a:t>Социальная справедливость</a:t>
          </a:r>
          <a:endParaRPr altLang="en-US"/>
        </a:p>
      </dsp:txBody>
      <dsp:txXfrm rot="10800000">
        <a:off x="3237250" y="3029215"/>
        <a:ext cx="11649723" cy="1211686"/>
      </dsp:txXfrm>
    </dsp:sp>
    <dsp:sp modelId="{5B73F5BF-BB6F-41D1-B959-0B75E365ACA6}">
      <dsp:nvSpPr>
        <dsp:cNvPr id="7" name="Овал 6"/>
        <dsp:cNvSpPr/>
      </dsp:nvSpPr>
      <dsp:spPr bwMode="white">
        <a:xfrm>
          <a:off x="2631407" y="3029215"/>
          <a:ext cx="1211686" cy="1211686"/>
        </a:xfrm>
        <a:prstGeom prst="ellipse">
          <a:avLst/>
        </a:prstGeom>
        <a:blipFill>
          <a:blip r:embed="rId3"/>
          <a:stretch>
            <a:fillRect/>
          </a:stretch>
        </a:blipFill>
      </dsp:spPr>
      <dsp:style>
        <a:lnRef idx="0">
          <a:schemeClr val="lt1"/>
        </a:lnRef>
        <a:fillRef idx="1">
          <a:schemeClr val="accent1">
            <a:tint val="50000"/>
          </a:schemeClr>
        </a:fillRef>
        <a:effectRef idx="2">
          <a:scrgbClr r="0" g="0" b="0"/>
        </a:effectRef>
        <a:fontRef idx="minor"/>
      </dsp:style>
      <dsp:txXfrm>
        <a:off x="2631407" y="3029215"/>
        <a:ext cx="1211686" cy="1211686"/>
      </dsp:txXfrm>
    </dsp:sp>
    <dsp:sp modelId="{0790303C-71A7-4B6A-9A90-8738D9881A7E}">
      <dsp:nvSpPr>
        <dsp:cNvPr id="10" name="Пятиугольник 9"/>
        <dsp:cNvSpPr/>
      </dsp:nvSpPr>
      <dsp:spPr bwMode="white">
        <a:xfrm rot="10800000">
          <a:off x="3237250" y="4543822"/>
          <a:ext cx="11649723" cy="1211686"/>
        </a:xfrm>
        <a:prstGeom prst="homePlate">
          <a:avLst/>
        </a:prstGeom>
      </dsp:spPr>
      <dsp:style>
        <a:lnRef idx="0">
          <a:schemeClr val="lt1"/>
        </a:lnRef>
        <a:fillRef idx="3">
          <a:schemeClr val="accent1"/>
        </a:fillRef>
        <a:effectRef idx="2">
          <a:scrgbClr r="0" g="0" b="0"/>
        </a:effectRef>
        <a:fontRef idx="minor">
          <a:schemeClr val="lt1"/>
        </a:fontRef>
      </dsp:style>
      <dsp:txBody>
        <a:bodyPr rot="10800000" lIns="534319" tIns="118109" rIns="220472" bIns="118109"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en-US" b="1" i="0" u="none" baseline="0">
              <a:rtl val="0"/>
            </a:rPr>
            <a:t>Качество управленческих решений</a:t>
          </a:r>
          <a:endParaRPr altLang="en-US"/>
        </a:p>
      </dsp:txBody>
      <dsp:txXfrm rot="10800000">
        <a:off x="3237250" y="4543822"/>
        <a:ext cx="11649723" cy="1211686"/>
      </dsp:txXfrm>
    </dsp:sp>
    <dsp:sp modelId="{DBA791DF-5097-47AD-9174-1D990FE75890}">
      <dsp:nvSpPr>
        <dsp:cNvPr id="9" name="Овал 8"/>
        <dsp:cNvSpPr/>
      </dsp:nvSpPr>
      <dsp:spPr bwMode="white">
        <a:xfrm>
          <a:off x="2631407" y="4543822"/>
          <a:ext cx="1211686" cy="1211686"/>
        </a:xfrm>
        <a:prstGeom prst="ellipse">
          <a:avLst/>
        </a:prstGeom>
        <a:blipFill>
          <a:blip r:embed="rId4"/>
          <a:stretch>
            <a:fillRect/>
          </a:stretch>
        </a:blipFill>
      </dsp:spPr>
      <dsp:style>
        <a:lnRef idx="0">
          <a:schemeClr val="lt1"/>
        </a:lnRef>
        <a:fillRef idx="1">
          <a:schemeClr val="accent1">
            <a:tint val="50000"/>
          </a:schemeClr>
        </a:fillRef>
        <a:effectRef idx="2">
          <a:scrgbClr r="0" g="0" b="0"/>
        </a:effectRef>
        <a:fontRef idx="minor"/>
      </dsp:style>
      <dsp:txXfrm>
        <a:off x="2631407" y="4543822"/>
        <a:ext cx="1211686" cy="1211686"/>
      </dsp:txXfrm>
    </dsp:sp>
    <dsp:sp modelId="{498634EA-9FCC-4D3E-9668-95E54C0F5359}">
      <dsp:nvSpPr>
        <dsp:cNvPr id="12" name="Пятиугольник 11"/>
        <dsp:cNvSpPr/>
      </dsp:nvSpPr>
      <dsp:spPr bwMode="white">
        <a:xfrm rot="10800000">
          <a:off x="3237250" y="6058429"/>
          <a:ext cx="11649723" cy="1211686"/>
        </a:xfrm>
        <a:prstGeom prst="homePlate">
          <a:avLst/>
        </a:prstGeom>
      </dsp:spPr>
      <dsp:style>
        <a:lnRef idx="0">
          <a:schemeClr val="lt1"/>
        </a:lnRef>
        <a:fillRef idx="3">
          <a:schemeClr val="accent1"/>
        </a:fillRef>
        <a:effectRef idx="2">
          <a:scrgbClr r="0" g="0" b="0"/>
        </a:effectRef>
        <a:fontRef idx="minor">
          <a:schemeClr val="lt1"/>
        </a:fontRef>
      </dsp:style>
      <dsp:txBody>
        <a:bodyPr rot="10800000" lIns="534319" tIns="118109" rIns="220472" bIns="118109"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en-US" b="1" i="0" u="none" baseline="0">
              <a:rtl val="0"/>
            </a:rPr>
            <a:t>Экономическая эффективность</a:t>
          </a:r>
          <a:endParaRPr altLang="en-US"/>
        </a:p>
      </dsp:txBody>
      <dsp:txXfrm rot="10800000">
        <a:off x="3237250" y="6058429"/>
        <a:ext cx="11649723" cy="1211686"/>
      </dsp:txXfrm>
    </dsp:sp>
    <dsp:sp modelId="{C8EC49C9-245B-4AE9-ABB7-BDBD30341B6E}">
      <dsp:nvSpPr>
        <dsp:cNvPr id="11" name="Овал 10"/>
        <dsp:cNvSpPr/>
      </dsp:nvSpPr>
      <dsp:spPr bwMode="white">
        <a:xfrm>
          <a:off x="2631407" y="6058429"/>
          <a:ext cx="1211686" cy="1211686"/>
        </a:xfrm>
        <a:prstGeom prst="ellipse">
          <a:avLst/>
        </a:prstGeom>
        <a:blipFill>
          <a:blip r:embed="rId5"/>
          <a:stretch>
            <a:fillRect/>
          </a:stretch>
        </a:blipFill>
      </dsp:spPr>
      <dsp:style>
        <a:lnRef idx="0">
          <a:schemeClr val="lt1"/>
        </a:lnRef>
        <a:fillRef idx="1">
          <a:schemeClr val="accent1">
            <a:tint val="50000"/>
          </a:schemeClr>
        </a:fillRef>
        <a:effectRef idx="2">
          <a:scrgbClr r="0" g="0" b="0"/>
        </a:effectRef>
        <a:fontRef idx="minor"/>
      </dsp:style>
      <dsp:txXfrm>
        <a:off x="2631407" y="6058429"/>
        <a:ext cx="1211686" cy="1211686"/>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Группа 1"/>
      <dsp:cNvGrpSpPr/>
    </dsp:nvGrpSpPr>
    <dsp:grpSpPr>
      <a:xfrm>
        <a:off x="0" y="0"/>
        <a:ext cx="14040485" cy="7602855"/>
        <a:chOff x="0" y="0"/>
        <a:chExt cx="14040485" cy="7602855"/>
      </a:xfrm>
    </dsp:grpSpPr>
    <dsp:sp modelId="{1D71B0D4-90C2-4488-BC61-7015ABA54CC1}">
      <dsp:nvSpPr>
        <dsp:cNvPr id="3" name="Скругленный прямоугольник 2"/>
        <dsp:cNvSpPr/>
      </dsp:nvSpPr>
      <dsp:spPr bwMode="white">
        <a:xfrm>
          <a:off x="0" y="3100"/>
          <a:ext cx="14040485" cy="1417955"/>
        </a:xfrm>
        <a:prstGeom prst="roundRect">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vert="horz" wrap="square" lIns="91439" tIns="91439" rIns="91439" bIns="91439" anchor="ctr"/>
        <a:lstStyle>
          <a:lvl1pPr algn="l">
            <a:defRPr sz="4400"/>
          </a:lvl1pPr>
          <a:lvl2pPr marL="285750" indent="-285750" algn="l">
            <a:defRPr sz="3400"/>
          </a:lvl2pPr>
          <a:lvl3pPr marL="571500" indent="-285750" algn="l">
            <a:defRPr sz="3400"/>
          </a:lvl3pPr>
          <a:lvl4pPr marL="857250" indent="-285750" algn="l">
            <a:defRPr sz="3400"/>
          </a:lvl4pPr>
          <a:lvl5pPr marL="1143000" indent="-285750" algn="l">
            <a:defRPr sz="3400"/>
          </a:lvl5pPr>
          <a:lvl6pPr marL="1428750" indent="-285750" algn="l">
            <a:defRPr sz="3400"/>
          </a:lvl6pPr>
          <a:lvl7pPr marL="1714500" indent="-285750" algn="l">
            <a:defRPr sz="3400"/>
          </a:lvl7pPr>
          <a:lvl8pPr marL="2000250" indent="-285750" algn="l">
            <a:defRPr sz="3400"/>
          </a:lvl8pPr>
          <a:lvl9pPr marL="2286000" indent="-285750" algn="l">
            <a:defRPr sz="3400"/>
          </a:lvl9pPr>
        </a:lstStyle>
        <a:p>
          <a:pPr lvl="0">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Общие рекомендации:</a:t>
          </a:r>
          <a:endParaRPr altLang="en-US" sz="2400">
            <a:latin typeface="Times New Roman" panose="02020603050405020304" charset="0"/>
            <a:cs typeface="Times New Roman" panose="02020603050405020304" charset="0"/>
          </a:endParaRPr>
        </a:p>
      </dsp:txBody>
      <dsp:txXfrm>
        <a:off x="0" y="3100"/>
        <a:ext cx="14040485" cy="1417955"/>
      </dsp:txXfrm>
    </dsp:sp>
    <dsp:sp modelId="{399AC9DC-9233-4844-A0C9-E85FC0E76D59}">
      <dsp:nvSpPr>
        <dsp:cNvPr id="4" name="Скругленный прямоугольник 3"/>
        <dsp:cNvSpPr/>
      </dsp:nvSpPr>
      <dsp:spPr bwMode="white">
        <a:xfrm>
          <a:off x="0" y="1547775"/>
          <a:ext cx="14040485" cy="1417955"/>
        </a:xfrm>
        <a:prstGeom prst="roundRect">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vert="horz" wrap="square" lIns="91439" tIns="91439" rIns="91439" bIns="91439" anchor="ctr"/>
        <a:lstStyle>
          <a:lvl1pPr algn="l">
            <a:defRPr sz="4400"/>
          </a:lvl1pPr>
          <a:lvl2pPr marL="285750" indent="-285750" algn="l">
            <a:defRPr sz="3400"/>
          </a:lvl2pPr>
          <a:lvl3pPr marL="571500" indent="-285750" algn="l">
            <a:defRPr sz="3400"/>
          </a:lvl3pPr>
          <a:lvl4pPr marL="857250" indent="-285750" algn="l">
            <a:defRPr sz="3400"/>
          </a:lvl4pPr>
          <a:lvl5pPr marL="1143000" indent="-285750" algn="l">
            <a:defRPr sz="3400"/>
          </a:lvl5pPr>
          <a:lvl6pPr marL="1428750" indent="-285750" algn="l">
            <a:defRPr sz="3400"/>
          </a:lvl6pPr>
          <a:lvl7pPr marL="1714500" indent="-285750" algn="l">
            <a:defRPr sz="3400"/>
          </a:lvl7pPr>
          <a:lvl8pPr marL="2000250" indent="-285750" algn="l">
            <a:defRPr sz="3400"/>
          </a:lvl8pPr>
          <a:lvl9pPr marL="2286000" indent="-285750" algn="l">
            <a:defRPr sz="3400"/>
          </a:lvl9pPr>
        </a:lstStyle>
        <a:p>
          <a:pPr lvl="0">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Планирование: Необходимо тщательное планирование и периодический пересмотр бюджетных распределений для адаптации к меняющимся экономическим и социальным условиям.</a:t>
          </a:r>
          <a:endParaRPr altLang="en-US" sz="2400">
            <a:latin typeface="Times New Roman" panose="02020603050405020304" charset="0"/>
            <a:cs typeface="Times New Roman" panose="02020603050405020304" charset="0"/>
          </a:endParaRPr>
        </a:p>
      </dsp:txBody>
      <dsp:txXfrm>
        <a:off x="0" y="1547775"/>
        <a:ext cx="14040485" cy="1417955"/>
      </dsp:txXfrm>
    </dsp:sp>
    <dsp:sp modelId="{A4D39D47-AE1B-4123-A3DD-939BD15E72B7}">
      <dsp:nvSpPr>
        <dsp:cNvPr id="5" name="Скругленный прямоугольник 4"/>
        <dsp:cNvSpPr/>
      </dsp:nvSpPr>
      <dsp:spPr bwMode="white">
        <a:xfrm>
          <a:off x="0" y="3092450"/>
          <a:ext cx="14040485" cy="1417955"/>
        </a:xfrm>
        <a:prstGeom prst="roundRect">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vert="horz" wrap="square" lIns="91439" tIns="91439" rIns="91439" bIns="91439" anchor="ctr"/>
        <a:lstStyle>
          <a:lvl1pPr algn="l">
            <a:defRPr sz="4400"/>
          </a:lvl1pPr>
          <a:lvl2pPr marL="285750" indent="-285750" algn="l">
            <a:defRPr sz="3400"/>
          </a:lvl2pPr>
          <a:lvl3pPr marL="571500" indent="-285750" algn="l">
            <a:defRPr sz="3400"/>
          </a:lvl3pPr>
          <a:lvl4pPr marL="857250" indent="-285750" algn="l">
            <a:defRPr sz="3400"/>
          </a:lvl4pPr>
          <a:lvl5pPr marL="1143000" indent="-285750" algn="l">
            <a:defRPr sz="3400"/>
          </a:lvl5pPr>
          <a:lvl6pPr marL="1428750" indent="-285750" algn="l">
            <a:defRPr sz="3400"/>
          </a:lvl6pPr>
          <a:lvl7pPr marL="1714500" indent="-285750" algn="l">
            <a:defRPr sz="3400"/>
          </a:lvl7pPr>
          <a:lvl8pPr marL="2000250" indent="-285750" algn="l">
            <a:defRPr sz="3400"/>
          </a:lvl8pPr>
          <a:lvl9pPr marL="2286000" indent="-285750" algn="l">
            <a:defRPr sz="3400"/>
          </a:lvl9pPr>
        </a:lstStyle>
        <a:p>
          <a:pPr lvl="0">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Анализ рисков: Важно анализировать потенциальные риски, связанные с сокращением бюджета, особенно в критически важных секторах, таких как образование, здравоохранение и национальная экономика.</a:t>
          </a:r>
          <a:endParaRPr altLang="en-US" sz="2400">
            <a:latin typeface="Times New Roman" panose="02020603050405020304" charset="0"/>
            <a:cs typeface="Times New Roman" panose="02020603050405020304" charset="0"/>
          </a:endParaRPr>
        </a:p>
      </dsp:txBody>
      <dsp:txXfrm>
        <a:off x="0" y="3092450"/>
        <a:ext cx="14040485" cy="1417955"/>
      </dsp:txXfrm>
    </dsp:sp>
    <dsp:sp modelId="{A57A3FB5-416D-47F9-84D2-B9F1178791C7}">
      <dsp:nvSpPr>
        <dsp:cNvPr id="6" name="Скругленный прямоугольник 5"/>
        <dsp:cNvSpPr/>
      </dsp:nvSpPr>
      <dsp:spPr bwMode="white">
        <a:xfrm>
          <a:off x="0" y="4637125"/>
          <a:ext cx="14040485" cy="1417955"/>
        </a:xfrm>
        <a:prstGeom prst="roundRect">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vert="horz" wrap="square" lIns="91439" tIns="91439" rIns="91439" bIns="91439" anchor="ctr"/>
        <a:lstStyle>
          <a:lvl1pPr algn="l">
            <a:defRPr sz="4400"/>
          </a:lvl1pPr>
          <a:lvl2pPr marL="285750" indent="-285750" algn="l">
            <a:defRPr sz="3400"/>
          </a:lvl2pPr>
          <a:lvl3pPr marL="571500" indent="-285750" algn="l">
            <a:defRPr sz="3400"/>
          </a:lvl3pPr>
          <a:lvl4pPr marL="857250" indent="-285750" algn="l">
            <a:defRPr sz="3400"/>
          </a:lvl4pPr>
          <a:lvl5pPr marL="1143000" indent="-285750" algn="l">
            <a:defRPr sz="3400"/>
          </a:lvl5pPr>
          <a:lvl6pPr marL="1428750" indent="-285750" algn="l">
            <a:defRPr sz="3400"/>
          </a:lvl6pPr>
          <a:lvl7pPr marL="1714500" indent="-285750" algn="l">
            <a:defRPr sz="3400"/>
          </a:lvl7pPr>
          <a:lvl8pPr marL="2000250" indent="-285750" algn="l">
            <a:defRPr sz="3400"/>
          </a:lvl8pPr>
          <a:lvl9pPr marL="2286000" indent="-285750" algn="l">
            <a:defRPr sz="3400"/>
          </a:lvl9pPr>
        </a:lstStyle>
        <a:p>
          <a:pPr lvl="0">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Социальная защита: Учитывая рост расходов на социальную политику, следует обеспечить достаточное финансирование для поддержания социальной стабильности.</a:t>
          </a:r>
          <a:endParaRPr altLang="en-US" sz="2400">
            <a:latin typeface="Times New Roman" panose="02020603050405020304" charset="0"/>
            <a:cs typeface="Times New Roman" panose="02020603050405020304" charset="0"/>
          </a:endParaRPr>
        </a:p>
      </dsp:txBody>
      <dsp:txXfrm>
        <a:off x="0" y="4637125"/>
        <a:ext cx="14040485" cy="1417955"/>
      </dsp:txXfrm>
    </dsp:sp>
    <dsp:sp modelId="{B6702EBE-3F30-4669-ACD1-E3EEF87A5287}">
      <dsp:nvSpPr>
        <dsp:cNvPr id="7" name="Скругленный прямоугольник 6"/>
        <dsp:cNvSpPr/>
      </dsp:nvSpPr>
      <dsp:spPr bwMode="white">
        <a:xfrm>
          <a:off x="0" y="6181800"/>
          <a:ext cx="14040485" cy="1417955"/>
        </a:xfrm>
        <a:prstGeom prst="roundRect">
          <a:avLst/>
        </a:prstGeom>
        <a:sp3d prstMaterial="dkEdge">
          <a:bevelT w="8200" h="38100"/>
        </a:sp3d>
      </dsp:spPr>
      <dsp:style>
        <a:lnRef idx="0">
          <a:schemeClr val="lt1"/>
        </a:lnRef>
        <a:fillRef idx="2">
          <a:schemeClr val="accent1"/>
        </a:fillRef>
        <a:effectRef idx="1">
          <a:scrgbClr r="0" g="0" b="0"/>
        </a:effectRef>
        <a:fontRef idx="minor">
          <a:schemeClr val="dk1"/>
        </a:fontRef>
      </dsp:style>
      <dsp:txBody>
        <a:bodyPr vert="horz" wrap="square" lIns="91439" tIns="91439" rIns="91439" bIns="91439" anchor="ctr"/>
        <a:lstStyle>
          <a:lvl1pPr algn="l">
            <a:defRPr sz="4400"/>
          </a:lvl1pPr>
          <a:lvl2pPr marL="285750" indent="-285750" algn="l">
            <a:defRPr sz="3400"/>
          </a:lvl2pPr>
          <a:lvl3pPr marL="571500" indent="-285750" algn="l">
            <a:defRPr sz="3400"/>
          </a:lvl3pPr>
          <a:lvl4pPr marL="857250" indent="-285750" algn="l">
            <a:defRPr sz="3400"/>
          </a:lvl4pPr>
          <a:lvl5pPr marL="1143000" indent="-285750" algn="l">
            <a:defRPr sz="3400"/>
          </a:lvl5pPr>
          <a:lvl6pPr marL="1428750" indent="-285750" algn="l">
            <a:defRPr sz="3400"/>
          </a:lvl6pPr>
          <a:lvl7pPr marL="1714500" indent="-285750" algn="l">
            <a:defRPr sz="3400"/>
          </a:lvl7pPr>
          <a:lvl8pPr marL="2000250" indent="-285750" algn="l">
            <a:defRPr sz="3400"/>
          </a:lvl8pPr>
          <a:lvl9pPr marL="2286000" indent="-285750" algn="l">
            <a:defRPr sz="3400"/>
          </a:lvl9pPr>
        </a:lstStyle>
        <a:p>
          <a:pPr lvl="0">
            <a:lnSpc>
              <a:spcPct val="100000"/>
            </a:lnSpc>
            <a:spcBef>
              <a:spcPct val="0"/>
            </a:spcBef>
            <a:spcAft>
              <a:spcPct val="35000"/>
            </a:spcAft>
          </a:pPr>
          <a:r>
            <a:rPr lang="ru-RU" sz="2400" b="0" i="0" u="none" baseline="0">
              <a:latin typeface="Times New Roman" panose="02020603050405020304" charset="0"/>
              <a:cs typeface="Times New Roman" panose="02020603050405020304" charset="0"/>
              <a:rtl val="0"/>
            </a:rPr>
            <a:t>Инвестиции: Поиск возможностей для инвестиций в экономику и инфраструктуру может помочь ускорить рост и повысить эффективность государственных расходов.</a:t>
          </a:r>
          <a:endParaRPr altLang="en-US" sz="2400">
            <a:latin typeface="Times New Roman" panose="02020603050405020304" charset="0"/>
            <a:cs typeface="Times New Roman" panose="02020603050405020304" charset="0"/>
          </a:endParaRPr>
        </a:p>
      </dsp:txBody>
      <dsp:txXfrm>
        <a:off x="0" y="6181800"/>
        <a:ext cx="14040485" cy="1417955"/>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type="homePlate" r:blip="" rot="180"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xfrm>
            <a:off x="1143000" y="685800"/>
            <a:ext cx="4572000" cy="3429000"/>
          </a:xfrm>
          <a:prstGeom prst="rect">
            <a:avLst/>
          </a:prstGeom>
        </p:spPr>
        <p:txBody>
          <a:bodyPr/>
          <a:lstStyle/>
          <a:p/>
        </p:txBody>
      </p:sp>
      <p:sp>
        <p:nvSpPr>
          <p:cNvPr id="27" name="Shape 27"/>
          <p:cNvSpPr>
            <a:spLocks noGrp="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lnSpc>
        <a:spcPct val="118000"/>
      </a:lnSpc>
      <a:defRPr sz="2200">
        <a:latin typeface="Calibri" panose="020F0502020204030204" charset="0"/>
        <a:ea typeface="Calibri" panose="020F0502020204030204" charset="0"/>
        <a:cs typeface="Calibri" panose="020F0502020204030204" charset="0"/>
        <a:sym typeface="Helvetica Neue"/>
      </a:defRPr>
    </a:lvl1pPr>
    <a:lvl2pPr indent="228600" defTabSz="457200" latinLnBrk="0">
      <a:lnSpc>
        <a:spcPct val="118000"/>
      </a:lnSpc>
      <a:defRPr sz="2200">
        <a:latin typeface="Helvetica Neue"/>
        <a:ea typeface="Helvetica Neue"/>
        <a:cs typeface="Helvetica Neue"/>
        <a:sym typeface="Helvetica Neue"/>
      </a:defRPr>
    </a:lvl2pPr>
    <a:lvl3pPr indent="457200" defTabSz="457200" latinLnBrk="0">
      <a:lnSpc>
        <a:spcPct val="118000"/>
      </a:lnSpc>
      <a:defRPr sz="2200">
        <a:latin typeface="Helvetica Neue"/>
        <a:ea typeface="Helvetica Neue"/>
        <a:cs typeface="Helvetica Neue"/>
        <a:sym typeface="Helvetica Neue"/>
      </a:defRPr>
    </a:lvl3pPr>
    <a:lvl4pPr indent="685800" defTabSz="457200" latinLnBrk="0">
      <a:lnSpc>
        <a:spcPct val="118000"/>
      </a:lnSpc>
      <a:defRPr sz="2200">
        <a:latin typeface="Helvetica Neue"/>
        <a:ea typeface="Helvetica Neue"/>
        <a:cs typeface="Helvetica Neue"/>
        <a:sym typeface="Helvetica Neue"/>
      </a:defRPr>
    </a:lvl4pPr>
    <a:lvl5pPr indent="914400" defTabSz="457200" latinLnBrk="0">
      <a:lnSpc>
        <a:spcPct val="118000"/>
      </a:lnSpc>
      <a:defRPr sz="2200">
        <a:latin typeface="Helvetica Neue"/>
        <a:ea typeface="Helvetica Neue"/>
        <a:cs typeface="Helvetica Neue"/>
        <a:sym typeface="Helvetica Neue"/>
      </a:defRPr>
    </a:lvl5pPr>
    <a:lvl6pPr indent="1143000" defTabSz="457200" latinLnBrk="0">
      <a:lnSpc>
        <a:spcPct val="118000"/>
      </a:lnSpc>
      <a:defRPr sz="2200">
        <a:latin typeface="Helvetica Neue"/>
        <a:ea typeface="Helvetica Neue"/>
        <a:cs typeface="Helvetica Neue"/>
        <a:sym typeface="Helvetica Neue"/>
      </a:defRPr>
    </a:lvl6pPr>
    <a:lvl7pPr indent="1371600" defTabSz="457200" latinLnBrk="0">
      <a:lnSpc>
        <a:spcPct val="118000"/>
      </a:lnSpc>
      <a:defRPr sz="2200">
        <a:latin typeface="Helvetica Neue"/>
        <a:ea typeface="Helvetica Neue"/>
        <a:cs typeface="Helvetica Neue"/>
        <a:sym typeface="Helvetica Neue"/>
      </a:defRPr>
    </a:lvl7pPr>
    <a:lvl8pPr indent="1600200" defTabSz="457200" latinLnBrk="0">
      <a:lnSpc>
        <a:spcPct val="118000"/>
      </a:lnSpc>
      <a:defRPr sz="2200">
        <a:latin typeface="Helvetica Neue"/>
        <a:ea typeface="Helvetica Neue"/>
        <a:cs typeface="Helvetica Neue"/>
        <a:sym typeface="Helvetica Neue"/>
      </a:defRPr>
    </a:lvl8pPr>
    <a:lvl9pPr indent="1828800" defTabSz="457200" latinLnBrk="0">
      <a:lnSpc>
        <a:spcPct val="118000"/>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0" name="Номер слайда"/>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 photo">
    <p:spTree>
      <p:nvGrpSpPr>
        <p:cNvPr id="1" name=""/>
        <p:cNvGrpSpPr/>
        <p:nvPr/>
      </p:nvGrpSpPr>
      <p:grpSpPr>
        <a:xfrm>
          <a:off x="0" y="0"/>
          <a:ext cx="0" cy="0"/>
          <a:chOff x="0" y="0"/>
          <a:chExt cx="0" cy="0"/>
        </a:xfrm>
      </p:grpSpPr>
      <p:sp>
        <p:nvSpPr>
          <p:cNvPr id="20" name="Номер слайда"/>
          <p:cNvSpPr txBox="1">
            <a:spLocks noGrp="1"/>
          </p:cNvSpPr>
          <p:nvPr>
            <p:ph type="sldNum" sz="quarter" idx="2"/>
          </p:nvPr>
        </p:nvSpPr>
        <p:spPr>
          <a:prstGeom prst="rect">
            <a:avLst/>
          </a:prstGeom>
        </p:spPr>
        <p:txBody>
          <a:bodyPr/>
          <a:lstStyle/>
          <a:p>
            <a:fld id="{86CB4B4D-7CA3-9044-876B-883B54F8677D}" type="slidenum">
              <a:rPr/>
            </a:fld>
            <a:endParaRPr/>
          </a:p>
        </p:txBody>
      </p:sp>
      <p:sp>
        <p:nvSpPr>
          <p:cNvPr id="3" name="Рисунок 2"/>
          <p:cNvSpPr>
            <a:spLocks noGrp="1"/>
          </p:cNvSpPr>
          <p:nvPr>
            <p:ph type="pic" sz="quarter" idx="10" hasCustomPrompt="1"/>
          </p:nvPr>
        </p:nvSpPr>
        <p:spPr>
          <a:xfrm>
            <a:off x="2843213" y="2524401"/>
            <a:ext cx="2862262" cy="2862263"/>
          </a:xfrm>
          <a:solidFill>
            <a:schemeClr val="bg2"/>
          </a:solidFill>
        </p:spPr>
        <p:txBody>
          <a:bodyPr/>
          <a:lstStyle>
            <a:lvl1pPr marL="0" indent="0">
              <a:buNone/>
              <a:defRPr/>
            </a:lvl1pPr>
          </a:lstStyle>
          <a:p>
            <a:r>
              <a:rPr lang="en-US" dirty="0" err="1"/>
              <a:t>img</a:t>
            </a:r>
            <a:endParaRPr lang="en-US" dirty="0"/>
          </a:p>
        </p:txBody>
      </p:sp>
      <p:sp>
        <p:nvSpPr>
          <p:cNvPr id="5" name="Рисунок 2"/>
          <p:cNvSpPr>
            <a:spLocks noGrp="1"/>
          </p:cNvSpPr>
          <p:nvPr>
            <p:ph type="pic" sz="quarter" idx="11" hasCustomPrompt="1"/>
          </p:nvPr>
        </p:nvSpPr>
        <p:spPr>
          <a:xfrm>
            <a:off x="6096621" y="2524400"/>
            <a:ext cx="2862262" cy="2862263"/>
          </a:xfrm>
          <a:solidFill>
            <a:schemeClr val="bg2"/>
          </a:solidFill>
        </p:spPr>
        <p:txBody>
          <a:bodyPr/>
          <a:lstStyle>
            <a:lvl1pPr marL="0" indent="0">
              <a:buNone/>
              <a:defRPr/>
            </a:lvl1pPr>
          </a:lstStyle>
          <a:p>
            <a:r>
              <a:rPr lang="en-US" dirty="0" err="1"/>
              <a:t>img</a:t>
            </a:r>
            <a:endParaRPr lang="en-US" dirty="0"/>
          </a:p>
        </p:txBody>
      </p:sp>
      <p:sp>
        <p:nvSpPr>
          <p:cNvPr id="6" name="Рисунок 2"/>
          <p:cNvSpPr>
            <a:spLocks noGrp="1"/>
          </p:cNvSpPr>
          <p:nvPr>
            <p:ph type="pic" sz="quarter" idx="12" hasCustomPrompt="1"/>
          </p:nvPr>
        </p:nvSpPr>
        <p:spPr>
          <a:xfrm>
            <a:off x="9350029" y="2524401"/>
            <a:ext cx="2862262" cy="2862263"/>
          </a:xfrm>
          <a:solidFill>
            <a:schemeClr val="bg2"/>
          </a:solidFill>
        </p:spPr>
        <p:txBody>
          <a:bodyPr/>
          <a:lstStyle>
            <a:lvl1pPr marL="0" indent="0">
              <a:buNone/>
              <a:defRPr/>
            </a:lvl1pPr>
          </a:lstStyle>
          <a:p>
            <a:r>
              <a:rPr lang="en-US" dirty="0" err="1"/>
              <a:t>img</a:t>
            </a:r>
            <a:endParaRPr lang="en-US" dirty="0"/>
          </a:p>
        </p:txBody>
      </p:sp>
      <p:sp>
        <p:nvSpPr>
          <p:cNvPr id="7" name="Рисунок 2"/>
          <p:cNvSpPr>
            <a:spLocks noGrp="1"/>
          </p:cNvSpPr>
          <p:nvPr>
            <p:ph type="pic" sz="quarter" idx="13" hasCustomPrompt="1"/>
          </p:nvPr>
        </p:nvSpPr>
        <p:spPr>
          <a:xfrm>
            <a:off x="12603437" y="2524400"/>
            <a:ext cx="2862262" cy="2862263"/>
          </a:xfrm>
          <a:solidFill>
            <a:schemeClr val="bg2"/>
          </a:solidFill>
        </p:spPr>
        <p:txBody>
          <a:bodyPr/>
          <a:lstStyle>
            <a:lvl1pPr marL="0" indent="0">
              <a:buNone/>
              <a:defRPr/>
            </a:lvl1pPr>
          </a:lstStyle>
          <a:p>
            <a:r>
              <a:rPr lang="en-US" dirty="0" err="1"/>
              <a:t>img</a:t>
            </a:r>
            <a:endParaRPr lang="en-US" dirty="0"/>
          </a:p>
        </p:txBody>
      </p:sp>
      <p:sp>
        <p:nvSpPr>
          <p:cNvPr id="8" name="Рисунок 2"/>
          <p:cNvSpPr>
            <a:spLocks noGrp="1"/>
          </p:cNvSpPr>
          <p:nvPr>
            <p:ph type="pic" sz="quarter" idx="14" hasCustomPrompt="1"/>
          </p:nvPr>
        </p:nvSpPr>
        <p:spPr>
          <a:xfrm>
            <a:off x="15856845" y="2524400"/>
            <a:ext cx="2862262" cy="2862263"/>
          </a:xfrm>
          <a:solidFill>
            <a:schemeClr val="bg2"/>
          </a:solidFill>
        </p:spPr>
        <p:txBody>
          <a:bodyPr/>
          <a:lstStyle>
            <a:lvl1pPr marL="0" indent="0">
              <a:buNone/>
              <a:defRPr/>
            </a:lvl1pPr>
          </a:lstStyle>
          <a:p>
            <a:r>
              <a:rPr lang="en-US" dirty="0" err="1"/>
              <a:t>img</a:t>
            </a:r>
            <a:endParaRPr lang="en-US" dirty="0"/>
          </a:p>
        </p:txBody>
      </p:sp>
      <p:sp>
        <p:nvSpPr>
          <p:cNvPr id="9" name="Рисунок 2"/>
          <p:cNvSpPr>
            <a:spLocks noGrp="1"/>
          </p:cNvSpPr>
          <p:nvPr>
            <p:ph type="pic" sz="quarter" idx="15" hasCustomPrompt="1"/>
          </p:nvPr>
        </p:nvSpPr>
        <p:spPr>
          <a:xfrm>
            <a:off x="19110253" y="2524399"/>
            <a:ext cx="2862262" cy="2862263"/>
          </a:xfrm>
          <a:solidFill>
            <a:schemeClr val="bg2"/>
          </a:solidFill>
        </p:spPr>
        <p:txBody>
          <a:bodyPr/>
          <a:lstStyle>
            <a:lvl1pPr marL="0" indent="0">
              <a:buNone/>
              <a:defRPr/>
            </a:lvl1pPr>
          </a:lstStyle>
          <a:p>
            <a:r>
              <a:rPr lang="en-US" dirty="0" err="1"/>
              <a:t>img</a:t>
            </a:r>
            <a:endParaRPr lang="en-US" dirty="0"/>
          </a:p>
        </p:txBody>
      </p:sp>
      <p:sp>
        <p:nvSpPr>
          <p:cNvPr id="10" name="Рисунок 2"/>
          <p:cNvSpPr>
            <a:spLocks noGrp="1"/>
          </p:cNvSpPr>
          <p:nvPr>
            <p:ph type="pic" sz="quarter" idx="16" hasCustomPrompt="1"/>
          </p:nvPr>
        </p:nvSpPr>
        <p:spPr>
          <a:xfrm>
            <a:off x="2843213" y="5738053"/>
            <a:ext cx="2862262" cy="2862263"/>
          </a:xfrm>
          <a:solidFill>
            <a:schemeClr val="bg2"/>
          </a:solidFill>
        </p:spPr>
        <p:txBody>
          <a:bodyPr/>
          <a:lstStyle>
            <a:lvl1pPr marL="0" indent="0">
              <a:buNone/>
              <a:defRPr/>
            </a:lvl1pPr>
          </a:lstStyle>
          <a:p>
            <a:r>
              <a:rPr lang="en-US" dirty="0" err="1"/>
              <a:t>img</a:t>
            </a:r>
            <a:endParaRPr lang="en-US" dirty="0"/>
          </a:p>
        </p:txBody>
      </p:sp>
      <p:sp>
        <p:nvSpPr>
          <p:cNvPr id="11" name="Рисунок 2"/>
          <p:cNvSpPr>
            <a:spLocks noGrp="1"/>
          </p:cNvSpPr>
          <p:nvPr>
            <p:ph type="pic" sz="quarter" idx="17" hasCustomPrompt="1"/>
          </p:nvPr>
        </p:nvSpPr>
        <p:spPr>
          <a:xfrm>
            <a:off x="6096621" y="5738052"/>
            <a:ext cx="2862262" cy="2862263"/>
          </a:xfrm>
          <a:solidFill>
            <a:schemeClr val="bg2"/>
          </a:solidFill>
        </p:spPr>
        <p:txBody>
          <a:bodyPr/>
          <a:lstStyle>
            <a:lvl1pPr marL="0" indent="0">
              <a:buNone/>
              <a:defRPr/>
            </a:lvl1pPr>
          </a:lstStyle>
          <a:p>
            <a:r>
              <a:rPr lang="en-US" dirty="0" err="1"/>
              <a:t>img</a:t>
            </a:r>
            <a:endParaRPr lang="en-US" dirty="0"/>
          </a:p>
        </p:txBody>
      </p:sp>
      <p:sp>
        <p:nvSpPr>
          <p:cNvPr id="12" name="Рисунок 2"/>
          <p:cNvSpPr>
            <a:spLocks noGrp="1"/>
          </p:cNvSpPr>
          <p:nvPr>
            <p:ph type="pic" sz="quarter" idx="18" hasCustomPrompt="1"/>
          </p:nvPr>
        </p:nvSpPr>
        <p:spPr>
          <a:xfrm>
            <a:off x="9350029" y="5738053"/>
            <a:ext cx="2862262" cy="2862263"/>
          </a:xfrm>
          <a:solidFill>
            <a:schemeClr val="bg2"/>
          </a:solidFill>
        </p:spPr>
        <p:txBody>
          <a:bodyPr/>
          <a:lstStyle>
            <a:lvl1pPr marL="0" indent="0">
              <a:buNone/>
              <a:defRPr/>
            </a:lvl1pPr>
          </a:lstStyle>
          <a:p>
            <a:r>
              <a:rPr lang="en-US" dirty="0" err="1"/>
              <a:t>img</a:t>
            </a:r>
            <a:endParaRPr lang="en-US" dirty="0"/>
          </a:p>
        </p:txBody>
      </p:sp>
      <p:sp>
        <p:nvSpPr>
          <p:cNvPr id="13" name="Рисунок 2"/>
          <p:cNvSpPr>
            <a:spLocks noGrp="1"/>
          </p:cNvSpPr>
          <p:nvPr>
            <p:ph type="pic" sz="quarter" idx="19" hasCustomPrompt="1"/>
          </p:nvPr>
        </p:nvSpPr>
        <p:spPr>
          <a:xfrm>
            <a:off x="12603437" y="5738052"/>
            <a:ext cx="2862262" cy="2862263"/>
          </a:xfrm>
          <a:solidFill>
            <a:schemeClr val="bg2"/>
          </a:solidFill>
        </p:spPr>
        <p:txBody>
          <a:bodyPr/>
          <a:lstStyle>
            <a:lvl1pPr marL="0" indent="0">
              <a:buNone/>
              <a:defRPr/>
            </a:lvl1pPr>
          </a:lstStyle>
          <a:p>
            <a:r>
              <a:rPr lang="en-US" dirty="0" err="1"/>
              <a:t>img</a:t>
            </a:r>
            <a:endParaRPr lang="en-US" dirty="0"/>
          </a:p>
        </p:txBody>
      </p:sp>
      <p:sp>
        <p:nvSpPr>
          <p:cNvPr id="14" name="Рисунок 2"/>
          <p:cNvSpPr>
            <a:spLocks noGrp="1"/>
          </p:cNvSpPr>
          <p:nvPr>
            <p:ph type="pic" sz="quarter" idx="20" hasCustomPrompt="1"/>
          </p:nvPr>
        </p:nvSpPr>
        <p:spPr>
          <a:xfrm>
            <a:off x="15856845" y="5738052"/>
            <a:ext cx="2862262" cy="2862263"/>
          </a:xfrm>
          <a:solidFill>
            <a:schemeClr val="bg2"/>
          </a:solidFill>
        </p:spPr>
        <p:txBody>
          <a:bodyPr/>
          <a:lstStyle>
            <a:lvl1pPr marL="0" indent="0">
              <a:buNone/>
              <a:defRPr/>
            </a:lvl1pPr>
          </a:lstStyle>
          <a:p>
            <a:r>
              <a:rPr lang="en-US" dirty="0" err="1"/>
              <a:t>img</a:t>
            </a:r>
            <a:endParaRPr lang="en-US" dirty="0"/>
          </a:p>
        </p:txBody>
      </p:sp>
      <p:sp>
        <p:nvSpPr>
          <p:cNvPr id="15" name="Рисунок 2"/>
          <p:cNvSpPr>
            <a:spLocks noGrp="1"/>
          </p:cNvSpPr>
          <p:nvPr>
            <p:ph type="pic" sz="quarter" idx="21" hasCustomPrompt="1"/>
          </p:nvPr>
        </p:nvSpPr>
        <p:spPr>
          <a:xfrm>
            <a:off x="19110253" y="5738051"/>
            <a:ext cx="2862262" cy="2862263"/>
          </a:xfrm>
          <a:solidFill>
            <a:schemeClr val="bg2"/>
          </a:solidFill>
        </p:spPr>
        <p:txBody>
          <a:bodyPr/>
          <a:lstStyle>
            <a:lvl1pPr marL="0" indent="0">
              <a:buNone/>
              <a:defRPr/>
            </a:lvl1pPr>
          </a:lstStyle>
          <a:p>
            <a:r>
              <a:rPr lang="en-US" dirty="0" err="1"/>
              <a:t>img</a:t>
            </a:r>
            <a:endParaRPr lang="en-US"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with photo">
    <p:spTree>
      <p:nvGrpSpPr>
        <p:cNvPr id="1" name=""/>
        <p:cNvGrpSpPr/>
        <p:nvPr/>
      </p:nvGrpSpPr>
      <p:grpSpPr>
        <a:xfrm>
          <a:off x="0" y="0"/>
          <a:ext cx="0" cy="0"/>
          <a:chOff x="0" y="0"/>
          <a:chExt cx="0" cy="0"/>
        </a:xfrm>
      </p:grpSpPr>
      <p:sp>
        <p:nvSpPr>
          <p:cNvPr id="20" name="Номер слайда"/>
          <p:cNvSpPr txBox="1">
            <a:spLocks noGrp="1"/>
          </p:cNvSpPr>
          <p:nvPr>
            <p:ph type="sldNum" sz="quarter" idx="2"/>
          </p:nvPr>
        </p:nvSpPr>
        <p:spPr>
          <a:prstGeom prst="rect">
            <a:avLst/>
          </a:prstGeom>
        </p:spPr>
        <p:txBody>
          <a:bodyPr/>
          <a:lstStyle/>
          <a:p>
            <a:fld id="{86CB4B4D-7CA3-9044-876B-883B54F8677D}" type="slidenum">
              <a:rPr/>
            </a:fld>
            <a:endParaRPr/>
          </a:p>
        </p:txBody>
      </p:sp>
      <p:sp>
        <p:nvSpPr>
          <p:cNvPr id="3" name="Рисунок 2"/>
          <p:cNvSpPr>
            <a:spLocks noGrp="1"/>
          </p:cNvSpPr>
          <p:nvPr>
            <p:ph type="pic" sz="quarter" idx="10" hasCustomPrompt="1"/>
          </p:nvPr>
        </p:nvSpPr>
        <p:spPr>
          <a:xfrm>
            <a:off x="3421623" y="3038751"/>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17" name="Рисунок 2"/>
          <p:cNvSpPr>
            <a:spLocks noGrp="1"/>
          </p:cNvSpPr>
          <p:nvPr>
            <p:ph type="pic" sz="quarter" idx="11" hasCustomPrompt="1"/>
          </p:nvPr>
        </p:nvSpPr>
        <p:spPr>
          <a:xfrm>
            <a:off x="6366753" y="3038751"/>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18" name="Рисунок 2"/>
          <p:cNvSpPr>
            <a:spLocks noGrp="1"/>
          </p:cNvSpPr>
          <p:nvPr>
            <p:ph type="pic" sz="quarter" idx="12" hasCustomPrompt="1"/>
          </p:nvPr>
        </p:nvSpPr>
        <p:spPr>
          <a:xfrm>
            <a:off x="9311883" y="3038751"/>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19" name="Рисунок 2"/>
          <p:cNvSpPr>
            <a:spLocks noGrp="1"/>
          </p:cNvSpPr>
          <p:nvPr>
            <p:ph type="pic" sz="quarter" idx="13" hasCustomPrompt="1"/>
          </p:nvPr>
        </p:nvSpPr>
        <p:spPr>
          <a:xfrm>
            <a:off x="12257013" y="3038751"/>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1" name="Рисунок 2"/>
          <p:cNvSpPr>
            <a:spLocks noGrp="1"/>
          </p:cNvSpPr>
          <p:nvPr>
            <p:ph type="pic" sz="quarter" idx="14" hasCustomPrompt="1"/>
          </p:nvPr>
        </p:nvSpPr>
        <p:spPr>
          <a:xfrm>
            <a:off x="15202143" y="3038751"/>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2" name="Рисунок 2"/>
          <p:cNvSpPr>
            <a:spLocks noGrp="1"/>
          </p:cNvSpPr>
          <p:nvPr>
            <p:ph type="pic" sz="quarter" idx="15" hasCustomPrompt="1"/>
          </p:nvPr>
        </p:nvSpPr>
        <p:spPr>
          <a:xfrm>
            <a:off x="18147273" y="3038751"/>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3" name="Рисунок 2"/>
          <p:cNvSpPr>
            <a:spLocks noGrp="1"/>
          </p:cNvSpPr>
          <p:nvPr>
            <p:ph type="pic" sz="quarter" idx="16" hasCustomPrompt="1"/>
          </p:nvPr>
        </p:nvSpPr>
        <p:spPr>
          <a:xfrm>
            <a:off x="3421623" y="5084463"/>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4" name="Рисунок 2"/>
          <p:cNvSpPr>
            <a:spLocks noGrp="1"/>
          </p:cNvSpPr>
          <p:nvPr>
            <p:ph type="pic" sz="quarter" idx="17" hasCustomPrompt="1"/>
          </p:nvPr>
        </p:nvSpPr>
        <p:spPr>
          <a:xfrm>
            <a:off x="6366753" y="5084463"/>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5" name="Рисунок 2"/>
          <p:cNvSpPr>
            <a:spLocks noGrp="1"/>
          </p:cNvSpPr>
          <p:nvPr>
            <p:ph type="pic" sz="quarter" idx="18" hasCustomPrompt="1"/>
          </p:nvPr>
        </p:nvSpPr>
        <p:spPr>
          <a:xfrm>
            <a:off x="9311883" y="5084463"/>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6" name="Рисунок 2"/>
          <p:cNvSpPr>
            <a:spLocks noGrp="1"/>
          </p:cNvSpPr>
          <p:nvPr>
            <p:ph type="pic" sz="quarter" idx="19" hasCustomPrompt="1"/>
          </p:nvPr>
        </p:nvSpPr>
        <p:spPr>
          <a:xfrm>
            <a:off x="12257013" y="5084463"/>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7" name="Рисунок 2"/>
          <p:cNvSpPr>
            <a:spLocks noGrp="1"/>
          </p:cNvSpPr>
          <p:nvPr>
            <p:ph type="pic" sz="quarter" idx="20" hasCustomPrompt="1"/>
          </p:nvPr>
        </p:nvSpPr>
        <p:spPr>
          <a:xfrm>
            <a:off x="15202143" y="5084463"/>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8" name="Рисунок 2"/>
          <p:cNvSpPr>
            <a:spLocks noGrp="1"/>
          </p:cNvSpPr>
          <p:nvPr>
            <p:ph type="pic" sz="quarter" idx="21" hasCustomPrompt="1"/>
          </p:nvPr>
        </p:nvSpPr>
        <p:spPr>
          <a:xfrm>
            <a:off x="18147273" y="5084463"/>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29" name="Рисунок 2"/>
          <p:cNvSpPr>
            <a:spLocks noGrp="1"/>
          </p:cNvSpPr>
          <p:nvPr>
            <p:ph type="pic" sz="quarter" idx="22" hasCustomPrompt="1"/>
          </p:nvPr>
        </p:nvSpPr>
        <p:spPr>
          <a:xfrm>
            <a:off x="3421623" y="7130175"/>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30" name="Рисунок 2"/>
          <p:cNvSpPr>
            <a:spLocks noGrp="1"/>
          </p:cNvSpPr>
          <p:nvPr>
            <p:ph type="pic" sz="quarter" idx="23" hasCustomPrompt="1"/>
          </p:nvPr>
        </p:nvSpPr>
        <p:spPr>
          <a:xfrm>
            <a:off x="6366753" y="7130175"/>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31" name="Рисунок 2"/>
          <p:cNvSpPr>
            <a:spLocks noGrp="1"/>
          </p:cNvSpPr>
          <p:nvPr>
            <p:ph type="pic" sz="quarter" idx="24" hasCustomPrompt="1"/>
          </p:nvPr>
        </p:nvSpPr>
        <p:spPr>
          <a:xfrm>
            <a:off x="9311883" y="7130175"/>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32" name="Рисунок 2"/>
          <p:cNvSpPr>
            <a:spLocks noGrp="1"/>
          </p:cNvSpPr>
          <p:nvPr>
            <p:ph type="pic" sz="quarter" idx="25" hasCustomPrompt="1"/>
          </p:nvPr>
        </p:nvSpPr>
        <p:spPr>
          <a:xfrm>
            <a:off x="12257013" y="7130175"/>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33" name="Рисунок 2"/>
          <p:cNvSpPr>
            <a:spLocks noGrp="1"/>
          </p:cNvSpPr>
          <p:nvPr>
            <p:ph type="pic" sz="quarter" idx="26" hasCustomPrompt="1"/>
          </p:nvPr>
        </p:nvSpPr>
        <p:spPr>
          <a:xfrm>
            <a:off x="15202143" y="7130175"/>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
        <p:nvSpPr>
          <p:cNvPr id="34" name="Рисунок 2"/>
          <p:cNvSpPr>
            <a:spLocks noGrp="1"/>
          </p:cNvSpPr>
          <p:nvPr>
            <p:ph type="pic" sz="quarter" idx="27" hasCustomPrompt="1"/>
          </p:nvPr>
        </p:nvSpPr>
        <p:spPr>
          <a:xfrm>
            <a:off x="18147273" y="7130175"/>
            <a:ext cx="2602931" cy="1773537"/>
          </a:xfrm>
          <a:prstGeom prst="roundRect">
            <a:avLst>
              <a:gd name="adj" fmla="val 8074"/>
            </a:avLst>
          </a:prstGeom>
          <a:solidFill>
            <a:schemeClr val="bg2"/>
          </a:solidFill>
        </p:spPr>
        <p:txBody>
          <a:bodyPr/>
          <a:lstStyle>
            <a:lvl1pPr marL="0" indent="0">
              <a:buNone/>
              <a:defRPr/>
            </a:lvl1pPr>
          </a:lstStyle>
          <a:p>
            <a:r>
              <a:rPr lang="en-US" dirty="0" err="1"/>
              <a:t>img</a:t>
            </a:r>
            <a:endParaRPr lang="en-US"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Текст заголовка"/>
          <p:cNvSpPr txBox="1">
            <a:spLocks noGrp="1"/>
          </p:cNvSpPr>
          <p:nvPr>
            <p:ph type="title"/>
          </p:nvPr>
        </p:nvSpPr>
        <p:spPr>
          <a:xfrm>
            <a:off x="1689100" y="355600"/>
            <a:ext cx="21005800" cy="2286000"/>
          </a:xfrm>
          <a:prstGeom prst="rect">
            <a:avLst/>
          </a:prstGeom>
          <a:ln w="12700">
            <a:miter lim="400000"/>
          </a:ln>
        </p:spPr>
        <p:txBody>
          <a:bodyPr lIns="50800" tIns="50800" rIns="50800" bIns="50800" anchor="ctr">
            <a:normAutofit/>
          </a:bodyPr>
          <a:lstStyle/>
          <a:p>
            <a:r>
              <a:t>Текст заголовка</a:t>
            </a:r>
          </a:p>
        </p:txBody>
      </p:sp>
      <p:sp>
        <p:nvSpPr>
          <p:cNvPr id="3" name="Уровень текста 1…"/>
          <p:cNvSpPr txBox="1">
            <a:spLocks noGrp="1"/>
          </p:cNvSpPr>
          <p:nvPr>
            <p:ph type="body" idx="1"/>
          </p:nvPr>
        </p:nvSpPr>
        <p:spPr>
          <a:xfrm>
            <a:off x="1689100" y="3149600"/>
            <a:ext cx="21005800" cy="9296400"/>
          </a:xfrm>
          <a:prstGeom prst="rect">
            <a:avLst/>
          </a:prstGeom>
          <a:ln w="12700">
            <a:miter lim="400000"/>
          </a:ln>
        </p:spPr>
        <p:txBody>
          <a:bodyPr lIns="50800" tIns="50800" rIns="50800" bIns="50800" anchor="ctr">
            <a:normAutofit/>
          </a:bodyPr>
          <a:lstStyle/>
          <a:p>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Calibri" panose="020F0502020204030204" charset="0"/>
                <a:ea typeface="Calibri" panose="020F0502020204030204" charset="0"/>
                <a:cs typeface="Calibri" panose="020F0502020204030204" charset="0"/>
                <a:sym typeface="Helvetica Neue Light"/>
              </a:defRPr>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p:txStyles>
    <p:titleStyle>
      <a:lvl1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Calibri" panose="020F0502020204030204" charset="0"/>
          <a:ea typeface="Calibri" panose="020F0502020204030204" charset="0"/>
          <a:cs typeface="Calibri" panose="020F0502020204030204" charset="0"/>
          <a:sym typeface="Helvetica Neue Medium"/>
        </a:defRPr>
      </a:lvl1pPr>
      <a:lvl2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defRPr sz="11200" b="0" i="0" u="none" strike="noStrike" cap="none" spc="0" baseline="0">
          <a:ln>
            <a:noFill/>
          </a:ln>
          <a:solidFill>
            <a:srgbClr val="000000"/>
          </a:solidFill>
          <a:uFillTx/>
          <a:latin typeface="+mn-lt"/>
          <a:ea typeface="+mn-ea"/>
          <a:cs typeface="+mn-cs"/>
          <a:sym typeface="Helvetica Neue Medium"/>
        </a:defRPr>
      </a:lvl9pPr>
    </p:titleStyle>
    <p:bodyStyle>
      <a:lvl1pPr marL="344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Calibri" panose="020F0502020204030204" charset="0"/>
          <a:ea typeface="Calibri" panose="020F0502020204030204" charset="0"/>
          <a:cs typeface="Calibri" panose="020F0502020204030204" charset="0"/>
          <a:sym typeface="Open Sans"/>
        </a:defRPr>
      </a:lvl1pPr>
      <a:lvl2pPr marL="979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Calibri" panose="020F0502020204030204" charset="0"/>
          <a:ea typeface="Calibri" panose="020F0502020204030204" charset="0"/>
          <a:cs typeface="Calibri" panose="020F0502020204030204" charset="0"/>
          <a:sym typeface="Open Sans"/>
        </a:defRPr>
      </a:lvl2pPr>
      <a:lvl3pPr marL="1614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Calibri" panose="020F0502020204030204" charset="0"/>
          <a:ea typeface="Calibri" panose="020F0502020204030204" charset="0"/>
          <a:cs typeface="Calibri" panose="020F0502020204030204" charset="0"/>
          <a:sym typeface="Open Sans"/>
        </a:defRPr>
      </a:lvl3pPr>
      <a:lvl4pPr marL="2249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Calibri" panose="020F0502020204030204" charset="0"/>
          <a:ea typeface="Calibri" panose="020F0502020204030204" charset="0"/>
          <a:cs typeface="Calibri" panose="020F0502020204030204" charset="0"/>
          <a:sym typeface="Open Sans"/>
        </a:defRPr>
      </a:lvl4pPr>
      <a:lvl5pPr marL="2884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Calibri" panose="020F0502020204030204" charset="0"/>
          <a:ea typeface="Calibri" panose="020F0502020204030204" charset="0"/>
          <a:cs typeface="Calibri" panose="020F0502020204030204" charset="0"/>
          <a:sym typeface="Open Sans"/>
        </a:defRPr>
      </a:lvl5pPr>
      <a:lvl6pPr marL="3519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Open Sans"/>
          <a:ea typeface="Open Sans"/>
          <a:cs typeface="Open Sans"/>
          <a:sym typeface="Open Sans"/>
        </a:defRPr>
      </a:lvl6pPr>
      <a:lvl7pPr marL="4154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Open Sans"/>
          <a:ea typeface="Open Sans"/>
          <a:cs typeface="Open Sans"/>
          <a:sym typeface="Open Sans"/>
        </a:defRPr>
      </a:lvl7pPr>
      <a:lvl8pPr marL="4789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Open Sans"/>
          <a:ea typeface="Open Sans"/>
          <a:cs typeface="Open Sans"/>
          <a:sym typeface="Open Sans"/>
        </a:defRPr>
      </a:lvl8pPr>
      <a:lvl9pPr marL="5424170" marR="0" indent="-344170" algn="l" defTabSz="825500" rtl="0" latinLnBrk="0">
        <a:lnSpc>
          <a:spcPct val="120000"/>
        </a:lnSpc>
        <a:spcBef>
          <a:spcPts val="2000"/>
        </a:spcBef>
        <a:spcAft>
          <a:spcPts val="0"/>
        </a:spcAft>
        <a:buClrTx/>
        <a:buSzPct val="125000"/>
        <a:buFontTx/>
        <a:buChar char="•"/>
        <a:defRPr sz="2600" b="0" i="0" u="none" strike="noStrike" cap="none" spc="0" baseline="0">
          <a:ln>
            <a:noFill/>
          </a:ln>
          <a:solidFill>
            <a:srgbClr val="646979"/>
          </a:solidFill>
          <a:uFillTx/>
          <a:latin typeface="Open Sans"/>
          <a:ea typeface="Open Sans"/>
          <a:cs typeface="Open Sans"/>
          <a:sym typeface="Open Sans"/>
        </a:defRPr>
      </a:lvl9pPr>
    </p:bodyStyle>
    <p:otherStyle>
      <a:lvl1pPr marL="0" marR="0" indent="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defRPr sz="24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GIF"/></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GIF"/><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GI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GIF"/></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GIF"/><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image" Target="../media/image13.GIF"/></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a:gsLst>
            <a:gs pos="0">
              <a:schemeClr val="accent1">
                <a:lumMod val="5000"/>
                <a:lumOff val="9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0" name="矩形 9"/>
          <p:cNvSpPr/>
          <p:nvPr/>
        </p:nvSpPr>
        <p:spPr>
          <a:xfrm>
            <a:off x="1235" y="20320"/>
            <a:ext cx="24382800" cy="13716000"/>
          </a:xfrm>
          <a:prstGeom prst="rect">
            <a:avLst/>
          </a:prstGeom>
          <a:gradFill flip="none" rotWithShape="1">
            <a:gsLst>
              <a:gs pos="0">
                <a:schemeClr val="accent2"/>
              </a:gs>
              <a:gs pos="100000">
                <a:schemeClr val="accent1"/>
              </a:gs>
            </a:gsLst>
            <a:lin ang="3403977" scaled="0"/>
          </a:gradFill>
          <a:ln w="12700" cap="flat">
            <a:noFill/>
            <a:miter lim="400000"/>
          </a:ln>
          <a:effectLst/>
        </p:spPr>
        <p:txBody>
          <a:bodyPr rot="0" vertOverflow="overflow" horzOverflow="overflow" vert="horz" wrap="square" lIns="0" tIns="0" rIns="0" bIns="0" numCol="1" spcCol="38100" rtlCol="0" anchor="ctr" forceAA="0">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3200" b="0" i="0" u="none" strike="noStrike" cap="none" spc="0" normalizeH="0" baseline="0">
              <a:ln>
                <a:noFill/>
              </a:ln>
              <a:solidFill>
                <a:srgbClr val="FFFFFF"/>
              </a:solidFill>
              <a:effectLst/>
              <a:uFillTx/>
              <a:latin typeface="+mn-lt"/>
              <a:ea typeface="+mn-ea"/>
              <a:cs typeface="+mn-cs"/>
              <a:sym typeface="Helvetica Neue Medium"/>
            </a:endParaRPr>
          </a:p>
        </p:txBody>
      </p:sp>
      <p:grpSp>
        <p:nvGrpSpPr>
          <p:cNvPr id="2" name="Группа 1"/>
          <p:cNvGrpSpPr/>
          <p:nvPr/>
        </p:nvGrpSpPr>
        <p:grpSpPr>
          <a:xfrm>
            <a:off x="5564505" y="1210945"/>
            <a:ext cx="11935460" cy="10356850"/>
            <a:chOff x="8763" y="1907"/>
            <a:chExt cx="18796" cy="16310"/>
          </a:xfrm>
        </p:grpSpPr>
        <p:sp>
          <p:nvSpPr>
            <p:cNvPr id="38" name="Кружок"/>
            <p:cNvSpPr/>
            <p:nvPr/>
          </p:nvSpPr>
          <p:spPr>
            <a:xfrm>
              <a:off x="8763" y="1907"/>
              <a:ext cx="18796" cy="16310"/>
            </a:xfrm>
            <a:prstGeom prst="ellipse">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latin typeface="Calibri" panose="020F0502020204030204" charset="0"/>
                <a:ea typeface="Calibri" panose="020F0502020204030204" charset="0"/>
                <a:cs typeface="Calibri" panose="020F0502020204030204" charset="0"/>
              </a:endParaRPr>
            </a:p>
          </p:txBody>
        </p:sp>
        <p:sp>
          <p:nvSpPr>
            <p:cNvPr id="40" name="Radiance"/>
            <p:cNvSpPr txBox="1"/>
            <p:nvPr/>
          </p:nvSpPr>
          <p:spPr>
            <a:xfrm>
              <a:off x="14755" y="3237"/>
              <a:ext cx="6810" cy="2098"/>
            </a:xfrm>
            <a:prstGeom prst="rect">
              <a:avLst/>
            </a:prstGeom>
            <a:ln w="12700">
              <a:miter lim="400000"/>
            </a:ln>
          </p:spPr>
          <p:txBody>
            <a:bodyPr wrap="square" lIns="50800" tIns="50800" rIns="50800" bIns="50800" anchor="ctr">
              <a:spAutoFit/>
            </a:bodyPr>
            <a:lstStyle>
              <a:lvl1pPr>
                <a:defRPr sz="8000" b="0">
                  <a:solidFill>
                    <a:srgbClr val="31333E"/>
                  </a:solidFill>
                  <a:latin typeface="Maven Pro Bold"/>
                  <a:ea typeface="Maven Pro Bold"/>
                  <a:cs typeface="Maven Pro Bold"/>
                  <a:sym typeface="Maven Pro Bold"/>
                </a:defRPr>
              </a:lvl1pPr>
            </a:lstStyle>
            <a:p>
              <a:pPr algn="ctr"/>
              <a:r>
                <a:rPr lang="ru-RU" altLang="en-US" dirty="0">
                  <a:solidFill>
                    <a:schemeClr val="tx1"/>
                  </a:solidFill>
                  <a:latin typeface="Calibri" panose="020F0502020204030204" charset="0"/>
                  <a:ea typeface="Calibri" panose="020F0502020204030204" charset="0"/>
                  <a:cs typeface="Calibri" panose="020F0502020204030204" charset="0"/>
                </a:rPr>
                <a:t>Проект</a:t>
              </a:r>
              <a:endParaRPr lang="ru-RU" altLang="en-US" dirty="0">
                <a:solidFill>
                  <a:schemeClr val="tx1"/>
                </a:solidFill>
                <a:latin typeface="Calibri" panose="020F0502020204030204" charset="0"/>
                <a:ea typeface="Calibri" panose="020F0502020204030204" charset="0"/>
                <a:cs typeface="Calibri" panose="020F0502020204030204" charset="0"/>
              </a:endParaRPr>
            </a:p>
          </p:txBody>
        </p:sp>
        <p:sp>
          <p:nvSpPr>
            <p:cNvPr id="41" name="Premium PowerPoint, Keynote, Google Slides Template"/>
            <p:cNvSpPr txBox="1"/>
            <p:nvPr/>
          </p:nvSpPr>
          <p:spPr>
            <a:xfrm>
              <a:off x="11119" y="5798"/>
              <a:ext cx="13875" cy="741"/>
            </a:xfrm>
            <a:prstGeom prst="rect">
              <a:avLst/>
            </a:prstGeom>
            <a:ln w="12700">
              <a:miter lim="400000"/>
            </a:ln>
          </p:spPr>
          <p:txBody>
            <a:bodyPr wrap="square" lIns="50800" tIns="50800" rIns="50800" bIns="50800" anchor="ctr">
              <a:spAutoFit/>
            </a:bodyPr>
            <a:lstStyle>
              <a:lvl1pPr>
                <a:defRPr sz="2000" b="0">
                  <a:solidFill>
                    <a:srgbClr val="646979"/>
                  </a:solidFill>
                  <a:latin typeface="OpenSans-Regular"/>
                  <a:ea typeface="OpenSans-Regular"/>
                  <a:cs typeface="OpenSans-Regular"/>
                  <a:sym typeface="OpenSans-Regular"/>
                </a:defRPr>
              </a:lvl1pPr>
            </a:lstStyle>
            <a:p>
              <a:pPr algn="dist"/>
              <a:r>
                <a:rPr lang="ru-RU" altLang="zh-CN" sz="2400" dirty="0">
                  <a:solidFill>
                    <a:schemeClr val="bg2"/>
                  </a:solidFill>
                  <a:latin typeface="Calibri" panose="020F0502020204030204" charset="0"/>
                  <a:ea typeface="Calibri" panose="020F0502020204030204" charset="0"/>
                  <a:cs typeface="Calibri" panose="020F0502020204030204" charset="0"/>
                </a:rPr>
                <a:t>на тему: «2030: Финансы на благо края»</a:t>
              </a:r>
              <a:endParaRPr lang="ru-RU" altLang="zh-CN" sz="2400" dirty="0">
                <a:solidFill>
                  <a:schemeClr val="bg2"/>
                </a:solidFill>
                <a:latin typeface="Calibri" panose="020F0502020204030204" charset="0"/>
                <a:ea typeface="Calibri" panose="020F0502020204030204" charset="0"/>
                <a:cs typeface="Calibri" panose="020F0502020204030204" charset="0"/>
              </a:endParaRPr>
            </a:p>
          </p:txBody>
        </p:sp>
      </p:grpSp>
      <p:pic>
        <p:nvPicPr>
          <p:cNvPr id="100" name="Замещающая рамка рисунка 99"/>
          <p:cNvPicPr>
            <a:picLocks noGrp="1" noChangeAspect="1"/>
          </p:cNvPicPr>
          <p:nvPr>
            <p:ph type="pic" sz="quarter" idx="10"/>
          </p:nvPr>
        </p:nvPicPr>
        <p:blipFill>
          <a:blip r:embed="rId1"/>
          <a:stretch>
            <a:fillRect/>
          </a:stretch>
        </p:blipFill>
        <p:spPr>
          <a:xfrm>
            <a:off x="8331200" y="4932680"/>
            <a:ext cx="7447915" cy="5193030"/>
          </a:xfrm>
          <a:prstGeom prst="rect">
            <a:avLst/>
          </a:prstGeom>
          <a:noFill/>
          <a:ln w="9525">
            <a:solidFill>
              <a:schemeClr val="tx1"/>
            </a:solidFill>
          </a:ln>
          <a:effectLst>
            <a:glow rad="63500">
              <a:schemeClr val="accent1">
                <a:satMod val="175000"/>
                <a:alpha val="40000"/>
              </a:schemeClr>
            </a:glow>
            <a:innerShdw blurRad="63500" dist="50800" dir="13500000">
              <a:prstClr val="black">
                <a:alpha val="50000"/>
              </a:prstClr>
            </a:innerShdw>
            <a:softEdge rad="12700"/>
          </a:effectLst>
          <a:scene3d>
            <a:camera prst="perspectiveRight"/>
            <a:lightRig rig="threePt" dir="t"/>
          </a:scene3d>
        </p:spPr>
      </p:pic>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20" presetClass="entr" presetSubtype="0" fill="hold" nodeType="withEffect">
                                  <p:stCondLst>
                                    <p:cond delay="0"/>
                                  </p:stCondLst>
                                  <p:childTnLst>
                                    <p:set>
                                      <p:cBhvr>
                                        <p:cTn id="12" dur="500" fill="hold">
                                          <p:stCondLst>
                                            <p:cond delay="0"/>
                                          </p:stCondLst>
                                        </p:cTn>
                                        <p:tgtEl>
                                          <p:spTgt spid="2"/>
                                        </p:tgtEl>
                                        <p:attrNameLst>
                                          <p:attrName>style.visibility</p:attrName>
                                        </p:attrNameLst>
                                      </p:cBhvr>
                                      <p:to>
                                        <p:strVal val="visible"/>
                                      </p:to>
                                    </p:set>
                                    <p:animEffect transition="in" filter="wedge">
                                      <p:cBhvr>
                                        <p:cTn id="13" dur="500"/>
                                        <p:tgtEl>
                                          <p:spTgt spid="2"/>
                                        </p:tgtEl>
                                      </p:cBhvr>
                                    </p:animEffect>
                                  </p:childTnLst>
                                </p:cTn>
                              </p:par>
                              <p:par>
                                <p:cTn id="14" presetID="8" presetClass="entr" presetSubtype="16" fill="hold" nodeType="withEffect">
                                  <p:stCondLst>
                                    <p:cond delay="0"/>
                                  </p:stCondLst>
                                  <p:childTnLst>
                                    <p:set>
                                      <p:cBhvr>
                                        <p:cTn id="15" dur="500" fill="hold">
                                          <p:stCondLst>
                                            <p:cond delay="0"/>
                                          </p:stCondLst>
                                        </p:cTn>
                                        <p:tgtEl>
                                          <p:spTgt spid="100"/>
                                        </p:tgtEl>
                                        <p:attrNameLst>
                                          <p:attrName>style.visibility</p:attrName>
                                        </p:attrNameLst>
                                      </p:cBhvr>
                                      <p:to>
                                        <p:strVal val="visible"/>
                                      </p:to>
                                    </p:set>
                                    <p:animEffect transition="in" filter="diamond(in)">
                                      <p:cBhvr>
                                        <p:cTn id="1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Текстовое поле 2"/>
          <p:cNvSpPr txBox="1"/>
          <p:nvPr/>
        </p:nvSpPr>
        <p:spPr>
          <a:xfrm>
            <a:off x="904875" y="1857375"/>
            <a:ext cx="9656445" cy="741235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b="0">
                <a:latin typeface="Times New Roman" panose="02020603050405020304" charset="0"/>
                <a:ea typeface="Calibri" panose="020F0502020204030204" charset="0"/>
                <a:cs typeface="Times New Roman" panose="02020603050405020304" charset="0"/>
                <a:sym typeface="+mn-ea"/>
              </a:rPr>
              <a:t>В Краснодарском крае, как и во многих регионах России, традиционно преобладает централизованный подход к бюджетированию, где основные решения принимаются на областном или федеральном уровне. Это обеспечивает контроль и управление ресурсами, но ограничивает участие местных сообществ. Также распространено линейное бюджетирование, основанное на предыдущих ассигнованиях, что делает бюджеты предсказуемыми, но не всегда адаптивными к изменениям и новым приоритетам.</a:t>
            </a:r>
            <a:endParaRPr kumimoji="0" lang="ru-RU" altLang="en-US" sz="3000" b="0" i="0" u="none" strike="noStrike" cap="none" spc="0" normalizeH="0" baseline="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endParaRPr>
          </a:p>
        </p:txBody>
      </p:sp>
      <p:pic>
        <p:nvPicPr>
          <p:cNvPr id="28" name="Замещающая рамка рисунка 27"/>
          <p:cNvPicPr>
            <a:picLocks noGrp="1" noChangeAspect="1"/>
          </p:cNvPicPr>
          <p:nvPr>
            <p:ph type="pic" sz="quarter" idx="10"/>
          </p:nvPr>
        </p:nvPicPr>
        <p:blipFill>
          <a:blip r:embed="rId1"/>
          <a:stretch>
            <a:fillRect/>
          </a:stretch>
        </p:blipFill>
        <p:spPr>
          <a:xfrm>
            <a:off x="11511280" y="2800985"/>
            <a:ext cx="11262995" cy="7432040"/>
          </a:xfrm>
          <a:prstGeom prst="rect">
            <a:avLst/>
          </a:prstGeom>
          <a:scene3d>
            <a:camera prst="perspectiveLeft"/>
            <a:lightRig rig="threePt" dir="t"/>
          </a:scene3d>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ppt_x</p:attrName>
                                        </p:attrNameLst>
                                      </p:cBhvr>
                                      <p:tavLst>
                                        <p:tav tm="0">
                                          <p:val>
                                            <p:strVal val="#ppt_x-.2"/>
                                          </p:val>
                                        </p:tav>
                                        <p:tav tm="100000">
                                          <p:val>
                                            <p:strVal val="#ppt_x"/>
                                          </p:val>
                                        </p:tav>
                                      </p:tavLst>
                                    </p:anim>
                                    <p:anim calcmode="lin" valueType="num">
                                      <p:cBhvr>
                                        <p:cTn id="14" dur="10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Текстовое поле 2"/>
          <p:cNvSpPr txBox="1"/>
          <p:nvPr/>
        </p:nvSpPr>
        <p:spPr>
          <a:xfrm>
            <a:off x="1038225" y="1571625"/>
            <a:ext cx="12475845" cy="107829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rPr>
              <a:t>В целях создания эффективных условий для реализации Стратегии социально-экономического развития Краснодарского края до 2030 года необходимо улучшить качество управления государственными и муниципальными финансами. Это будет </a:t>
            </a:r>
            <a:r>
              <a:rPr kumimoji="0" lang="ru-RU" altLang="en-US" sz="3000" b="0" i="0" u="none" strike="noStrike" cap="none" spc="0" normalizeH="0" baseline="0" dirty="0" smtClean="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rPr>
              <a:t>способствовать росту бюджетной обеспеченности населения и увеличению отдачи от бюджетных средств.</a:t>
            </a:r>
            <a:endPar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rPr>
              <a:t>Задачи:</a:t>
            </a:r>
            <a:endPar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endParaRPr>
          </a:p>
          <a:p>
            <a:pPr marL="514350" marR="0" indent="-514350" algn="just" defTabSz="825500" rtl="0" fontAlgn="auto" latinLnBrk="0" hangingPunct="0">
              <a:lnSpc>
                <a:spcPct val="100000"/>
              </a:lnSpc>
              <a:spcBef>
                <a:spcPts val="0"/>
              </a:spcBef>
              <a:spcAft>
                <a:spcPts val="0"/>
              </a:spcAft>
              <a:buClrTx/>
              <a:buSzTx/>
              <a:buFontTx/>
              <a:buAutoNum type="arabicPeriod"/>
            </a:pPr>
            <a:r>
              <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rPr>
              <a:t>Создание платформ для обсуждения бюджетных вопросов с участием граждан, бизнеса и представителей власти.</a:t>
            </a:r>
            <a:endPar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endParaRPr>
          </a:p>
          <a:p>
            <a:pPr marL="514350" marR="0" indent="-514350" algn="just" defTabSz="825500" rtl="0" fontAlgn="auto" latinLnBrk="0" hangingPunct="0">
              <a:lnSpc>
                <a:spcPct val="100000"/>
              </a:lnSpc>
              <a:spcBef>
                <a:spcPts val="0"/>
              </a:spcBef>
              <a:spcAft>
                <a:spcPts val="0"/>
              </a:spcAft>
              <a:buClrTx/>
              <a:buSzTx/>
              <a:buFontTx/>
              <a:buAutoNum type="arabicPeriod"/>
            </a:pPr>
            <a:r>
              <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rPr>
              <a:t>Внедрение инновационных технологий для обеспечения доступа к бюджетной информации и возможности участия в её обсуждении через онлайн-платформы.</a:t>
            </a:r>
            <a:endPar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endParaRPr>
          </a:p>
          <a:p>
            <a:pPr marL="514350" marR="0" indent="-514350" algn="just" defTabSz="825500" rtl="0" fontAlgn="auto" latinLnBrk="0" hangingPunct="0">
              <a:lnSpc>
                <a:spcPct val="100000"/>
              </a:lnSpc>
              <a:spcBef>
                <a:spcPts val="0"/>
              </a:spcBef>
              <a:spcAft>
                <a:spcPts val="0"/>
              </a:spcAft>
              <a:buClrTx/>
              <a:buSzTx/>
              <a:buFontTx/>
              <a:buAutoNum type="arabicPeriod"/>
            </a:pPr>
            <a:r>
              <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rPr>
              <a:t>Проведение семинаров и тренингов для повышения финансовой грамотности жителей края.</a:t>
            </a:r>
            <a:endPar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endParaRPr>
          </a:p>
          <a:p>
            <a:pPr marL="514350" marR="0" indent="-514350" algn="just" defTabSz="825500" rtl="0" fontAlgn="auto" latinLnBrk="0" hangingPunct="0">
              <a:lnSpc>
                <a:spcPct val="100000"/>
              </a:lnSpc>
              <a:spcBef>
                <a:spcPts val="0"/>
              </a:spcBef>
              <a:spcAft>
                <a:spcPts val="0"/>
              </a:spcAft>
              <a:buClrTx/>
              <a:buSzTx/>
              <a:buFontTx/>
              <a:buAutoNum type="arabicPeriod"/>
            </a:pPr>
            <a:r>
              <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rPr>
              <a:t> Организация механизмов для сбора и учета предложений и замечаний граждан относительно бюджетных расходов.</a:t>
            </a:r>
            <a:endPar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rPr>
              <a:t>Эти задачи направлены на обеспечение более глубокого взаимодействия граждан с бюджетным процессом и на формирование бюджетной политики, которая отвечает реальным потребностям населения края.</a:t>
            </a:r>
            <a:endParaRPr kumimoji="0" lang="ru-RU" altLang="en-US" sz="3000" b="0" i="0" u="none" strike="noStrike" cap="none" spc="0" normalizeH="0" baseline="0" dirty="0">
              <a:ln>
                <a:noFill/>
              </a:ln>
              <a:solidFill>
                <a:srgbClr val="000000"/>
              </a:solidFill>
              <a:effectLst>
                <a:outerShdw blurRad="50800" dist="38100" dir="18900000" algn="bl" rotWithShape="0">
                  <a:prstClr val="black">
                    <a:alpha val="40000"/>
                  </a:prstClr>
                </a:outerShdw>
              </a:effectLst>
              <a:uFillTx/>
              <a:latin typeface="Times New Roman" panose="02020603050405020304" charset="0"/>
              <a:ea typeface="Helvetica Neue"/>
              <a:cs typeface="Times New Roman" panose="02020603050405020304" charset="0"/>
              <a:sym typeface="Helvetica Neue"/>
            </a:endParaRPr>
          </a:p>
        </p:txBody>
      </p:sp>
      <p:pic>
        <p:nvPicPr>
          <p:cNvPr id="29" name="Замещающая рамка рисунка 28" descr="13f9f265-7dd9-4594-9851-a59c3c4216d1"/>
          <p:cNvPicPr>
            <a:picLocks noGrp="1" noChangeAspect="1"/>
          </p:cNvPicPr>
          <p:nvPr>
            <p:ph type="pic" sz="quarter" idx="10"/>
          </p:nvPr>
        </p:nvPicPr>
        <p:blipFill>
          <a:blip r:embed="rId1"/>
          <a:stretch>
            <a:fillRect/>
          </a:stretch>
        </p:blipFill>
        <p:spPr>
          <a:xfrm>
            <a:off x="14129385" y="3124835"/>
            <a:ext cx="9882505" cy="6916420"/>
          </a:xfrm>
          <a:prstGeom prst="rect">
            <a:avLst/>
          </a:prstGeom>
          <a:solidFill>
            <a:schemeClr val="accent6"/>
          </a:solidFill>
        </p:spPr>
      </p:pic>
    </p:spTree>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82" name="Numbered List"/>
          <p:cNvSpPr txBox="1"/>
          <p:nvPr/>
        </p:nvSpPr>
        <p:spPr>
          <a:xfrm>
            <a:off x="1167130" y="890905"/>
            <a:ext cx="19136360" cy="2317115"/>
          </a:xfrm>
          <a:prstGeom prst="rect">
            <a:avLst/>
          </a:prstGeom>
          <a:noFill/>
          <a:ln w="12700" cap="flat">
            <a:noFill/>
            <a:miter lim="400000"/>
          </a:ln>
          <a:effectLst/>
        </p:spPr>
        <p:txBody>
          <a:bodyPr wrap="square" lIns="50800" tIns="50800" rIns="50800" bIns="50800" numCol="1" anchor="ctr">
            <a:spAutoFit/>
          </a:bodyPr>
          <a:lstStyle>
            <a:lvl1pPr>
              <a:defRPr sz="8000" b="0">
                <a:solidFill>
                  <a:srgbClr val="31333D"/>
                </a:solidFill>
                <a:latin typeface="Maven Pro Medium"/>
                <a:ea typeface="Maven Pro Medium"/>
                <a:cs typeface="Maven Pro Medium"/>
                <a:sym typeface="Maven Pro Medium"/>
              </a:defRPr>
            </a:lvl1pPr>
          </a:lstStyle>
          <a:p>
            <a:pPr algn="just"/>
            <a:r>
              <a:rPr lang="en-US" altLang="zh-CN" sz="4800">
                <a:latin typeface="Times New Roman" panose="02020603050405020304" charset="0"/>
                <a:ea typeface="Calibri" panose="020F0502020204030204" charset="0"/>
                <a:cs typeface="Times New Roman" panose="02020603050405020304" charset="0"/>
              </a:rPr>
              <a:t>Важность участия граждан в планировании бюджета заключается в следующих аспектах:</a:t>
            </a:r>
            <a:endParaRPr lang="en-US" altLang="zh-CN" sz="4800">
              <a:latin typeface="Times New Roman" panose="02020603050405020304" charset="0"/>
              <a:ea typeface="Calibri" panose="020F0502020204030204" charset="0"/>
              <a:cs typeface="Times New Roman" panose="02020603050405020304" charset="0"/>
            </a:endParaRPr>
          </a:p>
          <a:p>
            <a:pPr algn="just"/>
            <a:endParaRPr lang="en-US" altLang="zh-CN" sz="4800">
              <a:latin typeface="Times New Roman" panose="02020603050405020304" charset="0"/>
              <a:ea typeface="Calibri" panose="020F0502020204030204" charset="0"/>
              <a:cs typeface="Times New Roman" panose="02020603050405020304" charset="0"/>
            </a:endParaRPr>
          </a:p>
        </p:txBody>
      </p:sp>
      <p:graphicFrame>
        <p:nvGraphicFramePr>
          <p:cNvPr id="4" name="Диаграмма 3"/>
          <p:cNvGraphicFramePr/>
          <p:nvPr/>
        </p:nvGraphicFramePr>
        <p:xfrm>
          <a:off x="-2147570" y="3360420"/>
          <a:ext cx="17518380" cy="727011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33" name="Замещающая рамка рисунка 32" descr="1abd83aee1265582f25419048646d297"/>
          <p:cNvPicPr>
            <a:picLocks noGrp="1" noChangeAspect="1"/>
          </p:cNvPicPr>
          <p:nvPr>
            <p:ph type="pic" sz="quarter" idx="10"/>
          </p:nvPr>
        </p:nvPicPr>
        <p:blipFill>
          <a:blip r:embed="rId6"/>
          <a:stretch>
            <a:fillRect/>
          </a:stretch>
        </p:blipFill>
        <p:spPr>
          <a:xfrm>
            <a:off x="13492480" y="3360420"/>
            <a:ext cx="7414895" cy="71869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11" name="Кружок"/>
          <p:cNvSpPr/>
          <p:nvPr/>
        </p:nvSpPr>
        <p:spPr>
          <a:xfrm>
            <a:off x="2521080" y="1785887"/>
            <a:ext cx="10652671" cy="10652672"/>
          </a:xfrm>
          <a:prstGeom prst="ellipse">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latin typeface="Calibri" panose="020F0502020204030204" charset="0"/>
              <a:ea typeface="Calibri" panose="020F0502020204030204" charset="0"/>
              <a:cs typeface="Calibri" panose="020F0502020204030204" charset="0"/>
            </a:endParaRPr>
          </a:p>
        </p:txBody>
      </p:sp>
      <p:sp>
        <p:nvSpPr>
          <p:cNvPr id="112"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lit esse cillum dolore eu fugiat nulla pariatur. Excepteur sint occaecat c idatat non proident, sunt in culpa qui officia deserunt mollit anim id est laborum.…"/>
          <p:cNvSpPr txBox="1"/>
          <p:nvPr/>
        </p:nvSpPr>
        <p:spPr>
          <a:xfrm>
            <a:off x="13536930" y="2757170"/>
            <a:ext cx="9334500" cy="4720590"/>
          </a:xfrm>
          <a:prstGeom prst="rect">
            <a:avLst/>
          </a:prstGeom>
          <a:ln w="12700">
            <a:miter lim="400000"/>
          </a:ln>
        </p:spPr>
        <p:txBody>
          <a:bodyPr lIns="50800" tIns="50800" rIns="50800" bIns="50800">
            <a:noAutofit/>
          </a:bodyPr>
          <a:lstStyle/>
          <a:p>
            <a:pPr algn="just" eaLnBrk="1">
              <a:lnSpc>
                <a:spcPct val="120000"/>
              </a:lnSpc>
              <a:defRPr sz="2600" b="0">
                <a:solidFill>
                  <a:srgbClr val="646979"/>
                </a:solidFill>
                <a:latin typeface="Open Sans"/>
                <a:ea typeface="Open Sans"/>
                <a:cs typeface="Open Sans"/>
                <a:sym typeface="Open Sans"/>
              </a:defRPr>
            </a:pPr>
            <a:r>
              <a:rPr>
                <a:solidFill>
                  <a:schemeClr val="tx1"/>
                </a:solidFill>
                <a:latin typeface="Times New Roman" panose="02020603050405020304" charset="0"/>
                <a:ea typeface="Calibri" panose="020F0502020204030204" charset="0"/>
                <a:cs typeface="Times New Roman" panose="02020603050405020304" charset="0"/>
              </a:rPr>
              <a:t>Большую роль </a:t>
            </a:r>
            <a:r>
              <a:rPr lang="ru-RU">
                <a:solidFill>
                  <a:schemeClr val="tx1"/>
                </a:solidFill>
                <a:latin typeface="Times New Roman" panose="02020603050405020304" charset="0"/>
                <a:ea typeface="Calibri" panose="020F0502020204030204" charset="0"/>
                <a:cs typeface="Times New Roman" panose="02020603050405020304" charset="0"/>
              </a:rPr>
              <a:t>в развитии Краснодарского края </a:t>
            </a:r>
            <a:r>
              <a:rPr>
                <a:solidFill>
                  <a:schemeClr val="tx1"/>
                </a:solidFill>
                <a:latin typeface="Times New Roman" panose="02020603050405020304" charset="0"/>
                <a:ea typeface="Calibri" panose="020F0502020204030204" charset="0"/>
                <a:cs typeface="Times New Roman" panose="02020603050405020304" charset="0"/>
              </a:rPr>
              <a:t>играет цифровизация, которая упрощает и автоматизирует множество аспектов бюджетного процесса, делая его доступнее для граждан и повышая общую эффективность управления финансовыми ресурсами.</a:t>
            </a:r>
            <a:endParaRPr>
              <a:solidFill>
                <a:schemeClr val="tx1"/>
              </a:solidFill>
              <a:latin typeface="Times New Roman" panose="02020603050405020304" charset="0"/>
              <a:ea typeface="Calibri" panose="020F0502020204030204" charset="0"/>
              <a:cs typeface="Times New Roman" panose="02020603050405020304" charset="0"/>
            </a:endParaRPr>
          </a:p>
          <a:p>
            <a:pPr algn="just" eaLnBrk="1">
              <a:lnSpc>
                <a:spcPct val="120000"/>
              </a:lnSpc>
              <a:defRPr sz="2600" b="0">
                <a:solidFill>
                  <a:srgbClr val="646979"/>
                </a:solidFill>
                <a:latin typeface="Open Sans"/>
                <a:ea typeface="Open Sans"/>
                <a:cs typeface="Open Sans"/>
                <a:sym typeface="Open Sans"/>
              </a:defRPr>
            </a:pPr>
            <a:r>
              <a:rPr>
                <a:solidFill>
                  <a:schemeClr val="tx1"/>
                </a:solidFill>
                <a:latin typeface="Times New Roman" panose="02020603050405020304" charset="0"/>
                <a:ea typeface="Calibri" panose="020F0502020204030204" charset="0"/>
                <a:cs typeface="Times New Roman" panose="02020603050405020304" charset="0"/>
              </a:rPr>
              <a:t>Разработка Стратегии социально-экономического развития Краснодарского края до 2030 года (далее также – Стратегия) осуществляется в рамках единой методики оценки и повышения конкурентоспособности региона</a:t>
            </a:r>
            <a:endParaRPr>
              <a:solidFill>
                <a:schemeClr val="tx1"/>
              </a:solidFill>
              <a:latin typeface="Times New Roman" panose="02020603050405020304" charset="0"/>
              <a:ea typeface="Calibri" panose="020F0502020204030204" charset="0"/>
              <a:cs typeface="Times New Roman" panose="02020603050405020304" charset="0"/>
            </a:endParaRPr>
          </a:p>
        </p:txBody>
      </p:sp>
      <p:pic>
        <p:nvPicPr>
          <p:cNvPr id="103" name="Замещающая рамка рисунка 102"/>
          <p:cNvPicPr>
            <a:picLocks noGrp="1" noChangeAspect="1"/>
          </p:cNvPicPr>
          <p:nvPr>
            <p:ph type="pic" sz="quarter" idx="10"/>
          </p:nvPr>
        </p:nvPicPr>
        <p:blipFill>
          <a:blip r:embed="rId1"/>
          <a:stretch>
            <a:fillRect/>
          </a:stretch>
        </p:blipFill>
        <p:spPr>
          <a:xfrm>
            <a:off x="4197985" y="3764280"/>
            <a:ext cx="7620000" cy="571500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wipe(down)">
                                      <p:cBhvr>
                                        <p:cTn id="7" dur="580">
                                          <p:stCondLst>
                                            <p:cond delay="0"/>
                                          </p:stCondLst>
                                        </p:cTn>
                                        <p:tgtEl>
                                          <p:spTgt spid="103"/>
                                        </p:tgtEl>
                                      </p:cBhvr>
                                    </p:animEffect>
                                    <p:anim calcmode="lin" valueType="num">
                                      <p:cBhvr>
                                        <p:cTn id="8" dur="1822" tmFilter="0,0; 0.14,0.36; 0.43,0.73; 0.71,0.91; 1.0,1.0">
                                          <p:stCondLst>
                                            <p:cond delay="0"/>
                                          </p:stCondLst>
                                        </p:cTn>
                                        <p:tgtEl>
                                          <p:spTgt spid="10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3"/>
                                        </p:tgtEl>
                                        <p:attrNameLst>
                                          <p:attrName>ppt_y</p:attrName>
                                        </p:attrNameLst>
                                      </p:cBhvr>
                                      <p:tavLst>
                                        <p:tav tm="0" fmla="#ppt_y-sin(pi*$)/81">
                                          <p:val>
                                            <p:fltVal val="0"/>
                                          </p:val>
                                        </p:tav>
                                        <p:tav tm="100000">
                                          <p:val>
                                            <p:fltVal val="1"/>
                                          </p:val>
                                        </p:tav>
                                      </p:tavLst>
                                    </p:anim>
                                    <p:animScale>
                                      <p:cBhvr>
                                        <p:cTn id="13" dur="26">
                                          <p:stCondLst>
                                            <p:cond delay="650"/>
                                          </p:stCondLst>
                                        </p:cTn>
                                        <p:tgtEl>
                                          <p:spTgt spid="103"/>
                                        </p:tgtEl>
                                      </p:cBhvr>
                                      <p:to x="100000" y="60000"/>
                                    </p:animScale>
                                    <p:animScale>
                                      <p:cBhvr>
                                        <p:cTn id="14" dur="166" decel="50000">
                                          <p:stCondLst>
                                            <p:cond delay="676"/>
                                          </p:stCondLst>
                                        </p:cTn>
                                        <p:tgtEl>
                                          <p:spTgt spid="103"/>
                                        </p:tgtEl>
                                      </p:cBhvr>
                                      <p:to x="100000" y="100000"/>
                                    </p:animScale>
                                    <p:animScale>
                                      <p:cBhvr>
                                        <p:cTn id="15" dur="26">
                                          <p:stCondLst>
                                            <p:cond delay="1312"/>
                                          </p:stCondLst>
                                        </p:cTn>
                                        <p:tgtEl>
                                          <p:spTgt spid="103"/>
                                        </p:tgtEl>
                                      </p:cBhvr>
                                      <p:to x="100000" y="80000"/>
                                    </p:animScale>
                                    <p:animScale>
                                      <p:cBhvr>
                                        <p:cTn id="16" dur="166" decel="50000">
                                          <p:stCondLst>
                                            <p:cond delay="1338"/>
                                          </p:stCondLst>
                                        </p:cTn>
                                        <p:tgtEl>
                                          <p:spTgt spid="103"/>
                                        </p:tgtEl>
                                      </p:cBhvr>
                                      <p:to x="100000" y="100000"/>
                                    </p:animScale>
                                    <p:animScale>
                                      <p:cBhvr>
                                        <p:cTn id="17" dur="26">
                                          <p:stCondLst>
                                            <p:cond delay="1642"/>
                                          </p:stCondLst>
                                        </p:cTn>
                                        <p:tgtEl>
                                          <p:spTgt spid="103"/>
                                        </p:tgtEl>
                                      </p:cBhvr>
                                      <p:to x="100000" y="90000"/>
                                    </p:animScale>
                                    <p:animScale>
                                      <p:cBhvr>
                                        <p:cTn id="18" dur="166" decel="50000">
                                          <p:stCondLst>
                                            <p:cond delay="1668"/>
                                          </p:stCondLst>
                                        </p:cTn>
                                        <p:tgtEl>
                                          <p:spTgt spid="103"/>
                                        </p:tgtEl>
                                      </p:cBhvr>
                                      <p:to x="100000" y="100000"/>
                                    </p:animScale>
                                    <p:animScale>
                                      <p:cBhvr>
                                        <p:cTn id="19" dur="26">
                                          <p:stCondLst>
                                            <p:cond delay="1808"/>
                                          </p:stCondLst>
                                        </p:cTn>
                                        <p:tgtEl>
                                          <p:spTgt spid="103"/>
                                        </p:tgtEl>
                                      </p:cBhvr>
                                      <p:to x="100000" y="95000"/>
                                    </p:animScale>
                                    <p:animScale>
                                      <p:cBhvr>
                                        <p:cTn id="20" dur="166" decel="50000">
                                          <p:stCondLst>
                                            <p:cond delay="1834"/>
                                          </p:stCondLst>
                                        </p:cTn>
                                        <p:tgtEl>
                                          <p:spTgt spid="103"/>
                                        </p:tgtEl>
                                      </p:cBhvr>
                                      <p:to x="100000" y="100000"/>
                                    </p:animScale>
                                  </p:childTnLst>
                                </p:cTn>
                              </p:par>
                            </p:childTnLst>
                          </p:cTn>
                        </p:par>
                        <p:par>
                          <p:cTn id="21" fill="hold">
                            <p:stCondLst>
                              <p:cond delay="2000"/>
                            </p:stCondLst>
                            <p:childTnLst>
                              <p:par>
                                <p:cTn id="22" presetID="7" presetClass="entr" presetSubtype="8" fill="hold" grpId="0" nodeType="afterEffect">
                                  <p:stCondLst>
                                    <p:cond delay="0"/>
                                  </p:stCondLst>
                                  <p:childTnLst>
                                    <p:set>
                                      <p:cBhvr>
                                        <p:cTn id="23" dur="2000" fill="hold">
                                          <p:stCondLst>
                                            <p:cond delay="0"/>
                                          </p:stCondLst>
                                        </p:cTn>
                                        <p:tgtEl>
                                          <p:spTgt spid="112"/>
                                        </p:tgtEl>
                                        <p:attrNameLst>
                                          <p:attrName>style.visibility</p:attrName>
                                        </p:attrNameLst>
                                      </p:cBhvr>
                                      <p:to>
                                        <p:strVal val="visible"/>
                                      </p:to>
                                    </p:set>
                                    <p:anim calcmode="lin" valueType="num">
                                      <p:cBhvr additive="base">
                                        <p:cTn id="24" dur="2000" fill="hold"/>
                                        <p:tgtEl>
                                          <p:spTgt spid="112"/>
                                        </p:tgtEl>
                                        <p:attrNameLst>
                                          <p:attrName>ppt_x</p:attrName>
                                        </p:attrNameLst>
                                      </p:cBhvr>
                                      <p:tavLst>
                                        <p:tav tm="0">
                                          <p:val>
                                            <p:strVal val="0-#ppt_w/2"/>
                                          </p:val>
                                        </p:tav>
                                        <p:tav tm="100000">
                                          <p:val>
                                            <p:strVal val="#ppt_x"/>
                                          </p:val>
                                        </p:tav>
                                      </p:tavLst>
                                    </p:anim>
                                    <p:anim calcmode="lin" valueType="num">
                                      <p:cBhvr additive="base">
                                        <p:cTn id="25" dur="2000" fill="hold"/>
                                        <p:tgtEl>
                                          <p:spTgt spid="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43" name="Кружок"/>
          <p:cNvSpPr/>
          <p:nvPr/>
        </p:nvSpPr>
        <p:spPr>
          <a:xfrm>
            <a:off x="3236606" y="-1015020"/>
            <a:ext cx="17477880" cy="17477880"/>
          </a:xfrm>
          <a:prstGeom prst="ellipse">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ru-RU">
              <a:solidFill>
                <a:schemeClr val="tx1"/>
              </a:solidFill>
              <a:latin typeface="Times New Roman" panose="02020603050405020304" charset="0"/>
              <a:ea typeface="Calibri" panose="020F0502020204030204" charset="0"/>
              <a:cs typeface="Times New Roman" panose="02020603050405020304" charset="0"/>
            </a:endParaRPr>
          </a:p>
        </p:txBody>
      </p:sp>
      <p:grpSp>
        <p:nvGrpSpPr>
          <p:cNvPr id="154" name="Группа"/>
          <p:cNvGrpSpPr/>
          <p:nvPr/>
        </p:nvGrpSpPr>
        <p:grpSpPr>
          <a:xfrm>
            <a:off x="7203201" y="2990291"/>
            <a:ext cx="9544690" cy="6533361"/>
            <a:chOff x="0" y="-1"/>
            <a:chExt cx="9544688" cy="6533360"/>
          </a:xfrm>
        </p:grpSpPr>
        <p:sp>
          <p:nvSpPr>
            <p:cNvPr id="145" name="Фигура"/>
            <p:cNvSpPr/>
            <p:nvPr/>
          </p:nvSpPr>
          <p:spPr>
            <a:xfrm>
              <a:off x="0" y="-1"/>
              <a:ext cx="9544688" cy="6533360"/>
            </a:xfrm>
            <a:custGeom>
              <a:avLst/>
              <a:gdLst/>
              <a:ahLst/>
              <a:cxnLst>
                <a:cxn ang="0">
                  <a:pos x="wd2" y="hd2"/>
                </a:cxn>
                <a:cxn ang="5400000">
                  <a:pos x="wd2" y="hd2"/>
                </a:cxn>
                <a:cxn ang="10800000">
                  <a:pos x="wd2" y="hd2"/>
                </a:cxn>
                <a:cxn ang="16200000">
                  <a:pos x="wd2" y="hd2"/>
                </a:cxn>
              </a:cxnLst>
              <a:rect l="0" t="0" r="r" b="b"/>
              <a:pathLst>
                <a:path w="21585" h="21598" extrusionOk="0">
                  <a:moveTo>
                    <a:pt x="10820" y="0"/>
                  </a:moveTo>
                  <a:cubicBezTo>
                    <a:pt x="9445" y="-2"/>
                    <a:pt x="8082" y="377"/>
                    <a:pt x="6804" y="1119"/>
                  </a:cubicBezTo>
                  <a:lnTo>
                    <a:pt x="7449" y="3251"/>
                  </a:lnTo>
                  <a:cubicBezTo>
                    <a:pt x="7565" y="3182"/>
                    <a:pt x="7682" y="3119"/>
                    <a:pt x="7800" y="3059"/>
                  </a:cubicBezTo>
                  <a:cubicBezTo>
                    <a:pt x="7928" y="2995"/>
                    <a:pt x="8058" y="2937"/>
                    <a:pt x="8188" y="2885"/>
                  </a:cubicBezTo>
                  <a:cubicBezTo>
                    <a:pt x="7534" y="5606"/>
                    <a:pt x="8944" y="8444"/>
                    <a:pt x="10917" y="8373"/>
                  </a:cubicBezTo>
                  <a:cubicBezTo>
                    <a:pt x="12816" y="8305"/>
                    <a:pt x="14117" y="5547"/>
                    <a:pt x="13485" y="2927"/>
                  </a:cubicBezTo>
                  <a:cubicBezTo>
                    <a:pt x="13603" y="2981"/>
                    <a:pt x="13721" y="3038"/>
                    <a:pt x="13837" y="3098"/>
                  </a:cubicBezTo>
                  <a:cubicBezTo>
                    <a:pt x="13941" y="3150"/>
                    <a:pt x="14043" y="3205"/>
                    <a:pt x="14146" y="3262"/>
                  </a:cubicBezTo>
                  <a:lnTo>
                    <a:pt x="14745" y="1080"/>
                  </a:lnTo>
                  <a:cubicBezTo>
                    <a:pt x="13494" y="368"/>
                    <a:pt x="12163" y="2"/>
                    <a:pt x="10820" y="0"/>
                  </a:cubicBezTo>
                  <a:close/>
                  <a:moveTo>
                    <a:pt x="10836" y="908"/>
                  </a:moveTo>
                  <a:cubicBezTo>
                    <a:pt x="11423" y="908"/>
                    <a:pt x="12010" y="1237"/>
                    <a:pt x="12458" y="1892"/>
                  </a:cubicBezTo>
                  <a:cubicBezTo>
                    <a:pt x="13354" y="3202"/>
                    <a:pt x="13354" y="5325"/>
                    <a:pt x="12458" y="6635"/>
                  </a:cubicBezTo>
                  <a:cubicBezTo>
                    <a:pt x="11561" y="7945"/>
                    <a:pt x="10109" y="7945"/>
                    <a:pt x="9213" y="6635"/>
                  </a:cubicBezTo>
                  <a:cubicBezTo>
                    <a:pt x="8317" y="5325"/>
                    <a:pt x="8317" y="3202"/>
                    <a:pt x="9213" y="1892"/>
                  </a:cubicBezTo>
                  <a:cubicBezTo>
                    <a:pt x="9661" y="1237"/>
                    <a:pt x="10249" y="908"/>
                    <a:pt x="10836" y="908"/>
                  </a:cubicBezTo>
                  <a:close/>
                  <a:moveTo>
                    <a:pt x="15096" y="1303"/>
                  </a:moveTo>
                  <a:lnTo>
                    <a:pt x="14502" y="3483"/>
                  </a:lnTo>
                  <a:cubicBezTo>
                    <a:pt x="14628" y="3565"/>
                    <a:pt x="14752" y="3650"/>
                    <a:pt x="14876" y="3739"/>
                  </a:cubicBezTo>
                  <a:cubicBezTo>
                    <a:pt x="14984" y="3817"/>
                    <a:pt x="15091" y="3899"/>
                    <a:pt x="15197" y="3983"/>
                  </a:cubicBezTo>
                  <a:cubicBezTo>
                    <a:pt x="14364" y="4558"/>
                    <a:pt x="13830" y="5627"/>
                    <a:pt x="13650" y="6812"/>
                  </a:cubicBezTo>
                  <a:cubicBezTo>
                    <a:pt x="13469" y="8006"/>
                    <a:pt x="13648" y="9319"/>
                    <a:pt x="14251" y="10350"/>
                  </a:cubicBezTo>
                  <a:cubicBezTo>
                    <a:pt x="15566" y="12598"/>
                    <a:pt x="18024" y="12157"/>
                    <a:pt x="18928" y="9511"/>
                  </a:cubicBezTo>
                  <a:lnTo>
                    <a:pt x="19227" y="10421"/>
                  </a:lnTo>
                  <a:lnTo>
                    <a:pt x="20700" y="9512"/>
                  </a:lnTo>
                  <a:cubicBezTo>
                    <a:pt x="20184" y="7777"/>
                    <a:pt x="19460" y="6191"/>
                    <a:pt x="18562" y="4829"/>
                  </a:cubicBezTo>
                  <a:cubicBezTo>
                    <a:pt x="17576" y="3334"/>
                    <a:pt x="16398" y="2136"/>
                    <a:pt x="15096" y="1303"/>
                  </a:cubicBezTo>
                  <a:close/>
                  <a:moveTo>
                    <a:pt x="6451" y="1317"/>
                  </a:moveTo>
                  <a:cubicBezTo>
                    <a:pt x="5145" y="2159"/>
                    <a:pt x="3965" y="3370"/>
                    <a:pt x="2980" y="4881"/>
                  </a:cubicBezTo>
                  <a:cubicBezTo>
                    <a:pt x="2095" y="6238"/>
                    <a:pt x="1383" y="7814"/>
                    <a:pt x="875" y="9536"/>
                  </a:cubicBezTo>
                  <a:lnTo>
                    <a:pt x="2347" y="10415"/>
                  </a:lnTo>
                  <a:cubicBezTo>
                    <a:pt x="2407" y="10224"/>
                    <a:pt x="2469" y="10033"/>
                    <a:pt x="2533" y="9845"/>
                  </a:cubicBezTo>
                  <a:cubicBezTo>
                    <a:pt x="2595" y="9661"/>
                    <a:pt x="2660" y="9479"/>
                    <a:pt x="2727" y="9298"/>
                  </a:cubicBezTo>
                  <a:cubicBezTo>
                    <a:pt x="3124" y="10655"/>
                    <a:pt x="3934" y="11492"/>
                    <a:pt x="4818" y="11719"/>
                  </a:cubicBezTo>
                  <a:cubicBezTo>
                    <a:pt x="5730" y="11952"/>
                    <a:pt x="6715" y="11535"/>
                    <a:pt x="7407" y="10396"/>
                  </a:cubicBezTo>
                  <a:cubicBezTo>
                    <a:pt x="8040" y="9356"/>
                    <a:pt x="8230" y="8016"/>
                    <a:pt x="8048" y="6796"/>
                  </a:cubicBezTo>
                  <a:cubicBezTo>
                    <a:pt x="7867" y="5580"/>
                    <a:pt x="7316" y="4481"/>
                    <a:pt x="6453" y="3906"/>
                  </a:cubicBezTo>
                  <a:lnTo>
                    <a:pt x="7084" y="3470"/>
                  </a:lnTo>
                  <a:lnTo>
                    <a:pt x="6451" y="1317"/>
                  </a:lnTo>
                  <a:close/>
                  <a:moveTo>
                    <a:pt x="5304" y="4320"/>
                  </a:moveTo>
                  <a:cubicBezTo>
                    <a:pt x="5892" y="4320"/>
                    <a:pt x="6479" y="4648"/>
                    <a:pt x="6927" y="5303"/>
                  </a:cubicBezTo>
                  <a:cubicBezTo>
                    <a:pt x="7823" y="6613"/>
                    <a:pt x="7823" y="8737"/>
                    <a:pt x="6927" y="10047"/>
                  </a:cubicBezTo>
                  <a:cubicBezTo>
                    <a:pt x="6031" y="11357"/>
                    <a:pt x="4578" y="11357"/>
                    <a:pt x="3682" y="10047"/>
                  </a:cubicBezTo>
                  <a:cubicBezTo>
                    <a:pt x="2785" y="8737"/>
                    <a:pt x="2785" y="6613"/>
                    <a:pt x="3682" y="5303"/>
                  </a:cubicBezTo>
                  <a:cubicBezTo>
                    <a:pt x="4130" y="4648"/>
                    <a:pt x="4717" y="4320"/>
                    <a:pt x="5304" y="4320"/>
                  </a:cubicBezTo>
                  <a:close/>
                  <a:moveTo>
                    <a:pt x="16401" y="4336"/>
                  </a:moveTo>
                  <a:cubicBezTo>
                    <a:pt x="16988" y="4336"/>
                    <a:pt x="17575" y="4662"/>
                    <a:pt x="18023" y="5317"/>
                  </a:cubicBezTo>
                  <a:cubicBezTo>
                    <a:pt x="18919" y="6628"/>
                    <a:pt x="18919" y="8753"/>
                    <a:pt x="18023" y="10063"/>
                  </a:cubicBezTo>
                  <a:cubicBezTo>
                    <a:pt x="17127" y="11373"/>
                    <a:pt x="15674" y="11373"/>
                    <a:pt x="14778" y="10063"/>
                  </a:cubicBezTo>
                  <a:cubicBezTo>
                    <a:pt x="13882" y="8753"/>
                    <a:pt x="13882" y="6628"/>
                    <a:pt x="14778" y="5317"/>
                  </a:cubicBezTo>
                  <a:cubicBezTo>
                    <a:pt x="15226" y="4662"/>
                    <a:pt x="15813" y="4336"/>
                    <a:pt x="16401" y="4336"/>
                  </a:cubicBezTo>
                  <a:close/>
                  <a:moveTo>
                    <a:pt x="20848" y="10026"/>
                  </a:moveTo>
                  <a:lnTo>
                    <a:pt x="19368" y="10926"/>
                  </a:lnTo>
                  <a:lnTo>
                    <a:pt x="19604" y="11934"/>
                  </a:lnTo>
                  <a:cubicBezTo>
                    <a:pt x="17787" y="10994"/>
                    <a:pt x="15878" y="12949"/>
                    <a:pt x="15862" y="15766"/>
                  </a:cubicBezTo>
                  <a:cubicBezTo>
                    <a:pt x="15854" y="17178"/>
                    <a:pt x="16323" y="18385"/>
                    <a:pt x="17022" y="19130"/>
                  </a:cubicBezTo>
                  <a:cubicBezTo>
                    <a:pt x="17720" y="19875"/>
                    <a:pt x="18648" y="20159"/>
                    <a:pt x="19566" y="19724"/>
                  </a:cubicBezTo>
                  <a:cubicBezTo>
                    <a:pt x="19535" y="19885"/>
                    <a:pt x="19501" y="20044"/>
                    <a:pt x="19465" y="20202"/>
                  </a:cubicBezTo>
                  <a:cubicBezTo>
                    <a:pt x="19429" y="20357"/>
                    <a:pt x="19390" y="20511"/>
                    <a:pt x="19348" y="20663"/>
                  </a:cubicBezTo>
                  <a:lnTo>
                    <a:pt x="20842" y="21548"/>
                  </a:lnTo>
                  <a:cubicBezTo>
                    <a:pt x="21335" y="19703"/>
                    <a:pt x="21587" y="17739"/>
                    <a:pt x="21586" y="15758"/>
                  </a:cubicBezTo>
                  <a:cubicBezTo>
                    <a:pt x="21584" y="13797"/>
                    <a:pt x="21334" y="11854"/>
                    <a:pt x="20848" y="10026"/>
                  </a:cubicBezTo>
                  <a:close/>
                  <a:moveTo>
                    <a:pt x="722" y="10064"/>
                  </a:moveTo>
                  <a:cubicBezTo>
                    <a:pt x="258" y="11837"/>
                    <a:pt x="14" y="13718"/>
                    <a:pt x="1" y="15617"/>
                  </a:cubicBezTo>
                  <a:cubicBezTo>
                    <a:pt x="-13" y="17662"/>
                    <a:pt x="242" y="19693"/>
                    <a:pt x="752" y="21598"/>
                  </a:cubicBezTo>
                  <a:lnTo>
                    <a:pt x="2232" y="20687"/>
                  </a:lnTo>
                  <a:cubicBezTo>
                    <a:pt x="2187" y="20528"/>
                    <a:pt x="2146" y="20365"/>
                    <a:pt x="2107" y="20202"/>
                  </a:cubicBezTo>
                  <a:cubicBezTo>
                    <a:pt x="2068" y="20035"/>
                    <a:pt x="2032" y="19867"/>
                    <a:pt x="2000" y="19697"/>
                  </a:cubicBezTo>
                  <a:cubicBezTo>
                    <a:pt x="3885" y="20642"/>
                    <a:pt x="5828" y="18507"/>
                    <a:pt x="5732" y="15597"/>
                  </a:cubicBezTo>
                  <a:cubicBezTo>
                    <a:pt x="5686" y="14224"/>
                    <a:pt x="5194" y="13081"/>
                    <a:pt x="4492" y="12394"/>
                  </a:cubicBezTo>
                  <a:cubicBezTo>
                    <a:pt x="3786" y="11702"/>
                    <a:pt x="2866" y="11472"/>
                    <a:pt x="1975" y="11938"/>
                  </a:cubicBezTo>
                  <a:cubicBezTo>
                    <a:pt x="2008" y="11775"/>
                    <a:pt x="2045" y="11613"/>
                    <a:pt x="2083" y="11452"/>
                  </a:cubicBezTo>
                  <a:cubicBezTo>
                    <a:pt x="2125" y="11279"/>
                    <a:pt x="2169" y="11108"/>
                    <a:pt x="2216" y="10938"/>
                  </a:cubicBezTo>
                  <a:lnTo>
                    <a:pt x="722" y="10064"/>
                  </a:lnTo>
                  <a:close/>
                  <a:moveTo>
                    <a:pt x="2924" y="12455"/>
                  </a:moveTo>
                  <a:cubicBezTo>
                    <a:pt x="3511" y="12455"/>
                    <a:pt x="4099" y="12782"/>
                    <a:pt x="4547" y="13437"/>
                  </a:cubicBezTo>
                  <a:cubicBezTo>
                    <a:pt x="5443" y="14747"/>
                    <a:pt x="5443" y="16871"/>
                    <a:pt x="4547" y="18182"/>
                  </a:cubicBezTo>
                  <a:cubicBezTo>
                    <a:pt x="3651" y="19492"/>
                    <a:pt x="2198" y="19492"/>
                    <a:pt x="1301" y="18182"/>
                  </a:cubicBezTo>
                  <a:cubicBezTo>
                    <a:pt x="405" y="16871"/>
                    <a:pt x="405" y="14747"/>
                    <a:pt x="1301" y="13437"/>
                  </a:cubicBezTo>
                  <a:cubicBezTo>
                    <a:pt x="1750" y="12782"/>
                    <a:pt x="2337" y="12455"/>
                    <a:pt x="2924" y="12455"/>
                  </a:cubicBezTo>
                  <a:close/>
                  <a:moveTo>
                    <a:pt x="18675" y="12455"/>
                  </a:moveTo>
                  <a:cubicBezTo>
                    <a:pt x="19262" y="12455"/>
                    <a:pt x="19850" y="12782"/>
                    <a:pt x="20298" y="13437"/>
                  </a:cubicBezTo>
                  <a:cubicBezTo>
                    <a:pt x="21195" y="14747"/>
                    <a:pt x="21195" y="16871"/>
                    <a:pt x="20298" y="18182"/>
                  </a:cubicBezTo>
                  <a:cubicBezTo>
                    <a:pt x="19402" y="19492"/>
                    <a:pt x="17949" y="19492"/>
                    <a:pt x="17053" y="18182"/>
                  </a:cubicBezTo>
                  <a:cubicBezTo>
                    <a:pt x="16157" y="16871"/>
                    <a:pt x="16157" y="14747"/>
                    <a:pt x="17053" y="13437"/>
                  </a:cubicBezTo>
                  <a:cubicBezTo>
                    <a:pt x="17501" y="12782"/>
                    <a:pt x="18088" y="12455"/>
                    <a:pt x="18675" y="12455"/>
                  </a:cubicBezTo>
                  <a:close/>
                </a:path>
              </a:pathLst>
            </a:custGeom>
            <a:gradFill flip="none" rotWithShape="1">
              <a:gsLst>
                <a:gs pos="0">
                  <a:schemeClr val="accent2"/>
                </a:gs>
                <a:gs pos="100000">
                  <a:schemeClr val="accent1"/>
                </a:gs>
              </a:gsLst>
              <a:lin ang="2015830" scaled="0"/>
            </a:gra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solidFill>
                  <a:schemeClr val="tx1"/>
                </a:solidFill>
                <a:latin typeface="Times New Roman" panose="02020603050405020304" charset="0"/>
                <a:ea typeface="Calibri" panose="020F0502020204030204" charset="0"/>
                <a:cs typeface="Times New Roman" panose="02020603050405020304" charset="0"/>
              </a:endParaRPr>
            </a:p>
          </p:txBody>
        </p:sp>
        <p:sp>
          <p:nvSpPr>
            <p:cNvPr id="146" name="A"/>
            <p:cNvSpPr txBox="1"/>
            <p:nvPr/>
          </p:nvSpPr>
          <p:spPr>
            <a:xfrm>
              <a:off x="900552" y="4313277"/>
              <a:ext cx="865687" cy="762001"/>
            </a:xfrm>
            <a:prstGeom prst="rect">
              <a:avLst/>
            </a:prstGeom>
            <a:noFill/>
            <a:ln w="12700" cap="flat">
              <a:noFill/>
              <a:miter lim="400000"/>
            </a:ln>
            <a:effectLst/>
          </p:spPr>
          <p:txBody>
            <a:bodyPr wrap="square" lIns="50800" tIns="50800" rIns="50800" bIns="50800" numCol="1" anchor="ctr">
              <a:spAutoFit/>
            </a:bodyPr>
            <a:lstStyle>
              <a:lvl1pPr>
                <a:defRPr sz="4500" b="0">
                  <a:solidFill>
                    <a:srgbClr val="31333D"/>
                  </a:solidFill>
                  <a:latin typeface="Maven Pro Medium"/>
                  <a:ea typeface="Maven Pro Medium"/>
                  <a:cs typeface="Maven Pro Medium"/>
                  <a:sym typeface="Maven Pro Medium"/>
                </a:defRPr>
              </a:lvl1pPr>
            </a:lstStyle>
            <a:p>
              <a:r>
                <a:rPr>
                  <a:solidFill>
                    <a:schemeClr val="tx1"/>
                  </a:solidFill>
                  <a:latin typeface="Times New Roman" panose="02020603050405020304" charset="0"/>
                  <a:ea typeface="Calibri" panose="020F0502020204030204" charset="0"/>
                  <a:cs typeface="Times New Roman" panose="02020603050405020304" charset="0"/>
                </a:rPr>
                <a:t>A</a:t>
              </a:r>
              <a:endParaRPr>
                <a:solidFill>
                  <a:schemeClr val="tx1"/>
                </a:solidFill>
                <a:latin typeface="Times New Roman" panose="02020603050405020304" charset="0"/>
                <a:ea typeface="Calibri" panose="020F0502020204030204" charset="0"/>
                <a:cs typeface="Times New Roman" panose="02020603050405020304" charset="0"/>
              </a:endParaRPr>
            </a:p>
          </p:txBody>
        </p:sp>
        <p:sp>
          <p:nvSpPr>
            <p:cNvPr id="147" name="E"/>
            <p:cNvSpPr txBox="1"/>
            <p:nvPr/>
          </p:nvSpPr>
          <p:spPr>
            <a:xfrm>
              <a:off x="7885552" y="4297403"/>
              <a:ext cx="865687" cy="793750"/>
            </a:xfrm>
            <a:prstGeom prst="rect">
              <a:avLst/>
            </a:prstGeom>
            <a:noFill/>
            <a:ln w="12700" cap="flat">
              <a:noFill/>
              <a:miter lim="400000"/>
            </a:ln>
            <a:effectLst/>
          </p:spPr>
          <p:txBody>
            <a:bodyPr wrap="square" lIns="50800" tIns="50800" rIns="50800" bIns="50800" numCol="1" anchor="ctr">
              <a:spAutoFit/>
            </a:bodyPr>
            <a:lstStyle>
              <a:lvl1pPr>
                <a:defRPr sz="4500" b="0">
                  <a:solidFill>
                    <a:srgbClr val="31333D"/>
                  </a:solidFill>
                  <a:latin typeface="Maven Pro Medium"/>
                  <a:ea typeface="Maven Pro Medium"/>
                  <a:cs typeface="Maven Pro Medium"/>
                  <a:sym typeface="Maven Pro Medium"/>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Д</a:t>
              </a:r>
              <a:endParaRPr lang="ru-RU">
                <a:solidFill>
                  <a:schemeClr val="tx1"/>
                </a:solidFill>
                <a:latin typeface="Times New Roman" panose="02020603050405020304" charset="0"/>
                <a:ea typeface="Calibri" panose="020F0502020204030204" charset="0"/>
                <a:cs typeface="Times New Roman" panose="02020603050405020304" charset="0"/>
              </a:endParaRPr>
            </a:p>
          </p:txBody>
        </p:sp>
        <p:sp>
          <p:nvSpPr>
            <p:cNvPr id="148" name="B"/>
            <p:cNvSpPr txBox="1"/>
            <p:nvPr/>
          </p:nvSpPr>
          <p:spPr>
            <a:xfrm>
              <a:off x="1941952" y="1859003"/>
              <a:ext cx="865687" cy="793750"/>
            </a:xfrm>
            <a:prstGeom prst="rect">
              <a:avLst/>
            </a:prstGeom>
            <a:noFill/>
            <a:ln w="12700" cap="flat">
              <a:noFill/>
              <a:miter lim="400000"/>
            </a:ln>
            <a:effectLst/>
          </p:spPr>
          <p:txBody>
            <a:bodyPr wrap="square" lIns="50800" tIns="50800" rIns="50800" bIns="50800" numCol="1" anchor="ctr">
              <a:spAutoFit/>
            </a:bodyPr>
            <a:lstStyle>
              <a:lvl1pPr>
                <a:defRPr sz="4500" b="0">
                  <a:solidFill>
                    <a:srgbClr val="31333D"/>
                  </a:solidFill>
                  <a:latin typeface="Maven Pro Medium"/>
                  <a:ea typeface="Maven Pro Medium"/>
                  <a:cs typeface="Maven Pro Medium"/>
                  <a:sym typeface="Maven Pro Medium"/>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Б</a:t>
              </a:r>
              <a:endParaRPr lang="ru-RU">
                <a:solidFill>
                  <a:schemeClr val="tx1"/>
                </a:solidFill>
                <a:latin typeface="Times New Roman" panose="02020603050405020304" charset="0"/>
                <a:ea typeface="Calibri" panose="020F0502020204030204" charset="0"/>
                <a:cs typeface="Times New Roman" panose="02020603050405020304" charset="0"/>
              </a:endParaRPr>
            </a:p>
          </p:txBody>
        </p:sp>
        <p:sp>
          <p:nvSpPr>
            <p:cNvPr id="149" name="C"/>
            <p:cNvSpPr txBox="1"/>
            <p:nvPr/>
          </p:nvSpPr>
          <p:spPr>
            <a:xfrm>
              <a:off x="4390219" y="817603"/>
              <a:ext cx="865687" cy="793750"/>
            </a:xfrm>
            <a:prstGeom prst="rect">
              <a:avLst/>
            </a:prstGeom>
            <a:noFill/>
            <a:ln w="12700" cap="flat">
              <a:noFill/>
              <a:miter lim="400000"/>
            </a:ln>
            <a:effectLst/>
          </p:spPr>
          <p:txBody>
            <a:bodyPr wrap="square" lIns="50800" tIns="50800" rIns="50800" bIns="50800" numCol="1" anchor="ctr">
              <a:spAutoFit/>
            </a:bodyPr>
            <a:lstStyle>
              <a:lvl1pPr>
                <a:defRPr sz="4500" b="0">
                  <a:solidFill>
                    <a:srgbClr val="31333D"/>
                  </a:solidFill>
                  <a:latin typeface="Maven Pro Medium"/>
                  <a:ea typeface="Maven Pro Medium"/>
                  <a:cs typeface="Maven Pro Medium"/>
                  <a:sym typeface="Maven Pro Medium"/>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В</a:t>
              </a:r>
              <a:endParaRPr lang="ru-RU">
                <a:solidFill>
                  <a:schemeClr val="tx1"/>
                </a:solidFill>
                <a:latin typeface="Times New Roman" panose="02020603050405020304" charset="0"/>
                <a:ea typeface="Calibri" panose="020F0502020204030204" charset="0"/>
                <a:cs typeface="Times New Roman" panose="02020603050405020304" charset="0"/>
              </a:endParaRPr>
            </a:p>
          </p:txBody>
        </p:sp>
        <p:sp>
          <p:nvSpPr>
            <p:cNvPr id="150" name="D"/>
            <p:cNvSpPr txBox="1"/>
            <p:nvPr/>
          </p:nvSpPr>
          <p:spPr>
            <a:xfrm>
              <a:off x="6869552" y="1859003"/>
              <a:ext cx="865687" cy="793750"/>
            </a:xfrm>
            <a:prstGeom prst="rect">
              <a:avLst/>
            </a:prstGeom>
            <a:noFill/>
            <a:ln w="12700" cap="flat">
              <a:noFill/>
              <a:miter lim="400000"/>
            </a:ln>
            <a:effectLst/>
          </p:spPr>
          <p:txBody>
            <a:bodyPr wrap="square" lIns="50800" tIns="50800" rIns="50800" bIns="50800" numCol="1" anchor="ctr">
              <a:spAutoFit/>
            </a:bodyPr>
            <a:lstStyle>
              <a:lvl1pPr>
                <a:defRPr sz="4500" b="0">
                  <a:solidFill>
                    <a:srgbClr val="31333D"/>
                  </a:solidFill>
                  <a:latin typeface="Maven Pro Medium"/>
                  <a:ea typeface="Maven Pro Medium"/>
                  <a:cs typeface="Maven Pro Medium"/>
                  <a:sym typeface="Maven Pro Medium"/>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Г</a:t>
              </a:r>
              <a:endParaRPr lang="ru-RU">
                <a:solidFill>
                  <a:schemeClr val="tx1"/>
                </a:solidFill>
                <a:latin typeface="Times New Roman" panose="02020603050405020304" charset="0"/>
                <a:ea typeface="Calibri" panose="020F0502020204030204" charset="0"/>
                <a:cs typeface="Times New Roman" panose="02020603050405020304" charset="0"/>
              </a:endParaRPr>
            </a:p>
          </p:txBody>
        </p:sp>
      </p:grpSp>
      <p:sp>
        <p:nvSpPr>
          <p:cNvPr id="155" name="D."/>
          <p:cNvSpPr txBox="1"/>
          <p:nvPr/>
        </p:nvSpPr>
        <p:spPr>
          <a:xfrm>
            <a:off x="17081028" y="2754917"/>
            <a:ext cx="632936" cy="593725"/>
          </a:xfrm>
          <a:prstGeom prst="rect">
            <a:avLst/>
          </a:prstGeom>
          <a:noFill/>
          <a:ln w="12700" cap="flat">
            <a:noFill/>
            <a:miter lim="400000"/>
          </a:ln>
          <a:effectLst/>
        </p:spPr>
        <p:txBody>
          <a:bodyPr wrap="square" lIns="50800" tIns="50800" rIns="50800" bIns="50800" numCol="1" anchor="ctr">
            <a:spAutoFit/>
          </a:bodyPr>
          <a:lstStyle>
            <a:lvl1pPr algn="l">
              <a:defRPr sz="3200" b="0">
                <a:solidFill>
                  <a:srgbClr val="6362CD"/>
                </a:solidFill>
                <a:latin typeface="Maven Pro Medium"/>
                <a:ea typeface="Maven Pro Medium"/>
                <a:cs typeface="Maven Pro Medium"/>
                <a:sym typeface="Maven Pro Medium"/>
              </a:defRPr>
            </a:lvl1pPr>
          </a:lstStyle>
          <a:p>
            <a:r>
              <a:rPr lang="ru-RU" dirty="0">
                <a:solidFill>
                  <a:schemeClr val="tx1"/>
                </a:solidFill>
                <a:latin typeface="Times New Roman" panose="02020603050405020304" charset="0"/>
                <a:ea typeface="Calibri" panose="020F0502020204030204" charset="0"/>
                <a:cs typeface="Times New Roman" panose="02020603050405020304" charset="0"/>
              </a:rPr>
              <a:t>Г</a:t>
            </a:r>
            <a:r>
              <a:rPr dirty="0">
                <a:solidFill>
                  <a:schemeClr val="tx1"/>
                </a:solidFill>
                <a:latin typeface="Times New Roman" panose="02020603050405020304" charset="0"/>
                <a:ea typeface="Calibri" panose="020F0502020204030204" charset="0"/>
                <a:cs typeface="Times New Roman" panose="02020603050405020304" charset="0"/>
              </a:rPr>
              <a:t>.</a:t>
            </a:r>
            <a:endParaRPr dirty="0">
              <a:solidFill>
                <a:schemeClr val="tx1"/>
              </a:solidFill>
              <a:latin typeface="Times New Roman" panose="02020603050405020304" charset="0"/>
              <a:ea typeface="Calibri" panose="020F0502020204030204" charset="0"/>
              <a:cs typeface="Times New Roman" panose="02020603050405020304" charset="0"/>
            </a:endParaRPr>
          </a:p>
        </p:txBody>
      </p:sp>
      <p:sp>
        <p:nvSpPr>
          <p:cNvPr id="156" name="Lorem ipsum dolor sit amet, consectetur adipisg elit, sed do eiusmod tempor incididunt ut labore et dolore magna aliqua."/>
          <p:cNvSpPr txBox="1"/>
          <p:nvPr/>
        </p:nvSpPr>
        <p:spPr>
          <a:xfrm>
            <a:off x="17137832" y="3582699"/>
            <a:ext cx="5005111" cy="3938270"/>
          </a:xfrm>
          <a:prstGeom prst="rect">
            <a:avLst/>
          </a:prstGeom>
          <a:noFill/>
          <a:ln w="12700" cap="flat">
            <a:noFill/>
            <a:miter lim="400000"/>
          </a:ln>
          <a:effectLst/>
        </p:spPr>
        <p:txBody>
          <a:bodyPr wrap="square" lIns="50800" tIns="50800" rIns="50800" bIns="50800" numCol="1" anchor="t">
            <a:spAutoFit/>
          </a:bodyPr>
          <a:lstStyle>
            <a:lvl1pPr algn="l">
              <a:lnSpc>
                <a:spcPct val="120000"/>
              </a:lnSpc>
              <a:spcBef>
                <a:spcPts val="2000"/>
              </a:spcBef>
              <a:defRPr sz="2600" b="0">
                <a:solidFill>
                  <a:srgbClr val="646979"/>
                </a:solidFill>
                <a:latin typeface="Open Sans"/>
                <a:ea typeface="Open Sans"/>
                <a:cs typeface="Open Sans"/>
                <a:sym typeface="Open Sans"/>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Р</a:t>
            </a:r>
            <a:r>
              <a:rPr>
                <a:solidFill>
                  <a:schemeClr val="tx1"/>
                </a:solidFill>
                <a:latin typeface="Times New Roman" panose="02020603050405020304" charset="0"/>
                <a:ea typeface="Calibri" panose="020F0502020204030204" charset="0"/>
                <a:cs typeface="Times New Roman" panose="02020603050405020304" charset="0"/>
              </a:rPr>
              <a:t>азвитие системы закупок, в том числе организация совместных закупок товаров, работ, услуг для обеспечения нужд исполнительных органов Краснодарского края и государственных учреждений Краснодарского края;</a:t>
            </a:r>
            <a:endParaRPr>
              <a:solidFill>
                <a:schemeClr val="tx1"/>
              </a:solidFill>
              <a:latin typeface="Times New Roman" panose="02020603050405020304" charset="0"/>
              <a:ea typeface="Calibri" panose="020F0502020204030204" charset="0"/>
              <a:cs typeface="Times New Roman" panose="02020603050405020304" charset="0"/>
            </a:endParaRPr>
          </a:p>
        </p:txBody>
      </p:sp>
      <p:sp>
        <p:nvSpPr>
          <p:cNvPr id="159" name="E."/>
          <p:cNvSpPr txBox="1"/>
          <p:nvPr/>
        </p:nvSpPr>
        <p:spPr>
          <a:xfrm>
            <a:off x="17081028" y="8952517"/>
            <a:ext cx="632936" cy="593725"/>
          </a:xfrm>
          <a:prstGeom prst="rect">
            <a:avLst/>
          </a:prstGeom>
          <a:noFill/>
          <a:ln w="12700" cap="flat">
            <a:noFill/>
            <a:miter lim="400000"/>
          </a:ln>
          <a:effectLst/>
        </p:spPr>
        <p:txBody>
          <a:bodyPr wrap="square" lIns="50800" tIns="50800" rIns="50800" bIns="50800" numCol="1" anchor="ctr">
            <a:spAutoFit/>
          </a:bodyPr>
          <a:lstStyle>
            <a:lvl1pPr algn="l">
              <a:defRPr sz="3200" b="0">
                <a:solidFill>
                  <a:srgbClr val="6362CD"/>
                </a:solidFill>
                <a:latin typeface="Maven Pro Medium"/>
                <a:ea typeface="Maven Pro Medium"/>
                <a:cs typeface="Maven Pro Medium"/>
                <a:sym typeface="Maven Pro Medium"/>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Д</a:t>
            </a:r>
            <a:r>
              <a:rPr>
                <a:solidFill>
                  <a:schemeClr val="tx1"/>
                </a:solidFill>
                <a:latin typeface="Times New Roman" panose="02020603050405020304" charset="0"/>
                <a:ea typeface="Calibri" panose="020F0502020204030204" charset="0"/>
                <a:cs typeface="Times New Roman" panose="02020603050405020304" charset="0"/>
              </a:rPr>
              <a:t>.</a:t>
            </a:r>
            <a:endParaRPr>
              <a:solidFill>
                <a:schemeClr val="tx1"/>
              </a:solidFill>
              <a:latin typeface="Times New Roman" panose="02020603050405020304" charset="0"/>
              <a:ea typeface="Calibri" panose="020F0502020204030204" charset="0"/>
              <a:cs typeface="Times New Roman" panose="02020603050405020304" charset="0"/>
            </a:endParaRPr>
          </a:p>
        </p:txBody>
      </p:sp>
      <p:sp>
        <p:nvSpPr>
          <p:cNvPr id="160" name="Lorem ipsum dolor sit amet, consectetur adipisg elit, sed do eiusmod tempor incididunt ut labore et dolore magna aliqua."/>
          <p:cNvSpPr txBox="1"/>
          <p:nvPr/>
        </p:nvSpPr>
        <p:spPr>
          <a:xfrm>
            <a:off x="17137832" y="9780299"/>
            <a:ext cx="5005111" cy="3458845"/>
          </a:xfrm>
          <a:prstGeom prst="rect">
            <a:avLst/>
          </a:prstGeom>
          <a:noFill/>
          <a:ln w="12700" cap="flat">
            <a:noFill/>
            <a:miter lim="400000"/>
          </a:ln>
          <a:effectLst/>
        </p:spPr>
        <p:txBody>
          <a:bodyPr wrap="square" lIns="50800" tIns="50800" rIns="50800" bIns="50800" numCol="1" anchor="t">
            <a:spAutoFit/>
          </a:bodyPr>
          <a:lstStyle>
            <a:lvl1pPr algn="l">
              <a:lnSpc>
                <a:spcPct val="120000"/>
              </a:lnSpc>
              <a:spcBef>
                <a:spcPts val="2000"/>
              </a:spcBef>
              <a:defRPr sz="2600" b="0">
                <a:solidFill>
                  <a:srgbClr val="646979"/>
                </a:solidFill>
                <a:latin typeface="Open Sans"/>
                <a:ea typeface="Open Sans"/>
                <a:cs typeface="Open Sans"/>
                <a:sym typeface="Open Sans"/>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П</a:t>
            </a:r>
            <a:r>
              <a:rPr>
                <a:solidFill>
                  <a:schemeClr val="tx1"/>
                </a:solidFill>
                <a:latin typeface="Times New Roman" panose="02020603050405020304" charset="0"/>
                <a:ea typeface="Calibri" panose="020F0502020204030204" charset="0"/>
                <a:cs typeface="Times New Roman" panose="02020603050405020304" charset="0"/>
              </a:rPr>
              <a:t>овышение эффективности управления ликвидностью единого счета бюджета Краснодарского края путем применения различных операций по управлению остатками средств на едином счете бюджета</a:t>
            </a:r>
            <a:endParaRPr>
              <a:solidFill>
                <a:schemeClr val="tx1"/>
              </a:solidFill>
              <a:latin typeface="Times New Roman" panose="02020603050405020304" charset="0"/>
              <a:ea typeface="Calibri" panose="020F0502020204030204" charset="0"/>
              <a:cs typeface="Times New Roman" panose="02020603050405020304" charset="0"/>
            </a:endParaRPr>
          </a:p>
        </p:txBody>
      </p:sp>
      <p:sp>
        <p:nvSpPr>
          <p:cNvPr id="163" name="B."/>
          <p:cNvSpPr txBox="1"/>
          <p:nvPr/>
        </p:nvSpPr>
        <p:spPr>
          <a:xfrm>
            <a:off x="1817513" y="3344197"/>
            <a:ext cx="632936" cy="593725"/>
          </a:xfrm>
          <a:prstGeom prst="rect">
            <a:avLst/>
          </a:prstGeom>
          <a:noFill/>
          <a:ln w="12700" cap="flat">
            <a:noFill/>
            <a:miter lim="400000"/>
          </a:ln>
          <a:effectLst/>
        </p:spPr>
        <p:txBody>
          <a:bodyPr wrap="square" lIns="50800" tIns="50800" rIns="50800" bIns="50800" numCol="1" anchor="ctr">
            <a:spAutoFit/>
          </a:bodyPr>
          <a:lstStyle>
            <a:lvl1pPr algn="l">
              <a:defRPr sz="3200" b="0">
                <a:solidFill>
                  <a:srgbClr val="6362CD"/>
                </a:solidFill>
                <a:latin typeface="Maven Pro Medium"/>
                <a:ea typeface="Maven Pro Medium"/>
                <a:cs typeface="Maven Pro Medium"/>
                <a:sym typeface="Maven Pro Medium"/>
              </a:defRPr>
            </a:lvl1pPr>
          </a:lstStyle>
          <a:p>
            <a:r>
              <a:rPr lang="ru-RU" dirty="0">
                <a:solidFill>
                  <a:schemeClr val="tx1"/>
                </a:solidFill>
                <a:latin typeface="Times New Roman" panose="02020603050405020304" charset="0"/>
                <a:ea typeface="Calibri" panose="020F0502020204030204" charset="0"/>
                <a:cs typeface="Times New Roman" panose="02020603050405020304" charset="0"/>
              </a:rPr>
              <a:t>Б</a:t>
            </a:r>
            <a:r>
              <a:rPr dirty="0">
                <a:solidFill>
                  <a:schemeClr val="tx1"/>
                </a:solidFill>
                <a:latin typeface="Times New Roman" panose="02020603050405020304" charset="0"/>
                <a:ea typeface="Calibri" panose="020F0502020204030204" charset="0"/>
                <a:cs typeface="Times New Roman" panose="02020603050405020304" charset="0"/>
              </a:rPr>
              <a:t>.</a:t>
            </a:r>
            <a:endParaRPr dirty="0">
              <a:solidFill>
                <a:schemeClr val="tx1"/>
              </a:solidFill>
              <a:latin typeface="Times New Roman" panose="02020603050405020304" charset="0"/>
              <a:ea typeface="Calibri" panose="020F0502020204030204" charset="0"/>
              <a:cs typeface="Times New Roman" panose="02020603050405020304" charset="0"/>
            </a:endParaRPr>
          </a:p>
        </p:txBody>
      </p:sp>
      <p:sp>
        <p:nvSpPr>
          <p:cNvPr id="164" name="Lorem ipsum dolor sit amet, consectetur adipisg elit, sed do eiusmod tempor incididunt ut labore et dolore magna aliqua."/>
          <p:cNvSpPr txBox="1"/>
          <p:nvPr/>
        </p:nvSpPr>
        <p:spPr>
          <a:xfrm>
            <a:off x="2450262" y="3564919"/>
            <a:ext cx="5005111" cy="2019935"/>
          </a:xfrm>
          <a:prstGeom prst="rect">
            <a:avLst/>
          </a:prstGeom>
          <a:noFill/>
          <a:ln w="12700" cap="flat">
            <a:noFill/>
            <a:miter lim="400000"/>
          </a:ln>
          <a:effectLst/>
        </p:spPr>
        <p:txBody>
          <a:bodyPr wrap="square" lIns="50800" tIns="50800" rIns="50800" bIns="50800" numCol="1" anchor="t">
            <a:spAutoFit/>
          </a:bodyPr>
          <a:lstStyle>
            <a:lvl1pPr algn="l">
              <a:lnSpc>
                <a:spcPct val="120000"/>
              </a:lnSpc>
              <a:spcBef>
                <a:spcPts val="2000"/>
              </a:spcBef>
              <a:defRPr sz="2600" b="0">
                <a:solidFill>
                  <a:srgbClr val="646979"/>
                </a:solidFill>
                <a:latin typeface="Open Sans"/>
                <a:ea typeface="Open Sans"/>
                <a:cs typeface="Open Sans"/>
                <a:sym typeface="Open Sans"/>
              </a:defRPr>
            </a:lvl1pPr>
          </a:lstStyle>
          <a:p>
            <a:r>
              <a:rPr>
                <a:solidFill>
                  <a:schemeClr val="tx1"/>
                </a:solidFill>
                <a:latin typeface="Times New Roman" panose="02020603050405020304" charset="0"/>
                <a:ea typeface="Calibri" panose="020F0502020204030204" charset="0"/>
                <a:cs typeface="Times New Roman" panose="02020603050405020304" charset="0"/>
              </a:rPr>
              <a:t> </a:t>
            </a:r>
            <a:r>
              <a:rPr lang="ru-RU">
                <a:solidFill>
                  <a:schemeClr val="tx1"/>
                </a:solidFill>
                <a:latin typeface="Times New Roman" panose="02020603050405020304" charset="0"/>
                <a:ea typeface="Calibri" panose="020F0502020204030204" charset="0"/>
                <a:cs typeface="Times New Roman" panose="02020603050405020304" charset="0"/>
              </a:rPr>
              <a:t>П</a:t>
            </a:r>
            <a:r>
              <a:rPr>
                <a:solidFill>
                  <a:schemeClr val="tx1"/>
                </a:solidFill>
                <a:latin typeface="Times New Roman" panose="02020603050405020304" charset="0"/>
                <a:ea typeface="Calibri" panose="020F0502020204030204" charset="0"/>
                <a:cs typeface="Times New Roman" panose="02020603050405020304" charset="0"/>
              </a:rPr>
              <a:t>ереход с 2024 года на новый порядок разработки и реализации государственных программ Краснодарского края</a:t>
            </a:r>
            <a:endParaRPr>
              <a:solidFill>
                <a:schemeClr val="tx1"/>
              </a:solidFill>
              <a:latin typeface="Times New Roman" panose="02020603050405020304" charset="0"/>
              <a:ea typeface="Calibri" panose="020F0502020204030204" charset="0"/>
              <a:cs typeface="Times New Roman" panose="02020603050405020304" charset="0"/>
            </a:endParaRPr>
          </a:p>
        </p:txBody>
      </p:sp>
      <p:sp>
        <p:nvSpPr>
          <p:cNvPr id="167" name="A."/>
          <p:cNvSpPr txBox="1"/>
          <p:nvPr/>
        </p:nvSpPr>
        <p:spPr>
          <a:xfrm>
            <a:off x="1817513" y="8591183"/>
            <a:ext cx="632936" cy="595035"/>
          </a:xfrm>
          <a:prstGeom prst="rect">
            <a:avLst/>
          </a:prstGeom>
          <a:noFill/>
          <a:ln w="12700" cap="flat">
            <a:noFill/>
            <a:miter lim="400000"/>
          </a:ln>
          <a:effectLst/>
        </p:spPr>
        <p:txBody>
          <a:bodyPr wrap="square" lIns="50800" tIns="50800" rIns="50800" bIns="50800" numCol="1" anchor="ctr">
            <a:spAutoFit/>
          </a:bodyPr>
          <a:lstStyle>
            <a:lvl1pPr algn="l">
              <a:defRPr sz="3200" b="0">
                <a:solidFill>
                  <a:srgbClr val="6362CD"/>
                </a:solidFill>
                <a:latin typeface="Maven Pro Medium"/>
                <a:ea typeface="Maven Pro Medium"/>
                <a:cs typeface="Maven Pro Medium"/>
                <a:sym typeface="Maven Pro Medium"/>
              </a:defRPr>
            </a:lvl1pPr>
          </a:lstStyle>
          <a:p>
            <a:r>
              <a:rPr>
                <a:solidFill>
                  <a:schemeClr val="tx1"/>
                </a:solidFill>
                <a:latin typeface="Times New Roman" panose="02020603050405020304" charset="0"/>
                <a:ea typeface="Calibri" panose="020F0502020204030204" charset="0"/>
                <a:cs typeface="Times New Roman" panose="02020603050405020304" charset="0"/>
              </a:rPr>
              <a:t>A.</a:t>
            </a:r>
            <a:endParaRPr>
              <a:solidFill>
                <a:schemeClr val="tx1"/>
              </a:solidFill>
              <a:latin typeface="Times New Roman" panose="02020603050405020304" charset="0"/>
              <a:ea typeface="Calibri" panose="020F0502020204030204" charset="0"/>
              <a:cs typeface="Times New Roman" panose="02020603050405020304" charset="0"/>
            </a:endParaRPr>
          </a:p>
        </p:txBody>
      </p:sp>
      <p:sp>
        <p:nvSpPr>
          <p:cNvPr id="168" name="Lorem ipsum dolor sit amet, consectetur adipisg elit, sed do eiusmod tempor incididunt ut labore et dolore magna aliqua."/>
          <p:cNvSpPr txBox="1"/>
          <p:nvPr/>
        </p:nvSpPr>
        <p:spPr>
          <a:xfrm>
            <a:off x="812165" y="9185910"/>
            <a:ext cx="5672455" cy="4417695"/>
          </a:xfrm>
          <a:prstGeom prst="rect">
            <a:avLst/>
          </a:prstGeom>
          <a:noFill/>
          <a:ln w="12700" cap="flat">
            <a:noFill/>
            <a:miter lim="400000"/>
          </a:ln>
          <a:effectLst/>
        </p:spPr>
        <p:txBody>
          <a:bodyPr wrap="square" lIns="50800" tIns="50800" rIns="50800" bIns="50800" numCol="1" anchor="t">
            <a:spAutoFit/>
          </a:bodyPr>
          <a:lstStyle>
            <a:lvl1pPr algn="l">
              <a:lnSpc>
                <a:spcPct val="120000"/>
              </a:lnSpc>
              <a:spcBef>
                <a:spcPts val="2000"/>
              </a:spcBef>
              <a:defRPr sz="2600" b="0">
                <a:solidFill>
                  <a:srgbClr val="646979"/>
                </a:solidFill>
                <a:latin typeface="Open Sans"/>
                <a:ea typeface="Open Sans"/>
                <a:cs typeface="Open Sans"/>
                <a:sym typeface="Open Sans"/>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Р</a:t>
            </a:r>
            <a:r>
              <a:rPr>
                <a:solidFill>
                  <a:schemeClr val="tx1"/>
                </a:solidFill>
                <a:latin typeface="Times New Roman" panose="02020603050405020304" charset="0"/>
                <a:ea typeface="Calibri" panose="020F0502020204030204" charset="0"/>
                <a:cs typeface="Times New Roman" panose="02020603050405020304" charset="0"/>
              </a:rPr>
              <a:t>азвитие системы финансового обеспечения оказания государственных услуг, в том числе за счет увеличения доходов государственных бюджетных и государственных автономных учреждений Краснодарского края социальной сферы от приносящей доход деятельности</a:t>
            </a:r>
            <a:r>
              <a:rPr lang="ru-RU">
                <a:solidFill>
                  <a:schemeClr val="tx1"/>
                </a:solidFill>
                <a:latin typeface="Times New Roman" panose="02020603050405020304" charset="0"/>
                <a:ea typeface="Calibri" panose="020F0502020204030204" charset="0"/>
                <a:cs typeface="Times New Roman" panose="02020603050405020304" charset="0"/>
              </a:rPr>
              <a:t>.</a:t>
            </a:r>
            <a:endParaRPr lang="ru-RU">
              <a:solidFill>
                <a:schemeClr val="tx1"/>
              </a:solidFill>
              <a:latin typeface="Times New Roman" panose="02020603050405020304" charset="0"/>
              <a:ea typeface="Calibri" panose="020F0502020204030204" charset="0"/>
              <a:cs typeface="Times New Roman" panose="02020603050405020304" charset="0"/>
            </a:endParaRPr>
          </a:p>
        </p:txBody>
      </p:sp>
      <p:sp>
        <p:nvSpPr>
          <p:cNvPr id="82" name="Numbered List"/>
          <p:cNvSpPr txBox="1"/>
          <p:nvPr/>
        </p:nvSpPr>
        <p:spPr>
          <a:xfrm>
            <a:off x="6149975" y="307658"/>
            <a:ext cx="12484100" cy="1948180"/>
          </a:xfrm>
          <a:prstGeom prst="rect">
            <a:avLst/>
          </a:prstGeom>
          <a:noFill/>
          <a:ln w="12700" cap="flat">
            <a:noFill/>
            <a:miter lim="400000"/>
          </a:ln>
          <a:effectLst/>
        </p:spPr>
        <p:txBody>
          <a:bodyPr wrap="square" lIns="50800" tIns="50800" rIns="50800" bIns="50800" numCol="1" anchor="ctr">
            <a:spAutoFit/>
          </a:bodyPr>
          <a:lstStyle>
            <a:lvl1pPr>
              <a:defRPr sz="8000" b="0">
                <a:solidFill>
                  <a:srgbClr val="31333D"/>
                </a:solidFill>
                <a:latin typeface="Maven Pro Medium"/>
                <a:ea typeface="Maven Pro Medium"/>
                <a:cs typeface="Maven Pro Medium"/>
                <a:sym typeface="Maven Pro Medium"/>
              </a:defRPr>
            </a:lvl1pPr>
          </a:lstStyle>
          <a:p>
            <a:pPr algn="just"/>
            <a:r>
              <a:rPr lang="zh-CN" altLang="en-US" sz="4000">
                <a:solidFill>
                  <a:schemeClr val="tx1"/>
                </a:solidFill>
                <a:effectLst>
                  <a:outerShdw blurRad="38100" dist="38100" dir="2700000" algn="tl">
                    <a:srgbClr val="000000">
                      <a:alpha val="43137"/>
                    </a:srgbClr>
                  </a:outerShdw>
                </a:effectLst>
                <a:latin typeface="Times New Roman" panose="02020603050405020304" charset="0"/>
                <a:ea typeface="Calibri" panose="020F0502020204030204" charset="0"/>
                <a:cs typeface="Times New Roman" panose="02020603050405020304" charset="0"/>
              </a:rPr>
              <a:t>Для оптимизации расходов и обеспечения устойчивости краевого бюджета, целесообразным является реализация следующих </a:t>
            </a:r>
            <a:r>
              <a:rPr lang="ru-RU" altLang="zh-CN" sz="4000">
                <a:solidFill>
                  <a:schemeClr val="tx1"/>
                </a:solidFill>
                <a:effectLst>
                  <a:outerShdw blurRad="38100" dist="38100" dir="2700000" algn="tl">
                    <a:srgbClr val="000000">
                      <a:alpha val="43137"/>
                    </a:srgbClr>
                  </a:outerShdw>
                </a:effectLst>
                <a:latin typeface="Times New Roman" panose="02020603050405020304" charset="0"/>
                <a:ea typeface="Calibri" panose="020F0502020204030204" charset="0"/>
                <a:cs typeface="Times New Roman" panose="02020603050405020304" charset="0"/>
              </a:rPr>
              <a:t>основных </a:t>
            </a:r>
            <a:r>
              <a:rPr lang="zh-CN" altLang="en-US" sz="4000">
                <a:solidFill>
                  <a:schemeClr val="tx1"/>
                </a:solidFill>
                <a:effectLst>
                  <a:outerShdw blurRad="38100" dist="38100" dir="2700000" algn="tl">
                    <a:srgbClr val="000000">
                      <a:alpha val="43137"/>
                    </a:srgbClr>
                  </a:outerShdw>
                </a:effectLst>
                <a:latin typeface="Times New Roman" panose="02020603050405020304" charset="0"/>
                <a:ea typeface="Calibri" panose="020F0502020204030204" charset="0"/>
                <a:cs typeface="Times New Roman" panose="02020603050405020304" charset="0"/>
              </a:rPr>
              <a:t>направлений: </a:t>
            </a:r>
            <a:endParaRPr lang="zh-CN" altLang="en-US" sz="4000">
              <a:solidFill>
                <a:schemeClr val="tx1"/>
              </a:solidFill>
              <a:effectLst>
                <a:outerShdw blurRad="38100" dist="38100" dir="2700000" algn="tl">
                  <a:srgbClr val="000000">
                    <a:alpha val="43137"/>
                  </a:srgbClr>
                </a:outerShdw>
              </a:effectLst>
              <a:latin typeface="Times New Roman" panose="02020603050405020304" charset="0"/>
              <a:ea typeface="Calibri" panose="020F0502020204030204" charset="0"/>
              <a:cs typeface="Times New Roman" panose="02020603050405020304" charset="0"/>
            </a:endParaRPr>
          </a:p>
        </p:txBody>
      </p:sp>
      <p:sp>
        <p:nvSpPr>
          <p:cNvPr id="2" name="D."/>
          <p:cNvSpPr txBox="1"/>
          <p:nvPr/>
        </p:nvSpPr>
        <p:spPr>
          <a:xfrm>
            <a:off x="11593358" y="8957597"/>
            <a:ext cx="632936" cy="593725"/>
          </a:xfrm>
          <a:prstGeom prst="rect">
            <a:avLst/>
          </a:prstGeom>
          <a:noFill/>
          <a:ln w="12700" cap="flat">
            <a:noFill/>
            <a:miter lim="400000"/>
          </a:ln>
          <a:effectLst/>
        </p:spPr>
        <p:txBody>
          <a:bodyPr wrap="square" lIns="50800" tIns="50800" rIns="50800" bIns="50800" numCol="1" anchor="ctr">
            <a:spAutoFit/>
          </a:bodyPr>
          <a:lstStyle>
            <a:lvl1pPr algn="l">
              <a:defRPr sz="3200" b="0">
                <a:solidFill>
                  <a:srgbClr val="6362CD"/>
                </a:solidFill>
                <a:latin typeface="Maven Pro Medium"/>
                <a:ea typeface="Maven Pro Medium"/>
                <a:cs typeface="Maven Pro Medium"/>
                <a:sym typeface="Maven Pro Medium"/>
              </a:defRPr>
            </a:lvl1pPr>
          </a:lstStyle>
          <a:p>
            <a:r>
              <a:rPr lang="ru-RU" dirty="0">
                <a:solidFill>
                  <a:schemeClr val="tx1"/>
                </a:solidFill>
                <a:latin typeface="Times New Roman" panose="02020603050405020304" charset="0"/>
                <a:ea typeface="Calibri" panose="020F0502020204030204" charset="0"/>
                <a:cs typeface="Times New Roman" panose="02020603050405020304" charset="0"/>
              </a:rPr>
              <a:t>В</a:t>
            </a:r>
            <a:r>
              <a:rPr dirty="0">
                <a:solidFill>
                  <a:schemeClr val="tx1"/>
                </a:solidFill>
                <a:latin typeface="Times New Roman" panose="02020603050405020304" charset="0"/>
                <a:ea typeface="Calibri" panose="020F0502020204030204" charset="0"/>
                <a:cs typeface="Times New Roman" panose="02020603050405020304" charset="0"/>
              </a:rPr>
              <a:t>.</a:t>
            </a:r>
            <a:endParaRPr dirty="0">
              <a:solidFill>
                <a:schemeClr val="tx1"/>
              </a:solidFill>
              <a:latin typeface="Times New Roman" panose="02020603050405020304" charset="0"/>
              <a:ea typeface="Calibri" panose="020F0502020204030204" charset="0"/>
              <a:cs typeface="Times New Roman" panose="02020603050405020304" charset="0"/>
            </a:endParaRPr>
          </a:p>
        </p:txBody>
      </p:sp>
      <p:sp>
        <p:nvSpPr>
          <p:cNvPr id="3" name="Lorem ipsum dolor sit amet, consectetur adipisg elit, sed do eiusmod tempor incididunt ut labore et dolore magna aliqua."/>
          <p:cNvSpPr txBox="1"/>
          <p:nvPr/>
        </p:nvSpPr>
        <p:spPr>
          <a:xfrm>
            <a:off x="9416415" y="10257790"/>
            <a:ext cx="5309235" cy="2978785"/>
          </a:xfrm>
          <a:prstGeom prst="rect">
            <a:avLst/>
          </a:prstGeom>
          <a:noFill/>
          <a:ln w="12700" cap="flat">
            <a:noFill/>
            <a:miter lim="400000"/>
          </a:ln>
          <a:effectLst/>
        </p:spPr>
        <p:txBody>
          <a:bodyPr wrap="square" lIns="50800" tIns="50800" rIns="50800" bIns="50800" numCol="1" anchor="t">
            <a:spAutoFit/>
          </a:bodyPr>
          <a:lstStyle>
            <a:lvl1pPr algn="l">
              <a:lnSpc>
                <a:spcPct val="120000"/>
              </a:lnSpc>
              <a:spcBef>
                <a:spcPts val="2000"/>
              </a:spcBef>
              <a:defRPr sz="2600" b="0">
                <a:solidFill>
                  <a:srgbClr val="646979"/>
                </a:solidFill>
                <a:latin typeface="Open Sans"/>
                <a:ea typeface="Open Sans"/>
                <a:cs typeface="Open Sans"/>
                <a:sym typeface="Open Sans"/>
              </a:defRPr>
            </a:lvl1pPr>
          </a:lstStyle>
          <a:p>
            <a:r>
              <a:rPr lang="ru-RU">
                <a:solidFill>
                  <a:schemeClr val="tx1"/>
                </a:solidFill>
                <a:latin typeface="Times New Roman" panose="02020603050405020304" charset="0"/>
                <a:ea typeface="Calibri" panose="020F0502020204030204" charset="0"/>
                <a:cs typeface="Times New Roman" panose="02020603050405020304" charset="0"/>
              </a:rPr>
              <a:t>Р</a:t>
            </a:r>
            <a:r>
              <a:rPr>
                <a:solidFill>
                  <a:schemeClr val="tx1"/>
                </a:solidFill>
                <a:latin typeface="Times New Roman" panose="02020603050405020304" charset="0"/>
                <a:ea typeface="Calibri" panose="020F0502020204030204" charset="0"/>
                <a:cs typeface="Times New Roman" panose="02020603050405020304" charset="0"/>
              </a:rPr>
              <a:t>азвитие единой государственной интегрированной информационной системы управления общественными финансами Краснодарского края в части подсистемы исполнения бюджета</a:t>
            </a:r>
            <a:endParaRPr>
              <a:solidFill>
                <a:schemeClr val="tx1"/>
              </a:solidFill>
              <a:latin typeface="Times New Roman" panose="02020603050405020304" charset="0"/>
              <a:ea typeface="Calibri" panose="020F05020202040302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door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900" decel="100000" fill="hold"/>
                                        <p:tgtEl>
                                          <p:spTgt spid="14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54"/>
                                        </p:tgtEl>
                                        <p:attrNameLst>
                                          <p:attrName>style.visibility</p:attrName>
                                        </p:attrNameLst>
                                      </p:cBhvr>
                                      <p:to>
                                        <p:strVal val="visible"/>
                                      </p:to>
                                    </p:set>
                                    <p:animEffect transition="in" filter="fade">
                                      <p:cBhvr>
                                        <p:cTn id="13" dur="1000"/>
                                        <p:tgtEl>
                                          <p:spTgt spid="154"/>
                                        </p:tgtEl>
                                      </p:cBhvr>
                                    </p:animEffect>
                                    <p:anim calcmode="lin" valueType="num">
                                      <p:cBhvr>
                                        <p:cTn id="14" dur="1000" fill="hold"/>
                                        <p:tgtEl>
                                          <p:spTgt spid="154"/>
                                        </p:tgtEl>
                                        <p:attrNameLst>
                                          <p:attrName>ppt_x</p:attrName>
                                        </p:attrNameLst>
                                      </p:cBhvr>
                                      <p:tavLst>
                                        <p:tav tm="0">
                                          <p:val>
                                            <p:strVal val="#ppt_x"/>
                                          </p:val>
                                        </p:tav>
                                        <p:tav tm="100000">
                                          <p:val>
                                            <p:strVal val="#ppt_x"/>
                                          </p:val>
                                        </p:tav>
                                      </p:tavLst>
                                    </p:anim>
                                    <p:anim calcmode="lin" valueType="num">
                                      <p:cBhvr>
                                        <p:cTn id="15" dur="900" decel="100000" fill="hold"/>
                                        <p:tgtEl>
                                          <p:spTgt spid="15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5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55"/>
                                        </p:tgtEl>
                                        <p:attrNameLst>
                                          <p:attrName>style.visibility</p:attrName>
                                        </p:attrNameLst>
                                      </p:cBhvr>
                                      <p:to>
                                        <p:strVal val="visible"/>
                                      </p:to>
                                    </p:set>
                                    <p:animEffect transition="in" filter="fade">
                                      <p:cBhvr>
                                        <p:cTn id="19" dur="1000"/>
                                        <p:tgtEl>
                                          <p:spTgt spid="155"/>
                                        </p:tgtEl>
                                      </p:cBhvr>
                                    </p:animEffect>
                                    <p:anim calcmode="lin" valueType="num">
                                      <p:cBhvr>
                                        <p:cTn id="20" dur="1000" fill="hold"/>
                                        <p:tgtEl>
                                          <p:spTgt spid="155"/>
                                        </p:tgtEl>
                                        <p:attrNameLst>
                                          <p:attrName>ppt_x</p:attrName>
                                        </p:attrNameLst>
                                      </p:cBhvr>
                                      <p:tavLst>
                                        <p:tav tm="0">
                                          <p:val>
                                            <p:strVal val="#ppt_x"/>
                                          </p:val>
                                        </p:tav>
                                        <p:tav tm="100000">
                                          <p:val>
                                            <p:strVal val="#ppt_x"/>
                                          </p:val>
                                        </p:tav>
                                      </p:tavLst>
                                    </p:anim>
                                    <p:anim calcmode="lin" valueType="num">
                                      <p:cBhvr>
                                        <p:cTn id="21" dur="900" decel="100000" fill="hold"/>
                                        <p:tgtEl>
                                          <p:spTgt spid="15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56"/>
                                        </p:tgtEl>
                                        <p:attrNameLst>
                                          <p:attrName>style.visibility</p:attrName>
                                        </p:attrNameLst>
                                      </p:cBhvr>
                                      <p:to>
                                        <p:strVal val="visible"/>
                                      </p:to>
                                    </p:set>
                                    <p:animEffect transition="in" filter="fade">
                                      <p:cBhvr>
                                        <p:cTn id="25" dur="1000"/>
                                        <p:tgtEl>
                                          <p:spTgt spid="156"/>
                                        </p:tgtEl>
                                      </p:cBhvr>
                                    </p:animEffect>
                                    <p:anim calcmode="lin" valueType="num">
                                      <p:cBhvr>
                                        <p:cTn id="26" dur="1000" fill="hold"/>
                                        <p:tgtEl>
                                          <p:spTgt spid="156"/>
                                        </p:tgtEl>
                                        <p:attrNameLst>
                                          <p:attrName>ppt_x</p:attrName>
                                        </p:attrNameLst>
                                      </p:cBhvr>
                                      <p:tavLst>
                                        <p:tav tm="0">
                                          <p:val>
                                            <p:strVal val="#ppt_x"/>
                                          </p:val>
                                        </p:tav>
                                        <p:tav tm="100000">
                                          <p:val>
                                            <p:strVal val="#ppt_x"/>
                                          </p:val>
                                        </p:tav>
                                      </p:tavLst>
                                    </p:anim>
                                    <p:anim calcmode="lin" valueType="num">
                                      <p:cBhvr>
                                        <p:cTn id="27" dur="900" decel="100000" fill="hold"/>
                                        <p:tgtEl>
                                          <p:spTgt spid="156"/>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56"/>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fade">
                                      <p:cBhvr>
                                        <p:cTn id="31" dur="1000"/>
                                        <p:tgtEl>
                                          <p:spTgt spid="159"/>
                                        </p:tgtEl>
                                      </p:cBhvr>
                                    </p:animEffect>
                                    <p:anim calcmode="lin" valueType="num">
                                      <p:cBhvr>
                                        <p:cTn id="32" dur="1000" fill="hold"/>
                                        <p:tgtEl>
                                          <p:spTgt spid="159"/>
                                        </p:tgtEl>
                                        <p:attrNameLst>
                                          <p:attrName>ppt_x</p:attrName>
                                        </p:attrNameLst>
                                      </p:cBhvr>
                                      <p:tavLst>
                                        <p:tav tm="0">
                                          <p:val>
                                            <p:strVal val="#ppt_x"/>
                                          </p:val>
                                        </p:tav>
                                        <p:tav tm="100000">
                                          <p:val>
                                            <p:strVal val="#ppt_x"/>
                                          </p:val>
                                        </p:tav>
                                      </p:tavLst>
                                    </p:anim>
                                    <p:anim calcmode="lin" valueType="num">
                                      <p:cBhvr>
                                        <p:cTn id="33" dur="900" decel="100000" fill="hold"/>
                                        <p:tgtEl>
                                          <p:spTgt spid="159"/>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59"/>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160"/>
                                        </p:tgtEl>
                                        <p:attrNameLst>
                                          <p:attrName>style.visibility</p:attrName>
                                        </p:attrNameLst>
                                      </p:cBhvr>
                                      <p:to>
                                        <p:strVal val="visible"/>
                                      </p:to>
                                    </p:set>
                                    <p:animEffect transition="in" filter="fade">
                                      <p:cBhvr>
                                        <p:cTn id="37" dur="1000"/>
                                        <p:tgtEl>
                                          <p:spTgt spid="160"/>
                                        </p:tgtEl>
                                      </p:cBhvr>
                                    </p:animEffect>
                                    <p:anim calcmode="lin" valueType="num">
                                      <p:cBhvr>
                                        <p:cTn id="38" dur="1000" fill="hold"/>
                                        <p:tgtEl>
                                          <p:spTgt spid="160"/>
                                        </p:tgtEl>
                                        <p:attrNameLst>
                                          <p:attrName>ppt_x</p:attrName>
                                        </p:attrNameLst>
                                      </p:cBhvr>
                                      <p:tavLst>
                                        <p:tav tm="0">
                                          <p:val>
                                            <p:strVal val="#ppt_x"/>
                                          </p:val>
                                        </p:tav>
                                        <p:tav tm="100000">
                                          <p:val>
                                            <p:strVal val="#ppt_x"/>
                                          </p:val>
                                        </p:tav>
                                      </p:tavLst>
                                    </p:anim>
                                    <p:anim calcmode="lin" valueType="num">
                                      <p:cBhvr>
                                        <p:cTn id="39" dur="900" decel="100000" fill="hold"/>
                                        <p:tgtEl>
                                          <p:spTgt spid="160"/>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60"/>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163"/>
                                        </p:tgtEl>
                                        <p:attrNameLst>
                                          <p:attrName>style.visibility</p:attrName>
                                        </p:attrNameLst>
                                      </p:cBhvr>
                                      <p:to>
                                        <p:strVal val="visible"/>
                                      </p:to>
                                    </p:set>
                                    <p:animEffect transition="in" filter="fade">
                                      <p:cBhvr>
                                        <p:cTn id="43" dur="1000"/>
                                        <p:tgtEl>
                                          <p:spTgt spid="163"/>
                                        </p:tgtEl>
                                      </p:cBhvr>
                                    </p:animEffect>
                                    <p:anim calcmode="lin" valueType="num">
                                      <p:cBhvr>
                                        <p:cTn id="44" dur="1000" fill="hold"/>
                                        <p:tgtEl>
                                          <p:spTgt spid="163"/>
                                        </p:tgtEl>
                                        <p:attrNameLst>
                                          <p:attrName>ppt_x</p:attrName>
                                        </p:attrNameLst>
                                      </p:cBhvr>
                                      <p:tavLst>
                                        <p:tav tm="0">
                                          <p:val>
                                            <p:strVal val="#ppt_x"/>
                                          </p:val>
                                        </p:tav>
                                        <p:tav tm="100000">
                                          <p:val>
                                            <p:strVal val="#ppt_x"/>
                                          </p:val>
                                        </p:tav>
                                      </p:tavLst>
                                    </p:anim>
                                    <p:anim calcmode="lin" valueType="num">
                                      <p:cBhvr>
                                        <p:cTn id="45" dur="900" decel="100000" fill="hold"/>
                                        <p:tgtEl>
                                          <p:spTgt spid="163"/>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63"/>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1000"/>
                                        <p:tgtEl>
                                          <p:spTgt spid="164"/>
                                        </p:tgtEl>
                                      </p:cBhvr>
                                    </p:animEffect>
                                    <p:anim calcmode="lin" valueType="num">
                                      <p:cBhvr>
                                        <p:cTn id="50" dur="1000" fill="hold"/>
                                        <p:tgtEl>
                                          <p:spTgt spid="164"/>
                                        </p:tgtEl>
                                        <p:attrNameLst>
                                          <p:attrName>ppt_x</p:attrName>
                                        </p:attrNameLst>
                                      </p:cBhvr>
                                      <p:tavLst>
                                        <p:tav tm="0">
                                          <p:val>
                                            <p:strVal val="#ppt_x"/>
                                          </p:val>
                                        </p:tav>
                                        <p:tav tm="100000">
                                          <p:val>
                                            <p:strVal val="#ppt_x"/>
                                          </p:val>
                                        </p:tav>
                                      </p:tavLst>
                                    </p:anim>
                                    <p:anim calcmode="lin" valueType="num">
                                      <p:cBhvr>
                                        <p:cTn id="51" dur="900" decel="100000" fill="hold"/>
                                        <p:tgtEl>
                                          <p:spTgt spid="164"/>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64"/>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167"/>
                                        </p:tgtEl>
                                        <p:attrNameLst>
                                          <p:attrName>style.visibility</p:attrName>
                                        </p:attrNameLst>
                                      </p:cBhvr>
                                      <p:to>
                                        <p:strVal val="visible"/>
                                      </p:to>
                                    </p:set>
                                    <p:animEffect transition="in" filter="fade">
                                      <p:cBhvr>
                                        <p:cTn id="55" dur="1000"/>
                                        <p:tgtEl>
                                          <p:spTgt spid="167"/>
                                        </p:tgtEl>
                                      </p:cBhvr>
                                    </p:animEffect>
                                    <p:anim calcmode="lin" valueType="num">
                                      <p:cBhvr>
                                        <p:cTn id="56" dur="1000" fill="hold"/>
                                        <p:tgtEl>
                                          <p:spTgt spid="167"/>
                                        </p:tgtEl>
                                        <p:attrNameLst>
                                          <p:attrName>ppt_x</p:attrName>
                                        </p:attrNameLst>
                                      </p:cBhvr>
                                      <p:tavLst>
                                        <p:tav tm="0">
                                          <p:val>
                                            <p:strVal val="#ppt_x"/>
                                          </p:val>
                                        </p:tav>
                                        <p:tav tm="100000">
                                          <p:val>
                                            <p:strVal val="#ppt_x"/>
                                          </p:val>
                                        </p:tav>
                                      </p:tavLst>
                                    </p:anim>
                                    <p:anim calcmode="lin" valueType="num">
                                      <p:cBhvr>
                                        <p:cTn id="57" dur="900" decel="100000" fill="hold"/>
                                        <p:tgtEl>
                                          <p:spTgt spid="16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67"/>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168"/>
                                        </p:tgtEl>
                                        <p:attrNameLst>
                                          <p:attrName>style.visibility</p:attrName>
                                        </p:attrNameLst>
                                      </p:cBhvr>
                                      <p:to>
                                        <p:strVal val="visible"/>
                                      </p:to>
                                    </p:set>
                                    <p:animEffect transition="in" filter="fade">
                                      <p:cBhvr>
                                        <p:cTn id="61" dur="1000"/>
                                        <p:tgtEl>
                                          <p:spTgt spid="168"/>
                                        </p:tgtEl>
                                      </p:cBhvr>
                                    </p:animEffect>
                                    <p:anim calcmode="lin" valueType="num">
                                      <p:cBhvr>
                                        <p:cTn id="62" dur="1000" fill="hold"/>
                                        <p:tgtEl>
                                          <p:spTgt spid="168"/>
                                        </p:tgtEl>
                                        <p:attrNameLst>
                                          <p:attrName>ppt_x</p:attrName>
                                        </p:attrNameLst>
                                      </p:cBhvr>
                                      <p:tavLst>
                                        <p:tav tm="0">
                                          <p:val>
                                            <p:strVal val="#ppt_x"/>
                                          </p:val>
                                        </p:tav>
                                        <p:tav tm="100000">
                                          <p:val>
                                            <p:strVal val="#ppt_x"/>
                                          </p:val>
                                        </p:tav>
                                      </p:tavLst>
                                    </p:anim>
                                    <p:anim calcmode="lin" valueType="num">
                                      <p:cBhvr>
                                        <p:cTn id="63" dur="900" decel="100000" fill="hold"/>
                                        <p:tgtEl>
                                          <p:spTgt spid="168"/>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68"/>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1000"/>
                                        <p:tgtEl>
                                          <p:spTgt spid="82"/>
                                        </p:tgtEl>
                                      </p:cBhvr>
                                    </p:animEffect>
                                    <p:anim calcmode="lin" valueType="num">
                                      <p:cBhvr>
                                        <p:cTn id="68" dur="1000" fill="hold"/>
                                        <p:tgtEl>
                                          <p:spTgt spid="82"/>
                                        </p:tgtEl>
                                        <p:attrNameLst>
                                          <p:attrName>ppt_x</p:attrName>
                                        </p:attrNameLst>
                                      </p:cBhvr>
                                      <p:tavLst>
                                        <p:tav tm="0">
                                          <p:val>
                                            <p:strVal val="#ppt_x"/>
                                          </p:val>
                                        </p:tav>
                                        <p:tav tm="100000">
                                          <p:val>
                                            <p:strVal val="#ppt_x"/>
                                          </p:val>
                                        </p:tav>
                                      </p:tavLst>
                                    </p:anim>
                                    <p:anim calcmode="lin" valueType="num">
                                      <p:cBhvr>
                                        <p:cTn id="69" dur="900" decel="100000" fill="hold"/>
                                        <p:tgtEl>
                                          <p:spTgt spid="82"/>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82"/>
                                        </p:tgtEl>
                                        <p:attrNameLst>
                                          <p:attrName>ppt_y</p:attrName>
                                        </p:attrNameLst>
                                      </p:cBhvr>
                                      <p:tavLst>
                                        <p:tav tm="0">
                                          <p:val>
                                            <p:strVal val="#ppt_y-.03"/>
                                          </p:val>
                                        </p:tav>
                                        <p:tav tm="100000">
                                          <p:val>
                                            <p:strVal val="#ppt_y"/>
                                          </p:val>
                                        </p:tav>
                                      </p:tavLst>
                                    </p:anim>
                                  </p:childTnLst>
                                </p:cTn>
                              </p:par>
                              <p:par>
                                <p:cTn id="71" presetID="37" presetClass="entr" presetSubtype="0" fill="hold" grpId="0" nodeType="with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fade">
                                      <p:cBhvr>
                                        <p:cTn id="73" dur="1000"/>
                                        <p:tgtEl>
                                          <p:spTgt spid="2"/>
                                        </p:tgtEl>
                                      </p:cBhvr>
                                    </p:animEffect>
                                    <p:anim calcmode="lin" valueType="num">
                                      <p:cBhvr>
                                        <p:cTn id="74" dur="1000" fill="hold"/>
                                        <p:tgtEl>
                                          <p:spTgt spid="2"/>
                                        </p:tgtEl>
                                        <p:attrNameLst>
                                          <p:attrName>ppt_x</p:attrName>
                                        </p:attrNameLst>
                                      </p:cBhvr>
                                      <p:tavLst>
                                        <p:tav tm="0">
                                          <p:val>
                                            <p:strVal val="#ppt_x"/>
                                          </p:val>
                                        </p:tav>
                                        <p:tav tm="100000">
                                          <p:val>
                                            <p:strVal val="#ppt_x"/>
                                          </p:val>
                                        </p:tav>
                                      </p:tavLst>
                                    </p:anim>
                                    <p:anim calcmode="lin" valueType="num">
                                      <p:cBhvr>
                                        <p:cTn id="75" dur="900" decel="100000" fill="hold"/>
                                        <p:tgtEl>
                                          <p:spTgt spid="2"/>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1000"/>
                                        <p:tgtEl>
                                          <p:spTgt spid="3"/>
                                        </p:tgtEl>
                                      </p:cBhvr>
                                    </p:animEffect>
                                    <p:anim calcmode="lin" valueType="num">
                                      <p:cBhvr>
                                        <p:cTn id="80" dur="1000" fill="hold"/>
                                        <p:tgtEl>
                                          <p:spTgt spid="3"/>
                                        </p:tgtEl>
                                        <p:attrNameLst>
                                          <p:attrName>ppt_x</p:attrName>
                                        </p:attrNameLst>
                                      </p:cBhvr>
                                      <p:tavLst>
                                        <p:tav tm="0">
                                          <p:val>
                                            <p:strVal val="#ppt_x"/>
                                          </p:val>
                                        </p:tav>
                                        <p:tav tm="100000">
                                          <p:val>
                                            <p:strVal val="#ppt_x"/>
                                          </p:val>
                                        </p:tav>
                                      </p:tavLst>
                                    </p:anim>
                                    <p:anim calcmode="lin" valueType="num">
                                      <p:cBhvr>
                                        <p:cTn id="81" dur="900" decel="100000" fill="hold"/>
                                        <p:tgtEl>
                                          <p:spTgt spid="3"/>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155" grpId="0" animBg="1"/>
      <p:bldP spid="156" grpId="0" animBg="1"/>
      <p:bldP spid="159" grpId="0" animBg="1"/>
      <p:bldP spid="160" grpId="0" animBg="1"/>
      <p:bldP spid="163" grpId="0" animBg="1"/>
      <p:bldP spid="164" grpId="0" animBg="1"/>
      <p:bldP spid="167" grpId="0" animBg="1"/>
      <p:bldP spid="168" grpId="0" animBg="1"/>
      <p:bldP spid="82" grpId="0" animBg="1"/>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Кружок"/>
          <p:cNvSpPr/>
          <p:nvPr/>
        </p:nvSpPr>
        <p:spPr>
          <a:xfrm>
            <a:off x="11830595" y="-2114005"/>
            <a:ext cx="17944010" cy="17944010"/>
          </a:xfrm>
          <a:prstGeom prst="ellipse">
            <a:avLst/>
          </a:prstGeom>
          <a:solidFill>
            <a:schemeClr val="accent6"/>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solidFill>
                <a:schemeClr val="tx1"/>
              </a:solidFill>
              <a:latin typeface="Calibri" panose="020F0502020204030204" charset="0"/>
              <a:ea typeface="Calibri" panose="020F0502020204030204" charset="0"/>
              <a:cs typeface="Calibri" panose="020F0502020204030204" charset="0"/>
            </a:endParaRPr>
          </a:p>
        </p:txBody>
      </p:sp>
      <p:sp>
        <p:nvSpPr>
          <p:cNvPr id="137" name="Title text slide"/>
          <p:cNvSpPr txBox="1"/>
          <p:nvPr/>
        </p:nvSpPr>
        <p:spPr>
          <a:xfrm>
            <a:off x="2394585" y="2066925"/>
            <a:ext cx="22292945" cy="1332230"/>
          </a:xfrm>
          <a:prstGeom prst="rect">
            <a:avLst/>
          </a:prstGeom>
          <a:ln w="12700">
            <a:miter lim="400000"/>
          </a:ln>
        </p:spPr>
        <p:txBody>
          <a:bodyPr wrap="square" lIns="50800" tIns="50800" rIns="50800" bIns="50800" anchor="ctr">
            <a:spAutoFit/>
          </a:bodyPr>
          <a:lstStyle>
            <a:lvl1pPr algn="l">
              <a:defRPr sz="8000" b="0">
                <a:solidFill>
                  <a:srgbClr val="31333D"/>
                </a:solidFill>
                <a:latin typeface="Maven Pro Medium"/>
                <a:ea typeface="Maven Pro Medium"/>
                <a:cs typeface="Maven Pro Medium"/>
                <a:sym typeface="Maven Pro Medium"/>
              </a:defRPr>
            </a:lvl1pPr>
          </a:lstStyle>
          <a:p>
            <a:pPr algn="just"/>
            <a:r>
              <a:rPr sz="4000" dirty="0" err="1">
                <a:solidFill>
                  <a:schemeClr val="tx1"/>
                </a:solidFill>
                <a:latin typeface="Times New Roman" panose="02020603050405020304" charset="0"/>
                <a:ea typeface="Calibri" panose="020F0502020204030204" charset="0"/>
                <a:cs typeface="Times New Roman" panose="02020603050405020304" charset="0"/>
              </a:rPr>
              <a:t>Согласно</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официальным</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данным</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проекта</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Кубань</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бюджет</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на</a:t>
            </a:r>
            <a:r>
              <a:rPr sz="4000" dirty="0">
                <a:solidFill>
                  <a:schemeClr val="tx1"/>
                </a:solidFill>
                <a:latin typeface="Times New Roman" panose="02020603050405020304" charset="0"/>
                <a:ea typeface="Calibri" panose="020F0502020204030204" charset="0"/>
                <a:cs typeface="Times New Roman" panose="02020603050405020304" charset="0"/>
              </a:rPr>
              <a:t> «2024-2026»</a:t>
            </a:r>
            <a:r>
              <a:rPr lang="ru-RU" sz="4000" dirty="0">
                <a:solidFill>
                  <a:schemeClr val="tx1"/>
                </a:solidFill>
                <a:latin typeface="Times New Roman" panose="02020603050405020304" charset="0"/>
                <a:ea typeface="Calibri" panose="020F0502020204030204" charset="0"/>
                <a:cs typeface="Times New Roman" panose="02020603050405020304" charset="0"/>
              </a:rPr>
              <a:t>*</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бюджет</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края</a:t>
            </a:r>
            <a:r>
              <a:rPr sz="4000" dirty="0">
                <a:solidFill>
                  <a:schemeClr val="tx1"/>
                </a:solidFill>
                <a:latin typeface="Times New Roman" panose="02020603050405020304" charset="0"/>
                <a:ea typeface="Calibri" panose="020F0502020204030204" charset="0"/>
                <a:cs typeface="Times New Roman" panose="02020603050405020304" charset="0"/>
              </a:rPr>
              <a:t>  </a:t>
            </a:r>
            <a:r>
              <a:rPr sz="4000" dirty="0" err="1">
                <a:solidFill>
                  <a:schemeClr val="tx1"/>
                </a:solidFill>
                <a:latin typeface="Times New Roman" panose="02020603050405020304" charset="0"/>
                <a:ea typeface="Calibri" panose="020F0502020204030204" charset="0"/>
                <a:cs typeface="Times New Roman" panose="02020603050405020304" charset="0"/>
              </a:rPr>
              <a:t>представлен</a:t>
            </a:r>
            <a:r>
              <a:rPr sz="4000" dirty="0">
                <a:solidFill>
                  <a:schemeClr val="tx1"/>
                </a:solidFill>
                <a:latin typeface="Times New Roman" panose="02020603050405020304" charset="0"/>
                <a:ea typeface="Calibri" panose="020F0502020204030204" charset="0"/>
                <a:cs typeface="Times New Roman" panose="02020603050405020304" charset="0"/>
              </a:rPr>
              <a:t> в </a:t>
            </a:r>
            <a:r>
              <a:rPr sz="4000" dirty="0" err="1" smtClean="0">
                <a:solidFill>
                  <a:schemeClr val="tx1"/>
                </a:solidFill>
                <a:latin typeface="Times New Roman" panose="02020603050405020304" charset="0"/>
                <a:ea typeface="Calibri" panose="020F0502020204030204" charset="0"/>
                <a:cs typeface="Times New Roman" panose="02020603050405020304" charset="0"/>
              </a:rPr>
              <a:t>таблице</a:t>
            </a:r>
            <a:r>
              <a:rPr sz="4000" dirty="0" smtClean="0">
                <a:solidFill>
                  <a:schemeClr val="tx1"/>
                </a:solidFill>
                <a:latin typeface="Times New Roman" panose="02020603050405020304" charset="0"/>
                <a:ea typeface="Calibri" panose="020F0502020204030204" charset="0"/>
                <a:cs typeface="Times New Roman" panose="02020603050405020304" charset="0"/>
              </a:rPr>
              <a:t>:</a:t>
            </a:r>
            <a:endParaRPr sz="4000" dirty="0">
              <a:solidFill>
                <a:schemeClr val="tx1"/>
              </a:solidFill>
              <a:latin typeface="Times New Roman" panose="02020603050405020304" charset="0"/>
              <a:ea typeface="Calibri" panose="020F0502020204030204" charset="0"/>
              <a:cs typeface="Times New Roman" panose="02020603050405020304" charset="0"/>
            </a:endParaRPr>
          </a:p>
        </p:txBody>
      </p:sp>
      <p:graphicFrame>
        <p:nvGraphicFramePr>
          <p:cNvPr id="2" name="Замещающая рамка рисунка 1"/>
          <p:cNvGraphicFramePr>
            <a:graphicFrameLocks noGrp="1"/>
          </p:cNvGraphicFramePr>
          <p:nvPr>
            <p:ph type="pic" sz="quarter" idx="10"/>
          </p:nvPr>
        </p:nvGraphicFramePr>
        <p:xfrm>
          <a:off x="2394585" y="4162425"/>
          <a:ext cx="16029940" cy="4823460"/>
        </p:xfrm>
        <a:graphic>
          <a:graphicData uri="http://schemas.openxmlformats.org/drawingml/2006/table">
            <a:tbl>
              <a:tblPr>
                <a:tableStyleId>{284E427A-3D55-4303-BF80-6455036E1DE7}</a:tableStyleId>
              </a:tblPr>
              <a:tblGrid>
                <a:gridCol w="8014970"/>
                <a:gridCol w="8014970"/>
              </a:tblGrid>
              <a:tr h="803910">
                <a:tc>
                  <a:txBody>
                    <a:bodyPr/>
                    <a:lstStyle/>
                    <a:p>
                      <a:pPr algn="ctr">
                        <a:buNone/>
                      </a:pPr>
                      <a:r>
                        <a:rPr lang="en-US" sz="2400">
                          <a:latin typeface="Times New Roman" panose="02020603050405020304" charset="0"/>
                          <a:cs typeface="Times New Roman" panose="02020603050405020304" charset="0"/>
                        </a:rPr>
                        <a:t>Год</a:t>
                      </a:r>
                      <a:endParaRPr lang="en-US" altLang="en-US" sz="2400">
                        <a:latin typeface="Times New Roman" panose="02020603050405020304" charset="0"/>
                        <a:cs typeface="Times New Roman" panose="02020603050405020304" charset="0"/>
                      </a:endParaRPr>
                    </a:p>
                  </a:txBody>
                  <a:tcPr marL="68580" marR="68580" marT="0" marB="0"/>
                </a:tc>
                <a:tc>
                  <a:txBody>
                    <a:bodyPr/>
                    <a:lstStyle/>
                    <a:p>
                      <a:pPr algn="ctr">
                        <a:buNone/>
                      </a:pPr>
                      <a:r>
                        <a:rPr lang="en-US" sz="2400">
                          <a:latin typeface="Times New Roman" panose="02020603050405020304" charset="0"/>
                          <a:cs typeface="Times New Roman" panose="02020603050405020304" charset="0"/>
                        </a:rPr>
                        <a:t>Млн руб.</a:t>
                      </a:r>
                      <a:endParaRPr lang="en-US" altLang="en-US" sz="2400">
                        <a:latin typeface="Times New Roman" panose="02020603050405020304" charset="0"/>
                        <a:cs typeface="Times New Roman" panose="02020603050405020304" charset="0"/>
                      </a:endParaRPr>
                    </a:p>
                  </a:txBody>
                  <a:tcPr marL="68580" marR="68580" marT="0" marB="0"/>
                </a:tc>
              </a:tr>
              <a:tr h="803910">
                <a:tc>
                  <a:txBody>
                    <a:bodyPr/>
                    <a:lstStyle/>
                    <a:p>
                      <a:pPr algn="ctr">
                        <a:buNone/>
                      </a:pPr>
                      <a:r>
                        <a:rPr lang="en-US" sz="2400">
                          <a:latin typeface="Times New Roman" panose="02020603050405020304" charset="0"/>
                          <a:cs typeface="Times New Roman" panose="02020603050405020304" charset="0"/>
                        </a:rPr>
                        <a:t>2022 г.</a:t>
                      </a:r>
                      <a:endParaRPr lang="en-US" altLang="en-US" sz="2400">
                        <a:latin typeface="Times New Roman" panose="02020603050405020304" charset="0"/>
                        <a:cs typeface="Times New Roman" panose="02020603050405020304" charset="0"/>
                      </a:endParaRPr>
                    </a:p>
                  </a:txBody>
                  <a:tcPr anchor="ctr"/>
                </a:tc>
                <a:tc>
                  <a:txBody>
                    <a:bodyPr/>
                    <a:lstStyle/>
                    <a:p>
                      <a:pPr algn="ctr">
                        <a:buNone/>
                      </a:pPr>
                      <a:r>
                        <a:rPr lang="en-US" sz="2400">
                          <a:latin typeface="Times New Roman" panose="02020603050405020304" charset="0"/>
                          <a:cs typeface="Times New Roman" panose="02020603050405020304" charset="0"/>
                        </a:rPr>
                        <a:t>422 211  </a:t>
                      </a:r>
                      <a:endParaRPr lang="en-US" altLang="en-US" sz="2400">
                        <a:latin typeface="Times New Roman" panose="02020603050405020304" charset="0"/>
                        <a:cs typeface="Times New Roman" panose="02020603050405020304" charset="0"/>
                      </a:endParaRPr>
                    </a:p>
                  </a:txBody>
                  <a:tcPr anchor="ctr"/>
                </a:tc>
              </a:tr>
              <a:tr h="803910">
                <a:tc>
                  <a:txBody>
                    <a:bodyPr/>
                    <a:lstStyle/>
                    <a:p>
                      <a:pPr algn="ctr">
                        <a:buNone/>
                      </a:pPr>
                      <a:r>
                        <a:rPr lang="en-US" sz="2400">
                          <a:latin typeface="Times New Roman" panose="02020603050405020304" charset="0"/>
                          <a:cs typeface="Times New Roman" panose="02020603050405020304" charset="0"/>
                        </a:rPr>
                        <a:t>2023 г.</a:t>
                      </a:r>
                      <a:endParaRPr lang="en-US" altLang="en-US" sz="2400">
                        <a:latin typeface="Times New Roman" panose="02020603050405020304" charset="0"/>
                        <a:cs typeface="Times New Roman" panose="02020603050405020304" charset="0"/>
                      </a:endParaRPr>
                    </a:p>
                  </a:txBody>
                  <a:tcPr anchor="ctr"/>
                </a:tc>
                <a:tc>
                  <a:txBody>
                    <a:bodyPr/>
                    <a:lstStyle/>
                    <a:p>
                      <a:pPr algn="ctr">
                        <a:buNone/>
                      </a:pPr>
                      <a:r>
                        <a:rPr lang="en-US" sz="2400">
                          <a:latin typeface="Times New Roman" panose="02020603050405020304" charset="0"/>
                          <a:cs typeface="Times New Roman" panose="02020603050405020304" charset="0"/>
                        </a:rPr>
                        <a:t>429 750 </a:t>
                      </a:r>
                      <a:endParaRPr lang="en-US" altLang="en-US" sz="2400">
                        <a:latin typeface="Times New Roman" panose="02020603050405020304" charset="0"/>
                        <a:cs typeface="Times New Roman" panose="02020603050405020304" charset="0"/>
                      </a:endParaRPr>
                    </a:p>
                  </a:txBody>
                  <a:tcPr anchor="ctr"/>
                </a:tc>
              </a:tr>
              <a:tr h="803910">
                <a:tc>
                  <a:txBody>
                    <a:bodyPr/>
                    <a:lstStyle/>
                    <a:p>
                      <a:pPr algn="ctr">
                        <a:buNone/>
                      </a:pPr>
                      <a:r>
                        <a:rPr lang="en-US" sz="2400">
                          <a:latin typeface="Times New Roman" panose="02020603050405020304" charset="0"/>
                          <a:cs typeface="Times New Roman" panose="02020603050405020304" charset="0"/>
                        </a:rPr>
                        <a:t>2024 г.   </a:t>
                      </a:r>
                      <a:endParaRPr lang="en-US" altLang="en-US" sz="2400">
                        <a:latin typeface="Times New Roman" panose="02020603050405020304" charset="0"/>
                        <a:cs typeface="Times New Roman" panose="02020603050405020304" charset="0"/>
                      </a:endParaRPr>
                    </a:p>
                  </a:txBody>
                  <a:tcPr anchor="ctr"/>
                </a:tc>
                <a:tc>
                  <a:txBody>
                    <a:bodyPr/>
                    <a:lstStyle/>
                    <a:p>
                      <a:pPr algn="ctr">
                        <a:buNone/>
                      </a:pPr>
                      <a:r>
                        <a:rPr lang="en-US" sz="2400">
                          <a:latin typeface="Times New Roman" panose="02020603050405020304" charset="0"/>
                          <a:cs typeface="Times New Roman" panose="02020603050405020304" charset="0"/>
                        </a:rPr>
                        <a:t>455 652</a:t>
                      </a:r>
                      <a:endParaRPr lang="en-US" altLang="en-US" sz="2400">
                        <a:latin typeface="Times New Roman" panose="02020603050405020304" charset="0"/>
                        <a:cs typeface="Times New Roman" panose="02020603050405020304" charset="0"/>
                      </a:endParaRPr>
                    </a:p>
                  </a:txBody>
                  <a:tcPr anchor="ctr"/>
                </a:tc>
              </a:tr>
              <a:tr h="803910">
                <a:tc>
                  <a:txBody>
                    <a:bodyPr/>
                    <a:lstStyle/>
                    <a:p>
                      <a:pPr algn="ctr">
                        <a:buNone/>
                      </a:pPr>
                      <a:r>
                        <a:rPr lang="en-US" sz="2400">
                          <a:latin typeface="Times New Roman" panose="02020603050405020304" charset="0"/>
                          <a:cs typeface="Times New Roman" panose="02020603050405020304" charset="0"/>
                        </a:rPr>
                        <a:t>2025 г </a:t>
                      </a:r>
                      <a:endParaRPr lang="en-US" altLang="en-US" sz="2400">
                        <a:latin typeface="Times New Roman" panose="02020603050405020304" charset="0"/>
                        <a:cs typeface="Times New Roman" panose="02020603050405020304" charset="0"/>
                      </a:endParaRPr>
                    </a:p>
                  </a:txBody>
                  <a:tcPr anchor="ctr"/>
                </a:tc>
                <a:tc>
                  <a:txBody>
                    <a:bodyPr/>
                    <a:lstStyle/>
                    <a:p>
                      <a:pPr algn="ctr">
                        <a:buNone/>
                      </a:pPr>
                      <a:r>
                        <a:rPr lang="en-US" sz="2400">
                          <a:latin typeface="Times New Roman" panose="02020603050405020304" charset="0"/>
                          <a:cs typeface="Times New Roman" panose="02020603050405020304" charset="0"/>
                        </a:rPr>
                        <a:t>444 714 </a:t>
                      </a:r>
                      <a:endParaRPr lang="en-US" altLang="en-US" sz="2400">
                        <a:latin typeface="Times New Roman" panose="02020603050405020304" charset="0"/>
                        <a:cs typeface="Times New Roman" panose="02020603050405020304" charset="0"/>
                      </a:endParaRPr>
                    </a:p>
                  </a:txBody>
                  <a:tcPr anchor="ctr"/>
                </a:tc>
              </a:tr>
              <a:tr h="803910">
                <a:tc>
                  <a:txBody>
                    <a:bodyPr/>
                    <a:lstStyle/>
                    <a:p>
                      <a:pPr algn="ctr">
                        <a:buNone/>
                      </a:pPr>
                      <a:r>
                        <a:rPr lang="en-US" sz="2400">
                          <a:latin typeface="Times New Roman" panose="02020603050405020304" charset="0"/>
                          <a:cs typeface="Times New Roman" panose="02020603050405020304" charset="0"/>
                        </a:rPr>
                        <a:t>2026 г. </a:t>
                      </a:r>
                      <a:endParaRPr lang="en-US" altLang="en-US" sz="2400">
                        <a:latin typeface="Times New Roman" panose="02020603050405020304" charset="0"/>
                        <a:cs typeface="Times New Roman" panose="02020603050405020304" charset="0"/>
                      </a:endParaRPr>
                    </a:p>
                  </a:txBody>
                  <a:tcPr anchor="ctr"/>
                </a:tc>
                <a:tc>
                  <a:txBody>
                    <a:bodyPr/>
                    <a:lstStyle/>
                    <a:p>
                      <a:pPr algn="ctr">
                        <a:buNone/>
                      </a:pPr>
                      <a:r>
                        <a:rPr lang="en-US" sz="2400">
                          <a:latin typeface="Times New Roman" panose="02020603050405020304" charset="0"/>
                          <a:cs typeface="Times New Roman" panose="02020603050405020304" charset="0"/>
                        </a:rPr>
                        <a:t>440 771 </a:t>
                      </a:r>
                      <a:endParaRPr lang="en-US" altLang="en-US" sz="2400">
                        <a:latin typeface="Times New Roman" panose="02020603050405020304" charset="0"/>
                        <a:cs typeface="Times New Roman" panose="02020603050405020304" charset="0"/>
                      </a:endParaRPr>
                    </a:p>
                  </a:txBody>
                  <a:tcPr anchor="ctr"/>
                </a:tc>
              </a:tr>
            </a:tbl>
          </a:graphicData>
        </a:graphic>
      </p:graphicFrame>
      <p:sp>
        <p:nvSpPr>
          <p:cNvPr id="3" name="Текстовое поле 2"/>
          <p:cNvSpPr txBox="1"/>
          <p:nvPr/>
        </p:nvSpPr>
        <p:spPr>
          <a:xfrm>
            <a:off x="2394585" y="11451908"/>
            <a:ext cx="8128000" cy="102489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marL="0" marR="0" indent="0" algn="ctr" defTabSz="825500" rtl="0" fontAlgn="auto" latinLnBrk="0" hangingPunct="0">
              <a:lnSpc>
                <a:spcPct val="100000"/>
              </a:lnSpc>
              <a:spcBef>
                <a:spcPts val="0"/>
              </a:spcBef>
              <a:spcAft>
                <a:spcPts val="0"/>
              </a:spcAft>
              <a:buClrTx/>
              <a:buSzTx/>
              <a:buFontTx/>
              <a:buNone/>
            </a:pPr>
            <a:r>
              <a:rPr lang="ru-RU" dirty="0">
                <a:solidFill>
                  <a:schemeClr val="tx1"/>
                </a:solidFill>
                <a:latin typeface="Times New Roman" panose="02020603050405020304" charset="0"/>
                <a:ea typeface="Calibri" panose="020F0502020204030204" charset="0"/>
                <a:cs typeface="Times New Roman" panose="02020603050405020304" charset="0"/>
                <a:sym typeface="+mn-ea"/>
              </a:rPr>
              <a:t>*Согласно документу от ноября 2023</a:t>
            </a:r>
            <a:endParaRPr kumimoji="0" lang="ru-RU" altLang="en-US"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ctr" defTabSz="825500" rtl="0" fontAlgn="auto" latinLnBrk="0" hangingPunct="0">
              <a:lnSpc>
                <a:spcPct val="100000"/>
              </a:lnSpc>
              <a:spcBef>
                <a:spcPts val="0"/>
              </a:spcBef>
              <a:spcAft>
                <a:spcPts val="0"/>
              </a:spcAft>
              <a:buClrTx/>
              <a:buSzTx/>
              <a:buFontTx/>
              <a:buNone/>
            </a:pPr>
            <a:endParaRPr kumimoji="0" lang="ru-RU" altLang="en-US" sz="30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dir="in"/>
      </p:transition>
    </mc:Choice>
    <mc:Fallback>
      <p:transition spd="slow">
        <p:split orient="vert" dir="in"/>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Текстовое поле 2"/>
          <p:cNvSpPr txBox="1"/>
          <p:nvPr/>
        </p:nvSpPr>
        <p:spPr>
          <a:xfrm>
            <a:off x="904875" y="1857375"/>
            <a:ext cx="12894310" cy="851662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Для прогнозирования бюджета на 2027-2030 годы, можно рассчитать, используя формулу линейной регрессии, которая была получена в ходе обучения модели:</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ctr"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y=5208.4×x−10,103,182y=5208.4×x−10,103,182,  где:</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ctr" defTabSz="825500" rtl="0" fontAlgn="auto" latinLnBrk="0" hangingPunct="0">
              <a:lnSpc>
                <a:spcPct val="100000"/>
              </a:lnSpc>
              <a:spcBef>
                <a:spcPts val="0"/>
              </a:spcBef>
              <a:spcAft>
                <a:spcPts val="0"/>
              </a:spcAft>
              <a:buClrTx/>
              <a:buSzTx/>
              <a:buFontTx/>
              <a:buNone/>
            </a:pP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y — прогнозируемый доход в миллионах рублей,</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x — год,</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5208.4 — это коэффициент наклона (или угол наклона линии), который был вычислен в ходе обучения модели линейной регрессии. Этот коэффициент представляет собой изменение зависимой переменной (в данном случае доходов, выраженных в миллионах рублей) за одну единицу изменения независимой переменной (год).</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С помощью формулы модели Линейной регрессия по данным о доходах за период с 2022 по 2026 год был  рассчитан коэффициент наклона в размере 5208.4, показывающий увеличение  каждым годом доходов в среднем на 5208.4 миллиона рублей.</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-10,103,182 — является значением пересечения с осью Y, или y-перехватом, в уравнении линейной регрессии для прогнозирования доходов. Этот параметр был также вычислен в процессе обучения модели линейной регрессии на основе предоставленных данных.</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p:pic>
        <p:nvPicPr>
          <p:cNvPr id="4" name="Замещающая рамка рисунка 3" descr="f1e9ec_a118d916518c4"/>
          <p:cNvPicPr>
            <a:picLocks noGrp="1" noChangeAspect="1"/>
          </p:cNvPicPr>
          <p:nvPr>
            <p:ph type="pic" sz="quarter" idx="10"/>
          </p:nvPr>
        </p:nvPicPr>
        <p:blipFill>
          <a:blip r:embed="rId1"/>
          <a:stretch>
            <a:fillRect/>
          </a:stretch>
        </p:blipFill>
        <p:spPr>
          <a:xfrm>
            <a:off x="14970760" y="2815590"/>
            <a:ext cx="8265160" cy="5039995"/>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par>
                                <p:cTn id="11" presetID="1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82" name="Numbered List"/>
          <p:cNvSpPr txBox="1"/>
          <p:nvPr/>
        </p:nvSpPr>
        <p:spPr>
          <a:xfrm>
            <a:off x="2206625" y="1126173"/>
            <a:ext cx="16008350" cy="716915"/>
          </a:xfrm>
          <a:prstGeom prst="rect">
            <a:avLst/>
          </a:prstGeom>
          <a:noFill/>
          <a:ln w="12700" cap="flat">
            <a:noFill/>
            <a:miter lim="400000"/>
          </a:ln>
          <a:effectLst/>
        </p:spPr>
        <p:txBody>
          <a:bodyPr wrap="square" lIns="50800" tIns="50800" rIns="50800" bIns="50800" numCol="1" anchor="ctr">
            <a:spAutoFit/>
          </a:bodyPr>
          <a:lstStyle>
            <a:lvl1pPr>
              <a:defRPr sz="8000" b="0">
                <a:solidFill>
                  <a:srgbClr val="31333D"/>
                </a:solidFill>
                <a:latin typeface="Maven Pro Medium"/>
                <a:ea typeface="Maven Pro Medium"/>
                <a:cs typeface="Maven Pro Medium"/>
                <a:sym typeface="Maven Pro Medium"/>
              </a:defRPr>
            </a:lvl1pPr>
          </a:lstStyle>
          <a:p>
            <a:pPr algn="just"/>
            <a:r>
              <a:rPr lang="ru-RU" sz="4000" dirty="0">
                <a:latin typeface="Times New Roman" panose="02020603050405020304" charset="0"/>
                <a:ea typeface="Calibri" panose="020F0502020204030204" charset="0"/>
                <a:cs typeface="Times New Roman" panose="02020603050405020304" charset="0"/>
              </a:rPr>
              <a:t>П</a:t>
            </a:r>
            <a:r>
              <a:rPr lang="zh-CN" altLang="en-US" sz="4000" dirty="0">
                <a:latin typeface="Times New Roman" panose="02020603050405020304" charset="0"/>
                <a:ea typeface="Calibri" panose="020F0502020204030204" charset="0"/>
                <a:cs typeface="Times New Roman" panose="02020603050405020304" charset="0"/>
              </a:rPr>
              <a:t>роведе</a:t>
            </a:r>
            <a:r>
              <a:rPr lang="ru-RU" altLang="zh-CN" sz="4000" dirty="0">
                <a:latin typeface="Times New Roman" panose="02020603050405020304" charset="0"/>
                <a:ea typeface="Calibri" panose="020F0502020204030204" charset="0"/>
                <a:cs typeface="Times New Roman" panose="02020603050405020304" charset="0"/>
              </a:rPr>
              <a:t>м</a:t>
            </a:r>
            <a:r>
              <a:rPr lang="zh-CN" altLang="en-US" sz="4000" dirty="0">
                <a:latin typeface="Times New Roman" panose="02020603050405020304" charset="0"/>
                <a:ea typeface="Calibri" panose="020F0502020204030204" charset="0"/>
                <a:cs typeface="Times New Roman" panose="02020603050405020304" charset="0"/>
              </a:rPr>
              <a:t> расчет, представленные в </a:t>
            </a:r>
            <a:r>
              <a:rPr lang="zh-CN" altLang="en-US" sz="4000" dirty="0" smtClean="0">
                <a:latin typeface="Times New Roman" panose="02020603050405020304" charset="0"/>
                <a:ea typeface="Calibri" panose="020F0502020204030204" charset="0"/>
                <a:cs typeface="Times New Roman" panose="02020603050405020304" charset="0"/>
              </a:rPr>
              <a:t>таблице</a:t>
            </a:r>
            <a:r>
              <a:rPr lang="ru-RU" altLang="zh-CN" sz="4000" dirty="0" smtClean="0">
                <a:latin typeface="Times New Roman" panose="02020603050405020304" charset="0"/>
                <a:ea typeface="Calibri" panose="020F0502020204030204" charset="0"/>
                <a:cs typeface="Times New Roman" panose="02020603050405020304" charset="0"/>
              </a:rPr>
              <a:t>:</a:t>
            </a:r>
            <a:endParaRPr lang="zh-CN" altLang="en-US" sz="4000" dirty="0">
              <a:latin typeface="Times New Roman" panose="02020603050405020304" charset="0"/>
              <a:ea typeface="Calibri" panose="020F0502020204030204" charset="0"/>
              <a:cs typeface="Times New Roman" panose="02020603050405020304" charset="0"/>
            </a:endParaRPr>
          </a:p>
        </p:txBody>
      </p:sp>
      <p:sp>
        <p:nvSpPr>
          <p:cNvPr id="38" name="Текстовое поле 37"/>
          <p:cNvSpPr txBox="1"/>
          <p:nvPr/>
        </p:nvSpPr>
        <p:spPr>
          <a:xfrm>
            <a:off x="2320925" y="8042275"/>
            <a:ext cx="13670915" cy="433768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36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Эти расчёты подтверждают прогнозы, полученные ранее с использованием модели линейной регрессии, и показывают, как изменяется прогнозируемый бюджет от года к году.</a:t>
            </a:r>
            <a:endParaRPr kumimoji="0" lang="ru-RU" altLang="en-US" sz="36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6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 В каждом следующем году доход увеличивается примерно на 5208.4 миллиона рублей, что соответствует коэффициенту наклона нашей линейной модели.</a:t>
            </a:r>
            <a:endParaRPr kumimoji="0" lang="ru-RU" altLang="en-US" sz="36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p:pic>
        <p:nvPicPr>
          <p:cNvPr id="39" name="Замещающая рамка рисунка 38" descr="GifFinance"/>
          <p:cNvPicPr>
            <a:picLocks noGrp="1" noChangeAspect="1"/>
          </p:cNvPicPr>
          <p:nvPr>
            <p:ph type="pic" sz="quarter" idx="11"/>
          </p:nvPr>
        </p:nvPicPr>
        <p:blipFill>
          <a:blip r:embed="rId1"/>
          <a:stretch>
            <a:fillRect/>
          </a:stretch>
        </p:blipFill>
        <p:spPr>
          <a:xfrm>
            <a:off x="16315055" y="3917315"/>
            <a:ext cx="7188200" cy="5031105"/>
          </a:xfrm>
          <a:prstGeom prst="rect">
            <a:avLst/>
          </a:prstGeom>
          <a:solidFill>
            <a:schemeClr val="bg1"/>
          </a:solidFill>
        </p:spPr>
      </p:pic>
      <p:graphicFrame>
        <p:nvGraphicFramePr>
          <p:cNvPr id="5" name="Замещающая рамка рисунка 4"/>
          <p:cNvGraphicFramePr>
            <a:graphicFrameLocks noGrp="1"/>
          </p:cNvGraphicFramePr>
          <p:nvPr>
            <p:ph type="pic" sz="quarter" idx="10"/>
          </p:nvPr>
        </p:nvGraphicFramePr>
        <p:xfrm>
          <a:off x="2843530" y="2524125"/>
          <a:ext cx="10847070" cy="4381500"/>
        </p:xfrm>
        <a:graphic>
          <a:graphicData uri="http://schemas.openxmlformats.org/drawingml/2006/table">
            <a:tbl>
              <a:tblPr>
                <a:tableStyleId>{775DCB02-9BB8-47FD-8907-85C794F793BA}</a:tableStyleId>
              </a:tblPr>
              <a:tblGrid>
                <a:gridCol w="4991735"/>
                <a:gridCol w="5855335"/>
              </a:tblGrid>
              <a:tr h="817245">
                <a:tc>
                  <a:txBody>
                    <a:bodyPr/>
                    <a:p>
                      <a:pPr>
                        <a:buNone/>
                      </a:pPr>
                      <a:r>
                        <a:rPr lang="en-US" sz="2400" dirty="0" err="1">
                          <a:latin typeface="Times New Roman" panose="02020603050405020304" charset="0"/>
                          <a:cs typeface="Times New Roman" panose="02020603050405020304" charset="0"/>
                        </a:rPr>
                        <a:t>Год</a:t>
                      </a:r>
                      <a:endParaRPr lang="en-US" altLang="en-US" sz="2400" dirty="0">
                        <a:latin typeface="Times New Roman" panose="02020603050405020304" charset="0"/>
                        <a:ea typeface="Times New Roman" panose="02020603050405020304" charset="0"/>
                        <a:cs typeface="Times New Roman" panose="02020603050405020304" charset="0"/>
                      </a:endParaRPr>
                    </a:p>
                  </a:txBody>
                  <a:tcPr marL="68580" marR="68580" marT="0" marB="0"/>
                </a:tc>
                <a:tc>
                  <a:txBody>
                    <a:bodyPr/>
                    <a:p>
                      <a:pPr>
                        <a:buNone/>
                      </a:pPr>
                      <a:r>
                        <a:rPr lang="en-US" sz="2400">
                          <a:latin typeface="Times New Roman" panose="02020603050405020304" charset="0"/>
                          <a:cs typeface="Times New Roman" panose="02020603050405020304" charset="0"/>
                        </a:rPr>
                        <a:t>Формула: y = 5208.4 * </a:t>
                      </a:r>
                      <a:r>
                        <a:rPr lang="ru-RU" altLang="en-US" sz="2400">
                          <a:latin typeface="Times New Roman" panose="02020603050405020304" charset="0"/>
                          <a:cs typeface="Times New Roman" panose="02020603050405020304" charset="0"/>
                        </a:rPr>
                        <a:t>ГОД</a:t>
                      </a:r>
                      <a:r>
                        <a:rPr lang="en-US" sz="2400">
                          <a:latin typeface="Times New Roman" panose="02020603050405020304" charset="0"/>
                          <a:cs typeface="Times New Roman" panose="02020603050405020304" charset="0"/>
                        </a:rPr>
                        <a:t>- 10</a:t>
                      </a:r>
                      <a:r>
                        <a:rPr lang="ru-RU" altLang="en-US" sz="2400">
                          <a:latin typeface="Times New Roman" panose="02020603050405020304" charset="0"/>
                          <a:cs typeface="Times New Roman" panose="02020603050405020304" charset="0"/>
                        </a:rPr>
                        <a:t> </a:t>
                      </a:r>
                      <a:r>
                        <a:rPr lang="en-US" sz="2400">
                          <a:latin typeface="Times New Roman" panose="02020603050405020304" charset="0"/>
                          <a:cs typeface="Times New Roman" panose="02020603050405020304" charset="0"/>
                        </a:rPr>
                        <a:t>103</a:t>
                      </a:r>
                      <a:r>
                        <a:rPr lang="ru-RU" altLang="en-US" sz="2400">
                          <a:latin typeface="Times New Roman" panose="02020603050405020304" charset="0"/>
                          <a:cs typeface="Times New Roman" panose="02020603050405020304" charset="0"/>
                        </a:rPr>
                        <a:t> </a:t>
                      </a:r>
                      <a:r>
                        <a:rPr lang="en-US" sz="2400">
                          <a:latin typeface="Times New Roman" panose="02020603050405020304" charset="0"/>
                          <a:cs typeface="Times New Roman" panose="02020603050405020304" charset="0"/>
                        </a:rPr>
                        <a:t>182 (млн рублей)</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r>
              <a:tr h="995045">
                <a:tc>
                  <a:txBody>
                    <a:bodyPr/>
                    <a:p>
                      <a:pPr>
                        <a:buNone/>
                      </a:pPr>
                      <a:r>
                        <a:rPr lang="en-US" sz="2400">
                          <a:latin typeface="Times New Roman" panose="02020603050405020304" charset="0"/>
                          <a:cs typeface="Times New Roman" panose="02020603050405020304" charset="0"/>
                        </a:rPr>
                        <a:t>2027</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c>
                  <a:txBody>
                    <a:bodyPr/>
                    <a:p>
                      <a:pPr>
                        <a:buNone/>
                      </a:pPr>
                      <a:r>
                        <a:rPr lang="en-US" sz="2400">
                          <a:latin typeface="Times New Roman" panose="02020603050405020304" charset="0"/>
                          <a:cs typeface="Times New Roman" panose="02020603050405020304" charset="0"/>
                        </a:rPr>
                        <a:t>454244</a:t>
                      </a:r>
                      <a:r>
                        <a:rPr lang="ru-RU" altLang="en-US" sz="2400">
                          <a:latin typeface="Times New Roman" panose="02020603050405020304" charset="0"/>
                          <a:cs typeface="Times New Roman" panose="02020603050405020304" charset="0"/>
                        </a:rPr>
                        <a:t> </a:t>
                      </a:r>
                      <a:r>
                        <a:rPr lang="en-US" sz="2400">
                          <a:latin typeface="Times New Roman" panose="02020603050405020304" charset="0"/>
                          <a:cs typeface="Times New Roman" panose="02020603050405020304" charset="0"/>
                        </a:rPr>
                        <a:t>79</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r>
              <a:tr h="1043305">
                <a:tc>
                  <a:txBody>
                    <a:bodyPr/>
                    <a:p>
                      <a:pPr>
                        <a:buNone/>
                      </a:pPr>
                      <a:r>
                        <a:rPr lang="en-US" sz="2400">
                          <a:latin typeface="Times New Roman" panose="02020603050405020304" charset="0"/>
                          <a:cs typeface="Times New Roman" panose="02020603050405020304" charset="0"/>
                        </a:rPr>
                        <a:t>2028</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c>
                  <a:txBody>
                    <a:bodyPr/>
                    <a:p>
                      <a:pPr>
                        <a:buNone/>
                      </a:pPr>
                      <a:r>
                        <a:rPr lang="en-US" sz="2400">
                          <a:latin typeface="Times New Roman" panose="02020603050405020304" charset="0"/>
                          <a:cs typeface="Times New Roman" panose="02020603050405020304" charset="0"/>
                        </a:rPr>
                        <a:t>459453</a:t>
                      </a:r>
                      <a:r>
                        <a:rPr lang="ru-RU" altLang="en-US" sz="2400">
                          <a:latin typeface="Times New Roman" panose="02020603050405020304" charset="0"/>
                          <a:cs typeface="Times New Roman" panose="02020603050405020304" charset="0"/>
                        </a:rPr>
                        <a:t> </a:t>
                      </a:r>
                      <a:r>
                        <a:rPr lang="en-US" sz="2400">
                          <a:latin typeface="Times New Roman" panose="02020603050405020304" charset="0"/>
                          <a:cs typeface="Times New Roman" panose="02020603050405020304" charset="0"/>
                        </a:rPr>
                        <a:t>19</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r>
              <a:tr h="995045">
                <a:tc>
                  <a:txBody>
                    <a:bodyPr/>
                    <a:p>
                      <a:pPr>
                        <a:buNone/>
                      </a:pPr>
                      <a:r>
                        <a:rPr lang="en-US" sz="2400">
                          <a:latin typeface="Times New Roman" panose="02020603050405020304" charset="0"/>
                          <a:cs typeface="Times New Roman" panose="02020603050405020304" charset="0"/>
                        </a:rPr>
                        <a:t>2029</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c>
                  <a:txBody>
                    <a:bodyPr/>
                    <a:p>
                      <a:pPr>
                        <a:buNone/>
                      </a:pPr>
                      <a:r>
                        <a:rPr lang="en-US" sz="2400">
                          <a:latin typeface="Times New Roman" panose="02020603050405020304" charset="0"/>
                          <a:cs typeface="Times New Roman" panose="02020603050405020304" charset="0"/>
                        </a:rPr>
                        <a:t>464661</a:t>
                      </a:r>
                      <a:r>
                        <a:rPr lang="ru-RU" altLang="en-US" sz="2400">
                          <a:latin typeface="Times New Roman" panose="02020603050405020304" charset="0"/>
                          <a:cs typeface="Times New Roman" panose="02020603050405020304" charset="0"/>
                        </a:rPr>
                        <a:t> </a:t>
                      </a:r>
                      <a:r>
                        <a:rPr lang="en-US" sz="2400">
                          <a:latin typeface="Times New Roman" panose="02020603050405020304" charset="0"/>
                          <a:cs typeface="Times New Roman" panose="02020603050405020304" charset="0"/>
                        </a:rPr>
                        <a:t>59</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r>
              <a:tr h="530860">
                <a:tc>
                  <a:txBody>
                    <a:bodyPr/>
                    <a:p>
                      <a:pPr>
                        <a:buNone/>
                      </a:pPr>
                      <a:r>
                        <a:rPr lang="en-US" sz="2400">
                          <a:latin typeface="Times New Roman" panose="02020603050405020304" charset="0"/>
                          <a:cs typeface="Times New Roman" panose="02020603050405020304" charset="0"/>
                        </a:rPr>
                        <a:t>2030</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c>
                  <a:txBody>
                    <a:bodyPr/>
                    <a:p>
                      <a:pPr>
                        <a:buNone/>
                      </a:pPr>
                      <a:r>
                        <a:rPr lang="en-US" sz="2400">
                          <a:latin typeface="Times New Roman" panose="02020603050405020304" charset="0"/>
                          <a:cs typeface="Times New Roman" panose="02020603050405020304" charset="0"/>
                        </a:rPr>
                        <a:t>469870</a:t>
                      </a:r>
                      <a:endParaRPr lang="en-US" altLang="en-US" sz="2400">
                        <a:latin typeface="Times New Roman" panose="02020603050405020304" charset="0"/>
                        <a:ea typeface="Times New Roman" panose="02020603050405020304" charset="0"/>
                        <a:cs typeface="Times New Roman" panose="02020603050405020304" charset="0"/>
                      </a:endParaRPr>
                    </a:p>
                  </a:txBody>
                  <a:tcPr marL="68580" marR="68580" marT="0" marB="0"/>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down)">
                                      <p:cBhvr>
                                        <p:cTn id="7" dur="500"/>
                                        <p:tgtEl>
                                          <p:spTgt spid="8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1000" fill="hold"/>
                                        <p:tgtEl>
                                          <p:spTgt spid="3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7"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900" decel="100000" fill="hold"/>
                                        <p:tgtEl>
                                          <p:spTgt spid="5"/>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38"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Текстовое поле 2"/>
          <p:cNvSpPr txBox="1"/>
          <p:nvPr/>
        </p:nvSpPr>
        <p:spPr>
          <a:xfrm>
            <a:off x="657225" y="1211580"/>
            <a:ext cx="17521555" cy="320929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algn="just"/>
            <a:r>
              <a:rPr lang="ru-RU" b="0" dirty="0" smtClean="0">
                <a:latin typeface="Times New Roman" panose="02020603050405020304" charset="0"/>
                <a:cs typeface="Times New Roman" panose="02020603050405020304" charset="0"/>
              </a:rPr>
              <a:t>Проведём анализ доходов, оценить ценовую </a:t>
            </a:r>
            <a:r>
              <a:rPr lang="ru-RU" b="0" dirty="0">
                <a:latin typeface="Times New Roman" panose="02020603050405020304" charset="0"/>
                <a:cs typeface="Times New Roman" panose="02020603050405020304" charset="0"/>
              </a:rPr>
              <a:t>политику </a:t>
            </a:r>
            <a:r>
              <a:rPr lang="ru-RU" b="0" dirty="0" smtClean="0">
                <a:latin typeface="Times New Roman" panose="02020603050405020304" charset="0"/>
                <a:cs typeface="Times New Roman" panose="02020603050405020304" charset="0"/>
              </a:rPr>
              <a:t>предприятия и </a:t>
            </a:r>
            <a:r>
              <a:rPr lang="ru-RU" b="0" dirty="0">
                <a:latin typeface="Times New Roman" panose="02020603050405020304" charset="0"/>
                <a:cs typeface="Times New Roman" panose="02020603050405020304" charset="0"/>
              </a:rPr>
              <a:t>искать пути повышения </a:t>
            </a:r>
            <a:r>
              <a:rPr lang="ru-RU" b="0" dirty="0" smtClean="0">
                <a:latin typeface="Times New Roman" panose="02020603050405020304" charset="0"/>
                <a:cs typeface="Times New Roman" panose="02020603050405020304" charset="0"/>
              </a:rPr>
              <a:t>данного показателя</a:t>
            </a:r>
            <a:r>
              <a:rPr lang="ru-RU" altLang="en-US" b="0" dirty="0" smtClean="0">
                <a:latin typeface="Times New Roman" panose="02020603050405020304" charset="0"/>
                <a:cs typeface="Times New Roman" panose="02020603050405020304" charset="0"/>
              </a:rPr>
              <a:t>. </a:t>
            </a:r>
            <a:r>
              <a:rPr lang="ru-RU" altLang="en-US" b="0" dirty="0">
                <a:latin typeface="Times New Roman" panose="02020603050405020304" charset="0"/>
                <a:cs typeface="Times New Roman" panose="02020603050405020304" charset="0"/>
              </a:rPr>
              <a:t>В структуру основных доходов бюджета края включают</a:t>
            </a:r>
            <a:r>
              <a:rPr lang="ru-RU" dirty="0">
                <a:solidFill>
                  <a:schemeClr val="tx1"/>
                </a:solidFill>
                <a:latin typeface="Times New Roman" panose="02020603050405020304" charset="0"/>
                <a:ea typeface="Calibri" panose="020F0502020204030204" charset="0"/>
                <a:cs typeface="Times New Roman" panose="02020603050405020304" charset="0"/>
                <a:sym typeface="+mn-ea"/>
              </a:rPr>
              <a:t>*</a:t>
            </a: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1.Налог на прибыль организаций</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2.Налог на доходы физических лиц</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3.Акцизы</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4.Налог на имущество организаций</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5.Прочие налоговые и неналоговые доходы</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6.Безвозмездные поступления</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Динамика, этих показателей представлена на </a:t>
            </a:r>
            <a:r>
              <a:rPr kumimoji="0" lang="ru-RU" altLang="en-US" sz="3000" b="0" i="0" u="none" strike="noStrike" cap="none" spc="0" normalizeH="0" baseline="0" dirty="0" smtClean="0">
                <a:ln>
                  <a:noFill/>
                </a:ln>
                <a:solidFill>
                  <a:srgbClr val="000000"/>
                </a:solidFill>
                <a:effectLst/>
                <a:uFillTx/>
                <a:latin typeface="Times New Roman" panose="02020603050405020304" charset="0"/>
                <a:ea typeface="Helvetica Neue"/>
                <a:cs typeface="Times New Roman" panose="02020603050405020304" charset="0"/>
                <a:sym typeface="Helvetica Neue"/>
              </a:rPr>
              <a:t>рисунке:</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p:pic>
        <p:nvPicPr>
          <p:cNvPr id="104" name="Изображение 103"/>
          <p:cNvPicPr/>
          <p:nvPr/>
        </p:nvPicPr>
        <p:blipFill>
          <a:blip/>
          <a:stretch>
            <a:fillRect/>
          </a:stretch>
        </p:blipFill>
        <p:spPr>
          <a:xfrm>
            <a:off x="12001500" y="6667500"/>
            <a:ext cx="381000" cy="381000"/>
          </a:xfrm>
          <a:prstGeom prst="rect">
            <a:avLst/>
          </a:prstGeom>
          <a:noFill/>
          <a:ln w="9525">
            <a:noFill/>
          </a:ln>
        </p:spPr>
      </p:pic>
      <p:pic>
        <p:nvPicPr>
          <p:cNvPr id="4" name="Изображение 1"/>
          <p:cNvPicPr>
            <a:picLocks noGrp="1" noChangeAspect="1"/>
          </p:cNvPicPr>
          <p:nvPr>
            <p:ph type="pic" sz="quarter" idx="10"/>
          </p:nvPr>
        </p:nvPicPr>
        <p:blipFill>
          <a:blip r:embed="rId1"/>
          <a:stretch>
            <a:fillRect/>
          </a:stretch>
        </p:blipFill>
        <p:spPr>
          <a:xfrm>
            <a:off x="10179050" y="1577340"/>
            <a:ext cx="10880090" cy="4359275"/>
          </a:xfrm>
          <a:prstGeom prst="rect">
            <a:avLst/>
          </a:prstGeom>
          <a:noFill/>
          <a:ln>
            <a:noFill/>
          </a:ln>
          <a:scene3d>
            <a:camera prst="perspectiveLeft"/>
            <a:lightRig rig="threePt" dir="t"/>
          </a:scene3d>
        </p:spPr>
      </p:pic>
      <p:sp>
        <p:nvSpPr>
          <p:cNvPr id="16" name="Прямоугольник 15"/>
          <p:cNvSpPr/>
          <p:nvPr/>
        </p:nvSpPr>
        <p:spPr>
          <a:xfrm>
            <a:off x="990600" y="6420485"/>
            <a:ext cx="22840315" cy="1665605"/>
          </a:xfrm>
          <a:prstGeom prst="rect">
            <a:avLst/>
          </a:prstGeom>
          <a:solidFill>
            <a:schemeClr val="accent1"/>
          </a:solid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0" tIns="0" rIns="0" bIns="0" numCol="1" spcCol="38100" rtlCol="0" anchor="ctr" forceAA="0">
            <a:noAutofit/>
          </a:bodyPr>
          <a:lstStyle/>
          <a:p>
            <a:pPr marL="0" marR="0" indent="0" algn="ctr" defTabSz="825500" rtl="0" fontAlgn="auto" latinLnBrk="0" hangingPunct="0">
              <a:lnSpc>
                <a:spcPct val="100000"/>
              </a:lnSpc>
              <a:spcBef>
                <a:spcPts val="0"/>
              </a:spcBef>
              <a:spcAft>
                <a:spcPts val="0"/>
              </a:spcAft>
              <a:buClrTx/>
              <a:buSzTx/>
              <a:buFontTx/>
              <a:buNone/>
            </a:pPr>
            <a:endParaRPr kumimoji="0" lang="ru-RU" alt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7" name="Текстовое поле 16"/>
          <p:cNvSpPr txBox="1"/>
          <p:nvPr/>
        </p:nvSpPr>
        <p:spPr>
          <a:xfrm>
            <a:off x="1390650" y="8547735"/>
            <a:ext cx="17823815" cy="333311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Для подробного расчета прогноза доходов до 2030 года для каждой категории, используем формулу:</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ctr"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Прогноз на следующий год=Доход текущего года×(1+100*Средний процент изменения)</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ctr" defTabSz="825500" rtl="0" fontAlgn="auto" latinLnBrk="0" hangingPunct="0">
              <a:lnSpc>
                <a:spcPct val="100000"/>
              </a:lnSpc>
              <a:spcBef>
                <a:spcPts val="0"/>
              </a:spcBef>
              <a:spcAft>
                <a:spcPts val="0"/>
              </a:spcAft>
              <a:buClrTx/>
              <a:buSzTx/>
              <a:buFontTx/>
              <a:buNone/>
            </a:pP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Рассмотрим каждую категорию отдельно</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ctr" defTabSz="825500" rtl="0" fontAlgn="auto" latinLnBrk="0" hangingPunct="0">
              <a:lnSpc>
                <a:spcPct val="100000"/>
              </a:lnSpc>
              <a:spcBef>
                <a:spcPts val="0"/>
              </a:spcBef>
              <a:spcAft>
                <a:spcPts val="0"/>
              </a:spcAft>
              <a:buClrTx/>
              <a:buSzTx/>
              <a:buFontTx/>
              <a:buNone/>
            </a:pP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lang="ru-RU" dirty="0">
                <a:solidFill>
                  <a:schemeClr val="tx1"/>
                </a:solidFill>
                <a:latin typeface="Times New Roman" panose="02020603050405020304" charset="0"/>
                <a:ea typeface="Calibri" panose="020F0502020204030204" charset="0"/>
                <a:cs typeface="Times New Roman" panose="02020603050405020304" charset="0"/>
                <a:sym typeface="+mn-ea"/>
              </a:rPr>
              <a:t>*Согласно документу от ноября 2023</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000"/>
                            </p:stCondLst>
                            <p:childTnLst>
                              <p:par>
                                <p:cTn id="14" presetID="6"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circle(in)">
                                      <p:cBhvr>
                                        <p:cTn id="16"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104" name="Изображение 103"/>
          <p:cNvPicPr/>
          <p:nvPr/>
        </p:nvPicPr>
        <p:blipFill>
          <a:blip/>
          <a:stretch>
            <a:fillRect/>
          </a:stretch>
        </p:blipFill>
        <p:spPr>
          <a:xfrm>
            <a:off x="12001500" y="6667500"/>
            <a:ext cx="381000" cy="381000"/>
          </a:xfrm>
          <a:prstGeom prst="rect">
            <a:avLst/>
          </a:prstGeom>
          <a:noFill/>
          <a:ln w="9525">
            <a:noFill/>
          </a:ln>
        </p:spPr>
      </p:pic>
      <p:graphicFrame>
        <p:nvGraphicFramePr>
          <p:cNvPr id="4" name="Замещающая рамка рисунка 3"/>
          <p:cNvGraphicFramePr>
            <a:graphicFrameLocks noGrp="1"/>
          </p:cNvGraphicFramePr>
          <p:nvPr>
            <p:ph type="pic" sz="quarter" idx="10"/>
          </p:nvPr>
        </p:nvGraphicFramePr>
        <p:xfrm>
          <a:off x="9281160" y="459105"/>
          <a:ext cx="13820140" cy="10283825"/>
        </p:xfrm>
        <a:graphic>
          <a:graphicData uri="http://schemas.openxmlformats.org/drawingml/2006/table">
            <a:tbl>
              <a:tblPr>
                <a:tableStyleId>{775DCB02-9BB8-47FD-8907-85C794F793BA}</a:tableStyleId>
              </a:tblPr>
              <a:tblGrid>
                <a:gridCol w="3455035"/>
                <a:gridCol w="3455035"/>
                <a:gridCol w="3455035"/>
                <a:gridCol w="3455035"/>
              </a:tblGrid>
              <a:tr h="609600">
                <a:tc>
                  <a:txBody>
                    <a:bodyPr/>
                    <a:lstStyle/>
                    <a:p>
                      <a:pPr>
                        <a:buNone/>
                      </a:pPr>
                      <a:r>
                        <a:rPr lang="en-US" sz="2000">
                          <a:latin typeface="Times New Roman" panose="02020603050405020304" charset="0"/>
                          <a:cs typeface="Times New Roman" panose="02020603050405020304" charset="0"/>
                        </a:rPr>
                        <a:t>Категория</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Среднее процентное изменение</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Год</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Прогноз</a:t>
                      </a:r>
                      <a:endParaRPr lang="en-US" altLang="en-US" sz="2000">
                        <a:latin typeface="Times New Roman" panose="02020603050405020304" charset="0"/>
                        <a:cs typeface="Times New Roman" panose="02020603050405020304" charset="0"/>
                      </a:endParaRPr>
                    </a:p>
                  </a:txBody>
                  <a:tcPr marL="68580" marR="68580" marT="0" marB="0"/>
                </a:tc>
              </a:tr>
              <a:tr h="412115">
                <a:tc rowSpan="4">
                  <a:txBody>
                    <a:bodyPr/>
                    <a:lstStyle/>
                    <a:p>
                      <a:pPr>
                        <a:buNone/>
                      </a:pPr>
                      <a:r>
                        <a:rPr lang="en-US" sz="2000">
                          <a:latin typeface="Times New Roman" panose="02020603050405020304" charset="0"/>
                          <a:cs typeface="Times New Roman" panose="02020603050405020304" charset="0"/>
                        </a:rPr>
                        <a:t>Налог на прибыль организаций</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tc>
                <a:tc rowSpan="4">
                  <a:txBody>
                    <a:bodyPr/>
                    <a:lstStyle/>
                    <a:p>
                      <a:pPr>
                        <a:buNone/>
                      </a:pPr>
                      <a:r>
                        <a:rPr lang="en-US" sz="2000">
                          <a:latin typeface="Times New Roman" panose="02020603050405020304" charset="0"/>
                          <a:cs typeface="Times New Roman" panose="02020603050405020304" charset="0"/>
                        </a:rPr>
                        <a:t>+10.45%</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130,579×(1+0.1045)=144</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221</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144,221×(1+0.1045)=159</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289</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159,289×(1+0.1045)=175</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931</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175,931×(1+0.1045)=194</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312</a:t>
                      </a:r>
                      <a:endParaRPr lang="en-US" altLang="en-US" sz="2000">
                        <a:latin typeface="Times New Roman" panose="02020603050405020304" charset="0"/>
                        <a:cs typeface="Times New Roman" panose="02020603050405020304" charset="0"/>
                      </a:endParaRPr>
                    </a:p>
                  </a:txBody>
                  <a:tcPr marL="68580" marR="68580" marT="0" marB="0"/>
                </a:tc>
              </a:tr>
              <a:tr h="412115">
                <a:tc rowSpan="4">
                  <a:txBody>
                    <a:bodyPr/>
                    <a:lstStyle/>
                    <a:p>
                      <a:pPr>
                        <a:buNone/>
                      </a:pPr>
                      <a:r>
                        <a:rPr lang="en-US" sz="2000">
                          <a:latin typeface="Times New Roman" panose="02020603050405020304" charset="0"/>
                          <a:cs typeface="Times New Roman" panose="02020603050405020304" charset="0"/>
                        </a:rPr>
                        <a:t>Налог на доходы физических лиц</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tc>
                <a:tc rowSpan="4">
                  <a:txBody>
                    <a:bodyPr/>
                    <a:lstStyle/>
                    <a:p>
                      <a:pPr>
                        <a:buNone/>
                      </a:pPr>
                      <a:r>
                        <a:rPr lang="en-US" sz="2000">
                          <a:latin typeface="Times New Roman" panose="02020603050405020304" charset="0"/>
                          <a:cs typeface="Times New Roman" panose="02020603050405020304" charset="0"/>
                        </a:rPr>
                        <a:t>+8.69%</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119,614×(1+0.0869)=130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010</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130,010×(1+0.0869)=141</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310</a:t>
                      </a:r>
                      <a:endParaRPr lang="en-US" altLang="en-US" sz="2000">
                        <a:latin typeface="Times New Roman" panose="02020603050405020304" charset="0"/>
                        <a:cs typeface="Times New Roman" panose="02020603050405020304" charset="0"/>
                      </a:endParaRPr>
                    </a:p>
                  </a:txBody>
                  <a:tcPr marL="68580" marR="68580" marT="0" marB="0"/>
                </a:tc>
              </a:tr>
              <a:tr h="412115">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141,310×(1+0.0869)=153</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592</a:t>
                      </a:r>
                      <a:endParaRPr lang="en-US" altLang="en-US" sz="2000">
                        <a:latin typeface="Times New Roman" panose="02020603050405020304" charset="0"/>
                        <a:cs typeface="Times New Roman" panose="02020603050405020304" charset="0"/>
                      </a:endParaRPr>
                    </a:p>
                  </a:txBody>
                  <a:tcPr marL="68580" marR="68580" marT="0" marB="0"/>
                </a:tc>
              </a:tr>
              <a:tr h="410845">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153,592×(1+0.0869)=166</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941</a:t>
                      </a:r>
                      <a:endParaRPr lang="en-US" altLang="en-US" sz="2000">
                        <a:latin typeface="Times New Roman" panose="02020603050405020304" charset="0"/>
                        <a:cs typeface="Times New Roman" panose="02020603050405020304" charset="0"/>
                      </a:endParaRPr>
                    </a:p>
                  </a:txBody>
                  <a:tcPr marL="68580" marR="68580" marT="0" marB="0"/>
                </a:tc>
              </a:tr>
              <a:tr h="412115">
                <a:tc rowSpan="4">
                  <a:txBody>
                    <a:bodyPr/>
                    <a:lstStyle/>
                    <a:p>
                      <a:pPr>
                        <a:buNone/>
                      </a:pPr>
                      <a:r>
                        <a:rPr lang="en-US" sz="2000">
                          <a:latin typeface="Times New Roman" panose="02020603050405020304" charset="0"/>
                          <a:cs typeface="Times New Roman" panose="02020603050405020304" charset="0"/>
                        </a:rPr>
                        <a:t>Акцизы</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tc>
                <a:tc rowSpan="4">
                  <a:txBody>
                    <a:bodyPr/>
                    <a:lstStyle/>
                    <a:p>
                      <a:pPr>
                        <a:buNone/>
                      </a:pPr>
                      <a:r>
                        <a:rPr lang="en-US" sz="2000">
                          <a:latin typeface="Times New Roman" panose="02020603050405020304" charset="0"/>
                          <a:cs typeface="Times New Roman" panose="02020603050405020304" charset="0"/>
                        </a:rPr>
                        <a:t>+3.46%</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44,960×(1+0.0346)=46</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514</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46,514×(1+0.0346)=48</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123</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48,123×(1+0.0346)=49</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787</a:t>
                      </a:r>
                      <a:endParaRPr lang="en-US" altLang="en-US" sz="2000">
                        <a:latin typeface="Times New Roman" panose="02020603050405020304" charset="0"/>
                        <a:cs typeface="Times New Roman" panose="02020603050405020304" charset="0"/>
                      </a:endParaRPr>
                    </a:p>
                  </a:txBody>
                  <a:tcPr marL="68580" marR="68580" marT="0" marB="0"/>
                </a:tc>
              </a:tr>
              <a:tr h="412115">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49,787×(1+0.0346)=51</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509</a:t>
                      </a:r>
                      <a:endParaRPr lang="en-US" altLang="en-US" sz="2000">
                        <a:latin typeface="Times New Roman" panose="02020603050405020304" charset="0"/>
                        <a:cs typeface="Times New Roman" panose="02020603050405020304" charset="0"/>
                      </a:endParaRPr>
                    </a:p>
                  </a:txBody>
                  <a:tcPr marL="68580" marR="68580" marT="0" marB="0"/>
                </a:tc>
              </a:tr>
              <a:tr h="411480">
                <a:tc rowSpan="4">
                  <a:txBody>
                    <a:bodyPr/>
                    <a:lstStyle/>
                    <a:p>
                      <a:pPr>
                        <a:buNone/>
                      </a:pPr>
                      <a:r>
                        <a:rPr lang="en-US" sz="2000">
                          <a:latin typeface="Times New Roman" panose="02020603050405020304" charset="0"/>
                          <a:cs typeface="Times New Roman" panose="02020603050405020304" charset="0"/>
                        </a:rPr>
                        <a:t>Налог на имущество</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tc>
                <a:tc rowSpan="4">
                  <a:txBody>
                    <a:bodyPr/>
                    <a:lstStyle/>
                    <a:p>
                      <a:pPr>
                        <a:buNone/>
                      </a:pPr>
                      <a:r>
                        <a:rPr lang="en-US" sz="2000">
                          <a:latin typeface="Times New Roman" panose="02020603050405020304" charset="0"/>
                          <a:cs typeface="Times New Roman" panose="02020603050405020304" charset="0"/>
                        </a:rPr>
                        <a:t>+7.09%</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51,663×(1+0.0709)=55</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327</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55,327×(1+0.0709)=59</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252</a:t>
                      </a:r>
                      <a:endParaRPr lang="en-US" altLang="en-US" sz="2000">
                        <a:latin typeface="Times New Roman" panose="02020603050405020304" charset="0"/>
                        <a:cs typeface="Times New Roman" panose="02020603050405020304" charset="0"/>
                      </a:endParaRPr>
                    </a:p>
                  </a:txBody>
                  <a:tcPr marL="68580" marR="68580" marT="0" marB="0"/>
                </a:tc>
              </a:tr>
              <a:tr h="412115">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59,252×(1+0.0709)=63</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455</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63,455×(1+0.0709)=67</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956</a:t>
                      </a:r>
                      <a:endParaRPr lang="en-US" altLang="en-US" sz="2000">
                        <a:latin typeface="Times New Roman" panose="02020603050405020304" charset="0"/>
                        <a:cs typeface="Times New Roman" panose="02020603050405020304" charset="0"/>
                      </a:endParaRPr>
                    </a:p>
                  </a:txBody>
                  <a:tcPr marL="68580" marR="68580" marT="0" marB="0"/>
                </a:tc>
              </a:tr>
              <a:tr h="411480">
                <a:tc rowSpan="4">
                  <a:txBody>
                    <a:bodyPr/>
                    <a:lstStyle/>
                    <a:p>
                      <a:pPr>
                        <a:buNone/>
                      </a:pPr>
                      <a:r>
                        <a:rPr lang="en-US" sz="2000">
                          <a:latin typeface="Times New Roman" panose="02020603050405020304" charset="0"/>
                          <a:cs typeface="Times New Roman" panose="02020603050405020304" charset="0"/>
                        </a:rPr>
                        <a:t>Прочие налоговые и неналоговые доходы</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tc>
                <a:tc rowSpan="4">
                  <a:txBody>
                    <a:bodyPr/>
                    <a:lstStyle/>
                    <a:p>
                      <a:pPr>
                        <a:buNone/>
                      </a:pPr>
                      <a:r>
                        <a:rPr lang="en-US" sz="2000">
                          <a:latin typeface="Times New Roman" panose="02020603050405020304" charset="0"/>
                          <a:cs typeface="Times New Roman" panose="02020603050405020304" charset="0"/>
                        </a:rPr>
                        <a:t>-3.70%</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1,076×(1−0.0370)=1036</a:t>
                      </a:r>
                      <a:endParaRPr lang="en-US" altLang="en-US" sz="2000">
                        <a:latin typeface="Times New Roman" panose="02020603050405020304" charset="0"/>
                        <a:cs typeface="Times New Roman" panose="02020603050405020304" charset="0"/>
                      </a:endParaRPr>
                    </a:p>
                  </a:txBody>
                  <a:tcPr marL="68580" marR="68580" marT="0" marB="0"/>
                </a:tc>
              </a:tr>
              <a:tr h="34290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1,036×(1−0.0370)=997</a:t>
                      </a:r>
                      <a:endParaRPr lang="en-US" altLang="en-US" sz="2000">
                        <a:latin typeface="Times New Roman" panose="02020603050405020304" charset="0"/>
                        <a:cs typeface="Times New Roman" panose="02020603050405020304" charset="0"/>
                      </a:endParaRPr>
                    </a:p>
                  </a:txBody>
                  <a:tcPr marL="68580" marR="68580" marT="0" marB="0"/>
                </a:tc>
              </a:tr>
              <a:tr h="343535">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997×(1−0.0370)=960</a:t>
                      </a:r>
                      <a:endParaRPr lang="en-US" altLang="en-US" sz="2000">
                        <a:latin typeface="Times New Roman" panose="02020603050405020304" charset="0"/>
                        <a:cs typeface="Times New Roman" panose="02020603050405020304" charset="0"/>
                      </a:endParaRPr>
                    </a:p>
                  </a:txBody>
                  <a:tcPr marL="68580" marR="68580" marT="0" marB="0"/>
                </a:tc>
              </a:tr>
              <a:tr h="34290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960×(1−0.0370)=925</a:t>
                      </a:r>
                      <a:endParaRPr lang="en-US" altLang="en-US" sz="2000">
                        <a:latin typeface="Times New Roman" panose="02020603050405020304" charset="0"/>
                        <a:cs typeface="Times New Roman" panose="02020603050405020304" charset="0"/>
                      </a:endParaRPr>
                    </a:p>
                  </a:txBody>
                  <a:tcPr marL="68580" marR="68580" marT="0" marB="0"/>
                </a:tc>
              </a:tr>
              <a:tr h="411480">
                <a:tc rowSpan="4">
                  <a:txBody>
                    <a:bodyPr/>
                    <a:lstStyle/>
                    <a:p>
                      <a:pPr>
                        <a:buNone/>
                      </a:pPr>
                      <a:r>
                        <a:rPr lang="en-US" sz="2000">
                          <a:latin typeface="Times New Roman" panose="02020603050405020304" charset="0"/>
                          <a:cs typeface="Times New Roman" panose="02020603050405020304" charset="0"/>
                        </a:rPr>
                        <a:t>Безвозмездные поступления</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tc>
                <a:tc rowSpan="4">
                  <a:txBody>
                    <a:bodyPr/>
                    <a:lstStyle/>
                    <a:p>
                      <a:pPr>
                        <a:buNone/>
                      </a:pPr>
                      <a:r>
                        <a:rPr lang="en-US" sz="2000">
                          <a:latin typeface="Times New Roman" panose="02020603050405020304" charset="0"/>
                          <a:cs typeface="Times New Roman" panose="02020603050405020304" charset="0"/>
                        </a:rPr>
                        <a:t>-29.20%</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25,256×(1−0.2920)=17</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881</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17,881×(1−0.2920)=12</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660</a:t>
                      </a:r>
                      <a:endParaRPr lang="en-US" altLang="en-US" sz="2000">
                        <a:latin typeface="Times New Roman" panose="02020603050405020304" charset="0"/>
                        <a:cs typeface="Times New Roman" panose="02020603050405020304" charset="0"/>
                      </a:endParaRPr>
                    </a:p>
                  </a:txBody>
                  <a:tcPr marL="68580" marR="68580" marT="0" marB="0"/>
                </a:tc>
              </a:tr>
              <a:tr h="412115">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12,660×(1−0.2920)=8</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964</a:t>
                      </a:r>
                      <a:endParaRPr lang="en-US" altLang="en-US" sz="2000">
                        <a:latin typeface="Times New Roman" panose="02020603050405020304" charset="0"/>
                        <a:cs typeface="Times New Roman" panose="02020603050405020304" charset="0"/>
                      </a:endParaRPr>
                    </a:p>
                  </a:txBody>
                  <a:tcPr marL="68580" marR="68580" marT="0" marB="0"/>
                </a:tc>
              </a:tr>
              <a:tr h="411480">
                <a:tc vMerge="1">
                  <a:tcPr marL="68580" marR="68580" marT="0" marB="0"/>
                </a:tc>
                <a:tc vMerge="1">
                  <a:tcPr marL="68580" marR="68580" marT="0" marB="0"/>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tc>
                <a:tc>
                  <a:txBody>
                    <a:bodyPr/>
                    <a:lstStyle/>
                    <a:p>
                      <a:pPr>
                        <a:buNone/>
                      </a:pPr>
                      <a:r>
                        <a:rPr lang="en-US" sz="2000">
                          <a:latin typeface="Times New Roman" panose="02020603050405020304" charset="0"/>
                          <a:cs typeface="Times New Roman" panose="02020603050405020304" charset="0"/>
                        </a:rPr>
                        <a:t>8,964×(1−0.2920)=6</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346</a:t>
                      </a:r>
                      <a:endParaRPr lang="en-US" altLang="en-US" sz="2000">
                        <a:latin typeface="Times New Roman" panose="02020603050405020304" charset="0"/>
                        <a:cs typeface="Times New Roman" panose="02020603050405020304" charset="0"/>
                      </a:endParaRPr>
                    </a:p>
                  </a:txBody>
                  <a:tcPr marL="68580" marR="68580" marT="0" marB="0"/>
                </a:tc>
              </a:tr>
            </a:tbl>
          </a:graphicData>
        </a:graphic>
      </p:graphicFrame>
      <p:pic>
        <p:nvPicPr>
          <p:cNvPr id="31" name="Замещающая рамка рисунка 30" descr="business"/>
          <p:cNvPicPr>
            <a:picLocks noGrp="1" noChangeAspect="1"/>
          </p:cNvPicPr>
          <p:nvPr>
            <p:ph type="pic" sz="quarter" idx="11"/>
          </p:nvPr>
        </p:nvPicPr>
        <p:blipFill>
          <a:blip r:embed="rId1"/>
          <a:stretch>
            <a:fillRect/>
          </a:stretch>
        </p:blipFill>
        <p:spPr>
          <a:xfrm>
            <a:off x="1372235" y="1086485"/>
            <a:ext cx="7211695" cy="5046980"/>
          </a:xfrm>
          <a:prstGeom prst="rect">
            <a:avLst/>
          </a:prstGeom>
        </p:spPr>
      </p:pic>
      <p:sp>
        <p:nvSpPr>
          <p:cNvPr id="32" name="Прямоугольник 31"/>
          <p:cNvSpPr/>
          <p:nvPr/>
        </p:nvSpPr>
        <p:spPr>
          <a:xfrm>
            <a:off x="1372235" y="6443980"/>
            <a:ext cx="7638415" cy="828675"/>
          </a:xfrm>
          <a:prstGeom prst="rect">
            <a:avLst/>
          </a:prstGeom>
          <a:solidFill>
            <a:schemeClr val="accent1"/>
          </a:solid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0" tIns="0" rIns="0" bIns="0" numCol="1" spcCol="38100" rtlCol="0" anchor="ctr" forceAA="0">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ru-RU" alt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3" name="Текстовое поле 32"/>
          <p:cNvSpPr txBox="1"/>
          <p:nvPr/>
        </p:nvSpPr>
        <p:spPr>
          <a:xfrm>
            <a:off x="1181100" y="9134475"/>
            <a:ext cx="7372350" cy="238696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Рекомендации:</a:t>
            </a:r>
            <a:endPar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Планирование бюджета: Учитывая положительные тенденции в налоге на прибыль и на доходы, стоит рассмотреть возможности увеличения инвестиций в инфраструктуру и социальные программы, чтобы поддерживать и стимулировать дальнейший рост экономики.</a:t>
            </a:r>
            <a:endPar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Пересмотр налоговой политики: В свете роста акцизов и налога на имущество, необходимо анализировать структуру и ставки данных налогов для обеспечения справедливости и оптимизации налогового бремени.</a:t>
            </a:r>
            <a:endPar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Фокус на улучшение сбора доходов: Для категорий с отрицательной динамикой нужно разработать стратегии по улучшению эффективности налогового администрирования и расширению базы налогоплательщиков.</a:t>
            </a:r>
            <a:endPar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Стратегическое планирование для безвозмездных поступлений: Важно разработать план действий для минимизации воздействия уменьшения безвозмездных поступлений, включая поиск альтернативных источников финансирования и оптимизацию расходов.</a:t>
            </a:r>
            <a:endParaRPr kumimoji="0" lang="ru-RU" altLang="en-US" sz="2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9" presetClass="entr" presetSubtype="0"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1000" fill="hold"/>
                                        <p:tgtEl>
                                          <p:spTgt spid="31"/>
                                        </p:tgtEl>
                                        <p:attrNameLst>
                                          <p:attrName>ppt_x</p:attrName>
                                        </p:attrNameLst>
                                      </p:cBhvr>
                                      <p:tavLst>
                                        <p:tav tm="0">
                                          <p:val>
                                            <p:strVal val="#ppt_x-.2"/>
                                          </p:val>
                                        </p:tav>
                                        <p:tav tm="100000">
                                          <p:val>
                                            <p:strVal val="#ppt_x"/>
                                          </p:val>
                                        </p:tav>
                                      </p:tavLst>
                                    </p:anim>
                                    <p:anim calcmode="lin" valueType="num">
                                      <p:cBhvr>
                                        <p:cTn id="13"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14" dur="1000"/>
                                        <p:tgtEl>
                                          <p:spTgt spid="31"/>
                                        </p:tgtEl>
                                      </p:cBhvr>
                                    </p:animEffect>
                                  </p:childTnLst>
                                </p:cTn>
                              </p:par>
                            </p:childTnLst>
                          </p:cTn>
                        </p:par>
                        <p:par>
                          <p:cTn id="15" fill="hold">
                            <p:stCondLst>
                              <p:cond delay="1000"/>
                            </p:stCondLst>
                            <p:childTnLst>
                              <p:par>
                                <p:cTn id="16" presetID="18" presetClass="entr" presetSubtype="12"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strips(downLeft)">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Текстовое поле 2"/>
          <p:cNvSpPr txBox="1"/>
          <p:nvPr/>
        </p:nvSpPr>
        <p:spPr>
          <a:xfrm>
            <a:off x="714375" y="579120"/>
            <a:ext cx="8779510" cy="228790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lang="ru-RU" altLang="en-US" b="0" dirty="0" smtClean="0">
                <a:latin typeface="Times New Roman" panose="02020603050405020304" charset="0"/>
                <a:cs typeface="Times New Roman" panose="02020603050405020304" charset="0"/>
              </a:rPr>
              <a:t>Далее рассмотрим </a:t>
            </a:r>
            <a:r>
              <a:rPr lang="ru-RU" altLang="en-US" b="0" dirty="0">
                <a:latin typeface="Times New Roman" panose="02020603050405020304" charset="0"/>
                <a:cs typeface="Times New Roman" panose="02020603050405020304" charset="0"/>
              </a:rPr>
              <a:t>р</a:t>
            </a:r>
            <a:r>
              <a:rPr kumimoji="0" lang="ru-RU" altLang="en-US" sz="3000" b="0" i="0" u="none" strike="noStrike" cap="none" spc="0" normalizeH="0" baseline="0" dirty="0" smtClean="0">
                <a:ln>
                  <a:noFill/>
                </a:ln>
                <a:solidFill>
                  <a:srgbClr val="000000"/>
                </a:solidFill>
                <a:effectLst/>
                <a:uFillTx/>
                <a:latin typeface="Times New Roman" panose="02020603050405020304" charset="0"/>
                <a:ea typeface="Helvetica Neue"/>
                <a:cs typeface="Times New Roman" panose="02020603050405020304" charset="0"/>
                <a:sym typeface="Helvetica Neue"/>
              </a:rPr>
              <a:t>аспределение </a:t>
            </a: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бюджетных ассигнований по разделам классификации расходов , согласно плану бюджета </a:t>
            </a:r>
            <a:r>
              <a:rPr kumimoji="0" lang="ru-RU" altLang="en-US" sz="3000" b="0" i="0" u="none" strike="noStrike" cap="none" spc="0" normalizeH="0" baseline="0" dirty="0" smtClean="0">
                <a:ln>
                  <a:noFill/>
                </a:ln>
                <a:solidFill>
                  <a:srgbClr val="000000"/>
                </a:solidFill>
                <a:effectLst/>
                <a:uFillTx/>
                <a:latin typeface="Times New Roman" panose="02020603050405020304" charset="0"/>
                <a:ea typeface="Helvetica Neue"/>
                <a:cs typeface="Times New Roman" panose="02020603050405020304" charset="0"/>
                <a:sym typeface="Helvetica Neue"/>
              </a:rPr>
              <a:t>2024-2026</a:t>
            </a:r>
            <a:r>
              <a:rPr lang="ru-RU" dirty="0">
                <a:solidFill>
                  <a:schemeClr val="tx1"/>
                </a:solidFill>
                <a:latin typeface="Times New Roman" panose="02020603050405020304" charset="0"/>
                <a:ea typeface="Calibri" panose="020F0502020204030204" charset="0"/>
                <a:cs typeface="Times New Roman" panose="02020603050405020304" charset="0"/>
                <a:sym typeface="+mn-ea"/>
              </a:rPr>
              <a:t>*</a:t>
            </a:r>
            <a:r>
              <a:rPr kumimoji="0" lang="ru-RU" altLang="en-US" sz="3000" b="0" i="0" u="none" strike="noStrike" cap="none" spc="0" normalizeH="0" baseline="0" dirty="0" smtClean="0">
                <a:ln>
                  <a:noFill/>
                </a:ln>
                <a:solidFill>
                  <a:srgbClr val="000000"/>
                </a:solidFill>
                <a:effectLst/>
                <a:uFillTx/>
                <a:latin typeface="Times New Roman" panose="02020603050405020304" charset="0"/>
                <a:ea typeface="Helvetica Neue"/>
                <a:cs typeface="Times New Roman" panose="02020603050405020304" charset="0"/>
                <a:sym typeface="Helvetica Neue"/>
              </a:rPr>
              <a:t>,которые </a:t>
            </a:r>
            <a:r>
              <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rPr>
              <a:t>представлены в таблице:</a:t>
            </a:r>
            <a:endParaRPr kumimoji="0" lang="ru-RU" altLang="en-US" sz="3000" b="0" i="0" u="none" strike="noStrike" cap="none" spc="0" normalizeH="0" baseline="0" dirty="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p:pic>
        <p:nvPicPr>
          <p:cNvPr id="32" name="Замещающая рамка рисунка 31"/>
          <p:cNvPicPr>
            <a:picLocks noGrp="1" noChangeAspect="1"/>
          </p:cNvPicPr>
          <p:nvPr>
            <p:ph type="pic" sz="quarter" idx="10"/>
          </p:nvPr>
        </p:nvPicPr>
        <p:blipFill>
          <a:blip r:embed="rId1"/>
          <a:stretch>
            <a:fillRect/>
          </a:stretch>
        </p:blipFill>
        <p:spPr>
          <a:xfrm>
            <a:off x="12661265" y="2210435"/>
            <a:ext cx="10188575" cy="10188575"/>
          </a:xfrm>
          <a:prstGeom prst="rect">
            <a:avLst/>
          </a:prstGeom>
          <a:noFill/>
          <a:ln>
            <a:solidFill>
              <a:schemeClr val="bg1"/>
            </a:solidFill>
          </a:ln>
          <a:scene3d>
            <a:camera prst="perspectiveLeft"/>
            <a:lightRig rig="threePt" dir="t"/>
          </a:scene3d>
        </p:spPr>
      </p:pic>
      <p:graphicFrame>
        <p:nvGraphicFramePr>
          <p:cNvPr id="44" name="Замещающая рамка рисунка 43"/>
          <p:cNvGraphicFramePr>
            <a:graphicFrameLocks noGrp="1"/>
          </p:cNvGraphicFramePr>
          <p:nvPr>
            <p:ph type="pic" sz="quarter" idx="11"/>
          </p:nvPr>
        </p:nvGraphicFramePr>
        <p:xfrm>
          <a:off x="1171575" y="2867025"/>
          <a:ext cx="8263255" cy="8119110"/>
        </p:xfrm>
        <a:graphic>
          <a:graphicData uri="http://schemas.openxmlformats.org/drawingml/2006/table">
            <a:tbl>
              <a:tblPr>
                <a:tableStyleId>{775DCB02-9BB8-47FD-8907-85C794F793BA}</a:tableStyleId>
              </a:tblPr>
              <a:tblGrid>
                <a:gridCol w="1981200"/>
                <a:gridCol w="1386205"/>
                <a:gridCol w="1494790"/>
                <a:gridCol w="1115695"/>
                <a:gridCol w="1088390"/>
                <a:gridCol w="1196975"/>
              </a:tblGrid>
              <a:tr h="1186815">
                <a:tc>
                  <a:txBody>
                    <a:bodyPr/>
                    <a:lstStyle/>
                    <a:p>
                      <a:pPr algn="l">
                        <a:buNone/>
                      </a:pPr>
                      <a:endParaRPr lang="en-US" sz="1800">
                        <a:latin typeface="Times New Roman" panose="02020603050405020304" charset="0"/>
                        <a:cs typeface="Times New Roman" panose="02020603050405020304" charset="0"/>
                      </a:endParaRPr>
                    </a:p>
                    <a:p>
                      <a:pPr algn="l">
                        <a:buNone/>
                      </a:pPr>
                      <a:r>
                        <a:rPr lang="en-US" sz="1800">
                          <a:latin typeface="Times New Roman" panose="02020603050405020304" charset="0"/>
                          <a:cs typeface="Times New Roman" panose="02020603050405020304" charset="0"/>
                        </a:rPr>
                        <a:t>Наименование </a:t>
                      </a:r>
                      <a:endParaRPr lang="ru-RU"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2022г</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2023г</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2024г</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2025г</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2026г</a:t>
                      </a:r>
                      <a:endParaRPr lang="en-US" altLang="en-US" sz="1800">
                        <a:latin typeface="Times New Roman" panose="02020603050405020304" charset="0"/>
                        <a:cs typeface="Times New Roman" panose="02020603050405020304" charset="0"/>
                      </a:endParaRPr>
                    </a:p>
                  </a:txBody>
                  <a:tcPr marL="68580" marR="68580" marT="0" marB="0"/>
                </a:tc>
              </a:tr>
              <a:tr h="687070">
                <a:tc>
                  <a:txBody>
                    <a:bodyPr/>
                    <a:lstStyle/>
                    <a:p>
                      <a:pPr algn="l">
                        <a:buNone/>
                      </a:pPr>
                      <a:r>
                        <a:rPr lang="en-US" sz="1800">
                          <a:latin typeface="Times New Roman" panose="02020603050405020304" charset="0"/>
                          <a:cs typeface="Times New Roman" panose="02020603050405020304" charset="0"/>
                        </a:rPr>
                        <a:t>Образование</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95 762 </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119 231 </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119 985 </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100 631 </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91 051 </a:t>
                      </a:r>
                      <a:endParaRPr lang="en-US" altLang="en-US" sz="1800">
                        <a:latin typeface="Times New Roman" panose="02020603050405020304" charset="0"/>
                        <a:cs typeface="Times New Roman" panose="02020603050405020304" charset="0"/>
                      </a:endParaRPr>
                    </a:p>
                  </a:txBody>
                  <a:tcPr marL="68580" marR="68580" marT="0" marB="0"/>
                </a:tc>
              </a:tr>
              <a:tr h="936625">
                <a:tc>
                  <a:txBody>
                    <a:bodyPr/>
                    <a:lstStyle/>
                    <a:p>
                      <a:pPr algn="l">
                        <a:buNone/>
                      </a:pPr>
                      <a:r>
                        <a:rPr lang="en-US" sz="1800">
                          <a:latin typeface="Times New Roman" panose="02020603050405020304" charset="0"/>
                          <a:cs typeface="Times New Roman" panose="02020603050405020304" charset="0"/>
                        </a:rPr>
                        <a:t>Здравоохранение</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53 225</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57 290</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56 436</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59 986</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51 034</a:t>
                      </a:r>
                      <a:endParaRPr lang="en-US" altLang="en-US" sz="1800">
                        <a:latin typeface="Times New Roman" panose="02020603050405020304" charset="0"/>
                        <a:cs typeface="Times New Roman" panose="02020603050405020304" charset="0"/>
                      </a:endParaRPr>
                    </a:p>
                  </a:txBody>
                  <a:tcPr marL="68580" marR="68580" marT="0" marB="0"/>
                </a:tc>
              </a:tr>
              <a:tr h="1124585">
                <a:tc>
                  <a:txBody>
                    <a:bodyPr/>
                    <a:lstStyle/>
                    <a:p>
                      <a:pPr algn="l">
                        <a:buNone/>
                      </a:pPr>
                      <a:r>
                        <a:rPr lang="en-US" sz="1800">
                          <a:latin typeface="Times New Roman" panose="02020603050405020304" charset="0"/>
                          <a:cs typeface="Times New Roman" panose="02020603050405020304" charset="0"/>
                        </a:rPr>
                        <a:t>Социальная политика</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110 753</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137 674</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103 676</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101 473</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105 271</a:t>
                      </a:r>
                      <a:endParaRPr lang="en-US" altLang="en-US" sz="1800">
                        <a:latin typeface="Times New Roman" panose="02020603050405020304" charset="0"/>
                        <a:cs typeface="Times New Roman" panose="02020603050405020304" charset="0"/>
                      </a:endParaRPr>
                    </a:p>
                  </a:txBody>
                  <a:tcPr marL="68580" marR="68580" marT="0" marB="0"/>
                </a:tc>
              </a:tr>
              <a:tr h="1373505">
                <a:tc>
                  <a:txBody>
                    <a:bodyPr/>
                    <a:lstStyle/>
                    <a:p>
                      <a:pPr algn="l">
                        <a:buNone/>
                      </a:pPr>
                      <a:r>
                        <a:rPr lang="en-US" sz="1800">
                          <a:latin typeface="Times New Roman" panose="02020603050405020304" charset="0"/>
                          <a:cs typeface="Times New Roman" panose="02020603050405020304" charset="0"/>
                        </a:rPr>
                        <a:t>Нациаональнаяэкономика</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74 202  </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97 620</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92 860</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71 526</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63 669</a:t>
                      </a:r>
                      <a:endParaRPr lang="en-US" altLang="en-US" sz="1800">
                        <a:latin typeface="Times New Roman" panose="02020603050405020304" charset="0"/>
                        <a:cs typeface="Times New Roman" panose="02020603050405020304" charset="0"/>
                      </a:endParaRPr>
                    </a:p>
                  </a:txBody>
                  <a:tcPr marL="68580" marR="68580" marT="0" marB="0"/>
                </a:tc>
              </a:tr>
              <a:tr h="1811020">
                <a:tc>
                  <a:txBody>
                    <a:bodyPr/>
                    <a:lstStyle/>
                    <a:p>
                      <a:pPr algn="l">
                        <a:buNone/>
                      </a:pPr>
                      <a:r>
                        <a:rPr lang="en-US" sz="1800">
                          <a:latin typeface="Times New Roman" panose="02020603050405020304" charset="0"/>
                          <a:cs typeface="Times New Roman" panose="02020603050405020304" charset="0"/>
                        </a:rPr>
                        <a:t>Жилищно-коммунальное хозяйство</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28 258</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65 389</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85 963</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21 109</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3 385</a:t>
                      </a:r>
                      <a:endParaRPr lang="en-US" altLang="en-US" sz="1800">
                        <a:latin typeface="Times New Roman" panose="02020603050405020304" charset="0"/>
                        <a:cs typeface="Times New Roman" panose="02020603050405020304" charset="0"/>
                      </a:endParaRPr>
                    </a:p>
                  </a:txBody>
                  <a:tcPr marL="68580" marR="68580" marT="0" marB="0"/>
                </a:tc>
              </a:tr>
              <a:tr h="999490">
                <a:tc>
                  <a:txBody>
                    <a:bodyPr/>
                    <a:lstStyle/>
                    <a:p>
                      <a:pPr algn="l">
                        <a:buNone/>
                      </a:pPr>
                      <a:r>
                        <a:rPr lang="en-US" sz="1800">
                          <a:latin typeface="Times New Roman" panose="02020603050405020304" charset="0"/>
                          <a:cs typeface="Times New Roman" panose="02020603050405020304" charset="0"/>
                        </a:rPr>
                        <a:t>Прочие гос.вопросы</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15 528</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20 653</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19 738</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17 614</a:t>
                      </a:r>
                      <a:endParaRPr lang="en-US" altLang="en-US" sz="1800">
                        <a:latin typeface="Times New Roman" panose="02020603050405020304" charset="0"/>
                        <a:cs typeface="Times New Roman" panose="02020603050405020304" charset="0"/>
                      </a:endParaRPr>
                    </a:p>
                  </a:txBody>
                  <a:tcPr marL="68580" marR="68580" marT="0" marB="0"/>
                </a:tc>
                <a:tc>
                  <a:txBody>
                    <a:bodyPr/>
                    <a:lstStyle/>
                    <a:p>
                      <a:pPr algn="l">
                        <a:buNone/>
                      </a:pPr>
                      <a:r>
                        <a:rPr lang="en-US" sz="1800">
                          <a:latin typeface="Times New Roman" panose="02020603050405020304" charset="0"/>
                          <a:cs typeface="Times New Roman" panose="02020603050405020304" charset="0"/>
                        </a:rPr>
                        <a:t>16 757</a:t>
                      </a:r>
                      <a:endParaRPr lang="en-US" altLang="en-US" sz="1800">
                        <a:latin typeface="Times New Roman" panose="02020603050405020304" charset="0"/>
                        <a:cs typeface="Times New Roman" panose="02020603050405020304" charset="0"/>
                      </a:endParaRPr>
                    </a:p>
                  </a:txBody>
                  <a:tcPr marL="68580" marR="68580" marT="0" marB="0"/>
                </a:tc>
              </a:tr>
            </a:tbl>
          </a:graphicData>
        </a:graphic>
      </p:graphicFrame>
      <p:sp>
        <p:nvSpPr>
          <p:cNvPr id="56" name="Прямоугольник 55"/>
          <p:cNvSpPr/>
          <p:nvPr/>
        </p:nvSpPr>
        <p:spPr>
          <a:xfrm>
            <a:off x="10668000" y="335915"/>
            <a:ext cx="819150" cy="13236575"/>
          </a:xfrm>
          <a:prstGeom prst="rect">
            <a:avLst/>
          </a:prstGeom>
          <a:solidFill>
            <a:schemeClr val="accent1"/>
          </a:solid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0" tIns="0" rIns="0" bIns="0" numCol="1" spcCol="38100" rtlCol="0" anchor="ctr" forceAA="0">
            <a:noAutofit/>
          </a:bodyPr>
          <a:lstStyle/>
          <a:p>
            <a:pPr marL="0" marR="0" indent="0" algn="ctr" defTabSz="825500" rtl="0" fontAlgn="auto" latinLnBrk="0" hangingPunct="0">
              <a:lnSpc>
                <a:spcPct val="100000"/>
              </a:lnSpc>
              <a:spcBef>
                <a:spcPts val="0"/>
              </a:spcBef>
              <a:spcAft>
                <a:spcPts val="0"/>
              </a:spcAft>
              <a:buClrTx/>
              <a:buSzTx/>
              <a:buFontTx/>
              <a:buNone/>
            </a:pPr>
            <a:endParaRPr kumimoji="0" lang="ru-RU" alt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7" name="Текстовое поле 56"/>
          <p:cNvSpPr txBox="1"/>
          <p:nvPr/>
        </p:nvSpPr>
        <p:spPr>
          <a:xfrm>
            <a:off x="12661265" y="579120"/>
            <a:ext cx="8128000" cy="108648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32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В процентном соотношении , это можно представить в виде диаграммы:</a:t>
            </a:r>
            <a:endParaRPr kumimoji="0" lang="ru-RU" altLang="en-US" sz="32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p:sp>
        <p:nvSpPr>
          <p:cNvPr id="2" name="Текстовое поле 1"/>
          <p:cNvSpPr txBox="1"/>
          <p:nvPr/>
        </p:nvSpPr>
        <p:spPr>
          <a:xfrm>
            <a:off x="714375" y="11806238"/>
            <a:ext cx="8128000" cy="102489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marL="0" marR="0" indent="0" algn="ctr" defTabSz="825500" rtl="0" fontAlgn="auto" latinLnBrk="0" hangingPunct="0">
              <a:lnSpc>
                <a:spcPct val="100000"/>
              </a:lnSpc>
              <a:spcBef>
                <a:spcPts val="0"/>
              </a:spcBef>
              <a:spcAft>
                <a:spcPts val="0"/>
              </a:spcAft>
              <a:buClrTx/>
              <a:buSzTx/>
              <a:buFontTx/>
              <a:buNone/>
            </a:pPr>
            <a:r>
              <a:rPr lang="ru-RU" dirty="0">
                <a:solidFill>
                  <a:schemeClr val="tx1"/>
                </a:solidFill>
                <a:latin typeface="Times New Roman" panose="02020603050405020304" charset="0"/>
                <a:ea typeface="Calibri" panose="020F0502020204030204" charset="0"/>
                <a:cs typeface="Times New Roman" panose="02020603050405020304" charset="0"/>
                <a:sym typeface="+mn-ea"/>
              </a:rPr>
              <a:t>*Согласно документу от ноября 2023</a:t>
            </a:r>
            <a:endParaRPr kumimoji="0" lang="ru-RU" altLang="en-US"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ctr" defTabSz="825500" rtl="0" fontAlgn="auto" latinLnBrk="0" hangingPunct="0">
              <a:lnSpc>
                <a:spcPct val="100000"/>
              </a:lnSpc>
              <a:spcBef>
                <a:spcPts val="0"/>
              </a:spcBef>
              <a:spcAft>
                <a:spcPts val="0"/>
              </a:spcAft>
              <a:buClrTx/>
              <a:buSzTx/>
              <a:buFontTx/>
              <a:buNone/>
            </a:pPr>
            <a:endParaRPr kumimoji="0" lang="ru-RU" altLang="en-US" sz="30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9"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1000" fill="hold"/>
                                        <p:tgtEl>
                                          <p:spTgt spid="57"/>
                                        </p:tgtEl>
                                        <p:attrNameLst>
                                          <p:attrName>ppt_x</p:attrName>
                                        </p:attrNameLst>
                                      </p:cBhvr>
                                      <p:tavLst>
                                        <p:tav tm="0">
                                          <p:val>
                                            <p:strVal val="#ppt_x-.2"/>
                                          </p:val>
                                        </p:tav>
                                        <p:tav tm="100000">
                                          <p:val>
                                            <p:strVal val="#ppt_x"/>
                                          </p:val>
                                        </p:tav>
                                      </p:tavLst>
                                    </p:anim>
                                    <p:anim calcmode="lin" valueType="num">
                                      <p:cBhvr>
                                        <p:cTn id="20" dur="1000" fill="hold"/>
                                        <p:tgtEl>
                                          <p:spTgt spid="5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7"/>
                                        </p:tgtEl>
                                      </p:cBhvr>
                                    </p:animEffect>
                                  </p:childTnLst>
                                </p:cTn>
                              </p:par>
                            </p:childTnLst>
                          </p:cTn>
                        </p:par>
                        <p:par>
                          <p:cTn id="22" fill="hold">
                            <p:stCondLst>
                              <p:cond delay="3000"/>
                            </p:stCondLst>
                            <p:childTnLst>
                              <p:par>
                                <p:cTn id="23" presetID="21" presetClass="entr" presetSubtype="1"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heel(1)">
                                      <p:cBhvr>
                                        <p:cTn id="25"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Текстовое поле 2"/>
              <p:cNvSpPr txBox="1"/>
              <p:nvPr/>
            </p:nvSpPr>
            <p:spPr>
              <a:xfrm>
                <a:off x="504825" y="659130"/>
                <a:ext cx="11497310" cy="829564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По представленным ранее данным , можно прогнозировать динамику расходов до 2030 года, используя метод, экстраполяции, который основывается на среднем процентном изменении расходов за предыдущие годы.</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Прогноз на следующий год=Расходы текущего года×(1+100Средний процент изменения​), </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Процентное изменение рассчитывается по следующей формуле:</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14:m>
                  <m:oMathPara xmlns:m="http://schemas.openxmlformats.org/officeDocument/2006/math">
                    <m:oMathParaPr>
                      <m:jc m:val="centerGroup"/>
                    </m:oMathParaPr>
                    <m:oMath xmlns:m="http://schemas.openxmlformats.org/officeDocument/2006/math">
                      <m:r>
                        <a:rPr kumimoji="0" lang="en-US" altLang="ru-RU" sz="3000" b="0" i="1" u="none" strike="noStrike" cap="none" spc="0" normalizeH="0" baseline="0">
                          <a:ln>
                            <a:noFill/>
                          </a:ln>
                          <a:solidFill>
                            <a:srgbClr val="000000"/>
                          </a:solidFill>
                          <a:effectLst/>
                          <a:uFillTx/>
                          <a:latin typeface="Cambria Math" panose="02040503050406030204" charset="0"/>
                          <a:ea typeface="Helvetica Neue"/>
                          <a:cs typeface="Cambria Math" panose="02040503050406030204" charset="0"/>
                          <a:sym typeface="Helvetica Neue"/>
                        </a:rPr>
                        <m:t>Процентное изменение= (</m:t>
                      </m:r>
                      <m:f>
                        <m:fPr>
                          <m:ctrlPr>
                            <a:rPr kumimoji="0" lang="en-US" altLang="ru-RU" sz="3000" b="0" i="1" u="none" strike="noStrike" cap="none" spc="0" normalizeH="0" baseline="0">
                              <a:ln>
                                <a:noFill/>
                              </a:ln>
                              <a:solidFill>
                                <a:srgbClr val="000000"/>
                              </a:solidFill>
                              <a:effectLst/>
                              <a:uFillTx/>
                              <a:latin typeface="Cambria Math" panose="02040503050406030204" charset="0"/>
                              <a:ea typeface="Helvetica Neue"/>
                              <a:cs typeface="Cambria Math" panose="02040503050406030204" charset="0"/>
                              <a:sym typeface="Helvetica Neue"/>
                            </a:rPr>
                          </m:ctrlPr>
                        </m:fPr>
                        <m:num>
                          <m:r>
                            <a:rPr kumimoji="0" lang="en-US" altLang="ru-RU" sz="3000" b="0" i="1" u="none" strike="noStrike" cap="none" spc="0" normalizeH="0" baseline="0">
                              <a:ln>
                                <a:noFill/>
                              </a:ln>
                              <a:solidFill>
                                <a:srgbClr val="000000"/>
                              </a:solidFill>
                              <a:effectLst/>
                              <a:uFillTx/>
                              <a:latin typeface="Cambria Math" panose="02040503050406030204" charset="0"/>
                              <a:ea typeface="Helvetica Neue"/>
                              <a:cs typeface="Cambria Math" panose="02040503050406030204" charset="0"/>
                              <a:sym typeface="Helvetica Neue"/>
                            </a:rPr>
                            <m:t>Конечное значение − </m:t>
                          </m:r>
                          <m:r>
                            <a:rPr kumimoji="0" lang="en-US" altLang="ru-RU" sz="3000" b="0" i="1" u="none" strike="noStrike" cap="none" spc="0" normalizeH="0" baseline="0">
                              <a:ln>
                                <a:noFill/>
                              </a:ln>
                              <a:solidFill>
                                <a:srgbClr val="000000"/>
                              </a:solidFill>
                              <a:effectLst/>
                              <a:uFillTx/>
                              <a:latin typeface="Cambria Math" panose="02040503050406030204" charset="0"/>
                              <a:ea typeface="MS Mincho" charset="0"/>
                              <a:cs typeface="Cambria Math" panose="02040503050406030204" charset="0"/>
                              <a:sym typeface="Helvetica Neue"/>
                            </a:rPr>
                            <m:t>Начальное </m:t>
                          </m:r>
                          <m:r>
                            <a:rPr kumimoji="0" lang="en-US" altLang="ru-RU" sz="3000" b="0" i="1" u="none" strike="noStrike" cap="none" spc="0" normalizeH="0" baseline="0">
                              <a:ln>
                                <a:noFill/>
                              </a:ln>
                              <a:solidFill>
                                <a:srgbClr val="000000"/>
                              </a:solidFill>
                              <a:effectLst/>
                              <a:uFillTx/>
                              <a:latin typeface="Cambria Math" panose="02040503050406030204" charset="0"/>
                              <a:ea typeface="Helvetica Neue"/>
                              <a:cs typeface="Cambria Math" panose="02040503050406030204" charset="0"/>
                              <a:sym typeface="Helvetica Neue"/>
                            </a:rPr>
                            <m:t>значене</m:t>
                          </m:r>
                        </m:num>
                        <m:den>
                          <m:r>
                            <a:rPr kumimoji="0" lang="en-US" altLang="ru-RU" sz="3000" b="0" i="1" u="none" strike="noStrike" cap="none" spc="0" normalizeH="0" baseline="0">
                              <a:ln>
                                <a:noFill/>
                              </a:ln>
                              <a:solidFill>
                                <a:srgbClr val="000000"/>
                              </a:solidFill>
                              <a:effectLst/>
                              <a:uFillTx/>
                              <a:latin typeface="Cambria Math" panose="02040503050406030204" charset="0"/>
                              <a:ea typeface="Helvetica Neue"/>
                              <a:cs typeface="Cambria Math" panose="02040503050406030204" charset="0"/>
                              <a:sym typeface="Helvetica Neue"/>
                            </a:rPr>
                            <m:t>Начальное значение</m:t>
                          </m:r>
                        </m:den>
                      </m:f>
                      <m:r>
                        <a:rPr kumimoji="0" lang="en-US" altLang="ru-RU" sz="3000" b="0" i="1" u="none" strike="noStrike" cap="none" spc="0" normalizeH="0" baseline="0">
                          <a:ln>
                            <a:noFill/>
                          </a:ln>
                          <a:solidFill>
                            <a:srgbClr val="000000"/>
                          </a:solidFill>
                          <a:effectLst/>
                          <a:uFillTx/>
                          <a:latin typeface="Cambria Math" panose="02040503050406030204" charset="0"/>
                          <a:ea typeface="Helvetica Neue"/>
                          <a:cs typeface="Cambria Math" panose="02040503050406030204" charset="0"/>
                          <a:sym typeface="Helvetica Neue"/>
                        </a:rPr>
                        <m:t>)</m:t>
                      </m:r>
                      <m:r>
                        <a:rPr kumimoji="0" lang="en-US" altLang="ru-RU" sz="3000" i="1" u="none" strike="noStrike" cap="none" spc="0" normalizeH="0" baseline="0">
                          <a:ln>
                            <a:noFill/>
                          </a:ln>
                          <a:solidFill>
                            <a:srgbClr val="000000"/>
                          </a:solidFill>
                          <a:effectLst/>
                          <a:uFillTx/>
                          <a:latin typeface="Cambria Math" panose="02040503050406030204" charset="0"/>
                          <a:ea typeface="Helvetica Neue"/>
                          <a:cs typeface="Cambria Math" panose="02040503050406030204" charset="0"/>
                          <a:sym typeface="Helvetica Neue"/>
                        </a:rPr>
                        <m:t>×</m:t>
                      </m:r>
                      <m:r>
                        <a:rPr kumimoji="0" lang="en-US" altLang="ru-RU" sz="3000" i="1" u="none" strike="noStrike" cap="none" spc="0" normalizeH="0" baseline="0">
                          <a:ln>
                            <a:noFill/>
                          </a:ln>
                          <a:solidFill>
                            <a:srgbClr val="000000"/>
                          </a:solidFill>
                          <a:effectLst/>
                          <a:uFillTx/>
                          <a:latin typeface="Cambria Math" panose="02040503050406030204" charset="0"/>
                          <a:ea typeface="Helvetica Neue"/>
                          <a:cs typeface="Cambria Math" panose="02040503050406030204" charset="0"/>
                          <a:sym typeface="Helvetica Neue"/>
                        </a:rPr>
                        <m:t>𝟏𝟎𝟎</m:t>
                      </m:r>
                    </m:oMath>
                  </m:oMathPara>
                </a14:m>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mc:Choice>
        <mc:Fallback>
          <p:sp>
            <p:nvSpPr>
              <p:cNvPr id="3" name="Текстовое поле 2"/>
              <p:cNvSpPr txBox="1">
                <a:spLocks noRot="1" noChangeAspect="1" noMove="1" noResize="1" noEditPoints="1" noAdjustHandles="1" noChangeArrowheads="1" noChangeShapeType="1" noTextEdit="1"/>
              </p:cNvSpPr>
              <p:nvPr/>
            </p:nvSpPr>
            <p:spPr>
              <a:xfrm>
                <a:off x="504825" y="659130"/>
                <a:ext cx="11497310" cy="8295640"/>
              </a:xfrm>
              <a:prstGeom prst="rect">
                <a:avLst/>
              </a:prstGeom>
              <a:blipFill rotWithShape="1">
                <a:blip r:embed="rId1"/>
                <a:stretch>
                  <a:fillRect/>
                </a:stretch>
              </a:blipFill>
              <a:ln w="12700" cap="flat">
                <a:noFill/>
                <a:miter lim="400000"/>
              </a:ln>
            </p:spPr>
            <p:style>
              <a:lnRef idx="0">
                <a:scrgbClr r="0" g="0" b="0"/>
              </a:lnRef>
              <a:fillRef idx="0">
                <a:scrgbClr r="0" g="0" b="0"/>
              </a:fillRef>
              <a:effectRef idx="0">
                <a:scrgbClr r="0" g="0" b="0"/>
              </a:effectRef>
              <a:fontRef idx="none"/>
            </p:style>
            <p:txBody>
              <a:bodyPr/>
              <a:lstStyle/>
              <a:p>
                <a:r>
                  <a:rPr lang="ru-RU" altLang="en-US">
                    <a:noFill/>
                  </a:rPr>
                  <a:t> </a:t>
                </a:r>
              </a:p>
            </p:txBody>
          </p:sp>
        </mc:Fallback>
      </mc:AlternateContent>
      <p:pic>
        <p:nvPicPr>
          <p:cNvPr id="104" name="Изображение 103"/>
          <p:cNvPicPr/>
          <p:nvPr/>
        </p:nvPicPr>
        <p:blipFill>
          <a:blip/>
          <a:stretch>
            <a:fillRect/>
          </a:stretch>
        </p:blipFill>
        <p:spPr>
          <a:xfrm>
            <a:off x="12001500" y="6667500"/>
            <a:ext cx="381000" cy="381000"/>
          </a:xfrm>
          <a:prstGeom prst="rect">
            <a:avLst/>
          </a:prstGeom>
          <a:noFill/>
          <a:ln w="9525">
            <a:noFill/>
          </a:ln>
        </p:spPr>
      </p:pic>
      <p:pic>
        <p:nvPicPr>
          <p:cNvPr id="50" name="Замещающая рамка рисунка 49" descr="74pz"/>
          <p:cNvPicPr>
            <a:picLocks noGrp="1" noChangeAspect="1"/>
          </p:cNvPicPr>
          <p:nvPr>
            <p:ph type="pic" sz="quarter" idx="11"/>
          </p:nvPr>
        </p:nvPicPr>
        <p:blipFill>
          <a:blip r:embed="rId2"/>
          <a:stretch>
            <a:fillRect/>
          </a:stretch>
        </p:blipFill>
        <p:spPr>
          <a:xfrm>
            <a:off x="13641070" y="2518410"/>
            <a:ext cx="9051925" cy="67881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1000" fill="hold"/>
                                        <p:tgtEl>
                                          <p:spTgt spid="50"/>
                                        </p:tgtEl>
                                        <p:attrNameLst>
                                          <p:attrName>ppt_x</p:attrName>
                                        </p:attrNameLst>
                                      </p:cBhvr>
                                      <p:tavLst>
                                        <p:tav tm="0">
                                          <p:val>
                                            <p:strVal val="#ppt_x-.2"/>
                                          </p:val>
                                        </p:tav>
                                        <p:tav tm="100000">
                                          <p:val>
                                            <p:strVal val="#ppt_x"/>
                                          </p:val>
                                        </p:tav>
                                      </p:tavLst>
                                    </p:anim>
                                    <p:anim calcmode="lin" valueType="num">
                                      <p:cBhvr>
                                        <p:cTn id="13"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14"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aphicFrame>
        <p:nvGraphicFramePr>
          <p:cNvPr id="63" name="Замещающая рамка рисунка 62"/>
          <p:cNvGraphicFramePr>
            <a:graphicFrameLocks noGrp="1"/>
          </p:cNvGraphicFramePr>
          <p:nvPr>
            <p:ph type="pic" sz="quarter" idx="11"/>
          </p:nvPr>
        </p:nvGraphicFramePr>
        <p:xfrm>
          <a:off x="3477260" y="1944370"/>
          <a:ext cx="15295880" cy="10483215"/>
        </p:xfrm>
        <a:graphic>
          <a:graphicData uri="http://schemas.openxmlformats.org/drawingml/2006/table">
            <a:tbl>
              <a:tblPr>
                <a:tableStyleId>{775DCB02-9BB8-47FD-8907-85C794F793BA}</a:tableStyleId>
              </a:tblPr>
              <a:tblGrid>
                <a:gridCol w="3823970"/>
                <a:gridCol w="3823970"/>
                <a:gridCol w="3823970"/>
                <a:gridCol w="3823970"/>
              </a:tblGrid>
              <a:tr h="550545">
                <a:tc>
                  <a:txBody>
                    <a:bodyPr/>
                    <a:lstStyle/>
                    <a:p>
                      <a:pPr>
                        <a:buNone/>
                      </a:pPr>
                      <a:r>
                        <a:rPr lang="en-US" sz="2000">
                          <a:latin typeface="Times New Roman" panose="02020603050405020304" charset="0"/>
                          <a:cs typeface="Times New Roman" panose="02020603050405020304" charset="0"/>
                        </a:rPr>
                        <a:t>Сфера</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Среднее процентное изменение</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Год</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Прогноз</a:t>
                      </a:r>
                      <a:endParaRPr lang="en-US" altLang="en-US" sz="2000">
                        <a:latin typeface="Times New Roman" panose="02020603050405020304" charset="0"/>
                        <a:cs typeface="Times New Roman" panose="02020603050405020304" charset="0"/>
                      </a:endParaRPr>
                    </a:p>
                  </a:txBody>
                  <a:tcPr marL="68580" marR="68580" marT="0" marB="0" anchor="ctr"/>
                </a:tc>
              </a:tr>
              <a:tr h="405130">
                <a:tc rowSpan="4">
                  <a:txBody>
                    <a:bodyPr/>
                    <a:lstStyle/>
                    <a:p>
                      <a:pPr>
                        <a:buNone/>
                      </a:pPr>
                      <a:r>
                        <a:rPr lang="en-US" sz="2000">
                          <a:latin typeface="Times New Roman" panose="02020603050405020304" charset="0"/>
                          <a:cs typeface="Times New Roman" panose="02020603050405020304" charset="0"/>
                        </a:rPr>
                        <a:t>Образование</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nchor="ctr"/>
                </a:tc>
                <a:tc rowSpan="4">
                  <a:txBody>
                    <a:bodyPr/>
                    <a:lstStyle/>
                    <a:p>
                      <a:pPr algn="ctr">
                        <a:buNone/>
                      </a:pPr>
                      <a:r>
                        <a:rPr lang="en-US" sz="2000">
                          <a:latin typeface="Times New Roman" panose="02020603050405020304" charset="0"/>
                          <a:cs typeface="Times New Roman" panose="02020603050405020304" charset="0"/>
                        </a:rPr>
                        <a:t>-0.13%</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91,051×(1−0.0013)=90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934</a:t>
                      </a:r>
                      <a:endParaRPr lang="en-US" altLang="en-US" sz="2000">
                        <a:latin typeface="Times New Roman" panose="02020603050405020304" charset="0"/>
                        <a:cs typeface="Times New Roman" panose="02020603050405020304" charset="0"/>
                      </a:endParaRPr>
                    </a:p>
                  </a:txBody>
                  <a:tcPr marL="68580" marR="68580" marT="0" marB="0" anchor="ctr"/>
                </a:tc>
              </a:tr>
              <a:tr h="367665">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90,934×(1−0.0013)=90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818</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90,818×(1−0.0013)=90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702</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90,702×(1−0.0013)=90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587</a:t>
                      </a:r>
                      <a:endParaRPr lang="en-US" altLang="en-US" sz="2000">
                        <a:latin typeface="Times New Roman" panose="02020603050405020304" charset="0"/>
                        <a:cs typeface="Times New Roman" panose="02020603050405020304" charset="0"/>
                      </a:endParaRPr>
                    </a:p>
                  </a:txBody>
                  <a:tcPr marL="68580" marR="68580" marT="0" marB="0" anchor="ctr"/>
                </a:tc>
              </a:tr>
              <a:tr h="367665">
                <a:tc rowSpan="4">
                  <a:txBody>
                    <a:bodyPr/>
                    <a:lstStyle/>
                    <a:p>
                      <a:pPr>
                        <a:buNone/>
                      </a:pPr>
                      <a:r>
                        <a:rPr lang="en-US" sz="2000">
                          <a:latin typeface="Times New Roman" panose="02020603050405020304" charset="0"/>
                          <a:cs typeface="Times New Roman" panose="02020603050405020304" charset="0"/>
                        </a:rPr>
                        <a:t>Здравоохранение</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nchor="ctr"/>
                </a:tc>
                <a:tc rowSpan="4">
                  <a:txBody>
                    <a:bodyPr/>
                    <a:lstStyle/>
                    <a:p>
                      <a:pPr algn="ctr">
                        <a:buNone/>
                      </a:pPr>
                      <a:r>
                        <a:rPr lang="en-US" sz="2000">
                          <a:latin typeface="Times New Roman" panose="02020603050405020304" charset="0"/>
                          <a:cs typeface="Times New Roman" panose="02020603050405020304" charset="0"/>
                        </a:rPr>
                        <a:t>-0.62%</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51,034×(1−0.0062)=50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716</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50,716×(1−0.0062)=50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401</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50,401×(1−0.0062)=50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088</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50,088×(1−0.0062)=49</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776</a:t>
                      </a:r>
                      <a:endParaRPr lang="en-US" altLang="en-US" sz="2000">
                        <a:latin typeface="Times New Roman" panose="02020603050405020304" charset="0"/>
                        <a:cs typeface="Times New Roman" panose="02020603050405020304" charset="0"/>
                      </a:endParaRPr>
                    </a:p>
                  </a:txBody>
                  <a:tcPr marL="68580" marR="68580" marT="0" marB="0" anchor="ctr"/>
                </a:tc>
              </a:tr>
              <a:tr h="367665">
                <a:tc rowSpan="4">
                  <a:txBody>
                    <a:bodyPr/>
                    <a:lstStyle/>
                    <a:p>
                      <a:pPr>
                        <a:buNone/>
                      </a:pPr>
                      <a:r>
                        <a:rPr lang="en-US" sz="2000">
                          <a:latin typeface="Times New Roman" panose="02020603050405020304" charset="0"/>
                          <a:cs typeface="Times New Roman" panose="02020603050405020304" charset="0"/>
                        </a:rPr>
                        <a:t>Социальная политика</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nchor="ctr"/>
                </a:tc>
                <a:tc rowSpan="4">
                  <a:txBody>
                    <a:bodyPr/>
                    <a:lstStyle/>
                    <a:p>
                      <a:pPr algn="ctr">
                        <a:buNone/>
                      </a:pPr>
                      <a:r>
                        <a:rPr lang="en-US" sz="2000">
                          <a:latin typeface="Times New Roman" panose="02020603050405020304" charset="0"/>
                          <a:cs typeface="Times New Roman" panose="02020603050405020304" charset="0"/>
                        </a:rPr>
                        <a:t>+0.31%</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105,271×(1+0.0031)=105</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594</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105,594×(1+0.0031)=105</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919</a:t>
                      </a:r>
                      <a:endParaRPr lang="en-US" altLang="en-US" sz="2000">
                        <a:latin typeface="Times New Roman" panose="02020603050405020304" charset="0"/>
                        <a:cs typeface="Times New Roman" panose="02020603050405020304" charset="0"/>
                      </a:endParaRPr>
                    </a:p>
                  </a:txBody>
                  <a:tcPr marL="68580" marR="68580" marT="0" marB="0" anchor="ctr"/>
                </a:tc>
              </a:tr>
              <a:tr h="38354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105,919×(1+0.0031)=106</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245</a:t>
                      </a:r>
                      <a:endParaRPr lang="en-US" altLang="en-US" sz="2000">
                        <a:latin typeface="Times New Roman" panose="02020603050405020304" charset="0"/>
                        <a:cs typeface="Times New Roman" panose="02020603050405020304" charset="0"/>
                      </a:endParaRPr>
                    </a:p>
                  </a:txBody>
                  <a:tcPr marL="68580" marR="68580" marT="0" marB="0" anchor="ctr"/>
                </a:tc>
              </a:tr>
              <a:tr h="367665">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106,245×(1+0.0031)=106</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572</a:t>
                      </a:r>
                      <a:endParaRPr lang="en-US" altLang="en-US" sz="2000">
                        <a:latin typeface="Times New Roman" panose="02020603050405020304" charset="0"/>
                        <a:cs typeface="Times New Roman" panose="02020603050405020304" charset="0"/>
                      </a:endParaRPr>
                    </a:p>
                  </a:txBody>
                  <a:tcPr marL="68580" marR="68580" marT="0" marB="0" anchor="ctr"/>
                </a:tc>
              </a:tr>
              <a:tr h="367030">
                <a:tc rowSpan="4">
                  <a:txBody>
                    <a:bodyPr/>
                    <a:lstStyle/>
                    <a:p>
                      <a:pPr>
                        <a:buNone/>
                      </a:pPr>
                      <a:r>
                        <a:rPr lang="en-US" sz="2000">
                          <a:latin typeface="Times New Roman" panose="02020603050405020304" charset="0"/>
                          <a:cs typeface="Times New Roman" panose="02020603050405020304" charset="0"/>
                        </a:rPr>
                        <a:t>Национальная экономика</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nchor="ctr"/>
                </a:tc>
                <a:tc rowSpan="4">
                  <a:txBody>
                    <a:bodyPr/>
                    <a:lstStyle/>
                    <a:p>
                      <a:pPr algn="ctr">
                        <a:buNone/>
                      </a:pPr>
                      <a:r>
                        <a:rPr lang="en-US" sz="2000">
                          <a:latin typeface="Times New Roman" panose="02020603050405020304" charset="0"/>
                          <a:cs typeface="Times New Roman" panose="02020603050405020304" charset="0"/>
                        </a:rPr>
                        <a:t>-1.82%</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63,669×(1−0.0182)=62</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510</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62,510×(1−0.0182)=61</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373</a:t>
                      </a:r>
                      <a:endParaRPr lang="en-US" altLang="en-US" sz="2000">
                        <a:latin typeface="Times New Roman" panose="02020603050405020304" charset="0"/>
                        <a:cs typeface="Times New Roman" panose="02020603050405020304" charset="0"/>
                      </a:endParaRPr>
                    </a:p>
                  </a:txBody>
                  <a:tcPr marL="68580" marR="68580" marT="0" marB="0" anchor="ctr"/>
                </a:tc>
              </a:tr>
              <a:tr h="367665">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61,373×(1−0.0182)=60</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257</a:t>
                      </a:r>
                      <a:endParaRPr lang="en-US" altLang="en-US" sz="2000">
                        <a:latin typeface="Times New Roman" panose="02020603050405020304" charset="0"/>
                        <a:cs typeface="Times New Roman" panose="02020603050405020304" charset="0"/>
                      </a:endParaRPr>
                    </a:p>
                  </a:txBody>
                  <a:tcPr marL="68580" marR="68580" marT="0" marB="0" anchor="ctr"/>
                </a:tc>
              </a:tr>
              <a:tr h="4051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60,257×(1−0.0182)=59</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161</a:t>
                      </a:r>
                      <a:endParaRPr lang="en-US" altLang="en-US" sz="2000">
                        <a:latin typeface="Times New Roman" panose="02020603050405020304" charset="0"/>
                        <a:cs typeface="Times New Roman" panose="02020603050405020304" charset="0"/>
                      </a:endParaRPr>
                    </a:p>
                  </a:txBody>
                  <a:tcPr marL="68580" marR="68580" marT="0" marB="0" anchor="ctr"/>
                </a:tc>
              </a:tr>
              <a:tr h="609600">
                <a:tc rowSpan="4">
                  <a:txBody>
                    <a:bodyPr/>
                    <a:lstStyle/>
                    <a:p>
                      <a:pPr>
                        <a:buNone/>
                      </a:pPr>
                      <a:r>
                        <a:rPr lang="en-US" sz="2000">
                          <a:latin typeface="Times New Roman" panose="02020603050405020304" charset="0"/>
                          <a:cs typeface="Times New Roman" panose="02020603050405020304" charset="0"/>
                        </a:rPr>
                        <a:t>Жилищно-коммунальное хозяйство</a:t>
                      </a:r>
                      <a:endParaRPr lang="en-US" sz="2000">
                        <a:latin typeface="Times New Roman" panose="02020603050405020304" charset="0"/>
                        <a:cs typeface="Times New Roman" panose="02020603050405020304" charset="0"/>
                      </a:endParaRPr>
                    </a:p>
                    <a:p>
                      <a:pPr>
                        <a:buNone/>
                      </a:pPr>
                      <a:r>
                        <a:rPr lang="en-US" altLang="ru-RU" sz="2000">
                          <a:latin typeface="Times New Roman" panose="02020603050405020304" charset="0"/>
                        </a:rPr>
                        <a:t>ое хозяйство</a:t>
                      </a:r>
                      <a:endParaRPr lang="en-US" sz="2000">
                        <a:latin typeface="Times New Roman" panose="02020603050405020304" charset="0"/>
                        <a:cs typeface="Times New Roman" panose="02020603050405020304" charset="0"/>
                      </a:endParaRPr>
                    </a:p>
                  </a:txBody>
                  <a:tcPr marL="68580" marR="68580" marT="0" marB="0" anchor="ctr"/>
                </a:tc>
                <a:tc rowSpan="4">
                  <a:txBody>
                    <a:bodyPr/>
                    <a:lstStyle/>
                    <a:p>
                      <a:pPr algn="ctr">
                        <a:buNone/>
                      </a:pPr>
                      <a:r>
                        <a:rPr lang="en-US" sz="2000">
                          <a:latin typeface="Times New Roman" panose="02020603050405020304" charset="0"/>
                          <a:cs typeface="Times New Roman" panose="02020603050405020304" charset="0"/>
                        </a:rPr>
                        <a:t>+0.86%</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3,385×(1+0.0086)=3</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414</a:t>
                      </a:r>
                      <a:endParaRPr lang="en-US" altLang="en-US" sz="2000">
                        <a:latin typeface="Times New Roman" panose="02020603050405020304" charset="0"/>
                        <a:cs typeface="Times New Roman" panose="02020603050405020304" charset="0"/>
                      </a:endParaRPr>
                    </a:p>
                  </a:txBody>
                  <a:tcPr marL="68580" marR="68580" marT="0" marB="0" anchor="ctr"/>
                </a:tc>
              </a:tr>
              <a:tr h="60960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3,414×(1+0.0086)=3</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443</a:t>
                      </a:r>
                      <a:endParaRPr lang="en-US" altLang="en-US" sz="2000">
                        <a:latin typeface="Times New Roman" panose="02020603050405020304" charset="0"/>
                        <a:cs typeface="Times New Roman" panose="02020603050405020304" charset="0"/>
                      </a:endParaRPr>
                    </a:p>
                  </a:txBody>
                  <a:tcPr marL="68580" marR="68580" marT="0" marB="0" anchor="ctr"/>
                </a:tc>
              </a:tr>
              <a:tr h="60960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3,443×(1+0.0086)=3</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473</a:t>
                      </a:r>
                      <a:endParaRPr lang="en-US" altLang="en-US" sz="2000">
                        <a:latin typeface="Times New Roman" panose="02020603050405020304" charset="0"/>
                        <a:cs typeface="Times New Roman" panose="02020603050405020304" charset="0"/>
                      </a:endParaRPr>
                    </a:p>
                  </a:txBody>
                  <a:tcPr marL="68580" marR="68580" marT="0" marB="0" anchor="ctr"/>
                </a:tc>
              </a:tr>
              <a:tr h="62865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3,473×(1+0.0086)=3</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503</a:t>
                      </a:r>
                      <a:endParaRPr lang="en-US" altLang="en-US" sz="2000">
                        <a:latin typeface="Times New Roman" panose="02020603050405020304" charset="0"/>
                        <a:cs typeface="Times New Roman" panose="02020603050405020304" charset="0"/>
                      </a:endParaRPr>
                    </a:p>
                  </a:txBody>
                  <a:tcPr marL="68580" marR="68580" marT="0" marB="0" anchor="ctr"/>
                </a:tc>
              </a:tr>
              <a:tr h="367030">
                <a:tc rowSpan="4">
                  <a:txBody>
                    <a:bodyPr/>
                    <a:lstStyle/>
                    <a:p>
                      <a:pPr>
                        <a:buNone/>
                      </a:pPr>
                      <a:r>
                        <a:rPr lang="en-US" sz="2000">
                          <a:latin typeface="Times New Roman" panose="02020603050405020304" charset="0"/>
                          <a:cs typeface="Times New Roman" panose="02020603050405020304" charset="0"/>
                        </a:rPr>
                        <a:t>Прочие гос. вопросы</a:t>
                      </a:r>
                      <a:endParaRPr lang="en-US" sz="2000">
                        <a:latin typeface="Times New Roman" panose="02020603050405020304" charset="0"/>
                        <a:cs typeface="Times New Roman" panose="02020603050405020304" charset="0"/>
                      </a:endParaRPr>
                    </a:p>
                    <a:p>
                      <a:pPr>
                        <a:buNone/>
                      </a:pPr>
                      <a:endParaRPr lang="en-US" sz="2000">
                        <a:latin typeface="Times New Roman" panose="02020603050405020304" charset="0"/>
                        <a:cs typeface="Times New Roman" panose="02020603050405020304" charset="0"/>
                      </a:endParaRPr>
                    </a:p>
                  </a:txBody>
                  <a:tcPr marL="68580" marR="68580" marT="0" marB="0" anchor="ctr"/>
                </a:tc>
                <a:tc rowSpan="4">
                  <a:txBody>
                    <a:bodyPr/>
                    <a:lstStyle/>
                    <a:p>
                      <a:pPr algn="ctr">
                        <a:buNone/>
                      </a:pPr>
                      <a:r>
                        <a:rPr lang="en-US" sz="2000">
                          <a:latin typeface="Times New Roman" panose="02020603050405020304" charset="0"/>
                          <a:cs typeface="Times New Roman" panose="02020603050405020304" charset="0"/>
                        </a:rPr>
                        <a:t>+3.24%</a:t>
                      </a:r>
                      <a:endParaRPr 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2027</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16,757×(1+0.0324)=17</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299</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2028</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17,299×(1+0.0324)=17</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859</a:t>
                      </a:r>
                      <a:endParaRPr lang="en-US" altLang="en-US" sz="2000">
                        <a:latin typeface="Times New Roman" panose="02020603050405020304" charset="0"/>
                        <a:cs typeface="Times New Roman" panose="02020603050405020304" charset="0"/>
                      </a:endParaRPr>
                    </a:p>
                  </a:txBody>
                  <a:tcPr marL="68580" marR="68580" marT="0" marB="0" anchor="ctr"/>
                </a:tc>
              </a:tr>
              <a:tr h="405765">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2029</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17,859×(1+0.0324)=18</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437</a:t>
                      </a:r>
                      <a:endParaRPr lang="en-US" altLang="en-US" sz="2000">
                        <a:latin typeface="Times New Roman" panose="02020603050405020304" charset="0"/>
                        <a:cs typeface="Times New Roman" panose="02020603050405020304" charset="0"/>
                      </a:endParaRPr>
                    </a:p>
                  </a:txBody>
                  <a:tcPr marL="68580" marR="68580" marT="0" marB="0" anchor="ctr"/>
                </a:tc>
              </a:tr>
              <a:tr h="367030">
                <a:tc vMerge="1">
                  <a:tcPr marL="68580" marR="68580" marT="0" marB="0" anchor="ctr"/>
                </a:tc>
                <a:tc vMerge="1">
                  <a:tcPr marL="68580" marR="68580" marT="0" marB="0" anchor="ctr"/>
                </a:tc>
                <a:tc>
                  <a:txBody>
                    <a:bodyPr/>
                    <a:lstStyle/>
                    <a:p>
                      <a:pPr>
                        <a:buNone/>
                      </a:pPr>
                      <a:r>
                        <a:rPr lang="en-US" sz="2000">
                          <a:latin typeface="Times New Roman" panose="02020603050405020304" charset="0"/>
                          <a:cs typeface="Times New Roman" panose="02020603050405020304" charset="0"/>
                        </a:rPr>
                        <a:t>2030</a:t>
                      </a:r>
                      <a:endParaRPr lang="en-US" altLang="en-US" sz="2000">
                        <a:latin typeface="Times New Roman" panose="02020603050405020304" charset="0"/>
                        <a:cs typeface="Times New Roman" panose="02020603050405020304" charset="0"/>
                      </a:endParaRPr>
                    </a:p>
                  </a:txBody>
                  <a:tcPr marL="68580" marR="68580" marT="0" marB="0" anchor="ctr"/>
                </a:tc>
                <a:tc>
                  <a:txBody>
                    <a:bodyPr/>
                    <a:lstStyle/>
                    <a:p>
                      <a:pPr>
                        <a:buNone/>
                      </a:pPr>
                      <a:r>
                        <a:rPr lang="en-US" sz="2000">
                          <a:latin typeface="Times New Roman" panose="02020603050405020304" charset="0"/>
                          <a:cs typeface="Times New Roman" panose="02020603050405020304" charset="0"/>
                        </a:rPr>
                        <a:t>18,437×(1+0.0324)=19</a:t>
                      </a:r>
                      <a:r>
                        <a:rPr lang="ru-RU" altLang="en-US" sz="2000">
                          <a:latin typeface="Times New Roman" panose="02020603050405020304" charset="0"/>
                          <a:cs typeface="Times New Roman" panose="02020603050405020304" charset="0"/>
                        </a:rPr>
                        <a:t> </a:t>
                      </a:r>
                      <a:r>
                        <a:rPr lang="en-US" sz="2000">
                          <a:latin typeface="Times New Roman" panose="02020603050405020304" charset="0"/>
                          <a:cs typeface="Times New Roman" panose="02020603050405020304" charset="0"/>
                        </a:rPr>
                        <a:t>034</a:t>
                      </a:r>
                      <a:endParaRPr lang="en-US" altLang="en-US" sz="2000">
                        <a:latin typeface="Times New Roman" panose="02020603050405020304" charset="0"/>
                        <a:cs typeface="Times New Roman" panose="02020603050405020304" charset="0"/>
                      </a:endParaRPr>
                    </a:p>
                  </a:txBody>
                  <a:tcPr marL="68580" marR="68580" marT="0" marB="0" anchor="ctr"/>
                </a:tc>
              </a:tr>
            </a:tbl>
          </a:graphicData>
        </a:graphic>
      </p:graphicFrame>
      <p:sp>
        <p:nvSpPr>
          <p:cNvPr id="16" name="Текстовое поле 15"/>
          <p:cNvSpPr txBox="1"/>
          <p:nvPr/>
        </p:nvSpPr>
        <p:spPr>
          <a:xfrm>
            <a:off x="2229485" y="709295"/>
            <a:ext cx="11384915" cy="104457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rPr>
              <a:t>Проведем подробный расчёт, который представлен в таблице:</a:t>
            </a:r>
            <a:endParaRPr kumimoji="0" lang="ru-RU" altLang="en-US" sz="3000" b="0" i="0" u="none" strike="noStrike" cap="none" spc="0" normalizeH="0" baseline="0">
              <a:ln>
                <a:noFill/>
              </a:ln>
              <a:solidFill>
                <a:srgbClr val="000000"/>
              </a:solidFill>
              <a:effectLst/>
              <a:uFillTx/>
              <a:latin typeface="Times New Roman" panose="02020603050405020304" charset="0"/>
              <a:ea typeface="Helvetica Neue"/>
              <a:cs typeface="Times New Roman" panose="02020603050405020304" charset="0"/>
              <a:sym typeface="Helvetica Neue"/>
            </a:endParaRPr>
          </a:p>
        </p:txBody>
      </p:sp>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104" name="Изображение 103"/>
          <p:cNvPicPr/>
          <p:nvPr/>
        </p:nvPicPr>
        <p:blipFill>
          <a:blip/>
          <a:stretch>
            <a:fillRect/>
          </a:stretch>
        </p:blipFill>
        <p:spPr>
          <a:xfrm>
            <a:off x="12001500" y="6667500"/>
            <a:ext cx="381000" cy="381000"/>
          </a:xfrm>
          <a:prstGeom prst="rect">
            <a:avLst/>
          </a:prstGeom>
          <a:noFill/>
          <a:ln w="9525">
            <a:noFill/>
          </a:ln>
        </p:spPr>
      </p:pic>
      <p:pic>
        <p:nvPicPr>
          <p:cNvPr id="16" name="Замещающая рамка рисунка 15" descr="orig"/>
          <p:cNvPicPr>
            <a:picLocks noGrp="1" noChangeAspect="1"/>
          </p:cNvPicPr>
          <p:nvPr>
            <p:ph type="pic" sz="quarter" idx="10"/>
          </p:nvPr>
        </p:nvPicPr>
        <p:blipFill>
          <a:blip r:embed="rId1"/>
          <a:stretch>
            <a:fillRect/>
          </a:stretch>
        </p:blipFill>
        <p:spPr>
          <a:xfrm>
            <a:off x="15607030" y="3034030"/>
            <a:ext cx="7769860" cy="5826760"/>
          </a:xfrm>
          <a:prstGeom prst="rect">
            <a:avLst/>
          </a:prstGeom>
        </p:spPr>
      </p:pic>
      <p:graphicFrame>
        <p:nvGraphicFramePr>
          <p:cNvPr id="29" name="Диаграмма 28"/>
          <p:cNvGraphicFramePr/>
          <p:nvPr/>
        </p:nvGraphicFramePr>
        <p:xfrm>
          <a:off x="1200150" y="1534160"/>
          <a:ext cx="14040485" cy="76028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ppt_x</p:attrName>
                                        </p:attrNameLst>
                                      </p:cBhvr>
                                      <p:tavLst>
                                        <p:tav tm="0">
                                          <p:val>
                                            <p:strVal val="#ppt_x-.2"/>
                                          </p:val>
                                        </p:tav>
                                        <p:tav tm="100000">
                                          <p:val>
                                            <p:strVal val="#ppt_x"/>
                                          </p:val>
                                        </p:tav>
                                      </p:tavLst>
                                    </p:anim>
                                    <p:anim calcmode="lin" valueType="num">
                                      <p:cBhvr>
                                        <p:cTn id="8"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 name="Текстовое поле 2"/>
          <p:cNvSpPr txBox="1"/>
          <p:nvPr/>
        </p:nvSpPr>
        <p:spPr>
          <a:xfrm>
            <a:off x="504825" y="659130"/>
            <a:ext cx="11687175" cy="869505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noAutofit/>
          </a:bodyPr>
          <a:lstStyle/>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outerShdw blurRad="38100" dist="38100" dir="2700000" algn="tl">
                    <a:srgbClr val="000000">
                      <a:alpha val="43137"/>
                    </a:srgbClr>
                  </a:outerShdw>
                </a:effectLst>
                <a:uFillTx/>
                <a:latin typeface="Times New Roman" panose="02020603050405020304" charset="0"/>
                <a:ea typeface="Helvetica Neue"/>
                <a:cs typeface="Times New Roman" panose="02020603050405020304" charset="0"/>
                <a:sym typeface="Helvetica Neue"/>
              </a:rPr>
              <a:t>К 2030 году финансирование регионального развития будет играть ключевую роль в содействии устойчивому экономическому росту и уменьшении различий между регионами. Исследования указывают на различные стратегии эффективного использования финансов в интересах регионов. </a:t>
            </a:r>
            <a:endParaRPr kumimoji="0" lang="ru-RU" altLang="en-US" sz="3000" b="0" i="0" u="none" strike="noStrike" cap="none" spc="0" normalizeH="0" baseline="0">
              <a:ln>
                <a:noFill/>
              </a:ln>
              <a:solidFill>
                <a:srgbClr val="000000"/>
              </a:solidFill>
              <a:effectLst>
                <a:outerShdw blurRad="38100" dist="38100" dir="2700000" algn="tl">
                  <a:srgbClr val="000000">
                    <a:alpha val="43137"/>
                  </a:srgbClr>
                </a:outerShdw>
              </a:effectLst>
              <a:uFillTx/>
              <a:latin typeface="Times New Roman" panose="02020603050405020304" charset="0"/>
              <a:ea typeface="Helvetica Neue"/>
              <a:cs typeface="Times New Roman" panose="02020603050405020304" charset="0"/>
              <a:sym typeface="Helvetica Neue"/>
            </a:endParaRPr>
          </a:p>
          <a:p>
            <a:pPr marL="0" marR="0" indent="0" algn="just" defTabSz="825500" rtl="0" fontAlgn="auto" latinLnBrk="0" hangingPunct="0">
              <a:lnSpc>
                <a:spcPct val="100000"/>
              </a:lnSpc>
              <a:spcBef>
                <a:spcPts val="0"/>
              </a:spcBef>
              <a:spcAft>
                <a:spcPts val="0"/>
              </a:spcAft>
              <a:buClrTx/>
              <a:buSzTx/>
              <a:buFontTx/>
              <a:buNone/>
            </a:pPr>
            <a:r>
              <a:rPr kumimoji="0" lang="ru-RU" altLang="en-US" sz="3000" b="0" i="0" u="none" strike="noStrike" cap="none" spc="0" normalizeH="0" baseline="0">
                <a:ln>
                  <a:noFill/>
                </a:ln>
                <a:solidFill>
                  <a:srgbClr val="000000"/>
                </a:solidFill>
                <a:effectLst>
                  <a:outerShdw blurRad="38100" dist="38100" dir="2700000" algn="tl">
                    <a:srgbClr val="000000">
                      <a:alpha val="43137"/>
                    </a:srgbClr>
                  </a:outerShdw>
                </a:effectLst>
                <a:uFillTx/>
                <a:latin typeface="Times New Roman" panose="02020603050405020304" charset="0"/>
                <a:ea typeface="Helvetica Neue"/>
                <a:cs typeface="Times New Roman" panose="02020603050405020304" charset="0"/>
                <a:sym typeface="Helvetica Neue"/>
              </a:rPr>
              <a:t>Кроме того, эффективное использование региональных финансовых инструментов, таких как развитие фондов и стратегическое бюджетное планирование, является необходимым для направления инвестиций, которые способствуют региональному экономическому благополучию и поддержке создания мощных местных экономик.  </a:t>
            </a:r>
            <a:endParaRPr kumimoji="0" lang="ru-RU" altLang="en-US" sz="3000" b="0" i="0" u="none" strike="noStrike" cap="none" spc="0" normalizeH="0" baseline="0">
              <a:ln>
                <a:noFill/>
              </a:ln>
              <a:solidFill>
                <a:srgbClr val="000000"/>
              </a:solidFill>
              <a:effectLst>
                <a:outerShdw blurRad="38100" dist="38100" dir="2700000" algn="tl">
                  <a:srgbClr val="000000">
                    <a:alpha val="43137"/>
                  </a:srgbClr>
                </a:outerShdw>
              </a:effectLst>
              <a:uFillTx/>
              <a:latin typeface="Times New Roman" panose="02020603050405020304" charset="0"/>
              <a:ea typeface="Helvetica Neue"/>
              <a:cs typeface="Times New Roman" panose="02020603050405020304" charset="0"/>
              <a:sym typeface="Helvetica Neue"/>
            </a:endParaRPr>
          </a:p>
        </p:txBody>
      </p:sp>
      <p:pic>
        <p:nvPicPr>
          <p:cNvPr id="104" name="Изображение 103"/>
          <p:cNvPicPr/>
          <p:nvPr/>
        </p:nvPicPr>
        <p:blipFill>
          <a:blip/>
          <a:stretch>
            <a:fillRect/>
          </a:stretch>
        </p:blipFill>
        <p:spPr>
          <a:xfrm>
            <a:off x="12001500" y="6667500"/>
            <a:ext cx="381000" cy="381000"/>
          </a:xfrm>
          <a:prstGeom prst="rect">
            <a:avLst/>
          </a:prstGeom>
          <a:noFill/>
          <a:ln w="9525">
            <a:noFill/>
          </a:ln>
        </p:spPr>
      </p:pic>
      <p:pic>
        <p:nvPicPr>
          <p:cNvPr id="18" name="Замещающая рамка рисунка 17" descr="cf947b46283c10c47e3d5d945afb7053"/>
          <p:cNvPicPr>
            <a:picLocks noGrp="1" noChangeAspect="1"/>
          </p:cNvPicPr>
          <p:nvPr>
            <p:ph type="pic" sz="quarter" idx="10"/>
          </p:nvPr>
        </p:nvPicPr>
        <p:blipFill>
          <a:blip r:embed="rId1"/>
          <a:stretch>
            <a:fillRect/>
          </a:stretch>
        </p:blipFill>
        <p:spPr>
          <a:xfrm>
            <a:off x="12825730" y="2083435"/>
            <a:ext cx="9477375" cy="8528050"/>
          </a:xfrm>
          <a:prstGeom prst="rect">
            <a:avLst/>
          </a:prstGeom>
          <a:solidFill>
            <a:schemeClr val="accent5">
              <a:lumMod val="75000"/>
            </a:schemeClr>
          </a:solidFill>
        </p:spPr>
      </p:pic>
    </p:spTree>
  </p:cSld>
  <p:clrMapOvr>
    <a:masterClrMapping/>
  </p:clrMapOvr>
  <mc:AlternateContent xmlns:mc="http://schemas.openxmlformats.org/markup-compatibility/2006">
    <mc:Choice xmlns:p14="http://schemas.microsoft.com/office/powerpoint/2010/main" Requires="p14">
      <p:transition spd="slow" p14:dur="12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47"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0"/>
                                        <p:tgtEl>
                                          <p:spTgt spid="3">
                                            <p:txEl>
                                              <p:pRg st="1" end="1"/>
                                            </p:txEl>
                                          </p:spTgt>
                                        </p:tgtEl>
                                      </p:cBhvr>
                                    </p:animEffect>
                                    <p:anim calcmode="lin" valueType="num">
                                      <p:cBhvr>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58" presetClass="entr" presetSubtype="0" accel="10000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strVal val="#ppt_w*2.5"/>
                                          </p:val>
                                        </p:tav>
                                        <p:tav tm="100000">
                                          <p:val>
                                            <p:strVal val="#ppt_w"/>
                                          </p:val>
                                        </p:tav>
                                      </p:tavLst>
                                    </p:anim>
                                    <p:anim calcmode="lin" valueType="num">
                                      <p:cBhvr>
                                        <p:cTn id="23" dur="500" fill="hold"/>
                                        <p:tgtEl>
                                          <p:spTgt spid="18"/>
                                        </p:tgtEl>
                                        <p:attrNameLst>
                                          <p:attrName>ppt_h</p:attrName>
                                        </p:attrNameLst>
                                      </p:cBhvr>
                                      <p:tavLst>
                                        <p:tav tm="0">
                                          <p:val>
                                            <p:strVal val="#ppt_h*0.01"/>
                                          </p:val>
                                        </p:tav>
                                        <p:tav tm="100000">
                                          <p:val>
                                            <p:strVal val="#ppt_h"/>
                                          </p:val>
                                        </p:tav>
                                      </p:tavLst>
                                    </p:anim>
                                    <p:anim calcmode="lin" valueType="num">
                                      <p:cBhvr>
                                        <p:cTn id="24" dur="500" fill="hold"/>
                                        <p:tgtEl>
                                          <p:spTgt spid="18"/>
                                        </p:tgtEl>
                                        <p:attrNameLst>
                                          <p:attrName>ppt_x</p:attrName>
                                        </p:attrNameLst>
                                      </p:cBhvr>
                                      <p:tavLst>
                                        <p:tav tm="0">
                                          <p:val>
                                            <p:strVal val="#ppt_x"/>
                                          </p:val>
                                        </p:tav>
                                        <p:tav tm="100000">
                                          <p:val>
                                            <p:strVal val="#ppt_x"/>
                                          </p:val>
                                        </p:tav>
                                      </p:tavLst>
                                    </p:anim>
                                    <p:anim calcmode="lin" valueType="num">
                                      <p:cBhvr>
                                        <p:cTn id="25" dur="500" fill="hold"/>
                                        <p:tgtEl>
                                          <p:spTgt spid="18"/>
                                        </p:tgtEl>
                                        <p:attrNameLst>
                                          <p:attrName>ppt_y</p:attrName>
                                        </p:attrNameLst>
                                      </p:cBhvr>
                                      <p:tavLst>
                                        <p:tav tm="0">
                                          <p:val>
                                            <p:strVal val="#ppt_h+1"/>
                                          </p:val>
                                        </p:tav>
                                        <p:tav tm="100000">
                                          <p:val>
                                            <p:strVal val="#ppt_y"/>
                                          </p:val>
                                        </p:tav>
                                      </p:tavLst>
                                    </p:anim>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pSp>
        <p:nvGrpSpPr>
          <p:cNvPr id="834" name="Группа"/>
          <p:cNvGrpSpPr/>
          <p:nvPr/>
        </p:nvGrpSpPr>
        <p:grpSpPr>
          <a:xfrm>
            <a:off x="6465341" y="1017041"/>
            <a:ext cx="11681919" cy="11681919"/>
            <a:chOff x="0" y="0"/>
            <a:chExt cx="11681917" cy="11681917"/>
          </a:xfrm>
        </p:grpSpPr>
        <p:sp>
          <p:nvSpPr>
            <p:cNvPr id="826" name="Кружок"/>
            <p:cNvSpPr/>
            <p:nvPr/>
          </p:nvSpPr>
          <p:spPr>
            <a:xfrm>
              <a:off x="0" y="0"/>
              <a:ext cx="11681917" cy="11681917"/>
            </a:xfrm>
            <a:prstGeom prst="ellipse">
              <a:avLst/>
            </a:prstGeom>
            <a:gradFill flip="none" rotWithShape="1">
              <a:gsLst>
                <a:gs pos="0">
                  <a:schemeClr val="accent2"/>
                </a:gs>
                <a:gs pos="100000">
                  <a:schemeClr val="accent1"/>
                </a:gs>
              </a:gsLst>
              <a:lin ang="3403977" scaled="0"/>
            </a:gra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latin typeface="Calibri" panose="020F0502020204030204" charset="0"/>
                <a:ea typeface="Calibri" panose="020F0502020204030204" charset="0"/>
                <a:cs typeface="Calibri" panose="020F0502020204030204" charset="0"/>
              </a:endParaRPr>
            </a:p>
          </p:txBody>
        </p:sp>
        <p:sp>
          <p:nvSpPr>
            <p:cNvPr id="827" name="Thank you!"/>
            <p:cNvSpPr txBox="1"/>
            <p:nvPr/>
          </p:nvSpPr>
          <p:spPr>
            <a:xfrm>
              <a:off x="815571" y="4582181"/>
              <a:ext cx="10050778" cy="1378585"/>
            </a:xfrm>
            <a:prstGeom prst="rect">
              <a:avLst/>
            </a:prstGeom>
            <a:noFill/>
            <a:ln w="12700" cap="flat">
              <a:noFill/>
              <a:miter lim="400000"/>
            </a:ln>
            <a:effectLst/>
          </p:spPr>
          <p:txBody>
            <a:bodyPr wrap="none" lIns="50800" tIns="50800" rIns="50800" bIns="50800" numCol="1" anchor="ctr">
              <a:spAutoFit/>
            </a:bodyPr>
            <a:lstStyle>
              <a:lvl1pPr>
                <a:defRPr sz="12000" b="0">
                  <a:solidFill>
                    <a:srgbClr val="FFFFFF"/>
                  </a:solidFill>
                  <a:latin typeface="Maven Pro Bold"/>
                  <a:ea typeface="Maven Pro Bold"/>
                  <a:cs typeface="Maven Pro Bold"/>
                  <a:sym typeface="Maven Pro Bold"/>
                </a:defRPr>
              </a:lvl1pPr>
            </a:lstStyle>
            <a:p>
              <a:r>
                <a:rPr lang="ru-RU" altLang="en-US" sz="8300">
                  <a:latin typeface="Times New Roman" panose="02020603050405020304" charset="0"/>
                  <a:ea typeface="Calibri" panose="020F0502020204030204" charset="0"/>
                  <a:cs typeface="Times New Roman" panose="02020603050405020304" charset="0"/>
                </a:rPr>
                <a:t>Спасибо за внимание!</a:t>
              </a:r>
              <a:endParaRPr lang="ru-RU" altLang="en-US" sz="8300">
                <a:latin typeface="Times New Roman" panose="02020603050405020304" charset="0"/>
                <a:ea typeface="Calibri" panose="020F0502020204030204" charset="0"/>
                <a:cs typeface="Times New Roman" panose="02020603050405020304" charset="0"/>
              </a:endParaRPr>
            </a:p>
          </p:txBody>
        </p:sp>
      </p:grpSp>
    </p:spTree>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834"/>
                                        </p:tgtEl>
                                        <p:attrNameLst>
                                          <p:attrName>style.visibility</p:attrName>
                                        </p:attrNameLst>
                                      </p:cBhvr>
                                      <p:to>
                                        <p:strVal val="visible"/>
                                      </p:to>
                                    </p:set>
                                    <p:animEffect transition="in" filter="circle(in)">
                                      <p:cBhvr>
                                        <p:cTn id="7" dur="2000"/>
                                        <p:tgtEl>
                                          <p:spTgt spid="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hite">
  <a:themeElements>
    <a:clrScheme name="Radiance - base color">
      <a:dk1>
        <a:srgbClr val="2F313F"/>
      </a:dk1>
      <a:lt1>
        <a:srgbClr val="FFFFFF"/>
      </a:lt1>
      <a:dk2>
        <a:srgbClr val="454752"/>
      </a:dk2>
      <a:lt2>
        <a:srgbClr val="646779"/>
      </a:lt2>
      <a:accent1>
        <a:srgbClr val="635ED6"/>
      </a:accent1>
      <a:accent2>
        <a:srgbClr val="5E9EEE"/>
      </a:accent2>
      <a:accent3>
        <a:srgbClr val="635ED5"/>
      </a:accent3>
      <a:accent4>
        <a:srgbClr val="5E9EEF"/>
      </a:accent4>
      <a:accent5>
        <a:srgbClr val="D3DBE4"/>
      </a:accent5>
      <a:accent6>
        <a:srgbClr val="EDF4FD"/>
      </a:accent6>
      <a:hlink>
        <a:srgbClr val="635ED5"/>
      </a:hlink>
      <a:folHlink>
        <a:srgbClr val="5E9DEE"/>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10721</Words>
  <Application>WPS Presentation</Application>
  <PresentationFormat>Произвольный</PresentationFormat>
  <Paragraphs>690</Paragraphs>
  <Slides>17</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17</vt:i4>
      </vt:variant>
    </vt:vector>
  </HeadingPairs>
  <TitlesOfParts>
    <vt:vector size="35" baseType="lpstr">
      <vt:lpstr>Arial</vt:lpstr>
      <vt:lpstr>SimSun</vt:lpstr>
      <vt:lpstr>Wingdings</vt:lpstr>
      <vt:lpstr>Helvetica Neue</vt:lpstr>
      <vt:lpstr>Helvetica Neue Medium</vt:lpstr>
      <vt:lpstr>Calibri</vt:lpstr>
      <vt:lpstr>Helvetica Neue Light</vt:lpstr>
      <vt:lpstr>Open Sans</vt:lpstr>
      <vt:lpstr>Segoe Print</vt:lpstr>
      <vt:lpstr>Maven Pro Bold</vt:lpstr>
      <vt:lpstr>OpenSans-Regular</vt:lpstr>
      <vt:lpstr>Times New Roman</vt:lpstr>
      <vt:lpstr>Maven Pro Medium</vt:lpstr>
      <vt:lpstr>Cambria Math</vt:lpstr>
      <vt:lpstr>MS Mincho</vt:lpstr>
      <vt:lpstr>Microsoft YaHei</vt:lpstr>
      <vt:lpstr>Arial Unicode MS</vt:lpstr>
      <vt:lpstr>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
  <cp:lastModifiedBy>Артём Гайдуков</cp:lastModifiedBy>
  <cp:revision>74</cp:revision>
  <dcterms:created xsi:type="dcterms:W3CDTF">2019-05-16T01:42:00Z</dcterms:created>
  <dcterms:modified xsi:type="dcterms:W3CDTF">2024-06-26T17:33:47Z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1049-12.2.0.13472</vt:lpwstr>
  </property>
  <property fmtid="{D5CDD505-2E9C-101B-9397-08002B2CF9AE}" pid="3" name="ICV">
    <vt:lpwstr>7F102D9612804523A365971F3570D2BA_13</vt:lpwstr>
  </property>
</Properties>
</file>