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handoutMasterIdLst>
    <p:handoutMasterId r:id="rId13"/>
  </p:handoutMasterIdLst>
  <p:sldIdLst>
    <p:sldId id="283" r:id="rId2"/>
    <p:sldId id="368" r:id="rId3"/>
    <p:sldId id="378" r:id="rId4"/>
    <p:sldId id="385" r:id="rId5"/>
    <p:sldId id="384" r:id="rId6"/>
    <p:sldId id="379" r:id="rId7"/>
    <p:sldId id="380" r:id="rId8"/>
    <p:sldId id="381" r:id="rId9"/>
    <p:sldId id="383" r:id="rId10"/>
    <p:sldId id="386" r:id="rId11"/>
  </p:sldIdLst>
  <p:sldSz cx="9144000" cy="6858000" type="screen4x3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ьга Сысоева" initials="ОС" lastIdx="1" clrIdx="0">
    <p:extLst>
      <p:ext uri="{19B8F6BF-5375-455C-9EA6-DF929625EA0E}">
        <p15:presenceInfo xmlns:p15="http://schemas.microsoft.com/office/powerpoint/2012/main" userId="S-1-5-21-2323782096-3520121816-3632523534-1269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990033"/>
    <a:srgbClr val="3B3EAF"/>
    <a:srgbClr val="3333CC"/>
    <a:srgbClr val="FFAFAF"/>
    <a:srgbClr val="FF3737"/>
    <a:srgbClr val="99CCFF"/>
    <a:srgbClr val="66CCFF"/>
    <a:srgbClr val="C693ED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83" autoAdjust="0"/>
    <p:restoredTop sz="86400" autoAdjust="0"/>
  </p:normalViewPr>
  <p:slideViewPr>
    <p:cSldViewPr>
      <p:cViewPr varScale="1">
        <p:scale>
          <a:sx n="114" d="100"/>
          <a:sy n="114" d="100"/>
        </p:scale>
        <p:origin x="130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bubble3D val="0"/>
            <c:explosion val="12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3AED-46CE-8607-7B444B0DBDD4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3AED-46CE-8607-7B444B0DBDD4}"/>
              </c:ext>
            </c:extLst>
          </c:dPt>
          <c:dPt>
            <c:idx val="2"/>
            <c:bubble3D val="0"/>
            <c:explosion val="11"/>
            <c:spPr>
              <a:solidFill>
                <a:srgbClr val="00B0F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AED-46CE-8607-7B444B0DBDD4}"/>
              </c:ext>
            </c:extLst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18.899999999999999</c:v>
                </c:pt>
                <c:pt idx="1">
                  <c:v>31.9</c:v>
                </c:pt>
                <c:pt idx="2">
                  <c:v>10.3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ED-46CE-8607-7B444B0DB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 2 года реализации проектов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explosion val="11"/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5FC-45F1-98BB-B1E5D02D6129}"/>
              </c:ext>
            </c:extLst>
          </c:dPt>
          <c:dPt>
            <c:idx val="1"/>
            <c:bubble3D val="0"/>
            <c:spPr>
              <a:solidFill>
                <a:srgbClr val="FF9933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5FC-45F1-98BB-B1E5D02D6129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80.8</c:v>
                </c:pt>
                <c:pt idx="1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FC-45F1-98BB-B1E5D02D6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0.32855</cdr:x>
      <cdr:y>0.26701</cdr:y>
    </cdr:from>
    <cdr:to>
      <cdr:x>0.65026</cdr:x>
      <cdr:y>0.75551</cdr:y>
    </cdr:to>
    <cdr:sp macro="" textlink="">
      <cdr:nvSpPr>
        <cdr:cNvPr id="2" name="Блок-схема: узел 1">
          <a:extLst xmlns:a="http://schemas.openxmlformats.org/drawingml/2006/main">
            <a:ext uri="{FF2B5EF4-FFF2-40B4-BE49-F238E27FC236}">
              <a16:creationId xmlns:a16="http://schemas.microsoft.com/office/drawing/2014/main" id="{8477F273-1AAB-4A10-4392-F2AEA3022F33}"/>
            </a:ext>
          </a:extLst>
        </cdr:cNvPr>
        <cdr:cNvSpPr/>
      </cdr:nvSpPr>
      <cdr:spPr>
        <a:xfrm xmlns:a="http://schemas.openxmlformats.org/drawingml/2006/main">
          <a:off x="1691404" y="858064"/>
          <a:ext cx="1656184" cy="1569815"/>
        </a:xfrm>
        <a:prstGeom xmlns:a="http://schemas.openxmlformats.org/drawingml/2006/main" prst="flowChartConnector">
          <a:avLst/>
        </a:prstGeom>
        <a:solidFill xmlns:a="http://schemas.openxmlformats.org/drawingml/2006/main">
          <a:srgbClr val="0070C0"/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61,2 </a:t>
          </a:r>
        </a:p>
        <a:p xmlns:a="http://schemas.openxmlformats.org/drawingml/2006/main">
          <a:pPr algn="ctr"/>
          <a:r>
            <a:rPr lang="ru-RU" b="1" dirty="0">
              <a:solidFill>
                <a:schemeClr val="tx1"/>
              </a:solidFill>
            </a:rPr>
            <a:t>м</a:t>
          </a:r>
          <a:r>
            <a:rPr lang="ru-RU" sz="1800" b="1" dirty="0">
              <a:solidFill>
                <a:schemeClr val="tx1"/>
              </a:solidFill>
            </a:rPr>
            <a:t>лн рублей</a:t>
          </a:r>
        </a:p>
      </cdr:txBody>
    </cdr:sp>
  </cdr:relSizeAnchor>
  <cdr:relSizeAnchor xmlns:cdr="http://schemas.openxmlformats.org/drawingml/2006/chartDrawing">
    <cdr:from>
      <cdr:x>0.28515</cdr:x>
      <cdr:y>0.11222</cdr:y>
    </cdr:from>
    <cdr:to>
      <cdr:x>0.42503</cdr:x>
      <cdr:y>0.20185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557702C-0AA6-3182-BD7E-F555D5EEF9E7}"/>
            </a:ext>
          </a:extLst>
        </cdr:cNvPr>
        <cdr:cNvSpPr txBox="1"/>
      </cdr:nvSpPr>
      <cdr:spPr>
        <a:xfrm xmlns:a="http://schemas.openxmlformats.org/drawingml/2006/main">
          <a:off x="1467984" y="360619"/>
          <a:ext cx="720080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0.29263</cdr:x>
      <cdr:y>0.09301</cdr:y>
    </cdr:from>
    <cdr:to>
      <cdr:x>0.46742</cdr:x>
      <cdr:y>0.24457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B8A8D2C0-DF05-486E-8F63-FAFBEB29F078}"/>
            </a:ext>
          </a:extLst>
        </cdr:cNvPr>
        <cdr:cNvSpPr txBox="1"/>
      </cdr:nvSpPr>
      <cdr:spPr>
        <a:xfrm xmlns:a="http://schemas.openxmlformats.org/drawingml/2006/main" rot="19554463">
          <a:off x="1506465" y="298891"/>
          <a:ext cx="899840" cy="487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/>
            <a:t>10,3 млн рублей</a:t>
          </a:r>
        </a:p>
      </cdr:txBody>
    </cdr:sp>
  </cdr:relSizeAnchor>
  <cdr:relSizeAnchor xmlns:cdr="http://schemas.openxmlformats.org/drawingml/2006/chartDrawing">
    <cdr:from>
      <cdr:x>0.19869</cdr:x>
      <cdr:y>0.19341</cdr:y>
    </cdr:from>
    <cdr:to>
      <cdr:x>0.32458</cdr:x>
      <cdr:y>0.26063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F5156D3E-16DB-40EF-4574-9EF67897677B}"/>
            </a:ext>
          </a:extLst>
        </cdr:cNvPr>
        <cdr:cNvCxnSpPr/>
      </cdr:nvCxnSpPr>
      <cdr:spPr>
        <a:xfrm xmlns:a="http://schemas.openxmlformats.org/drawingml/2006/main" flipV="1">
          <a:off x="1022875" y="621535"/>
          <a:ext cx="648072" cy="21602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0.02582</cdr:x>
      <cdr:y>0.16924</cdr:y>
    </cdr:from>
    <cdr:to>
      <cdr:x>0.20794</cdr:x>
      <cdr:y>0.38232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BDF899E0-45D0-2423-DE17-E93A0493788A}"/>
            </a:ext>
          </a:extLst>
        </cdr:cNvPr>
        <cdr:cNvSpPr txBox="1"/>
      </cdr:nvSpPr>
      <cdr:spPr>
        <a:xfrm xmlns:a="http://schemas.openxmlformats.org/drawingml/2006/main">
          <a:off x="132924" y="543874"/>
          <a:ext cx="937567" cy="684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/>
            <a:t>с</a:t>
          </a:r>
          <a:r>
            <a:rPr lang="ru-RU" sz="1100" dirty="0"/>
            <a:t>редства граждан и спонсоров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0.37567</cdr:x>
      <cdr:y>0.75058</cdr:y>
    </cdr:from>
    <cdr:to>
      <cdr:x>0.55912</cdr:x>
      <cdr:y>0.92984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C704B6FD-56F0-1E36-BE4F-BE31290CDD05}"/>
            </a:ext>
          </a:extLst>
        </cdr:cNvPr>
        <cdr:cNvSpPr txBox="1"/>
      </cdr:nvSpPr>
      <cdr:spPr>
        <a:xfrm xmlns:a="http://schemas.openxmlformats.org/drawingml/2006/main">
          <a:off x="1933960" y="2412022"/>
          <a:ext cx="944433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/>
            <a:t>32,0 </a:t>
          </a:r>
        </a:p>
        <a:p xmlns:a="http://schemas.openxmlformats.org/drawingml/2006/main">
          <a:pPr algn="ctr"/>
          <a:r>
            <a:rPr lang="ru-RU" sz="1100" b="1" dirty="0"/>
            <a:t>млн рублей</a:t>
          </a:r>
        </a:p>
      </cdr:txBody>
    </cdr:sp>
  </cdr:relSizeAnchor>
  <cdr:relSizeAnchor xmlns:cdr="http://schemas.openxmlformats.org/drawingml/2006/chartDrawing">
    <cdr:from>
      <cdr:x>0.21298</cdr:x>
      <cdr:y>0.789</cdr:y>
    </cdr:from>
    <cdr:to>
      <cdr:x>0.43677</cdr:x>
      <cdr:y>0.83381</cdr:y>
    </cdr:to>
    <cdr:cxnSp macro="">
      <cdr:nvCxnSpPr>
        <cdr:cNvPr id="8" name="Прямая соединительная линия 7">
          <a:extLst xmlns:a="http://schemas.openxmlformats.org/drawingml/2006/main">
            <a:ext uri="{FF2B5EF4-FFF2-40B4-BE49-F238E27FC236}">
              <a16:creationId xmlns:a16="http://schemas.microsoft.com/office/drawing/2014/main" id="{75B638F1-1F2E-8F94-A160-49E0819D3FCE}"/>
            </a:ext>
          </a:extLst>
        </cdr:cNvPr>
        <cdr:cNvCxnSpPr/>
      </cdr:nvCxnSpPr>
      <cdr:spPr>
        <a:xfrm xmlns:a="http://schemas.openxmlformats.org/drawingml/2006/main" flipV="1">
          <a:off x="1096414" y="2535493"/>
          <a:ext cx="1152128" cy="144016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0.03316</cdr:x>
      <cdr:y>0.74924</cdr:y>
    </cdr:from>
    <cdr:to>
      <cdr:x>0.21528</cdr:x>
      <cdr:y>0.96232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E3FA48FD-CA33-9429-5084-A4DD92A33A61}"/>
            </a:ext>
          </a:extLst>
        </cdr:cNvPr>
        <cdr:cNvSpPr txBox="1"/>
      </cdr:nvSpPr>
      <cdr:spPr>
        <a:xfrm xmlns:a="http://schemas.openxmlformats.org/drawingml/2006/main">
          <a:off x="170690" y="2407730"/>
          <a:ext cx="937567" cy="684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/>
            <a:t>с</a:t>
          </a:r>
          <a:r>
            <a:rPr lang="ru-RU" sz="1100" dirty="0"/>
            <a:t>редства краевого бюджета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0.61195</cdr:x>
      <cdr:y>0.13126</cdr:y>
    </cdr:from>
    <cdr:to>
      <cdr:x>0.76581</cdr:x>
      <cdr:y>0.3994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D2B9E96F-B5F9-9B7F-F01F-DFF460440B1A}"/>
            </a:ext>
          </a:extLst>
        </cdr:cNvPr>
        <cdr:cNvSpPr txBox="1"/>
      </cdr:nvSpPr>
      <cdr:spPr>
        <a:xfrm xmlns:a="http://schemas.openxmlformats.org/drawingml/2006/main">
          <a:off x="3150356" y="421807"/>
          <a:ext cx="792088" cy="861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/>
            <a:t>18,9 </a:t>
          </a:r>
        </a:p>
        <a:p xmlns:a="http://schemas.openxmlformats.org/drawingml/2006/main">
          <a:pPr algn="ctr"/>
          <a:r>
            <a:rPr lang="ru-RU" sz="1100" b="1" dirty="0"/>
            <a:t>млн рублей</a:t>
          </a:r>
        </a:p>
      </cdr:txBody>
    </cdr:sp>
  </cdr:relSizeAnchor>
  <cdr:relSizeAnchor xmlns:cdr="http://schemas.openxmlformats.org/drawingml/2006/chartDrawing">
    <cdr:from>
      <cdr:x>0.71622</cdr:x>
      <cdr:y>0.15703</cdr:y>
    </cdr:from>
    <cdr:to>
      <cdr:x>0.80777</cdr:x>
      <cdr:y>0.2064</cdr:y>
    </cdr:to>
    <cdr:cxnSp macro="">
      <cdr:nvCxnSpPr>
        <cdr:cNvPr id="12" name="Прямая соединительная линия 11">
          <a:extLst xmlns:a="http://schemas.openxmlformats.org/drawingml/2006/main">
            <a:ext uri="{FF2B5EF4-FFF2-40B4-BE49-F238E27FC236}">
              <a16:creationId xmlns:a16="http://schemas.microsoft.com/office/drawing/2014/main" id="{341AD2D1-A945-8F57-40B2-9D87C740FD9C}"/>
            </a:ext>
          </a:extLst>
        </cdr:cNvPr>
        <cdr:cNvCxnSpPr/>
      </cdr:nvCxnSpPr>
      <cdr:spPr>
        <a:xfrm xmlns:a="http://schemas.openxmlformats.org/drawingml/2006/main" flipV="1">
          <a:off x="3687171" y="504635"/>
          <a:ext cx="471297" cy="15865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0.7882</cdr:x>
      <cdr:y>0.05682</cdr:y>
    </cdr:from>
    <cdr:to>
      <cdr:x>0.97032</cdr:x>
      <cdr:y>0.2699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3DDEE7DB-6B26-F961-2AB8-4DD19FDA69C6}"/>
            </a:ext>
          </a:extLst>
        </cdr:cNvPr>
        <cdr:cNvSpPr txBox="1"/>
      </cdr:nvSpPr>
      <cdr:spPr>
        <a:xfrm xmlns:a="http://schemas.openxmlformats.org/drawingml/2006/main">
          <a:off x="4057690" y="182593"/>
          <a:ext cx="937567" cy="684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/>
            <a:t>с</a:t>
          </a:r>
          <a:r>
            <a:rPr lang="ru-RU" sz="1100" dirty="0"/>
            <a:t>редства городского бюджета</a:t>
          </a: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0.70063</cdr:x>
      <cdr:y>0.75558</cdr:y>
    </cdr:from>
    <cdr:to>
      <cdr:x>0.77041</cdr:x>
      <cdr:y>0.8552</cdr:y>
    </cdr:to>
    <cdr:cxnSp macro="">
      <cdr:nvCxnSpPr>
        <cdr:cNvPr id="7" name="Прямая соединительная линия 6">
          <a:extLst xmlns:a="http://schemas.openxmlformats.org/drawingml/2006/main">
            <a:ext uri="{FF2B5EF4-FFF2-40B4-BE49-F238E27FC236}">
              <a16:creationId xmlns:a16="http://schemas.microsoft.com/office/drawing/2014/main" id="{654A8B1D-D931-6433-2F4E-50656A312FFF}"/>
            </a:ext>
          </a:extLst>
        </cdr:cNvPr>
        <cdr:cNvCxnSpPr/>
      </cdr:nvCxnSpPr>
      <cdr:spPr>
        <a:xfrm xmlns:a="http://schemas.openxmlformats.org/drawingml/2006/main">
          <a:off x="2891866" y="2531466"/>
          <a:ext cx="288032" cy="333748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0.72051</cdr:x>
      <cdr:y>0.57377</cdr:y>
    </cdr:from>
    <cdr:to>
      <cdr:x>0.91242</cdr:x>
      <cdr:y>0.69319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AF94DC99-1CC1-1B4E-3B04-C8A81613484C}"/>
            </a:ext>
          </a:extLst>
        </cdr:cNvPr>
        <cdr:cNvSpPr txBox="1"/>
      </cdr:nvSpPr>
      <cdr:spPr>
        <a:xfrm xmlns:a="http://schemas.openxmlformats.org/drawingml/2006/main">
          <a:off x="2973957" y="1922323"/>
          <a:ext cx="792088" cy="4001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0.58158</cdr:x>
      <cdr:y>0.6325</cdr:y>
    </cdr:from>
    <cdr:to>
      <cdr:x>0.9059</cdr:x>
      <cdr:y>0.75375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FB609F98-B2F7-DE57-4FA7-4D07979CCC98}"/>
            </a:ext>
          </a:extLst>
        </cdr:cNvPr>
        <cdr:cNvSpPr txBox="1"/>
      </cdr:nvSpPr>
      <cdr:spPr>
        <a:xfrm xmlns:a="http://schemas.openxmlformats.org/drawingml/2006/main" rot="19110389">
          <a:off x="2400492" y="2119096"/>
          <a:ext cx="1338650" cy="406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/>
            <a:t>80,8 млн рублей</a:t>
          </a:r>
        </a:p>
      </cdr:txBody>
    </cdr:sp>
  </cdr:relSizeAnchor>
  <cdr:relSizeAnchor xmlns:cdr="http://schemas.openxmlformats.org/drawingml/2006/chartDrawing">
    <cdr:from>
      <cdr:x>0.35495</cdr:x>
      <cdr:y>0.07633</cdr:y>
    </cdr:from>
    <cdr:to>
      <cdr:x>0.51196</cdr:x>
      <cdr:y>0.244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03EF708D-AAEC-D136-15B8-2F17EC71BDA8}"/>
            </a:ext>
          </a:extLst>
        </cdr:cNvPr>
        <cdr:cNvSpPr txBox="1"/>
      </cdr:nvSpPr>
      <cdr:spPr>
        <a:xfrm xmlns:a="http://schemas.openxmlformats.org/drawingml/2006/main" rot="20427673">
          <a:off x="1465058" y="255749"/>
          <a:ext cx="648072" cy="5617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>
              <a:solidFill>
                <a:schemeClr val="tx1"/>
              </a:solidFill>
            </a:rPr>
            <a:t>7,6 млн </a:t>
          </a:r>
        </a:p>
        <a:p xmlns:a="http://schemas.openxmlformats.org/drawingml/2006/main">
          <a:r>
            <a:rPr lang="ru-RU" sz="1100" b="1" dirty="0">
              <a:solidFill>
                <a:schemeClr val="tx1"/>
              </a:solidFill>
            </a:rPr>
            <a:t>рублей</a:t>
          </a:r>
        </a:p>
      </cdr:txBody>
    </cdr:sp>
  </cdr:relSizeAnchor>
  <cdr:relSizeAnchor xmlns:cdr="http://schemas.openxmlformats.org/drawingml/2006/chartDrawing">
    <cdr:from>
      <cdr:x>0.74154</cdr:x>
      <cdr:y>0.79509</cdr:y>
    </cdr:from>
    <cdr:to>
      <cdr:x>0.96869</cdr:x>
      <cdr:y>0.99947</cdr:y>
    </cdr:to>
    <cdr:sp macro="" textlink="">
      <cdr:nvSpPr>
        <cdr:cNvPr id="11" name="TextBox 10">
          <a:extLst xmlns:a="http://schemas.openxmlformats.org/drawingml/2006/main">
            <a:ext uri="{FF2B5EF4-FFF2-40B4-BE49-F238E27FC236}">
              <a16:creationId xmlns:a16="http://schemas.microsoft.com/office/drawing/2014/main" id="{0799309D-9198-B186-D881-961F04B2E36A}"/>
            </a:ext>
          </a:extLst>
        </cdr:cNvPr>
        <cdr:cNvSpPr txBox="1"/>
      </cdr:nvSpPr>
      <cdr:spPr>
        <a:xfrm xmlns:a="http://schemas.openxmlformats.org/drawingml/2006/main">
          <a:off x="3060728" y="2663846"/>
          <a:ext cx="937567" cy="684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dirty="0"/>
            <a:t>с</a:t>
          </a:r>
          <a:r>
            <a:rPr lang="ru-RU" sz="1100" dirty="0"/>
            <a:t>редства городского бюджета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0.12903</cdr:y>
    </cdr:from>
    <cdr:to>
      <cdr:x>0.22715</cdr:x>
      <cdr:y>0.33341</cdr:y>
    </cdr:to>
    <cdr:sp macro="" textlink="">
      <cdr:nvSpPr>
        <cdr:cNvPr id="16" name="TextBox 1">
          <a:extLst xmlns:a="http://schemas.openxmlformats.org/drawingml/2006/main">
            <a:ext uri="{FF2B5EF4-FFF2-40B4-BE49-F238E27FC236}">
              <a16:creationId xmlns:a16="http://schemas.microsoft.com/office/drawing/2014/main" id="{308726F0-BAAE-032C-714A-8CDCFF7FA85C}"/>
            </a:ext>
          </a:extLst>
        </cdr:cNvPr>
        <cdr:cNvSpPr txBox="1"/>
      </cdr:nvSpPr>
      <cdr:spPr>
        <a:xfrm xmlns:a="http://schemas.openxmlformats.org/drawingml/2006/main">
          <a:off x="0" y="432285"/>
          <a:ext cx="937567" cy="6847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/>
            <a:t>с</a:t>
          </a:r>
          <a:r>
            <a:rPr lang="ru-RU" sz="1100" dirty="0"/>
            <a:t>редства граждан и спонсоров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0.20107</cdr:x>
      <cdr:y>0.14794</cdr:y>
    </cdr:from>
    <cdr:to>
      <cdr:x>0.35809</cdr:x>
      <cdr:y>0.21242</cdr:y>
    </cdr:to>
    <cdr:cxnSp macro="">
      <cdr:nvCxnSpPr>
        <cdr:cNvPr id="18" name="Прямая соединительная линия 17">
          <a:extLst xmlns:a="http://schemas.openxmlformats.org/drawingml/2006/main">
            <a:ext uri="{FF2B5EF4-FFF2-40B4-BE49-F238E27FC236}">
              <a16:creationId xmlns:a16="http://schemas.microsoft.com/office/drawing/2014/main" id="{67901988-5EB3-1A8A-6857-4934FD6F4AA5}"/>
            </a:ext>
          </a:extLst>
        </cdr:cNvPr>
        <cdr:cNvCxnSpPr/>
      </cdr:nvCxnSpPr>
      <cdr:spPr>
        <a:xfrm xmlns:a="http://schemas.openxmlformats.org/drawingml/2006/main" flipV="1">
          <a:off x="829943" y="495655"/>
          <a:ext cx="648072" cy="21602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0.3081</cdr:x>
      <cdr:y>0.31343</cdr:y>
    </cdr:from>
    <cdr:to>
      <cdr:x>0.70935</cdr:x>
      <cdr:y>0.78198</cdr:y>
    </cdr:to>
    <cdr:sp macro="" textlink="">
      <cdr:nvSpPr>
        <cdr:cNvPr id="2" name="Блок-схема: узел 1">
          <a:extLst xmlns:a="http://schemas.openxmlformats.org/drawingml/2006/main">
            <a:ext uri="{FF2B5EF4-FFF2-40B4-BE49-F238E27FC236}">
              <a16:creationId xmlns:a16="http://schemas.microsoft.com/office/drawing/2014/main" id="{8477F273-1AAB-4A10-4392-F2AEA3022F33}"/>
            </a:ext>
          </a:extLst>
        </cdr:cNvPr>
        <cdr:cNvSpPr/>
      </cdr:nvSpPr>
      <cdr:spPr>
        <a:xfrm xmlns:a="http://schemas.openxmlformats.org/drawingml/2006/main">
          <a:off x="1271686" y="1050116"/>
          <a:ext cx="1656184" cy="1569815"/>
        </a:xfrm>
        <a:prstGeom xmlns:a="http://schemas.openxmlformats.org/drawingml/2006/main" prst="flowChartConnector">
          <a:avLst/>
        </a:prstGeom>
        <a:solidFill xmlns:a="http://schemas.openxmlformats.org/drawingml/2006/main">
          <a:schemeClr val="accent4">
            <a:lumMod val="75000"/>
          </a:schemeClr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>
              <a:solidFill>
                <a:schemeClr val="tx1"/>
              </a:solidFill>
            </a:rPr>
            <a:t>88,4 </a:t>
          </a:r>
        </a:p>
        <a:p xmlns:a="http://schemas.openxmlformats.org/drawingml/2006/main">
          <a:pPr algn="ctr"/>
          <a:r>
            <a:rPr lang="ru-RU" b="1" dirty="0">
              <a:solidFill>
                <a:schemeClr val="tx1"/>
              </a:solidFill>
            </a:rPr>
            <a:t>м</a:t>
          </a:r>
          <a:r>
            <a:rPr lang="ru-RU" sz="1800" b="1" dirty="0">
              <a:solidFill>
                <a:schemeClr val="tx1"/>
              </a:solidFill>
            </a:rPr>
            <a:t>лн рублей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1217" cy="497524"/>
          </a:xfrm>
          <a:prstGeom prst="rect">
            <a:avLst/>
          </a:prstGeom>
        </p:spPr>
        <p:txBody>
          <a:bodyPr vert="horz" lIns="91559" tIns="45780" rIns="91559" bIns="4578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5982" y="1"/>
            <a:ext cx="2951217" cy="497524"/>
          </a:xfrm>
          <a:prstGeom prst="rect">
            <a:avLst/>
          </a:prstGeom>
        </p:spPr>
        <p:txBody>
          <a:bodyPr vert="horz" lIns="91559" tIns="45780" rIns="91559" bIns="45780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1812"/>
            <a:ext cx="2951217" cy="497524"/>
          </a:xfrm>
          <a:prstGeom prst="rect">
            <a:avLst/>
          </a:prstGeom>
        </p:spPr>
        <p:txBody>
          <a:bodyPr vert="horz" lIns="91559" tIns="45780" rIns="91559" bIns="4578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5982" y="9441812"/>
            <a:ext cx="2951217" cy="497524"/>
          </a:xfrm>
          <a:prstGeom prst="rect">
            <a:avLst/>
          </a:prstGeom>
        </p:spPr>
        <p:txBody>
          <a:bodyPr vert="horz" lIns="91559" tIns="45780" rIns="91559" bIns="45780" rtlCol="0" anchor="b"/>
          <a:lstStyle>
            <a:lvl1pPr algn="r">
              <a:defRPr sz="1200"/>
            </a:lvl1pPr>
          </a:lstStyle>
          <a:p>
            <a:fld id="{5E29D018-EDF5-4062-ABD7-E027E919FD2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800282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51217" cy="497524"/>
          </a:xfrm>
          <a:prstGeom prst="rect">
            <a:avLst/>
          </a:prstGeom>
        </p:spPr>
        <p:txBody>
          <a:bodyPr vert="horz" lIns="91559" tIns="45780" rIns="91559" bIns="4578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5982" y="1"/>
            <a:ext cx="2951217" cy="497524"/>
          </a:xfrm>
          <a:prstGeom prst="rect">
            <a:avLst/>
          </a:prstGeom>
        </p:spPr>
        <p:txBody>
          <a:bodyPr vert="horz" lIns="91559" tIns="45780" rIns="91559" bIns="45780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704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80" rIns="91559" bIns="4578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2498"/>
            <a:ext cx="5447666" cy="4472939"/>
          </a:xfrm>
          <a:prstGeom prst="rect">
            <a:avLst/>
          </a:prstGeom>
        </p:spPr>
        <p:txBody>
          <a:bodyPr vert="horz" lIns="91559" tIns="45780" rIns="91559" bIns="4578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1812"/>
            <a:ext cx="2951217" cy="497524"/>
          </a:xfrm>
          <a:prstGeom prst="rect">
            <a:avLst/>
          </a:prstGeom>
        </p:spPr>
        <p:txBody>
          <a:bodyPr vert="horz" lIns="91559" tIns="45780" rIns="91559" bIns="4578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5982" y="9441812"/>
            <a:ext cx="2951217" cy="497524"/>
          </a:xfrm>
          <a:prstGeom prst="rect">
            <a:avLst/>
          </a:prstGeom>
        </p:spPr>
        <p:txBody>
          <a:bodyPr vert="horz" lIns="91559" tIns="45780" rIns="91559" bIns="45780" rtlCol="0" anchor="b"/>
          <a:lstStyle>
            <a:lvl1pPr algn="r">
              <a:defRPr sz="1200"/>
            </a:lvl1pPr>
          </a:lstStyle>
          <a:p>
            <a:fld id="{DA2E2B0A-9972-45F3-B1C3-697259773B7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354558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8380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876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37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84244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676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2916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101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737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24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70462" cy="37274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1385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597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570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4105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3183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847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396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990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2042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2066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378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2229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A36D0-94EE-47B3-A2F3-5EB9801B15B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2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35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3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547664" y="5445224"/>
            <a:ext cx="734481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093" y="1308820"/>
            <a:ext cx="9144000" cy="2592288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lvl="0" algn="ctr" fontAlgn="base">
              <a:spcBef>
                <a:spcPct val="0"/>
              </a:spcBef>
            </a:pPr>
            <a:r>
              <a:rPr lang="ru-RU" sz="3600" b="1" dirty="0"/>
              <a:t>Развитие механизмов инициативного бюджетирования на примере городского округа – города Барнаула Алтайского края</a:t>
            </a:r>
            <a:endParaRPr lang="ru-RU" sz="20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9028FA-CFCD-71D3-5A49-F157AE40B2EE}"/>
              </a:ext>
            </a:extLst>
          </p:cNvPr>
          <p:cNvSpPr/>
          <p:nvPr/>
        </p:nvSpPr>
        <p:spPr>
          <a:xfrm>
            <a:off x="5796136" y="6123382"/>
            <a:ext cx="3240360" cy="504056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lvl="0" algn="ctr" fontAlgn="base">
              <a:spcBef>
                <a:spcPct val="0"/>
              </a:spcBef>
            </a:pP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Глухова Ирина Игоревна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58AC19F-1056-1747-0176-8B5BEBE6D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92" y="0"/>
            <a:ext cx="5436992" cy="124794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65BC4A7-A4F5-A827-5553-9B335C407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" y="0"/>
            <a:ext cx="2553056" cy="7647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9B7EFE-C793-E314-96C5-47253DC2D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299" y="3961979"/>
            <a:ext cx="5652120" cy="121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532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290552B-F979-1795-6FCF-DEDBB30535AB}"/>
              </a:ext>
            </a:extLst>
          </p:cNvPr>
          <p:cNvSpPr txBox="1"/>
          <p:nvPr/>
        </p:nvSpPr>
        <p:spPr>
          <a:xfrm>
            <a:off x="985018" y="-21231"/>
            <a:ext cx="7894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В городе Барнауле Алтайского края реализуется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2 формы инициативного бюджетирования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14EC7B-4869-B0F4-B766-794EF46D4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7" y="992364"/>
            <a:ext cx="4320480" cy="124794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D3DA5545-A404-371C-0E1D-08B667E68E52}"/>
              </a:ext>
            </a:extLst>
          </p:cNvPr>
          <p:cNvSpPr/>
          <p:nvPr/>
        </p:nvSpPr>
        <p:spPr>
          <a:xfrm>
            <a:off x="1902787" y="2240313"/>
            <a:ext cx="360040" cy="848401"/>
          </a:xfrm>
          <a:prstGeom prst="downArrow">
            <a:avLst/>
          </a:prstGeom>
          <a:solidFill>
            <a:srgbClr val="0070C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281F92-258E-2EDD-048B-E44A515DD31B}"/>
              </a:ext>
            </a:extLst>
          </p:cNvPr>
          <p:cNvSpPr txBox="1"/>
          <p:nvPr/>
        </p:nvSpPr>
        <p:spPr>
          <a:xfrm>
            <a:off x="827584" y="2975377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Реализуется с 2017 года</a:t>
            </a:r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88EF4798-C31C-BF2D-6D10-594E86B086B1}"/>
              </a:ext>
            </a:extLst>
          </p:cNvPr>
          <p:cNvSpPr/>
          <p:nvPr/>
        </p:nvSpPr>
        <p:spPr>
          <a:xfrm>
            <a:off x="1886525" y="3344709"/>
            <a:ext cx="360040" cy="957413"/>
          </a:xfrm>
          <a:prstGeom prst="downArrow">
            <a:avLst/>
          </a:prstGeom>
          <a:solidFill>
            <a:srgbClr val="0070C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1E88DED-B15F-06FF-14AA-1BB405E8AA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34" y="4336663"/>
            <a:ext cx="970643" cy="807885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8F54B98-8AD9-79C6-253B-9CE0663A79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413" y="4325252"/>
            <a:ext cx="970643" cy="79822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B421713-2D80-91B6-01BD-912E2FE6C9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302122"/>
            <a:ext cx="970643" cy="82135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65F5CA2-E1EE-7F16-D883-C298667E2B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55" y="4336662"/>
            <a:ext cx="970643" cy="80788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BC10D4E-3C4D-6735-4C33-37F00FDA1918}"/>
              </a:ext>
            </a:extLst>
          </p:cNvPr>
          <p:cNvSpPr txBox="1"/>
          <p:nvPr/>
        </p:nvSpPr>
        <p:spPr>
          <a:xfrm>
            <a:off x="-311826" y="5342468"/>
            <a:ext cx="1799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Средства городского бюджета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0A350D-8045-452F-8CFE-DD4AC3427193}"/>
              </a:ext>
            </a:extLst>
          </p:cNvPr>
          <p:cNvSpPr txBox="1"/>
          <p:nvPr/>
        </p:nvSpPr>
        <p:spPr>
          <a:xfrm>
            <a:off x="1025175" y="5342468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Средства населения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4D56323-EE8B-B8E5-C678-63AEC8AC4F94}"/>
              </a:ext>
            </a:extLst>
          </p:cNvPr>
          <p:cNvSpPr txBox="1"/>
          <p:nvPr/>
        </p:nvSpPr>
        <p:spPr>
          <a:xfrm>
            <a:off x="2148298" y="5334209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Средства </a:t>
            </a:r>
          </a:p>
          <a:p>
            <a:pPr algn="ctr"/>
            <a:r>
              <a:rPr lang="ru-RU" sz="1600" dirty="0"/>
              <a:t>юр. лиц и (или) ИП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4BD5D8-9BE4-8D5E-56C4-5316C2A348D4}"/>
              </a:ext>
            </a:extLst>
          </p:cNvPr>
          <p:cNvSpPr txBox="1"/>
          <p:nvPr/>
        </p:nvSpPr>
        <p:spPr>
          <a:xfrm>
            <a:off x="3376546" y="5328626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Средства </a:t>
            </a:r>
          </a:p>
          <a:p>
            <a:pPr algn="ctr"/>
            <a:r>
              <a:rPr lang="ru-RU" sz="1600" dirty="0"/>
              <a:t>краевого бюджета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1ED1F0B-9FAA-E638-8156-B110B6FB91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61"/>
            <a:ext cx="755576" cy="87067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126A7A-F731-8AA6-FA83-5AF9C73448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42" y="995251"/>
            <a:ext cx="4033911" cy="1242174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3A12AE8A-35FF-2E69-B13E-598B3E6D5218}"/>
              </a:ext>
            </a:extLst>
          </p:cNvPr>
          <p:cNvSpPr/>
          <p:nvPr/>
        </p:nvSpPr>
        <p:spPr>
          <a:xfrm>
            <a:off x="7061193" y="2254277"/>
            <a:ext cx="319119" cy="834437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AC3506-373A-53A8-9C20-78FB4837C151}"/>
              </a:ext>
            </a:extLst>
          </p:cNvPr>
          <p:cNvSpPr txBox="1"/>
          <p:nvPr/>
        </p:nvSpPr>
        <p:spPr>
          <a:xfrm>
            <a:off x="6119664" y="2988655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Реализуется с 2022 года</a:t>
            </a:r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0CC0A997-28C2-7D1D-2E37-E95A06C75799}"/>
              </a:ext>
            </a:extLst>
          </p:cNvPr>
          <p:cNvSpPr/>
          <p:nvPr/>
        </p:nvSpPr>
        <p:spPr>
          <a:xfrm>
            <a:off x="7061193" y="3360106"/>
            <a:ext cx="319119" cy="848401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92E84DC-D58D-55F0-EF9C-952BDF45BA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425" y="4289027"/>
            <a:ext cx="970643" cy="8706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9C0A85-2270-8BFD-077D-43733F68F4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91" y="4267405"/>
            <a:ext cx="970643" cy="87067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000DE8A-03ED-49E9-9BB6-6E92B462BB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891" y="4277462"/>
            <a:ext cx="970643" cy="8706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8FD88D1-A779-1AA3-3061-C331EE5B1AB4}"/>
              </a:ext>
            </a:extLst>
          </p:cNvPr>
          <p:cNvSpPr txBox="1"/>
          <p:nvPr/>
        </p:nvSpPr>
        <p:spPr>
          <a:xfrm>
            <a:off x="4906173" y="5321854"/>
            <a:ext cx="17994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Средства городского бюджета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6F3D4E-8789-63A1-E16B-DD2B5D8DEC8C}"/>
              </a:ext>
            </a:extLst>
          </p:cNvPr>
          <p:cNvSpPr txBox="1"/>
          <p:nvPr/>
        </p:nvSpPr>
        <p:spPr>
          <a:xfrm>
            <a:off x="6521132" y="5321854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Средства населения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A23A67-ADBE-6BC9-525A-8A3588450B45}"/>
              </a:ext>
            </a:extLst>
          </p:cNvPr>
          <p:cNvSpPr txBox="1"/>
          <p:nvPr/>
        </p:nvSpPr>
        <p:spPr>
          <a:xfrm>
            <a:off x="7726534" y="5342468"/>
            <a:ext cx="1728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Средства </a:t>
            </a:r>
          </a:p>
          <a:p>
            <a:pPr algn="ctr"/>
            <a:r>
              <a:rPr lang="ru-RU" sz="1600" dirty="0"/>
              <a:t>юр. лиц </a:t>
            </a:r>
          </a:p>
          <a:p>
            <a:pPr algn="ctr"/>
            <a:r>
              <a:rPr lang="ru-RU" sz="1600" dirty="0"/>
              <a:t>и </a:t>
            </a:r>
          </a:p>
          <a:p>
            <a:pPr algn="ctr"/>
            <a:r>
              <a:rPr lang="ru-RU" sz="1600" dirty="0"/>
              <a:t>(или) ИП</a:t>
            </a:r>
          </a:p>
        </p:txBody>
      </p:sp>
    </p:spTree>
    <p:extLst>
      <p:ext uri="{BB962C8B-B14F-4D97-AF65-F5344CB8AC3E}">
        <p14:creationId xmlns:p14="http://schemas.microsoft.com/office/powerpoint/2010/main" val="178099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290552B-F979-1795-6FCF-DEDBB30535AB}"/>
              </a:ext>
            </a:extLst>
          </p:cNvPr>
          <p:cNvSpPr txBox="1"/>
          <p:nvPr/>
        </p:nvSpPr>
        <p:spPr>
          <a:xfrm>
            <a:off x="600395" y="-5176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Динамика реализации проектов инициативного бюджетирования в городе Барнауле Алтайского края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14EC7B-4869-B0F4-B766-794EF46D4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76092"/>
            <a:ext cx="4320480" cy="124794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D3DA5545-A404-371C-0E1D-08B667E68E52}"/>
              </a:ext>
            </a:extLst>
          </p:cNvPr>
          <p:cNvSpPr/>
          <p:nvPr/>
        </p:nvSpPr>
        <p:spPr>
          <a:xfrm>
            <a:off x="2051720" y="2367701"/>
            <a:ext cx="360040" cy="917283"/>
          </a:xfrm>
          <a:prstGeom prst="downArrow">
            <a:avLst/>
          </a:prstGeom>
          <a:solidFill>
            <a:srgbClr val="0070C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4A901C-CEB1-04EC-2FE6-1540FB1622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61"/>
            <a:ext cx="755576" cy="8706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D36A4A7-BABB-88CB-131F-C724460BD202}"/>
              </a:ext>
            </a:extLst>
          </p:cNvPr>
          <p:cNvSpPr txBox="1"/>
          <p:nvPr/>
        </p:nvSpPr>
        <p:spPr>
          <a:xfrm>
            <a:off x="323529" y="3140968"/>
            <a:ext cx="4248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За 7 лет реализовано 44 проекта</a:t>
            </a:r>
          </a:p>
        </p:txBody>
      </p:sp>
      <p:graphicFrame>
        <p:nvGraphicFramePr>
          <p:cNvPr id="41" name="Диаграмма 40">
            <a:extLst>
              <a:ext uri="{FF2B5EF4-FFF2-40B4-BE49-F238E27FC236}">
                <a16:creationId xmlns:a16="http://schemas.microsoft.com/office/drawing/2014/main" id="{3A10F84E-7507-0C83-373A-A32BEE08CD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9631841"/>
              </p:ext>
            </p:extLst>
          </p:nvPr>
        </p:nvGraphicFramePr>
        <p:xfrm>
          <a:off x="-126268" y="3673813"/>
          <a:ext cx="5148064" cy="321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12FD11-F08D-6788-4B36-8E82705A4C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9412" y="1076092"/>
            <a:ext cx="4033911" cy="1242174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9E4DE7-6386-08B0-39DA-A23DA40996A4}"/>
              </a:ext>
            </a:extLst>
          </p:cNvPr>
          <p:cNvSpPr txBox="1"/>
          <p:nvPr/>
        </p:nvSpPr>
        <p:spPr>
          <a:xfrm>
            <a:off x="4988816" y="3140968"/>
            <a:ext cx="42484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За 2 года реализовано 47 проектов</a:t>
            </a:r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41BFB0F9-F335-A0A1-CE5B-0DD3871DDB97}"/>
              </a:ext>
            </a:extLst>
          </p:cNvPr>
          <p:cNvSpPr/>
          <p:nvPr/>
        </p:nvSpPr>
        <p:spPr>
          <a:xfrm>
            <a:off x="6870494" y="2318266"/>
            <a:ext cx="293794" cy="917283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EEFFD9D4-4B6B-CC20-D222-2BF73A09EF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3161669"/>
              </p:ext>
            </p:extLst>
          </p:nvPr>
        </p:nvGraphicFramePr>
        <p:xfrm>
          <a:off x="5100514" y="3358725"/>
          <a:ext cx="4127548" cy="3499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33862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290552B-F979-1795-6FCF-DEDBB30535AB}"/>
              </a:ext>
            </a:extLst>
          </p:cNvPr>
          <p:cNvSpPr txBox="1"/>
          <p:nvPr/>
        </p:nvSpPr>
        <p:spPr>
          <a:xfrm>
            <a:off x="600394" y="-51766"/>
            <a:ext cx="8436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 Реализация проектов поддержки местных инициатив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в городе Барнауле Алтайского края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4A901C-CEB1-04EC-2FE6-1540FB162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61"/>
            <a:ext cx="755576" cy="87067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621AD3-0B12-5195-216B-DBC200A8B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" y="919316"/>
            <a:ext cx="8784977" cy="1197744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8A9103-AA54-B364-F3A6-E93BEE974E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95622"/>
            <a:ext cx="3168351" cy="21602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1E2AC4-D0B0-9CF7-4C05-C64352CF68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5" y="2185137"/>
            <a:ext cx="3384376" cy="216024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1420C9-8D51-046C-29BF-42913BAA4B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2" y="2185137"/>
            <a:ext cx="3168353" cy="216024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1026BB86-C490-F32E-7502-9BC031864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5" y="4495622"/>
            <a:ext cx="3375985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B02BA845-C1DA-419D-83C0-A67EEA31ED63}"/>
              </a:ext>
            </a:extLst>
          </p:cNvPr>
          <p:cNvSpPr/>
          <p:nvPr/>
        </p:nvSpPr>
        <p:spPr>
          <a:xfrm>
            <a:off x="2889604" y="2977225"/>
            <a:ext cx="3024337" cy="273630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28 517 благополучателей</a:t>
            </a:r>
          </a:p>
        </p:txBody>
      </p:sp>
    </p:spTree>
    <p:extLst>
      <p:ext uri="{BB962C8B-B14F-4D97-AF65-F5344CB8AC3E}">
        <p14:creationId xmlns:p14="http://schemas.microsoft.com/office/powerpoint/2010/main" val="239629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D40DD6-A25B-5056-AB0B-7114001F4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919315"/>
            <a:ext cx="8856984" cy="1191969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90552B-F979-1795-6FCF-DEDBB30535AB}"/>
              </a:ext>
            </a:extLst>
          </p:cNvPr>
          <p:cNvSpPr txBox="1"/>
          <p:nvPr/>
        </p:nvSpPr>
        <p:spPr>
          <a:xfrm>
            <a:off x="600394" y="-51766"/>
            <a:ext cx="84361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Реализация проектов инициативного бюджетирования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в городе Барнауле Алтайского края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4A901C-CEB1-04EC-2FE6-1540FB1622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61"/>
            <a:ext cx="755576" cy="87067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1BC79D0-96E9-1C10-DC35-8C72F5C7B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01165"/>
            <a:ext cx="3096344" cy="194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64A709F-F1EA-CDB3-3D13-707020A77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2201166"/>
            <a:ext cx="316835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02F1908-407B-D6E9-C9A2-6FF034D8A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65105"/>
            <a:ext cx="3312368" cy="230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3158F75-358E-2167-EA28-41AA8D3F5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815" y="4365104"/>
            <a:ext cx="3241673" cy="230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E958B45B-AEBD-8BF2-956B-67AD4B353D47}"/>
              </a:ext>
            </a:extLst>
          </p:cNvPr>
          <p:cNvSpPr/>
          <p:nvPr/>
        </p:nvSpPr>
        <p:spPr>
          <a:xfrm>
            <a:off x="3074911" y="2867111"/>
            <a:ext cx="2992866" cy="27363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 151 756 благополучателей</a:t>
            </a:r>
          </a:p>
        </p:txBody>
      </p:sp>
    </p:spTree>
    <p:extLst>
      <p:ext uri="{BB962C8B-B14F-4D97-AF65-F5344CB8AC3E}">
        <p14:creationId xmlns:p14="http://schemas.microsoft.com/office/powerpoint/2010/main" val="3400498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290552B-F979-1795-6FCF-DEDBB30535AB}"/>
              </a:ext>
            </a:extLst>
          </p:cNvPr>
          <p:cNvSpPr txBox="1"/>
          <p:nvPr/>
        </p:nvSpPr>
        <p:spPr>
          <a:xfrm>
            <a:off x="600395" y="-5176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 Предложение №1 по дополнению бюджетного законодательства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4A901C-CEB1-04EC-2FE6-1540FB162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61"/>
            <a:ext cx="755576" cy="870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9EFD0E-2BF0-993C-4850-41D8731FE6F6}"/>
              </a:ext>
            </a:extLst>
          </p:cNvPr>
          <p:cNvSpPr txBox="1"/>
          <p:nvPr/>
        </p:nvSpPr>
        <p:spPr>
          <a:xfrm>
            <a:off x="1619672" y="891404"/>
            <a:ext cx="6742385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Федеральный закон №131»Об общих принципах организации местного самоуправления в Российской Федерации» </a:t>
            </a:r>
            <a:endParaRPr lang="ru-RU" dirty="0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BCAA47DF-F566-1FE0-7D96-E04FB8323EFF}"/>
              </a:ext>
            </a:extLst>
          </p:cNvPr>
          <p:cNvSpPr/>
          <p:nvPr/>
        </p:nvSpPr>
        <p:spPr>
          <a:xfrm>
            <a:off x="4654588" y="1537735"/>
            <a:ext cx="360040" cy="583903"/>
          </a:xfrm>
          <a:prstGeom prst="downArrow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C33B35-2A07-3BC4-C7CF-FEE762BABEDA}"/>
              </a:ext>
            </a:extLst>
          </p:cNvPr>
          <p:cNvSpPr txBox="1"/>
          <p:nvPr/>
        </p:nvSpPr>
        <p:spPr>
          <a:xfrm>
            <a:off x="2339752" y="2121638"/>
            <a:ext cx="518457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Статья 26.1. Инициативные проекты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6E7082-4BF8-B738-9E15-7687F62487E1}"/>
              </a:ext>
            </a:extLst>
          </p:cNvPr>
          <p:cNvSpPr txBox="1"/>
          <p:nvPr/>
        </p:nvSpPr>
        <p:spPr>
          <a:xfrm>
            <a:off x="730230" y="2636912"/>
            <a:ext cx="8223094" cy="369332"/>
          </a:xfrm>
          <a:prstGeom prst="rect">
            <a:avLst/>
          </a:prstGeom>
          <a:solidFill>
            <a:schemeClr val="bg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Пункт 2. Определяет инициаторов проекта:</a:t>
            </a:r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7F1AB96E-6D06-769A-C09C-4D855BF43105}"/>
              </a:ext>
            </a:extLst>
          </p:cNvPr>
          <p:cNvSpPr/>
          <p:nvPr/>
        </p:nvSpPr>
        <p:spPr>
          <a:xfrm>
            <a:off x="358847" y="4142473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B0FDF117-4A8F-1530-DACA-794ED85C28DC}"/>
              </a:ext>
            </a:extLst>
          </p:cNvPr>
          <p:cNvSpPr/>
          <p:nvPr/>
        </p:nvSpPr>
        <p:spPr>
          <a:xfrm>
            <a:off x="349242" y="5805264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C5B213-1BD0-F759-E8B5-5466DB295E56}"/>
              </a:ext>
            </a:extLst>
          </p:cNvPr>
          <p:cNvSpPr txBox="1"/>
          <p:nvPr/>
        </p:nvSpPr>
        <p:spPr>
          <a:xfrm>
            <a:off x="707809" y="3781717"/>
            <a:ext cx="407385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latin typeface="Times New Roman" panose="02020603050405020304" pitchFamily="18" charset="0"/>
            </a:endParaRPr>
          </a:p>
          <a:p>
            <a:pPr algn="ctr"/>
            <a:r>
              <a:rPr lang="ru-RU" sz="1400" i="0" u="none" strike="noStrike" baseline="0" dirty="0">
                <a:latin typeface="Times New Roman" panose="02020603050405020304" pitchFamily="18" charset="0"/>
              </a:rPr>
              <a:t>инициативная группа численностью не менее десяти граждан, достигших шестнадцатилетнего возраста и проживающих на территории соответствующего муниципального образования;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E66255-F96E-C4D7-5359-947E67FBF6D9}"/>
              </a:ext>
            </a:extLst>
          </p:cNvPr>
          <p:cNvSpPr txBox="1"/>
          <p:nvPr/>
        </p:nvSpPr>
        <p:spPr>
          <a:xfrm>
            <a:off x="430855" y="5437464"/>
            <a:ext cx="45929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latin typeface="Times New Roman" panose="02020603050405020304" pitchFamily="18" charset="0"/>
            </a:endParaRPr>
          </a:p>
          <a:p>
            <a:pPr algn="ctr"/>
            <a:r>
              <a:rPr lang="ru-RU" sz="1400" i="0" u="none" strike="noStrike" baseline="0" dirty="0">
                <a:latin typeface="Times New Roman" panose="02020603050405020304" pitchFamily="18" charset="0"/>
              </a:rPr>
              <a:t>староста сельского населенного пункта.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F52B8334-E92D-9B0B-5215-517E61BAC890}"/>
              </a:ext>
            </a:extLst>
          </p:cNvPr>
          <p:cNvSpPr/>
          <p:nvPr/>
        </p:nvSpPr>
        <p:spPr>
          <a:xfrm>
            <a:off x="1475656" y="3152186"/>
            <a:ext cx="2016224" cy="6995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Актуальная редакция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9E69008C-363E-7525-13CD-2B48251C4AA1}"/>
              </a:ext>
            </a:extLst>
          </p:cNvPr>
          <p:cNvSpPr/>
          <p:nvPr/>
        </p:nvSpPr>
        <p:spPr>
          <a:xfrm>
            <a:off x="6376016" y="3152186"/>
            <a:ext cx="2156424" cy="69957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Предложение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4EB87F-A864-6516-D9E6-D2F09806053F}"/>
              </a:ext>
            </a:extLst>
          </p:cNvPr>
          <p:cNvSpPr txBox="1"/>
          <p:nvPr/>
        </p:nvSpPr>
        <p:spPr>
          <a:xfrm>
            <a:off x="6300191" y="4156474"/>
            <a:ext cx="265313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включить в состав инициаторов проекта некоммерческую организацию (социально ориентированную некоммерческую организацию).</a:t>
            </a:r>
          </a:p>
        </p:txBody>
      </p:sp>
      <p:sp>
        <p:nvSpPr>
          <p:cNvPr id="33" name="Блок-схема: узел 32">
            <a:extLst>
              <a:ext uri="{FF2B5EF4-FFF2-40B4-BE49-F238E27FC236}">
                <a16:creationId xmlns:a16="http://schemas.microsoft.com/office/drawing/2014/main" id="{46D2B355-6D80-6F8E-0953-66B874E93C50}"/>
              </a:ext>
            </a:extLst>
          </p:cNvPr>
          <p:cNvSpPr/>
          <p:nvPr/>
        </p:nvSpPr>
        <p:spPr>
          <a:xfrm>
            <a:off x="341785" y="5157192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53ADB8E-E8DB-F404-B46F-900E2ADD44F6}"/>
              </a:ext>
            </a:extLst>
          </p:cNvPr>
          <p:cNvSpPr txBox="1"/>
          <p:nvPr/>
        </p:nvSpPr>
        <p:spPr>
          <a:xfrm>
            <a:off x="339068" y="5019229"/>
            <a:ext cx="45929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</a:rPr>
              <a:t>органы территориального общественного самоуправления;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E41981C-2E7D-175B-549B-ACD79F4FF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412" y="4077943"/>
            <a:ext cx="510416" cy="469603"/>
          </a:xfrm>
          <a:prstGeom prst="rect">
            <a:avLst/>
          </a:prstGeom>
        </p:spPr>
      </p:pic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86A8A276-37D3-4B3C-24FF-3989B733DCEB}"/>
              </a:ext>
            </a:extLst>
          </p:cNvPr>
          <p:cNvSpPr/>
          <p:nvPr/>
        </p:nvSpPr>
        <p:spPr>
          <a:xfrm>
            <a:off x="3490271" y="3395416"/>
            <a:ext cx="2885745" cy="210845"/>
          </a:xfrm>
          <a:prstGeom prst="rightArrow">
            <a:avLst/>
          </a:prstGeom>
          <a:solidFill>
            <a:srgbClr val="FF0000"/>
          </a:solidFill>
          <a:ln cap="flat" cmpd="sng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314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290552B-F979-1795-6FCF-DEDBB30535AB}"/>
              </a:ext>
            </a:extLst>
          </p:cNvPr>
          <p:cNvSpPr txBox="1"/>
          <p:nvPr/>
        </p:nvSpPr>
        <p:spPr>
          <a:xfrm>
            <a:off x="600395" y="-5176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 Предложение №2 по дополнению бюджетного законодательства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4A901C-CEB1-04EC-2FE6-1540FB162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61"/>
            <a:ext cx="755576" cy="870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9EFD0E-2BF0-993C-4850-41D8731FE6F6}"/>
              </a:ext>
            </a:extLst>
          </p:cNvPr>
          <p:cNvSpPr txBox="1"/>
          <p:nvPr/>
        </p:nvSpPr>
        <p:spPr>
          <a:xfrm>
            <a:off x="1619672" y="891404"/>
            <a:ext cx="6742385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Федеральный закон </a:t>
            </a:r>
            <a:r>
              <a:rPr lang="ru-RU" kern="0">
                <a:latin typeface="Times New Roman" panose="02020603050405020304" pitchFamily="18" charset="0"/>
                <a:ea typeface="Calibri" panose="020F0502020204030204" pitchFamily="34" charset="0"/>
              </a:rPr>
              <a:t>№131 «Об </a:t>
            </a:r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общих принципах организации местного самоуправления в Российской Федерации» </a:t>
            </a:r>
            <a:endParaRPr lang="ru-RU" dirty="0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BCAA47DF-F566-1FE0-7D96-E04FB8323EFF}"/>
              </a:ext>
            </a:extLst>
          </p:cNvPr>
          <p:cNvSpPr/>
          <p:nvPr/>
        </p:nvSpPr>
        <p:spPr>
          <a:xfrm>
            <a:off x="4654588" y="1537735"/>
            <a:ext cx="360040" cy="583903"/>
          </a:xfrm>
          <a:prstGeom prst="downArrow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C33B35-2A07-3BC4-C7CF-FEE762BABEDA}"/>
              </a:ext>
            </a:extLst>
          </p:cNvPr>
          <p:cNvSpPr txBox="1"/>
          <p:nvPr/>
        </p:nvSpPr>
        <p:spPr>
          <a:xfrm>
            <a:off x="2339752" y="2121638"/>
            <a:ext cx="518457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Статья 26.1. Инициативные проекты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6E7082-4BF8-B738-9E15-7687F62487E1}"/>
              </a:ext>
            </a:extLst>
          </p:cNvPr>
          <p:cNvSpPr txBox="1"/>
          <p:nvPr/>
        </p:nvSpPr>
        <p:spPr>
          <a:xfrm>
            <a:off x="730230" y="2636912"/>
            <a:ext cx="8223094" cy="369332"/>
          </a:xfrm>
          <a:prstGeom prst="rect">
            <a:avLst/>
          </a:prstGeom>
          <a:solidFill>
            <a:schemeClr val="bg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Пункт 4. Определяет способы рассмотрения проектов гражданами:</a:t>
            </a:r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7F1AB96E-6D06-769A-C09C-4D855BF43105}"/>
              </a:ext>
            </a:extLst>
          </p:cNvPr>
          <p:cNvSpPr/>
          <p:nvPr/>
        </p:nvSpPr>
        <p:spPr>
          <a:xfrm>
            <a:off x="341785" y="4046761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C5B213-1BD0-F759-E8B5-5466DB295E56}"/>
              </a:ext>
            </a:extLst>
          </p:cNvPr>
          <p:cNvSpPr txBox="1"/>
          <p:nvPr/>
        </p:nvSpPr>
        <p:spPr>
          <a:xfrm>
            <a:off x="696675" y="3691837"/>
            <a:ext cx="407385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latin typeface="Times New Roman" panose="02020603050405020304" pitchFamily="18" charset="0"/>
            </a:endParaRPr>
          </a:p>
          <a:p>
            <a:pPr algn="ctr"/>
            <a:r>
              <a:rPr lang="ru-RU" sz="1400" dirty="0">
                <a:latin typeface="Times New Roman" panose="02020603050405020304" pitchFamily="18" charset="0"/>
              </a:rPr>
              <a:t>и</a:t>
            </a:r>
            <a:r>
              <a:rPr lang="ru-RU" sz="1400" i="0" u="none" strike="noStrike" baseline="0" dirty="0">
                <a:latin typeface="Times New Roman" panose="02020603050405020304" pitchFamily="18" charset="0"/>
              </a:rPr>
              <a:t>нициативный проект до его внесения в местную администрацию подлежит рассмотрению на сходе, собрании или конференции граждан, в том числе на собрании или конференции граждан по вопросам осуществления территориального общественного самоуправления, в целях обсуждения инициативного проекта, определения его соответствия интересам жителей муниципального образования или его части, целесообразности реализации инициативного проекта, а также принятия сходом, собранием или конференцией граждан решения о поддержке инициативного проекта. </a:t>
            </a:r>
          </a:p>
          <a:p>
            <a:pPr algn="ctr"/>
            <a:endParaRPr lang="ru-RU" sz="1400" i="0" u="none" strike="noStrike" baseline="0" dirty="0">
              <a:latin typeface="Times New Roman" panose="02020603050405020304" pitchFamily="18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F52B8334-E92D-9B0B-5215-517E61BAC890}"/>
              </a:ext>
            </a:extLst>
          </p:cNvPr>
          <p:cNvSpPr/>
          <p:nvPr/>
        </p:nvSpPr>
        <p:spPr>
          <a:xfrm>
            <a:off x="1475656" y="3152186"/>
            <a:ext cx="2016224" cy="6995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Актуальная редакция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9E69008C-363E-7525-13CD-2B48251C4AA1}"/>
              </a:ext>
            </a:extLst>
          </p:cNvPr>
          <p:cNvSpPr/>
          <p:nvPr/>
        </p:nvSpPr>
        <p:spPr>
          <a:xfrm>
            <a:off x="6376016" y="3152186"/>
            <a:ext cx="2156424" cy="69957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Предложение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04EB87F-A864-6516-D9E6-D2F09806053F}"/>
              </a:ext>
            </a:extLst>
          </p:cNvPr>
          <p:cNvSpPr txBox="1"/>
          <p:nvPr/>
        </p:nvSpPr>
        <p:spPr>
          <a:xfrm>
            <a:off x="5796136" y="4118769"/>
            <a:ext cx="31571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расширить способы рассмотрения  проектов гражданами до внесения            в местную администрацию путем интернет-обсуждения с функцией голосования.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263D04-B136-FE92-EBDA-57661D814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2404" y="4082765"/>
            <a:ext cx="510416" cy="469603"/>
          </a:xfrm>
          <a:prstGeom prst="rect">
            <a:avLst/>
          </a:prstGeom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A472E522-5455-3E9B-9A90-8CB1E6B6164F}"/>
              </a:ext>
            </a:extLst>
          </p:cNvPr>
          <p:cNvSpPr/>
          <p:nvPr/>
        </p:nvSpPr>
        <p:spPr>
          <a:xfrm>
            <a:off x="3473999" y="3395416"/>
            <a:ext cx="2902017" cy="184203"/>
          </a:xfrm>
          <a:prstGeom prst="rightArrow">
            <a:avLst/>
          </a:prstGeom>
          <a:solidFill>
            <a:srgbClr val="FF0000"/>
          </a:solidFill>
          <a:ln cap="flat" cmpd="sng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9918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290552B-F979-1795-6FCF-DEDBB30535AB}"/>
              </a:ext>
            </a:extLst>
          </p:cNvPr>
          <p:cNvSpPr txBox="1"/>
          <p:nvPr/>
        </p:nvSpPr>
        <p:spPr>
          <a:xfrm>
            <a:off x="600395" y="-5176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 Предложение №3 по дополнению бюджетного законодательства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4A901C-CEB1-04EC-2FE6-1540FB162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61"/>
            <a:ext cx="755576" cy="870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9EFD0E-2BF0-993C-4850-41D8731FE6F6}"/>
              </a:ext>
            </a:extLst>
          </p:cNvPr>
          <p:cNvSpPr txBox="1"/>
          <p:nvPr/>
        </p:nvSpPr>
        <p:spPr>
          <a:xfrm>
            <a:off x="879317" y="891404"/>
            <a:ext cx="8074005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Государственная программа Алтайского края «Создание условий для эффективного и ответственного управления региональными  </a:t>
            </a:r>
          </a:p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и муниципальными финансами» (постановление Правительства Алтайского края от 13.12.2023 №483)</a:t>
            </a:r>
            <a:endParaRPr lang="ru-RU" dirty="0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BCAA47DF-F566-1FE0-7D96-E04FB8323EFF}"/>
              </a:ext>
            </a:extLst>
          </p:cNvPr>
          <p:cNvSpPr/>
          <p:nvPr/>
        </p:nvSpPr>
        <p:spPr>
          <a:xfrm>
            <a:off x="4558745" y="2088235"/>
            <a:ext cx="360040" cy="441377"/>
          </a:xfrm>
          <a:prstGeom prst="downArrow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C33B35-2A07-3BC4-C7CF-FEE762BABEDA}"/>
              </a:ext>
            </a:extLst>
          </p:cNvPr>
          <p:cNvSpPr txBox="1"/>
          <p:nvPr/>
        </p:nvSpPr>
        <p:spPr>
          <a:xfrm>
            <a:off x="942867" y="2538708"/>
            <a:ext cx="7717850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Приложение 1. Порядок предоставления из краевого бюджета субсидий на реализацию инициативных проектов развития (создания) общественной инфраструктуры муниципальных образований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6E7082-4BF8-B738-9E15-7687F62487E1}"/>
              </a:ext>
            </a:extLst>
          </p:cNvPr>
          <p:cNvSpPr txBox="1"/>
          <p:nvPr/>
        </p:nvSpPr>
        <p:spPr>
          <a:xfrm>
            <a:off x="520934" y="3636825"/>
            <a:ext cx="8432388" cy="369332"/>
          </a:xfrm>
          <a:prstGeom prst="rect">
            <a:avLst/>
          </a:prstGeom>
          <a:solidFill>
            <a:schemeClr val="bg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Пункт 1.2. Определяет перечень объектов общественной инфраструктуры:</a:t>
            </a:r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7F1AB96E-6D06-769A-C09C-4D855BF43105}"/>
              </a:ext>
            </a:extLst>
          </p:cNvPr>
          <p:cNvSpPr/>
          <p:nvPr/>
        </p:nvSpPr>
        <p:spPr>
          <a:xfrm>
            <a:off x="386618" y="4840315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C5B213-1BD0-F759-E8B5-5466DB295E56}"/>
              </a:ext>
            </a:extLst>
          </p:cNvPr>
          <p:cNvSpPr txBox="1"/>
          <p:nvPr/>
        </p:nvSpPr>
        <p:spPr>
          <a:xfrm>
            <a:off x="623442" y="3923704"/>
            <a:ext cx="40738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latin typeface="Times New Roman" panose="02020603050405020304" pitchFamily="18" charset="0"/>
            </a:endParaRPr>
          </a:p>
          <a:p>
            <a:pPr algn="ctr"/>
            <a:endParaRPr lang="ru-RU" sz="1400" i="0" u="none" strike="noStrike" baseline="0" dirty="0">
              <a:latin typeface="Times New Roman" panose="02020603050405020304" pitchFamily="18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F52B8334-E92D-9B0B-5215-517E61BAC890}"/>
              </a:ext>
            </a:extLst>
          </p:cNvPr>
          <p:cNvSpPr/>
          <p:nvPr/>
        </p:nvSpPr>
        <p:spPr>
          <a:xfrm>
            <a:off x="1403648" y="4058008"/>
            <a:ext cx="2016224" cy="6995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Актуальная редакция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9E69008C-363E-7525-13CD-2B48251C4AA1}"/>
              </a:ext>
            </a:extLst>
          </p:cNvPr>
          <p:cNvSpPr/>
          <p:nvPr/>
        </p:nvSpPr>
        <p:spPr>
          <a:xfrm>
            <a:off x="6504293" y="4069661"/>
            <a:ext cx="2156424" cy="69957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Предложение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263D04-B136-FE92-EBDA-57661D814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16" y="5442317"/>
            <a:ext cx="510416" cy="4696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D6F349-062B-5E16-26A8-43DFBA866D02}"/>
              </a:ext>
            </a:extLst>
          </p:cNvPr>
          <p:cNvSpPr txBox="1"/>
          <p:nvPr/>
        </p:nvSpPr>
        <p:spPr>
          <a:xfrm>
            <a:off x="437839" y="4702487"/>
            <a:ext cx="45929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0" i="0" u="none" strike="noStrike" baseline="0" dirty="0">
                <a:latin typeface="+mj-lt"/>
              </a:rPr>
              <a:t>объекты благоустройства, культуры, библиотечного обслуживания; 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5F2C3324-BB7B-BB38-BC3C-B3B802879ED2}"/>
              </a:ext>
            </a:extLst>
          </p:cNvPr>
          <p:cNvSpPr/>
          <p:nvPr/>
        </p:nvSpPr>
        <p:spPr>
          <a:xfrm>
            <a:off x="383684" y="5051164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F63FBF39-4C5C-8139-5642-BE91C9F9EB78}"/>
              </a:ext>
            </a:extLst>
          </p:cNvPr>
          <p:cNvSpPr/>
          <p:nvPr/>
        </p:nvSpPr>
        <p:spPr>
          <a:xfrm>
            <a:off x="386297" y="5379331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id="{C93E727B-6B52-AD79-6DB0-68799A83CAD6}"/>
              </a:ext>
            </a:extLst>
          </p:cNvPr>
          <p:cNvSpPr/>
          <p:nvPr/>
        </p:nvSpPr>
        <p:spPr>
          <a:xfrm>
            <a:off x="376169" y="5554337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BF70A9-256D-6B97-987B-DABCF84702D4}"/>
              </a:ext>
            </a:extLst>
          </p:cNvPr>
          <p:cNvSpPr txBox="1"/>
          <p:nvPr/>
        </p:nvSpPr>
        <p:spPr>
          <a:xfrm>
            <a:off x="5353244" y="4743725"/>
            <a:ext cx="3790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дополнить перечень объектов общественной инфраструктуры: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0B28BE-37FF-756F-5548-2751AF84BFB8}"/>
              </a:ext>
            </a:extLst>
          </p:cNvPr>
          <p:cNvSpPr txBox="1"/>
          <p:nvPr/>
        </p:nvSpPr>
        <p:spPr>
          <a:xfrm>
            <a:off x="5805170" y="5506800"/>
            <a:ext cx="32758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объекты культурного наследия;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BFAD10F-1569-53E0-EA5C-E9008CC1E900}"/>
              </a:ext>
            </a:extLst>
          </p:cNvPr>
          <p:cNvSpPr txBox="1"/>
          <p:nvPr/>
        </p:nvSpPr>
        <p:spPr>
          <a:xfrm>
            <a:off x="455150" y="6394222"/>
            <a:ext cx="46978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объекты туризма, физической культуры и спорта, объекты бытового обслуживания и места массового отдыха населения.</a:t>
            </a:r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8EA3E2-A083-1310-53C9-AC47840153C5}"/>
              </a:ext>
            </a:extLst>
          </p:cNvPr>
          <p:cNvSpPr txBox="1"/>
          <p:nvPr/>
        </p:nvSpPr>
        <p:spPr>
          <a:xfrm>
            <a:off x="448586" y="4897990"/>
            <a:ext cx="46978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+mj-lt"/>
              </a:rPr>
              <a:t>объекты, используемые для проведения общественных и культурно-массовых мероприятий;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617B15E-87D8-F257-511D-8D1B65F732D0}"/>
              </a:ext>
            </a:extLst>
          </p:cNvPr>
          <p:cNvSpPr txBox="1"/>
          <p:nvPr/>
        </p:nvSpPr>
        <p:spPr>
          <a:xfrm>
            <a:off x="448177" y="5256927"/>
            <a:ext cx="46978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объекты жилищно-коммунального хозяйства, водоснабжения; </a:t>
            </a:r>
            <a:endParaRPr lang="ru-RU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06B2D7-088D-C49A-35A3-F7FECB689DF3}"/>
              </a:ext>
            </a:extLst>
          </p:cNvPr>
          <p:cNvSpPr txBox="1"/>
          <p:nvPr/>
        </p:nvSpPr>
        <p:spPr>
          <a:xfrm>
            <a:off x="465671" y="5421709"/>
            <a:ext cx="46978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дороги и иные транспортные сооружения; </a:t>
            </a:r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5ED12E-21E7-14F4-AE9E-2BC165A51D56}"/>
              </a:ext>
            </a:extLst>
          </p:cNvPr>
          <p:cNvSpPr txBox="1"/>
          <p:nvPr/>
        </p:nvSpPr>
        <p:spPr>
          <a:xfrm>
            <a:off x="455543" y="5631725"/>
            <a:ext cx="46978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детские площадки; </a:t>
            </a:r>
            <a:endParaRPr lang="ru-RU" dirty="0"/>
          </a:p>
        </p:txBody>
      </p:sp>
      <p:sp>
        <p:nvSpPr>
          <p:cNvPr id="40" name="Блок-схема: узел 39">
            <a:extLst>
              <a:ext uri="{FF2B5EF4-FFF2-40B4-BE49-F238E27FC236}">
                <a16:creationId xmlns:a16="http://schemas.microsoft.com/office/drawing/2014/main" id="{6A99AA7B-21CE-A555-D0B2-274E8851C194}"/>
              </a:ext>
            </a:extLst>
          </p:cNvPr>
          <p:cNvSpPr/>
          <p:nvPr/>
        </p:nvSpPr>
        <p:spPr>
          <a:xfrm>
            <a:off x="376169" y="5725436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узел 40">
            <a:extLst>
              <a:ext uri="{FF2B5EF4-FFF2-40B4-BE49-F238E27FC236}">
                <a16:creationId xmlns:a16="http://schemas.microsoft.com/office/drawing/2014/main" id="{0DB5FDDD-91A9-0C29-85D4-7B2FABFED8AC}"/>
              </a:ext>
            </a:extLst>
          </p:cNvPr>
          <p:cNvSpPr/>
          <p:nvPr/>
        </p:nvSpPr>
        <p:spPr>
          <a:xfrm>
            <a:off x="378172" y="5917254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274B2F-9904-83AE-9445-EB44F64B5648}"/>
              </a:ext>
            </a:extLst>
          </p:cNvPr>
          <p:cNvSpPr txBox="1"/>
          <p:nvPr/>
        </p:nvSpPr>
        <p:spPr>
          <a:xfrm>
            <a:off x="455543" y="5804156"/>
            <a:ext cx="46978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места захоронения; </a:t>
            </a:r>
            <a:endParaRPr lang="ru-RU" dirty="0"/>
          </a:p>
        </p:txBody>
      </p:sp>
      <p:sp>
        <p:nvSpPr>
          <p:cNvPr id="44" name="Блок-схема: узел 43">
            <a:extLst>
              <a:ext uri="{FF2B5EF4-FFF2-40B4-BE49-F238E27FC236}">
                <a16:creationId xmlns:a16="http://schemas.microsoft.com/office/drawing/2014/main" id="{69BCD103-301F-98F3-9C3D-817A78B0CCBD}"/>
              </a:ext>
            </a:extLst>
          </p:cNvPr>
          <p:cNvSpPr/>
          <p:nvPr/>
        </p:nvSpPr>
        <p:spPr>
          <a:xfrm>
            <a:off x="386690" y="6097313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5233102-B380-899C-81C0-C696BDDA4582}"/>
              </a:ext>
            </a:extLst>
          </p:cNvPr>
          <p:cNvSpPr txBox="1"/>
          <p:nvPr/>
        </p:nvSpPr>
        <p:spPr>
          <a:xfrm>
            <a:off x="458030" y="5971586"/>
            <a:ext cx="46978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объекты для обеспечения первичных мер пожарной безопасности; </a:t>
            </a:r>
            <a:endParaRPr lang="ru-RU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140E1F4-AC00-5E09-C9B2-E0D92B117097}"/>
              </a:ext>
            </a:extLst>
          </p:cNvPr>
          <p:cNvSpPr txBox="1"/>
          <p:nvPr/>
        </p:nvSpPr>
        <p:spPr>
          <a:xfrm>
            <a:off x="465671" y="6169229"/>
            <a:ext cx="51531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объекты по охране окружающей среды;</a:t>
            </a:r>
            <a:endParaRPr lang="ru-RU" dirty="0"/>
          </a:p>
        </p:txBody>
      </p:sp>
      <p:sp>
        <p:nvSpPr>
          <p:cNvPr id="49" name="Блок-схема: узел 48">
            <a:extLst>
              <a:ext uri="{FF2B5EF4-FFF2-40B4-BE49-F238E27FC236}">
                <a16:creationId xmlns:a16="http://schemas.microsoft.com/office/drawing/2014/main" id="{FB7F8BC7-F387-F408-73F3-52534C445C2B}"/>
              </a:ext>
            </a:extLst>
          </p:cNvPr>
          <p:cNvSpPr/>
          <p:nvPr/>
        </p:nvSpPr>
        <p:spPr>
          <a:xfrm>
            <a:off x="383684" y="6295048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узел 49">
            <a:extLst>
              <a:ext uri="{FF2B5EF4-FFF2-40B4-BE49-F238E27FC236}">
                <a16:creationId xmlns:a16="http://schemas.microsoft.com/office/drawing/2014/main" id="{C0232A15-93AC-7BD9-71A7-C4EF17EA6359}"/>
              </a:ext>
            </a:extLst>
          </p:cNvPr>
          <p:cNvSpPr/>
          <p:nvPr/>
        </p:nvSpPr>
        <p:spPr>
          <a:xfrm>
            <a:off x="385117" y="6497498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FD04427-475D-49B2-24BD-2E2C263F40D6}"/>
              </a:ext>
            </a:extLst>
          </p:cNvPr>
          <p:cNvSpPr txBox="1"/>
          <p:nvPr/>
        </p:nvSpPr>
        <p:spPr>
          <a:xfrm>
            <a:off x="5989745" y="5917254"/>
            <a:ext cx="3096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объекты общественного питания;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DB6F8D7-0234-F2DF-8B8D-6C276714AA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769" y="5898515"/>
            <a:ext cx="510416" cy="469603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88341EE4-6C16-C097-0F37-2D17A6DA7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769" y="6354713"/>
            <a:ext cx="510416" cy="469603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8FDA7410-CE19-A6D6-1DC0-01281DB87490}"/>
              </a:ext>
            </a:extLst>
          </p:cNvPr>
          <p:cNvSpPr txBox="1"/>
          <p:nvPr/>
        </p:nvSpPr>
        <p:spPr>
          <a:xfrm>
            <a:off x="5223017" y="6422021"/>
            <a:ext cx="3096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объекты связи.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8676A1EA-9F21-E4D5-6CD5-FB5BDE48D0EC}"/>
              </a:ext>
            </a:extLst>
          </p:cNvPr>
          <p:cNvSpPr/>
          <p:nvPr/>
        </p:nvSpPr>
        <p:spPr>
          <a:xfrm>
            <a:off x="3442622" y="4319159"/>
            <a:ext cx="3061671" cy="200231"/>
          </a:xfrm>
          <a:prstGeom prst="rightArrow">
            <a:avLst/>
          </a:prstGeom>
          <a:solidFill>
            <a:srgbClr val="FF0000"/>
          </a:solidFill>
          <a:ln cap="flat" cmpd="sng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009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290552B-F979-1795-6FCF-DEDBB30535AB}"/>
              </a:ext>
            </a:extLst>
          </p:cNvPr>
          <p:cNvSpPr txBox="1"/>
          <p:nvPr/>
        </p:nvSpPr>
        <p:spPr>
          <a:xfrm>
            <a:off x="600395" y="-5176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 Предложение №4 по дополнению бюджетного законодательства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4A901C-CEB1-04EC-2FE6-1540FB1622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61"/>
            <a:ext cx="755576" cy="8706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59EFD0E-2BF0-993C-4850-41D8731FE6F6}"/>
              </a:ext>
            </a:extLst>
          </p:cNvPr>
          <p:cNvSpPr txBox="1"/>
          <p:nvPr/>
        </p:nvSpPr>
        <p:spPr>
          <a:xfrm>
            <a:off x="879317" y="891404"/>
            <a:ext cx="8074005" cy="1200329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Государственная программа Алтайского края «Создание условий для эффективного и ответственного управления региональными  </a:t>
            </a:r>
          </a:p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и муниципальными финансами» (постановление Правительства Алтайского края от 13.12.2023 №483)</a:t>
            </a:r>
            <a:endParaRPr lang="ru-RU" dirty="0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BCAA47DF-F566-1FE0-7D96-E04FB8323EFF}"/>
              </a:ext>
            </a:extLst>
          </p:cNvPr>
          <p:cNvSpPr/>
          <p:nvPr/>
        </p:nvSpPr>
        <p:spPr>
          <a:xfrm>
            <a:off x="4558745" y="2088235"/>
            <a:ext cx="360040" cy="441377"/>
          </a:xfrm>
          <a:prstGeom prst="downArrow">
            <a:avLst/>
          </a:prstGeom>
          <a:solidFill>
            <a:schemeClr val="bg2">
              <a:lumMod val="5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C33B35-2A07-3BC4-C7CF-FEE762BABEDA}"/>
              </a:ext>
            </a:extLst>
          </p:cNvPr>
          <p:cNvSpPr txBox="1"/>
          <p:nvPr/>
        </p:nvSpPr>
        <p:spPr>
          <a:xfrm>
            <a:off x="942867" y="2538708"/>
            <a:ext cx="7717850" cy="92333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kern="0" dirty="0">
                <a:latin typeface="Times New Roman" panose="02020603050405020304" pitchFamily="18" charset="0"/>
                <a:ea typeface="Calibri" panose="020F0502020204030204" pitchFamily="34" charset="0"/>
              </a:rPr>
              <a:t>Приложение 1. Порядок предоставления из краевого бюджета субсидий на реализацию инициативных проектов развития (создания) общественной инфраструктуры муниципальных образований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6E7082-4BF8-B738-9E15-7687F62487E1}"/>
              </a:ext>
            </a:extLst>
          </p:cNvPr>
          <p:cNvSpPr txBox="1"/>
          <p:nvPr/>
        </p:nvSpPr>
        <p:spPr>
          <a:xfrm>
            <a:off x="1979712" y="3636825"/>
            <a:ext cx="6048672" cy="369332"/>
          </a:xfrm>
          <a:prstGeom prst="rect">
            <a:avLst/>
          </a:prstGeom>
          <a:solidFill>
            <a:schemeClr val="bg2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Пункт 1.4. Определяет участников конкурсного отбора:</a:t>
            </a:r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7F1AB96E-6D06-769A-C09C-4D855BF43105}"/>
              </a:ext>
            </a:extLst>
          </p:cNvPr>
          <p:cNvSpPr/>
          <p:nvPr/>
        </p:nvSpPr>
        <p:spPr>
          <a:xfrm>
            <a:off x="378130" y="5015892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C5B213-1BD0-F759-E8B5-5466DB295E56}"/>
              </a:ext>
            </a:extLst>
          </p:cNvPr>
          <p:cNvSpPr txBox="1"/>
          <p:nvPr/>
        </p:nvSpPr>
        <p:spPr>
          <a:xfrm>
            <a:off x="623442" y="3923704"/>
            <a:ext cx="40738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1400" i="0" u="none" strike="noStrike" baseline="0" dirty="0">
              <a:latin typeface="Times New Roman" panose="02020603050405020304" pitchFamily="18" charset="0"/>
            </a:endParaRPr>
          </a:p>
          <a:p>
            <a:pPr algn="ctr"/>
            <a:endParaRPr lang="ru-RU" sz="1400" i="0" u="none" strike="noStrike" baseline="0" dirty="0">
              <a:latin typeface="Times New Roman" panose="02020603050405020304" pitchFamily="18" charset="0"/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F52B8334-E92D-9B0B-5215-517E61BAC890}"/>
              </a:ext>
            </a:extLst>
          </p:cNvPr>
          <p:cNvSpPr/>
          <p:nvPr/>
        </p:nvSpPr>
        <p:spPr>
          <a:xfrm>
            <a:off x="1426799" y="4141817"/>
            <a:ext cx="2016224" cy="69957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Актуальная редакция</a:t>
            </a: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9E69008C-363E-7525-13CD-2B48251C4AA1}"/>
              </a:ext>
            </a:extLst>
          </p:cNvPr>
          <p:cNvSpPr/>
          <p:nvPr/>
        </p:nvSpPr>
        <p:spPr>
          <a:xfrm>
            <a:off x="6510712" y="4141816"/>
            <a:ext cx="2156424" cy="699571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Предложение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263D04-B136-FE92-EBDA-57661D814F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859" y="5335562"/>
            <a:ext cx="510416" cy="4696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D6F349-062B-5E16-26A8-43DFBA866D02}"/>
              </a:ext>
            </a:extLst>
          </p:cNvPr>
          <p:cNvSpPr txBox="1"/>
          <p:nvPr/>
        </p:nvSpPr>
        <p:spPr>
          <a:xfrm>
            <a:off x="450138" y="4888183"/>
            <a:ext cx="45929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</a:rPr>
              <a:t>сельские населенные пункты;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5F2C3324-BB7B-BB38-BC3C-B3B802879ED2}"/>
              </a:ext>
            </a:extLst>
          </p:cNvPr>
          <p:cNvSpPr/>
          <p:nvPr/>
        </p:nvSpPr>
        <p:spPr>
          <a:xfrm>
            <a:off x="376578" y="5262569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166869-5C9B-E613-5819-845EF792812A}"/>
              </a:ext>
            </a:extLst>
          </p:cNvPr>
          <p:cNvSpPr txBox="1"/>
          <p:nvPr/>
        </p:nvSpPr>
        <p:spPr>
          <a:xfrm>
            <a:off x="520934" y="5137068"/>
            <a:ext cx="4517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</a:rPr>
              <a:t>поселки городского типа (рабочие поселки), входящие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</a:rPr>
              <a:t>в состав муниципальных районов;</a:t>
            </a: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F63FBF39-4C5C-8139-5642-BE91C9F9EB78}"/>
              </a:ext>
            </a:extLst>
          </p:cNvPr>
          <p:cNvSpPr/>
          <p:nvPr/>
        </p:nvSpPr>
        <p:spPr>
          <a:xfrm>
            <a:off x="378099" y="5756324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EACCF5-7B33-5DFB-29CE-8AFAF79E73B4}"/>
              </a:ext>
            </a:extLst>
          </p:cNvPr>
          <p:cNvSpPr txBox="1"/>
          <p:nvPr/>
        </p:nvSpPr>
        <p:spPr>
          <a:xfrm>
            <a:off x="450138" y="5625693"/>
            <a:ext cx="45929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</a:rPr>
              <a:t>города с численностью населения до 50 тыс. человек;</a:t>
            </a:r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id="{C93E727B-6B52-AD79-6DB0-68799A83CAD6}"/>
              </a:ext>
            </a:extLst>
          </p:cNvPr>
          <p:cNvSpPr/>
          <p:nvPr/>
        </p:nvSpPr>
        <p:spPr>
          <a:xfrm>
            <a:off x="378698" y="6138696"/>
            <a:ext cx="72008" cy="72008"/>
          </a:xfrm>
          <a:prstGeom prst="flowChartConnector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4EA096-BF84-45A5-94E6-E72028DB7DF7}"/>
              </a:ext>
            </a:extLst>
          </p:cNvPr>
          <p:cNvSpPr txBox="1"/>
          <p:nvPr/>
        </p:nvSpPr>
        <p:spPr>
          <a:xfrm>
            <a:off x="520935" y="5912272"/>
            <a:ext cx="451703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</a:rPr>
              <a:t>муниципальные районы и муниципальные округа с проектами общерайонного (общеокружного) значения, результатами которых будут пользоваться жители двух и более населенных пунктов.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CBF70A9-256D-6B97-987B-DABCF84702D4}"/>
              </a:ext>
            </a:extLst>
          </p:cNvPr>
          <p:cNvSpPr txBox="1"/>
          <p:nvPr/>
        </p:nvSpPr>
        <p:spPr>
          <a:xfrm>
            <a:off x="5950996" y="4840315"/>
            <a:ext cx="32758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дополнить состав участников конкурсного отбора: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0B28BE-37FF-756F-5548-2751AF84BFB8}"/>
              </a:ext>
            </a:extLst>
          </p:cNvPr>
          <p:cNvSpPr txBox="1"/>
          <p:nvPr/>
        </p:nvSpPr>
        <p:spPr>
          <a:xfrm>
            <a:off x="6084167" y="5400032"/>
            <a:ext cx="327585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поселки городского типа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 (рабочие поселки), входящие 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в состав городских округов;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5C790D-460E-7577-00BA-C8286FDFA670}"/>
              </a:ext>
            </a:extLst>
          </p:cNvPr>
          <p:cNvSpPr txBox="1"/>
          <p:nvPr/>
        </p:nvSpPr>
        <p:spPr>
          <a:xfrm>
            <a:off x="6084168" y="6082687"/>
            <a:ext cx="28691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</a:rPr>
              <a:t>микрорайоны городских округов.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CD2B52A-E8C2-6CED-9712-319715B1C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8301" y="5995853"/>
            <a:ext cx="510416" cy="469603"/>
          </a:xfrm>
          <a:prstGeom prst="rect">
            <a:avLst/>
          </a:prstGeom>
        </p:spPr>
      </p:pic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290BD898-62C0-5B23-1983-A593313A87D7}"/>
              </a:ext>
            </a:extLst>
          </p:cNvPr>
          <p:cNvSpPr/>
          <p:nvPr/>
        </p:nvSpPr>
        <p:spPr>
          <a:xfrm>
            <a:off x="3490225" y="4396983"/>
            <a:ext cx="3001185" cy="188165"/>
          </a:xfrm>
          <a:prstGeom prst="rightArrow">
            <a:avLst/>
          </a:prstGeom>
          <a:solidFill>
            <a:srgbClr val="FF0000"/>
          </a:solidFill>
          <a:ln cap="flat" cmpd="sng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072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290552B-F979-1795-6FCF-DEDBB30535AB}"/>
              </a:ext>
            </a:extLst>
          </p:cNvPr>
          <p:cNvSpPr txBox="1"/>
          <p:nvPr/>
        </p:nvSpPr>
        <p:spPr>
          <a:xfrm>
            <a:off x="600395" y="-51766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</a:rPr>
              <a:t>Эффекты от реализации предложений по дополнению бюджетного законодательства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14EC7B-4869-B0F4-B766-794EF46D4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70" y="1187371"/>
            <a:ext cx="4320480" cy="1242174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4A901C-CEB1-04EC-2FE6-1540FB1622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561"/>
            <a:ext cx="755576" cy="87067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DDD5B16-D0FD-DF78-A0A8-AF256BE1B6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2597302"/>
            <a:ext cx="504057" cy="50405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6F070A3-E001-BEF3-208D-39FB5A8B5E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9" y="3212509"/>
            <a:ext cx="504057" cy="50405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B74172-AEBD-C47B-0044-DC848BC45D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15" y="3800603"/>
            <a:ext cx="504057" cy="50405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AB1743B-DFC2-95A5-E82C-E0656CDEE1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9" y="4302603"/>
            <a:ext cx="504057" cy="50405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B84634A-E234-A487-664C-FA82A1F178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15" y="4836666"/>
            <a:ext cx="504057" cy="5040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82AE4E-85ED-C0DC-BB2D-54E79FF0AED4}"/>
              </a:ext>
            </a:extLst>
          </p:cNvPr>
          <p:cNvSpPr txBox="1"/>
          <p:nvPr/>
        </p:nvSpPr>
        <p:spPr>
          <a:xfrm>
            <a:off x="1268709" y="2749297"/>
            <a:ext cx="7767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Повышение активности граждан в решении вопросов местного значения;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59535D-BBB0-CF6A-9C6C-923993E36117}"/>
              </a:ext>
            </a:extLst>
          </p:cNvPr>
          <p:cNvSpPr txBox="1"/>
          <p:nvPr/>
        </p:nvSpPr>
        <p:spPr>
          <a:xfrm>
            <a:off x="1249722" y="3224336"/>
            <a:ext cx="7894278" cy="646331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ru-RU" dirty="0"/>
              <a:t>Увеличение охвата населения, принимающих участие в инициативном бюджетировании;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058644-1245-A79D-7220-6F56E1C451B2}"/>
              </a:ext>
            </a:extLst>
          </p:cNvPr>
          <p:cNvSpPr txBox="1"/>
          <p:nvPr/>
        </p:nvSpPr>
        <p:spPr>
          <a:xfrm>
            <a:off x="1302772" y="3933271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Рост количества благополучателей;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2AB72C-2ACD-5DD7-10B9-C75E39D5AE8B}"/>
              </a:ext>
            </a:extLst>
          </p:cNvPr>
          <p:cNvSpPr txBox="1"/>
          <p:nvPr/>
        </p:nvSpPr>
        <p:spPr>
          <a:xfrm>
            <a:off x="1268709" y="4450719"/>
            <a:ext cx="6403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Повышение уровня финансовой грамотности населения;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4B1C94-18E5-2C2F-6D4E-F22101DF4F86}"/>
              </a:ext>
            </a:extLst>
          </p:cNvPr>
          <p:cNvSpPr txBox="1"/>
          <p:nvPr/>
        </p:nvSpPr>
        <p:spPr>
          <a:xfrm>
            <a:off x="1277130" y="4988006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Рост вовлеченности граждан в бюджетный процесс;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786B7F-87AB-1419-6BA9-E1BD0BDC73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73" y="5474945"/>
            <a:ext cx="504057" cy="50405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AAA5745-627E-DF27-C7D2-B4A5E740D4EE}"/>
              </a:ext>
            </a:extLst>
          </p:cNvPr>
          <p:cNvSpPr txBox="1"/>
          <p:nvPr/>
        </p:nvSpPr>
        <p:spPr>
          <a:xfrm>
            <a:off x="1277130" y="5460249"/>
            <a:ext cx="7700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Усиление социально-экономических эффектов от реализации инициативных проектов;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960C493-4F75-8F7F-1589-FC9A788ED9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99" y="6116290"/>
            <a:ext cx="504057" cy="5040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C159C5-BA04-CA64-B885-F124F3B94F5E}"/>
              </a:ext>
            </a:extLst>
          </p:cNvPr>
          <p:cNvSpPr txBox="1"/>
          <p:nvPr/>
        </p:nvSpPr>
        <p:spPr>
          <a:xfrm>
            <a:off x="1277130" y="6121276"/>
            <a:ext cx="7700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Активизация процесса интеграции групп населения со специальными потребностями в местное сообщество.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42B0EE2-4158-5E5F-E7FF-B6B4C6FF2B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3528" y="1183915"/>
            <a:ext cx="4033911" cy="1242174"/>
          </a:xfrm>
          <a:prstGeom prst="rect">
            <a:avLst/>
          </a:prstGeom>
          <a:ln>
            <a:solidFill>
              <a:schemeClr val="bg2">
                <a:lumMod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222208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Другая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10093</TotalTime>
  <Words>716</Words>
  <Application>Microsoft Office PowerPoint</Application>
  <PresentationFormat>Экран (4:3)</PresentationFormat>
  <Paragraphs>110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поддержки местных инициатив</dc:title>
  <dc:creator>Александр Владимирович Барышников</dc:creator>
  <cp:lastModifiedBy>Ирина Игоревна Глухова</cp:lastModifiedBy>
  <cp:revision>594</cp:revision>
  <cp:lastPrinted>2023-09-06T03:59:12Z</cp:lastPrinted>
  <dcterms:created xsi:type="dcterms:W3CDTF">2018-06-08T06:59:32Z</dcterms:created>
  <dcterms:modified xsi:type="dcterms:W3CDTF">2024-05-31T04:24:17Z</dcterms:modified>
</cp:coreProperties>
</file>