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3" r:id="rId1"/>
  </p:sldMasterIdLst>
  <p:notesMasterIdLst>
    <p:notesMasterId r:id="rId16"/>
  </p:notesMasterIdLst>
  <p:sldIdLst>
    <p:sldId id="256" r:id="rId2"/>
    <p:sldId id="257" r:id="rId3"/>
    <p:sldId id="258" r:id="rId4"/>
    <p:sldId id="262" r:id="rId5"/>
    <p:sldId id="259" r:id="rId6"/>
    <p:sldId id="265" r:id="rId7"/>
    <p:sldId id="266" r:id="rId8"/>
    <p:sldId id="267" r:id="rId9"/>
    <p:sldId id="284" r:id="rId10"/>
    <p:sldId id="286" r:id="rId11"/>
    <p:sldId id="285" r:id="rId12"/>
    <p:sldId id="287" r:id="rId13"/>
    <p:sldId id="301" r:id="rId14"/>
    <p:sldId id="320" r:id="rId15"/>
  </p:sldIdLst>
  <p:sldSz cx="9144000" cy="5143500" type="screen16x9"/>
  <p:notesSz cx="6858000" cy="9144000"/>
  <p:embeddedFontLst>
    <p:embeddedFont>
      <p:font typeface="Lato" panose="020F0502020204030203" pitchFamily="34" charset="0"/>
      <p:regular r:id="rId17"/>
      <p:bold r:id="rId18"/>
      <p:italic r:id="rId19"/>
      <p:boldItalic r:id="rId20"/>
    </p:embeddedFont>
    <p:embeddedFont>
      <p:font typeface="Merriweather Light" panose="00000400000000000000" pitchFamily="2" charset="-52"/>
      <p:regular r:id="rId21"/>
      <p:italic r:id="rId22"/>
    </p:embeddedFont>
    <p:embeddedFont>
      <p:font typeface="Montserrat" panose="00000500000000000000" pitchFamily="2" charset="-52"/>
      <p:regular r:id="rId23"/>
      <p:bold r:id="rId24"/>
      <p:italic r:id="rId25"/>
      <p:boldItalic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Vidaloka" panose="020B0604020202020204" charset="0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DF01207-9956-46DF-8782-9F776230F552}">
  <a:tblStyle styleId="{8DF01207-9956-46DF-8782-9F776230F5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7" autoAdjust="0"/>
    <p:restoredTop sz="97436" autoAdjust="0"/>
  </p:normalViewPr>
  <p:slideViewPr>
    <p:cSldViewPr snapToGrid="0">
      <p:cViewPr>
        <p:scale>
          <a:sx n="75" d="100"/>
          <a:sy n="75" d="100"/>
        </p:scale>
        <p:origin x="120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cc7554a049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cc7554a049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cf7a3c50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cf7a3c50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cd8a80d6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cd8a80d6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105aad17dc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105aad17dc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05aad17dc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105aad17dc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cf7a3c503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cf7a3c503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07a9a8b46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107a9a8b46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cf7a3c503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cf7a3c503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4690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07a9a8b46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107a9a8b46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0761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cf7a3c503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cf7a3c503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5662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07a9a8b46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107a9a8b46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9065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g1083f33e91c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" name="Google Shape;1271;g1083f33e91c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gcf7a3c503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6" name="Google Shape;1566;gcf7a3c503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2714550" y="2366272"/>
            <a:ext cx="3714900" cy="818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3746550" y="1339163"/>
            <a:ext cx="1650900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291400" y="3076675"/>
            <a:ext cx="4561200" cy="3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9" name="Google Shape;19;p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7948925" y="3979775"/>
            <a:ext cx="1378500" cy="1236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12875" y="-88700"/>
            <a:ext cx="1418700" cy="1064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>
            <a:endParaRPr/>
          </a:p>
        </p:txBody>
      </p:sp>
      <p:cxnSp>
        <p:nvCxnSpPr>
          <p:cNvPr id="26" name="Google Shape;26;p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57" name="Google Shape;57;p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2"/>
          </p:nvPr>
        </p:nvSpPr>
        <p:spPr>
          <a:xfrm>
            <a:off x="5001000" y="22551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3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4"/>
          </p:nvPr>
        </p:nvSpPr>
        <p:spPr>
          <a:xfrm>
            <a:off x="1655200" y="22551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5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6"/>
          </p:nvPr>
        </p:nvSpPr>
        <p:spPr>
          <a:xfrm>
            <a:off x="5001000" y="40361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7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8"/>
          </p:nvPr>
        </p:nvSpPr>
        <p:spPr>
          <a:xfrm>
            <a:off x="1655250" y="40361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9" hasCustomPrompt="1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3" hasCustomPrompt="1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4" hasCustomPrompt="1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5" hasCustomPrompt="1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_1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720000" y="1677218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title" idx="2" hasCustomPrompt="1"/>
          </p:nvPr>
        </p:nvSpPr>
        <p:spPr>
          <a:xfrm>
            <a:off x="1482600" y="1095325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720000" y="2081199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title" idx="3"/>
          </p:nvPr>
        </p:nvSpPr>
        <p:spPr>
          <a:xfrm>
            <a:off x="3403800" y="1677218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 idx="4" hasCustomPrompt="1"/>
          </p:nvPr>
        </p:nvSpPr>
        <p:spPr>
          <a:xfrm>
            <a:off x="4166400" y="1095325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5"/>
          </p:nvPr>
        </p:nvSpPr>
        <p:spPr>
          <a:xfrm>
            <a:off x="3403800" y="2081208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 idx="6"/>
          </p:nvPr>
        </p:nvSpPr>
        <p:spPr>
          <a:xfrm>
            <a:off x="6087600" y="1677218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title" idx="7" hasCustomPrompt="1"/>
          </p:nvPr>
        </p:nvSpPr>
        <p:spPr>
          <a:xfrm>
            <a:off x="6850200" y="1095325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8"/>
          </p:nvPr>
        </p:nvSpPr>
        <p:spPr>
          <a:xfrm>
            <a:off x="6087600" y="2081208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 idx="9"/>
          </p:nvPr>
        </p:nvSpPr>
        <p:spPr>
          <a:xfrm>
            <a:off x="720000" y="3313579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 idx="13" hasCustomPrompt="1"/>
          </p:nvPr>
        </p:nvSpPr>
        <p:spPr>
          <a:xfrm>
            <a:off x="1482600" y="2714087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1" name="Google Shape;101;p14"/>
          <p:cNvSpPr txBox="1">
            <a:spLocks noGrp="1"/>
          </p:cNvSpPr>
          <p:nvPr>
            <p:ph type="subTitle" idx="14"/>
          </p:nvPr>
        </p:nvSpPr>
        <p:spPr>
          <a:xfrm>
            <a:off x="720000" y="3705863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title" idx="15"/>
          </p:nvPr>
        </p:nvSpPr>
        <p:spPr>
          <a:xfrm>
            <a:off x="3403800" y="3313579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title" idx="16" hasCustomPrompt="1"/>
          </p:nvPr>
        </p:nvSpPr>
        <p:spPr>
          <a:xfrm>
            <a:off x="4166400" y="2714087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4" name="Google Shape;104;p14"/>
          <p:cNvSpPr txBox="1">
            <a:spLocks noGrp="1"/>
          </p:cNvSpPr>
          <p:nvPr>
            <p:ph type="subTitle" idx="17"/>
          </p:nvPr>
        </p:nvSpPr>
        <p:spPr>
          <a:xfrm>
            <a:off x="3403800" y="3705863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 idx="18"/>
          </p:nvPr>
        </p:nvSpPr>
        <p:spPr>
          <a:xfrm>
            <a:off x="6087600" y="3313579"/>
            <a:ext cx="2336400" cy="4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title" idx="19" hasCustomPrompt="1"/>
          </p:nvPr>
        </p:nvSpPr>
        <p:spPr>
          <a:xfrm>
            <a:off x="6850200" y="2714087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7" name="Google Shape;107;p14"/>
          <p:cNvSpPr txBox="1">
            <a:spLocks noGrp="1"/>
          </p:cNvSpPr>
          <p:nvPr>
            <p:ph type="subTitle" idx="20"/>
          </p:nvPr>
        </p:nvSpPr>
        <p:spPr>
          <a:xfrm>
            <a:off x="6087600" y="3705863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title" idx="21"/>
          </p:nvPr>
        </p:nvSpPr>
        <p:spPr>
          <a:xfrm>
            <a:off x="2332400" y="445025"/>
            <a:ext cx="447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109" name="Google Shape;109;p1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4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4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4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3742850" y="1549875"/>
            <a:ext cx="4545000" cy="12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subTitle" idx="1"/>
          </p:nvPr>
        </p:nvSpPr>
        <p:spPr>
          <a:xfrm>
            <a:off x="3742850" y="3039213"/>
            <a:ext cx="4545000" cy="5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140" name="Google Shape;140;p1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1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19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" name="Google Shape;143;p19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" name="Google Shape;144;p19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5" name="Google Shape;145;p19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5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>
            <a:spLocks noGrp="1"/>
          </p:cNvSpPr>
          <p:nvPr>
            <p:ph type="title"/>
          </p:nvPr>
        </p:nvSpPr>
        <p:spPr>
          <a:xfrm>
            <a:off x="1677925" y="2511803"/>
            <a:ext cx="3714900" cy="80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title" idx="2" hasCustomPrompt="1"/>
          </p:nvPr>
        </p:nvSpPr>
        <p:spPr>
          <a:xfrm>
            <a:off x="3741925" y="1484693"/>
            <a:ext cx="1650900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149" name="Google Shape;149;p20"/>
          <p:cNvSpPr txBox="1">
            <a:spLocks noGrp="1"/>
          </p:cNvSpPr>
          <p:nvPr>
            <p:ph type="subTitle" idx="1"/>
          </p:nvPr>
        </p:nvSpPr>
        <p:spPr>
          <a:xfrm>
            <a:off x="831625" y="3244000"/>
            <a:ext cx="4561200" cy="3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50" name="Google Shape;150;p20"/>
          <p:cNvCxnSpPr/>
          <p:nvPr/>
        </p:nvCxnSpPr>
        <p:spPr>
          <a:xfrm rot="10800000">
            <a:off x="-30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1" name="Google Shape;151;p20"/>
          <p:cNvCxnSpPr/>
          <p:nvPr/>
        </p:nvCxnSpPr>
        <p:spPr>
          <a:xfrm rot="10800000">
            <a:off x="-30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52;p20"/>
          <p:cNvCxnSpPr/>
          <p:nvPr/>
        </p:nvCxnSpPr>
        <p:spPr>
          <a:xfrm>
            <a:off x="-112875" y="3979775"/>
            <a:ext cx="1378500" cy="1236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" name="Google Shape;153;p20"/>
          <p:cNvCxnSpPr/>
          <p:nvPr/>
        </p:nvCxnSpPr>
        <p:spPr>
          <a:xfrm>
            <a:off x="7908725" y="-88700"/>
            <a:ext cx="1418700" cy="1064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0" name="Google Shape;450;p5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1" name="Google Shape;451;p5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5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4" name="Google Shape;454;p5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5" name="Google Shape;455;p51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6" name="Google Shape;456;p51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8" name="Google Shape;458;p5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9" name="Google Shape;459;p5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0" name="Google Shape;460;p52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30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2" name="Google Shape;462;p5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3" name="Google Shape;463;p5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4" name="Google Shape;464;p53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5" name="Google Shape;465;p53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6" name="Google Shape;466;p53"/>
          <p:cNvCxnSpPr/>
          <p:nvPr/>
        </p:nvCxnSpPr>
        <p:spPr>
          <a:xfrm flipH="1">
            <a:off x="7454238" y="4053663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53"/>
          <p:cNvCxnSpPr/>
          <p:nvPr/>
        </p:nvCxnSpPr>
        <p:spPr>
          <a:xfrm flipH="1">
            <a:off x="-237137" y="-71162"/>
            <a:ext cx="1926900" cy="1161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6"/>
          <p:cNvSpPr txBox="1">
            <a:spLocks noGrp="1"/>
          </p:cNvSpPr>
          <p:nvPr>
            <p:ph type="subTitle" idx="1"/>
          </p:nvPr>
        </p:nvSpPr>
        <p:spPr>
          <a:xfrm>
            <a:off x="3571925" y="2904446"/>
            <a:ext cx="2015400" cy="4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306" name="Google Shape;306;p36"/>
          <p:cNvSpPr txBox="1">
            <a:spLocks noGrp="1"/>
          </p:cNvSpPr>
          <p:nvPr>
            <p:ph type="subTitle" idx="2"/>
          </p:nvPr>
        </p:nvSpPr>
        <p:spPr>
          <a:xfrm>
            <a:off x="3571925" y="3306722"/>
            <a:ext cx="201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36"/>
          <p:cNvSpPr txBox="1">
            <a:spLocks noGrp="1"/>
          </p:cNvSpPr>
          <p:nvPr>
            <p:ph type="subTitle" idx="3"/>
          </p:nvPr>
        </p:nvSpPr>
        <p:spPr>
          <a:xfrm>
            <a:off x="1088400" y="2904446"/>
            <a:ext cx="2015400" cy="4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308" name="Google Shape;308;p36"/>
          <p:cNvSpPr txBox="1">
            <a:spLocks noGrp="1"/>
          </p:cNvSpPr>
          <p:nvPr>
            <p:ph type="subTitle" idx="4"/>
          </p:nvPr>
        </p:nvSpPr>
        <p:spPr>
          <a:xfrm>
            <a:off x="1088400" y="3306722"/>
            <a:ext cx="201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36"/>
          <p:cNvSpPr txBox="1">
            <a:spLocks noGrp="1"/>
          </p:cNvSpPr>
          <p:nvPr>
            <p:ph type="subTitle" idx="5"/>
          </p:nvPr>
        </p:nvSpPr>
        <p:spPr>
          <a:xfrm>
            <a:off x="6055450" y="2904446"/>
            <a:ext cx="2015400" cy="4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310" name="Google Shape;310;p36"/>
          <p:cNvSpPr txBox="1">
            <a:spLocks noGrp="1"/>
          </p:cNvSpPr>
          <p:nvPr>
            <p:ph type="subTitle" idx="6"/>
          </p:nvPr>
        </p:nvSpPr>
        <p:spPr>
          <a:xfrm>
            <a:off x="6055450" y="3306722"/>
            <a:ext cx="201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3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5517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endParaRPr/>
          </a:p>
        </p:txBody>
      </p:sp>
      <p:cxnSp>
        <p:nvCxnSpPr>
          <p:cNvPr id="312" name="Google Shape;312;p3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3" name="Google Shape;313;p3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" name="Google Shape;314;p36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905547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9"/>
          <p:cNvSpPr txBox="1">
            <a:spLocks noGrp="1"/>
          </p:cNvSpPr>
          <p:nvPr>
            <p:ph type="title"/>
          </p:nvPr>
        </p:nvSpPr>
        <p:spPr>
          <a:xfrm>
            <a:off x="2832900" y="791200"/>
            <a:ext cx="3478200" cy="92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43" name="Google Shape;443;p49"/>
          <p:cNvSpPr txBox="1">
            <a:spLocks noGrp="1"/>
          </p:cNvSpPr>
          <p:nvPr>
            <p:ph type="subTitle" idx="1"/>
          </p:nvPr>
        </p:nvSpPr>
        <p:spPr>
          <a:xfrm>
            <a:off x="2983350" y="1749425"/>
            <a:ext cx="3177300" cy="9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49"/>
          <p:cNvSpPr txBox="1"/>
          <p:nvPr/>
        </p:nvSpPr>
        <p:spPr>
          <a:xfrm>
            <a:off x="2900450" y="3438275"/>
            <a:ext cx="3343200" cy="7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r>
              <a:rPr lang="en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: This presentation template was created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infographics &amp; images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1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5" name="Google Shape;445;p4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6" name="Google Shape;446;p49"/>
          <p:cNvCxnSpPr/>
          <p:nvPr/>
        </p:nvCxnSpPr>
        <p:spPr>
          <a:xfrm>
            <a:off x="-257975" y="3935375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7" name="Google Shape;447;p4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8" name="Google Shape;448;p49"/>
          <p:cNvCxnSpPr/>
          <p:nvPr/>
        </p:nvCxnSpPr>
        <p:spPr>
          <a:xfrm>
            <a:off x="6467450" y="-72550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454839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58" r:id="rId5"/>
    <p:sldLayoutId id="2147483659" r:id="rId6"/>
    <p:sldLayoutId id="2147483660" r:id="rId7"/>
    <p:sldLayoutId id="2147483665" r:id="rId8"/>
    <p:sldLayoutId id="2147483666" r:id="rId9"/>
    <p:sldLayoutId id="2147483696" r:id="rId10"/>
    <p:sldLayoutId id="2147483697" r:id="rId11"/>
    <p:sldLayoutId id="2147483698" r:id="rId12"/>
    <p:sldLayoutId id="2147483699" r:id="rId13"/>
    <p:sldLayoutId id="2147483704" r:id="rId14"/>
    <p:sldLayoutId id="2147483705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9"/>
          <p:cNvSpPr txBox="1">
            <a:spLocks noGrp="1"/>
          </p:cNvSpPr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Бюджет для граждан</a:t>
            </a:r>
            <a:endParaRPr dirty="0"/>
          </a:p>
        </p:txBody>
      </p:sp>
      <p:sp>
        <p:nvSpPr>
          <p:cNvPr id="483" name="Google Shape;483;p59"/>
          <p:cNvSpPr txBox="1">
            <a:spLocks noGrp="1"/>
          </p:cNvSpPr>
          <p:nvPr>
            <p:ph type="subTitle" idx="1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dk1"/>
                </a:solidFill>
              </a:rPr>
              <a:t>в 2030 году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505230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Современное понимание</a:t>
            </a:r>
            <a:endParaRPr b="1" dirty="0"/>
          </a:p>
        </p:txBody>
      </p:sp>
      <p:sp>
        <p:nvSpPr>
          <p:cNvPr id="489" name="Google Shape;489;p60"/>
          <p:cNvSpPr txBox="1">
            <a:spLocks noGrp="1"/>
          </p:cNvSpPr>
          <p:nvPr>
            <p:ph type="body" idx="1"/>
          </p:nvPr>
        </p:nvSpPr>
        <p:spPr>
          <a:xfrm>
            <a:off x="713250" y="1017725"/>
            <a:ext cx="8317238" cy="112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dirty="0">
                <a:solidFill>
                  <a:schemeClr val="dk1"/>
                </a:solidFill>
              </a:rPr>
              <a:t>Бюджет, по своей сути, является планом доходов и расходов на определенный период времени. В личной жизни это может быть ежемесячный или годовой план семейных финансов, в государственном масштабе — это комплексный финансовый документ, включающий прогнозы доходов и расходов, определение приоритетных статей и балансирование бюджета.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C9B08E-6D67-4051-BF4E-8FA606502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25" y="2324099"/>
            <a:ext cx="3373000" cy="2241757"/>
          </a:xfrm>
          <a:prstGeom prst="rect">
            <a:avLst/>
          </a:prstGeom>
        </p:spPr>
      </p:pic>
      <p:sp>
        <p:nvSpPr>
          <p:cNvPr id="5" name="Google Shape;489;p60">
            <a:extLst>
              <a:ext uri="{FF2B5EF4-FFF2-40B4-BE49-F238E27FC236}">
                <a16:creationId xmlns:a16="http://schemas.microsoft.com/office/drawing/2014/main" id="{264F0217-CE2E-40C0-8416-E8C514AF66C4}"/>
              </a:ext>
            </a:extLst>
          </p:cNvPr>
          <p:cNvSpPr txBox="1">
            <a:spLocks/>
          </p:cNvSpPr>
          <p:nvPr/>
        </p:nvSpPr>
        <p:spPr>
          <a:xfrm>
            <a:off x="4173875" y="2293348"/>
            <a:ext cx="4856613" cy="2405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ru-RU" sz="1400" dirty="0">
                <a:solidFill>
                  <a:schemeClr val="dk1"/>
                </a:solidFill>
              </a:rPr>
              <a:t>Сегодня бюджетирование включает в себя не только учет финансовых потоков, но и стратегическое планирование, прогнозирование и анализ рисков. Современные технологии, такие как искусственный интеллект и большие данные, позволяют создавать более точные прогнозы и моделировать различные сценарии развития. Это помогает как частным лицам, так и государствам более эффективно управлять своими ресурсами.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1"/>
          <p:cNvSpPr txBox="1">
            <a:spLocks noGrp="1"/>
          </p:cNvSpPr>
          <p:nvPr>
            <p:ph type="title"/>
          </p:nvPr>
        </p:nvSpPr>
        <p:spPr>
          <a:xfrm>
            <a:off x="702885" y="310685"/>
            <a:ext cx="595708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Тенденции в бюджетировании</a:t>
            </a:r>
            <a:endParaRPr lang="en-US" b="1" dirty="0"/>
          </a:p>
        </p:txBody>
      </p:sp>
      <p:sp>
        <p:nvSpPr>
          <p:cNvPr id="495" name="Google Shape;495;p61"/>
          <p:cNvSpPr txBox="1">
            <a:spLocks noGrp="1"/>
          </p:cNvSpPr>
          <p:nvPr>
            <p:ph type="subTitle" idx="3"/>
          </p:nvPr>
        </p:nvSpPr>
        <p:spPr>
          <a:xfrm>
            <a:off x="1081520" y="1570982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/>
              <a:t>Цифровизация и автоматизация</a:t>
            </a:r>
            <a:endParaRPr sz="1800" b="1" dirty="0"/>
          </a:p>
        </p:txBody>
      </p:sp>
      <p:sp>
        <p:nvSpPr>
          <p:cNvPr id="496" name="Google Shape;496;p61"/>
          <p:cNvSpPr txBox="1">
            <a:spLocks noGrp="1"/>
          </p:cNvSpPr>
          <p:nvPr>
            <p:ph type="subTitle" idx="1"/>
          </p:nvPr>
        </p:nvSpPr>
        <p:spPr>
          <a:xfrm>
            <a:off x="5202289" y="1588612"/>
            <a:ext cx="3122722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/>
              <a:t>Устойчивое развитие и зеленое бюджетирование</a:t>
            </a:r>
            <a:endParaRPr sz="1800" b="1" dirty="0"/>
          </a:p>
        </p:txBody>
      </p:sp>
      <p:sp>
        <p:nvSpPr>
          <p:cNvPr id="497" name="Google Shape;497;p61"/>
          <p:cNvSpPr txBox="1">
            <a:spLocks noGrp="1"/>
          </p:cNvSpPr>
          <p:nvPr>
            <p:ph type="subTitle" idx="2"/>
          </p:nvPr>
        </p:nvSpPr>
        <p:spPr>
          <a:xfrm>
            <a:off x="4532258" y="1944233"/>
            <a:ext cx="4255419" cy="11314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Зеленое бюджетирование включает в себя оценку и учет экологических последствий принимаемых финансовых решений, а также выделение средств на экологические проекты и инициативы.</a:t>
            </a:r>
            <a:endParaRPr sz="1200" dirty="0"/>
          </a:p>
        </p:txBody>
      </p:sp>
      <p:sp>
        <p:nvSpPr>
          <p:cNvPr id="498" name="Google Shape;498;p61"/>
          <p:cNvSpPr txBox="1">
            <a:spLocks noGrp="1"/>
          </p:cNvSpPr>
          <p:nvPr>
            <p:ph type="subTitle" idx="4"/>
          </p:nvPr>
        </p:nvSpPr>
        <p:spPr>
          <a:xfrm>
            <a:off x="226493" y="1930146"/>
            <a:ext cx="4177711" cy="11314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Приложения для личного финансового учета, автоматизированные системы управления государственными финансами и облачные сервисы позволяют оперативно получать доступ к данным и принимать обоснованные решения.</a:t>
            </a:r>
            <a:endParaRPr sz="1200" dirty="0"/>
          </a:p>
        </p:txBody>
      </p:sp>
      <p:sp>
        <p:nvSpPr>
          <p:cNvPr id="501" name="Google Shape;501;p61"/>
          <p:cNvSpPr txBox="1">
            <a:spLocks noGrp="1"/>
          </p:cNvSpPr>
          <p:nvPr>
            <p:ph type="subTitle" idx="7"/>
          </p:nvPr>
        </p:nvSpPr>
        <p:spPr>
          <a:xfrm>
            <a:off x="3328950" y="3661097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/>
              <a:t>Финансовая инклюзия</a:t>
            </a:r>
            <a:endParaRPr sz="1800" b="1" dirty="0"/>
          </a:p>
        </p:txBody>
      </p:sp>
      <p:sp>
        <p:nvSpPr>
          <p:cNvPr id="502" name="Google Shape;502;p61"/>
          <p:cNvSpPr txBox="1">
            <a:spLocks noGrp="1"/>
          </p:cNvSpPr>
          <p:nvPr>
            <p:ph type="subTitle" idx="8"/>
          </p:nvPr>
        </p:nvSpPr>
        <p:spPr>
          <a:xfrm>
            <a:off x="351701" y="3986487"/>
            <a:ext cx="8435976" cy="10220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 Инновации в области финансовых технологий продолжают менять ландшафт бюджетирования. Платежные системы на основе блокчейна, криптовалюты, смарт-контракты и другие технологические решения предлагают новые способы управления финансами, делая их более прозрачными, безопасными и эффективными.</a:t>
            </a:r>
            <a:endParaRPr sz="1200" dirty="0"/>
          </a:p>
        </p:txBody>
      </p:sp>
      <p:sp>
        <p:nvSpPr>
          <p:cNvPr id="503" name="Google Shape;503;p61"/>
          <p:cNvSpPr txBox="1">
            <a:spLocks noGrp="1"/>
          </p:cNvSpPr>
          <p:nvPr>
            <p:ph type="title" idx="9"/>
          </p:nvPr>
        </p:nvSpPr>
        <p:spPr>
          <a:xfrm>
            <a:off x="1862826" y="893433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504" name="Google Shape;504;p61"/>
          <p:cNvSpPr txBox="1">
            <a:spLocks noGrp="1"/>
          </p:cNvSpPr>
          <p:nvPr>
            <p:ph type="title" idx="13"/>
          </p:nvPr>
        </p:nvSpPr>
        <p:spPr>
          <a:xfrm>
            <a:off x="6140367" y="886843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505" name="Google Shape;505;p61"/>
          <p:cNvSpPr txBox="1">
            <a:spLocks noGrp="1"/>
          </p:cNvSpPr>
          <p:nvPr>
            <p:ph type="title" idx="14"/>
          </p:nvPr>
        </p:nvSpPr>
        <p:spPr>
          <a:xfrm>
            <a:off x="4053290" y="300346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5"/>
          <p:cNvSpPr txBox="1">
            <a:spLocks noGrp="1"/>
          </p:cNvSpPr>
          <p:nvPr>
            <p:ph type="subTitle" idx="1"/>
          </p:nvPr>
        </p:nvSpPr>
        <p:spPr>
          <a:xfrm>
            <a:off x="279932" y="1422979"/>
            <a:ext cx="4917709" cy="27263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Грамотное управление бюджетом является фундаментом для устойчивого экономического развития. Это касается как личных финансов, так и государственного уровня. Для частных лиц понимание бюджета помогает избегать долговых ям, накапливать сбережения и достигать финансовых целей. Для государств грамотное бюджетирование позволяет обеспечивать социальную защиту, развивать инфраструктуру, поддерживать экономический рост и справедливо распределять ресурсы.</a:t>
            </a:r>
            <a:endParaRPr dirty="0"/>
          </a:p>
        </p:txBody>
      </p:sp>
      <p:sp>
        <p:nvSpPr>
          <p:cNvPr id="547" name="Google Shape;547;p65"/>
          <p:cNvSpPr txBox="1">
            <a:spLocks noGrp="1"/>
          </p:cNvSpPr>
          <p:nvPr>
            <p:ph type="title"/>
          </p:nvPr>
        </p:nvSpPr>
        <p:spPr>
          <a:xfrm>
            <a:off x="299339" y="421450"/>
            <a:ext cx="862328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Значение грамотного управления бюджетом</a:t>
            </a:r>
            <a:endParaRPr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60A9D5-E4F9-4320-B5FC-071AD86CC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191" y="1291850"/>
            <a:ext cx="3743428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2"/>
          <p:cNvSpPr txBox="1">
            <a:spLocks noGrp="1"/>
          </p:cNvSpPr>
          <p:nvPr>
            <p:ph type="title"/>
          </p:nvPr>
        </p:nvSpPr>
        <p:spPr>
          <a:xfrm>
            <a:off x="910410" y="1505543"/>
            <a:ext cx="2683800" cy="5372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1100"/>
            </a:pPr>
            <a:r>
              <a:rPr lang="ru-RU" b="1" dirty="0"/>
              <a:t>Экономические</a:t>
            </a:r>
            <a:endParaRPr b="1" dirty="0"/>
          </a:p>
        </p:txBody>
      </p:sp>
      <p:sp>
        <p:nvSpPr>
          <p:cNvPr id="512" name="Google Shape;512;p62"/>
          <p:cNvSpPr txBox="1">
            <a:spLocks noGrp="1"/>
          </p:cNvSpPr>
          <p:nvPr>
            <p:ph type="subTitle" idx="1"/>
          </p:nvPr>
        </p:nvSpPr>
        <p:spPr>
          <a:xfrm>
            <a:off x="-1" y="1908764"/>
            <a:ext cx="4504623" cy="10269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1200" dirty="0"/>
              <a:t>Колебания мировых цен на сырье, изменения валютных курсов, международные торговые соглашения и глобальные экономические кризисы оказывают непосредственное воздействие на доходную и расходную части бюджета. </a:t>
            </a:r>
            <a:endParaRPr sz="1200" dirty="0"/>
          </a:p>
        </p:txBody>
      </p:sp>
      <p:sp>
        <p:nvSpPr>
          <p:cNvPr id="514" name="Google Shape;514;p62"/>
          <p:cNvSpPr txBox="1">
            <a:spLocks noGrp="1"/>
          </p:cNvSpPr>
          <p:nvPr>
            <p:ph type="title" idx="4"/>
          </p:nvPr>
        </p:nvSpPr>
        <p:spPr>
          <a:xfrm>
            <a:off x="6498024" y="1019722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515" name="Google Shape;515;p62"/>
          <p:cNvSpPr txBox="1">
            <a:spLocks noGrp="1"/>
          </p:cNvSpPr>
          <p:nvPr>
            <p:ph type="title" idx="13"/>
          </p:nvPr>
        </p:nvSpPr>
        <p:spPr>
          <a:xfrm>
            <a:off x="6498023" y="2935706"/>
            <a:ext cx="81120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04</a:t>
            </a:r>
            <a:endParaRPr dirty="0"/>
          </a:p>
        </p:txBody>
      </p:sp>
      <p:sp>
        <p:nvSpPr>
          <p:cNvPr id="516" name="Google Shape;516;p62"/>
          <p:cNvSpPr txBox="1">
            <a:spLocks noGrp="1"/>
          </p:cNvSpPr>
          <p:nvPr>
            <p:ph type="title" idx="2"/>
          </p:nvPr>
        </p:nvSpPr>
        <p:spPr>
          <a:xfrm>
            <a:off x="1831788" y="1019722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517" name="Google Shape;517;p62"/>
          <p:cNvSpPr txBox="1">
            <a:spLocks noGrp="1"/>
          </p:cNvSpPr>
          <p:nvPr>
            <p:ph type="title" idx="3"/>
          </p:nvPr>
        </p:nvSpPr>
        <p:spPr>
          <a:xfrm>
            <a:off x="5735424" y="1495356"/>
            <a:ext cx="2336400" cy="5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1100"/>
            </a:pPr>
            <a:r>
              <a:rPr lang="ru-RU" b="1" dirty="0"/>
              <a:t>Политические</a:t>
            </a:r>
            <a:endParaRPr b="1" dirty="0"/>
          </a:p>
        </p:txBody>
      </p:sp>
      <p:sp>
        <p:nvSpPr>
          <p:cNvPr id="518" name="Google Shape;518;p62"/>
          <p:cNvSpPr txBox="1">
            <a:spLocks noGrp="1"/>
          </p:cNvSpPr>
          <p:nvPr>
            <p:ph type="subTitle" idx="5"/>
          </p:nvPr>
        </p:nvSpPr>
        <p:spPr>
          <a:xfrm>
            <a:off x="4688624" y="1898022"/>
            <a:ext cx="4429999" cy="10376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</a:pPr>
            <a:r>
              <a:rPr lang="ru-RU" sz="1200" dirty="0"/>
              <a:t>Политическая нестабильность, санкции, изменения налоговой политики и международные соглашения также влияют на бюджетирование. Политические решения могут как положительно, так и отрицательно сказываться на финансовой ситуации. </a:t>
            </a:r>
            <a:endParaRPr sz="1200" dirty="0"/>
          </a:p>
        </p:txBody>
      </p:sp>
      <p:sp>
        <p:nvSpPr>
          <p:cNvPr id="520" name="Google Shape;520;p62"/>
          <p:cNvSpPr txBox="1">
            <a:spLocks noGrp="1"/>
          </p:cNvSpPr>
          <p:nvPr>
            <p:ph type="title" idx="7"/>
          </p:nvPr>
        </p:nvSpPr>
        <p:spPr>
          <a:xfrm>
            <a:off x="1846710" y="2935706"/>
            <a:ext cx="811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529" name="Google Shape;529;p62"/>
          <p:cNvSpPr txBox="1">
            <a:spLocks noGrp="1"/>
          </p:cNvSpPr>
          <p:nvPr>
            <p:ph type="title" idx="21"/>
          </p:nvPr>
        </p:nvSpPr>
        <p:spPr>
          <a:xfrm>
            <a:off x="-172538" y="286918"/>
            <a:ext cx="943929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/>
              <a:t>Влияние внешних факторов на бюджетирование</a:t>
            </a:r>
            <a:endParaRPr b="1" dirty="0"/>
          </a:p>
        </p:txBody>
      </p:sp>
      <p:sp>
        <p:nvSpPr>
          <p:cNvPr id="41" name="Google Shape;511;p62">
            <a:extLst>
              <a:ext uri="{FF2B5EF4-FFF2-40B4-BE49-F238E27FC236}">
                <a16:creationId xmlns:a16="http://schemas.microsoft.com/office/drawing/2014/main" id="{547BD819-508F-41D5-82D1-49F7A2E9AC79}"/>
              </a:ext>
            </a:extLst>
          </p:cNvPr>
          <p:cNvSpPr txBox="1">
            <a:spLocks/>
          </p:cNvSpPr>
          <p:nvPr/>
        </p:nvSpPr>
        <p:spPr>
          <a:xfrm>
            <a:off x="895488" y="3439466"/>
            <a:ext cx="2683800" cy="53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100"/>
            </a:pPr>
            <a:r>
              <a:rPr lang="ru-RU" b="1" dirty="0"/>
              <a:t>Социальные</a:t>
            </a:r>
          </a:p>
        </p:txBody>
      </p:sp>
      <p:sp>
        <p:nvSpPr>
          <p:cNvPr id="42" name="Google Shape;512;p62">
            <a:extLst>
              <a:ext uri="{FF2B5EF4-FFF2-40B4-BE49-F238E27FC236}">
                <a16:creationId xmlns:a16="http://schemas.microsoft.com/office/drawing/2014/main" id="{B8B086C7-441B-42CA-9C6E-6B22C61AB12B}"/>
              </a:ext>
            </a:extLst>
          </p:cNvPr>
          <p:cNvSpPr txBox="1">
            <a:spLocks/>
          </p:cNvSpPr>
          <p:nvPr/>
        </p:nvSpPr>
        <p:spPr>
          <a:xfrm>
            <a:off x="42488" y="3824321"/>
            <a:ext cx="4504623" cy="1026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ru-RU" sz="1200" dirty="0"/>
              <a:t>Демографические изменения, уровень безработицы, социальные программы и образовательные инициативы требуют адаптации бюджета для обеспечения социальных нужд. </a:t>
            </a:r>
          </a:p>
        </p:txBody>
      </p:sp>
      <p:sp>
        <p:nvSpPr>
          <p:cNvPr id="43" name="Google Shape;511;p62">
            <a:extLst>
              <a:ext uri="{FF2B5EF4-FFF2-40B4-BE49-F238E27FC236}">
                <a16:creationId xmlns:a16="http://schemas.microsoft.com/office/drawing/2014/main" id="{5089747C-0DE7-43A9-9485-C4E33E0A8A9B}"/>
              </a:ext>
            </a:extLst>
          </p:cNvPr>
          <p:cNvSpPr txBox="1">
            <a:spLocks/>
          </p:cNvSpPr>
          <p:nvPr/>
        </p:nvSpPr>
        <p:spPr>
          <a:xfrm>
            <a:off x="5573029" y="3439466"/>
            <a:ext cx="2683800" cy="53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100"/>
            </a:pPr>
            <a:r>
              <a:rPr lang="ru-RU" b="1" dirty="0"/>
              <a:t>Экологические</a:t>
            </a:r>
          </a:p>
        </p:txBody>
      </p:sp>
      <p:sp>
        <p:nvSpPr>
          <p:cNvPr id="44" name="Google Shape;512;p62">
            <a:extLst>
              <a:ext uri="{FF2B5EF4-FFF2-40B4-BE49-F238E27FC236}">
                <a16:creationId xmlns:a16="http://schemas.microsoft.com/office/drawing/2014/main" id="{1858DDA3-8C6F-4458-B9D9-D7C7039E9107}"/>
              </a:ext>
            </a:extLst>
          </p:cNvPr>
          <p:cNvSpPr txBox="1">
            <a:spLocks/>
          </p:cNvSpPr>
          <p:nvPr/>
        </p:nvSpPr>
        <p:spPr>
          <a:xfrm>
            <a:off x="4572000" y="3821856"/>
            <a:ext cx="4504623" cy="1026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ru-RU" sz="1200" dirty="0"/>
              <a:t>Необходимость финансирования мер по адаптации к климатическим изменениям, восстановления после катастроф и реализации экологических программ требует значительных финансовых ресурсов.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8"/>
          <p:cNvSpPr txBox="1">
            <a:spLocks noGrp="1"/>
          </p:cNvSpPr>
          <p:nvPr>
            <p:ph type="title"/>
          </p:nvPr>
        </p:nvSpPr>
        <p:spPr>
          <a:xfrm>
            <a:off x="3650029" y="645740"/>
            <a:ext cx="4958387" cy="12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2400" b="1" dirty="0"/>
              <a:t>Роль международных организаций в бюджетировании</a:t>
            </a:r>
            <a:endParaRPr sz="2400" b="1" dirty="0"/>
          </a:p>
        </p:txBody>
      </p:sp>
      <p:sp>
        <p:nvSpPr>
          <p:cNvPr id="566" name="Google Shape;566;p68"/>
          <p:cNvSpPr txBox="1">
            <a:spLocks noGrp="1"/>
          </p:cNvSpPr>
          <p:nvPr>
            <p:ph type="subTitle" idx="1"/>
          </p:nvPr>
        </p:nvSpPr>
        <p:spPr>
          <a:xfrm>
            <a:off x="3650029" y="1864936"/>
            <a:ext cx="4545000" cy="23124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dirty="0"/>
              <a:t>Международные организации, такие как Международный валютный фонд (МВФ), Всемирный банк и Организация экономического сотрудничества и развития (ОЭСР), играют важную роль в поддержке и координации бюджетной политики стран. Эти организации предоставляют финансовую помощь, консультативные услуги и проводят исследования, направленные на улучшение бюджетного процесса.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AB0752-56F3-4D90-AB6A-D17F52030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7068" y="1586845"/>
            <a:ext cx="3747097" cy="1571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69"/>
          <p:cNvSpPr txBox="1">
            <a:spLocks noGrp="1"/>
          </p:cNvSpPr>
          <p:nvPr>
            <p:ph type="title"/>
          </p:nvPr>
        </p:nvSpPr>
        <p:spPr>
          <a:xfrm>
            <a:off x="1429464" y="2240461"/>
            <a:ext cx="6285071" cy="1070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/>
              <a:t>Финансовая помощь</a:t>
            </a:r>
            <a:br>
              <a:rPr lang="en-US" sz="2800" b="1" dirty="0"/>
            </a:br>
            <a:r>
              <a:rPr lang="ru-RU" sz="2800" b="1" dirty="0"/>
              <a:t> и кредиты</a:t>
            </a:r>
            <a:endParaRPr sz="2800" b="1" dirty="0"/>
          </a:p>
        </p:txBody>
      </p:sp>
      <p:sp>
        <p:nvSpPr>
          <p:cNvPr id="573" name="Google Shape;573;p69"/>
          <p:cNvSpPr txBox="1">
            <a:spLocks noGrp="1"/>
          </p:cNvSpPr>
          <p:nvPr>
            <p:ph type="title" idx="2"/>
          </p:nvPr>
        </p:nvSpPr>
        <p:spPr>
          <a:xfrm>
            <a:off x="4000456" y="1396914"/>
            <a:ext cx="1143085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" grpId="0"/>
      <p:bldP spid="57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0C3802-16B7-475B-93FA-8159368EFC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639"/>
          <a:stretch/>
        </p:blipFill>
        <p:spPr>
          <a:xfrm>
            <a:off x="354180" y="484873"/>
            <a:ext cx="4217819" cy="181144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7FAC5B-E8F0-471D-9341-469570806248}"/>
              </a:ext>
            </a:extLst>
          </p:cNvPr>
          <p:cNvSpPr/>
          <p:nvPr/>
        </p:nvSpPr>
        <p:spPr>
          <a:xfrm>
            <a:off x="4639377" y="467851"/>
            <a:ext cx="4150444" cy="181144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Google Shape;566;p68">
            <a:extLst>
              <a:ext uri="{FF2B5EF4-FFF2-40B4-BE49-F238E27FC236}">
                <a16:creationId xmlns:a16="http://schemas.microsoft.com/office/drawing/2014/main" id="{6659A3B6-6D8D-4261-A5DB-AD892AB23A2D}"/>
              </a:ext>
            </a:extLst>
          </p:cNvPr>
          <p:cNvSpPr txBox="1">
            <a:spLocks/>
          </p:cNvSpPr>
          <p:nvPr/>
        </p:nvSpPr>
        <p:spPr>
          <a:xfrm>
            <a:off x="354179" y="2313338"/>
            <a:ext cx="8568440" cy="1811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ru-RU" sz="1600" dirty="0">
                <a:solidFill>
                  <a:schemeClr val="tx1"/>
                </a:solidFill>
              </a:rPr>
              <a:t>Для успешного использования финансовой помощи важно проводить экономические реформы, улучшать финансовое управление и обеспечивать прозрачность и подотчетность бюджетного процесса. В будущем эффективное сотрудничество с международными организациями и грамотное управление предоставленными ресурсами будут оставаться ключевыми факторами для достижения устойчивого экономического развития и финансовой стабильности.</a:t>
            </a:r>
          </a:p>
        </p:txBody>
      </p:sp>
      <p:sp>
        <p:nvSpPr>
          <p:cNvPr id="15" name="Google Shape;566;p68">
            <a:extLst>
              <a:ext uri="{FF2B5EF4-FFF2-40B4-BE49-F238E27FC236}">
                <a16:creationId xmlns:a16="http://schemas.microsoft.com/office/drawing/2014/main" id="{FC4BC656-9026-4E6D-9CF0-4DFD2BB029F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639380" y="467852"/>
            <a:ext cx="4217819" cy="18369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ru-RU" sz="1200" dirty="0">
                <a:solidFill>
                  <a:schemeClr val="bg1"/>
                </a:solidFill>
              </a:rPr>
              <a:t>Финансовая помощь и кредиты, предоставляемые международными организациями, играют важную роль в стабилизации и развитии экономик различных стран. Эти меры поддержки направлены на преодоление финансовых кризисов, стимулирование экономического роста и реализацию крупных инфраструктурных проектов.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69"/>
          <p:cNvSpPr txBox="1">
            <a:spLocks noGrp="1"/>
          </p:cNvSpPr>
          <p:nvPr>
            <p:ph type="title"/>
          </p:nvPr>
        </p:nvSpPr>
        <p:spPr>
          <a:xfrm>
            <a:off x="1429464" y="2240461"/>
            <a:ext cx="6285071" cy="1070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/>
              <a:t>Консультативные услуги и обучение</a:t>
            </a:r>
            <a:endParaRPr sz="2800" b="1" dirty="0"/>
          </a:p>
        </p:txBody>
      </p:sp>
      <p:sp>
        <p:nvSpPr>
          <p:cNvPr id="573" name="Google Shape;573;p69"/>
          <p:cNvSpPr txBox="1">
            <a:spLocks noGrp="1"/>
          </p:cNvSpPr>
          <p:nvPr>
            <p:ph type="title" idx="2"/>
          </p:nvPr>
        </p:nvSpPr>
        <p:spPr>
          <a:xfrm>
            <a:off x="4000456" y="1396914"/>
            <a:ext cx="1274188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711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" grpId="0"/>
      <p:bldP spid="57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566;p68">
            <a:extLst>
              <a:ext uri="{FF2B5EF4-FFF2-40B4-BE49-F238E27FC236}">
                <a16:creationId xmlns:a16="http://schemas.microsoft.com/office/drawing/2014/main" id="{6659A3B6-6D8D-4261-A5DB-AD892AB23A2D}"/>
              </a:ext>
            </a:extLst>
          </p:cNvPr>
          <p:cNvSpPr txBox="1">
            <a:spLocks/>
          </p:cNvSpPr>
          <p:nvPr/>
        </p:nvSpPr>
        <p:spPr>
          <a:xfrm>
            <a:off x="287780" y="293278"/>
            <a:ext cx="8568440" cy="1811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ru-RU" sz="1600" dirty="0">
                <a:solidFill>
                  <a:schemeClr val="tx1"/>
                </a:solidFill>
              </a:rPr>
              <a:t>Консультативные услуги и обучение, предоставляемые международными организациями, играют важную роль в повышении компетентности государственных служащих, улучшении финансового управления и реализации экономических реформ. Эти меры поддержки направлены на передачу знаний, развитие навыков и внедрение передовых практик в области бюджетирования и управления государственными финансами.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110CA4-E587-4149-8AB8-6602CEF6DE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631" t="21506" b="19791"/>
          <a:stretch/>
        </p:blipFill>
        <p:spPr>
          <a:xfrm>
            <a:off x="5014762" y="2104721"/>
            <a:ext cx="3841458" cy="2476904"/>
          </a:xfrm>
          <a:prstGeom prst="rect">
            <a:avLst/>
          </a:prstGeom>
        </p:spPr>
      </p:pic>
      <p:sp>
        <p:nvSpPr>
          <p:cNvPr id="9" name="Google Shape;566;p68">
            <a:extLst>
              <a:ext uri="{FF2B5EF4-FFF2-40B4-BE49-F238E27FC236}">
                <a16:creationId xmlns:a16="http://schemas.microsoft.com/office/drawing/2014/main" id="{95DF1521-2A87-44F1-82A8-C5946E932E65}"/>
              </a:ext>
            </a:extLst>
          </p:cNvPr>
          <p:cNvSpPr txBox="1">
            <a:spLocks/>
          </p:cNvSpPr>
          <p:nvPr/>
        </p:nvSpPr>
        <p:spPr>
          <a:xfrm>
            <a:off x="287780" y="1811443"/>
            <a:ext cx="4726982" cy="303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ru-RU" sz="1600" dirty="0">
                <a:solidFill>
                  <a:schemeClr val="tx1"/>
                </a:solidFill>
              </a:rPr>
              <a:t>Программы обучения и тренинги направлены на повышение квалификации государственных служащих и специалистов в области финансов. Обучение включает как теоретические, так и практические аспекты, охватывая темы бюджетирования, прогнозирования, анализа данных, управления проектами и внутреннего аудита. Курсы могут проводиться как в формате очных занятий, так и дистанционно.</a:t>
            </a:r>
          </a:p>
        </p:txBody>
      </p:sp>
    </p:spTree>
    <p:extLst>
      <p:ext uri="{BB962C8B-B14F-4D97-AF65-F5344CB8AC3E}">
        <p14:creationId xmlns:p14="http://schemas.microsoft.com/office/powerpoint/2010/main" val="180469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69"/>
          <p:cNvSpPr txBox="1">
            <a:spLocks noGrp="1"/>
          </p:cNvSpPr>
          <p:nvPr>
            <p:ph type="title"/>
          </p:nvPr>
        </p:nvSpPr>
        <p:spPr>
          <a:xfrm>
            <a:off x="1429464" y="2240461"/>
            <a:ext cx="6285071" cy="527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2800" b="1" dirty="0"/>
              <a:t>Исследования и публикации</a:t>
            </a:r>
            <a:endParaRPr sz="2800" b="1" dirty="0"/>
          </a:p>
        </p:txBody>
      </p:sp>
      <p:sp>
        <p:nvSpPr>
          <p:cNvPr id="573" name="Google Shape;573;p69"/>
          <p:cNvSpPr txBox="1">
            <a:spLocks noGrp="1"/>
          </p:cNvSpPr>
          <p:nvPr>
            <p:ph type="title" idx="2"/>
          </p:nvPr>
        </p:nvSpPr>
        <p:spPr>
          <a:xfrm>
            <a:off x="4000456" y="1396914"/>
            <a:ext cx="1235687" cy="9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</a:t>
            </a:r>
            <a:r>
              <a:rPr lang="ru-RU" dirty="0"/>
              <a:t>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82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" grpId="0"/>
      <p:bldP spid="5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566;p68">
            <a:extLst>
              <a:ext uri="{FF2B5EF4-FFF2-40B4-BE49-F238E27FC236}">
                <a16:creationId xmlns:a16="http://schemas.microsoft.com/office/drawing/2014/main" id="{6659A3B6-6D8D-4261-A5DB-AD892AB23A2D}"/>
              </a:ext>
            </a:extLst>
          </p:cNvPr>
          <p:cNvSpPr txBox="1">
            <a:spLocks/>
          </p:cNvSpPr>
          <p:nvPr/>
        </p:nvSpPr>
        <p:spPr>
          <a:xfrm>
            <a:off x="287780" y="298429"/>
            <a:ext cx="8568440" cy="1854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ru-RU" dirty="0">
                <a:solidFill>
                  <a:schemeClr val="tx1"/>
                </a:solidFill>
              </a:rPr>
              <a:t>Исследования и публикации международных организаций играют важную роль в информировании экономической политики, развитии знаний и обмене опытом в области бюджетирования и управления государственными финансами. Эти документы предоставляют ценную аналитическую информацию, рекомендации и передовые практики, которые помогают странам разрабатывать и реализовывать эффективные экономические стратегии. Эффективное использование результатов исследований и публикаций способствует устойчивому экономическому развитию, улучшению финансового управления и повышению качества жизни населения.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5A8F54-8588-45CB-BFC9-C08BFEB81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80" y="2152650"/>
            <a:ext cx="3486679" cy="2492396"/>
          </a:xfrm>
          <a:prstGeom prst="rect">
            <a:avLst/>
          </a:prstGeom>
        </p:spPr>
      </p:pic>
      <p:sp>
        <p:nvSpPr>
          <p:cNvPr id="4" name="Google Shape;566;p68">
            <a:extLst>
              <a:ext uri="{FF2B5EF4-FFF2-40B4-BE49-F238E27FC236}">
                <a16:creationId xmlns:a16="http://schemas.microsoft.com/office/drawing/2014/main" id="{19947D45-B6E7-4E9A-9D67-C7C1B6AA5915}"/>
              </a:ext>
            </a:extLst>
          </p:cNvPr>
          <p:cNvSpPr txBox="1">
            <a:spLocks/>
          </p:cNvSpPr>
          <p:nvPr/>
        </p:nvSpPr>
        <p:spPr>
          <a:xfrm>
            <a:off x="3774459" y="2279629"/>
            <a:ext cx="5122420" cy="1854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ru-RU" dirty="0">
                <a:solidFill>
                  <a:schemeClr val="tx1"/>
                </a:solidFill>
              </a:rPr>
              <a:t>Научные статьи, опубликованные в журналах и рецензируемых изданиях, охватывают широкий спектр тем, связанных с бюджетированием, управлением государственными финансами, налоговой политикой и устойчивым развитием. Эти публикации способствуют развитию академических знаний и обмену опытом между исследователями и практиками.</a:t>
            </a:r>
          </a:p>
        </p:txBody>
      </p:sp>
    </p:spTree>
    <p:extLst>
      <p:ext uri="{BB962C8B-B14F-4D97-AF65-F5344CB8AC3E}">
        <p14:creationId xmlns:p14="http://schemas.microsoft.com/office/powerpoint/2010/main" val="65480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104"/>
          <p:cNvSpPr txBox="1">
            <a:spLocks noGrp="1"/>
          </p:cNvSpPr>
          <p:nvPr>
            <p:ph type="subTitle" idx="1"/>
          </p:nvPr>
        </p:nvSpPr>
        <p:spPr>
          <a:xfrm>
            <a:off x="3414722" y="2646527"/>
            <a:ext cx="2314556" cy="4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2000" b="1" dirty="0"/>
              <a:t>Эффективное использование ресурсов</a:t>
            </a:r>
            <a:endParaRPr sz="2000" b="1" dirty="0"/>
          </a:p>
        </p:txBody>
      </p:sp>
      <p:sp>
        <p:nvSpPr>
          <p:cNvPr id="1274" name="Google Shape;1274;p104"/>
          <p:cNvSpPr txBox="1">
            <a:spLocks noGrp="1"/>
          </p:cNvSpPr>
          <p:nvPr>
            <p:ph type="subTitle" idx="2"/>
          </p:nvPr>
        </p:nvSpPr>
        <p:spPr>
          <a:xfrm>
            <a:off x="3346247" y="3659858"/>
            <a:ext cx="2451505" cy="10908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</a:pPr>
            <a:r>
              <a:rPr lang="ru-RU" sz="1050" dirty="0"/>
              <a:t>Оптимизация расходов и повышение эффективности использования бюджетных средств позволяют направлять больше ресурсов на приоритетные цели.</a:t>
            </a:r>
            <a:endParaRPr sz="1050" dirty="0"/>
          </a:p>
        </p:txBody>
      </p:sp>
      <p:sp>
        <p:nvSpPr>
          <p:cNvPr id="1275" name="Google Shape;1275;p104"/>
          <p:cNvSpPr txBox="1">
            <a:spLocks noGrp="1"/>
          </p:cNvSpPr>
          <p:nvPr>
            <p:ph type="subTitle" idx="3"/>
          </p:nvPr>
        </p:nvSpPr>
        <p:spPr>
          <a:xfrm>
            <a:off x="938820" y="2649804"/>
            <a:ext cx="2314557" cy="4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2000" b="1" dirty="0"/>
              <a:t>Прозрачность и подотчетность</a:t>
            </a:r>
            <a:endParaRPr sz="2000" b="1" dirty="0"/>
          </a:p>
        </p:txBody>
      </p:sp>
      <p:sp>
        <p:nvSpPr>
          <p:cNvPr id="1276" name="Google Shape;1276;p104"/>
          <p:cNvSpPr txBox="1">
            <a:spLocks noGrp="1"/>
          </p:cNvSpPr>
          <p:nvPr>
            <p:ph type="subTitle" idx="4"/>
          </p:nvPr>
        </p:nvSpPr>
        <p:spPr>
          <a:xfrm>
            <a:off x="603235" y="3333052"/>
            <a:ext cx="2985725" cy="1236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</a:pPr>
            <a:r>
              <a:rPr lang="ru-RU" sz="1050" dirty="0"/>
              <a:t>Обеспечение прозрачности бюджетного процесса и доступности финансовой информации для общественности способствует повышению доверия к государственным институтам и предотвращению коррупции.</a:t>
            </a:r>
            <a:endParaRPr sz="1050" dirty="0"/>
          </a:p>
        </p:txBody>
      </p:sp>
      <p:sp>
        <p:nvSpPr>
          <p:cNvPr id="1277" name="Google Shape;1277;p104"/>
          <p:cNvSpPr txBox="1">
            <a:spLocks noGrp="1"/>
          </p:cNvSpPr>
          <p:nvPr>
            <p:ph type="subTitle" idx="5"/>
          </p:nvPr>
        </p:nvSpPr>
        <p:spPr>
          <a:xfrm>
            <a:off x="5421312" y="2646527"/>
            <a:ext cx="3283673" cy="4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u-RU" sz="2000" b="1" dirty="0"/>
              <a:t>Инновационные финансовые инструменты</a:t>
            </a:r>
            <a:endParaRPr sz="2000" b="1" dirty="0"/>
          </a:p>
        </p:txBody>
      </p:sp>
      <p:sp>
        <p:nvSpPr>
          <p:cNvPr id="1278" name="Google Shape;1278;p104"/>
          <p:cNvSpPr txBox="1">
            <a:spLocks noGrp="1"/>
          </p:cNvSpPr>
          <p:nvPr>
            <p:ph type="subTitle" idx="6"/>
          </p:nvPr>
        </p:nvSpPr>
        <p:spPr>
          <a:xfrm>
            <a:off x="5569538" y="3659858"/>
            <a:ext cx="2987220" cy="12361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</a:pPr>
            <a:r>
              <a:rPr lang="ru-RU" sz="1050" dirty="0"/>
              <a:t>Развитие и применение инновационных финансовых инструментов, таких как социальные облигации, открывают новые возможности для финансирования проектов и программ.</a:t>
            </a:r>
            <a:endParaRPr sz="1050" dirty="0"/>
          </a:p>
        </p:txBody>
      </p:sp>
      <p:grpSp>
        <p:nvGrpSpPr>
          <p:cNvPr id="1279" name="Google Shape;1279;p104"/>
          <p:cNvGrpSpPr/>
          <p:nvPr/>
        </p:nvGrpSpPr>
        <p:grpSpPr>
          <a:xfrm>
            <a:off x="1590600" y="1752050"/>
            <a:ext cx="1011000" cy="930000"/>
            <a:chOff x="3173876" y="1739175"/>
            <a:chExt cx="1011000" cy="930000"/>
          </a:xfrm>
        </p:grpSpPr>
        <p:sp>
          <p:nvSpPr>
            <p:cNvPr id="1280" name="Google Shape;1280;p104"/>
            <p:cNvSpPr/>
            <p:nvPr/>
          </p:nvSpPr>
          <p:spPr>
            <a:xfrm>
              <a:off x="3214375" y="1739175"/>
              <a:ext cx="930000" cy="930000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104"/>
            <p:cNvSpPr txBox="1"/>
            <p:nvPr/>
          </p:nvSpPr>
          <p:spPr>
            <a:xfrm>
              <a:off x="3173876" y="1870425"/>
              <a:ext cx="1011000" cy="6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chemeClr val="accent1"/>
                  </a:solidFill>
                  <a:latin typeface="Vidaloka"/>
                  <a:ea typeface="Vidaloka"/>
                  <a:cs typeface="Vidaloka"/>
                  <a:sym typeface="Vidaloka"/>
                </a:rPr>
                <a:t>01</a:t>
              </a:r>
              <a:endParaRPr sz="35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</p:grpSp>
      <p:grpSp>
        <p:nvGrpSpPr>
          <p:cNvPr id="1282" name="Google Shape;1282;p104"/>
          <p:cNvGrpSpPr/>
          <p:nvPr/>
        </p:nvGrpSpPr>
        <p:grpSpPr>
          <a:xfrm>
            <a:off x="4074125" y="1752050"/>
            <a:ext cx="1011000" cy="930000"/>
            <a:chOff x="3173876" y="1739175"/>
            <a:chExt cx="1011000" cy="930000"/>
          </a:xfrm>
        </p:grpSpPr>
        <p:sp>
          <p:nvSpPr>
            <p:cNvPr id="1283" name="Google Shape;1283;p104"/>
            <p:cNvSpPr/>
            <p:nvPr/>
          </p:nvSpPr>
          <p:spPr>
            <a:xfrm>
              <a:off x="3214375" y="1739175"/>
              <a:ext cx="930000" cy="930000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104"/>
            <p:cNvSpPr txBox="1"/>
            <p:nvPr/>
          </p:nvSpPr>
          <p:spPr>
            <a:xfrm>
              <a:off x="3173876" y="1870425"/>
              <a:ext cx="1011000" cy="6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chemeClr val="accent1"/>
                  </a:solidFill>
                  <a:latin typeface="Vidaloka"/>
                  <a:ea typeface="Vidaloka"/>
                  <a:cs typeface="Vidaloka"/>
                  <a:sym typeface="Vidaloka"/>
                </a:rPr>
                <a:t>02</a:t>
              </a:r>
              <a:endParaRPr sz="35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</p:grpSp>
      <p:grpSp>
        <p:nvGrpSpPr>
          <p:cNvPr id="1285" name="Google Shape;1285;p104"/>
          <p:cNvGrpSpPr/>
          <p:nvPr/>
        </p:nvGrpSpPr>
        <p:grpSpPr>
          <a:xfrm>
            <a:off x="6557650" y="1752050"/>
            <a:ext cx="1011000" cy="930000"/>
            <a:chOff x="3173876" y="1739175"/>
            <a:chExt cx="1011000" cy="930000"/>
          </a:xfrm>
        </p:grpSpPr>
        <p:sp>
          <p:nvSpPr>
            <p:cNvPr id="1286" name="Google Shape;1286;p104"/>
            <p:cNvSpPr/>
            <p:nvPr/>
          </p:nvSpPr>
          <p:spPr>
            <a:xfrm>
              <a:off x="3214375" y="1739175"/>
              <a:ext cx="930000" cy="930000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104"/>
            <p:cNvSpPr txBox="1"/>
            <p:nvPr/>
          </p:nvSpPr>
          <p:spPr>
            <a:xfrm>
              <a:off x="3173876" y="1870425"/>
              <a:ext cx="1011000" cy="66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500">
                  <a:solidFill>
                    <a:schemeClr val="accent1"/>
                  </a:solidFill>
                  <a:latin typeface="Vidaloka"/>
                  <a:ea typeface="Vidaloka"/>
                  <a:cs typeface="Vidaloka"/>
                  <a:sym typeface="Vidaloka"/>
                </a:rPr>
                <a:t>03</a:t>
              </a:r>
              <a:endParaRPr sz="35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</p:grpSp>
      <p:sp>
        <p:nvSpPr>
          <p:cNvPr id="1288" name="Google Shape;1288;p104"/>
          <p:cNvSpPr txBox="1">
            <a:spLocks noGrp="1"/>
          </p:cNvSpPr>
          <p:nvPr>
            <p:ph type="title"/>
          </p:nvPr>
        </p:nvSpPr>
        <p:spPr>
          <a:xfrm>
            <a:off x="111341" y="445025"/>
            <a:ext cx="832660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/>
              <a:t>Перспективы улучшения бюджетирования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p123"/>
          <p:cNvSpPr txBox="1">
            <a:spLocks noGrp="1"/>
          </p:cNvSpPr>
          <p:nvPr>
            <p:ph type="title"/>
          </p:nvPr>
        </p:nvSpPr>
        <p:spPr>
          <a:xfrm>
            <a:off x="1507976" y="2164535"/>
            <a:ext cx="6128047" cy="8144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/>
              <a:t>спасибо за внимание!</a:t>
            </a:r>
            <a:endParaRPr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16E46-5B58-4667-AE1A-BBD6EA628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324225"/>
            <a:ext cx="4724400" cy="814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8" grpId="0"/>
    </p:bldLst>
  </p:timing>
</p:sld>
</file>

<file path=ppt/theme/theme1.xml><?xml version="1.0" encoding="utf-8"?>
<a:theme xmlns:a="http://schemas.openxmlformats.org/drawingml/2006/main" name="Minimalist Business Slides XL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840</Words>
  <Application>Microsoft Office PowerPoint</Application>
  <PresentationFormat>On-screen Show (16:9)</PresentationFormat>
  <Paragraphs>55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Montserrat</vt:lpstr>
      <vt:lpstr>Merriweather Light</vt:lpstr>
      <vt:lpstr>Lato</vt:lpstr>
      <vt:lpstr>Open Sans</vt:lpstr>
      <vt:lpstr>Vidaloka</vt:lpstr>
      <vt:lpstr>Arial</vt:lpstr>
      <vt:lpstr>Minimalist Business Slides XL by Slidesgo</vt:lpstr>
      <vt:lpstr>Бюджет для граждан</vt:lpstr>
      <vt:lpstr>Современное понимание</vt:lpstr>
      <vt:lpstr>Тенденции в бюджетировании</vt:lpstr>
      <vt:lpstr>Значение грамотного управления бюджетом</vt:lpstr>
      <vt:lpstr>Экономические</vt:lpstr>
      <vt:lpstr>Роль международных организаций в бюджетировании</vt:lpstr>
      <vt:lpstr>Финансовая помощь  и кредиты</vt:lpstr>
      <vt:lpstr>PowerPoint Presentation</vt:lpstr>
      <vt:lpstr>Консультативные услуги и обучение</vt:lpstr>
      <vt:lpstr>PowerPoint Presentation</vt:lpstr>
      <vt:lpstr>Исследования и публикации</vt:lpstr>
      <vt:lpstr>PowerPoint Presentation</vt:lpstr>
      <vt:lpstr>Перспективы улучшения бюджетирования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ignis</dc:creator>
  <cp:lastModifiedBy>Ignis Vette</cp:lastModifiedBy>
  <cp:revision>23</cp:revision>
  <dcterms:modified xsi:type="dcterms:W3CDTF">2024-05-20T17:01:14Z</dcterms:modified>
</cp:coreProperties>
</file>