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8"/>
  </p:notesMasterIdLst>
  <p:sldIdLst>
    <p:sldId id="263" r:id="rId2"/>
    <p:sldId id="262" r:id="rId3"/>
    <p:sldId id="260" r:id="rId4"/>
    <p:sldId id="278" r:id="rId5"/>
    <p:sldId id="265" r:id="rId6"/>
    <p:sldId id="257" r:id="rId7"/>
    <p:sldId id="258" r:id="rId8"/>
    <p:sldId id="266" r:id="rId9"/>
    <p:sldId id="259" r:id="rId10"/>
    <p:sldId id="269" r:id="rId11"/>
    <p:sldId id="270" r:id="rId12"/>
    <p:sldId id="271" r:id="rId13"/>
    <p:sldId id="272" r:id="rId14"/>
    <p:sldId id="279" r:id="rId15"/>
    <p:sldId id="280" r:id="rId16"/>
    <p:sldId id="281" r:id="rId17"/>
  </p:sldIdLst>
  <p:sldSz cx="9144000" cy="6858000" type="screen4x3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Средний стиль 2 - акцент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vertBarState="maximized">
    <p:restoredLeft sz="34587" autoAdjust="0"/>
    <p:restoredTop sz="94629" autoAdjust="0"/>
  </p:normalViewPr>
  <p:slideViewPr>
    <p:cSldViewPr>
      <p:cViewPr varScale="1">
        <p:scale>
          <a:sx n="111" d="100"/>
          <a:sy n="111" d="100"/>
        </p:scale>
        <p:origin x="-1614" y="-7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notesMaster" Target="notesMasters/notesMaster1.xml"/><Relationship Id="rId3" Type="http://schemas.openxmlformats.org/officeDocument/2006/relationships/slide" Target="slides/slide2.xml"/><Relationship Id="rId21" Type="http://schemas.openxmlformats.org/officeDocument/2006/relationships/theme" Target="theme/theme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F8BDD9D-C21C-4E9E-A394-01C2E47FB3A9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ru-RU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1A9D05D-9FB5-437E-B1EF-DF291C95149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56341128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Заметки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31A9D05D-9FB5-437E-B1EF-DF291C95149A}" type="slidenum">
              <a:rPr lang="ru-RU" smtClean="0"/>
              <a:t>2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7728454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2778514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9893664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077956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16523903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2482460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026964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1975561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97747526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007674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281400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8298400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834055-5708-4F60-AB62-3700E0D8FFA4}" type="datetimeFigureOut">
              <a:rPr lang="ru-RU" smtClean="0"/>
              <a:t>02.05.2024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A7809AE-32C7-4771-97AC-355C239C02EA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62032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075" name="Picture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12044"/>
            <a:ext cx="9144000" cy="6853851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ый прямоугольник 2"/>
          <p:cNvSpPr/>
          <p:nvPr/>
        </p:nvSpPr>
        <p:spPr>
          <a:xfrm>
            <a:off x="5868144" y="5229200"/>
            <a:ext cx="3168352" cy="144016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6300192" y="5373216"/>
            <a:ext cx="2448272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b="1" i="1" dirty="0" smtClean="0">
                <a:solidFill>
                  <a:srgbClr val="92D050"/>
                </a:solidFill>
              </a:rPr>
              <a:t>Работа </a:t>
            </a:r>
            <a:r>
              <a:rPr lang="ru-RU" b="1" i="1" dirty="0" err="1" smtClean="0">
                <a:solidFill>
                  <a:srgbClr val="92D050"/>
                </a:solidFill>
              </a:rPr>
              <a:t>Махмутова</a:t>
            </a:r>
            <a:r>
              <a:rPr lang="ru-RU" b="1" i="1" dirty="0" smtClean="0">
                <a:solidFill>
                  <a:srgbClr val="92D050"/>
                </a:solidFill>
              </a:rPr>
              <a:t> </a:t>
            </a:r>
            <a:r>
              <a:rPr lang="ru-RU" b="1" i="1" dirty="0" err="1" smtClean="0">
                <a:solidFill>
                  <a:srgbClr val="92D050"/>
                </a:solidFill>
              </a:rPr>
              <a:t>Радмира</a:t>
            </a:r>
            <a:r>
              <a:rPr lang="ru-RU" b="1" i="1" dirty="0" smtClean="0">
                <a:solidFill>
                  <a:srgbClr val="92D050"/>
                </a:solidFill>
              </a:rPr>
              <a:t> </a:t>
            </a:r>
            <a:r>
              <a:rPr lang="ru-RU" b="1" i="1" dirty="0" smtClean="0">
                <a:solidFill>
                  <a:srgbClr val="92D050"/>
                </a:solidFill>
              </a:rPr>
              <a:t>          ученика 5в класса                        </a:t>
            </a:r>
            <a:r>
              <a:rPr lang="ru-RU" b="1" i="1" dirty="0" smtClean="0">
                <a:solidFill>
                  <a:srgbClr val="92D050"/>
                </a:solidFill>
              </a:rPr>
              <a:t>с. Асекеево   2024г.</a:t>
            </a:r>
          </a:p>
          <a:p>
            <a:pPr algn="ctr"/>
            <a:endParaRPr lang="ru-RU" b="1" i="1" dirty="0">
              <a:solidFill>
                <a:srgbClr val="92D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496594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339752" y="548680"/>
            <a:ext cx="424847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3600" dirty="0" smtClean="0">
                <a:solidFill>
                  <a:schemeClr val="bg1"/>
                </a:solidFill>
              </a:rPr>
              <a:t>Бюджет !А что такое бюджет?</a:t>
            </a:r>
            <a:endParaRPr lang="ru-RU" sz="3600" dirty="0">
              <a:solidFill>
                <a:schemeClr val="bg1"/>
              </a:solidFill>
            </a:endParaRPr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892" y="0"/>
            <a:ext cx="9156892" cy="69621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Овальная выноска 7"/>
          <p:cNvSpPr/>
          <p:nvPr/>
        </p:nvSpPr>
        <p:spPr>
          <a:xfrm>
            <a:off x="237683" y="548680"/>
            <a:ext cx="4104456" cy="2088232"/>
          </a:xfrm>
          <a:prstGeom prst="wedgeEllipseCallout">
            <a:avLst>
              <a:gd name="adj1" fmla="val 57870"/>
              <a:gd name="adj2" fmla="val 64812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b="1" i="1" dirty="0" smtClean="0">
                <a:solidFill>
                  <a:schemeClr val="accent3">
                    <a:lumMod val="75000"/>
                  </a:schemeClr>
                </a:solidFill>
              </a:rPr>
              <a:t>Бюджет!  А что такое бюджет муниципального образования?</a:t>
            </a:r>
            <a:endParaRPr lang="ru-RU" sz="28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546983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6" name="Picture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2087" y="0"/>
            <a:ext cx="9144000" cy="687015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>
            <a:off x="5796136" y="4797152"/>
            <a:ext cx="3024336" cy="1846079"/>
          </a:xfrm>
          <a:prstGeom prst="wedgeRoundRectCallout">
            <a:avLst>
              <a:gd name="adj1" fmla="val -20503"/>
              <a:gd name="adj2" fmla="val -9489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8" name="Скругленная прямоугольная выноска 7"/>
          <p:cNvSpPr/>
          <p:nvPr/>
        </p:nvSpPr>
        <p:spPr>
          <a:xfrm>
            <a:off x="323528" y="17162"/>
            <a:ext cx="3600400" cy="2940715"/>
          </a:xfrm>
          <a:prstGeom prst="wedgeRoundRectCallout">
            <a:avLst>
              <a:gd name="adj1" fmla="val -21308"/>
              <a:gd name="adj2" fmla="val 65697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800" dirty="0" smtClean="0">
                <a:solidFill>
                  <a:srgbClr val="0070C0"/>
                </a:solidFill>
              </a:rPr>
              <a:t>Я сейчас все тебе объясню по порядку не переживай</a:t>
            </a:r>
            <a:endParaRPr lang="ru-RU" sz="2800" dirty="0">
              <a:solidFill>
                <a:srgbClr val="0070C0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6300192" y="5027693"/>
            <a:ext cx="2240115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800" dirty="0" smtClean="0">
                <a:solidFill>
                  <a:srgbClr val="0070C0"/>
                </a:solidFill>
              </a:rPr>
              <a:t>Я ничего не знаю про бюджет….</a:t>
            </a:r>
            <a:endParaRPr lang="ru-RU" sz="2800" dirty="0">
              <a:solidFill>
                <a:srgbClr val="0070C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5490024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" y="0"/>
            <a:ext cx="9183354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683568" y="548680"/>
            <a:ext cx="5184576" cy="1656184"/>
          </a:xfrm>
          <a:prstGeom prst="wedgeRoundRectCallout">
            <a:avLst>
              <a:gd name="adj1" fmla="val 56802"/>
              <a:gd name="adj2" fmla="val 90880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3" name="TextBox 2"/>
          <p:cNvSpPr txBox="1"/>
          <p:nvPr/>
        </p:nvSpPr>
        <p:spPr>
          <a:xfrm>
            <a:off x="1187624" y="638108"/>
            <a:ext cx="4032448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Бюджет - </a:t>
            </a:r>
            <a:r>
              <a:rPr lang="ru-RU" b="1" dirty="0" smtClean="0">
                <a:solidFill>
                  <a:schemeClr val="accent3">
                    <a:lumMod val="75000"/>
                  </a:schemeClr>
                </a:solidFill>
              </a:rPr>
              <a:t> это форма </a:t>
            </a:r>
            <a:r>
              <a:rPr lang="ru-RU" b="1" dirty="0">
                <a:solidFill>
                  <a:schemeClr val="accent3">
                    <a:lumMod val="75000"/>
                  </a:schemeClr>
                </a:solidFill>
              </a:rPr>
              <a:t>образования и расходования денежных средств, предназначенных для финансового обеспечения задач и функций органов местного самоуправления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26422383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409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47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Прямоугольник 3"/>
          <p:cNvSpPr/>
          <p:nvPr/>
        </p:nvSpPr>
        <p:spPr>
          <a:xfrm>
            <a:off x="107504" y="188640"/>
            <a:ext cx="4104456" cy="120032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2400" b="1" i="1" dirty="0" smtClean="0">
                <a:solidFill>
                  <a:schemeClr val="bg1"/>
                </a:solidFill>
              </a:rPr>
              <a:t>,</a:t>
            </a:r>
            <a:endParaRPr lang="ru-RU" sz="2400" b="1" i="1" dirty="0">
              <a:solidFill>
                <a:schemeClr val="bg1"/>
              </a:solidFill>
            </a:endParaRPr>
          </a:p>
          <a:p>
            <a:r>
              <a:rPr lang="ru-RU" sz="2400" b="1" i="1" dirty="0">
                <a:solidFill>
                  <a:schemeClr val="bg1"/>
                </a:solidFill>
              </a:rPr>
              <a:t> или </a:t>
            </a:r>
            <a:r>
              <a:rPr lang="ru-RU" sz="2400" b="1" i="1" dirty="0" smtClean="0">
                <a:solidFill>
                  <a:schemeClr val="bg1"/>
                </a:solidFill>
              </a:rPr>
              <a:t>просто</a:t>
            </a:r>
            <a:r>
              <a:rPr lang="ru-RU" sz="2400" b="1" i="1" dirty="0">
                <a:solidFill>
                  <a:schemeClr val="bg1"/>
                </a:solidFill>
              </a:rPr>
              <a:t/>
            </a:r>
            <a:br>
              <a:rPr lang="ru-RU" sz="2400" b="1" i="1" dirty="0">
                <a:solidFill>
                  <a:schemeClr val="bg1"/>
                </a:solidFill>
              </a:rPr>
            </a:br>
            <a:r>
              <a:rPr lang="ru-RU" sz="2400" b="1" i="1" dirty="0">
                <a:solidFill>
                  <a:schemeClr val="bg1"/>
                </a:solidFill>
              </a:rPr>
              <a:t>ДОХОДОВ и РАСХОДОВ</a:t>
            </a:r>
          </a:p>
        </p:txBody>
      </p:sp>
      <p:sp>
        <p:nvSpPr>
          <p:cNvPr id="5" name="Скругленная прямоугольная выноска 4"/>
          <p:cNvSpPr/>
          <p:nvPr/>
        </p:nvSpPr>
        <p:spPr>
          <a:xfrm flipH="1">
            <a:off x="114400" y="152636"/>
            <a:ext cx="3305472" cy="1908212"/>
          </a:xfrm>
          <a:prstGeom prst="wedgeRoundRectCallout">
            <a:avLst>
              <a:gd name="adj1" fmla="val -129508"/>
              <a:gd name="adj2" fmla="val 807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 smtClean="0">
              <a:solidFill>
                <a:srgbClr val="0070C0"/>
              </a:solidFill>
            </a:endParaRPr>
          </a:p>
          <a:p>
            <a:pPr algn="ctr"/>
            <a:r>
              <a:rPr lang="ru-RU" sz="2400" dirty="0" smtClean="0">
                <a:solidFill>
                  <a:srgbClr val="0070C0"/>
                </a:solidFill>
              </a:rPr>
              <a:t>МУНИЦИПАЛЬНЫЙ БЮДЖЕТ </a:t>
            </a:r>
            <a:endParaRPr lang="ru-RU" sz="2400" dirty="0">
              <a:solidFill>
                <a:srgbClr val="0070C0"/>
              </a:solidFill>
            </a:endParaRPr>
          </a:p>
          <a:p>
            <a:pPr algn="ctr"/>
            <a:r>
              <a:rPr lang="ru-RU" sz="2400" dirty="0">
                <a:solidFill>
                  <a:srgbClr val="0070C0"/>
                </a:solidFill>
              </a:rPr>
              <a:t>состоит из </a:t>
            </a:r>
            <a:r>
              <a:rPr lang="ru-RU" sz="2400" dirty="0" smtClean="0">
                <a:solidFill>
                  <a:srgbClr val="0070C0"/>
                </a:solidFill>
              </a:rPr>
              <a:t>ДОХОДОВ </a:t>
            </a:r>
            <a:r>
              <a:rPr lang="ru-RU" sz="2400" dirty="0">
                <a:solidFill>
                  <a:srgbClr val="0070C0"/>
                </a:solidFill>
              </a:rPr>
              <a:t>И </a:t>
            </a:r>
            <a:r>
              <a:rPr lang="ru-RU" sz="2400" dirty="0" smtClean="0">
                <a:solidFill>
                  <a:srgbClr val="0070C0"/>
                </a:solidFill>
              </a:rPr>
              <a:t>РАСХОДОВ</a:t>
            </a:r>
            <a:endParaRPr lang="ru-RU" sz="2400" dirty="0">
              <a:solidFill>
                <a:srgbClr val="0070C0"/>
              </a:solidFill>
            </a:endParaRPr>
          </a:p>
          <a:p>
            <a:pPr algn="ctr"/>
            <a:r>
              <a:rPr lang="ru-RU" sz="2000" dirty="0">
                <a:solidFill>
                  <a:srgbClr val="0070C0"/>
                </a:solidFill>
              </a:rPr>
              <a:t> </a:t>
            </a:r>
          </a:p>
        </p:txBody>
      </p:sp>
      <p:sp>
        <p:nvSpPr>
          <p:cNvPr id="3" name="Скругленный прямоугольник 2"/>
          <p:cNvSpPr/>
          <p:nvPr/>
        </p:nvSpPr>
        <p:spPr>
          <a:xfrm>
            <a:off x="114400" y="3212977"/>
            <a:ext cx="4385592" cy="3096344"/>
          </a:xfrm>
          <a:prstGeom prst="round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6" name="Прямоугольник 5"/>
          <p:cNvSpPr/>
          <p:nvPr/>
        </p:nvSpPr>
        <p:spPr>
          <a:xfrm>
            <a:off x="251520" y="3468487"/>
            <a:ext cx="4436766" cy="258532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Доходы бюджета – поступающие в бюджет денежные средства в виде налоговый, неналоговых и безвозмездных поступлений</a:t>
            </a:r>
          </a:p>
          <a:p>
            <a:endParaRPr lang="ru-RU" b="1" dirty="0">
              <a:solidFill>
                <a:schemeClr val="accent1">
                  <a:lumMod val="75000"/>
                </a:schemeClr>
              </a:solidFill>
            </a:endParaRPr>
          </a:p>
          <a:p>
            <a:r>
              <a:rPr lang="ru-RU" b="1" dirty="0">
                <a:solidFill>
                  <a:schemeClr val="accent1">
                    <a:lumMod val="75000"/>
                  </a:schemeClr>
                </a:solidFill>
              </a:rPr>
              <a:t>Расходы бюджета -  денежные средства, направляемые на финансовое обеспечение задач и функций органов местного самоуправления</a:t>
            </a:r>
          </a:p>
        </p:txBody>
      </p:sp>
    </p:spTree>
    <p:extLst>
      <p:ext uri="{BB962C8B-B14F-4D97-AF65-F5344CB8AC3E}">
        <p14:creationId xmlns:p14="http://schemas.microsoft.com/office/powerpoint/2010/main" val="31655631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512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Овальная выноска 3"/>
          <p:cNvSpPr/>
          <p:nvPr/>
        </p:nvSpPr>
        <p:spPr>
          <a:xfrm>
            <a:off x="5508104" y="0"/>
            <a:ext cx="3024336" cy="3068960"/>
          </a:xfrm>
          <a:prstGeom prst="wedgeEllipseCallout">
            <a:avLst>
              <a:gd name="adj1" fmla="val -59607"/>
              <a:gd name="adj2" fmla="val 70919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sz="2000" b="1" i="1" dirty="0" smtClean="0">
                <a:solidFill>
                  <a:schemeClr val="accent3">
                    <a:lumMod val="75000"/>
                  </a:schemeClr>
                </a:solidFill>
              </a:rPr>
              <a:t>Я слышал про собственные  доходы ….Что это?</a:t>
            </a:r>
            <a:endParaRPr lang="ru-RU" sz="2000" b="1" i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002704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614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129258" y="116632"/>
            <a:ext cx="5688632" cy="2304256"/>
          </a:xfrm>
          <a:prstGeom prst="wedgeRoundRectCallout">
            <a:avLst>
              <a:gd name="adj1" fmla="val 64459"/>
              <a:gd name="adj2" fmla="val 32731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Виды 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251520" y="345430"/>
            <a:ext cx="5566370" cy="18466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600" b="1" dirty="0">
                <a:solidFill>
                  <a:schemeClr val="accent3">
                    <a:lumMod val="50000"/>
                  </a:schemeClr>
                </a:solidFill>
              </a:rPr>
              <a:t>К собственным доходам местных бюджетов относятся местные налоги и сборы, другие собственные доходы местных бюджетов, доли федеральных налогов и доли налогов субъектов Российской Федерации, закрепленные за местными бюджетами на постоянной основе. Эти налоги и сборы перечисляются налогоплательщиками в местные бюджеты</a:t>
            </a:r>
            <a:r>
              <a:rPr lang="ru-RU" b="1" dirty="0">
                <a:solidFill>
                  <a:schemeClr val="accent3">
                    <a:lumMod val="50000"/>
                  </a:schemeClr>
                </a:solidFill>
              </a:rPr>
              <a:t>.</a:t>
            </a:r>
          </a:p>
        </p:txBody>
      </p:sp>
    </p:spTree>
    <p:extLst>
      <p:ext uri="{BB962C8B-B14F-4D97-AF65-F5344CB8AC3E}">
        <p14:creationId xmlns:p14="http://schemas.microsoft.com/office/powerpoint/2010/main" val="112795066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819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802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Скругленная прямоугольная выноска 2"/>
          <p:cNvSpPr/>
          <p:nvPr/>
        </p:nvSpPr>
        <p:spPr>
          <a:xfrm>
            <a:off x="5940152" y="3789040"/>
            <a:ext cx="3004694" cy="2088232"/>
          </a:xfrm>
          <a:prstGeom prst="wedgeRoundRectCallout">
            <a:avLst>
              <a:gd name="adj1" fmla="val -7398"/>
              <a:gd name="adj2" fmla="val -65916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А</a:t>
            </a:r>
            <a:r>
              <a:rPr lang="ru-RU" b="1" i="1" dirty="0" smtClean="0">
                <a:solidFill>
                  <a:schemeClr val="accent3">
                    <a:lumMod val="75000"/>
                  </a:schemeClr>
                </a:solidFill>
              </a:rPr>
              <a:t> </a:t>
            </a:r>
            <a:r>
              <a:rPr lang="ru-RU" b="1" i="1" dirty="0">
                <a:solidFill>
                  <a:schemeClr val="accent3">
                    <a:lumMod val="75000"/>
                  </a:schemeClr>
                </a:solidFill>
              </a:rPr>
              <a:t>за счёт каких источников образуются доходы бюджета муниципального образования?</a:t>
            </a:r>
          </a:p>
        </p:txBody>
      </p:sp>
      <p:sp>
        <p:nvSpPr>
          <p:cNvPr id="4" name="Скругленная прямоугольная выноска 3"/>
          <p:cNvSpPr/>
          <p:nvPr/>
        </p:nvSpPr>
        <p:spPr>
          <a:xfrm>
            <a:off x="33444" y="116632"/>
            <a:ext cx="3384376" cy="1837368"/>
          </a:xfrm>
          <a:prstGeom prst="wedgeRoundRectCallout">
            <a:avLst>
              <a:gd name="adj1" fmla="val 47449"/>
              <a:gd name="adj2" fmla="val 8785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15516" y="573651"/>
            <a:ext cx="3276364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- Налоговые доходы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- Неналоговые доходы</a:t>
            </a:r>
          </a:p>
          <a:p>
            <a:r>
              <a:rPr lang="ru-RU" b="1" dirty="0" smtClean="0">
                <a:solidFill>
                  <a:schemeClr val="accent6">
                    <a:lumMod val="50000"/>
                  </a:schemeClr>
                </a:solidFill>
              </a:rPr>
              <a:t>- Безвозмездные поступления</a:t>
            </a:r>
            <a:endParaRPr lang="ru-RU" b="1" dirty="0">
              <a:solidFill>
                <a:schemeClr val="accent6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108314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717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57838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3" name="Прямоугольник 2"/>
          <p:cNvSpPr/>
          <p:nvPr/>
        </p:nvSpPr>
        <p:spPr>
          <a:xfrm>
            <a:off x="107504" y="167577"/>
            <a:ext cx="2880320" cy="6501784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4" name="TextBox 3"/>
          <p:cNvSpPr txBox="1"/>
          <p:nvPr/>
        </p:nvSpPr>
        <p:spPr>
          <a:xfrm>
            <a:off x="107504" y="167577"/>
            <a:ext cx="2952328" cy="72019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1400" b="1" i="1" dirty="0" smtClean="0">
                <a:solidFill>
                  <a:schemeClr val="bg2">
                    <a:lumMod val="25000"/>
                  </a:schemeClr>
                </a:solidFill>
              </a:rPr>
              <a:t>Налоговые доходы: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налог на доходы физлиц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*акцизы </a:t>
            </a: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упрощенная система налогообложения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единый сельскохозяйственный налог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патентная система налогообложения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*налог на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имущество физлиц и юр лиц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*земельный </a:t>
            </a:r>
            <a:r>
              <a:rPr lang="ru-RU" sz="1400" dirty="0" smtClean="0">
                <a:solidFill>
                  <a:schemeClr val="bg2">
                    <a:lumMod val="25000"/>
                  </a:schemeClr>
                </a:solidFill>
              </a:rPr>
              <a:t>налог</a:t>
            </a:r>
            <a:endParaRPr lang="ru-RU" sz="1400" dirty="0">
              <a:solidFill>
                <a:schemeClr val="bg2">
                  <a:lumMod val="25000"/>
                </a:schemeClr>
              </a:solidFill>
            </a:endParaRPr>
          </a:p>
          <a:p>
            <a:r>
              <a:rPr lang="ru-RU" sz="1400" dirty="0">
                <a:solidFill>
                  <a:schemeClr val="bg2">
                    <a:lumMod val="25000"/>
                  </a:schemeClr>
                </a:solidFill>
              </a:rPr>
              <a:t>*госпошлина </a:t>
            </a:r>
          </a:p>
          <a:p>
            <a:r>
              <a:rPr lang="ru-RU" sz="1400" b="1" i="1" dirty="0" smtClean="0">
                <a:solidFill>
                  <a:schemeClr val="accent1">
                    <a:lumMod val="50000"/>
                  </a:schemeClr>
                </a:solidFill>
              </a:rPr>
              <a:t>Неналоговые доходы: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*доходы от использования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имущества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*платежи при пользовании природными ресурсами 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*доходы от оказания платных 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услуг 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*доходы от продажи материальных и нематериальных активов </a:t>
            </a: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*штрафы, санкции, возмещение </a:t>
            </a:r>
            <a:r>
              <a:rPr lang="ru-RU" sz="1400" dirty="0" smtClean="0">
                <a:solidFill>
                  <a:schemeClr val="accent1">
                    <a:lumMod val="50000"/>
                  </a:schemeClr>
                </a:solidFill>
              </a:rPr>
              <a:t>вреда</a:t>
            </a:r>
            <a:endParaRPr lang="ru-RU" sz="1400" dirty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400" dirty="0">
                <a:solidFill>
                  <a:schemeClr val="accent1">
                    <a:lumMod val="50000"/>
                  </a:schemeClr>
                </a:solidFill>
              </a:rPr>
              <a:t>*прочие неналоговые </a:t>
            </a:r>
            <a:endParaRPr lang="ru-RU" sz="1400" dirty="0" smtClean="0">
              <a:solidFill>
                <a:schemeClr val="accent1">
                  <a:lumMod val="50000"/>
                </a:schemeClr>
              </a:solidFill>
            </a:endParaRPr>
          </a:p>
          <a:p>
            <a:r>
              <a:rPr lang="ru-RU" sz="1400" b="1" i="1" dirty="0" smtClean="0">
                <a:solidFill>
                  <a:schemeClr val="accent2">
                    <a:lumMod val="50000"/>
                  </a:schemeClr>
                </a:solidFill>
              </a:rPr>
              <a:t>Безвозмездные поступления: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*Дотации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*Субсидии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*Субвенции</a:t>
            </a:r>
          </a:p>
          <a:p>
            <a:r>
              <a:rPr lang="ru-RU" sz="1400" dirty="0">
                <a:solidFill>
                  <a:schemeClr val="accent2">
                    <a:lumMod val="50000"/>
                  </a:schemeClr>
                </a:solidFill>
              </a:rPr>
              <a:t>*Иные межбюджетные трансферты</a:t>
            </a:r>
          </a:p>
          <a:p>
            <a:endParaRPr lang="ru-RU" sz="1400" dirty="0"/>
          </a:p>
          <a:p>
            <a:endParaRPr lang="ru-RU" sz="1400" dirty="0"/>
          </a:p>
          <a:p>
            <a:endParaRPr lang="ru-RU" sz="1400" dirty="0"/>
          </a:p>
        </p:txBody>
      </p:sp>
    </p:spTree>
    <p:extLst>
      <p:ext uri="{BB962C8B-B14F-4D97-AF65-F5344CB8AC3E}">
        <p14:creationId xmlns:p14="http://schemas.microsoft.com/office/powerpoint/2010/main" val="361856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804248" y="4653136"/>
            <a:ext cx="1882552" cy="1473027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9218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64054" cy="685799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827584" y="759290"/>
            <a:ext cx="3096344" cy="2664295"/>
          </a:xfrm>
          <a:prstGeom prst="wedgeRoundRectCallout">
            <a:avLst>
              <a:gd name="adj1" fmla="val 69694"/>
              <a:gd name="adj2" fmla="val 2914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1403648" y="1412776"/>
            <a:ext cx="2088232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b="1" dirty="0" smtClean="0">
                <a:solidFill>
                  <a:schemeClr val="accent3">
                    <a:lumMod val="75000"/>
                  </a:schemeClr>
                </a:solidFill>
              </a:rPr>
              <a:t>С доходами разобрались. Теперь объясни про расходы…</a:t>
            </a:r>
            <a:endParaRPr lang="ru-RU" sz="2000" b="1" dirty="0">
              <a:solidFill>
                <a:schemeClr val="accent3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0290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 flipH="1">
            <a:off x="-180528" y="4941168"/>
            <a:ext cx="1656184" cy="1184995"/>
          </a:xfrm>
        </p:spPr>
        <p:txBody>
          <a:bodyPr/>
          <a:lstStyle/>
          <a:p>
            <a:endParaRPr lang="ru-RU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Скругленная прямоугольная выноска 3"/>
          <p:cNvSpPr/>
          <p:nvPr/>
        </p:nvSpPr>
        <p:spPr>
          <a:xfrm>
            <a:off x="2315960" y="260648"/>
            <a:ext cx="3264151" cy="4752528"/>
          </a:xfrm>
          <a:prstGeom prst="wedgeRoundRectCallout">
            <a:avLst>
              <a:gd name="adj1" fmla="val 64184"/>
              <a:gd name="adj2" fmla="val -2145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5" name="TextBox 4"/>
          <p:cNvSpPr txBox="1"/>
          <p:nvPr/>
        </p:nvSpPr>
        <p:spPr>
          <a:xfrm>
            <a:off x="2627784" y="548680"/>
            <a:ext cx="2880320" cy="49552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Расходы бюджета муниципального образования делятся:</a:t>
            </a:r>
          </a:p>
          <a:p>
            <a:endParaRPr lang="ru-RU" sz="1400" b="1" i="1" dirty="0" smtClean="0">
              <a:solidFill>
                <a:schemeClr val="accent3">
                  <a:lumMod val="50000"/>
                </a:schemeClr>
              </a:solidFill>
            </a:endParaRP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Общегосударственные вопросы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Национальная оборона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Национальная безопасность и правоохранительная деятельность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Национальная экономика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Жилищно-коммунальное хозяйство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Образование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Культура и кинематография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Социальная политика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Физическая культура и спорт</a:t>
            </a:r>
          </a:p>
          <a:p>
            <a:pPr marL="285750" indent="-285750">
              <a:buFont typeface="Arial" charset="0"/>
              <a:buChar char="•"/>
            </a:pPr>
            <a:r>
              <a:rPr lang="ru-RU" sz="1400" b="1" i="1" dirty="0" smtClean="0">
                <a:solidFill>
                  <a:schemeClr val="accent3">
                    <a:lumMod val="50000"/>
                  </a:schemeClr>
                </a:solidFill>
              </a:rPr>
              <a:t>Средства массовой информации</a:t>
            </a:r>
          </a:p>
          <a:p>
            <a:pPr marL="285750" indent="-285750">
              <a:buFont typeface="Arial" charset="0"/>
              <a:buChar char="•"/>
            </a:pPr>
            <a:endParaRPr lang="ru-RU" sz="1400" dirty="0" smtClean="0"/>
          </a:p>
          <a:p>
            <a:pPr marL="285750" indent="-285750">
              <a:buFont typeface="Arial" charset="0"/>
              <a:buChar char="•"/>
            </a:pPr>
            <a:endParaRPr lang="ru-RU" dirty="0" smtClean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0138474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endParaRPr lang="ru-RU" sz="2400" dirty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479" y="0"/>
            <a:ext cx="9144001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8" name="Скругленная прямоугольная выноска 7"/>
          <p:cNvSpPr/>
          <p:nvPr/>
        </p:nvSpPr>
        <p:spPr>
          <a:xfrm>
            <a:off x="0" y="980728"/>
            <a:ext cx="2160240" cy="1944216"/>
          </a:xfrm>
          <a:prstGeom prst="wedgeRoundRectCallout">
            <a:avLst>
              <a:gd name="adj1" fmla="val -14767"/>
              <a:gd name="adj2" fmla="val 11794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TextBox 8"/>
          <p:cNvSpPr txBox="1"/>
          <p:nvPr/>
        </p:nvSpPr>
        <p:spPr>
          <a:xfrm>
            <a:off x="147658" y="1214172"/>
            <a:ext cx="201622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b="1" i="1" dirty="0" smtClean="0">
                <a:solidFill>
                  <a:schemeClr val="accent6">
                    <a:lumMod val="75000"/>
                  </a:schemeClr>
                </a:solidFill>
              </a:rPr>
              <a:t>А какие есть источники финансирования дефицита бюджета?</a:t>
            </a:r>
            <a:endParaRPr lang="ru-RU" b="1" i="1" dirty="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0" name="Скругленная прямоугольная выноска 9"/>
          <p:cNvSpPr/>
          <p:nvPr/>
        </p:nvSpPr>
        <p:spPr>
          <a:xfrm>
            <a:off x="6804248" y="620688"/>
            <a:ext cx="2448272" cy="3240360"/>
          </a:xfrm>
          <a:prstGeom prst="wedgeRoundRectCallout">
            <a:avLst>
              <a:gd name="adj1" fmla="val -114729"/>
              <a:gd name="adj2" fmla="val -36703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11" name="TextBox 10"/>
          <p:cNvSpPr txBox="1"/>
          <p:nvPr/>
        </p:nvSpPr>
        <p:spPr>
          <a:xfrm>
            <a:off x="7002524" y="692696"/>
            <a:ext cx="2051720" cy="289310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sz="1400" b="1" i="1" dirty="0">
                <a:solidFill>
                  <a:schemeClr val="accent6">
                    <a:lumMod val="75000"/>
                  </a:schemeClr>
                </a:solidFill>
              </a:rPr>
              <a:t>В процессе принятия и исполнения бюджета большое значение приобретает сбалансированность доходов и расходов. Если доходы превышают расходы, то возникает профицит. В случае превышения расходов над доходами  возникает дефицит</a:t>
            </a:r>
            <a:r>
              <a:rPr lang="ru-RU" sz="1400" i="1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2827676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0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35496" y="188640"/>
            <a:ext cx="4968552" cy="2232248"/>
          </a:xfrm>
          <a:prstGeom prst="wedgeRoundRectCallout">
            <a:avLst>
              <a:gd name="adj1" fmla="val 58699"/>
              <a:gd name="adj2" fmla="val 50632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7" name="TextBox 6"/>
          <p:cNvSpPr txBox="1"/>
          <p:nvPr/>
        </p:nvSpPr>
        <p:spPr>
          <a:xfrm>
            <a:off x="107504" y="332656"/>
            <a:ext cx="4896544" cy="280076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ru-RU" sz="1400" b="1" i="1" dirty="0" smtClean="0">
                <a:solidFill>
                  <a:schemeClr val="accent6">
                    <a:lumMod val="50000"/>
                  </a:schemeClr>
                </a:solidFill>
              </a:rPr>
              <a:t>Источники финансирования дефицита бюджета :</a:t>
            </a:r>
          </a:p>
          <a:p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</a:rPr>
              <a:t>*Изменения </a:t>
            </a:r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</a:rPr>
              <a:t>остатков средств на счетах по учету средств местного </a:t>
            </a:r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</a:rPr>
              <a:t>бюджета</a:t>
            </a:r>
          </a:p>
          <a:p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</a:rPr>
              <a:t>*Поступления от продажи имущества, находящейся в муниципальной собственности</a:t>
            </a:r>
          </a:p>
          <a:p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</a:rPr>
              <a:t>*Кредиты, получаемые от кредитных </a:t>
            </a:r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</a:rPr>
              <a:t>организаций</a:t>
            </a:r>
          </a:p>
          <a:p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</a:rPr>
              <a:t>*Муниципальные займы, осуществляемые путем выпуска муниципальных ценных </a:t>
            </a:r>
            <a:r>
              <a:rPr lang="ru-RU" sz="1200" b="1" i="1" dirty="0" smtClean="0">
                <a:solidFill>
                  <a:schemeClr val="accent1">
                    <a:lumMod val="75000"/>
                  </a:schemeClr>
                </a:solidFill>
              </a:rPr>
              <a:t>бумаг</a:t>
            </a:r>
          </a:p>
          <a:p>
            <a:r>
              <a:rPr lang="ru-RU" sz="1200" b="1" i="1" dirty="0">
                <a:solidFill>
                  <a:schemeClr val="accent1">
                    <a:lumMod val="75000"/>
                  </a:schemeClr>
                </a:solidFill>
              </a:rPr>
              <a:t>*Бюджетные кредиты, получаемые от бюджетов других уровней бюджетной системы РФ</a:t>
            </a:r>
          </a:p>
          <a:p>
            <a:endParaRPr lang="ru-RU" sz="1200" dirty="0"/>
          </a:p>
          <a:p>
            <a:endParaRPr lang="ru-RU" sz="1200" dirty="0"/>
          </a:p>
          <a:p>
            <a:endParaRPr lang="ru-RU" sz="1200" dirty="0"/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1010718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-98884"/>
            <a:ext cx="9144000" cy="9144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>
            <a:off x="6732240" y="3501008"/>
            <a:ext cx="2347518" cy="1944216"/>
          </a:xfrm>
          <a:prstGeom prst="wedgeRoundRectCallout">
            <a:avLst>
              <a:gd name="adj1" fmla="val -107050"/>
              <a:gd name="adj2" fmla="val 6799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dirty="0" smtClean="0"/>
              <a:t>АА</a:t>
            </a:r>
            <a:endParaRPr lang="ru-RU" dirty="0"/>
          </a:p>
        </p:txBody>
      </p:sp>
      <p:sp>
        <p:nvSpPr>
          <p:cNvPr id="4" name="TextBox 3"/>
          <p:cNvSpPr txBox="1"/>
          <p:nvPr/>
        </p:nvSpPr>
        <p:spPr>
          <a:xfrm>
            <a:off x="6933891" y="4011451"/>
            <a:ext cx="194421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А что такое сбалансированность бюджета?</a:t>
            </a:r>
            <a:endParaRPr lang="ru-RU" i="1" dirty="0">
              <a:solidFill>
                <a:schemeClr val="accent3">
                  <a:lumMod val="50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07678931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2051" name="Picture 3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9144000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Скругленная прямоугольная выноска 6"/>
          <p:cNvSpPr/>
          <p:nvPr/>
        </p:nvSpPr>
        <p:spPr>
          <a:xfrm flipH="1">
            <a:off x="5004048" y="188640"/>
            <a:ext cx="4032448" cy="2232248"/>
          </a:xfrm>
          <a:prstGeom prst="wedgeRoundRectCallout">
            <a:avLst>
              <a:gd name="adj1" fmla="val 75441"/>
              <a:gd name="adj2" fmla="val 2778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b="1" i="1" dirty="0">
                <a:solidFill>
                  <a:srgbClr val="FF0000"/>
                </a:solidFill>
                <a:latin typeface="Roboto Slab"/>
              </a:rPr>
              <a:t>Сбалансированность бюджета</a:t>
            </a:r>
            <a:r>
              <a:rPr lang="ru-RU" i="1" dirty="0">
                <a:solidFill>
                  <a:srgbClr val="000000"/>
                </a:solidFill>
                <a:latin typeface="Roboto Slab"/>
              </a:rPr>
              <a:t> означает, что объем предусмотренных бюджетом расходов должен соответствовать суммарному объему доходов бюджета</a:t>
            </a:r>
            <a:r>
              <a:rPr lang="ru-RU" dirty="0">
                <a:solidFill>
                  <a:srgbClr val="000000"/>
                </a:solidFill>
                <a:latin typeface="Roboto Slab"/>
              </a:rPr>
              <a:t> 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59632078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307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7804" y="0"/>
            <a:ext cx="9151803" cy="68580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Скругленная прямоугольная выноска 4"/>
          <p:cNvSpPr/>
          <p:nvPr/>
        </p:nvSpPr>
        <p:spPr>
          <a:xfrm flipH="1">
            <a:off x="5652120" y="620688"/>
            <a:ext cx="3384376" cy="1800200"/>
          </a:xfrm>
          <a:prstGeom prst="wedgeRoundRectCallout">
            <a:avLst>
              <a:gd name="adj1" fmla="val 49180"/>
              <a:gd name="adj2" fmla="val 109114"/>
              <a:gd name="adj3" fmla="val 16667"/>
            </a:avLst>
          </a:prstGeom>
          <a:solidFill>
            <a:schemeClr val="bg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Спасибо!</a:t>
            </a:r>
          </a:p>
          <a:p>
            <a:pPr algn="ctr"/>
            <a:r>
              <a:rPr lang="ru-RU" i="1" dirty="0" smtClean="0">
                <a:solidFill>
                  <a:schemeClr val="accent3">
                    <a:lumMod val="50000"/>
                  </a:schemeClr>
                </a:solidFill>
              </a:rPr>
              <a:t>Теперь я знаю что такое бюджет  муниципального образования.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1319759067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851</TotalTime>
  <Words>426</Words>
  <Application>Microsoft Office PowerPoint</Application>
  <PresentationFormat>Экран (4:3)</PresentationFormat>
  <Paragraphs>76</Paragraphs>
  <Slides>16</Slides>
  <Notes>1</Notes>
  <HiddenSlides>0</HiddenSlides>
  <MMClips>0</MMClips>
  <ScaleCrop>false</ScaleCrop>
  <HeadingPairs>
    <vt:vector size="4" baseType="variant"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16</vt:i4>
      </vt:variant>
    </vt:vector>
  </HeadingPairs>
  <TitlesOfParts>
    <vt:vector size="17" baseType="lpstr">
      <vt:lpstr>Тема Office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</vt:vector>
  </TitlesOfParts>
  <Company>SPecialiST RePack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Варя</dc:creator>
  <cp:lastModifiedBy>-</cp:lastModifiedBy>
  <cp:revision>58</cp:revision>
  <dcterms:created xsi:type="dcterms:W3CDTF">2022-12-14T11:43:11Z</dcterms:created>
  <dcterms:modified xsi:type="dcterms:W3CDTF">2024-05-02T09:38:05Z</dcterms:modified>
</cp:coreProperties>
</file>