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7"/>
  </p:notesMasterIdLst>
  <p:sldIdLst>
    <p:sldId id="256" r:id="rId2"/>
    <p:sldId id="257" r:id="rId3"/>
    <p:sldId id="258" r:id="rId4"/>
    <p:sldId id="272" r:id="rId5"/>
    <p:sldId id="259" r:id="rId6"/>
    <p:sldId id="262" r:id="rId7"/>
    <p:sldId id="275" r:id="rId8"/>
    <p:sldId id="263" r:id="rId9"/>
    <p:sldId id="278" r:id="rId10"/>
    <p:sldId id="279" r:id="rId11"/>
    <p:sldId id="261" r:id="rId12"/>
    <p:sldId id="264" r:id="rId13"/>
    <p:sldId id="265" r:id="rId14"/>
    <p:sldId id="266" r:id="rId15"/>
    <p:sldId id="273" r:id="rId16"/>
    <p:sldId id="267" r:id="rId17"/>
    <p:sldId id="274" r:id="rId18"/>
    <p:sldId id="269" r:id="rId19"/>
    <p:sldId id="276" r:id="rId20"/>
    <p:sldId id="271" r:id="rId21"/>
    <p:sldId id="268" r:id="rId22"/>
    <p:sldId id="277" r:id="rId23"/>
    <p:sldId id="280" r:id="rId24"/>
    <p:sldId id="281" r:id="rId25"/>
    <p:sldId id="282"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8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2644" autoAdjust="0"/>
    <p:restoredTop sz="94664" autoAdjust="0"/>
  </p:normalViewPr>
  <p:slideViewPr>
    <p:cSldViewPr>
      <p:cViewPr varScale="1">
        <p:scale>
          <a:sx n="109" d="100"/>
          <a:sy n="109" d="100"/>
        </p:scale>
        <p:origin x="129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5815E-BFB3-40A1-895D-14FF702AF76D}" type="datetimeFigureOut">
              <a:rPr lang="ru-RU" smtClean="0"/>
              <a:pPr/>
              <a:t>13.06.2024</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6F0941-973F-440E-AEEE-7EACD4771A7D}" type="slidenum">
              <a:rPr lang="ru-RU" smtClean="0"/>
              <a:pPr/>
              <a:t>‹#›</a:t>
            </a:fld>
            <a:endParaRPr lang="ru-RU"/>
          </a:p>
        </p:txBody>
      </p:sp>
    </p:spTree>
    <p:extLst>
      <p:ext uri="{BB962C8B-B14F-4D97-AF65-F5344CB8AC3E}">
        <p14:creationId xmlns:p14="http://schemas.microsoft.com/office/powerpoint/2010/main" val="2801965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F6F0941-973F-440E-AEEE-7EACD4771A7D}" type="slidenum">
              <a:rPr lang="ru-RU" smtClean="0"/>
              <a:pPr/>
              <a:t>1</a:t>
            </a:fld>
            <a:endParaRPr lang="ru-RU"/>
          </a:p>
        </p:txBody>
      </p:sp>
    </p:spTree>
    <p:extLst>
      <p:ext uri="{BB962C8B-B14F-4D97-AF65-F5344CB8AC3E}">
        <p14:creationId xmlns:p14="http://schemas.microsoft.com/office/powerpoint/2010/main" val="1708825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F6F0941-973F-440E-AEEE-7EACD4771A7D}" type="slidenum">
              <a:rPr lang="ru-RU" smtClean="0"/>
              <a:pPr/>
              <a:t>25</a:t>
            </a:fld>
            <a:endParaRPr lang="ru-RU"/>
          </a:p>
        </p:txBody>
      </p:sp>
    </p:spTree>
    <p:extLst>
      <p:ext uri="{BB962C8B-B14F-4D97-AF65-F5344CB8AC3E}">
        <p14:creationId xmlns:p14="http://schemas.microsoft.com/office/powerpoint/2010/main" val="2900136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13.06.2024</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13.06.2024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13.06.2024</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13.06.2024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13.06.2024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13.06.2024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13.06.2024</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13.06.2024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13.06.2024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5B106E36-FD25-4E2D-B0AA-010F637433A0}" type="datetimeFigureOut">
              <a:rPr lang="ru-RU" smtClean="0"/>
              <a:pPr/>
              <a:t>13.06.2024</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4">
                <a:lumMod val="20000"/>
                <a:lumOff val="8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13.06.2024</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348880"/>
            <a:ext cx="4968552" cy="1686049"/>
          </a:xfrm>
        </p:spPr>
        <p:txBody>
          <a:bodyPr>
            <a:normAutofit/>
            <a:scene3d>
              <a:camera prst="orthographicFront"/>
              <a:lightRig rig="freezing" dir="t">
                <a:rot lat="0" lon="0" rev="5640000"/>
              </a:lightRig>
            </a:scene3d>
            <a:sp3d prstMaterial="flat">
              <a:contourClr>
                <a:schemeClr val="tx2"/>
              </a:contourClr>
            </a:sp3d>
          </a:bodyPr>
          <a:lstStyle/>
          <a:p>
            <a:pPr algn="ctr"/>
            <a:r>
              <a:rPr lang="ru-RU" b="0" dirty="0" smtClean="0">
                <a:solidFill>
                  <a:schemeClr val="accent2">
                    <a:lumMod val="75000"/>
                  </a:schemeClr>
                </a:solidFill>
                <a:effectLst/>
                <a:latin typeface="Times New Roman" pitchFamily="18" charset="0"/>
                <a:cs typeface="Times New Roman" pitchFamily="18" charset="0"/>
              </a:rPr>
              <a:t>Бюджет – это баланс энергий </a:t>
            </a:r>
            <a:endParaRPr lang="ru-RU" b="0" dirty="0">
              <a:solidFill>
                <a:schemeClr val="accent2">
                  <a:lumMod val="75000"/>
                </a:schemeClr>
              </a:solidFill>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395536" y="4149080"/>
            <a:ext cx="4968552" cy="910952"/>
          </a:xfrm>
          <a:noFill/>
        </p:spPr>
        <p:txBody>
          <a:bodyPr>
            <a:noAutofit/>
          </a:bodyPr>
          <a:lstStyle/>
          <a:p>
            <a:r>
              <a:rPr lang="ru-RU" sz="2000" dirty="0" smtClean="0">
                <a:solidFill>
                  <a:schemeClr val="accent2">
                    <a:lumMod val="75000"/>
                  </a:schemeClr>
                </a:solidFill>
                <a:latin typeface="Times New Roman" pitchFamily="18" charset="0"/>
                <a:cs typeface="Times New Roman" pitchFamily="18" charset="0"/>
              </a:rPr>
              <a:t>Планирование и контроль своих личных ресурсов. Берем пример у государственной системы бюджета</a:t>
            </a:r>
            <a:endParaRPr lang="ru-RU" sz="2000" dirty="0">
              <a:solidFill>
                <a:schemeClr val="accent2">
                  <a:lumMod val="75000"/>
                </a:schemeClr>
              </a:solidFill>
              <a:latin typeface="Times New Roman" pitchFamily="18" charset="0"/>
              <a:cs typeface="Times New Roman" pitchFamily="18" charset="0"/>
            </a:endParaRPr>
          </a:p>
        </p:txBody>
      </p:sp>
      <p:pic>
        <p:nvPicPr>
          <p:cNvPr id="1028" name="Picture 4" descr="C:\Users\Админ\Desktop\Катя\арты крита\логоо.png"/>
          <p:cNvPicPr>
            <a:picLocks noChangeAspect="1" noChangeArrowheads="1"/>
          </p:cNvPicPr>
          <p:nvPr/>
        </p:nvPicPr>
        <p:blipFill>
          <a:blip r:embed="rId3" cstate="print"/>
          <a:srcRect/>
          <a:stretch>
            <a:fillRect/>
          </a:stretch>
        </p:blipFill>
        <p:spPr bwMode="auto">
          <a:xfrm>
            <a:off x="4932040" y="620688"/>
            <a:ext cx="4125233" cy="5832648"/>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1760" y="692696"/>
            <a:ext cx="4032448" cy="707678"/>
          </a:xfrm>
        </p:spPr>
        <p:txBody>
          <a:bodyPr>
            <a:normAutofit/>
          </a:bodyPr>
          <a:lstStyle/>
          <a:p>
            <a:pPr algn="ctr"/>
            <a:r>
              <a:rPr lang="ru-RU" dirty="0" smtClean="0">
                <a:solidFill>
                  <a:schemeClr val="accent2">
                    <a:lumMod val="75000"/>
                  </a:schemeClr>
                </a:solidFill>
                <a:latin typeface="Times New Roman" pitchFamily="18" charset="0"/>
                <a:cs typeface="Times New Roman" pitchFamily="18" charset="0"/>
              </a:rPr>
              <a:t>Что такое бюджет? </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1475656" y="1556792"/>
            <a:ext cx="6048672" cy="1584176"/>
          </a:xfrm>
          <a:prstGeom prst="roundRect">
            <a:avLst/>
          </a:prstGeom>
          <a:noFill/>
          <a:ln w="57150">
            <a:noFill/>
          </a:ln>
        </p:spPr>
        <p:txBody>
          <a:bodyPr>
            <a:noAutofit/>
          </a:bodyPr>
          <a:lstStyle/>
          <a:p>
            <a:pPr algn="ctr"/>
            <a:r>
              <a:rPr lang="ru-RU" b="1" dirty="0" smtClean="0">
                <a:solidFill>
                  <a:schemeClr val="accent2">
                    <a:lumMod val="75000"/>
                  </a:schemeClr>
                </a:solidFill>
                <a:latin typeface="Times New Roman" pitchFamily="18" charset="0"/>
                <a:cs typeface="Times New Roman" pitchFamily="18" charset="0"/>
              </a:rPr>
              <a:t>Бюджет</a:t>
            </a:r>
            <a:r>
              <a:rPr lang="ru-RU" dirty="0" smtClean="0">
                <a:solidFill>
                  <a:schemeClr val="accent2">
                    <a:lumMod val="75000"/>
                  </a:schemeClr>
                </a:solidFill>
                <a:latin typeface="Times New Roman" pitchFamily="18" charset="0"/>
                <a:cs typeface="Times New Roman" pitchFamily="18" charset="0"/>
              </a:rPr>
              <a:t> – это система, заготовленная заранее, продуманная наперед, на основе анализа нынешних ресурсов и возможностей, которая в целом существует для нашей стабильности и процветания. Это про навык планирования, которым прекрасно пользуется государство</a:t>
            </a:r>
            <a:endParaRPr lang="ru-RU" dirty="0">
              <a:solidFill>
                <a:schemeClr val="accent2">
                  <a:lumMod val="75000"/>
                </a:schemeClr>
              </a:solidFill>
            </a:endParaRPr>
          </a:p>
        </p:txBody>
      </p:sp>
      <p:pic>
        <p:nvPicPr>
          <p:cNvPr id="1028" name="Picture 4" descr="C:\Users\Админ\Desktop\Катя\арты крита\поток2.png"/>
          <p:cNvPicPr>
            <a:picLocks noChangeAspect="1" noChangeArrowheads="1"/>
          </p:cNvPicPr>
          <p:nvPr/>
        </p:nvPicPr>
        <p:blipFill>
          <a:blip r:embed="rId2" cstate="print"/>
          <a:srcRect r="6965"/>
          <a:stretch>
            <a:fillRect/>
          </a:stretch>
        </p:blipFill>
        <p:spPr bwMode="auto">
          <a:xfrm>
            <a:off x="0" y="1107607"/>
            <a:ext cx="9144001" cy="5750393"/>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xEl>
                                              <p:pRg st="0" end="0"/>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fade">
                                      <p:cBhvr>
                                        <p:cTn id="18"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59832" y="332656"/>
            <a:ext cx="5616624" cy="1080120"/>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Как часто мы сталкиваемся с бюджетом?</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2987824" y="1412776"/>
            <a:ext cx="5915000" cy="1944216"/>
          </a:xfrm>
          <a:prstGeom prst="roundRect">
            <a:avLst/>
          </a:prstGeom>
          <a:noFill/>
          <a:ln w="38100">
            <a:noFill/>
          </a:ln>
        </p:spPr>
        <p:txBody>
          <a:bodyPr>
            <a:normAutofit/>
          </a:bodyPr>
          <a:lstStyle/>
          <a:p>
            <a:r>
              <a:rPr lang="ru-RU" dirty="0" smtClean="0">
                <a:solidFill>
                  <a:schemeClr val="accent2">
                    <a:lumMod val="75000"/>
                  </a:schemeClr>
                </a:solidFill>
                <a:latin typeface="Times New Roman" pitchFamily="18" charset="0"/>
                <a:cs typeface="Times New Roman" pitchFamily="18" charset="0"/>
              </a:rPr>
              <a:t>По большей части бюджет - это планирование и регулирование. Для большего понимания хочу прояснить, что мы в своей жизни постоянно сталкиваемся с бюджетом, и это даже не касается финансов. Как государство руководит своими ресурсами, так и человек распределяет свои время и силы для достижения результатов и гармоничного эмоционального и физического состояния</a:t>
            </a:r>
            <a:endParaRPr lang="ru-RU" dirty="0">
              <a:solidFill>
                <a:schemeClr val="accent2">
                  <a:lumMod val="75000"/>
                </a:schemeClr>
              </a:solidFill>
              <a:latin typeface="Times New Roman" pitchFamily="18" charset="0"/>
              <a:cs typeface="Times New Roman" pitchFamily="18" charset="0"/>
            </a:endParaRPr>
          </a:p>
        </p:txBody>
      </p:sp>
      <p:pic>
        <p:nvPicPr>
          <p:cNvPr id="4098" name="Picture 2" descr="C:\Users\Админ\Desktop\Катя\арты крита\свитокк.png"/>
          <p:cNvPicPr>
            <a:picLocks noChangeAspect="1" noChangeArrowheads="1"/>
          </p:cNvPicPr>
          <p:nvPr/>
        </p:nvPicPr>
        <p:blipFill>
          <a:blip r:embed="rId2" cstate="print"/>
          <a:srcRect/>
          <a:stretch>
            <a:fillRect/>
          </a:stretch>
        </p:blipFill>
        <p:spPr bwMode="auto">
          <a:xfrm>
            <a:off x="467543" y="908720"/>
            <a:ext cx="8676457" cy="6133801"/>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par>
                          <p:cTn id="13" fill="hold">
                            <p:stCondLst>
                              <p:cond delay="2000"/>
                            </p:stCondLst>
                            <p:childTnLst>
                              <p:par>
                                <p:cTn id="14" presetID="29"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 calcmode="lin" valueType="num">
                                      <p:cBhvr>
                                        <p:cTn id="16"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8"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4968552" cy="1008112"/>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«Бюджет энергии» в нашей жизни</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467544" y="1412776"/>
            <a:ext cx="4042792" cy="864096"/>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Предлагаю рассмотреть пример: </a:t>
            </a:r>
          </a:p>
          <a:p>
            <a:r>
              <a:rPr lang="ru-RU" b="1" i="1" dirty="0" smtClean="0">
                <a:solidFill>
                  <a:schemeClr val="accent2">
                    <a:lumMod val="75000"/>
                  </a:schemeClr>
                </a:solidFill>
                <a:latin typeface="Times New Roman" pitchFamily="18" charset="0"/>
                <a:cs typeface="Times New Roman" pitchFamily="18" charset="0"/>
              </a:rPr>
              <a:t>Человек не идет на занятия при плохом самочувствии, чтобы дать организму отдых</a:t>
            </a:r>
          </a:p>
          <a:p>
            <a:r>
              <a:rPr lang="ru-RU" dirty="0" smtClean="0">
                <a:solidFill>
                  <a:schemeClr val="accent2">
                    <a:lumMod val="75000"/>
                  </a:schemeClr>
                </a:solidFill>
                <a:latin typeface="Times New Roman" pitchFamily="18" charset="0"/>
                <a:cs typeface="Times New Roman" pitchFamily="18" charset="0"/>
              </a:rPr>
              <a:t> </a:t>
            </a:r>
            <a:endParaRPr lang="ru-RU" dirty="0">
              <a:solidFill>
                <a:schemeClr val="accent2">
                  <a:lumMod val="75000"/>
                </a:schemeClr>
              </a:solidFill>
            </a:endParaRPr>
          </a:p>
        </p:txBody>
      </p:sp>
      <p:sp>
        <p:nvSpPr>
          <p:cNvPr id="5" name="Прямоугольник 4"/>
          <p:cNvSpPr/>
          <p:nvPr/>
        </p:nvSpPr>
        <p:spPr>
          <a:xfrm>
            <a:off x="467544" y="3068960"/>
            <a:ext cx="4680520" cy="1569660"/>
          </a:xfrm>
          <a:prstGeom prst="rect">
            <a:avLst/>
          </a:prstGeom>
        </p:spPr>
        <p:txBody>
          <a:bodyPr wrap="square">
            <a:spAutoFit/>
          </a:bodyPr>
          <a:lstStyle/>
          <a:p>
            <a:r>
              <a:rPr lang="ru-RU" sz="1600" b="1" i="1" dirty="0" smtClean="0">
                <a:solidFill>
                  <a:schemeClr val="accent2">
                    <a:lumMod val="75000"/>
                  </a:schemeClr>
                </a:solidFill>
                <a:latin typeface="Times New Roman" pitchFamily="18" charset="0"/>
                <a:cs typeface="Times New Roman" pitchFamily="18" charset="0"/>
              </a:rPr>
              <a:t>Выбор в пользу отдыха поспособствует большей продуктивности в дальнейшем, поскольку если работать через себя, полученные знания будут хуже усваиваться. К тому же, впоследствии, произойдет осложнение состояния. Я называю это «бюджет энергии»</a:t>
            </a:r>
          </a:p>
        </p:txBody>
      </p:sp>
      <p:pic>
        <p:nvPicPr>
          <p:cNvPr id="5122" name="Picture 2" descr="C:\Users\Админ\Desktop\Катя\арты крита\ййога1.png"/>
          <p:cNvPicPr>
            <a:picLocks noChangeAspect="1" noChangeArrowheads="1"/>
          </p:cNvPicPr>
          <p:nvPr/>
        </p:nvPicPr>
        <p:blipFill>
          <a:blip r:embed="rId2" cstate="print"/>
          <a:srcRect t="1569"/>
          <a:stretch>
            <a:fillRect/>
          </a:stretch>
        </p:blipFill>
        <p:spPr bwMode="auto">
          <a:xfrm>
            <a:off x="4211960" y="0"/>
            <a:ext cx="5337433"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2000"/>
                                        <p:tgtEl>
                                          <p:spTgt spid="5122"/>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childTnLst>
                                </p:cTn>
                              </p:par>
                            </p:childTnLst>
                          </p:cTn>
                        </p:par>
                        <p:par>
                          <p:cTn id="19" fill="hold">
                            <p:stCondLst>
                              <p:cond delay="4000"/>
                            </p:stCondLst>
                            <p:childTnLst>
                              <p:par>
                                <p:cTn id="20" presetID="10" presetClass="entr" presetSubtype="0" fill="hold" grpId="0" nodeType="after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childTnLst>
                                </p:cTn>
                              </p:par>
                            </p:childTnLst>
                          </p:cTn>
                        </p:par>
                        <p:par>
                          <p:cTn id="23" fill="hold">
                            <p:stCondLst>
                              <p:cond delay="5000"/>
                            </p:stCondLst>
                            <p:childTnLst>
                              <p:par>
                                <p:cTn id="24" presetID="29"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ppt_x</p:attrName>
                                        </p:attrNameLst>
                                      </p:cBhvr>
                                      <p:tavLst>
                                        <p:tav tm="0">
                                          <p:val>
                                            <p:strVal val="#ppt_x-.2"/>
                                          </p:val>
                                        </p:tav>
                                        <p:tav tm="100000">
                                          <p:val>
                                            <p:strVal val="#ppt_x"/>
                                          </p:val>
                                        </p:tav>
                                      </p:tavLst>
                                    </p:anim>
                                    <p:anim calcmode="lin" valueType="num">
                                      <p:cBhvr>
                                        <p:cTn id="27"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5832648" cy="864096"/>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Бюджетная система жизни человека </a:t>
            </a:r>
            <a:endParaRPr lang="ru-RU" dirty="0">
              <a:latin typeface="Times New Roman" pitchFamily="18" charset="0"/>
              <a:cs typeface="Times New Roman" pitchFamily="18" charset="0"/>
            </a:endParaRPr>
          </a:p>
        </p:txBody>
      </p:sp>
      <p:sp>
        <p:nvSpPr>
          <p:cNvPr id="4" name="Текст 3"/>
          <p:cNvSpPr>
            <a:spLocks noGrp="1"/>
          </p:cNvSpPr>
          <p:nvPr>
            <p:ph type="body" idx="2"/>
          </p:nvPr>
        </p:nvSpPr>
        <p:spPr>
          <a:xfrm>
            <a:off x="467544" y="1412776"/>
            <a:ext cx="7416824" cy="936104"/>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Как у государства есть разные уровни бюджета, так и у человека существует главная цель и подцели, помогающие двигаться к основной и осуществлять движение во всех сферах жизни.</a:t>
            </a:r>
          </a:p>
          <a:p>
            <a:endParaRPr lang="ru-RU" dirty="0" smtClean="0">
              <a:solidFill>
                <a:schemeClr val="accent2">
                  <a:lumMod val="75000"/>
                </a:schemeClr>
              </a:solidFill>
              <a:latin typeface="Times New Roman" pitchFamily="18" charset="0"/>
              <a:cs typeface="Times New Roman" pitchFamily="18" charset="0"/>
            </a:endParaRPr>
          </a:p>
          <a:p>
            <a:r>
              <a:rPr lang="ru-RU" dirty="0" smtClean="0">
                <a:solidFill>
                  <a:schemeClr val="accent2">
                    <a:lumMod val="75000"/>
                  </a:schemeClr>
                </a:solidFill>
                <a:latin typeface="Times New Roman" pitchFamily="18" charset="0"/>
                <a:cs typeface="Times New Roman" pitchFamily="18" charset="0"/>
              </a:rPr>
              <a:t> </a:t>
            </a:r>
            <a:endParaRPr lang="ru-RU" dirty="0">
              <a:solidFill>
                <a:schemeClr val="accent2">
                  <a:lumMod val="75000"/>
                </a:schemeClr>
              </a:solidFill>
            </a:endParaRPr>
          </a:p>
        </p:txBody>
      </p:sp>
      <p:sp>
        <p:nvSpPr>
          <p:cNvPr id="5" name="Прямоугольник 4"/>
          <p:cNvSpPr/>
          <p:nvPr/>
        </p:nvSpPr>
        <p:spPr>
          <a:xfrm>
            <a:off x="395536" y="2060848"/>
            <a:ext cx="7920880" cy="1169551"/>
          </a:xfrm>
          <a:prstGeom prst="rect">
            <a:avLst/>
          </a:prstGeom>
        </p:spPr>
        <p:txBody>
          <a:bodyPr wrap="square">
            <a:spAutoFit/>
          </a:bodyPr>
          <a:lstStyle/>
          <a:p>
            <a:r>
              <a:rPr lang="ru-RU" sz="1400" dirty="0" smtClean="0">
                <a:solidFill>
                  <a:schemeClr val="accent2">
                    <a:lumMod val="75000"/>
                  </a:schemeClr>
                </a:solidFill>
                <a:latin typeface="Times New Roman" pitchFamily="18" charset="0"/>
                <a:cs typeface="Times New Roman" pitchFamily="18" charset="0"/>
              </a:rPr>
              <a:t>Возьмем в пример цель – «быть счастливым», и чтобы понять как к ней прийти, нам помогают более «локальные» цели и намерения: </a:t>
            </a:r>
          </a:p>
          <a:p>
            <a:r>
              <a:rPr lang="ru-RU" sz="1400" dirty="0" smtClean="0">
                <a:solidFill>
                  <a:schemeClr val="accent2">
                    <a:lumMod val="75000"/>
                  </a:schemeClr>
                </a:solidFill>
                <a:latin typeface="Times New Roman" pitchFamily="18" charset="0"/>
                <a:cs typeface="Times New Roman" pitchFamily="18" charset="0"/>
              </a:rPr>
              <a:t>наладить теплые отношения с семьей, достичь успеха в карьере, урегулировать сон и питание. В частности, нехватка развития в одной из сфер затрудняет приближение к главной цели</a:t>
            </a:r>
          </a:p>
          <a:p>
            <a:endParaRPr lang="ru-RU" sz="1400" dirty="0">
              <a:solidFill>
                <a:schemeClr val="accent2">
                  <a:lumMod val="75000"/>
                </a:schemeClr>
              </a:solidFill>
            </a:endParaRPr>
          </a:p>
        </p:txBody>
      </p:sp>
      <p:pic>
        <p:nvPicPr>
          <p:cNvPr id="1027" name="Picture 3" descr="C:\Users\Админ\Desktop\Катя\арты крита\панель управления1.png"/>
          <p:cNvPicPr>
            <a:picLocks noChangeAspect="1" noChangeArrowheads="1"/>
          </p:cNvPicPr>
          <p:nvPr/>
        </p:nvPicPr>
        <p:blipFill>
          <a:blip r:embed="rId2" cstate="print">
            <a:lum contrast="10000"/>
          </a:blip>
          <a:srcRect/>
          <a:stretch>
            <a:fillRect/>
          </a:stretch>
        </p:blipFill>
        <p:spPr bwMode="auto">
          <a:xfrm>
            <a:off x="1331640" y="2627313"/>
            <a:ext cx="5937250" cy="423068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childTnLst>
                                </p:cTn>
                              </p:par>
                            </p:childTnLst>
                          </p:cTn>
                        </p:par>
                        <p:par>
                          <p:cTn id="15" fill="hold">
                            <p:stCondLst>
                              <p:cond delay="4000"/>
                            </p:stCondLst>
                            <p:childTnLst>
                              <p:par>
                                <p:cTn id="16" presetID="10" presetClass="entr" presetSubtype="0" fill="hold" grpId="0" nodeType="after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2000"/>
                                        <p:tgtEl>
                                          <p:spTgt spid="4">
                                            <p:txEl>
                                              <p:pRg st="2" end="2"/>
                                            </p:txEl>
                                          </p:spTgt>
                                        </p:tgtEl>
                                      </p:cBhvr>
                                    </p:animEffect>
                                  </p:childTnLst>
                                </p:cTn>
                              </p:par>
                            </p:childTnLst>
                          </p:cTn>
                        </p:par>
                        <p:par>
                          <p:cTn id="19" fill="hold">
                            <p:stCondLst>
                              <p:cond delay="60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6552728" cy="1224136"/>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Бюджетная система Российской Федерации</a:t>
            </a:r>
            <a:endParaRPr lang="ru-RU" dirty="0">
              <a:latin typeface="Times New Roman" pitchFamily="18" charset="0"/>
              <a:cs typeface="Times New Roman" pitchFamily="18" charset="0"/>
            </a:endParaRPr>
          </a:p>
        </p:txBody>
      </p:sp>
      <p:sp>
        <p:nvSpPr>
          <p:cNvPr id="4" name="Текст 3"/>
          <p:cNvSpPr>
            <a:spLocks noGrp="1"/>
          </p:cNvSpPr>
          <p:nvPr>
            <p:ph type="body" idx="2"/>
          </p:nvPr>
        </p:nvSpPr>
        <p:spPr>
          <a:xfrm>
            <a:off x="539552" y="1484784"/>
            <a:ext cx="7776864" cy="1728192"/>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Целью государства в свою очередь является достижение порядка и развития, и если в любом из регионов появляется дисбаланс, нехватка на что-то, то работа всего государства отдаляется от желаемой картины. </a:t>
            </a:r>
          </a:p>
          <a:p>
            <a:r>
              <a:rPr lang="ru-RU" b="1" dirty="0" smtClean="0">
                <a:solidFill>
                  <a:schemeClr val="accent2">
                    <a:lumMod val="75000"/>
                  </a:schemeClr>
                </a:solidFill>
                <a:latin typeface="Times New Roman" pitchFamily="18" charset="0"/>
                <a:cs typeface="Times New Roman" pitchFamily="18" charset="0"/>
              </a:rPr>
              <a:t>Познакомимся поближе с уровнями системы страны и рассмотрим их на примере намерений человека</a:t>
            </a:r>
            <a:endParaRPr lang="ru-RU" dirty="0" smtClean="0">
              <a:solidFill>
                <a:schemeClr val="accent2">
                  <a:lumMod val="75000"/>
                </a:schemeClr>
              </a:solidFill>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
        <p:nvSpPr>
          <p:cNvPr id="6" name="Прямоугольник 5"/>
          <p:cNvSpPr/>
          <p:nvPr/>
        </p:nvSpPr>
        <p:spPr>
          <a:xfrm>
            <a:off x="4499992" y="4005064"/>
            <a:ext cx="3744416" cy="1077218"/>
          </a:xfrm>
          <a:prstGeom prst="rect">
            <a:avLst/>
          </a:prstGeom>
        </p:spPr>
        <p:txBody>
          <a:bodyPr wrap="square">
            <a:spAutoFit/>
          </a:bodyPr>
          <a:lstStyle/>
          <a:p>
            <a:pPr algn="ctr">
              <a:buNone/>
            </a:pPr>
            <a:r>
              <a:rPr lang="ru-RU" sz="1600" b="1" dirty="0" smtClean="0">
                <a:solidFill>
                  <a:schemeClr val="accent2">
                    <a:lumMod val="75000"/>
                  </a:schemeClr>
                </a:solidFill>
                <a:latin typeface="Times New Roman" pitchFamily="18" charset="0"/>
                <a:cs typeface="Times New Roman" pitchFamily="18" charset="0"/>
              </a:rPr>
              <a:t>1 уровень – Федеральный бюджет </a:t>
            </a:r>
            <a:endParaRPr lang="ru-RU" sz="1600" dirty="0" smtClean="0">
              <a:solidFill>
                <a:schemeClr val="accent2">
                  <a:lumMod val="75000"/>
                </a:schemeClr>
              </a:solidFill>
              <a:latin typeface="Times New Roman" pitchFamily="18" charset="0"/>
              <a:cs typeface="Times New Roman" pitchFamily="18" charset="0"/>
            </a:endParaRPr>
          </a:p>
          <a:p>
            <a:pPr algn="ctr">
              <a:buNone/>
            </a:pPr>
            <a:r>
              <a:rPr lang="ru-RU" sz="1600" dirty="0" smtClean="0">
                <a:solidFill>
                  <a:schemeClr val="accent2">
                    <a:lumMod val="75000"/>
                  </a:schemeClr>
                </a:solidFill>
                <a:latin typeface="Times New Roman" pitchFamily="18" charset="0"/>
                <a:cs typeface="Times New Roman" pitchFamily="18" charset="0"/>
              </a:rPr>
              <a:t>Разрабатывается и осуществляется в форме федерального закона – главное намерение, цель «быть счастливым»</a:t>
            </a:r>
          </a:p>
        </p:txBody>
      </p:sp>
      <p:pic>
        <p:nvPicPr>
          <p:cNvPr id="2056" name="Picture 8" descr="C:\Users\Админ\Desktop\Катя\арты крита\цель1.png"/>
          <p:cNvPicPr>
            <a:picLocks noChangeAspect="1" noChangeArrowheads="1"/>
          </p:cNvPicPr>
          <p:nvPr/>
        </p:nvPicPr>
        <p:blipFill>
          <a:blip r:embed="rId2" cstate="print"/>
          <a:srcRect/>
          <a:stretch>
            <a:fillRect/>
          </a:stretch>
        </p:blipFill>
        <p:spPr bwMode="auto">
          <a:xfrm>
            <a:off x="-108520" y="2194471"/>
            <a:ext cx="5616624" cy="466352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fade">
                                      <p:cBhvr>
                                        <p:cTn id="12" dur="2000"/>
                                        <p:tgtEl>
                                          <p:spTgt spid="2056"/>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2000"/>
                                        <p:tgtEl>
                                          <p:spTgt spid="4">
                                            <p:txEl>
                                              <p:pRg st="0" end="0"/>
                                            </p:txEl>
                                          </p:spTgt>
                                        </p:tgtEl>
                                      </p:cBhvr>
                                    </p:animEffect>
                                  </p:childTnLst>
                                </p:cTn>
                              </p:par>
                            </p:childTnLst>
                          </p:cTn>
                        </p:par>
                        <p:par>
                          <p:cTn id="17" fill="hold">
                            <p:stCondLst>
                              <p:cond delay="4000"/>
                            </p:stCondLst>
                            <p:childTnLst>
                              <p:par>
                                <p:cTn id="18" presetID="10" presetClass="entr" presetSubtype="0" fill="hold" grpId="0" nodeType="after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2000"/>
                                        <p:tgtEl>
                                          <p:spTgt spid="4">
                                            <p:txEl>
                                              <p:pRg st="1" end="1"/>
                                            </p:txEl>
                                          </p:spTgt>
                                        </p:tgtEl>
                                      </p:cBhvr>
                                    </p:animEffect>
                                  </p:childTnLst>
                                </p:cTn>
                              </p:par>
                            </p:childTnLst>
                          </p:cTn>
                        </p:par>
                        <p:par>
                          <p:cTn id="21" fill="hold">
                            <p:stCondLst>
                              <p:cond delay="6000"/>
                            </p:stCondLst>
                            <p:childTnLst>
                              <p:par>
                                <p:cTn id="22" presetID="23" presetClass="entr" presetSubtype="16"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404664"/>
            <a:ext cx="6264696" cy="936104"/>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Бюджетная система Российской Федерации</a:t>
            </a:r>
            <a:endParaRPr lang="ru-RU" dirty="0">
              <a:solidFill>
                <a:schemeClr val="accent2">
                  <a:lumMod val="75000"/>
                </a:schemeClr>
              </a:solidFill>
            </a:endParaRPr>
          </a:p>
        </p:txBody>
      </p:sp>
      <p:sp>
        <p:nvSpPr>
          <p:cNvPr id="5" name="Прямоугольник 4"/>
          <p:cNvSpPr/>
          <p:nvPr/>
        </p:nvSpPr>
        <p:spPr>
          <a:xfrm>
            <a:off x="539552" y="1340768"/>
            <a:ext cx="4320480" cy="1169551"/>
          </a:xfrm>
          <a:prstGeom prst="rect">
            <a:avLst/>
          </a:prstGeom>
        </p:spPr>
        <p:txBody>
          <a:bodyPr wrap="square">
            <a:spAutoFit/>
          </a:bodyPr>
          <a:lstStyle/>
          <a:p>
            <a:pPr>
              <a:buNone/>
            </a:pPr>
            <a:r>
              <a:rPr lang="ru-RU" sz="1400" b="1" dirty="0" smtClean="0">
                <a:solidFill>
                  <a:schemeClr val="accent2">
                    <a:lumMod val="75000"/>
                  </a:schemeClr>
                </a:solidFill>
                <a:latin typeface="Times New Roman" pitchFamily="18" charset="0"/>
                <a:cs typeface="Times New Roman" pitchFamily="18" charset="0"/>
              </a:rPr>
              <a:t>2 уровень - региональные бюджеты субъектов РФ</a:t>
            </a:r>
            <a:endParaRPr lang="ru-RU" sz="1400" dirty="0" smtClean="0">
              <a:solidFill>
                <a:schemeClr val="accent2">
                  <a:lumMod val="75000"/>
                </a:schemeClr>
              </a:solidFill>
              <a:latin typeface="Times New Roman" pitchFamily="18" charset="0"/>
              <a:cs typeface="Times New Roman" pitchFamily="18" charset="0"/>
            </a:endParaRPr>
          </a:p>
          <a:p>
            <a:pPr>
              <a:buNone/>
            </a:pPr>
            <a:r>
              <a:rPr lang="ru-RU" sz="1400" dirty="0" smtClean="0">
                <a:solidFill>
                  <a:schemeClr val="accent2">
                    <a:lumMod val="75000"/>
                  </a:schemeClr>
                </a:solidFill>
                <a:latin typeface="Times New Roman" pitchFamily="18" charset="0"/>
                <a:cs typeface="Times New Roman" pitchFamily="18" charset="0"/>
              </a:rPr>
              <a:t>Форма образования и расходования денежных средств, предназначенных для обеспечения задач и функций субъектов РФ – намерения на сферу жизни «семья»</a:t>
            </a:r>
          </a:p>
        </p:txBody>
      </p:sp>
      <p:sp>
        <p:nvSpPr>
          <p:cNvPr id="6" name="Прямоугольник 5"/>
          <p:cNvSpPr/>
          <p:nvPr/>
        </p:nvSpPr>
        <p:spPr>
          <a:xfrm>
            <a:off x="4427984" y="4797152"/>
            <a:ext cx="4067944" cy="1600438"/>
          </a:xfrm>
          <a:prstGeom prst="rect">
            <a:avLst/>
          </a:prstGeom>
        </p:spPr>
        <p:txBody>
          <a:bodyPr wrap="square">
            <a:spAutoFit/>
          </a:bodyPr>
          <a:lstStyle/>
          <a:p>
            <a:pPr>
              <a:buNone/>
            </a:pPr>
            <a:r>
              <a:rPr lang="ru-RU" sz="1400" b="1" dirty="0" smtClean="0">
                <a:solidFill>
                  <a:schemeClr val="accent2">
                    <a:lumMod val="75000"/>
                  </a:schemeClr>
                </a:solidFill>
                <a:latin typeface="Times New Roman" pitchFamily="18" charset="0"/>
                <a:cs typeface="Times New Roman" pitchFamily="18" charset="0"/>
              </a:rPr>
              <a:t>3 уровень - бюджеты муниципальных образований, местные бюджеты</a:t>
            </a:r>
            <a:endParaRPr lang="ru-RU" sz="1400" dirty="0" smtClean="0">
              <a:solidFill>
                <a:schemeClr val="accent2">
                  <a:lumMod val="75000"/>
                </a:schemeClr>
              </a:solidFill>
              <a:latin typeface="Times New Roman" pitchFamily="18" charset="0"/>
              <a:cs typeface="Times New Roman" pitchFamily="18" charset="0"/>
            </a:endParaRPr>
          </a:p>
          <a:p>
            <a:pPr>
              <a:buNone/>
            </a:pPr>
            <a:r>
              <a:rPr lang="ru-RU" sz="1400" dirty="0" smtClean="0">
                <a:solidFill>
                  <a:schemeClr val="accent2">
                    <a:lumMod val="75000"/>
                  </a:schemeClr>
                </a:solidFill>
                <a:latin typeface="Times New Roman" pitchFamily="18" charset="0"/>
                <a:cs typeface="Times New Roman" pitchFamily="18" charset="0"/>
              </a:rPr>
              <a:t>Форма образования и расходования денежных  средств, предназначенных для обеспечения задач и функций муниципальных образований и местного самоуправления - бытовые задачи в одной из сфер жизни: «выделить время на общение с детьми»</a:t>
            </a:r>
          </a:p>
        </p:txBody>
      </p:sp>
      <p:pic>
        <p:nvPicPr>
          <p:cNvPr id="3078" name="Picture 6" descr="C:\Users\Админ\Desktop\Катя\арты крита\рукит.png"/>
          <p:cNvPicPr>
            <a:picLocks noChangeAspect="1" noChangeArrowheads="1"/>
          </p:cNvPicPr>
          <p:nvPr/>
        </p:nvPicPr>
        <p:blipFill>
          <a:blip r:embed="rId2" cstate="print"/>
          <a:srcRect l="20909" r="8523" b="29175"/>
          <a:stretch>
            <a:fillRect/>
          </a:stretch>
        </p:blipFill>
        <p:spPr bwMode="auto">
          <a:xfrm>
            <a:off x="467544" y="3212976"/>
            <a:ext cx="3888432" cy="3240360"/>
          </a:xfrm>
          <a:prstGeom prst="rect">
            <a:avLst/>
          </a:prstGeom>
          <a:noFill/>
        </p:spPr>
      </p:pic>
      <p:pic>
        <p:nvPicPr>
          <p:cNvPr id="3080" name="Picture 8" descr="C:\Users\Админ\Desktop\Катя\арты крита\подьеим.png"/>
          <p:cNvPicPr>
            <a:picLocks noChangeAspect="1" noChangeArrowheads="1"/>
          </p:cNvPicPr>
          <p:nvPr/>
        </p:nvPicPr>
        <p:blipFill>
          <a:blip r:embed="rId3" cstate="print"/>
          <a:srcRect l="18295" r="9830" b="16584"/>
          <a:stretch>
            <a:fillRect/>
          </a:stretch>
        </p:blipFill>
        <p:spPr bwMode="auto">
          <a:xfrm>
            <a:off x="4499992" y="836712"/>
            <a:ext cx="3960440" cy="38164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80"/>
                                        </p:tgtEl>
                                        <p:attrNameLst>
                                          <p:attrName>style.visibility</p:attrName>
                                        </p:attrNameLst>
                                      </p:cBhvr>
                                      <p:to>
                                        <p:strVal val="visible"/>
                                      </p:to>
                                    </p:set>
                                    <p:animEffect transition="in" filter="fade">
                                      <p:cBhvr>
                                        <p:cTn id="13" dur="2000"/>
                                        <p:tgtEl>
                                          <p:spTgt spid="308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20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3078"/>
                                        </p:tgtEl>
                                        <p:attrNameLst>
                                          <p:attrName>style.visibility</p:attrName>
                                        </p:attrNameLst>
                                      </p:cBhvr>
                                      <p:to>
                                        <p:strVal val="visible"/>
                                      </p:to>
                                    </p:set>
                                    <p:animEffect transition="in" filter="fade">
                                      <p:cBhvr>
                                        <p:cTn id="23" dur="20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92696"/>
            <a:ext cx="6408712" cy="936104"/>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Структура государственного бюджета. Доходы</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611560" y="1700808"/>
            <a:ext cx="7848872" cy="1440159"/>
          </a:xfrm>
        </p:spPr>
        <p:txBody>
          <a:bodyPr/>
          <a:lstStyle/>
          <a:p>
            <a:r>
              <a:rPr lang="ru-RU" b="1" dirty="0" smtClean="0">
                <a:solidFill>
                  <a:schemeClr val="accent2">
                    <a:lumMod val="75000"/>
                  </a:schemeClr>
                </a:solidFill>
                <a:latin typeface="Times New Roman" pitchFamily="18" charset="0"/>
                <a:cs typeface="Times New Roman" pitchFamily="18" charset="0"/>
              </a:rPr>
              <a:t>Доходы</a:t>
            </a:r>
            <a:r>
              <a:rPr lang="ru-RU" dirty="0" smtClean="0">
                <a:solidFill>
                  <a:schemeClr val="accent2">
                    <a:lumMod val="75000"/>
                  </a:schemeClr>
                </a:solidFill>
                <a:latin typeface="Times New Roman" pitchFamily="18" charset="0"/>
                <a:cs typeface="Times New Roman" pitchFamily="18" charset="0"/>
              </a:rPr>
              <a:t> бюджета – денежные средства, в соответствии с законодательством РФ поступающие в безвозмездном безвозвратном порядке в распоряжение органов государственной власти. То, откуда человек всегда может черпать энергию.</a:t>
            </a:r>
            <a:r>
              <a:rPr lang="ru-RU" b="1" dirty="0" smtClean="0">
                <a:solidFill>
                  <a:schemeClr val="accent2">
                    <a:lumMod val="75000"/>
                  </a:schemeClr>
                </a:solidFill>
                <a:latin typeface="Times New Roman" pitchFamily="18" charset="0"/>
                <a:cs typeface="Times New Roman" pitchFamily="18" charset="0"/>
              </a:rPr>
              <a:t> Существуют налоговые и неналоговые доходы</a:t>
            </a:r>
            <a:endParaRPr lang="ru-RU" dirty="0" smtClean="0">
              <a:solidFill>
                <a:schemeClr val="accent2">
                  <a:lumMod val="75000"/>
                </a:schemeClr>
              </a:solidFill>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a:p>
        </p:txBody>
      </p:sp>
      <p:sp>
        <p:nvSpPr>
          <p:cNvPr id="3" name="Содержимое 2"/>
          <p:cNvSpPr>
            <a:spLocks noGrp="1"/>
          </p:cNvSpPr>
          <p:nvPr>
            <p:ph sz="half" idx="1"/>
          </p:nvPr>
        </p:nvSpPr>
        <p:spPr>
          <a:xfrm>
            <a:off x="323528" y="5085184"/>
            <a:ext cx="4176464" cy="1080120"/>
          </a:xfrm>
        </p:spPr>
        <p:txBody>
          <a:bodyPr>
            <a:normAutofit/>
          </a:bodyPr>
          <a:lstStyle/>
          <a:p>
            <a:pPr>
              <a:buNone/>
            </a:pPr>
            <a:r>
              <a:rPr lang="ru-RU" sz="1400" b="1"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p:txBody>
      </p:sp>
      <p:pic>
        <p:nvPicPr>
          <p:cNvPr id="6146" name="Picture 2" descr="C:\Users\Админ\Desktop\Катя\арты крита\спираль.png"/>
          <p:cNvPicPr>
            <a:picLocks noChangeAspect="1" noChangeArrowheads="1"/>
          </p:cNvPicPr>
          <p:nvPr/>
        </p:nvPicPr>
        <p:blipFill>
          <a:blip r:embed="rId2" cstate="print"/>
          <a:srcRect l="5343" r="4271" b="10783"/>
          <a:stretch>
            <a:fillRect/>
          </a:stretch>
        </p:blipFill>
        <p:spPr bwMode="auto">
          <a:xfrm>
            <a:off x="0" y="1556792"/>
            <a:ext cx="9144000" cy="53012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1000"/>
                                        <p:tgtEl>
                                          <p:spTgt spid="6146"/>
                                        </p:tgtEl>
                                      </p:cBhvr>
                                    </p:animEffect>
                                    <p:anim calcmode="lin" valueType="num">
                                      <p:cBhvr>
                                        <p:cTn id="13" dur="1000" fill="hold"/>
                                        <p:tgtEl>
                                          <p:spTgt spid="6146"/>
                                        </p:tgtEl>
                                        <p:attrNameLst>
                                          <p:attrName>ppt_x</p:attrName>
                                        </p:attrNameLst>
                                      </p:cBhvr>
                                      <p:tavLst>
                                        <p:tav tm="0">
                                          <p:val>
                                            <p:strVal val="#ppt_x"/>
                                          </p:val>
                                        </p:tav>
                                        <p:tav tm="100000">
                                          <p:val>
                                            <p:strVal val="#ppt_x"/>
                                          </p:val>
                                        </p:tav>
                                      </p:tavLst>
                                    </p:anim>
                                    <p:anim calcmode="lin" valueType="num">
                                      <p:cBhvr>
                                        <p:cTn id="14" dur="1000" fill="hold"/>
                                        <p:tgtEl>
                                          <p:spTgt spid="614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916832"/>
            <a:ext cx="4248472" cy="853400"/>
          </a:xfrm>
        </p:spPr>
        <p:txBody>
          <a:bodyPr/>
          <a:lstStyle/>
          <a:p>
            <a:r>
              <a:rPr lang="ru-RU" dirty="0" smtClean="0">
                <a:solidFill>
                  <a:schemeClr val="accent2">
                    <a:lumMod val="75000"/>
                  </a:schemeClr>
                </a:solidFill>
                <a:latin typeface="Times New Roman" pitchFamily="18" charset="0"/>
                <a:cs typeface="Times New Roman" pitchFamily="18" charset="0"/>
              </a:rPr>
              <a:t>Налоговые доходы</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683568" y="2924944"/>
            <a:ext cx="3888432" cy="2160240"/>
          </a:xfrm>
        </p:spPr>
        <p:txBody>
          <a:bodyPr>
            <a:normAutofit/>
          </a:bodyPr>
          <a:lstStyle/>
          <a:p>
            <a:r>
              <a:rPr lang="ru-RU" b="1" dirty="0">
                <a:solidFill>
                  <a:schemeClr val="accent2">
                    <a:lumMod val="75000"/>
                  </a:schemeClr>
                </a:solidFill>
                <a:latin typeface="Times New Roman" pitchFamily="18" charset="0"/>
                <a:cs typeface="Times New Roman" pitchFamily="18" charset="0"/>
              </a:rPr>
              <a:t>Налоговые</a:t>
            </a:r>
            <a:r>
              <a:rPr lang="ru-RU" dirty="0">
                <a:solidFill>
                  <a:schemeClr val="accent2">
                    <a:lumMod val="75000"/>
                  </a:schemeClr>
                </a:solidFill>
                <a:latin typeface="Times New Roman" pitchFamily="18" charset="0"/>
                <a:cs typeface="Times New Roman" pitchFamily="18" charset="0"/>
              </a:rPr>
              <a:t> </a:t>
            </a:r>
            <a:r>
              <a:rPr lang="ru-RU" dirty="0" smtClean="0">
                <a:solidFill>
                  <a:schemeClr val="accent2">
                    <a:lumMod val="75000"/>
                  </a:schemeClr>
                </a:solidFill>
                <a:latin typeface="Times New Roman" pitchFamily="18" charset="0"/>
                <a:cs typeface="Times New Roman" pitchFamily="18" charset="0"/>
              </a:rPr>
              <a:t> –  база для государства, плата за пользование имуществом в</a:t>
            </a:r>
            <a:r>
              <a:rPr lang="ru-RU" dirty="0" smtClean="0">
                <a:latin typeface="Times New Roman" pitchFamily="18" charset="0"/>
                <a:cs typeface="Times New Roman" pitchFamily="18" charset="0"/>
              </a:rPr>
              <a:t> </a:t>
            </a:r>
            <a:r>
              <a:rPr lang="ru-RU" dirty="0" smtClean="0">
                <a:solidFill>
                  <a:schemeClr val="accent2">
                    <a:lumMod val="75000"/>
                  </a:schemeClr>
                </a:solidFill>
                <a:latin typeface="Times New Roman" pitchFamily="18" charset="0"/>
                <a:cs typeface="Times New Roman" pitchFamily="18" charset="0"/>
              </a:rPr>
              <a:t>целях финансового обеспечения деятельности государства. У человека - это энергия, которая дается за работу со своим режимом сна, питанием, а, как главное, вложения в свое здоровье. То, что дает опору</a:t>
            </a:r>
            <a:endParaRPr lang="ru-RU" dirty="0"/>
          </a:p>
        </p:txBody>
      </p:sp>
      <p:pic>
        <p:nvPicPr>
          <p:cNvPr id="1026" name="Picture 2" descr="C:\Users\Админ\Desktop\Катя\арты крита\налоговые.png"/>
          <p:cNvPicPr>
            <a:picLocks noChangeAspect="1" noChangeArrowheads="1"/>
          </p:cNvPicPr>
          <p:nvPr/>
        </p:nvPicPr>
        <p:blipFill>
          <a:blip r:embed="rId2" cstate="print"/>
          <a:srcRect/>
          <a:stretch>
            <a:fillRect/>
          </a:stretch>
        </p:blipFill>
        <p:spPr bwMode="auto">
          <a:xfrm>
            <a:off x="4211960" y="-171400"/>
            <a:ext cx="4752528" cy="672260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772816"/>
            <a:ext cx="4618856" cy="792088"/>
          </a:xfrm>
        </p:spPr>
        <p:txBody>
          <a:bodyPr/>
          <a:lstStyle/>
          <a:p>
            <a:r>
              <a:rPr lang="ru-RU" dirty="0" smtClean="0">
                <a:solidFill>
                  <a:schemeClr val="accent2">
                    <a:lumMod val="75000"/>
                  </a:schemeClr>
                </a:solidFill>
                <a:latin typeface="Times New Roman" pitchFamily="18" charset="0"/>
                <a:cs typeface="Times New Roman" pitchFamily="18" charset="0"/>
              </a:rPr>
              <a:t>Неналоговые доходы</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539552" y="2708920"/>
            <a:ext cx="4114800" cy="2651664"/>
          </a:xfrm>
        </p:spPr>
        <p:txBody>
          <a:bodyPr>
            <a:normAutofit/>
          </a:bodyPr>
          <a:lstStyle/>
          <a:p>
            <a:r>
              <a:rPr lang="ru-RU" b="1" dirty="0">
                <a:solidFill>
                  <a:schemeClr val="accent2">
                    <a:lumMod val="75000"/>
                  </a:schemeClr>
                </a:solidFill>
                <a:latin typeface="Times New Roman" pitchFamily="18" charset="0"/>
                <a:cs typeface="Times New Roman" pitchFamily="18" charset="0"/>
              </a:rPr>
              <a:t>Неналоговые</a:t>
            </a:r>
            <a:r>
              <a:rPr lang="ru-RU" dirty="0">
                <a:solidFill>
                  <a:schemeClr val="accent2">
                    <a:lumMod val="75000"/>
                  </a:schemeClr>
                </a:solidFill>
                <a:latin typeface="Times New Roman" pitchFamily="18" charset="0"/>
                <a:cs typeface="Times New Roman" pitchFamily="18" charset="0"/>
              </a:rPr>
              <a:t> </a:t>
            </a:r>
            <a:r>
              <a:rPr lang="ru-RU" dirty="0" smtClean="0">
                <a:solidFill>
                  <a:schemeClr val="accent2">
                    <a:lumMod val="75000"/>
                  </a:schemeClr>
                </a:solidFill>
                <a:latin typeface="Times New Roman" pitchFamily="18" charset="0"/>
                <a:cs typeface="Times New Roman" pitchFamily="18" charset="0"/>
              </a:rPr>
              <a:t>– доходы от использования имущества, от оказания платных услуг (работ), от продажи материальных и нематериальных активов, штрафы, санкции, возмещение ущерба. На уровне личности энергию дает реализация своих навыков и знаний, помощь окружающим, четкие личные границы, разрешение конфликтов, завершение начатых дел</a:t>
            </a:r>
          </a:p>
        </p:txBody>
      </p:sp>
      <p:pic>
        <p:nvPicPr>
          <p:cNvPr id="4098" name="Picture 2" descr="C:\Users\Админ\Desktop\Катя\арты крита\победа.png"/>
          <p:cNvPicPr>
            <a:picLocks noChangeAspect="1" noChangeArrowheads="1"/>
          </p:cNvPicPr>
          <p:nvPr/>
        </p:nvPicPr>
        <p:blipFill>
          <a:blip r:embed="rId2" cstate="print"/>
          <a:srcRect/>
          <a:stretch>
            <a:fillRect/>
          </a:stretch>
        </p:blipFill>
        <p:spPr bwMode="auto">
          <a:xfrm>
            <a:off x="4295753" y="0"/>
            <a:ext cx="4848247"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1000"/>
                                        <p:tgtEl>
                                          <p:spTgt spid="4098"/>
                                        </p:tgtEl>
                                      </p:cBhvr>
                                    </p:animEffect>
                                    <p:anim calcmode="lin" valueType="num">
                                      <p:cBhvr>
                                        <p:cTn id="13" dur="1000" fill="hold"/>
                                        <p:tgtEl>
                                          <p:spTgt spid="4098"/>
                                        </p:tgtEl>
                                        <p:attrNameLst>
                                          <p:attrName>ppt_x</p:attrName>
                                        </p:attrNameLst>
                                      </p:cBhvr>
                                      <p:tavLst>
                                        <p:tav tm="0">
                                          <p:val>
                                            <p:strVal val="#ppt_x"/>
                                          </p:val>
                                        </p:tav>
                                        <p:tav tm="100000">
                                          <p:val>
                                            <p:strVal val="#ppt_x"/>
                                          </p:val>
                                        </p:tav>
                                      </p:tavLst>
                                    </p:anim>
                                    <p:anim calcmode="lin" valueType="num">
                                      <p:cBhvr>
                                        <p:cTn id="14" dur="1000" fill="hold"/>
                                        <p:tgtEl>
                                          <p:spTgt spid="409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6419056" cy="923702"/>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Расходы государства и вложения человека в свою жизнь</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395536" y="1628800"/>
            <a:ext cx="7560840" cy="936103"/>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Расходы бюджета – денежные средства, направленные на финансовое обеспечение задач и функций государства. </a:t>
            </a:r>
          </a:p>
          <a:p>
            <a:r>
              <a:rPr lang="ru-RU" dirty="0" smtClean="0">
                <a:solidFill>
                  <a:schemeClr val="accent2">
                    <a:lumMod val="75000"/>
                  </a:schemeClr>
                </a:solidFill>
                <a:latin typeface="Times New Roman" pitchFamily="18" charset="0"/>
                <a:cs typeface="Times New Roman" pitchFamily="18" charset="0"/>
              </a:rPr>
              <a:t>То, куда вы отдаете свою энергию и ресурс – работа, общение с людьми, выполнение бытовых задач, анализ ситуаций, любые вложения в себя</a:t>
            </a:r>
          </a:p>
          <a:p>
            <a:endParaRPr lang="ru-RU" dirty="0">
              <a:solidFill>
                <a:schemeClr val="accent2">
                  <a:lumMod val="75000"/>
                </a:schemeClr>
              </a:solidFill>
              <a:latin typeface="Times New Roman" pitchFamily="18" charset="0"/>
              <a:cs typeface="Times New Roman" pitchFamily="18" charset="0"/>
            </a:endParaRPr>
          </a:p>
        </p:txBody>
      </p:sp>
      <p:pic>
        <p:nvPicPr>
          <p:cNvPr id="1026" name="Picture 2" descr="C:\Users\Админ\Desktop\Катя\арты крита\расходы.png"/>
          <p:cNvPicPr>
            <a:picLocks noChangeAspect="1" noChangeArrowheads="1"/>
          </p:cNvPicPr>
          <p:nvPr/>
        </p:nvPicPr>
        <p:blipFill>
          <a:blip r:embed="rId2" cstate="print"/>
          <a:srcRect/>
          <a:stretch>
            <a:fillRect/>
          </a:stretch>
        </p:blipFill>
        <p:spPr bwMode="auto">
          <a:xfrm>
            <a:off x="0" y="1487788"/>
            <a:ext cx="7596336" cy="53702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1"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29"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1000" fill="hold"/>
                                        <p:tgtEl>
                                          <p:spTgt spid="1026"/>
                                        </p:tgtEl>
                                        <p:attrNameLst>
                                          <p:attrName>ppt_x</p:attrName>
                                        </p:attrNameLst>
                                      </p:cBhvr>
                                      <p:tavLst>
                                        <p:tav tm="0">
                                          <p:val>
                                            <p:strVal val="#ppt_x-.2"/>
                                          </p:val>
                                        </p:tav>
                                        <p:tav tm="100000">
                                          <p:val>
                                            <p:strVal val="#ppt_x"/>
                                          </p:val>
                                        </p:tav>
                                      </p:tavLst>
                                    </p:anim>
                                    <p:anim calcmode="lin" valueType="num">
                                      <p:cBhvr>
                                        <p:cTn id="13"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2000"/>
                                        <p:tgtEl>
                                          <p:spTgt spid="4">
                                            <p:txEl>
                                              <p:pRg st="0" end="0"/>
                                            </p:txEl>
                                          </p:spTgt>
                                        </p:tgtEl>
                                      </p:cBhvr>
                                    </p:animEffect>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4704"/>
            <a:ext cx="4402832" cy="779686"/>
          </a:xfrm>
        </p:spPr>
        <p:txBody>
          <a:bodyPr/>
          <a:lstStyle/>
          <a:p>
            <a:r>
              <a:rPr lang="ru-RU" dirty="0" smtClean="0">
                <a:solidFill>
                  <a:schemeClr val="accent2">
                    <a:lumMod val="75000"/>
                  </a:schemeClr>
                </a:solidFill>
                <a:latin typeface="Times New Roman" pitchFamily="18" charset="0"/>
                <a:cs typeface="Times New Roman" pitchFamily="18" charset="0"/>
              </a:rPr>
              <a:t>Каким должен быть бюджет?</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539552" y="1556792"/>
            <a:ext cx="7488832" cy="1512168"/>
          </a:xfrm>
        </p:spPr>
        <p:txBody>
          <a:bodyPr/>
          <a:lstStyle/>
          <a:p>
            <a:r>
              <a:rPr lang="ru-RU" dirty="0" smtClean="0">
                <a:solidFill>
                  <a:schemeClr val="accent2">
                    <a:lumMod val="75000"/>
                  </a:schemeClr>
                </a:solidFill>
                <a:latin typeface="Times New Roman" pitchFamily="18" charset="0"/>
                <a:cs typeface="Times New Roman" pitchFamily="18" charset="0"/>
              </a:rPr>
              <a:t>В интересах государства поддерживать стабильное состояние экономики и развиваться, как и нам чувствовать опору под ногами и стремиться к большему. По своей сути, бюджет должен быть сбалансирован в целом в течение экономического цикла</a:t>
            </a:r>
          </a:p>
          <a:p>
            <a:endParaRPr lang="ru-RU" dirty="0"/>
          </a:p>
        </p:txBody>
      </p:sp>
      <p:pic>
        <p:nvPicPr>
          <p:cNvPr id="5123" name="Picture 3" descr="C:\Users\Админ\Desktop\Катя\арты крита\адр.png"/>
          <p:cNvPicPr>
            <a:picLocks noChangeAspect="1" noChangeArrowheads="1"/>
          </p:cNvPicPr>
          <p:nvPr/>
        </p:nvPicPr>
        <p:blipFill>
          <a:blip r:embed="rId2" cstate="print"/>
          <a:srcRect l="8333" r="3704"/>
          <a:stretch>
            <a:fillRect/>
          </a:stretch>
        </p:blipFill>
        <p:spPr bwMode="auto">
          <a:xfrm>
            <a:off x="1259632" y="2204864"/>
            <a:ext cx="6840760" cy="438221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123"/>
                                        </p:tgtEl>
                                        <p:attrNameLst>
                                          <p:attrName>style.visibility</p:attrName>
                                        </p:attrNameLst>
                                      </p:cBhvr>
                                      <p:to>
                                        <p:strVal val="visible"/>
                                      </p:to>
                                    </p:set>
                                    <p:animEffect transition="in" filter="fade">
                                      <p:cBhvr>
                                        <p:cTn id="10" dur="2000"/>
                                        <p:tgtEl>
                                          <p:spTgt spid="5123"/>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700808"/>
            <a:ext cx="4248472" cy="936104"/>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Дефицитный бюджет</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539552" y="2708920"/>
            <a:ext cx="3744416" cy="1584176"/>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Это состояние наблюдается, когда расходы превышают доходы, недостаточно средств чтобы покрыть все нужды. </a:t>
            </a:r>
          </a:p>
          <a:p>
            <a:r>
              <a:rPr lang="ru-RU" dirty="0" smtClean="0">
                <a:solidFill>
                  <a:schemeClr val="accent2">
                    <a:lumMod val="75000"/>
                  </a:schemeClr>
                </a:solidFill>
                <a:latin typeface="Times New Roman" pitchFamily="18" charset="0"/>
                <a:cs typeface="Times New Roman" pitchFamily="18" charset="0"/>
              </a:rPr>
              <a:t>Переводя в план энергии: момент нехватки сил для осуществления всех поставленных задач, что у людей периодически случается и не исключено у государства</a:t>
            </a:r>
          </a:p>
        </p:txBody>
      </p:sp>
      <p:pic>
        <p:nvPicPr>
          <p:cNvPr id="9218" name="Picture 2" descr="C:\Users\Админ\Desktop\Катя\арты крита\инь ян разрухаа.png"/>
          <p:cNvPicPr>
            <a:picLocks noChangeAspect="1" noChangeArrowheads="1"/>
          </p:cNvPicPr>
          <p:nvPr/>
        </p:nvPicPr>
        <p:blipFill>
          <a:blip r:embed="rId2" cstate="print"/>
          <a:srcRect/>
          <a:stretch>
            <a:fillRect/>
          </a:stretch>
        </p:blipFill>
        <p:spPr bwMode="auto">
          <a:xfrm>
            <a:off x="4054927" y="0"/>
            <a:ext cx="4850429"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2000"/>
                                        <p:tgtEl>
                                          <p:spTgt spid="9218"/>
                                        </p:tgtEl>
                                      </p:cBhvr>
                                    </p:animEffect>
                                  </p:childTnLst>
                                </p:cTn>
                              </p:par>
                            </p:childTnLst>
                          </p:cTn>
                        </p:par>
                        <p:par>
                          <p:cTn id="13" fill="hold">
                            <p:stCondLst>
                              <p:cond delay="2000"/>
                            </p:stCondLst>
                            <p:childTnLst>
                              <p:par>
                                <p:cTn id="14" presetID="47"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anim calcmode="lin" valueType="num">
                                      <p:cBhvr>
                                        <p:cTn id="1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47" presetClass="entr" presetSubtype="0" fill="hold" grpId="0" nodeType="after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1000"/>
                                        <p:tgtEl>
                                          <p:spTgt spid="4">
                                            <p:txEl>
                                              <p:pRg st="1" end="1"/>
                                            </p:txEl>
                                          </p:spTgt>
                                        </p:tgtEl>
                                      </p:cBhvr>
                                    </p:animEffect>
                                    <p:anim calcmode="lin" valueType="num">
                                      <p:cBhvr>
                                        <p:cTn id="2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556792"/>
            <a:ext cx="4546848" cy="1080120"/>
          </a:xfrm>
          <a:effectLst/>
        </p:spPr>
        <p:txBody>
          <a:bodyPr>
            <a:normAutofit/>
          </a:bodyPr>
          <a:lstStyle/>
          <a:p>
            <a:r>
              <a:rPr lang="ru-RU" dirty="0" smtClean="0">
                <a:ln w="9000" cmpd="sng">
                  <a:solidFill>
                    <a:schemeClr val="accent2">
                      <a:lumMod val="50000"/>
                    </a:schemeClr>
                  </a:solidFill>
                  <a:prstDash val="solid"/>
                </a:ln>
                <a:solidFill>
                  <a:schemeClr val="accent2">
                    <a:lumMod val="75000"/>
                  </a:schemeClr>
                </a:solidFill>
                <a:effectLst/>
                <a:latin typeface="Times New Roman" pitchFamily="18" charset="0"/>
                <a:cs typeface="Times New Roman" pitchFamily="18" charset="0"/>
              </a:rPr>
              <a:t>Причины дефицита (государство – человек)</a:t>
            </a:r>
            <a:endParaRPr lang="ru-RU" dirty="0">
              <a:ln w="9000" cmpd="sng">
                <a:solidFill>
                  <a:schemeClr val="accent2">
                    <a:lumMod val="5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Times New Roman" pitchFamily="18" charset="0"/>
              <a:cs typeface="Times New Roman" pitchFamily="18" charset="0"/>
            </a:endParaRPr>
          </a:p>
        </p:txBody>
      </p:sp>
      <p:sp>
        <p:nvSpPr>
          <p:cNvPr id="4" name="Текст 3"/>
          <p:cNvSpPr>
            <a:spLocks noGrp="1"/>
          </p:cNvSpPr>
          <p:nvPr>
            <p:ph type="body" idx="2"/>
          </p:nvPr>
        </p:nvSpPr>
        <p:spPr>
          <a:xfrm>
            <a:off x="539552" y="2852936"/>
            <a:ext cx="4536504" cy="864096"/>
          </a:xfrm>
        </p:spPr>
        <p:txBody>
          <a:bodyPr>
            <a:normAutofit/>
          </a:bodyPr>
          <a:lstStyle/>
          <a:p>
            <a:pPr lvl="0">
              <a:buFont typeface="Arial" pitchFamily="34" charset="0"/>
              <a:buChar char="•"/>
            </a:pPr>
            <a:r>
              <a:rPr lang="ru-RU" b="1" dirty="0" smtClean="0">
                <a:solidFill>
                  <a:schemeClr val="accent2">
                    <a:lumMod val="75000"/>
                  </a:schemeClr>
                </a:solidFill>
                <a:latin typeface="Times New Roman" pitchFamily="18" charset="0"/>
                <a:cs typeface="Times New Roman" pitchFamily="18" charset="0"/>
              </a:rPr>
              <a:t>Решение острых социальных проблем </a:t>
            </a:r>
            <a:r>
              <a:rPr lang="ru-RU" dirty="0" smtClean="0">
                <a:solidFill>
                  <a:schemeClr val="accent2">
                    <a:lumMod val="75000"/>
                  </a:schemeClr>
                </a:solidFill>
                <a:latin typeface="Times New Roman" pitchFamily="18" charset="0"/>
                <a:cs typeface="Times New Roman" pitchFamily="18" charset="0"/>
              </a:rPr>
              <a:t>– конфликты, которые всегда забирают энергию, по своей природе внезапны и обязывают активное участие</a:t>
            </a:r>
          </a:p>
          <a:p>
            <a:endParaRPr lang="ru-RU" dirty="0">
              <a:solidFill>
                <a:schemeClr val="accent2">
                  <a:lumMod val="75000"/>
                </a:schemeClr>
              </a:solidFill>
              <a:latin typeface="Times New Roman" pitchFamily="18" charset="0"/>
              <a:cs typeface="Times New Roman" pitchFamily="18" charset="0"/>
            </a:endParaRPr>
          </a:p>
        </p:txBody>
      </p:sp>
      <p:pic>
        <p:nvPicPr>
          <p:cNvPr id="1027" name="Picture 3" descr="C:\Users\Админ\Desktop\Катя\арты крита\финишш.png"/>
          <p:cNvPicPr>
            <a:picLocks noChangeAspect="1" noChangeArrowheads="1"/>
          </p:cNvPicPr>
          <p:nvPr/>
        </p:nvPicPr>
        <p:blipFill>
          <a:blip r:embed="rId2" cstate="print"/>
          <a:srcRect l="29364" t="8707" r="43706" b="7220"/>
          <a:stretch>
            <a:fillRect/>
          </a:stretch>
        </p:blipFill>
        <p:spPr bwMode="auto">
          <a:xfrm>
            <a:off x="5493246" y="265139"/>
            <a:ext cx="3168352" cy="6592861"/>
          </a:xfrm>
          <a:prstGeom prst="rect">
            <a:avLst/>
          </a:prstGeom>
          <a:noFill/>
        </p:spPr>
      </p:pic>
      <p:sp>
        <p:nvSpPr>
          <p:cNvPr id="7" name="Прямоугольник 6"/>
          <p:cNvSpPr/>
          <p:nvPr/>
        </p:nvSpPr>
        <p:spPr>
          <a:xfrm>
            <a:off x="467544" y="4005064"/>
            <a:ext cx="4802832" cy="954107"/>
          </a:xfrm>
          <a:prstGeom prst="rect">
            <a:avLst/>
          </a:prstGeom>
        </p:spPr>
        <p:txBody>
          <a:bodyPr wrap="square">
            <a:spAutoFit/>
          </a:bodyPr>
          <a:lstStyle/>
          <a:p>
            <a:pPr lvl="0">
              <a:buClr>
                <a:srgbClr val="B13F9A"/>
              </a:buClr>
              <a:buSzPct val="73000"/>
              <a:buFont typeface="Arial" pitchFamily="34" charset="0"/>
              <a:buChar char="•"/>
            </a:pPr>
            <a:r>
              <a:rPr lang="ru-RU" sz="1400" b="1" dirty="0" smtClean="0">
                <a:solidFill>
                  <a:srgbClr val="AC66BB">
                    <a:lumMod val="75000"/>
                  </a:srgbClr>
                </a:solidFill>
                <a:latin typeface="Times New Roman" pitchFamily="18" charset="0"/>
                <a:cs typeface="Times New Roman" pitchFamily="18" charset="0"/>
              </a:rPr>
              <a:t>Спад темпов производства </a:t>
            </a:r>
            <a:r>
              <a:rPr lang="ru-RU" sz="1400" dirty="0" smtClean="0">
                <a:solidFill>
                  <a:srgbClr val="AC66BB">
                    <a:lumMod val="75000"/>
                  </a:srgbClr>
                </a:solidFill>
                <a:latin typeface="Times New Roman" pitchFamily="18" charset="0"/>
                <a:cs typeface="Times New Roman" pitchFamily="18" charset="0"/>
              </a:rPr>
              <a:t>– упадок сил и сопутствующая их нехватка на базовые дневные задачи и самореализацию, может происходить из-за нехватки мотивации, вложенного смысла в действия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2000"/>
                                        <p:tgtEl>
                                          <p:spTgt spid="1027"/>
                                        </p:tgtEl>
                                      </p:cBhvr>
                                    </p:animEffect>
                                  </p:childTnLst>
                                </p:cTn>
                              </p:par>
                            </p:childTnLst>
                          </p:cTn>
                        </p:par>
                        <p:par>
                          <p:cTn id="13" fill="hold">
                            <p:stCondLst>
                              <p:cond delay="2000"/>
                            </p:stCondLst>
                            <p:childTnLst>
                              <p:par>
                                <p:cTn id="14" presetID="47"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anim calcmode="lin" valueType="num">
                                      <p:cBhvr>
                                        <p:cTn id="1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47"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5544616" cy="923702"/>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Причины дефицита (государство – человек)</a:t>
            </a:r>
            <a:endParaRPr lang="ru-RU" dirty="0">
              <a:solidFill>
                <a:schemeClr val="accent2">
                  <a:lumMod val="75000"/>
                </a:schemeClr>
              </a:solidFill>
            </a:endParaRPr>
          </a:p>
        </p:txBody>
      </p:sp>
      <p:sp>
        <p:nvSpPr>
          <p:cNvPr id="4" name="Текст 3"/>
          <p:cNvSpPr>
            <a:spLocks noGrp="1"/>
          </p:cNvSpPr>
          <p:nvPr>
            <p:ph type="body" idx="2"/>
          </p:nvPr>
        </p:nvSpPr>
        <p:spPr>
          <a:xfrm>
            <a:off x="539552" y="1484784"/>
            <a:ext cx="3898776" cy="1224136"/>
          </a:xfrm>
        </p:spPr>
        <p:txBody>
          <a:bodyPr>
            <a:normAutofit/>
          </a:bodyPr>
          <a:lstStyle/>
          <a:p>
            <a:pPr lvl="0">
              <a:buFont typeface="Arial" pitchFamily="34" charset="0"/>
              <a:buChar char="•"/>
            </a:pPr>
            <a:r>
              <a:rPr lang="ru-RU" b="1" dirty="0" smtClean="0">
                <a:solidFill>
                  <a:schemeClr val="accent2">
                    <a:lumMod val="75000"/>
                  </a:schemeClr>
                </a:solidFill>
                <a:latin typeface="Times New Roman" pitchFamily="18" charset="0"/>
                <a:cs typeface="Times New Roman" pitchFamily="18" charset="0"/>
              </a:rPr>
              <a:t>Недостаточная целесообразность и эффективность государственных расходов – </a:t>
            </a:r>
            <a:r>
              <a:rPr lang="ru-RU" dirty="0" smtClean="0">
                <a:solidFill>
                  <a:schemeClr val="accent2">
                    <a:lumMod val="75000"/>
                  </a:schemeClr>
                </a:solidFill>
                <a:latin typeface="Times New Roman" pitchFamily="18" charset="0"/>
                <a:cs typeface="Times New Roman" pitchFamily="18" charset="0"/>
              </a:rPr>
              <a:t>трата энергии «в никуда» - избыточный просмотр соц. сетей, обсуждение жизни других людей, мечтания и отсутствие реальных действий</a:t>
            </a:r>
          </a:p>
        </p:txBody>
      </p:sp>
      <p:pic>
        <p:nvPicPr>
          <p:cNvPr id="2054" name="Picture 6" descr="C:\Users\Админ\Desktop\Катя\арты крита\мышлениее.png"/>
          <p:cNvPicPr>
            <a:picLocks noChangeAspect="1" noChangeArrowheads="1"/>
          </p:cNvPicPr>
          <p:nvPr/>
        </p:nvPicPr>
        <p:blipFill>
          <a:blip r:embed="rId2" cstate="print"/>
          <a:srcRect t="13537" b="9751"/>
          <a:stretch>
            <a:fillRect/>
          </a:stretch>
        </p:blipFill>
        <p:spPr bwMode="auto">
          <a:xfrm>
            <a:off x="539552" y="2852936"/>
            <a:ext cx="3384376" cy="3672408"/>
          </a:xfrm>
          <a:prstGeom prst="rect">
            <a:avLst/>
          </a:prstGeom>
          <a:noFill/>
        </p:spPr>
      </p:pic>
      <p:pic>
        <p:nvPicPr>
          <p:cNvPr id="3074" name="Picture 2" descr="C:\Users\Админ\Desktop\Катя\арты крита\жерттвива.png"/>
          <p:cNvPicPr>
            <a:picLocks noChangeAspect="1" noChangeArrowheads="1"/>
          </p:cNvPicPr>
          <p:nvPr/>
        </p:nvPicPr>
        <p:blipFill>
          <a:blip r:embed="rId3" cstate="print"/>
          <a:srcRect t="20202" r="8557" b="15153"/>
          <a:stretch>
            <a:fillRect/>
          </a:stretch>
        </p:blipFill>
        <p:spPr bwMode="auto">
          <a:xfrm>
            <a:off x="4211960" y="836712"/>
            <a:ext cx="4176464" cy="4176464"/>
          </a:xfrm>
          <a:prstGeom prst="rect">
            <a:avLst/>
          </a:prstGeom>
          <a:noFill/>
        </p:spPr>
      </p:pic>
      <p:sp>
        <p:nvSpPr>
          <p:cNvPr id="8" name="Прямоугольник 7"/>
          <p:cNvSpPr/>
          <p:nvPr/>
        </p:nvSpPr>
        <p:spPr>
          <a:xfrm>
            <a:off x="4355976" y="5013176"/>
            <a:ext cx="4199384" cy="1169551"/>
          </a:xfrm>
          <a:prstGeom prst="rect">
            <a:avLst/>
          </a:prstGeom>
        </p:spPr>
        <p:txBody>
          <a:bodyPr wrap="square">
            <a:spAutoFit/>
          </a:bodyPr>
          <a:lstStyle/>
          <a:p>
            <a:pPr lvl="0">
              <a:buClr>
                <a:srgbClr val="B13F9A"/>
              </a:buClr>
              <a:buSzPct val="73000"/>
              <a:buFont typeface="Arial" pitchFamily="34" charset="0"/>
              <a:buChar char="•"/>
            </a:pPr>
            <a:r>
              <a:rPr lang="ru-RU" sz="1400" b="1" dirty="0" smtClean="0">
                <a:solidFill>
                  <a:srgbClr val="AC66BB">
                    <a:lumMod val="75000"/>
                  </a:srgbClr>
                </a:solidFill>
                <a:latin typeface="Times New Roman" pitchFamily="18" charset="0"/>
                <a:cs typeface="Times New Roman" pitchFamily="18" charset="0"/>
              </a:rPr>
              <a:t>Нерациональная налоговая и </a:t>
            </a:r>
            <a:r>
              <a:rPr lang="ru-RU" sz="1400" b="1" dirty="0" err="1" smtClean="0">
                <a:solidFill>
                  <a:srgbClr val="AC66BB">
                    <a:lumMod val="75000"/>
                  </a:srgbClr>
                </a:solidFill>
                <a:latin typeface="Times New Roman" pitchFamily="18" charset="0"/>
                <a:cs typeface="Times New Roman" pitchFamily="18" charset="0"/>
              </a:rPr>
              <a:t>инвестиционно-кредитная</a:t>
            </a:r>
            <a:r>
              <a:rPr lang="ru-RU" sz="1400" b="1" dirty="0" smtClean="0">
                <a:solidFill>
                  <a:srgbClr val="AC66BB">
                    <a:lumMod val="75000"/>
                  </a:srgbClr>
                </a:solidFill>
                <a:latin typeface="Times New Roman" pitchFamily="18" charset="0"/>
                <a:cs typeface="Times New Roman" pitchFamily="18" charset="0"/>
              </a:rPr>
              <a:t> политика </a:t>
            </a:r>
            <a:r>
              <a:rPr lang="ru-RU" sz="1400" dirty="0" smtClean="0">
                <a:solidFill>
                  <a:srgbClr val="AC66BB">
                    <a:lumMod val="75000"/>
                  </a:srgbClr>
                </a:solidFill>
                <a:latin typeface="Times New Roman" pitchFamily="18" charset="0"/>
                <a:cs typeface="Times New Roman" pitchFamily="18" charset="0"/>
              </a:rPr>
              <a:t>– размытые личные границы, когда человек позволяет пользоваться собой чрезмерно сильно не получая отдачи в ответ, отдает больше, чем получает, не регулируя свое поведение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0"/>
                                        <p:tgtEl>
                                          <p:spTgt spid="3074"/>
                                        </p:tgtEl>
                                      </p:cBhvr>
                                    </p:animEffect>
                                    <p:anim calcmode="lin" valueType="num">
                                      <p:cBhvr>
                                        <p:cTn id="13" dur="1000" fill="hold"/>
                                        <p:tgtEl>
                                          <p:spTgt spid="3074"/>
                                        </p:tgtEl>
                                        <p:attrNameLst>
                                          <p:attrName>ppt_x</p:attrName>
                                        </p:attrNameLst>
                                      </p:cBhvr>
                                      <p:tavLst>
                                        <p:tav tm="0">
                                          <p:val>
                                            <p:strVal val="#ppt_x"/>
                                          </p:val>
                                        </p:tav>
                                        <p:tav tm="100000">
                                          <p:val>
                                            <p:strVal val="#ppt_x"/>
                                          </p:val>
                                        </p:tav>
                                      </p:tavLst>
                                    </p:anim>
                                    <p:anim calcmode="lin" valueType="num">
                                      <p:cBhvr>
                                        <p:cTn id="14" dur="1000" fill="hold"/>
                                        <p:tgtEl>
                                          <p:spTgt spid="307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animEffect transition="in" filter="fade">
                                      <p:cBhvr>
                                        <p:cTn id="17" dur="1000"/>
                                        <p:tgtEl>
                                          <p:spTgt spid="2054"/>
                                        </p:tgtEl>
                                      </p:cBhvr>
                                    </p:animEffect>
                                    <p:anim calcmode="lin" valueType="num">
                                      <p:cBhvr>
                                        <p:cTn id="18" dur="1000" fill="hold"/>
                                        <p:tgtEl>
                                          <p:spTgt spid="2054"/>
                                        </p:tgtEl>
                                        <p:attrNameLst>
                                          <p:attrName>ppt_x</p:attrName>
                                        </p:attrNameLst>
                                      </p:cBhvr>
                                      <p:tavLst>
                                        <p:tav tm="0">
                                          <p:val>
                                            <p:strVal val="#ppt_x"/>
                                          </p:val>
                                        </p:tav>
                                        <p:tav tm="100000">
                                          <p:val>
                                            <p:strVal val="#ppt_x"/>
                                          </p:val>
                                        </p:tav>
                                      </p:tavLst>
                                    </p:anim>
                                    <p:anim calcmode="lin" valueType="num">
                                      <p:cBhvr>
                                        <p:cTn id="19" dur="1000" fill="hold"/>
                                        <p:tgtEl>
                                          <p:spTgt spid="205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1000"/>
                                        <p:tgtEl>
                                          <p:spTgt spid="4">
                                            <p:txEl>
                                              <p:pRg st="0" end="0"/>
                                            </p:txEl>
                                          </p:spTgt>
                                        </p:tgtEl>
                                      </p:cBhvr>
                                    </p:animEffect>
                                    <p:anim calcmode="lin" valueType="num">
                                      <p:cBhvr>
                                        <p:cTn id="2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48680"/>
            <a:ext cx="6275040" cy="864096"/>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Способы преодоления дефицита бюджета (государство-человек)</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611560" y="1484784"/>
            <a:ext cx="4546848" cy="1512168"/>
          </a:xfrm>
        </p:spPr>
        <p:txBody>
          <a:bodyPr>
            <a:normAutofit/>
          </a:bodyPr>
          <a:lstStyle/>
          <a:p>
            <a:pPr lvl="0">
              <a:buFont typeface="Arial" pitchFamily="34" charset="0"/>
              <a:buChar char="•"/>
            </a:pPr>
            <a:r>
              <a:rPr lang="ru-RU" dirty="0" smtClean="0">
                <a:solidFill>
                  <a:schemeClr val="accent2">
                    <a:lumMod val="75000"/>
                  </a:schemeClr>
                </a:solidFill>
                <a:latin typeface="Times New Roman" pitchFamily="18" charset="0"/>
                <a:cs typeface="Times New Roman" pitchFamily="18" charset="0"/>
              </a:rPr>
              <a:t>Сокращение бюджетных расходов или </a:t>
            </a:r>
            <a:r>
              <a:rPr lang="ru-RU" b="1" dirty="0" smtClean="0">
                <a:solidFill>
                  <a:schemeClr val="accent2">
                    <a:lumMod val="75000"/>
                  </a:schemeClr>
                </a:solidFill>
                <a:latin typeface="Times New Roman" pitchFamily="18" charset="0"/>
                <a:cs typeface="Times New Roman" pitchFamily="18" charset="0"/>
              </a:rPr>
              <a:t>секвестр</a:t>
            </a:r>
            <a:r>
              <a:rPr lang="ru-RU" dirty="0" smtClean="0">
                <a:solidFill>
                  <a:schemeClr val="accent2">
                    <a:lumMod val="75000"/>
                  </a:schemeClr>
                </a:solidFill>
                <a:latin typeface="Times New Roman" pitchFamily="18" charset="0"/>
                <a:cs typeface="Times New Roman" pitchFamily="18" charset="0"/>
              </a:rPr>
              <a:t> – изменение своего графика, когда отказываешься от каких-либо дел в пользу самых приоритетных, меняешь отношение к каким-либо ситуациям и экономишь на негативных эмоциях</a:t>
            </a:r>
          </a:p>
        </p:txBody>
      </p:sp>
      <p:pic>
        <p:nvPicPr>
          <p:cNvPr id="2051" name="Picture 3" descr="C:\Users\Админ\Desktop\Катя\арты крита\воспарил2.png"/>
          <p:cNvPicPr>
            <a:picLocks noChangeAspect="1" noChangeArrowheads="1"/>
          </p:cNvPicPr>
          <p:nvPr/>
        </p:nvPicPr>
        <p:blipFill>
          <a:blip r:embed="rId2" cstate="print"/>
          <a:srcRect l="3591" t="14319" b="12956"/>
          <a:stretch>
            <a:fillRect/>
          </a:stretch>
        </p:blipFill>
        <p:spPr bwMode="auto">
          <a:xfrm>
            <a:off x="395536" y="2060848"/>
            <a:ext cx="8352928" cy="4199826"/>
          </a:xfrm>
          <a:prstGeom prst="rect">
            <a:avLst/>
          </a:prstGeom>
          <a:noFill/>
        </p:spPr>
      </p:pic>
      <p:sp>
        <p:nvSpPr>
          <p:cNvPr id="7" name="Прямоугольник 6"/>
          <p:cNvSpPr/>
          <p:nvPr/>
        </p:nvSpPr>
        <p:spPr>
          <a:xfrm>
            <a:off x="539552" y="5733256"/>
            <a:ext cx="4464496" cy="738664"/>
          </a:xfrm>
          <a:prstGeom prst="rect">
            <a:avLst/>
          </a:prstGeom>
        </p:spPr>
        <p:txBody>
          <a:bodyPr wrap="square">
            <a:spAutoFit/>
          </a:bodyPr>
          <a:lstStyle/>
          <a:p>
            <a:pPr lvl="0">
              <a:buClr>
                <a:srgbClr val="B13F9A"/>
              </a:buClr>
              <a:buSzPct val="73000"/>
              <a:buFont typeface="Arial" pitchFamily="34" charset="0"/>
              <a:buChar char="•"/>
            </a:pPr>
            <a:r>
              <a:rPr lang="ru-RU" sz="1400" b="1" dirty="0" smtClean="0">
                <a:solidFill>
                  <a:srgbClr val="AC66BB">
                    <a:lumMod val="75000"/>
                  </a:srgbClr>
                </a:solidFill>
                <a:latin typeface="Times New Roman" pitchFamily="18" charset="0"/>
                <a:cs typeface="Times New Roman" pitchFamily="18" charset="0"/>
              </a:rPr>
              <a:t>Изыскание дополнительных источников доходов </a:t>
            </a:r>
            <a:r>
              <a:rPr lang="ru-RU" sz="1400" dirty="0" smtClean="0">
                <a:solidFill>
                  <a:srgbClr val="AC66BB">
                    <a:lumMod val="75000"/>
                  </a:srgbClr>
                </a:solidFill>
                <a:latin typeface="Times New Roman" pitchFamily="18" charset="0"/>
                <a:cs typeface="Times New Roman" pitchFamily="18" charset="0"/>
              </a:rPr>
              <a:t>–новые увлечения, знания, добавление новшеств в свой график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51"/>
                                        </p:tgtEl>
                                        <p:attrNameLst>
                                          <p:attrName>style.visibility</p:attrName>
                                        </p:attrNameLst>
                                      </p:cBhvr>
                                      <p:to>
                                        <p:strVal val="visible"/>
                                      </p:to>
                                    </p:set>
                                    <p:animEffect transition="in" filter="fade">
                                      <p:cBhvr>
                                        <p:cTn id="10" dur="2000"/>
                                        <p:tgtEl>
                                          <p:spTgt spid="2051"/>
                                        </p:tgtEl>
                                      </p:cBhvr>
                                    </p:animEffect>
                                  </p:childTnLst>
                                </p:cTn>
                              </p:par>
                            </p:childTnLst>
                          </p:cTn>
                        </p:par>
                        <p:par>
                          <p:cTn id="11" fill="hold">
                            <p:stCondLst>
                              <p:cond delay="2000"/>
                            </p:stCondLst>
                            <p:childTnLst>
                              <p:par>
                                <p:cTn id="12" presetID="47" presetClass="entr" presetSubtype="0"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30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6419056" cy="1008112"/>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Способы преодоления дефицита бюджета (государство-человек)</a:t>
            </a:r>
            <a:endParaRPr lang="ru-RU" dirty="0">
              <a:solidFill>
                <a:schemeClr val="accent2">
                  <a:lumMod val="75000"/>
                </a:schemeClr>
              </a:solidFill>
            </a:endParaRPr>
          </a:p>
        </p:txBody>
      </p:sp>
      <p:sp>
        <p:nvSpPr>
          <p:cNvPr id="4" name="Текст 3"/>
          <p:cNvSpPr>
            <a:spLocks noGrp="1"/>
          </p:cNvSpPr>
          <p:nvPr>
            <p:ph type="body" idx="2"/>
          </p:nvPr>
        </p:nvSpPr>
        <p:spPr>
          <a:xfrm>
            <a:off x="457200" y="1435101"/>
            <a:ext cx="4402832" cy="1489843"/>
          </a:xfrm>
        </p:spPr>
        <p:txBody>
          <a:bodyPr>
            <a:normAutofit/>
          </a:bodyPr>
          <a:lstStyle/>
          <a:p>
            <a:pPr lvl="0">
              <a:buFont typeface="Arial" pitchFamily="34" charset="0"/>
              <a:buChar char="•"/>
            </a:pPr>
            <a:r>
              <a:rPr lang="ru-RU" dirty="0" smtClean="0">
                <a:solidFill>
                  <a:schemeClr val="accent2">
                    <a:lumMod val="75000"/>
                  </a:schemeClr>
                </a:solidFill>
                <a:latin typeface="Times New Roman" pitchFamily="18" charset="0"/>
                <a:cs typeface="Times New Roman" pitchFamily="18" charset="0"/>
              </a:rPr>
              <a:t>Выпуск денег или же </a:t>
            </a:r>
            <a:r>
              <a:rPr lang="ru-RU" b="1" dirty="0" smtClean="0">
                <a:solidFill>
                  <a:schemeClr val="accent2">
                    <a:lumMod val="75000"/>
                  </a:schemeClr>
                </a:solidFill>
                <a:latin typeface="Times New Roman" pitchFamily="18" charset="0"/>
                <a:cs typeface="Times New Roman" pitchFamily="18" charset="0"/>
              </a:rPr>
              <a:t>эмиссия</a:t>
            </a:r>
            <a:r>
              <a:rPr lang="ru-RU" dirty="0" smtClean="0">
                <a:solidFill>
                  <a:schemeClr val="accent2">
                    <a:lumMod val="75000"/>
                  </a:schemeClr>
                </a:solidFill>
                <a:latin typeface="Times New Roman" pitchFamily="18" charset="0"/>
                <a:cs typeface="Times New Roman" pitchFamily="18" charset="0"/>
              </a:rPr>
              <a:t> – сила воли, когда ты осознанно прикладываешь больше усилий над собой, но есть риск инфляции (выгорания, обесценивания своего труда, поскольку дело не приносит столько отдачи как раньше, что происходит когда полностью отключаешься от своих чувств)</a:t>
            </a:r>
          </a:p>
          <a:p>
            <a:endParaRPr lang="ru-RU" dirty="0">
              <a:solidFill>
                <a:schemeClr val="accent2">
                  <a:lumMod val="75000"/>
                </a:schemeClr>
              </a:solidFill>
            </a:endParaRPr>
          </a:p>
        </p:txBody>
      </p:sp>
      <p:sp>
        <p:nvSpPr>
          <p:cNvPr id="6" name="Прямоугольник 5"/>
          <p:cNvSpPr/>
          <p:nvPr/>
        </p:nvSpPr>
        <p:spPr>
          <a:xfrm>
            <a:off x="467544" y="5589240"/>
            <a:ext cx="4032448" cy="738664"/>
          </a:xfrm>
          <a:prstGeom prst="rect">
            <a:avLst/>
          </a:prstGeom>
        </p:spPr>
        <p:txBody>
          <a:bodyPr wrap="square">
            <a:spAutoFit/>
          </a:bodyPr>
          <a:lstStyle/>
          <a:p>
            <a:pPr lvl="0">
              <a:buClr>
                <a:srgbClr val="B13F9A"/>
              </a:buClr>
              <a:buSzPct val="73000"/>
              <a:buFont typeface="Arial" pitchFamily="34" charset="0"/>
              <a:buChar char="•"/>
            </a:pPr>
            <a:r>
              <a:rPr lang="ru-RU" sz="1400" b="1" dirty="0" smtClean="0">
                <a:solidFill>
                  <a:srgbClr val="AC66BB">
                    <a:lumMod val="75000"/>
                  </a:srgbClr>
                </a:solidFill>
                <a:latin typeface="Times New Roman" pitchFamily="18" charset="0"/>
                <a:cs typeface="Times New Roman" pitchFamily="18" charset="0"/>
              </a:rPr>
              <a:t>Одалживание денег </a:t>
            </a:r>
            <a:r>
              <a:rPr lang="ru-RU" sz="1400" dirty="0" smtClean="0">
                <a:solidFill>
                  <a:srgbClr val="AC66BB">
                    <a:lumMod val="75000"/>
                  </a:srgbClr>
                </a:solidFill>
                <a:latin typeface="Times New Roman" pitchFamily="18" charset="0"/>
                <a:cs typeface="Times New Roman" pitchFamily="18" charset="0"/>
              </a:rPr>
              <a:t>– помощь со стороны близких, моральная поддержка, вдохновение и мотивация</a:t>
            </a:r>
          </a:p>
        </p:txBody>
      </p:sp>
      <p:pic>
        <p:nvPicPr>
          <p:cNvPr id="4099" name="Picture 3" descr="C:\Users\Админ\Desktop\Катя\арты крита\стрелец.png"/>
          <p:cNvPicPr>
            <a:picLocks noChangeAspect="1" noChangeArrowheads="1"/>
          </p:cNvPicPr>
          <p:nvPr/>
        </p:nvPicPr>
        <p:blipFill>
          <a:blip r:embed="rId2" cstate="print"/>
          <a:srcRect/>
          <a:stretch>
            <a:fillRect/>
          </a:stretch>
        </p:blipFill>
        <p:spPr bwMode="auto">
          <a:xfrm>
            <a:off x="1835696" y="1196752"/>
            <a:ext cx="7521579" cy="51845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7" presetClass="entr" presetSubtype="0" fill="hold" nodeType="with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fade">
                                      <p:cBhvr>
                                        <p:cTn id="12" dur="1000"/>
                                        <p:tgtEl>
                                          <p:spTgt spid="4099"/>
                                        </p:tgtEl>
                                      </p:cBhvr>
                                    </p:animEffect>
                                    <p:anim calcmode="lin" valueType="num">
                                      <p:cBhvr>
                                        <p:cTn id="13" dur="1000" fill="hold"/>
                                        <p:tgtEl>
                                          <p:spTgt spid="4099"/>
                                        </p:tgtEl>
                                        <p:attrNameLst>
                                          <p:attrName>ppt_x</p:attrName>
                                        </p:attrNameLst>
                                      </p:cBhvr>
                                      <p:tavLst>
                                        <p:tav tm="0">
                                          <p:val>
                                            <p:strVal val="#ppt_x"/>
                                          </p:val>
                                        </p:tav>
                                        <p:tav tm="100000">
                                          <p:val>
                                            <p:strVal val="#ppt_x"/>
                                          </p:val>
                                        </p:tav>
                                      </p:tavLst>
                                    </p:anim>
                                    <p:anim calcmode="lin" valueType="num">
                                      <p:cBhvr>
                                        <p:cTn id="14" dur="1000" fill="hold"/>
                                        <p:tgtEl>
                                          <p:spTgt spid="4099"/>
                                        </p:tgtEl>
                                        <p:attrNameLst>
                                          <p:attrName>ppt_y</p:attrName>
                                        </p:attrNameLst>
                                      </p:cBhvr>
                                      <p:tavLst>
                                        <p:tav tm="0">
                                          <p:val>
                                            <p:strVal val="#ppt_y-.1"/>
                                          </p:val>
                                        </p:tav>
                                        <p:tav tm="100000">
                                          <p:val>
                                            <p:strVal val="#ppt_y"/>
                                          </p:val>
                                        </p:tav>
                                      </p:tavLst>
                                    </p:anim>
                                  </p:childTnLst>
                                </p:cTn>
                              </p:par>
                              <p:par>
                                <p:cTn id="15" presetID="29" presetClass="entr" presetSubtype="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4">
                                            <p:txEl>
                                              <p:pRg st="0" end="0"/>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ppt_x</p:attrName>
                                        </p:attrNameLst>
                                      </p:cBhvr>
                                      <p:tavLst>
                                        <p:tav tm="0">
                                          <p:val>
                                            <p:strVal val="#ppt_x-.2"/>
                                          </p:val>
                                        </p:tav>
                                        <p:tav tm="100000">
                                          <p:val>
                                            <p:strVal val="#ppt_x"/>
                                          </p:val>
                                        </p:tav>
                                      </p:tavLst>
                                    </p:anim>
                                    <p:anim calcmode="lin" valueType="num">
                                      <p:cBhvr>
                                        <p:cTn id="23"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340768"/>
            <a:ext cx="3600400" cy="923702"/>
          </a:xfrm>
        </p:spPr>
        <p:txBody>
          <a:bodyPr>
            <a:normAutofit/>
          </a:bodyPr>
          <a:lstStyle/>
          <a:p>
            <a:r>
              <a:rPr lang="ru-RU" dirty="0" err="1" smtClean="0">
                <a:solidFill>
                  <a:schemeClr val="accent2">
                    <a:lumMod val="75000"/>
                  </a:schemeClr>
                </a:solidFill>
                <a:latin typeface="Times New Roman" pitchFamily="18" charset="0"/>
                <a:cs typeface="Times New Roman" pitchFamily="18" charset="0"/>
              </a:rPr>
              <a:t>Профицитный</a:t>
            </a:r>
            <a:r>
              <a:rPr lang="ru-RU" dirty="0" smtClean="0">
                <a:solidFill>
                  <a:schemeClr val="accent2">
                    <a:lumMod val="75000"/>
                  </a:schemeClr>
                </a:solidFill>
                <a:latin typeface="Times New Roman" pitchFamily="18" charset="0"/>
                <a:cs typeface="Times New Roman" pitchFamily="18" charset="0"/>
              </a:rPr>
              <a:t> бюджет</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395536" y="2348880"/>
            <a:ext cx="3816424" cy="2664296"/>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Результатом </a:t>
            </a:r>
            <a:r>
              <a:rPr lang="ru-RU" dirty="0" err="1" smtClean="0">
                <a:solidFill>
                  <a:schemeClr val="accent2">
                    <a:lumMod val="75000"/>
                  </a:schemeClr>
                </a:solidFill>
                <a:latin typeface="Times New Roman" pitchFamily="18" charset="0"/>
                <a:cs typeface="Times New Roman" pitchFamily="18" charset="0"/>
              </a:rPr>
              <a:t>профицитного</a:t>
            </a:r>
            <a:r>
              <a:rPr lang="ru-RU" dirty="0" smtClean="0">
                <a:solidFill>
                  <a:schemeClr val="accent2">
                    <a:lumMod val="75000"/>
                  </a:schemeClr>
                </a:solidFill>
                <a:latin typeface="Times New Roman" pitchFamily="18" charset="0"/>
                <a:cs typeface="Times New Roman" pitchFamily="18" charset="0"/>
              </a:rPr>
              <a:t> бюджета станет снижение эффективности использования бюджетных средств и, как следствие, повышение нагрузки на экономику</a:t>
            </a:r>
            <a:endParaRPr lang="ru-RU" b="1" dirty="0" smtClean="0">
              <a:solidFill>
                <a:schemeClr val="accent2">
                  <a:lumMod val="75000"/>
                </a:schemeClr>
              </a:solidFill>
              <a:latin typeface="Times New Roman" pitchFamily="18" charset="0"/>
              <a:cs typeface="Times New Roman" pitchFamily="18" charset="0"/>
            </a:endParaRPr>
          </a:p>
          <a:p>
            <a:endParaRPr lang="ru-RU" b="1" dirty="0" smtClean="0">
              <a:solidFill>
                <a:schemeClr val="accent2">
                  <a:lumMod val="75000"/>
                </a:schemeClr>
              </a:solidFill>
              <a:latin typeface="Times New Roman" pitchFamily="18" charset="0"/>
              <a:cs typeface="Times New Roman" pitchFamily="18" charset="0"/>
            </a:endParaRPr>
          </a:p>
          <a:p>
            <a:r>
              <a:rPr lang="ru-RU" b="1" dirty="0" err="1" smtClean="0">
                <a:solidFill>
                  <a:schemeClr val="accent2">
                    <a:lumMod val="75000"/>
                  </a:schemeClr>
                </a:solidFill>
                <a:latin typeface="Times New Roman" pitchFamily="18" charset="0"/>
                <a:cs typeface="Times New Roman" pitchFamily="18" charset="0"/>
              </a:rPr>
              <a:t>Профицит</a:t>
            </a:r>
            <a:r>
              <a:rPr lang="ru-RU" dirty="0" smtClean="0">
                <a:solidFill>
                  <a:schemeClr val="accent2">
                    <a:lumMod val="75000"/>
                  </a:schemeClr>
                </a:solidFill>
                <a:latin typeface="Times New Roman" pitchFamily="18" charset="0"/>
                <a:cs typeface="Times New Roman" pitchFamily="18" charset="0"/>
              </a:rPr>
              <a:t> бюджета должен направиться на пополнение резервов или на дополнительное погашение долговых обязательств, на покрытие расходов, предусматриваемых в бюджете на очередной период</a:t>
            </a:r>
          </a:p>
          <a:p>
            <a:endParaRPr lang="ru-RU" sz="1600" dirty="0">
              <a:latin typeface="Times New Roman" pitchFamily="18" charset="0"/>
              <a:cs typeface="Times New Roman" pitchFamily="18" charset="0"/>
            </a:endParaRPr>
          </a:p>
        </p:txBody>
      </p:sp>
      <p:pic>
        <p:nvPicPr>
          <p:cNvPr id="8196" name="Picture 4" descr="C:\Users\Админ\Desktop\Катя\арты крита\инь ян иразру .png"/>
          <p:cNvPicPr>
            <a:picLocks noChangeAspect="1" noChangeArrowheads="1"/>
          </p:cNvPicPr>
          <p:nvPr/>
        </p:nvPicPr>
        <p:blipFill>
          <a:blip r:embed="rId2" cstate="print"/>
          <a:srcRect b="2377"/>
          <a:stretch>
            <a:fillRect/>
          </a:stretch>
        </p:blipFill>
        <p:spPr bwMode="auto">
          <a:xfrm>
            <a:off x="3779912" y="0"/>
            <a:ext cx="4968552"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fade">
                                      <p:cBhvr>
                                        <p:cTn id="12" dur="2000"/>
                                        <p:tgtEl>
                                          <p:spTgt spid="8196"/>
                                        </p:tgtEl>
                                      </p:cBhvr>
                                    </p:animEffect>
                                  </p:childTnLst>
                                </p:cTn>
                              </p:par>
                            </p:childTnLst>
                          </p:cTn>
                        </p:par>
                        <p:par>
                          <p:cTn id="13" fill="hold">
                            <p:stCondLst>
                              <p:cond delay="2000"/>
                            </p:stCondLst>
                            <p:childTnLst>
                              <p:par>
                                <p:cTn id="14" presetID="29"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 calcmode="lin" valueType="num">
                                      <p:cBhvr>
                                        <p:cTn id="16"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8" dur="1000"/>
                                        <p:tgtEl>
                                          <p:spTgt spid="4">
                                            <p:txEl>
                                              <p:pRg st="0" end="0"/>
                                            </p:txEl>
                                          </p:spTgt>
                                        </p:tgtEl>
                                      </p:cBhvr>
                                    </p:animEffect>
                                  </p:childTnLst>
                                </p:cTn>
                              </p:par>
                            </p:childTnLst>
                          </p:cTn>
                        </p:par>
                        <p:par>
                          <p:cTn id="19" fill="hold">
                            <p:stCondLst>
                              <p:cond delay="3000"/>
                            </p:stCondLst>
                            <p:childTnLst>
                              <p:par>
                                <p:cTn id="20" presetID="29" presetClass="entr" presetSubtype="0" fill="hold" grpId="0" nodeType="after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 calcmode="lin" valueType="num">
                                      <p:cBhvr>
                                        <p:cTn id="22"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descr="C:\Users\Админ\Desktop\Катя\арты крита\бабочка.png"/>
          <p:cNvPicPr>
            <a:picLocks noChangeAspect="1" noChangeArrowheads="1"/>
          </p:cNvPicPr>
          <p:nvPr/>
        </p:nvPicPr>
        <p:blipFill>
          <a:blip r:embed="rId2" cstate="print"/>
          <a:srcRect t="8621" r="45242" b="4516"/>
          <a:stretch>
            <a:fillRect/>
          </a:stretch>
        </p:blipFill>
        <p:spPr bwMode="auto">
          <a:xfrm>
            <a:off x="3131840" y="559098"/>
            <a:ext cx="5760640" cy="6298902"/>
          </a:xfrm>
          <a:prstGeom prst="rect">
            <a:avLst/>
          </a:prstGeom>
          <a:noFill/>
        </p:spPr>
      </p:pic>
      <p:sp>
        <p:nvSpPr>
          <p:cNvPr id="2" name="Заголовок 1"/>
          <p:cNvSpPr>
            <a:spLocks noGrp="1"/>
          </p:cNvSpPr>
          <p:nvPr>
            <p:ph type="title"/>
          </p:nvPr>
        </p:nvSpPr>
        <p:spPr>
          <a:xfrm>
            <a:off x="457200" y="273050"/>
            <a:ext cx="5698976" cy="851694"/>
          </a:xfrm>
        </p:spPr>
        <p:txBody>
          <a:bodyPr>
            <a:normAutofit/>
          </a:bodyPr>
          <a:lstStyle/>
          <a:p>
            <a:r>
              <a:rPr lang="ru-RU" dirty="0" err="1" smtClean="0">
                <a:solidFill>
                  <a:schemeClr val="accent2">
                    <a:lumMod val="75000"/>
                  </a:schemeClr>
                </a:solidFill>
                <a:latin typeface="Times New Roman" pitchFamily="18" charset="0"/>
                <a:cs typeface="Times New Roman" pitchFamily="18" charset="0"/>
              </a:rPr>
              <a:t>Профицит</a:t>
            </a:r>
            <a:r>
              <a:rPr lang="ru-RU" dirty="0" smtClean="0">
                <a:solidFill>
                  <a:schemeClr val="accent2">
                    <a:lumMod val="75000"/>
                  </a:schemeClr>
                </a:solidFill>
                <a:latin typeface="Times New Roman" pitchFamily="18" charset="0"/>
                <a:cs typeface="Times New Roman" pitchFamily="18" charset="0"/>
              </a:rPr>
              <a:t> в жизни человека</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467544" y="1268760"/>
            <a:ext cx="3816424" cy="2520280"/>
          </a:xfrm>
        </p:spPr>
        <p:txBody>
          <a:bodyPr>
            <a:normAutofit/>
          </a:bodyPr>
          <a:lstStyle/>
          <a:p>
            <a:r>
              <a:rPr lang="ru-RU" dirty="0" err="1" smtClean="0">
                <a:solidFill>
                  <a:schemeClr val="accent2">
                    <a:lumMod val="75000"/>
                  </a:schemeClr>
                </a:solidFill>
                <a:latin typeface="Times New Roman" pitchFamily="18" charset="0"/>
                <a:cs typeface="Times New Roman" pitchFamily="18" charset="0"/>
              </a:rPr>
              <a:t>Профицит</a:t>
            </a:r>
            <a:r>
              <a:rPr lang="ru-RU" dirty="0" smtClean="0">
                <a:solidFill>
                  <a:schemeClr val="accent2">
                    <a:lumMod val="75000"/>
                  </a:schemeClr>
                </a:solidFill>
                <a:latin typeface="Times New Roman" pitchFamily="18" charset="0"/>
                <a:cs typeface="Times New Roman" pitchFamily="18" charset="0"/>
              </a:rPr>
              <a:t> у человека выглядит также, поскольку он будет считаться за </a:t>
            </a:r>
            <a:r>
              <a:rPr lang="ru-RU" dirty="0" err="1" smtClean="0">
                <a:solidFill>
                  <a:schemeClr val="accent2">
                    <a:lumMod val="75000"/>
                  </a:schemeClr>
                </a:solidFill>
                <a:latin typeface="Times New Roman" pitchFamily="18" charset="0"/>
                <a:cs typeface="Times New Roman" pitchFamily="18" charset="0"/>
              </a:rPr>
              <a:t>нереализацию</a:t>
            </a:r>
            <a:r>
              <a:rPr lang="ru-RU" dirty="0" smtClean="0">
                <a:solidFill>
                  <a:schemeClr val="accent2">
                    <a:lumMod val="75000"/>
                  </a:schemeClr>
                </a:solidFill>
                <a:latin typeface="Times New Roman" pitchFamily="18" charset="0"/>
                <a:cs typeface="Times New Roman" pitchFamily="18" charset="0"/>
              </a:rPr>
              <a:t> энергии, скрытие своего потенциала, что противоречит идеологии баланса. Человек будет ощущать себя грузным и уставшим, поскольку копит и носит с собой все невысказанные слова, несовершенные действия и обещания, нерешенные вопросы, которые продолжают мелькать в мыслях</a:t>
            </a:r>
          </a:p>
          <a:p>
            <a:endParaRPr lang="ru-RU" dirty="0">
              <a:solidFill>
                <a:schemeClr val="accent2">
                  <a:lumMod val="75000"/>
                </a:schemeClr>
              </a:solidFill>
            </a:endParaRPr>
          </a:p>
        </p:txBody>
      </p:sp>
      <p:sp>
        <p:nvSpPr>
          <p:cNvPr id="5" name="Прямоугольник 4"/>
          <p:cNvSpPr/>
          <p:nvPr/>
        </p:nvSpPr>
        <p:spPr>
          <a:xfrm>
            <a:off x="1187624" y="4221088"/>
            <a:ext cx="3024336" cy="738664"/>
          </a:xfrm>
          <a:prstGeom prst="rect">
            <a:avLst/>
          </a:prstGeom>
        </p:spPr>
        <p:txBody>
          <a:bodyPr wrap="square">
            <a:spAutoFit/>
          </a:bodyPr>
          <a:lstStyle/>
          <a:p>
            <a:r>
              <a:rPr lang="ru-RU" sz="1400" b="1" dirty="0" smtClean="0">
                <a:solidFill>
                  <a:schemeClr val="accent2">
                    <a:lumMod val="75000"/>
                  </a:schemeClr>
                </a:solidFill>
                <a:latin typeface="Times New Roman" pitchFamily="18" charset="0"/>
                <a:cs typeface="Times New Roman" pitchFamily="18" charset="0"/>
              </a:rPr>
              <a:t>По этой причине важно реализовывать все идеи и завершать начатое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2000"/>
                                        <p:tgtEl>
                                          <p:spTgt spid="5122"/>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childTnLst>
                                </p:cTn>
                              </p:par>
                            </p:childTnLst>
                          </p:cTn>
                        </p:par>
                        <p:par>
                          <p:cTn id="15" fill="hold">
                            <p:stCondLst>
                              <p:cond delay="4000"/>
                            </p:stCondLst>
                            <p:childTnLst>
                              <p:par>
                                <p:cTn id="16" presetID="29"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ppt_x</p:attrName>
                                        </p:attrNameLst>
                                      </p:cBhvr>
                                      <p:tavLst>
                                        <p:tav tm="0">
                                          <p:val>
                                            <p:strVal val="#ppt_x-.2"/>
                                          </p:val>
                                        </p:tav>
                                        <p:tav tm="100000">
                                          <p:val>
                                            <p:strVal val="#ppt_x"/>
                                          </p:val>
                                        </p:tav>
                                      </p:tavLst>
                                    </p:anim>
                                    <p:anim calcmode="lin" valueType="num">
                                      <p:cBhvr>
                                        <p:cTn id="1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2" descr="C:\Users\Админ\Desktop\Катя\арты крита\инь ян .png"/>
          <p:cNvPicPr>
            <a:picLocks noChangeAspect="1" noChangeArrowheads="1"/>
          </p:cNvPicPr>
          <p:nvPr/>
        </p:nvPicPr>
        <p:blipFill>
          <a:blip r:embed="rId2" cstate="print"/>
          <a:srcRect t="1655"/>
          <a:stretch>
            <a:fillRect/>
          </a:stretch>
        </p:blipFill>
        <p:spPr bwMode="auto">
          <a:xfrm>
            <a:off x="4211960" y="0"/>
            <a:ext cx="4932040" cy="6858000"/>
          </a:xfrm>
          <a:prstGeom prst="rect">
            <a:avLst/>
          </a:prstGeom>
          <a:noFill/>
        </p:spPr>
      </p:pic>
      <p:sp>
        <p:nvSpPr>
          <p:cNvPr id="2" name="Заголовок 1"/>
          <p:cNvSpPr>
            <a:spLocks noGrp="1"/>
          </p:cNvSpPr>
          <p:nvPr>
            <p:ph type="title"/>
          </p:nvPr>
        </p:nvSpPr>
        <p:spPr>
          <a:xfrm>
            <a:off x="539552" y="1556792"/>
            <a:ext cx="3538736" cy="707678"/>
          </a:xfrm>
        </p:spPr>
        <p:txBody>
          <a:bodyPr>
            <a:normAutofit fontScale="90000"/>
          </a:bodyPr>
          <a:lstStyle/>
          <a:p>
            <a:r>
              <a:rPr lang="ru-RU" dirty="0" smtClean="0">
                <a:solidFill>
                  <a:schemeClr val="accent2">
                    <a:lumMod val="75000"/>
                  </a:schemeClr>
                </a:solidFill>
                <a:latin typeface="Times New Roman" pitchFamily="18" charset="0"/>
                <a:cs typeface="Times New Roman" pitchFamily="18" charset="0"/>
              </a:rPr>
              <a:t>Сбалансированный бюджет</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539552" y="2348880"/>
            <a:ext cx="4176464" cy="1080120"/>
          </a:xfrm>
        </p:spPr>
        <p:txBody>
          <a:bodyPr>
            <a:normAutofit/>
          </a:bodyPr>
          <a:lstStyle/>
          <a:p>
            <a:r>
              <a:rPr lang="ru-RU" b="1" dirty="0" smtClean="0">
                <a:solidFill>
                  <a:schemeClr val="accent2">
                    <a:lumMod val="75000"/>
                  </a:schemeClr>
                </a:solidFill>
                <a:latin typeface="Times New Roman" pitchFamily="18" charset="0"/>
                <a:cs typeface="Times New Roman" pitchFamily="18" charset="0"/>
              </a:rPr>
              <a:t>Сбалансированный бюджет </a:t>
            </a:r>
            <a:r>
              <a:rPr lang="ru-RU" dirty="0" smtClean="0">
                <a:solidFill>
                  <a:schemeClr val="accent2">
                    <a:lumMod val="75000"/>
                  </a:schemeClr>
                </a:solidFill>
                <a:latin typeface="Times New Roman" pitchFamily="18" charset="0"/>
                <a:cs typeface="Times New Roman" pitchFamily="18" charset="0"/>
              </a:rPr>
              <a:t>– это когда объем бюджетных расходов соответствует суммарному объему доходов и поступлений источников финансирования дефицита бюджета, самое оптимальное состояние для бюджета</a:t>
            </a:r>
          </a:p>
          <a:p>
            <a:endParaRPr lang="ru-RU" dirty="0" smtClean="0">
              <a:solidFill>
                <a:schemeClr val="accent2">
                  <a:lumMod val="75000"/>
                </a:schemeClr>
              </a:solidFill>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p:txBody>
      </p:sp>
      <p:sp>
        <p:nvSpPr>
          <p:cNvPr id="5" name="Прямоугольник 4"/>
          <p:cNvSpPr/>
          <p:nvPr/>
        </p:nvSpPr>
        <p:spPr>
          <a:xfrm>
            <a:off x="467544" y="4149080"/>
            <a:ext cx="4248472" cy="738664"/>
          </a:xfrm>
          <a:prstGeom prst="rect">
            <a:avLst/>
          </a:prstGeom>
        </p:spPr>
        <p:txBody>
          <a:bodyPr wrap="square">
            <a:spAutoFit/>
          </a:bodyPr>
          <a:lstStyle/>
          <a:p>
            <a:r>
              <a:rPr lang="ru-RU" sz="1400" b="1" dirty="0" smtClean="0">
                <a:solidFill>
                  <a:schemeClr val="accent2">
                    <a:lumMod val="75000"/>
                  </a:schemeClr>
                </a:solidFill>
                <a:latin typeface="Times New Roman" pitchFamily="18" charset="0"/>
                <a:cs typeface="Times New Roman" pitchFamily="18" charset="0"/>
              </a:rPr>
              <a:t>Для человека </a:t>
            </a:r>
            <a:r>
              <a:rPr lang="ru-RU" sz="1400" dirty="0" smtClean="0">
                <a:solidFill>
                  <a:schemeClr val="accent2">
                    <a:lumMod val="75000"/>
                  </a:schemeClr>
                </a:solidFill>
                <a:latin typeface="Times New Roman" pitchFamily="18" charset="0"/>
                <a:cs typeface="Times New Roman" pitchFamily="18" charset="0"/>
              </a:rPr>
              <a:t>баланс ресурсов и их реализации также благоприятен и способствует эффективному движению энергии: без застоя и недостатка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42"/>
                                        </p:tgtEl>
                                        <p:attrNameLst>
                                          <p:attrName>style.visibility</p:attrName>
                                        </p:attrNameLst>
                                      </p:cBhvr>
                                      <p:to>
                                        <p:strVal val="visible"/>
                                      </p:to>
                                    </p:set>
                                    <p:animEffect transition="in" filter="fade">
                                      <p:cBhvr>
                                        <p:cTn id="10" dur="2000"/>
                                        <p:tgtEl>
                                          <p:spTgt spid="10242"/>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childTnLst>
                                </p:cTn>
                              </p:par>
                            </p:childTnLst>
                          </p:cTn>
                        </p:par>
                        <p:par>
                          <p:cTn id="15" fill="hold">
                            <p:stCondLst>
                              <p:cond delay="4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6048672" cy="504056"/>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Бюджет - навык осознанности</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467544" y="1340768"/>
            <a:ext cx="7992888" cy="1584176"/>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Бюджет важен и полезен как для государства, так и для каждой отдельной личности. Помимо этого важен навык осознанности и анализа. Чтобы грамотно распределить свои финансы нужно знать откуда брать и на что пойдут все ресурсы, точно также со своими личными силами, над которыми мы способны брать контроль. Работа с бюджетом это работа для себя и на себя. Государство давно разработало способы решения дисбаланса бюджета, поскольку знает все входящие и исходящие истории. И нам ничего не мешает узнать откуда идет рост сил, а куда мы тратим свою энергию</a:t>
            </a:r>
            <a:endParaRPr lang="ru-RU" dirty="0">
              <a:solidFill>
                <a:schemeClr val="accent2">
                  <a:lumMod val="75000"/>
                </a:schemeClr>
              </a:solidFill>
            </a:endParaRPr>
          </a:p>
        </p:txBody>
      </p:sp>
      <p:pic>
        <p:nvPicPr>
          <p:cNvPr id="5" name="Picture 3" descr="C:\Users\Админ\Desktop\Катя\арты крита\21.png"/>
          <p:cNvPicPr>
            <a:picLocks noChangeAspect="1" noChangeArrowheads="1"/>
          </p:cNvPicPr>
          <p:nvPr/>
        </p:nvPicPr>
        <p:blipFill>
          <a:blip r:embed="rId2" cstate="print"/>
          <a:srcRect l="1070" r="8770" b="23139"/>
          <a:stretch>
            <a:fillRect/>
          </a:stretch>
        </p:blipFill>
        <p:spPr bwMode="auto">
          <a:xfrm>
            <a:off x="0" y="1484784"/>
            <a:ext cx="9144000" cy="53732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48680"/>
            <a:ext cx="5770984" cy="576064"/>
          </a:xfrm>
        </p:spPr>
        <p:txBody>
          <a:bodyPr/>
          <a:lstStyle/>
          <a:p>
            <a:r>
              <a:rPr lang="ru-RU" dirty="0" smtClean="0">
                <a:solidFill>
                  <a:schemeClr val="accent2">
                    <a:lumMod val="75000"/>
                  </a:schemeClr>
                </a:solidFill>
                <a:latin typeface="Times New Roman" pitchFamily="18" charset="0"/>
                <a:cs typeface="Times New Roman" pitchFamily="18" charset="0"/>
              </a:rPr>
              <a:t>Баланс энергий</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539552" y="1196752"/>
            <a:ext cx="7704856" cy="1800200"/>
          </a:xfrm>
        </p:spPr>
        <p:txBody>
          <a:bodyPr>
            <a:normAutofit/>
          </a:bodyPr>
          <a:lstStyle/>
          <a:p>
            <a:r>
              <a:rPr lang="ru-RU" dirty="0" smtClean="0">
                <a:solidFill>
                  <a:schemeClr val="accent2">
                    <a:lumMod val="75000"/>
                  </a:schemeClr>
                </a:solidFill>
                <a:latin typeface="Times New Roman" pitchFamily="18" charset="0"/>
                <a:cs typeface="Times New Roman" pitchFamily="18" charset="0"/>
              </a:rPr>
              <a:t>Занимаясь </a:t>
            </a:r>
            <a:r>
              <a:rPr lang="ru-RU" dirty="0" err="1" smtClean="0">
                <a:solidFill>
                  <a:schemeClr val="accent2">
                    <a:lumMod val="75000"/>
                  </a:schemeClr>
                </a:solidFill>
                <a:latin typeface="Times New Roman" pitchFamily="18" charset="0"/>
                <a:cs typeface="Times New Roman" pitchFamily="18" charset="0"/>
              </a:rPr>
              <a:t>бюджетированием</a:t>
            </a:r>
            <a:r>
              <a:rPr lang="ru-RU" dirty="0" smtClean="0">
                <a:solidFill>
                  <a:schemeClr val="accent2">
                    <a:lumMod val="75000"/>
                  </a:schemeClr>
                </a:solidFill>
                <a:latin typeface="Times New Roman" pitchFamily="18" charset="0"/>
                <a:cs typeface="Times New Roman" pitchFamily="18" charset="0"/>
              </a:rPr>
              <a:t> своих эмоций, навыков, хобби вместе с работой, обязанностей и стремлений, куда мы ежедневно отдаем свои силы, мы сможем добиться того самого желанного состояния баланса, где у нас всегда полно сил, знаем, что делать в любых ситуациях, где ничего не мешает наслаждаться жизнью и иметь опору, стабильность и рост, к которому стремится каждый из нас, весь народ и все государство</a:t>
            </a:r>
          </a:p>
          <a:p>
            <a:endParaRPr lang="ru-RU" sz="1600" dirty="0">
              <a:solidFill>
                <a:schemeClr val="accent2">
                  <a:lumMod val="75000"/>
                </a:schemeClr>
              </a:solidFill>
            </a:endParaRPr>
          </a:p>
        </p:txBody>
      </p:sp>
      <p:pic>
        <p:nvPicPr>
          <p:cNvPr id="6151" name="Picture 7" descr="C:\Users\Админ\Desktop\Катя\арты крита\222.png"/>
          <p:cNvPicPr>
            <a:picLocks noChangeAspect="1" noChangeArrowheads="1"/>
          </p:cNvPicPr>
          <p:nvPr/>
        </p:nvPicPr>
        <p:blipFill>
          <a:blip r:embed="rId2" cstate="print"/>
          <a:srcRect/>
          <a:stretch>
            <a:fillRect/>
          </a:stretch>
        </p:blipFill>
        <p:spPr bwMode="auto">
          <a:xfrm>
            <a:off x="0" y="1892907"/>
            <a:ext cx="8604448" cy="496509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6151"/>
                                        </p:tgtEl>
                                        <p:attrNameLst>
                                          <p:attrName>style.visibility</p:attrName>
                                        </p:attrNameLst>
                                      </p:cBhvr>
                                      <p:to>
                                        <p:strVal val="visible"/>
                                      </p:to>
                                    </p:set>
                                    <p:animEffect transition="in" filter="fade">
                                      <p:cBhvr>
                                        <p:cTn id="11" dur="2000"/>
                                        <p:tgtEl>
                                          <p:spTgt spid="6151"/>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92696"/>
            <a:ext cx="7704856" cy="707678"/>
          </a:xfrm>
        </p:spPr>
        <p:txBody>
          <a:bodyPr>
            <a:normAutofit fontScale="90000"/>
          </a:bodyPr>
          <a:lstStyle/>
          <a:p>
            <a:pPr algn="ctr"/>
            <a:r>
              <a:rPr lang="ru-RU" dirty="0" smtClean="0">
                <a:solidFill>
                  <a:schemeClr val="accent2">
                    <a:lumMod val="75000"/>
                  </a:schemeClr>
                </a:solidFill>
                <a:latin typeface="Times New Roman" pitchFamily="18" charset="0"/>
                <a:cs typeface="Times New Roman" pitchFamily="18" charset="0"/>
              </a:rPr>
              <a:t>Предложения </a:t>
            </a:r>
            <a:r>
              <a:rPr lang="ru-RU" dirty="0">
                <a:solidFill>
                  <a:schemeClr val="accent2">
                    <a:lumMod val="75000"/>
                  </a:schemeClr>
                </a:solidFill>
                <a:latin typeface="Times New Roman" pitchFamily="18" charset="0"/>
                <a:cs typeface="Times New Roman" pitchFamily="18" charset="0"/>
              </a:rPr>
              <a:t>по реализации конкурсного </a:t>
            </a:r>
            <a:r>
              <a:rPr lang="ru-RU" dirty="0" smtClean="0">
                <a:solidFill>
                  <a:schemeClr val="accent2">
                    <a:lumMod val="75000"/>
                  </a:schemeClr>
                </a:solidFill>
                <a:latin typeface="Times New Roman" pitchFamily="18" charset="0"/>
                <a:cs typeface="Times New Roman" pitchFamily="18" charset="0"/>
              </a:rPr>
              <a:t>проекта</a:t>
            </a:r>
            <a:r>
              <a:rPr lang="ru-RU" dirty="0" smtClean="0">
                <a:solidFill>
                  <a:schemeClr val="accent2">
                    <a:lumMod val="75000"/>
                  </a:schemeClr>
                </a:solidFill>
                <a:latin typeface="Times New Roman" pitchFamily="18" charset="0"/>
                <a:cs typeface="Times New Roman" pitchFamily="18" charset="0"/>
              </a:rPr>
              <a:t> </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683568" y="1556792"/>
            <a:ext cx="7848872" cy="1584176"/>
          </a:xfrm>
          <a:prstGeom prst="roundRect">
            <a:avLst/>
          </a:prstGeom>
          <a:noFill/>
          <a:ln w="57150">
            <a:noFill/>
          </a:ln>
        </p:spPr>
        <p:txBody>
          <a:bodyPr>
            <a:noAutofit/>
          </a:bodyPr>
          <a:lstStyle/>
          <a:p>
            <a:pPr lvl="0"/>
            <a:r>
              <a:rPr lang="ru-RU" dirty="0">
                <a:solidFill>
                  <a:schemeClr val="accent2">
                    <a:lumMod val="75000"/>
                  </a:schemeClr>
                </a:solidFill>
                <a:latin typeface="Times New Roman" pitchFamily="18" charset="0"/>
                <a:cs typeface="Times New Roman" pitchFamily="18" charset="0"/>
              </a:rPr>
              <a:t>Изучение символики в изображениях на уроках рисунка</a:t>
            </a:r>
          </a:p>
          <a:p>
            <a:pPr lvl="0"/>
            <a:r>
              <a:rPr lang="ru-RU" dirty="0">
                <a:solidFill>
                  <a:schemeClr val="accent2">
                    <a:lumMod val="75000"/>
                  </a:schemeClr>
                </a:solidFill>
                <a:latin typeface="Times New Roman" pitchFamily="18" charset="0"/>
                <a:cs typeface="Times New Roman" pitchFamily="18" charset="0"/>
              </a:rPr>
              <a:t>Использовать для лекций по психологии</a:t>
            </a:r>
          </a:p>
          <a:p>
            <a:pPr lvl="0"/>
            <a:r>
              <a:rPr lang="ru-RU" dirty="0">
                <a:solidFill>
                  <a:schemeClr val="accent2">
                    <a:lumMod val="75000"/>
                  </a:schemeClr>
                </a:solidFill>
                <a:latin typeface="Times New Roman" pitchFamily="18" charset="0"/>
                <a:cs typeface="Times New Roman" pitchFamily="18" charset="0"/>
              </a:rPr>
              <a:t>Написание статей и мнений</a:t>
            </a:r>
          </a:p>
          <a:p>
            <a:pPr lvl="0"/>
            <a:r>
              <a:rPr lang="ru-RU" dirty="0">
                <a:solidFill>
                  <a:schemeClr val="accent2">
                    <a:lumMod val="75000"/>
                  </a:schemeClr>
                </a:solidFill>
                <a:latin typeface="Times New Roman" pitchFamily="18" charset="0"/>
                <a:cs typeface="Times New Roman" pitchFamily="18" charset="0"/>
              </a:rPr>
              <a:t>Публикация в сети интернет на сайтах по психологии для развития кругозора</a:t>
            </a:r>
          </a:p>
          <a:p>
            <a:pPr lvl="0"/>
            <a:r>
              <a:rPr lang="ru-RU" dirty="0">
                <a:solidFill>
                  <a:schemeClr val="accent2">
                    <a:lumMod val="75000"/>
                  </a:schemeClr>
                </a:solidFill>
                <a:latin typeface="Times New Roman" pitchFamily="18" charset="0"/>
                <a:cs typeface="Times New Roman" pitchFamily="18" charset="0"/>
              </a:rPr>
              <a:t>Публикация на сайтах по финансам</a:t>
            </a:r>
          </a:p>
          <a:p>
            <a:pPr lvl="0"/>
            <a:r>
              <a:rPr lang="ru-RU" dirty="0">
                <a:solidFill>
                  <a:schemeClr val="accent2">
                    <a:lumMod val="75000"/>
                  </a:schemeClr>
                </a:solidFill>
                <a:latin typeface="Times New Roman" pitchFamily="18" charset="0"/>
                <a:cs typeface="Times New Roman" pitchFamily="18" charset="0"/>
              </a:rPr>
              <a:t>Использование изображений для оформления информационных постов, сайтов</a:t>
            </a:r>
          </a:p>
          <a:p>
            <a:pPr lvl="0"/>
            <a:r>
              <a:rPr lang="ru-RU" dirty="0">
                <a:solidFill>
                  <a:schemeClr val="accent2">
                    <a:lumMod val="75000"/>
                  </a:schemeClr>
                </a:solidFill>
                <a:latin typeface="Times New Roman" pitchFamily="18" charset="0"/>
                <a:cs typeface="Times New Roman" pitchFamily="18" charset="0"/>
              </a:rPr>
              <a:t>Ответвление ассоциативной психологии</a:t>
            </a:r>
          </a:p>
          <a:p>
            <a:pPr lvl="0"/>
            <a:r>
              <a:rPr lang="ru-RU" dirty="0">
                <a:solidFill>
                  <a:schemeClr val="accent2">
                    <a:lumMod val="75000"/>
                  </a:schemeClr>
                </a:solidFill>
                <a:latin typeface="Times New Roman" pitchFamily="18" charset="0"/>
                <a:cs typeface="Times New Roman" pitchFamily="18" charset="0"/>
              </a:rPr>
              <a:t>Печать альбома с информацией, памятка-буклет</a:t>
            </a:r>
          </a:p>
          <a:p>
            <a:r>
              <a:rPr lang="ru-RU" dirty="0">
                <a:solidFill>
                  <a:schemeClr val="accent2">
                    <a:lumMod val="75000"/>
                  </a:schemeClr>
                </a:solidFill>
                <a:latin typeface="Times New Roman" pitchFamily="18" charset="0"/>
                <a:cs typeface="Times New Roman" pitchFamily="18" charset="0"/>
              </a:rPr>
              <a:t>Соотношение текста изображения, развитие визуализации и фантазии</a:t>
            </a:r>
          </a:p>
        </p:txBody>
      </p:sp>
      <p:pic>
        <p:nvPicPr>
          <p:cNvPr id="1028" name="Picture 4" descr="C:\Users\Админ\Desktop\Катя\арты крита\поток2.png"/>
          <p:cNvPicPr>
            <a:picLocks noChangeAspect="1" noChangeArrowheads="1"/>
          </p:cNvPicPr>
          <p:nvPr/>
        </p:nvPicPr>
        <p:blipFill>
          <a:blip r:embed="rId2" cstate="print"/>
          <a:srcRect r="6965"/>
          <a:stretch>
            <a:fillRect/>
          </a:stretch>
        </p:blipFill>
        <p:spPr bwMode="auto">
          <a:xfrm>
            <a:off x="864095" y="1772816"/>
            <a:ext cx="7415809" cy="4663584"/>
          </a:xfrm>
          <a:prstGeom prst="rect">
            <a:avLst/>
          </a:prstGeom>
          <a:noFill/>
        </p:spPr>
      </p:pic>
    </p:spTree>
    <p:extLst>
      <p:ext uri="{BB962C8B-B14F-4D97-AF65-F5344CB8AC3E}">
        <p14:creationId xmlns:p14="http://schemas.microsoft.com/office/powerpoint/2010/main" val="41620868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xEl>
                                              <p:pRg st="0" end="0"/>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p:cTn id="17" dur="10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18" dur="1000" fill="hold"/>
                                        <p:tgtEl>
                                          <p:spTgt spid="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4">
                                            <p:txEl>
                                              <p:pRg st="1" end="1"/>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 calcmode="lin" valueType="num">
                                      <p:cBhvr>
                                        <p:cTn id="22" dur="10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4">
                                            <p:txEl>
                                              <p:pRg st="2" end="2"/>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p:cTn id="27" dur="1000" fill="hold"/>
                                        <p:tgtEl>
                                          <p:spTgt spid="4">
                                            <p:txEl>
                                              <p:pRg st="3" end="3"/>
                                            </p:txEl>
                                          </p:spTgt>
                                        </p:tgtEl>
                                        <p:attrNameLst>
                                          <p:attrName>ppt_x</p:attrName>
                                        </p:attrNameLst>
                                      </p:cBhvr>
                                      <p:tavLst>
                                        <p:tav tm="0">
                                          <p:val>
                                            <p:strVal val="#ppt_x-.2"/>
                                          </p:val>
                                        </p:tav>
                                        <p:tav tm="100000">
                                          <p:val>
                                            <p:strVal val="#ppt_x"/>
                                          </p:val>
                                        </p:tav>
                                      </p:tavLst>
                                    </p:anim>
                                    <p:anim calcmode="lin" valueType="num">
                                      <p:cBhvr>
                                        <p:cTn id="28" dur="1000" fill="hold"/>
                                        <p:tgtEl>
                                          <p:spTgt spid="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4">
                                            <p:txEl>
                                              <p:pRg st="3" end="3"/>
                                            </p:txEl>
                                          </p:spTgt>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 calcmode="lin" valueType="num">
                                      <p:cBhvr>
                                        <p:cTn id="32" dur="1000" fill="hold"/>
                                        <p:tgtEl>
                                          <p:spTgt spid="4">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4">
                                            <p:txEl>
                                              <p:pRg st="4" end="4"/>
                                            </p:txEl>
                                          </p:spTgt>
                                        </p:tgtEl>
                                      </p:cBhvr>
                                    </p:animEffect>
                                  </p:childTnLst>
                                </p:cTn>
                              </p:par>
                              <p:par>
                                <p:cTn id="35" presetID="29" presetClass="entr" presetSubtype="0" fill="hold" grpId="0"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p:cTn id="37" dur="1000" fill="hold"/>
                                        <p:tgtEl>
                                          <p:spTgt spid="4">
                                            <p:txEl>
                                              <p:pRg st="5" end="5"/>
                                            </p:txEl>
                                          </p:spTgt>
                                        </p:tgtEl>
                                        <p:attrNameLst>
                                          <p:attrName>ppt_x</p:attrName>
                                        </p:attrNameLst>
                                      </p:cBhvr>
                                      <p:tavLst>
                                        <p:tav tm="0">
                                          <p:val>
                                            <p:strVal val="#ppt_x-.2"/>
                                          </p:val>
                                        </p:tav>
                                        <p:tav tm="100000">
                                          <p:val>
                                            <p:strVal val="#ppt_x"/>
                                          </p:val>
                                        </p:tav>
                                      </p:tavLst>
                                    </p:anim>
                                    <p:anim calcmode="lin" valueType="num">
                                      <p:cBhvr>
                                        <p:cTn id="38" dur="1000" fill="hold"/>
                                        <p:tgtEl>
                                          <p:spTgt spid="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4">
                                            <p:txEl>
                                              <p:pRg st="5" end="5"/>
                                            </p:txEl>
                                          </p:spTgt>
                                        </p:tgtEl>
                                      </p:cBhvr>
                                    </p:animEffect>
                                  </p:childTnLst>
                                </p:cTn>
                              </p:par>
                              <p:par>
                                <p:cTn id="40" presetID="29" presetClass="entr" presetSubtype="0" fill="hold" grpId="0" nodeType="with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 calcmode="lin" valueType="num">
                                      <p:cBhvr>
                                        <p:cTn id="42" dur="1000" fill="hold"/>
                                        <p:tgtEl>
                                          <p:spTgt spid="4">
                                            <p:txEl>
                                              <p:pRg st="6" end="6"/>
                                            </p:txEl>
                                          </p:spTgt>
                                        </p:tgtEl>
                                        <p:attrNameLst>
                                          <p:attrName>ppt_x</p:attrName>
                                        </p:attrNameLst>
                                      </p:cBhvr>
                                      <p:tavLst>
                                        <p:tav tm="0">
                                          <p:val>
                                            <p:strVal val="#ppt_x-.2"/>
                                          </p:val>
                                        </p:tav>
                                        <p:tav tm="100000">
                                          <p:val>
                                            <p:strVal val="#ppt_x"/>
                                          </p:val>
                                        </p:tav>
                                      </p:tavLst>
                                    </p:anim>
                                    <p:anim calcmode="lin" valueType="num">
                                      <p:cBhvr>
                                        <p:cTn id="43" dur="1000" fill="hold"/>
                                        <p:tgtEl>
                                          <p:spTgt spid="4">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4">
                                            <p:txEl>
                                              <p:pRg st="6" end="6"/>
                                            </p:txEl>
                                          </p:spTgt>
                                        </p:tgtEl>
                                      </p:cBhvr>
                                    </p:animEffect>
                                  </p:childTnLst>
                                </p:cTn>
                              </p:par>
                              <p:par>
                                <p:cTn id="45" presetID="29" presetClass="entr" presetSubtype="0" fill="hold" grpId="0" nodeType="with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 calcmode="lin" valueType="num">
                                      <p:cBhvr>
                                        <p:cTn id="47" dur="1000" fill="hold"/>
                                        <p:tgtEl>
                                          <p:spTgt spid="4">
                                            <p:txEl>
                                              <p:pRg st="7" end="7"/>
                                            </p:txEl>
                                          </p:spTgt>
                                        </p:tgtEl>
                                        <p:attrNameLst>
                                          <p:attrName>ppt_x</p:attrName>
                                        </p:attrNameLst>
                                      </p:cBhvr>
                                      <p:tavLst>
                                        <p:tav tm="0">
                                          <p:val>
                                            <p:strVal val="#ppt_x-.2"/>
                                          </p:val>
                                        </p:tav>
                                        <p:tav tm="100000">
                                          <p:val>
                                            <p:strVal val="#ppt_x"/>
                                          </p:val>
                                        </p:tav>
                                      </p:tavLst>
                                    </p:anim>
                                    <p:anim calcmode="lin" valueType="num">
                                      <p:cBhvr>
                                        <p:cTn id="48" dur="1000" fill="hold"/>
                                        <p:tgtEl>
                                          <p:spTgt spid="4">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9" dur="1000"/>
                                        <p:tgtEl>
                                          <p:spTgt spid="4">
                                            <p:txEl>
                                              <p:pRg st="7" end="7"/>
                                            </p:txEl>
                                          </p:spTgt>
                                        </p:tgtEl>
                                      </p:cBhvr>
                                    </p:animEffect>
                                  </p:childTnLst>
                                </p:cTn>
                              </p:par>
                              <p:par>
                                <p:cTn id="50" presetID="29" presetClass="entr" presetSubtype="0" fill="hold" grpId="0" nodeType="with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anim calcmode="lin" valueType="num">
                                      <p:cBhvr>
                                        <p:cTn id="52" dur="1000" fill="hold"/>
                                        <p:tgtEl>
                                          <p:spTgt spid="4">
                                            <p:txEl>
                                              <p:pRg st="8" end="8"/>
                                            </p:txEl>
                                          </p:spTgt>
                                        </p:tgtEl>
                                        <p:attrNameLst>
                                          <p:attrName>ppt_x</p:attrName>
                                        </p:attrNameLst>
                                      </p:cBhvr>
                                      <p:tavLst>
                                        <p:tav tm="0">
                                          <p:val>
                                            <p:strVal val="#ppt_x-.2"/>
                                          </p:val>
                                        </p:tav>
                                        <p:tav tm="100000">
                                          <p:val>
                                            <p:strVal val="#ppt_x"/>
                                          </p:val>
                                        </p:tav>
                                      </p:tavLst>
                                    </p:anim>
                                    <p:anim calcmode="lin" valueType="num">
                                      <p:cBhvr>
                                        <p:cTn id="53" dur="1000" fill="hold"/>
                                        <p:tgtEl>
                                          <p:spTgt spid="4">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4" dur="1000"/>
                                        <p:tgtEl>
                                          <p:spTgt spid="4">
                                            <p:txEl>
                                              <p:pRg st="8" end="8"/>
                                            </p:txEl>
                                          </p:spTgt>
                                        </p:tgtEl>
                                      </p:cBhvr>
                                    </p:animEffect>
                                  </p:childTnLst>
                                </p:cTn>
                              </p:par>
                            </p:childTnLst>
                          </p:cTn>
                        </p:par>
                        <p:par>
                          <p:cTn id="55" fill="hold">
                            <p:stCondLst>
                              <p:cond delay="1000"/>
                            </p:stCondLst>
                            <p:childTnLst>
                              <p:par>
                                <p:cTn id="56" presetID="10" presetClass="entr" presetSubtype="0" fill="hold" nodeType="afterEffect">
                                  <p:stCondLst>
                                    <p:cond delay="0"/>
                                  </p:stCondLst>
                                  <p:childTnLst>
                                    <p:set>
                                      <p:cBhvr>
                                        <p:cTn id="57" dur="1" fill="hold">
                                          <p:stCondLst>
                                            <p:cond delay="0"/>
                                          </p:stCondLst>
                                        </p:cTn>
                                        <p:tgtEl>
                                          <p:spTgt spid="1028"/>
                                        </p:tgtEl>
                                        <p:attrNameLst>
                                          <p:attrName>style.visibility</p:attrName>
                                        </p:attrNameLst>
                                      </p:cBhvr>
                                      <p:to>
                                        <p:strVal val="visible"/>
                                      </p:to>
                                    </p:set>
                                    <p:animEffect transition="in" filter="fade">
                                      <p:cBhvr>
                                        <p:cTn id="58"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404664"/>
            <a:ext cx="6048672" cy="1368152"/>
          </a:xfrm>
        </p:spPr>
        <p:txBody>
          <a:bodyPr>
            <a:normAutofit/>
          </a:bodyPr>
          <a:lstStyle/>
          <a:p>
            <a:pPr algn="ctr"/>
            <a:r>
              <a:rPr lang="ru-RU" dirty="0">
                <a:solidFill>
                  <a:schemeClr val="accent2">
                    <a:lumMod val="75000"/>
                  </a:schemeClr>
                </a:solidFill>
                <a:latin typeface="Times New Roman" pitchFamily="18" charset="0"/>
                <a:cs typeface="Times New Roman" pitchFamily="18" charset="0"/>
              </a:rPr>
              <a:t>Практическое применение результатов реализации </a:t>
            </a:r>
            <a:r>
              <a:rPr lang="ru-RU" dirty="0" smtClean="0">
                <a:solidFill>
                  <a:schemeClr val="accent2">
                    <a:lumMod val="75000"/>
                  </a:schemeClr>
                </a:solidFill>
                <a:latin typeface="Times New Roman" pitchFamily="18" charset="0"/>
                <a:cs typeface="Times New Roman" pitchFamily="18" charset="0"/>
              </a:rPr>
              <a:t>проекта</a:t>
            </a:r>
            <a:endParaRPr lang="ru-RU" dirty="0">
              <a:solidFill>
                <a:schemeClr val="accent2">
                  <a:lumMod val="75000"/>
                </a:schemeClr>
              </a:solidFill>
              <a:latin typeface="Times New Roman" pitchFamily="18" charset="0"/>
              <a:cs typeface="Times New Roman" pitchFamily="18" charset="0"/>
            </a:endParaRPr>
          </a:p>
        </p:txBody>
      </p:sp>
      <p:sp>
        <p:nvSpPr>
          <p:cNvPr id="4" name="Текст 3"/>
          <p:cNvSpPr>
            <a:spLocks noGrp="1"/>
          </p:cNvSpPr>
          <p:nvPr>
            <p:ph type="body" idx="2"/>
          </p:nvPr>
        </p:nvSpPr>
        <p:spPr>
          <a:xfrm>
            <a:off x="179512" y="2204864"/>
            <a:ext cx="5328592" cy="3933056"/>
          </a:xfrm>
        </p:spPr>
        <p:txBody>
          <a:bodyPr>
            <a:normAutofit/>
          </a:bodyPr>
          <a:lstStyle/>
          <a:p>
            <a:pPr lvl="0"/>
            <a:r>
              <a:rPr lang="ru-RU" sz="1800" dirty="0" smtClean="0">
                <a:solidFill>
                  <a:schemeClr val="accent2">
                    <a:lumMod val="75000"/>
                  </a:schemeClr>
                </a:solidFill>
                <a:latin typeface="Times New Roman" pitchFamily="18" charset="0"/>
                <a:cs typeface="Times New Roman" pitchFamily="18" charset="0"/>
              </a:rPr>
              <a:t> - Вносить </a:t>
            </a:r>
            <a:r>
              <a:rPr lang="ru-RU" sz="1800" dirty="0">
                <a:solidFill>
                  <a:schemeClr val="accent2">
                    <a:lumMod val="75000"/>
                  </a:schemeClr>
                </a:solidFill>
                <a:latin typeface="Times New Roman" pitchFamily="18" charset="0"/>
                <a:cs typeface="Times New Roman" pitchFamily="18" charset="0"/>
              </a:rPr>
              <a:t>изменения в систему образования, учебного плана по истории искусств\рисунку, психологии, </a:t>
            </a:r>
            <a:r>
              <a:rPr lang="ru-RU" sz="1800" dirty="0" smtClean="0">
                <a:solidFill>
                  <a:schemeClr val="accent2">
                    <a:lumMod val="75000"/>
                  </a:schemeClr>
                </a:solidFill>
                <a:latin typeface="Times New Roman" pitchFamily="18" charset="0"/>
                <a:cs typeface="Times New Roman" pitchFamily="18" charset="0"/>
              </a:rPr>
              <a:t>философии</a:t>
            </a:r>
          </a:p>
          <a:p>
            <a:pPr lvl="0"/>
            <a:endParaRPr lang="ru-RU" sz="1800" dirty="0" smtClean="0">
              <a:solidFill>
                <a:schemeClr val="accent2">
                  <a:lumMod val="75000"/>
                </a:schemeClr>
              </a:solidFill>
              <a:latin typeface="Times New Roman" pitchFamily="18" charset="0"/>
              <a:cs typeface="Times New Roman" pitchFamily="18" charset="0"/>
            </a:endParaRPr>
          </a:p>
          <a:p>
            <a:pPr lvl="0"/>
            <a:r>
              <a:rPr lang="ru-RU" sz="1800" dirty="0" smtClean="0">
                <a:solidFill>
                  <a:schemeClr val="accent2">
                    <a:lumMod val="75000"/>
                  </a:schemeClr>
                </a:solidFill>
                <a:latin typeface="Times New Roman" pitchFamily="18" charset="0"/>
                <a:cs typeface="Times New Roman" pitchFamily="18" charset="0"/>
              </a:rPr>
              <a:t>- Обучение</a:t>
            </a:r>
            <a:r>
              <a:rPr lang="ru-RU" sz="1800" dirty="0">
                <a:solidFill>
                  <a:schemeClr val="accent2">
                    <a:lumMod val="75000"/>
                  </a:schemeClr>
                </a:solidFill>
                <a:latin typeface="Times New Roman" pitchFamily="18" charset="0"/>
                <a:cs typeface="Times New Roman" pitchFamily="18" charset="0"/>
              </a:rPr>
              <a:t>, преподавание</a:t>
            </a:r>
          </a:p>
          <a:p>
            <a:pPr lvl="0"/>
            <a:r>
              <a:rPr lang="ru-RU" sz="1800" dirty="0" smtClean="0">
                <a:solidFill>
                  <a:schemeClr val="accent2">
                    <a:lumMod val="75000"/>
                  </a:schemeClr>
                </a:solidFill>
                <a:latin typeface="Times New Roman" pitchFamily="18" charset="0"/>
                <a:cs typeface="Times New Roman" pitchFamily="18" charset="0"/>
              </a:rPr>
              <a:t> </a:t>
            </a:r>
          </a:p>
          <a:p>
            <a:pPr lvl="0"/>
            <a:r>
              <a:rPr lang="ru-RU" sz="1800" dirty="0" smtClean="0">
                <a:solidFill>
                  <a:schemeClr val="accent2">
                    <a:lumMod val="75000"/>
                  </a:schemeClr>
                </a:solidFill>
                <a:latin typeface="Times New Roman" pitchFamily="18" charset="0"/>
                <a:cs typeface="Times New Roman" pitchFamily="18" charset="0"/>
              </a:rPr>
              <a:t>- Продажа </a:t>
            </a:r>
            <a:r>
              <a:rPr lang="ru-RU" sz="1800" dirty="0">
                <a:solidFill>
                  <a:schemeClr val="accent2">
                    <a:lumMod val="75000"/>
                  </a:schemeClr>
                </a:solidFill>
                <a:latin typeface="Times New Roman" pitchFamily="18" charset="0"/>
                <a:cs typeface="Times New Roman" pitchFamily="18" charset="0"/>
              </a:rPr>
              <a:t>информативных материалов</a:t>
            </a:r>
          </a:p>
          <a:p>
            <a:pPr lvl="0"/>
            <a:r>
              <a:rPr lang="ru-RU" sz="1800" dirty="0" smtClean="0">
                <a:solidFill>
                  <a:schemeClr val="accent2">
                    <a:lumMod val="75000"/>
                  </a:schemeClr>
                </a:solidFill>
                <a:latin typeface="Times New Roman" pitchFamily="18" charset="0"/>
                <a:cs typeface="Times New Roman" pitchFamily="18" charset="0"/>
              </a:rPr>
              <a:t> </a:t>
            </a:r>
          </a:p>
          <a:p>
            <a:pPr lvl="0"/>
            <a:r>
              <a:rPr lang="ru-RU" sz="1800" dirty="0" smtClean="0">
                <a:solidFill>
                  <a:schemeClr val="accent2">
                    <a:lumMod val="75000"/>
                  </a:schemeClr>
                </a:solidFill>
                <a:latin typeface="Times New Roman" pitchFamily="18" charset="0"/>
                <a:cs typeface="Times New Roman" pitchFamily="18" charset="0"/>
              </a:rPr>
              <a:t>- Преподавание </a:t>
            </a:r>
            <a:r>
              <a:rPr lang="ru-RU" sz="1800" dirty="0">
                <a:solidFill>
                  <a:schemeClr val="accent2">
                    <a:lumMod val="75000"/>
                  </a:schemeClr>
                </a:solidFill>
                <a:latin typeface="Times New Roman" pitchFamily="18" charset="0"/>
                <a:cs typeface="Times New Roman" pitchFamily="18" charset="0"/>
              </a:rPr>
              <a:t>детям финансовой грамотности</a:t>
            </a:r>
          </a:p>
          <a:p>
            <a:pPr lvl="0"/>
            <a:r>
              <a:rPr lang="ru-RU" sz="1800" dirty="0" smtClean="0">
                <a:solidFill>
                  <a:schemeClr val="accent2">
                    <a:lumMod val="75000"/>
                  </a:schemeClr>
                </a:solidFill>
                <a:latin typeface="Times New Roman" pitchFamily="18" charset="0"/>
                <a:cs typeface="Times New Roman" pitchFamily="18" charset="0"/>
              </a:rPr>
              <a:t> </a:t>
            </a:r>
          </a:p>
          <a:p>
            <a:pPr lvl="0"/>
            <a:r>
              <a:rPr lang="ru-RU" sz="1800" dirty="0" smtClean="0">
                <a:solidFill>
                  <a:schemeClr val="accent2">
                    <a:lumMod val="75000"/>
                  </a:schemeClr>
                </a:solidFill>
                <a:latin typeface="Times New Roman" pitchFamily="18" charset="0"/>
                <a:cs typeface="Times New Roman" pitchFamily="18" charset="0"/>
              </a:rPr>
              <a:t>- Приобщение </a:t>
            </a:r>
            <a:r>
              <a:rPr lang="ru-RU" sz="1800" dirty="0">
                <a:solidFill>
                  <a:schemeClr val="accent2">
                    <a:lumMod val="75000"/>
                  </a:schemeClr>
                </a:solidFill>
                <a:latin typeface="Times New Roman" pitchFamily="18" charset="0"/>
                <a:cs typeface="Times New Roman" pitchFamily="18" charset="0"/>
              </a:rPr>
              <a:t>населения к работе над своим внутренним, а не только внешним </a:t>
            </a:r>
          </a:p>
          <a:p>
            <a:pPr lvl="0"/>
            <a:r>
              <a:rPr lang="ru-RU" sz="1800" dirty="0" smtClean="0">
                <a:solidFill>
                  <a:schemeClr val="accent2">
                    <a:lumMod val="75000"/>
                  </a:schemeClr>
                </a:solidFill>
                <a:latin typeface="Times New Roman" pitchFamily="18" charset="0"/>
                <a:cs typeface="Times New Roman" pitchFamily="18" charset="0"/>
              </a:rPr>
              <a:t> </a:t>
            </a:r>
            <a:r>
              <a:rPr lang="ru-RU" sz="1800" dirty="0"/>
              <a:t> </a:t>
            </a:r>
          </a:p>
        </p:txBody>
      </p:sp>
      <p:pic>
        <p:nvPicPr>
          <p:cNvPr id="9218" name="Picture 2" descr="C:\Users\Админ\Desktop\Катя\арты крита\инь ян разрухаа.png"/>
          <p:cNvPicPr>
            <a:picLocks noChangeAspect="1" noChangeArrowheads="1"/>
          </p:cNvPicPr>
          <p:nvPr/>
        </p:nvPicPr>
        <p:blipFill>
          <a:blip r:embed="rId2" cstate="print"/>
          <a:srcRect/>
          <a:stretch>
            <a:fillRect/>
          </a:stretch>
        </p:blipFill>
        <p:spPr bwMode="auto">
          <a:xfrm>
            <a:off x="5292080" y="116632"/>
            <a:ext cx="4258651" cy="6021288"/>
          </a:xfrm>
          <a:prstGeom prst="rect">
            <a:avLst/>
          </a:prstGeom>
          <a:noFill/>
        </p:spPr>
      </p:pic>
    </p:spTree>
    <p:extLst>
      <p:ext uri="{BB962C8B-B14F-4D97-AF65-F5344CB8AC3E}">
        <p14:creationId xmlns:p14="http://schemas.microsoft.com/office/powerpoint/2010/main" val="421675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2000"/>
                                        <p:tgtEl>
                                          <p:spTgt spid="9218"/>
                                        </p:tgtEl>
                                      </p:cBhvr>
                                    </p:animEffect>
                                  </p:childTnLst>
                                </p:cTn>
                              </p:par>
                            </p:childTnLst>
                          </p:cTn>
                        </p:par>
                        <p:par>
                          <p:cTn id="13" fill="hold">
                            <p:stCondLst>
                              <p:cond delay="2000"/>
                            </p:stCondLst>
                            <p:childTnLst>
                              <p:par>
                                <p:cTn id="14" presetID="47" presetClass="entr" presetSubtype="0"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anim calcmode="lin" valueType="num">
                                      <p:cBhvr>
                                        <p:cTn id="1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47" presetClass="entr" presetSubtype="0" fill="hold" grpId="0" nodeType="after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anim calcmode="lin" valueType="num">
                                      <p:cBhvr>
                                        <p:cTn id="2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5" fill="hold">
                            <p:stCondLst>
                              <p:cond delay="4000"/>
                            </p:stCondLst>
                            <p:childTnLst>
                              <p:par>
                                <p:cTn id="26" presetID="47" presetClass="entr" presetSubtype="0" fill="hold" grpId="0" nodeType="after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47" presetClass="entr" presetSubtype="0" fill="hold" grpId="0" nodeType="after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1000"/>
                                        <p:tgtEl>
                                          <p:spTgt spid="4">
                                            <p:txEl>
                                              <p:pRg st="4" end="4"/>
                                            </p:txEl>
                                          </p:spTgt>
                                        </p:tgtEl>
                                      </p:cBhvr>
                                    </p:animEffect>
                                    <p:anim calcmode="lin" valueType="num">
                                      <p:cBhvr>
                                        <p:cTn id="3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37" fill="hold">
                            <p:stCondLst>
                              <p:cond delay="6000"/>
                            </p:stCondLst>
                            <p:childTnLst>
                              <p:par>
                                <p:cTn id="38" presetID="47" presetClass="entr" presetSubtype="0" fill="hold" grpId="0" nodeType="after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fade">
                                      <p:cBhvr>
                                        <p:cTn id="40" dur="1000"/>
                                        <p:tgtEl>
                                          <p:spTgt spid="4">
                                            <p:txEl>
                                              <p:pRg st="5" end="5"/>
                                            </p:txEl>
                                          </p:spTgt>
                                        </p:tgtEl>
                                      </p:cBhvr>
                                    </p:animEffect>
                                    <p:anim calcmode="lin" valueType="num">
                                      <p:cBhvr>
                                        <p:cTn id="41"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par>
                          <p:cTn id="43" fill="hold">
                            <p:stCondLst>
                              <p:cond delay="7000"/>
                            </p:stCondLst>
                            <p:childTnLst>
                              <p:par>
                                <p:cTn id="44" presetID="47" presetClass="entr" presetSubtype="0" fill="hold" grpId="0" nodeType="afterEffect">
                                  <p:stCondLst>
                                    <p:cond delay="0"/>
                                  </p:stCondLst>
                                  <p:childTnLst>
                                    <p:set>
                                      <p:cBhvr>
                                        <p:cTn id="45" dur="1" fill="hold">
                                          <p:stCondLst>
                                            <p:cond delay="0"/>
                                          </p:stCondLst>
                                        </p:cTn>
                                        <p:tgtEl>
                                          <p:spTgt spid="4">
                                            <p:txEl>
                                              <p:pRg st="6" end="6"/>
                                            </p:txEl>
                                          </p:spTgt>
                                        </p:tgtEl>
                                        <p:attrNameLst>
                                          <p:attrName>style.visibility</p:attrName>
                                        </p:attrNameLst>
                                      </p:cBhvr>
                                      <p:to>
                                        <p:strVal val="visible"/>
                                      </p:to>
                                    </p:set>
                                    <p:animEffect transition="in" filter="fade">
                                      <p:cBhvr>
                                        <p:cTn id="46" dur="1000"/>
                                        <p:tgtEl>
                                          <p:spTgt spid="4">
                                            <p:txEl>
                                              <p:pRg st="6" end="6"/>
                                            </p:txEl>
                                          </p:spTgt>
                                        </p:tgtEl>
                                      </p:cBhvr>
                                    </p:animEffect>
                                    <p:anim calcmode="lin" valueType="num">
                                      <p:cBhvr>
                                        <p:cTn id="4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par>
                          <p:cTn id="49" fill="hold">
                            <p:stCondLst>
                              <p:cond delay="8000"/>
                            </p:stCondLst>
                            <p:childTnLst>
                              <p:par>
                                <p:cTn id="50" presetID="47" presetClass="entr" presetSubtype="0" fill="hold" grpId="0" nodeType="afterEffect">
                                  <p:stCondLst>
                                    <p:cond delay="0"/>
                                  </p:stCondLst>
                                  <p:childTnLst>
                                    <p:set>
                                      <p:cBhvr>
                                        <p:cTn id="51" dur="1" fill="hold">
                                          <p:stCondLst>
                                            <p:cond delay="0"/>
                                          </p:stCondLst>
                                        </p:cTn>
                                        <p:tgtEl>
                                          <p:spTgt spid="4">
                                            <p:txEl>
                                              <p:pRg st="7" end="7"/>
                                            </p:txEl>
                                          </p:spTgt>
                                        </p:tgtEl>
                                        <p:attrNameLst>
                                          <p:attrName>style.visibility</p:attrName>
                                        </p:attrNameLst>
                                      </p:cBhvr>
                                      <p:to>
                                        <p:strVal val="visible"/>
                                      </p:to>
                                    </p:set>
                                    <p:animEffect transition="in" filter="fade">
                                      <p:cBhvr>
                                        <p:cTn id="52" dur="1000"/>
                                        <p:tgtEl>
                                          <p:spTgt spid="4">
                                            <p:txEl>
                                              <p:pRg st="7" end="7"/>
                                            </p:txEl>
                                          </p:spTgt>
                                        </p:tgtEl>
                                      </p:cBhvr>
                                    </p:animEffect>
                                    <p:anim calcmode="lin" valueType="num">
                                      <p:cBhvr>
                                        <p:cTn id="5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par>
                          <p:cTn id="55" fill="hold">
                            <p:stCondLst>
                              <p:cond delay="9000"/>
                            </p:stCondLst>
                            <p:childTnLst>
                              <p:par>
                                <p:cTn id="56" presetID="47" presetClass="entr" presetSubtype="0" fill="hold" grpId="0" nodeType="afterEffect">
                                  <p:stCondLst>
                                    <p:cond delay="0"/>
                                  </p:stCondLst>
                                  <p:childTnLst>
                                    <p:set>
                                      <p:cBhvr>
                                        <p:cTn id="57" dur="1" fill="hold">
                                          <p:stCondLst>
                                            <p:cond delay="0"/>
                                          </p:stCondLst>
                                        </p:cTn>
                                        <p:tgtEl>
                                          <p:spTgt spid="4">
                                            <p:txEl>
                                              <p:pRg st="8" end="8"/>
                                            </p:txEl>
                                          </p:spTgt>
                                        </p:tgtEl>
                                        <p:attrNameLst>
                                          <p:attrName>style.visibility</p:attrName>
                                        </p:attrNameLst>
                                      </p:cBhvr>
                                      <p:to>
                                        <p:strVal val="visible"/>
                                      </p:to>
                                    </p:set>
                                    <p:animEffect transition="in" filter="fade">
                                      <p:cBhvr>
                                        <p:cTn id="58" dur="1000"/>
                                        <p:tgtEl>
                                          <p:spTgt spid="4">
                                            <p:txEl>
                                              <p:pRg st="8" end="8"/>
                                            </p:txEl>
                                          </p:spTgt>
                                        </p:tgtEl>
                                      </p:cBhvr>
                                    </p:animEffect>
                                    <p:anim calcmode="lin" valueType="num">
                                      <p:cBhvr>
                                        <p:cTn id="5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0"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par>
                          <p:cTn id="61" fill="hold">
                            <p:stCondLst>
                              <p:cond delay="10000"/>
                            </p:stCondLst>
                            <p:childTnLst>
                              <p:par>
                                <p:cTn id="62" presetID="47" presetClass="entr" presetSubtype="0" fill="hold" grpId="0" nodeType="afterEffect">
                                  <p:stCondLst>
                                    <p:cond delay="0"/>
                                  </p:stCondLst>
                                  <p:childTnLst>
                                    <p:set>
                                      <p:cBhvr>
                                        <p:cTn id="63" dur="1" fill="hold">
                                          <p:stCondLst>
                                            <p:cond delay="0"/>
                                          </p:stCondLst>
                                        </p:cTn>
                                        <p:tgtEl>
                                          <p:spTgt spid="4">
                                            <p:txEl>
                                              <p:pRg st="9" end="9"/>
                                            </p:txEl>
                                          </p:spTgt>
                                        </p:tgtEl>
                                        <p:attrNameLst>
                                          <p:attrName>style.visibility</p:attrName>
                                        </p:attrNameLst>
                                      </p:cBhvr>
                                      <p:to>
                                        <p:strVal val="visible"/>
                                      </p:to>
                                    </p:set>
                                    <p:animEffect transition="in" filter="fade">
                                      <p:cBhvr>
                                        <p:cTn id="64" dur="1000"/>
                                        <p:tgtEl>
                                          <p:spTgt spid="4">
                                            <p:txEl>
                                              <p:pRg st="9" end="9"/>
                                            </p:txEl>
                                          </p:spTgt>
                                        </p:tgtEl>
                                      </p:cBhvr>
                                    </p:animEffect>
                                    <p:anim calcmode="lin" valueType="num">
                                      <p:cBhvr>
                                        <p:cTn id="65"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6"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908719"/>
            <a:ext cx="3960440" cy="864097"/>
          </a:xfrm>
        </p:spPr>
        <p:txBody>
          <a:bodyPr>
            <a:normAutofit/>
            <a:scene3d>
              <a:camera prst="orthographicFront"/>
              <a:lightRig rig="freezing" dir="t">
                <a:rot lat="0" lon="0" rev="5640000"/>
              </a:lightRig>
            </a:scene3d>
            <a:sp3d prstMaterial="flat">
              <a:contourClr>
                <a:schemeClr val="tx2"/>
              </a:contourClr>
            </a:sp3d>
          </a:bodyPr>
          <a:lstStyle/>
          <a:p>
            <a:pPr algn="ctr"/>
            <a:r>
              <a:rPr lang="ru-RU" b="0" dirty="0" smtClean="0">
                <a:solidFill>
                  <a:schemeClr val="accent2">
                    <a:lumMod val="75000"/>
                  </a:schemeClr>
                </a:solidFill>
                <a:latin typeface="Times New Roman" pitchFamily="18" charset="0"/>
                <a:cs typeface="Times New Roman" pitchFamily="18" charset="0"/>
              </a:rPr>
              <a:t>Результат</a:t>
            </a:r>
            <a:r>
              <a:rPr lang="ru-RU" b="0" dirty="0" smtClean="0">
                <a:solidFill>
                  <a:schemeClr val="accent2">
                    <a:lumMod val="75000"/>
                  </a:schemeClr>
                </a:solidFill>
                <a:effectLst/>
                <a:latin typeface="Times New Roman" pitchFamily="18" charset="0"/>
                <a:cs typeface="Times New Roman" pitchFamily="18" charset="0"/>
              </a:rPr>
              <a:t> </a:t>
            </a:r>
            <a:endParaRPr lang="ru-RU" b="0" dirty="0">
              <a:solidFill>
                <a:schemeClr val="accent2">
                  <a:lumMod val="75000"/>
                </a:schemeClr>
              </a:solidFill>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395536" y="2564904"/>
            <a:ext cx="4104456" cy="1944216"/>
          </a:xfrm>
          <a:noFill/>
        </p:spPr>
        <p:txBody>
          <a:bodyPr>
            <a:noAutofit/>
          </a:bodyPr>
          <a:lstStyle/>
          <a:p>
            <a:pPr algn="just"/>
            <a:r>
              <a:rPr lang="ru-RU" sz="2000" dirty="0" smtClean="0">
                <a:solidFill>
                  <a:schemeClr val="accent2">
                    <a:lumMod val="75000"/>
                  </a:schemeClr>
                </a:solidFill>
                <a:latin typeface="Times New Roman" pitchFamily="18" charset="0"/>
                <a:cs typeface="Times New Roman" pitchFamily="18" charset="0"/>
              </a:rPr>
              <a:t>Информирование населения </a:t>
            </a:r>
            <a:r>
              <a:rPr lang="ru-RU" sz="2000" dirty="0">
                <a:solidFill>
                  <a:schemeClr val="accent2">
                    <a:lumMod val="75000"/>
                  </a:schemeClr>
                </a:solidFill>
                <a:latin typeface="Times New Roman" pitchFamily="18" charset="0"/>
                <a:cs typeface="Times New Roman" pitchFamily="18" charset="0"/>
              </a:rPr>
              <a:t>о государственной системе бюджета, развитие кругозора и наблюдательности, выработка навыка сравнения и поиска причинно-следственных связей</a:t>
            </a:r>
          </a:p>
        </p:txBody>
      </p:sp>
      <p:pic>
        <p:nvPicPr>
          <p:cNvPr id="1028" name="Picture 4" descr="C:\Users\Админ\Desktop\Катя\арты крита\логоо.png"/>
          <p:cNvPicPr>
            <a:picLocks noChangeAspect="1" noChangeArrowheads="1"/>
          </p:cNvPicPr>
          <p:nvPr/>
        </p:nvPicPr>
        <p:blipFill>
          <a:blip r:embed="rId3" cstate="print"/>
          <a:srcRect/>
          <a:stretch>
            <a:fillRect/>
          </a:stretch>
        </p:blipFill>
        <p:spPr bwMode="auto">
          <a:xfrm>
            <a:off x="4572000" y="0"/>
            <a:ext cx="4536504" cy="6453336"/>
          </a:xfrm>
          <a:prstGeom prst="rect">
            <a:avLst/>
          </a:prstGeom>
          <a:noFill/>
        </p:spPr>
      </p:pic>
    </p:spTree>
    <p:extLst>
      <p:ext uri="{BB962C8B-B14F-4D97-AF65-F5344CB8AC3E}">
        <p14:creationId xmlns:p14="http://schemas.microsoft.com/office/powerpoint/2010/main" val="40793786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Opulent</Template>
  <TotalTime>4597</TotalTime>
  <Words>1334</Words>
  <Application>Microsoft Office PowerPoint</Application>
  <PresentationFormat>Экран (4:3)</PresentationFormat>
  <Paragraphs>93</Paragraphs>
  <Slides>25</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25</vt:i4>
      </vt:variant>
    </vt:vector>
  </HeadingPairs>
  <TitlesOfParts>
    <vt:vector size="32" baseType="lpstr">
      <vt:lpstr>Arial</vt:lpstr>
      <vt:lpstr>Calibri</vt:lpstr>
      <vt:lpstr>Constantia</vt:lpstr>
      <vt:lpstr>Times New Roman</vt:lpstr>
      <vt:lpstr>Wingdings</vt:lpstr>
      <vt:lpstr>Wingdings 2</vt:lpstr>
      <vt:lpstr>Изящная</vt:lpstr>
      <vt:lpstr>Бюджет – это баланс энергий </vt:lpstr>
      <vt:lpstr>Что такое бюджет? </vt:lpstr>
      <vt:lpstr>Как часто мы сталкиваемся с бюджетом?</vt:lpstr>
      <vt:lpstr>«Бюджет энергии» в нашей жизни</vt:lpstr>
      <vt:lpstr>Бюджетная система жизни человека </vt:lpstr>
      <vt:lpstr>Бюджетная система Российской Федерации</vt:lpstr>
      <vt:lpstr>Бюджетная система Российской Федерации</vt:lpstr>
      <vt:lpstr>Структура государственного бюджета. Доходы</vt:lpstr>
      <vt:lpstr>Налоговые доходы</vt:lpstr>
      <vt:lpstr>Неналоговые доходы</vt:lpstr>
      <vt:lpstr>Расходы государства и вложения человека в свою жизнь</vt:lpstr>
      <vt:lpstr>Каким должен быть бюджет?</vt:lpstr>
      <vt:lpstr>Дефицитный бюджет</vt:lpstr>
      <vt:lpstr>Причины дефицита (государство – человек)</vt:lpstr>
      <vt:lpstr>Причины дефицита (государство – человек)</vt:lpstr>
      <vt:lpstr>Способы преодоления дефицита бюджета (государство-человек)</vt:lpstr>
      <vt:lpstr>Способы преодоления дефицита бюджета (государство-человек)</vt:lpstr>
      <vt:lpstr>Профицитный бюджет</vt:lpstr>
      <vt:lpstr>Профицит в жизни человека</vt:lpstr>
      <vt:lpstr>Сбалансированный бюджет</vt:lpstr>
      <vt:lpstr>Бюджет - навык осознанности</vt:lpstr>
      <vt:lpstr>Баланс энергий</vt:lpstr>
      <vt:lpstr>Предложения по реализации конкурсного проекта </vt:lpstr>
      <vt:lpstr>Практическое применение результатов реализации проекта</vt:lpstr>
      <vt:lpstr>Результат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Бюджет – это баланс энергий </dc:title>
  <dc:creator>Админ</dc:creator>
  <cp:lastModifiedBy>Пользователь</cp:lastModifiedBy>
  <cp:revision>230</cp:revision>
  <dcterms:created xsi:type="dcterms:W3CDTF">2024-06-03T14:43:52Z</dcterms:created>
  <dcterms:modified xsi:type="dcterms:W3CDTF">2024-06-13T09:22:50Z</dcterms:modified>
</cp:coreProperties>
</file>