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0" r:id="rId3"/>
    <p:sldId id="335" r:id="rId4"/>
    <p:sldId id="318" r:id="rId5"/>
    <p:sldId id="336" r:id="rId6"/>
    <p:sldId id="319" r:id="rId7"/>
    <p:sldId id="321" r:id="rId8"/>
    <p:sldId id="322" r:id="rId9"/>
    <p:sldId id="337" r:id="rId10"/>
    <p:sldId id="324" r:id="rId11"/>
    <p:sldId id="325" r:id="rId12"/>
    <p:sldId id="326" r:id="rId13"/>
    <p:sldId id="327" r:id="rId14"/>
    <p:sldId id="328" r:id="rId15"/>
    <p:sldId id="329" r:id="rId16"/>
    <p:sldId id="338" r:id="rId17"/>
    <p:sldId id="330" r:id="rId18"/>
    <p:sldId id="331" r:id="rId19"/>
    <p:sldId id="339" r:id="rId20"/>
    <p:sldId id="332" r:id="rId21"/>
    <p:sldId id="323" r:id="rId22"/>
    <p:sldId id="341" r:id="rId23"/>
    <p:sldId id="333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B4"/>
    <a:srgbClr val="0056A4"/>
    <a:srgbClr val="EE7203"/>
    <a:srgbClr val="F39A63"/>
    <a:srgbClr val="E87A6F"/>
    <a:srgbClr val="E84340"/>
    <a:srgbClr val="F8A800"/>
    <a:srgbClr val="41A1DA"/>
    <a:srgbClr val="9B9B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533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495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514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87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74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018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13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846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19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3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78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A9238-B4D6-4EC6-ADE6-9487A6607398}" type="datetimeFigureOut">
              <a:rPr lang="ru-RU" smtClean="0"/>
              <a:pPr/>
              <a:t>09.07.2024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56C78-1540-4A64-AB4A-5E3531E915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24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2.jpeg"/><Relationship Id="rId12" Type="http://schemas.openxmlformats.org/officeDocument/2006/relationships/image" Target="../media/image26.png"/><Relationship Id="rId2" Type="http://schemas.openxmlformats.org/officeDocument/2006/relationships/image" Target="../media/image19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microsoft.com/office/2007/relationships/hdphoto" Target="../media/hdphoto3.wdp"/><Relationship Id="rId10" Type="http://schemas.openxmlformats.org/officeDocument/2006/relationships/image" Target="../media/image25.jpeg"/><Relationship Id="rId4" Type="http://schemas.openxmlformats.org/officeDocument/2006/relationships/image" Target="../media/image21.png"/><Relationship Id="rId9" Type="http://schemas.openxmlformats.org/officeDocument/2006/relationships/image" Target="../media/image24.jpeg"/><Relationship Id="rId1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8.png"/><Relationship Id="rId7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3.jpeg"/><Relationship Id="rId4" Type="http://schemas.openxmlformats.org/officeDocument/2006/relationships/image" Target="../media/image9.png"/><Relationship Id="rId9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9.pn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1.png"/><Relationship Id="rId7" Type="http://schemas.openxmlformats.org/officeDocument/2006/relationships/image" Target="../media/image46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33.jpe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9.png"/><Relationship Id="rId9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8"/>
          <a:stretch/>
        </p:blipFill>
        <p:spPr>
          <a:xfrm>
            <a:off x="0" y="0"/>
            <a:ext cx="5120640" cy="686289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0150" y="5924853"/>
            <a:ext cx="3972624" cy="1383345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с.Чистенькое</a:t>
            </a: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  <a:ea typeface="Roboto" panose="02000000000000000000" pitchFamily="2" charset="0"/>
              </a:rPr>
              <a:t>2024 год</a:t>
            </a:r>
            <a:endParaRPr lang="ru-RU" sz="2000" b="1" dirty="0">
              <a:solidFill>
                <a:schemeClr val="bg1"/>
              </a:solidFill>
              <a:latin typeface="Georgia" panose="02040502050405020303" pitchFamily="18" charset="0"/>
              <a:ea typeface="Roboto" panose="02000000000000000000" pitchFamily="2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78829" y="5719824"/>
            <a:ext cx="3972624" cy="107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4992924" y="5408667"/>
            <a:ext cx="7489636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 smtClean="0">
                <a:latin typeface="Georgia" panose="02040502050405020303" pitchFamily="18" charset="0"/>
                <a:ea typeface="Roboto" panose="02000000000000000000" pitchFamily="2" charset="0"/>
                <a:cs typeface="Times New Roman" pitchFamily="18" charset="0"/>
              </a:rPr>
              <a:t>Участник конкурса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Roboto" panose="02000000000000000000" pitchFamily="2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Georgia" panose="02040502050405020303" pitchFamily="18" charset="0"/>
              </a:rPr>
              <a:t>учитель </a:t>
            </a:r>
            <a:r>
              <a:rPr lang="ru-RU" sz="1600" dirty="0">
                <a:latin typeface="Georgia" panose="02040502050405020303" pitchFamily="18" charset="0"/>
              </a:rPr>
              <a:t>информатики и математики </a:t>
            </a:r>
          </a:p>
          <a:p>
            <a:r>
              <a:rPr lang="ru-RU" sz="1600" dirty="0" smtClean="0">
                <a:latin typeface="Georgia" panose="02040502050405020303" pitchFamily="18" charset="0"/>
              </a:rPr>
              <a:t>Муниципального </a:t>
            </a:r>
            <a:r>
              <a:rPr lang="ru-RU" sz="1600" dirty="0">
                <a:latin typeface="Georgia" panose="02040502050405020303" pitchFamily="18" charset="0"/>
              </a:rPr>
              <a:t>бюджетного общеобразовательного учреждения «</a:t>
            </a:r>
            <a:r>
              <a:rPr lang="ru-RU" sz="1600" dirty="0" err="1">
                <a:latin typeface="Georgia" panose="02040502050405020303" pitchFamily="18" charset="0"/>
              </a:rPr>
              <a:t>Чистенская</a:t>
            </a:r>
            <a:r>
              <a:rPr lang="ru-RU" sz="1600" dirty="0">
                <a:latin typeface="Georgia" panose="02040502050405020303" pitchFamily="18" charset="0"/>
              </a:rPr>
              <a:t> школа-гимназия </a:t>
            </a:r>
            <a:r>
              <a:rPr lang="ru-RU" sz="1600" dirty="0" smtClean="0">
                <a:latin typeface="Georgia" panose="02040502050405020303" pitchFamily="18" charset="0"/>
              </a:rPr>
              <a:t>имени </a:t>
            </a:r>
            <a:r>
              <a:rPr lang="ru-RU" sz="1600" dirty="0">
                <a:latin typeface="Georgia" panose="02040502050405020303" pitchFamily="18" charset="0"/>
              </a:rPr>
              <a:t>Тарасюка Ивана Степановича» </a:t>
            </a:r>
          </a:p>
          <a:p>
            <a:r>
              <a:rPr lang="ru-RU" sz="1600" dirty="0">
                <a:latin typeface="Georgia" panose="02040502050405020303" pitchFamily="18" charset="0"/>
              </a:rPr>
              <a:t>Симферопольского района Республики Крым</a:t>
            </a:r>
          </a:p>
          <a:p>
            <a:r>
              <a:rPr lang="ru-RU" sz="1600" b="1" dirty="0">
                <a:latin typeface="Georgia" panose="02040502050405020303" pitchFamily="18" charset="0"/>
              </a:rPr>
              <a:t>Шевченко Наталья Васильевна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  <a:ea typeface="Roboto" panose="02000000000000000000" pitchFamily="2" charset="0"/>
              <a:cs typeface="Times New Roman" pitchFamily="18" charset="0"/>
            </a:endParaRPr>
          </a:p>
          <a:p>
            <a:pPr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Georgia" panose="02040502050405020303" pitchFamily="18" charset="0"/>
                <a:ea typeface="Roboto" panose="02000000000000000000" pitchFamily="2" charset="0"/>
                <a:cs typeface="Times New Roman" pitchFamily="18" charset="0"/>
              </a:rPr>
              <a:t>.</a:t>
            </a:r>
            <a:endParaRPr lang="ru-RU" sz="1600" dirty="0">
              <a:latin typeface="Georgia" panose="02040502050405020303" pitchFamily="18" charset="0"/>
              <a:ea typeface="Roboto" panose="02000000000000000000" pitchFamily="2" charset="0"/>
              <a:cs typeface="Times New Roman" pitchFamily="18" charset="0"/>
            </a:endParaRPr>
          </a:p>
          <a:p>
            <a:pPr indent="342900" algn="just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latin typeface="Georgia" panose="02040502050405020303" pitchFamily="18" charset="0"/>
              <a:ea typeface="Roboto" panose="02000000000000000000" pitchFamily="2" charset="0"/>
              <a:cs typeface="Times New Roman" pitchFamily="18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  <a:ea typeface="Roboto" panose="02000000000000000000" pitchFamily="2" charset="0"/>
              <a:cs typeface="Times New Roman" pitchFamily="18" charset="0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914391" y="58510"/>
            <a:ext cx="81089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Roboto" panose="02000000000000000000" pitchFamily="2" charset="0"/>
                <a:cs typeface="Times New Roman" pitchFamily="18" charset="0"/>
              </a:rPr>
              <a:t>Муниципальное бюджетное общеобразовательное учреждение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Roboto" panose="02000000000000000000" pitchFamily="2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Roboto" panose="02000000000000000000" pitchFamily="2" charset="0"/>
                <a:cs typeface="Times New Roman" pitchFamily="18" charset="0"/>
              </a:rPr>
              <a:t>Чистенская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Roboto" panose="02000000000000000000" pitchFamily="2" charset="0"/>
                <a:cs typeface="Times New Roman" pitchFamily="18" charset="0"/>
              </a:rPr>
              <a:t> школа-гимназия имени Героя Социалистического Труда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anose="02040502050405020303" pitchFamily="18" charset="0"/>
                <a:ea typeface="Roboto" panose="02000000000000000000" pitchFamily="2" charset="0"/>
                <a:cs typeface="Times New Roman" pitchFamily="18" charset="0"/>
              </a:rPr>
              <a:t>Тарасюка Ивана Степановича» </a:t>
            </a:r>
            <a:r>
              <a:rPr lang="ru-RU" sz="1600" dirty="0" smtClean="0">
                <a:latin typeface="Georgia" panose="02040502050405020303" pitchFamily="18" charset="0"/>
                <a:ea typeface="Roboto" panose="02000000000000000000" pitchFamily="2" charset="0"/>
                <a:cs typeface="Times New Roman" pitchFamily="18" charset="0"/>
              </a:rPr>
              <a:t>Симферопольского района Республики Крым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805282" y="3096445"/>
            <a:ext cx="77825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i="0" u="none" strike="noStrike" cap="none" normalizeH="0" baseline="0" dirty="0" smtClean="0">
                <a:ln>
                  <a:noFill/>
                </a:ln>
                <a:solidFill>
                  <a:srgbClr val="0056A4"/>
                </a:solidFill>
                <a:effectLst/>
                <a:latin typeface="Bebas Neue Bold" panose="020B0606020202050201" pitchFamily="34" charset="-52"/>
                <a:ea typeface="Calibri" pitchFamily="34" charset="0"/>
                <a:cs typeface="Times New Roman" pitchFamily="18" charset="0"/>
              </a:rPr>
              <a:t>номинация: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dirty="0" smtClean="0">
                <a:ln>
                  <a:noFill/>
                </a:ln>
                <a:solidFill>
                  <a:srgbClr val="0056A4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0056A4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3"/>
          <a:srcRect l="5334" t="6025" r="5660" b="7044"/>
          <a:stretch>
            <a:fillRect/>
          </a:stretch>
        </p:blipFill>
        <p:spPr bwMode="auto">
          <a:xfrm>
            <a:off x="578829" y="3096445"/>
            <a:ext cx="3167146" cy="21686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4367161" y="929790"/>
            <a:ext cx="7203442" cy="4571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351692" cy="6858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4362879" y="1151089"/>
            <a:ext cx="7473521" cy="107721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Всероссийский конкурс проектов </a:t>
            </a:r>
          </a:p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по предоставлению бюджета граждан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grpSp>
        <p:nvGrpSpPr>
          <p:cNvPr id="20" name="Group 13"/>
          <p:cNvGrpSpPr>
            <a:grpSpLocks/>
          </p:cNvGrpSpPr>
          <p:nvPr/>
        </p:nvGrpSpPr>
        <p:grpSpPr bwMode="auto">
          <a:xfrm>
            <a:off x="7113150" y="2590841"/>
            <a:ext cx="5332046" cy="2158834"/>
            <a:chOff x="2959939" y="3124647"/>
            <a:chExt cx="5332883" cy="2156746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3147396" y="3124647"/>
              <a:ext cx="5145426" cy="2156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40823" tIns="21228" rIns="40823" bIns="21228">
              <a:spAutoFit/>
            </a:bodyPr>
            <a:lstStyle>
              <a:lvl1pPr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  <a:tab pos="11229975" algn="l"/>
                  <a:tab pos="11679238" algn="l"/>
                  <a:tab pos="12128500" algn="l"/>
                  <a:tab pos="12577763" algn="l"/>
                  <a:tab pos="13027025" algn="l"/>
                  <a:tab pos="134762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  <a:tab pos="11229975" algn="l"/>
                  <a:tab pos="11679238" algn="l"/>
                  <a:tab pos="12128500" algn="l"/>
                  <a:tab pos="12577763" algn="l"/>
                  <a:tab pos="13027025" algn="l"/>
                  <a:tab pos="134762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  <a:tab pos="11229975" algn="l"/>
                  <a:tab pos="11679238" algn="l"/>
                  <a:tab pos="12128500" algn="l"/>
                  <a:tab pos="12577763" algn="l"/>
                  <a:tab pos="13027025" algn="l"/>
                  <a:tab pos="134762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  <a:tab pos="11229975" algn="l"/>
                  <a:tab pos="11679238" algn="l"/>
                  <a:tab pos="12128500" algn="l"/>
                  <a:tab pos="12577763" algn="l"/>
                  <a:tab pos="13027025" algn="l"/>
                  <a:tab pos="134762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  <a:tab pos="11229975" algn="l"/>
                  <a:tab pos="11679238" algn="l"/>
                  <a:tab pos="12128500" algn="l"/>
                  <a:tab pos="12577763" algn="l"/>
                  <a:tab pos="13027025" algn="l"/>
                  <a:tab pos="134762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  <a:tab pos="11229975" algn="l"/>
                  <a:tab pos="11679238" algn="l"/>
                  <a:tab pos="12128500" algn="l"/>
                  <a:tab pos="12577763" algn="l"/>
                  <a:tab pos="13027025" algn="l"/>
                  <a:tab pos="134762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  <a:tab pos="11229975" algn="l"/>
                  <a:tab pos="11679238" algn="l"/>
                  <a:tab pos="12128500" algn="l"/>
                  <a:tab pos="12577763" algn="l"/>
                  <a:tab pos="13027025" algn="l"/>
                  <a:tab pos="134762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  <a:tab pos="11229975" algn="l"/>
                  <a:tab pos="11679238" algn="l"/>
                  <a:tab pos="12128500" algn="l"/>
                  <a:tab pos="12577763" algn="l"/>
                  <a:tab pos="13027025" algn="l"/>
                  <a:tab pos="134762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6088" algn="l"/>
                  <a:tab pos="895350" algn="l"/>
                  <a:tab pos="1344613" algn="l"/>
                  <a:tab pos="1793875" algn="l"/>
                  <a:tab pos="2243138" algn="l"/>
                  <a:tab pos="2692400" algn="l"/>
                  <a:tab pos="3141663" algn="l"/>
                  <a:tab pos="3590925" algn="l"/>
                  <a:tab pos="4040188" algn="l"/>
                  <a:tab pos="4489450" algn="l"/>
                  <a:tab pos="4938713" algn="l"/>
                  <a:tab pos="5387975" algn="l"/>
                  <a:tab pos="5837238" algn="l"/>
                  <a:tab pos="6286500" algn="l"/>
                  <a:tab pos="6735763" algn="l"/>
                  <a:tab pos="7185025" algn="l"/>
                  <a:tab pos="7634288" algn="l"/>
                  <a:tab pos="8083550" algn="l"/>
                  <a:tab pos="8532813" algn="l"/>
                  <a:tab pos="8982075" algn="l"/>
                  <a:tab pos="8983663" algn="l"/>
                  <a:tab pos="9432925" algn="l"/>
                  <a:tab pos="9882188" algn="l"/>
                  <a:tab pos="10331450" algn="l"/>
                  <a:tab pos="10780713" algn="l"/>
                  <a:tab pos="11229975" algn="l"/>
                  <a:tab pos="11679238" algn="l"/>
                  <a:tab pos="12128500" algn="l"/>
                  <a:tab pos="12577763" algn="l"/>
                  <a:tab pos="13027025" algn="l"/>
                  <a:tab pos="13476288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5463"/>
                </a:lnSpc>
              </a:pPr>
              <a:r>
                <a:rPr lang="ru-RU" altLang="ru-RU" sz="4400" b="1" dirty="0" smtClean="0">
                  <a:solidFill>
                    <a:srgbClr val="EE7203"/>
                  </a:solidFill>
                  <a:latin typeface="Bebas Neue Bold" panose="020B0606020202050201" pitchFamily="34" charset="-52"/>
                  <a:ea typeface="Microsoft YaHei" panose="020B0503020204020204" pitchFamily="34" charset="-122"/>
                </a:rPr>
                <a:t>«Лучшая настольная </a:t>
              </a:r>
            </a:p>
            <a:p>
              <a:pPr>
                <a:lnSpc>
                  <a:spcPts val="5463"/>
                </a:lnSpc>
              </a:pPr>
              <a:r>
                <a:rPr lang="ru-RU" altLang="ru-RU" sz="4400" b="1" dirty="0" smtClean="0">
                  <a:solidFill>
                    <a:srgbClr val="EE7203"/>
                  </a:solidFill>
                  <a:latin typeface="Bebas Neue Bold" panose="020B0606020202050201" pitchFamily="34" charset="-52"/>
                  <a:ea typeface="Microsoft YaHei" panose="020B0503020204020204" pitchFamily="34" charset="-122"/>
                </a:rPr>
                <a:t>Игра о бюджете </a:t>
              </a:r>
            </a:p>
            <a:p>
              <a:pPr>
                <a:lnSpc>
                  <a:spcPts val="5463"/>
                </a:lnSpc>
              </a:pPr>
              <a:r>
                <a:rPr lang="ru-RU" altLang="ru-RU" sz="4400" b="1" dirty="0" smtClean="0">
                  <a:solidFill>
                    <a:srgbClr val="EE7203"/>
                  </a:solidFill>
                  <a:latin typeface="Bebas Neue Bold" panose="020B0606020202050201" pitchFamily="34" charset="-52"/>
                  <a:ea typeface="Microsoft YaHei" panose="020B0503020204020204" pitchFamily="34" charset="-122"/>
                </a:rPr>
                <a:t>для граждан»</a:t>
              </a:r>
              <a:endParaRPr lang="ru-RU" altLang="ru-RU" sz="4400" b="1" dirty="0">
                <a:solidFill>
                  <a:srgbClr val="EE7203"/>
                </a:solidFill>
                <a:latin typeface="Bebas Neue Bold" panose="020B0606020202050201" pitchFamily="34" charset="-52"/>
                <a:ea typeface="Microsoft YaHei" panose="020B0503020204020204" pitchFamily="34" charset="-122"/>
              </a:endParaRPr>
            </a:p>
          </p:txBody>
        </p:sp>
        <p:cxnSp>
          <p:nvCxnSpPr>
            <p:cNvPr id="22" name="Straight Connector 15"/>
            <p:cNvCxnSpPr>
              <a:cxnSpLocks/>
            </p:cNvCxnSpPr>
            <p:nvPr/>
          </p:nvCxnSpPr>
          <p:spPr>
            <a:xfrm>
              <a:off x="2959939" y="3131219"/>
              <a:ext cx="0" cy="2082372"/>
            </a:xfrm>
            <a:prstGeom prst="line">
              <a:avLst/>
            </a:prstGeom>
            <a:ln w="412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Прямоугольник 23"/>
          <p:cNvSpPr/>
          <p:nvPr/>
        </p:nvSpPr>
        <p:spPr>
          <a:xfrm>
            <a:off x="4673114" y="5223173"/>
            <a:ext cx="7163286" cy="4571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124" y="5933440"/>
            <a:ext cx="1374875" cy="924560"/>
          </a:xfrm>
          <a:prstGeom prst="rect">
            <a:avLst/>
          </a:prstGeom>
        </p:spPr>
      </p:pic>
      <p:pic>
        <p:nvPicPr>
          <p:cNvPr id="18" name="Рисунок 17" descr="Picture background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29" y="59314"/>
            <a:ext cx="1703624" cy="1814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https://shkola-gimnasia.crm.eduru.ru/media/2020/09/10/1256767388/logo_0.png.155x-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340" y="1459344"/>
            <a:ext cx="1449884" cy="1257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246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699760" y="142240"/>
            <a:ext cx="6126480" cy="64557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indent="263525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endParaRPr lang="ru-RU" sz="2400" dirty="0" smtClean="0">
              <a:latin typeface="Georgia" panose="02040502050405020303" pitchFamily="18" charset="0"/>
            </a:endParaRPr>
          </a:p>
          <a:p>
            <a:pPr indent="263525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endParaRPr lang="ru-RU" sz="2400" dirty="0">
              <a:latin typeface="Georgia" panose="02040502050405020303" pitchFamily="18" charset="0"/>
            </a:endParaRPr>
          </a:p>
          <a:p>
            <a:pPr indent="263525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ru-RU" sz="2000" b="1" dirty="0" smtClean="0">
                <a:latin typeface="Georgia" panose="02040502050405020303" pitchFamily="18" charset="0"/>
              </a:rPr>
              <a:t>Проект </a:t>
            </a:r>
            <a:r>
              <a:rPr lang="ru-RU" sz="2000" b="1" dirty="0">
                <a:latin typeface="Georgia" panose="02040502050405020303" pitchFamily="18" charset="0"/>
              </a:rPr>
              <a:t>настольной игры, посвященной вопросам семейного бюджета, бюджетного устройства и бюджетного процесса.</a:t>
            </a:r>
          </a:p>
          <a:p>
            <a:pPr indent="263525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ru-RU" sz="2000" b="1" dirty="0">
                <a:latin typeface="Georgia" panose="02040502050405020303" pitchFamily="18" charset="0"/>
              </a:rPr>
              <a:t>Название проекта:</a:t>
            </a:r>
            <a:r>
              <a:rPr lang="ru-RU" sz="2000" dirty="0">
                <a:latin typeface="Georgia" panose="02040502050405020303" pitchFamily="18" charset="0"/>
              </a:rPr>
              <a:t> «</a:t>
            </a:r>
            <a:r>
              <a:rPr lang="ru-RU" sz="2000" dirty="0" err="1">
                <a:latin typeface="Georgia" panose="02040502050405020303" pitchFamily="18" charset="0"/>
              </a:rPr>
              <a:t>Лэпбук</a:t>
            </a:r>
            <a:r>
              <a:rPr lang="ru-RU" sz="2000" dirty="0">
                <a:latin typeface="Georgia" panose="02040502050405020303" pitchFamily="18" charset="0"/>
              </a:rPr>
              <a:t> «Юные финансисты»».</a:t>
            </a:r>
          </a:p>
          <a:p>
            <a:pPr indent="263525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ru-RU" sz="2000" b="1" dirty="0">
                <a:latin typeface="Georgia" panose="02040502050405020303" pitchFamily="18" charset="0"/>
              </a:rPr>
              <a:t>Форма представления информации о семейном бюджете и бюджете публично-правового образования:</a:t>
            </a:r>
            <a:r>
              <a:rPr lang="ru-RU" sz="2000" dirty="0">
                <a:latin typeface="Georgia" panose="02040502050405020303" pitchFamily="18" charset="0"/>
              </a:rPr>
              <a:t> игровая. </a:t>
            </a:r>
            <a:endParaRPr lang="ru-RU" sz="2000" dirty="0" smtClean="0">
              <a:latin typeface="Georgia" panose="02040502050405020303" pitchFamily="18" charset="0"/>
            </a:endParaRPr>
          </a:p>
          <a:p>
            <a:pPr indent="263525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r>
              <a:rPr lang="ru-RU" sz="2000" b="1" dirty="0" err="1">
                <a:latin typeface="Georgia" panose="02040502050405020303" pitchFamily="18" charset="0"/>
              </a:rPr>
              <a:t>Лэпбук</a:t>
            </a:r>
            <a:r>
              <a:rPr lang="ru-RU" sz="2000" b="1" dirty="0">
                <a:latin typeface="Georgia" panose="02040502050405020303" pitchFamily="18" charset="0"/>
              </a:rPr>
              <a:t> «Юные финансисты» </a:t>
            </a:r>
            <a:r>
              <a:rPr lang="ru-RU" sz="2000" dirty="0">
                <a:latin typeface="Georgia" panose="02040502050405020303" pitchFamily="18" charset="0"/>
              </a:rPr>
              <a:t>предназначен </a:t>
            </a:r>
            <a:r>
              <a:rPr lang="ru-RU" sz="2000" dirty="0" smtClean="0">
                <a:latin typeface="Georgia" panose="02040502050405020303" pitchFamily="18" charset="0"/>
              </a:rPr>
              <a:t>как для </a:t>
            </a:r>
            <a:r>
              <a:rPr lang="ru-RU" sz="2000" dirty="0">
                <a:latin typeface="Georgia" panose="02040502050405020303" pitchFamily="18" charset="0"/>
              </a:rPr>
              <a:t>самостоятельного </a:t>
            </a:r>
            <a:r>
              <a:rPr lang="ru-RU" sz="2000" dirty="0" smtClean="0">
                <a:latin typeface="Georgia" panose="02040502050405020303" pitchFamily="18" charset="0"/>
              </a:rPr>
              <a:t>ознакомления детей </a:t>
            </a:r>
            <a:r>
              <a:rPr lang="ru-RU" sz="2000" dirty="0">
                <a:latin typeface="Georgia" panose="02040502050405020303" pitchFamily="18" charset="0"/>
              </a:rPr>
              <a:t>под руководством взрослых, так и для использования </a:t>
            </a:r>
            <a:r>
              <a:rPr lang="ru-RU" sz="2000" dirty="0" smtClean="0">
                <a:latin typeface="Georgia" panose="02040502050405020303" pitchFamily="18" charset="0"/>
              </a:rPr>
              <a:t>его на </a:t>
            </a:r>
            <a:r>
              <a:rPr lang="ru-RU" sz="2000" dirty="0">
                <a:latin typeface="Georgia" panose="02040502050405020303" pitchFamily="18" charset="0"/>
              </a:rPr>
              <a:t>занятиях при прохождении темы «Бюджет» с детьми дошкольного и младшего школьного </a:t>
            </a:r>
            <a:r>
              <a:rPr lang="ru-RU" sz="2000" dirty="0" smtClean="0">
                <a:latin typeface="Georgia" panose="02040502050405020303" pitchFamily="18" charset="0"/>
              </a:rPr>
              <a:t>возраста и старше.</a:t>
            </a:r>
            <a:endParaRPr lang="ru-RU" sz="2000" dirty="0" smtClean="0">
              <a:latin typeface="Georgia" panose="02040502050405020303" pitchFamily="18" charset="0"/>
            </a:endParaRPr>
          </a:p>
          <a:p>
            <a:pPr indent="263525" algn="just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endParaRPr lang="ru-RU" sz="2400" dirty="0">
              <a:latin typeface="Georgia" panose="02040502050405020303" pitchFamily="18" charset="0"/>
            </a:endParaRPr>
          </a:p>
          <a:p>
            <a:pPr algn="ctr">
              <a:lnSpc>
                <a:spcPct val="120000"/>
              </a:lnSpc>
              <a:spcBef>
                <a:spcPts val="700"/>
              </a:spcBef>
              <a:spcAft>
                <a:spcPts val="700"/>
              </a:spcAft>
            </a:pPr>
            <a:endParaRPr lang="ru-RU" sz="2400" dirty="0">
              <a:latin typeface="Georgia" panose="0204050205040502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77" y="0"/>
            <a:ext cx="4852211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3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501" b="31783"/>
          <a:stretch/>
        </p:blipFill>
        <p:spPr>
          <a:xfrm>
            <a:off x="0" y="0"/>
            <a:ext cx="5091953" cy="686696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71792" y="52989"/>
            <a:ext cx="843280" cy="1283524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Прямоугольник 6"/>
          <p:cNvSpPr/>
          <p:nvPr/>
        </p:nvSpPr>
        <p:spPr>
          <a:xfrm>
            <a:off x="1386864" y="271903"/>
            <a:ext cx="10510496" cy="8456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лавные персонажи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454" y="6022428"/>
            <a:ext cx="1242545" cy="835572"/>
          </a:xfrm>
          <a:prstGeom prst="rect">
            <a:avLst/>
          </a:prstGeom>
        </p:spPr>
      </p:pic>
      <p:pic>
        <p:nvPicPr>
          <p:cNvPr id="11" name="Рисунок 10" descr="D:\КРЫМСКИЙ ВУНДЕРКИНД\КРЫМ,ВУНД 2024\картинки\1 Photoroom_20240504_191454.pn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1091" r="945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13" t="3425"/>
          <a:stretch/>
        </p:blipFill>
        <p:spPr bwMode="auto">
          <a:xfrm>
            <a:off x="919506" y="1889626"/>
            <a:ext cx="2077696" cy="36152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C:\Users\Шевченко\Desktop\КРЫМСКИЙ ВУНДЕРКИНД\КРЫМ,ВУНД 2024\картинки\IMG_1131.jpg"/>
          <p:cNvPicPr/>
          <p:nvPr/>
        </p:nvPicPr>
        <p:blipFill rotWithShape="1">
          <a:blip r:embed="rId7" cstate="print">
            <a:clrChange>
              <a:clrFrom>
                <a:srgbClr val="F6F2F3"/>
              </a:clrFrom>
              <a:clrTo>
                <a:srgbClr val="F6F2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35" b="281"/>
          <a:stretch/>
        </p:blipFill>
        <p:spPr bwMode="auto">
          <a:xfrm>
            <a:off x="4243618" y="1783532"/>
            <a:ext cx="1930401" cy="38274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38212" y="5920137"/>
            <a:ext cx="6054028" cy="713614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Georgia" panose="02040502050405020303" pitchFamily="18" charset="0"/>
              </a:rPr>
              <a:t>М</a:t>
            </a:r>
            <a:r>
              <a:rPr lang="ru-RU" sz="2400" dirty="0" smtClean="0">
                <a:solidFill>
                  <a:schemeClr val="tx1"/>
                </a:solidFill>
                <a:latin typeface="Georgia" panose="02040502050405020303" pitchFamily="18" charset="0"/>
              </a:rPr>
              <a:t>альчик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Юник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</a:rPr>
              <a:t>и девочка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Юна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756400" y="1336513"/>
            <a:ext cx="5140960" cy="5230021"/>
          </a:xfrm>
          <a:prstGeom prst="rect">
            <a:avLst/>
          </a:prstGeom>
          <a:ln>
            <a:solidFill>
              <a:srgbClr val="0069B4"/>
            </a:solidFill>
            <a:prstDash val="dash"/>
          </a:ln>
        </p:spPr>
        <p:txBody>
          <a:bodyPr wrap="square">
            <a:spAutoFit/>
          </a:bodyPr>
          <a:lstStyle/>
          <a:p>
            <a:pPr indent="263525" algn="just">
              <a:lnSpc>
                <a:spcPct val="120000"/>
              </a:lnSpc>
              <a:spcAft>
                <a:spcPts val="300"/>
              </a:spcAft>
            </a:pPr>
            <a:r>
              <a:rPr lang="ru-RU" sz="2000" dirty="0">
                <a:latin typeface="Georgia" panose="02040502050405020303" pitchFamily="18" charset="0"/>
              </a:rPr>
              <a:t>С помощью практических заданий финансовой эстафеты, следуя за главными персонажами девочкой Юной и мальчиком </a:t>
            </a:r>
            <a:r>
              <a:rPr lang="ru-RU" sz="2000" dirty="0" err="1">
                <a:latin typeface="Georgia" panose="02040502050405020303" pitchFamily="18" charset="0"/>
              </a:rPr>
              <a:t>Юником</a:t>
            </a:r>
            <a:r>
              <a:rPr lang="ru-RU" sz="2000" dirty="0">
                <a:latin typeface="Georgia" panose="02040502050405020303" pitchFamily="18" charset="0"/>
              </a:rPr>
              <a:t>, и используя подсказки их маленьких помощников зайчика </a:t>
            </a:r>
            <a:r>
              <a:rPr lang="ru-RU" sz="2000" dirty="0" err="1">
                <a:latin typeface="Georgia" panose="02040502050405020303" pitchFamily="18" charset="0"/>
              </a:rPr>
              <a:t>Знайки</a:t>
            </a:r>
            <a:r>
              <a:rPr lang="ru-RU" sz="2000" dirty="0">
                <a:latin typeface="Georgia" panose="02040502050405020303" pitchFamily="18" charset="0"/>
              </a:rPr>
              <a:t> и зайки Почемучки - дети в игровой форме получат знания не только о семейном бюджете, но и о бюджете публично-правового образования в доступной детскому восприятию объяснению терминов, которые были максимально отражены иллюстративно, посредством примеров и картинок</a:t>
            </a:r>
            <a:r>
              <a:rPr lang="ru-RU" sz="2000" dirty="0" smtClean="0">
                <a:latin typeface="Georgia" panose="02040502050405020303" pitchFamily="18" charset="0"/>
              </a:rPr>
              <a:t>. </a:t>
            </a:r>
            <a:endParaRPr lang="ru-RU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58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399" y="126321"/>
            <a:ext cx="9340949" cy="660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1"/>
          <a:stretch/>
        </p:blipFill>
        <p:spPr>
          <a:xfrm>
            <a:off x="1419345" y="72390"/>
            <a:ext cx="9327213" cy="6704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334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68786" y="356383"/>
            <a:ext cx="801891" cy="1289537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" t="3703" r="5589" b="2962"/>
          <a:stretch/>
        </p:blipFill>
        <p:spPr>
          <a:xfrm>
            <a:off x="7172959" y="0"/>
            <a:ext cx="4680857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39463" y="418126"/>
            <a:ext cx="5771334" cy="1012825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инструкцию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Шевченко\Desktop\КРЫМСКИЙ ВУНДЕРКИНД\КРЫМ,ВУНД 2024\картинки\Photoroom_20240224_150816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330" y="2134891"/>
            <a:ext cx="3975548" cy="4019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6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22645" y="274388"/>
            <a:ext cx="6547811" cy="11276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рассказ </a:t>
            </a:r>
            <a:endPara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накопить на мечту?»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8786" y="356383"/>
            <a:ext cx="801891" cy="1289537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0160" t="26968" r="63875" b="9312"/>
          <a:stretch/>
        </p:blipFill>
        <p:spPr>
          <a:xfrm>
            <a:off x="268786" y="1554244"/>
            <a:ext cx="3731861" cy="5151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64347" t="24961" r="9124" b="7808"/>
          <a:stretch/>
        </p:blipFill>
        <p:spPr>
          <a:xfrm>
            <a:off x="7922424" y="356383"/>
            <a:ext cx="3877315" cy="5527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/>
          <a:srcRect l="65137" t="25861" r="9852" b="9895"/>
          <a:stretch/>
        </p:blipFill>
        <p:spPr>
          <a:xfrm>
            <a:off x="4152615" y="1516320"/>
            <a:ext cx="3617841" cy="5227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969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/>
          <a:srcRect l="9703" t="55563" r="67301" b="21237"/>
          <a:stretch/>
        </p:blipFill>
        <p:spPr>
          <a:xfrm>
            <a:off x="8033870" y="2973142"/>
            <a:ext cx="2039704" cy="115746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36790" t="76556" r="52456" b="12154"/>
          <a:stretch/>
        </p:blipFill>
        <p:spPr>
          <a:xfrm>
            <a:off x="9024039" y="1669011"/>
            <a:ext cx="1053797" cy="6222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10455" t="26086" r="63639" b="12224"/>
          <a:stretch/>
        </p:blipFill>
        <p:spPr>
          <a:xfrm rot="368605">
            <a:off x="3964151" y="1757731"/>
            <a:ext cx="3501438" cy="4745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Прямоугольник 5"/>
          <p:cNvSpPr/>
          <p:nvPr/>
        </p:nvSpPr>
        <p:spPr>
          <a:xfrm>
            <a:off x="1307624" y="194183"/>
            <a:ext cx="6646545" cy="12741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Словарик бюджетных терминов. </a:t>
            </a:r>
            <a:endParaRPr lang="en-US" sz="2800" b="1" dirty="0" smtClean="0">
              <a:solidFill>
                <a:srgbClr val="00206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Соберите </a:t>
            </a:r>
            <a:r>
              <a:rPr lang="ru-RU" sz="2800" b="1" dirty="0" err="1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пазлы</a:t>
            </a:r>
            <a:r>
              <a:rPr lang="ru-RU" sz="2800" b="1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00206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Половинки»</a:t>
            </a:r>
            <a:endParaRPr lang="ru-RU" sz="2800" b="1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"/>
          <a:stretch/>
        </p:blipFill>
        <p:spPr>
          <a:xfrm>
            <a:off x="10093387" y="182559"/>
            <a:ext cx="2025076" cy="30379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5" t="82074" r="11682" b="1185"/>
          <a:stretch/>
        </p:blipFill>
        <p:spPr>
          <a:xfrm>
            <a:off x="8282305" y="301080"/>
            <a:ext cx="1682819" cy="5905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7" t="75704" r="32620" b="6666"/>
          <a:stretch/>
        </p:blipFill>
        <p:spPr>
          <a:xfrm>
            <a:off x="9108122" y="975409"/>
            <a:ext cx="890542" cy="6623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" t="3852" r="62773" b="60296"/>
          <a:stretch/>
        </p:blipFill>
        <p:spPr>
          <a:xfrm>
            <a:off x="8208691" y="990493"/>
            <a:ext cx="828393" cy="12451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24483" t="77763" r="64043" b="11515"/>
          <a:stretch/>
        </p:blipFill>
        <p:spPr>
          <a:xfrm>
            <a:off x="9032993" y="2362878"/>
            <a:ext cx="1008815" cy="5302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l="36849" t="76931" r="52854" b="12084"/>
          <a:stretch/>
        </p:blipFill>
        <p:spPr>
          <a:xfrm>
            <a:off x="8098975" y="2324192"/>
            <a:ext cx="934018" cy="56041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2"/>
          <a:srcRect l="11230" t="23854" r="63465" b="12710"/>
          <a:stretch/>
        </p:blipFill>
        <p:spPr>
          <a:xfrm>
            <a:off x="367008" y="1669012"/>
            <a:ext cx="3510457" cy="4950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Picture background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06" y="5879125"/>
            <a:ext cx="873308" cy="84671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18"/>
          <p:cNvSpPr/>
          <p:nvPr/>
        </p:nvSpPr>
        <p:spPr>
          <a:xfrm>
            <a:off x="7630510" y="5801625"/>
            <a:ext cx="323659" cy="315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666602" y="6232507"/>
            <a:ext cx="323659" cy="3153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987374" y="6199064"/>
            <a:ext cx="2160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Georgia" panose="02040502050405020303" pitchFamily="18" charset="0"/>
              </a:rPr>
              <a:t>начальный уровень</a:t>
            </a:r>
            <a:endParaRPr lang="ru-RU" sz="1400" b="1" dirty="0">
              <a:latin typeface="Georgia" panose="02040502050405020303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86" b="100000" l="6957" r="944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755" y="4164053"/>
            <a:ext cx="2532458" cy="140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6"/>
          <a:srcRect l="21814" t="24459" r="49964" b="19849"/>
          <a:stretch/>
        </p:blipFill>
        <p:spPr>
          <a:xfrm rot="726230">
            <a:off x="9599076" y="3726846"/>
            <a:ext cx="2345987" cy="26040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982348" y="5767406"/>
            <a:ext cx="2160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Georgia" panose="02040502050405020303" pitchFamily="18" charset="0"/>
              </a:rPr>
              <a:t>с</a:t>
            </a:r>
            <a:r>
              <a:rPr lang="ru-RU" sz="1400" b="1" dirty="0" smtClean="0">
                <a:latin typeface="Georgia" panose="02040502050405020303" pitchFamily="18" charset="0"/>
              </a:rPr>
              <a:t>редний уровень</a:t>
            </a:r>
            <a:endParaRPr lang="ru-RU" sz="14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47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1"/>
          <a:stretch/>
        </p:blipFill>
        <p:spPr>
          <a:xfrm>
            <a:off x="1574800" y="10159"/>
            <a:ext cx="9296400" cy="6752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141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677" y="299910"/>
            <a:ext cx="4492788" cy="635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81456" y="334963"/>
            <a:ext cx="5894704" cy="9658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«Откуда берутся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деньги?»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D:\КРЫМСКИЙ ВУНДЕРКИНД\КРЫМ,ВУНД 2024\картинки\Photoroom_20240225_18245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355" y="1635761"/>
            <a:ext cx="3284668" cy="33380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84094" y="5574074"/>
            <a:ext cx="6544763" cy="896708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Georgia" panose="02040502050405020303" pitchFamily="18" charset="0"/>
              </a:rPr>
              <a:t>Маленький помощник - </a:t>
            </a:r>
          </a:p>
          <a:p>
            <a:pPr algn="ctr"/>
            <a:r>
              <a:rPr lang="ru-RU" sz="2400" dirty="0" smtClean="0">
                <a:latin typeface="Georgia" panose="02040502050405020303" pitchFamily="18" charset="0"/>
              </a:rPr>
              <a:t>зайчик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Знайка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30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Прямоугольник 6"/>
          <p:cNvSpPr/>
          <p:nvPr/>
        </p:nvSpPr>
        <p:spPr>
          <a:xfrm>
            <a:off x="1481456" y="334963"/>
            <a:ext cx="5894704" cy="11049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«Семейный бюджет»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" t="42949" r="49657" b="18112"/>
          <a:stretch/>
        </p:blipFill>
        <p:spPr>
          <a:xfrm>
            <a:off x="3234846" y="1533397"/>
            <a:ext cx="4236720" cy="47941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558" y="253650"/>
            <a:ext cx="3263561" cy="46126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1" t="-1127" r="51525" b="1127"/>
          <a:stretch/>
        </p:blipFill>
        <p:spPr>
          <a:xfrm>
            <a:off x="10718800" y="144770"/>
            <a:ext cx="1405289" cy="46631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5" t="3407" r="7055" b="65488"/>
          <a:stretch/>
        </p:blipFill>
        <p:spPr>
          <a:xfrm>
            <a:off x="7885002" y="4813739"/>
            <a:ext cx="1385680" cy="14504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72" t="36839" r="4029" b="32733"/>
          <a:stretch/>
        </p:blipFill>
        <p:spPr>
          <a:xfrm>
            <a:off x="9380761" y="4845270"/>
            <a:ext cx="1471448" cy="14188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44" t="67757" r="5149" b="1816"/>
          <a:stretch/>
        </p:blipFill>
        <p:spPr>
          <a:xfrm>
            <a:off x="10773103" y="4845270"/>
            <a:ext cx="1418897" cy="14188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454" y="6022428"/>
            <a:ext cx="1242545" cy="83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108" y="176302"/>
            <a:ext cx="4644961" cy="65650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Прямоугольник 6"/>
          <p:cNvSpPr/>
          <p:nvPr/>
        </p:nvSpPr>
        <p:spPr>
          <a:xfrm>
            <a:off x="1386864" y="271903"/>
            <a:ext cx="5894704" cy="11049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«Учимся экономить»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454" y="6022428"/>
            <a:ext cx="1242545" cy="835572"/>
          </a:xfrm>
          <a:prstGeom prst="rect">
            <a:avLst/>
          </a:prstGeom>
        </p:spPr>
      </p:pic>
      <p:pic>
        <p:nvPicPr>
          <p:cNvPr id="15" name="Рисунок 14" descr="C:\Users\Шевченко\Desktop\КРЫМСКИЙ ВУНДЕРКИНД\КРЫМ,ВУНД 2024\картинки\Photoroom_20240225_182252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912" y="1815381"/>
            <a:ext cx="3216394" cy="33714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484094" y="5574074"/>
            <a:ext cx="6544763" cy="896708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Georgia" panose="02040502050405020303" pitchFamily="18" charset="0"/>
              </a:rPr>
              <a:t>Маленький помощник - </a:t>
            </a:r>
          </a:p>
          <a:p>
            <a:pPr algn="ctr"/>
            <a:r>
              <a:rPr lang="ru-RU" sz="2400" dirty="0" smtClean="0">
                <a:latin typeface="Georgia" panose="02040502050405020303" pitchFamily="18" charset="0"/>
              </a:rPr>
              <a:t>зайчик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Знайка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54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Прямоугольник 6"/>
          <p:cNvSpPr/>
          <p:nvPr/>
        </p:nvSpPr>
        <p:spPr>
          <a:xfrm>
            <a:off x="1386864" y="271903"/>
            <a:ext cx="5894704" cy="11049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«Учимся экономить»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454" y="6022428"/>
            <a:ext cx="1242545" cy="8355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" t="2312" r="49567" b="57548"/>
          <a:stretch/>
        </p:blipFill>
        <p:spPr>
          <a:xfrm>
            <a:off x="3270471" y="1648760"/>
            <a:ext cx="3941615" cy="46293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1" t="3574" r="7968" b="3650"/>
          <a:stretch/>
        </p:blipFill>
        <p:spPr>
          <a:xfrm>
            <a:off x="7487920" y="361633"/>
            <a:ext cx="2893396" cy="43789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3" t="3447" r="50247" b="3309"/>
          <a:stretch/>
        </p:blipFill>
        <p:spPr>
          <a:xfrm>
            <a:off x="10496228" y="361633"/>
            <a:ext cx="1421452" cy="43789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7" t="3186" r="5645" b="66959"/>
          <a:stretch/>
        </p:blipFill>
        <p:spPr>
          <a:xfrm>
            <a:off x="7596496" y="4858557"/>
            <a:ext cx="1422400" cy="14020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9" t="34773" r="6473" b="35155"/>
          <a:stretch/>
        </p:blipFill>
        <p:spPr>
          <a:xfrm>
            <a:off x="9094148" y="4863636"/>
            <a:ext cx="1371600" cy="14122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3" t="65329" r="4892" b="4174"/>
          <a:stretch/>
        </p:blipFill>
        <p:spPr>
          <a:xfrm>
            <a:off x="10573997" y="4828445"/>
            <a:ext cx="1437256" cy="143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Прямоугольник 6"/>
          <p:cNvSpPr/>
          <p:nvPr/>
        </p:nvSpPr>
        <p:spPr>
          <a:xfrm>
            <a:off x="1386864" y="271903"/>
            <a:ext cx="5894704" cy="11049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«Куда вложить деньги?»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317" y="249872"/>
            <a:ext cx="4567593" cy="64557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454" y="6022428"/>
            <a:ext cx="1242545" cy="835572"/>
          </a:xfrm>
          <a:prstGeom prst="rect">
            <a:avLst/>
          </a:prstGeom>
        </p:spPr>
      </p:pic>
      <p:pic>
        <p:nvPicPr>
          <p:cNvPr id="11" name="Рисунок 10" descr="C:\Users\Шевченко\Desktop\КРЫМСКИЙ ВУНДЕРКИНД\КРЫМ,ВУНД 2024\картинки\Photoroom_20240225_18240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20" y="2131782"/>
            <a:ext cx="2875393" cy="29184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663388" y="5574074"/>
            <a:ext cx="6365469" cy="896708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Georgia" panose="02040502050405020303" pitchFamily="18" charset="0"/>
              </a:rPr>
              <a:t>Маленькая помощница - </a:t>
            </a:r>
          </a:p>
          <a:p>
            <a:pPr algn="ctr"/>
            <a:r>
              <a:rPr lang="ru-RU" sz="2400" dirty="0">
                <a:latin typeface="Georgia" panose="02040502050405020303" pitchFamily="18" charset="0"/>
              </a:rPr>
              <a:t>з</a:t>
            </a:r>
            <a:r>
              <a:rPr lang="ru-RU" sz="2400" dirty="0" smtClean="0">
                <a:latin typeface="Georgia" panose="02040502050405020303" pitchFamily="18" charset="0"/>
              </a:rPr>
              <a:t>айка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Почемучка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02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0" t="66791" r="4185" b="2925"/>
          <a:stretch/>
        </p:blipFill>
        <p:spPr>
          <a:xfrm>
            <a:off x="10539524" y="5098608"/>
            <a:ext cx="1628883" cy="16321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Прямоугольник 6"/>
          <p:cNvSpPr/>
          <p:nvPr/>
        </p:nvSpPr>
        <p:spPr>
          <a:xfrm>
            <a:off x="1386864" y="271903"/>
            <a:ext cx="5894704" cy="11049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«Мои инвестиции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будущее»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7" t="2364" r="1707" b="57913"/>
          <a:stretch/>
        </p:blipFill>
        <p:spPr>
          <a:xfrm>
            <a:off x="3236936" y="1648760"/>
            <a:ext cx="3815505" cy="440640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9" t="2841" r="6137" b="2371"/>
          <a:stretch/>
        </p:blipFill>
        <p:spPr>
          <a:xfrm>
            <a:off x="7360339" y="243368"/>
            <a:ext cx="3158166" cy="47730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9" t="2572" r="49346" b="2925"/>
          <a:stretch/>
        </p:blipFill>
        <p:spPr>
          <a:xfrm>
            <a:off x="10518504" y="189979"/>
            <a:ext cx="1628883" cy="48797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0" t="34936" r="4185" b="34735"/>
          <a:stretch/>
        </p:blipFill>
        <p:spPr>
          <a:xfrm>
            <a:off x="9024784" y="5064519"/>
            <a:ext cx="1560564" cy="156604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0" t="3897" r="5702" b="66183"/>
          <a:stretch/>
        </p:blipFill>
        <p:spPr>
          <a:xfrm>
            <a:off x="7434285" y="5069776"/>
            <a:ext cx="1505136" cy="154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2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480" y="49529"/>
            <a:ext cx="8975188" cy="6731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749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648" y="178753"/>
            <a:ext cx="4675419" cy="66081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Прямоугольник 6"/>
          <p:cNvSpPr/>
          <p:nvPr/>
        </p:nvSpPr>
        <p:spPr>
          <a:xfrm>
            <a:off x="1386864" y="271903"/>
            <a:ext cx="5894704" cy="11049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«Как накопить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мечту?»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454" y="6022428"/>
            <a:ext cx="1242545" cy="835572"/>
          </a:xfrm>
          <a:prstGeom prst="rect">
            <a:avLst/>
          </a:prstGeom>
        </p:spPr>
      </p:pic>
      <p:pic>
        <p:nvPicPr>
          <p:cNvPr id="12" name="Рисунок 11" descr="D:\КРЫМСКИЙ ВУНДЕРКИНД\КРЫМ,ВУНД 2024\картинки\Photoroom_20240318_231842-topaz-enhance-2x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20" y="1847154"/>
            <a:ext cx="3188447" cy="3413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Шевченко\Desktop\КРЫМСКИЙ ВУНДЕРКИНД\КРЫМ,ВУНД 2024\картинки\6 (1)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91" y="402050"/>
            <a:ext cx="975995" cy="97917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663388" y="5574074"/>
            <a:ext cx="6365469" cy="896708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Georgia" panose="02040502050405020303" pitchFamily="18" charset="0"/>
              </a:rPr>
              <a:t>Маленькая помощница - </a:t>
            </a:r>
          </a:p>
          <a:p>
            <a:pPr algn="ctr"/>
            <a:r>
              <a:rPr lang="ru-RU" sz="2400" dirty="0">
                <a:latin typeface="Georgia" panose="02040502050405020303" pitchFamily="18" charset="0"/>
              </a:rPr>
              <a:t>з</a:t>
            </a:r>
            <a:r>
              <a:rPr lang="ru-RU" sz="2400" dirty="0" smtClean="0">
                <a:latin typeface="Georgia" panose="02040502050405020303" pitchFamily="18" charset="0"/>
              </a:rPr>
              <a:t>айка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Почемучка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8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Прямоугольник 6"/>
          <p:cNvSpPr/>
          <p:nvPr/>
        </p:nvSpPr>
        <p:spPr>
          <a:xfrm>
            <a:off x="1386864" y="271903"/>
            <a:ext cx="5894704" cy="11049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«Визуализация мечты»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454" y="6022428"/>
            <a:ext cx="1242545" cy="8355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11" t="445" r="10426" b="59110"/>
          <a:stretch/>
        </p:blipFill>
        <p:spPr>
          <a:xfrm>
            <a:off x="3299824" y="1788160"/>
            <a:ext cx="3981744" cy="45104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0" t="7259" r="10844" b="16147"/>
          <a:stretch/>
        </p:blipFill>
        <p:spPr>
          <a:xfrm>
            <a:off x="7590978" y="271903"/>
            <a:ext cx="3096277" cy="4373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361">
            <a:off x="9296774" y="2868038"/>
            <a:ext cx="2515349" cy="3555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460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559" y="64574"/>
            <a:ext cx="8963075" cy="6722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409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501" b="31783"/>
          <a:stretch/>
        </p:blipFill>
        <p:spPr>
          <a:xfrm>
            <a:off x="0" y="33238"/>
            <a:ext cx="5091953" cy="686696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19088" y="249873"/>
            <a:ext cx="843280" cy="1283524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Прямоугольник 6"/>
          <p:cNvSpPr/>
          <p:nvPr/>
        </p:nvSpPr>
        <p:spPr>
          <a:xfrm>
            <a:off x="1386864" y="271903"/>
            <a:ext cx="5894704" cy="11049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«Посвящение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юные финансисты»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454" y="6022428"/>
            <a:ext cx="1242545" cy="8355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24" y="249873"/>
            <a:ext cx="4549524" cy="6433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75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200" y="1878736"/>
            <a:ext cx="4128205" cy="41282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966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880" y="2338726"/>
            <a:ext cx="4101488" cy="410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8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6039" y="159809"/>
            <a:ext cx="561926" cy="877909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26712" t="28110" r="26123" b="13473"/>
          <a:stretch/>
        </p:blipFill>
        <p:spPr>
          <a:xfrm>
            <a:off x="3474720" y="1250752"/>
            <a:ext cx="7603796" cy="529753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41046" y="159809"/>
            <a:ext cx="10746154" cy="9942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Подарок для участников финансовой эстафеты -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мотивационные закладки для книг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«Следуй за мечтой!»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89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787" y="71120"/>
            <a:ext cx="8987693" cy="6740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388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9" r="56452"/>
          <a:stretch>
            <a:fillRect/>
          </a:stretch>
        </p:blipFill>
        <p:spPr>
          <a:xfrm>
            <a:off x="0" y="0"/>
            <a:ext cx="347472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108" y="5801625"/>
            <a:ext cx="1570892" cy="10563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27680" y="2302530"/>
            <a:ext cx="8737600" cy="2609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«Нажить много денег – храбрость,</a:t>
            </a:r>
          </a:p>
          <a:p>
            <a:pPr algn="just">
              <a:lnSpc>
                <a:spcPct val="150000"/>
              </a:lnSpc>
            </a:pP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Сохранить их – мудрость,</a:t>
            </a:r>
          </a:p>
          <a:p>
            <a:pPr algn="just">
              <a:lnSpc>
                <a:spcPct val="150000"/>
              </a:lnSpc>
            </a:pP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А умело расходовать – искусство»</a:t>
            </a:r>
          </a:p>
          <a:p>
            <a:pPr algn="just">
              <a:lnSpc>
                <a:spcPct val="150000"/>
              </a:lnSpc>
            </a:pPr>
            <a:endParaRPr lang="ru-RU" sz="3200" b="1" i="1" dirty="0" smtClean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r">
              <a:lnSpc>
                <a:spcPct val="150000"/>
              </a:lnSpc>
            </a:pPr>
            <a:r>
              <a:rPr lang="ru-RU" sz="3200" i="1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Бертольд Авербах</a:t>
            </a:r>
            <a:endParaRPr lang="ru-RU" sz="3200" i="1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91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7556</TotalTime>
  <Words>348</Words>
  <Application>Microsoft Office PowerPoint</Application>
  <PresentationFormat>Широкоэкранный</PresentationFormat>
  <Paragraphs>61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Microsoft YaHei</vt:lpstr>
      <vt:lpstr>Arial</vt:lpstr>
      <vt:lpstr>Bebas Neue Bold</vt:lpstr>
      <vt:lpstr>Calibri</vt:lpstr>
      <vt:lpstr>Calibri Light</vt:lpstr>
      <vt:lpstr>Georgia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Шевченко</cp:lastModifiedBy>
  <cp:revision>304</cp:revision>
  <dcterms:created xsi:type="dcterms:W3CDTF">2020-10-27T09:01:24Z</dcterms:created>
  <dcterms:modified xsi:type="dcterms:W3CDTF">2024-07-10T04:53:26Z</dcterms:modified>
</cp:coreProperties>
</file>