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33" r:id="rId2"/>
    <p:sldId id="337" r:id="rId3"/>
    <p:sldId id="341" r:id="rId4"/>
    <p:sldId id="372" r:id="rId5"/>
    <p:sldId id="343" r:id="rId6"/>
    <p:sldId id="345" r:id="rId7"/>
    <p:sldId id="262" r:id="rId8"/>
    <p:sldId id="377" r:id="rId9"/>
    <p:sldId id="347" r:id="rId10"/>
    <p:sldId id="376" r:id="rId11"/>
    <p:sldId id="371" r:id="rId12"/>
    <p:sldId id="378" r:id="rId13"/>
    <p:sldId id="373" r:id="rId14"/>
    <p:sldId id="357" r:id="rId15"/>
    <p:sldId id="363" r:id="rId16"/>
    <p:sldId id="309" r:id="rId17"/>
    <p:sldId id="375" r:id="rId18"/>
    <p:sldId id="367" r:id="rId19"/>
    <p:sldId id="374" r:id="rId20"/>
    <p:sldId id="336" r:id="rId21"/>
    <p:sldId id="314" r:id="rId22"/>
    <p:sldId id="331" r:id="rId23"/>
  </p:sldIdLst>
  <p:sldSz cx="9144000" cy="5143500" type="screen16x9"/>
  <p:notesSz cx="6858000" cy="9872663"/>
  <p:defaultTextStyle>
    <a:defPPr marL="0" marR="0" indent="0" algn="l" defTabSz="356616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02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78308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356616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534924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713232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891540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069848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248156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426464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Стратегия" id="{21FAB6A8-B6F7-854C-8B0F-B72A1A654E92}">
          <p14:sldIdLst>
            <p14:sldId id="333"/>
            <p14:sldId id="337"/>
            <p14:sldId id="341"/>
            <p14:sldId id="372"/>
            <p14:sldId id="343"/>
            <p14:sldId id="345"/>
            <p14:sldId id="262"/>
            <p14:sldId id="377"/>
            <p14:sldId id="347"/>
            <p14:sldId id="376"/>
            <p14:sldId id="371"/>
            <p14:sldId id="378"/>
            <p14:sldId id="373"/>
            <p14:sldId id="357"/>
            <p14:sldId id="363"/>
            <p14:sldId id="309"/>
            <p14:sldId id="375"/>
            <p14:sldId id="367"/>
            <p14:sldId id="374"/>
            <p14:sldId id="336"/>
            <p14:sldId id="314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962" userDrawn="1">
          <p15:clr>
            <a:srgbClr val="A4A3A4"/>
          </p15:clr>
        </p15:guide>
        <p15:guide id="4" pos="226" userDrawn="1">
          <p15:clr>
            <a:srgbClr val="A4A3A4"/>
          </p15:clr>
        </p15:guide>
        <p15:guide id="5" pos="55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щук Юлия Викторовна" initials="ПЮВ" lastIdx="1" clrIdx="0">
    <p:extLst>
      <p:ext uri="{19B8F6BF-5375-455C-9EA6-DF929625EA0E}">
        <p15:presenceInfo xmlns:p15="http://schemas.microsoft.com/office/powerpoint/2012/main" userId="S-1-5-21-3227725536-1618239850-2174460169-301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839"/>
    <a:srgbClr val="E4095E"/>
    <a:srgbClr val="1B9099"/>
    <a:srgbClr val="008D98"/>
    <a:srgbClr val="39707B"/>
    <a:srgbClr val="01D7DF"/>
    <a:srgbClr val="33B5BA"/>
    <a:srgbClr val="E2E4E5"/>
    <a:srgbClr val="058DAD"/>
    <a:srgbClr val="E520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86442" autoAdjust="0"/>
  </p:normalViewPr>
  <p:slideViewPr>
    <p:cSldViewPr snapToGrid="0" snapToObjects="1" showGuides="1">
      <p:cViewPr varScale="1">
        <p:scale>
          <a:sx n="180" d="100"/>
          <a:sy n="180" d="100"/>
        </p:scale>
        <p:origin x="1218" y="156"/>
      </p:cViewPr>
      <p:guideLst>
        <p:guide orient="horz" pos="962"/>
        <p:guide pos="226"/>
        <p:guide pos="55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4072" y="200"/>
      </p:cViewPr>
      <p:guideLst>
        <p:guide orient="horz" pos="310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15268114852593"/>
          <c:y val="0"/>
          <c:w val="0.56736289486488611"/>
          <c:h val="0.8510443422973291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B90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A6-47B0-980B-A24549D70BC1}"/>
              </c:ext>
            </c:extLst>
          </c:dPt>
          <c:dPt>
            <c:idx val="1"/>
            <c:bubble3D val="0"/>
            <c:spPr>
              <a:solidFill>
                <a:srgbClr val="01D7D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A6-47B0-980B-A24549D70BC1}"/>
              </c:ext>
            </c:extLst>
          </c:dPt>
          <c:dPt>
            <c:idx val="2"/>
            <c:bubble3D val="0"/>
            <c:spPr>
              <a:solidFill>
                <a:srgbClr val="89CDD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FA6-47B0-980B-A24549D70BC1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20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A6-47B0-980B-A24549D70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689515"/>
            <a:ext cx="5029200" cy="444269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965607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1pPr>
    <a:lvl2pPr indent="89154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2pPr>
    <a:lvl3pPr indent="178308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3pPr>
    <a:lvl4pPr indent="267462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4pPr>
    <a:lvl5pPr indent="356616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5pPr>
    <a:lvl6pPr indent="445770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6pPr>
    <a:lvl7pPr indent="534924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7pPr>
    <a:lvl8pPr indent="624078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8pPr>
    <a:lvl9pPr indent="713232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 Почему нет указание на классы?</a:t>
            </a:r>
          </a:p>
        </p:txBody>
      </p:sp>
    </p:spTree>
    <p:extLst>
      <p:ext uri="{BB962C8B-B14F-4D97-AF65-F5344CB8AC3E}">
        <p14:creationId xmlns:p14="http://schemas.microsoft.com/office/powerpoint/2010/main" val="215388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70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195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609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4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Ок</a:t>
            </a:r>
          </a:p>
          <a:p>
            <a:r>
              <a:rPr lang="ru-RU" dirty="0"/>
              <a:t>Мрачновато,</a:t>
            </a:r>
            <a:r>
              <a:rPr lang="ru-RU" baseline="0" dirty="0"/>
              <a:t> цветовую схему заменить </a:t>
            </a:r>
          </a:p>
          <a:p>
            <a:r>
              <a:rPr lang="ru-RU" baseline="0" dirty="0"/>
              <a:t>Можно еще задачу на баланс бюджета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606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354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727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397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Ок</a:t>
            </a:r>
          </a:p>
          <a:p>
            <a:r>
              <a:rPr lang="ru-RU" dirty="0"/>
              <a:t>Мрачновато,</a:t>
            </a:r>
            <a:r>
              <a:rPr lang="ru-RU" baseline="0" dirty="0"/>
              <a:t> цветовую схему заменить </a:t>
            </a:r>
          </a:p>
          <a:p>
            <a:r>
              <a:rPr lang="ru-RU" baseline="0" dirty="0"/>
              <a:t>Можно еще задачу на баланс бюджета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591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74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847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899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167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837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422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349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444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Дополнить  и </a:t>
            </a:r>
            <a:r>
              <a:rPr lang="ru-RU" dirty="0" err="1"/>
              <a:t>кюар</a:t>
            </a:r>
            <a:r>
              <a:rPr lang="ru-RU" dirty="0"/>
              <a:t> код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833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068" y="2393"/>
            <a:ext cx="9158068" cy="5151413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5" y="1181100"/>
            <a:ext cx="3823249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C5D7F0B0-78C8-E64F-B784-F79EB9F7C7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51375" y="1181100"/>
            <a:ext cx="3863975" cy="3962400"/>
          </a:xfrm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68079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807" y="-699"/>
            <a:ext cx="9146807" cy="5145078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2758094"/>
            <a:ext cx="5410549" cy="868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2" y="3798916"/>
            <a:ext cx="5410549" cy="868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32949708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78505139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28396638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369613629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96501705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" y="-7734"/>
            <a:ext cx="9142608" cy="5155415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3" y="1941566"/>
            <a:ext cx="3306686" cy="563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2" y="2780371"/>
            <a:ext cx="4191349" cy="1886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5067144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3" y="-1414"/>
            <a:ext cx="9146514" cy="5144914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3" y="2059259"/>
            <a:ext cx="3306686" cy="385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2" y="2780371"/>
            <a:ext cx="4191349" cy="1886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0744472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620"/>
            </a:lvl1pPr>
            <a:lvl2pPr>
              <a:defRPr sz="1620"/>
            </a:lvl2pPr>
            <a:lvl3pPr>
              <a:defRPr sz="1620"/>
            </a:lvl3pPr>
            <a:lvl4pPr>
              <a:defRPr sz="1620"/>
            </a:lvl4pPr>
            <a:lvl5pPr>
              <a:defRPr sz="1620"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.jpg" descr="3.jpg">
            <a:extLst>
              <a:ext uri="{FF2B5EF4-FFF2-40B4-BE49-F238E27FC236}">
                <a16:creationId xmlns:a16="http://schemas.microsoft.com/office/drawing/2014/main" id="{74669416-B2B0-464C-84F1-59DB683ABD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4034" y="-11112"/>
            <a:ext cx="9178556" cy="51657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5658119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2046" y="4667250"/>
            <a:ext cx="230832" cy="227242"/>
          </a:xfrm>
        </p:spPr>
        <p:txBody>
          <a:bodyPr/>
          <a:lstStyle/>
          <a:p>
            <a:fld id="{30A0A08D-C84A-48C8-B96E-88EEC1DE5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75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F2666A-3360-EE4D-BDCC-FB7E8187A1F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035" y="0"/>
            <a:ext cx="9156504" cy="5150534"/>
          </a:xfrm>
          <a:prstGeom prst="rect">
            <a:avLst/>
          </a:prstGeom>
        </p:spPr>
      </p:pic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81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5" r:id="rId2"/>
    <p:sldLayoutId id="2147483666" r:id="rId3"/>
    <p:sldLayoutId id="2147483661" r:id="rId4"/>
    <p:sldLayoutId id="2147483662" r:id="rId5"/>
    <p:sldLayoutId id="2147483663" r:id="rId6"/>
    <p:sldLayoutId id="2147483664" r:id="rId7"/>
    <p:sldLayoutId id="2147483667" r:id="rId8"/>
    <p:sldLayoutId id="2147483668" r:id="rId9"/>
    <p:sldLayoutId id="2147483654" r:id="rId10"/>
    <p:sldLayoutId id="2147483669" r:id="rId11"/>
    <p:sldLayoutId id="2147483670" r:id="rId12"/>
  </p:sldLayoutIdLst>
  <p:transition spd="med"/>
  <p:hf hdr="0" ftr="0" dt="0"/>
  <p:txStyles>
    <p:titleStyle>
      <a:lvl1pPr marL="0" marR="0" indent="0" algn="l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+mn-ea"/>
          <a:cs typeface="+mn-cs"/>
          <a:sym typeface="Helvetica Neue Medium"/>
        </a:defRPr>
      </a:lvl1pPr>
      <a:lvl2pPr marL="0" marR="0" indent="15430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0861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6291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1722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77152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2583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08013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3444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14313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1pPr>
      <a:lvl2pPr marL="428625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2pPr>
      <a:lvl3pPr marL="642938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3pPr>
      <a:lvl4pPr marL="857250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4pPr>
      <a:lvl5pPr marL="1071563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5pPr>
      <a:lvl6pPr marL="1285875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500188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1714500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1928813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5430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0861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6291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1722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7152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2583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8013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3444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6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7.emf"/><Relationship Id="rId4" Type="http://schemas.openxmlformats.org/officeDocument/2006/relationships/image" Target="../media/image2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1.gif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66" y="-29512"/>
            <a:ext cx="9196466" cy="5173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10" y="390425"/>
            <a:ext cx="971012" cy="6867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66" y="365232"/>
            <a:ext cx="1026878" cy="7262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EAC6032-F9D9-4374-A895-60798760CBE4}"/>
              </a:ext>
            </a:extLst>
          </p:cNvPr>
          <p:cNvSpPr txBox="1"/>
          <p:nvPr/>
        </p:nvSpPr>
        <p:spPr>
          <a:xfrm>
            <a:off x="329621" y="1924983"/>
            <a:ext cx="6727313" cy="17666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36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Бюджет в жизни </a:t>
            </a:r>
            <a:br>
              <a:rPr lang="ru-RU" sz="36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</a:br>
            <a:r>
              <a:rPr lang="ru-RU" sz="36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каждого из нас</a:t>
            </a:r>
            <a:endParaRPr lang="ru-RU" sz="3200" dirty="0">
              <a:solidFill>
                <a:schemeClr val="bg1"/>
              </a:solidFill>
              <a:latin typeface="Tilda Sans Black" panose="020B0902020204020303" pitchFamily="34" charset="0"/>
              <a:ea typeface="Tilda Sans Black" panose="020B0902020204020303" pitchFamily="34" charset="0"/>
            </a:endParaRPr>
          </a:p>
          <a:p>
            <a:pPr algn="l">
              <a:lnSpc>
                <a:spcPct val="80000"/>
              </a:lnSpc>
            </a:pPr>
            <a:endParaRPr lang="ru-RU" sz="3200" dirty="0">
              <a:solidFill>
                <a:schemeClr val="bg1"/>
              </a:solidFill>
              <a:latin typeface="Tilda Sans Black" panose="020B0902020204020303" pitchFamily="34" charset="0"/>
              <a:ea typeface="Tilda Sans Black" panose="020B0902020204020303" pitchFamily="34" charset="0"/>
            </a:endParaRPr>
          </a:p>
          <a:p>
            <a:pPr algn="l">
              <a:lnSpc>
                <a:spcPct val="80000"/>
              </a:lnSpc>
            </a:pPr>
            <a:r>
              <a:rPr lang="ru-RU" sz="32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5-7 классы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6EC60C8-D7BA-455E-B873-419662FE02A6}"/>
              </a:ext>
            </a:extLst>
          </p:cNvPr>
          <p:cNvSpPr/>
          <p:nvPr/>
        </p:nvSpPr>
        <p:spPr>
          <a:xfrm>
            <a:off x="7679045" y="3700687"/>
            <a:ext cx="153198" cy="153198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C5134FA-31BA-4AE5-9E72-5DFA42432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14825" y="4066335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5915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0" y="4024364"/>
            <a:ext cx="9144000" cy="1123615"/>
          </a:xfrm>
          <a:prstGeom prst="rect">
            <a:avLst/>
          </a:prstGeom>
          <a:solidFill>
            <a:srgbClr val="008D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258106" y="870150"/>
            <a:ext cx="6429713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Что такое бюджет?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1046611" y="2333151"/>
            <a:ext cx="7366000" cy="4386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defRPr sz="1400" b="0">
                <a:solidFill>
                  <a:srgbClr val="243839"/>
                </a:solidFill>
                <a:latin typeface="Tilda Sans" panose="020B0502020204020303"/>
                <a:ea typeface="Tilda Sans Black" panose="020B0902020204020303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>
                <a:latin typeface="Tilda Sans" panose="020B0502020204020303" pitchFamily="34" charset="0"/>
                <a:cs typeface="Arial" panose="020B0604020202020204" pitchFamily="34" charset="0"/>
              </a:rPr>
              <a:t>В современном понимании бюджет – это финансовый план на определенный период времени (день, месяц, квартал, год или более длительный период).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1046611" y="1556963"/>
            <a:ext cx="7640189" cy="4386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defRPr sz="1800" b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1400" dirty="0">
                <a:latin typeface="Tilda Sans" panose="020B0502020204020303" pitchFamily="34" charset="0"/>
                <a:cs typeface="Arial" panose="020B0604020202020204" pitchFamily="34" charset="0"/>
              </a:rPr>
              <a:t>Бюджет – от </a:t>
            </a:r>
            <a:r>
              <a:rPr lang="ru-RU" sz="1400" dirty="0" err="1">
                <a:latin typeface="Tilda Sans" panose="020B0502020204020303" pitchFamily="34" charset="0"/>
                <a:cs typeface="Arial" panose="020B0604020202020204" pitchFamily="34" charset="0"/>
              </a:rPr>
              <a:t>старонормандского</a:t>
            </a:r>
            <a:r>
              <a:rPr lang="ru-RU" sz="1400" dirty="0">
                <a:latin typeface="Tilda Sans" panose="020B0502020204020303" pitchFamily="34" charset="0"/>
                <a:cs typeface="Arial" panose="020B0604020202020204" pitchFamily="34" charset="0"/>
              </a:rPr>
              <a:t> </a:t>
            </a:r>
            <a:r>
              <a:rPr lang="ru-RU" sz="1400" dirty="0" err="1">
                <a:latin typeface="Tilda Sans" panose="020B0502020204020303" pitchFamily="34" charset="0"/>
                <a:cs typeface="Arial" panose="020B0604020202020204" pitchFamily="34" charset="0"/>
              </a:rPr>
              <a:t>bougette</a:t>
            </a:r>
            <a:r>
              <a:rPr lang="ru-RU" sz="1400" dirty="0">
                <a:latin typeface="Tilda Sans" panose="020B0502020204020303" pitchFamily="34" charset="0"/>
                <a:cs typeface="Arial" panose="020B0604020202020204" pitchFamily="34" charset="0"/>
              </a:rPr>
              <a:t>, что означает «небольшой кошелек, прикрепленный </a:t>
            </a:r>
            <a:br>
              <a:rPr lang="en-US" sz="1400" dirty="0">
                <a:latin typeface="Tilda Sans" panose="020B0502020204020303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Tilda Sans" panose="020B0502020204020303" pitchFamily="34" charset="0"/>
                <a:cs typeface="Arial" panose="020B0604020202020204" pitchFamily="34" charset="0"/>
              </a:rPr>
              <a:t>к поясу и содержащий разменные монеты, которые расходовались на повседневные нужды».</a:t>
            </a:r>
            <a:r>
              <a:rPr lang="en-US" sz="1400" dirty="0">
                <a:latin typeface="Tilda Sans" panose="020B0502020204020303" pitchFamily="34" charset="0"/>
                <a:cs typeface="Arial" panose="020B0604020202020204" pitchFamily="34" charset="0"/>
              </a:rPr>
              <a:t> </a:t>
            </a:r>
            <a:endParaRPr lang="ru-RU" sz="1400" dirty="0">
              <a:latin typeface="Tilda Sans" panose="020B0502020204020303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1046611" y="2981750"/>
            <a:ext cx="7090419" cy="6110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defRPr sz="1400" b="0">
                <a:solidFill>
                  <a:srgbClr val="243839"/>
                </a:solidFill>
                <a:latin typeface="Tilda Sans" panose="020B0502020204020303"/>
                <a:ea typeface="Tilda Sans Black" panose="020B0902020204020303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>
                <a:latin typeface="Tilda Sans" panose="020B0502020204020303" pitchFamily="34" charset="0"/>
                <a:cs typeface="Arial" panose="020B0604020202020204" pitchFamily="34" charset="0"/>
              </a:rPr>
              <a:t>Финансовый план состоит из доходов и расходов, где:</a:t>
            </a:r>
          </a:p>
          <a:p>
            <a:pPr>
              <a:lnSpc>
                <a:spcPct val="80000"/>
              </a:lnSpc>
            </a:pPr>
            <a:r>
              <a:rPr lang="ru-RU" dirty="0">
                <a:latin typeface="Tilda Sans" panose="020B0502020204020303" pitchFamily="34" charset="0"/>
                <a:cs typeface="Arial" panose="020B0604020202020204" pitchFamily="34" charset="0"/>
              </a:rPr>
              <a:t>доходы - это денежные поступления </a:t>
            </a:r>
          </a:p>
          <a:p>
            <a:pPr>
              <a:lnSpc>
                <a:spcPct val="80000"/>
              </a:lnSpc>
            </a:pPr>
            <a:r>
              <a:rPr lang="ru-RU" dirty="0">
                <a:latin typeface="Tilda Sans" panose="020B0502020204020303" pitchFamily="34" charset="0"/>
                <a:cs typeface="Arial" panose="020B0604020202020204" pitchFamily="34" charset="0"/>
              </a:rPr>
              <a:t>расходы - это выплаты денежных средств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46" y="1437546"/>
            <a:ext cx="683288" cy="68328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46" y="2185958"/>
            <a:ext cx="698776" cy="6987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11" y="2937074"/>
            <a:ext cx="683288" cy="683288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00311" y="4107139"/>
            <a:ext cx="8627706" cy="4370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Бюджет – план, который позволяет сопоставить имеющиеся доходы и планируемые расходы. Ведение бюджета помогает выделять приоритеты и минимизировать возможные потери.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905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67DC8DC-7D27-4D5D-9548-51FB862CB8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2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090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42641" y="1789879"/>
            <a:ext cx="2283579" cy="2916000"/>
          </a:xfrm>
          <a:prstGeom prst="rect">
            <a:avLst/>
          </a:prstGeom>
          <a:solidFill>
            <a:srgbClr val="008D98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311658" y="1789879"/>
            <a:ext cx="2283579" cy="2916000"/>
          </a:xfrm>
          <a:prstGeom prst="rect">
            <a:avLst/>
          </a:prstGeom>
          <a:solidFill>
            <a:srgbClr val="008D98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580675" y="1789879"/>
            <a:ext cx="2283579" cy="2916000"/>
          </a:xfrm>
          <a:prstGeom prst="rect">
            <a:avLst/>
          </a:prstGeom>
          <a:solidFill>
            <a:srgbClr val="008D98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849691" y="1789879"/>
            <a:ext cx="2283579" cy="2916000"/>
          </a:xfrm>
          <a:prstGeom prst="rect">
            <a:avLst/>
          </a:prstGeom>
          <a:solidFill>
            <a:srgbClr val="008D98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2926234" y="1329563"/>
            <a:ext cx="971321" cy="971321"/>
          </a:xfrm>
          <a:prstGeom prst="ellipse">
            <a:avLst/>
          </a:prstGeom>
          <a:solidFill>
            <a:srgbClr val="E4095E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5216289" y="1329563"/>
            <a:ext cx="971321" cy="971321"/>
          </a:xfrm>
          <a:prstGeom prst="ellipse">
            <a:avLst/>
          </a:prstGeom>
          <a:solidFill>
            <a:srgbClr val="E4095E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7516393" y="1329563"/>
            <a:ext cx="971321" cy="971321"/>
          </a:xfrm>
          <a:prstGeom prst="ellipse">
            <a:avLst/>
          </a:prstGeom>
          <a:solidFill>
            <a:srgbClr val="E4095E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660941" y="1329563"/>
            <a:ext cx="971321" cy="971321"/>
          </a:xfrm>
          <a:prstGeom prst="ellipse">
            <a:avLst/>
          </a:prstGeom>
          <a:solidFill>
            <a:srgbClr val="E4095E"/>
          </a:solidFill>
          <a:ln w="381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320290" y="592623"/>
            <a:ext cx="6429713" cy="4862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3200" dirty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Какие бывают бюджеты?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0290" y="998253"/>
            <a:ext cx="8186322" cy="315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800" b="0" dirty="0">
                <a:solidFill>
                  <a:srgbClr val="243839"/>
                </a:solidFill>
                <a:latin typeface="Tilda Sans" panose="020B05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Все зависит от цели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3201" y="3164455"/>
            <a:ext cx="2288545" cy="4473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  <a:cs typeface="Arial" panose="020B0604020202020204" pitchFamily="34" charset="0"/>
              </a:rPr>
              <a:t>Моя копилка, мои </a:t>
            </a:r>
            <a:b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  <a:cs typeface="Arial" panose="020B0604020202020204" pitchFamily="34" charset="0"/>
              </a:rPr>
            </a:b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  <a:cs typeface="Arial" panose="020B0604020202020204" pitchFamily="34" charset="0"/>
              </a:rPr>
              <a:t>доходы и расходы</a:t>
            </a:r>
            <a:endParaRPr kumimoji="0" lang="ru-RU" sz="1400" b="0" i="0" u="non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lda Sans" panose="020B05020202040203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83825" y="3164455"/>
            <a:ext cx="2153805" cy="6196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cs typeface="Arial" panose="020B0604020202020204" pitchFamily="34" charset="0"/>
                <a:sym typeface="Helvetica Neue"/>
              </a:rPr>
              <a:t>Доходы и расходы всех</a:t>
            </a:r>
            <a:br>
              <a:rPr kumimoji="0" lang="ru-RU" sz="1400" b="0" i="0" u="non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cs typeface="Arial" panose="020B0604020202020204" pitchFamily="34" charset="0"/>
                <a:sym typeface="Helvetica Neue"/>
              </a:rPr>
            </a:br>
            <a:r>
              <a:rPr kumimoji="0" lang="ru-RU" sz="1400" b="0" i="0" u="non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cs typeface="Arial" panose="020B0604020202020204" pitchFamily="34" charset="0"/>
                <a:sym typeface="Helvetica Neue"/>
              </a:rPr>
              <a:t>членов семьи, совместные накопления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28210" y="3078278"/>
            <a:ext cx="2138562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cs typeface="Arial" panose="020B0604020202020204" pitchFamily="34" charset="0"/>
                <a:sym typeface="Helvetica Neue"/>
              </a:rPr>
              <a:t>План поступления доходов и осуществления расходов организации</a:t>
            </a:r>
            <a:r>
              <a:rPr kumimoji="0" lang="ru-RU" sz="1400" b="0" i="0" u="non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cs typeface="Arial" panose="020B0604020202020204" pitchFamily="34" charset="0"/>
                <a:sym typeface="Helvetica Neue"/>
              </a:rPr>
              <a:t> для обеспечения </a:t>
            </a:r>
            <a:br>
              <a:rPr kumimoji="0" lang="ru-RU" sz="1400" b="0" i="0" u="non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cs typeface="Arial" panose="020B0604020202020204" pitchFamily="34" charset="0"/>
                <a:sym typeface="Helvetica Neue"/>
              </a:rPr>
            </a:br>
            <a:r>
              <a:rPr kumimoji="0" lang="ru-RU" sz="1400" b="0" i="0" u="non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cs typeface="Arial" panose="020B0604020202020204" pitchFamily="34" charset="0"/>
                <a:sym typeface="Helvetica Neue"/>
              </a:rPr>
              <a:t>ее работы</a:t>
            </a:r>
            <a:endParaRPr kumimoji="0" lang="ru-RU" sz="1400" b="0" i="0" u="non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lda Sans" panose="020B05020202040203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60254" y="3164455"/>
            <a:ext cx="227301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>
              <a:lnSpc>
                <a:spcPct val="80000"/>
              </a:lnSpc>
            </a:pP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  <a:t>План доходов и расходов для обеспечения выполнения задач </a:t>
            </a:r>
            <a:b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</a:b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  <a:t>и функций города, </a:t>
            </a:r>
            <a:b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</a:b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  <a:t>региона, страны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brigh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456" y="1494785"/>
            <a:ext cx="640877" cy="6408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lum bright="9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9" y="1464031"/>
            <a:ext cx="702385" cy="7023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lum bright="8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06" y="1465176"/>
            <a:ext cx="700095" cy="7000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519" y="1500121"/>
            <a:ext cx="630205" cy="63020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75989" y="2732109"/>
            <a:ext cx="17459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lda Sans Black" panose="020B0902020204020303" pitchFamily="34" charset="0"/>
              </a:rPr>
              <a:t>Личный бюджет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13042" y="2732109"/>
            <a:ext cx="20024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lda Sans Black" panose="020B0902020204020303" pitchFamily="34" charset="0"/>
              </a:rPr>
              <a:t>Семейный бюджет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81269" y="2732109"/>
            <a:ext cx="22461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lda Sans Black" panose="020B0902020204020303" pitchFamily="34" charset="0"/>
              </a:rPr>
              <a:t>Бюджет организации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84023" y="2590532"/>
            <a:ext cx="4829479" cy="62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chemeClr val="bg1"/>
                </a:solidFill>
                <a:latin typeface="Tilda Sans Black" panose="020B0902020204020303" pitchFamily="34" charset="0"/>
              </a:rPr>
              <a:t>Общественный </a:t>
            </a:r>
            <a:br>
              <a:rPr lang="ru-RU" sz="1600" dirty="0">
                <a:solidFill>
                  <a:schemeClr val="bg1"/>
                </a:solidFill>
                <a:latin typeface="Tilda Sans Black" panose="020B0902020204020303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Tilda Sans Black" panose="020B0902020204020303" pitchFamily="34" charset="0"/>
              </a:rPr>
              <a:t>бюджет</a:t>
            </a:r>
            <a:br>
              <a:rPr lang="ru-RU" sz="1600" dirty="0">
                <a:solidFill>
                  <a:schemeClr val="bg1"/>
                </a:solidFill>
                <a:latin typeface="Tilda Sans Black" panose="020B0902020204020303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Tilda Sans" panose="020B0502020204020303" pitchFamily="34" charset="0"/>
              </a:rPr>
              <a:t>(бюджет города, региона, страны)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905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8" name="Номер слайда 1">
            <a:extLst>
              <a:ext uri="{FF2B5EF4-FFF2-40B4-BE49-F238E27FC236}">
                <a16:creationId xmlns:a16="http://schemas.microsoft.com/office/drawing/2014/main" id="{6C6DD49E-1C82-4C35-B438-B047F556964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rgbClr val="243839"/>
                </a:solidFill>
                <a:latin typeface="Tilda Sans" panose="020B0402020204020303" pitchFamily="34" charset="0"/>
              </a:rPr>
              <a:t>3</a:t>
            </a:fld>
            <a:endParaRPr lang="ru-RU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1711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667500"/>
            <a:ext cx="9144000" cy="1476000"/>
          </a:xfrm>
          <a:prstGeom prst="rect">
            <a:avLst/>
          </a:prstGeom>
          <a:solidFill>
            <a:srgbClr val="3F92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70008" y="1211986"/>
            <a:ext cx="8451216" cy="474277"/>
          </a:xfrm>
          <a:prstGeom prst="roundRect">
            <a:avLst/>
          </a:prstGeom>
          <a:solidFill>
            <a:srgbClr val="3F92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30652" y="1845982"/>
            <a:ext cx="6233188" cy="145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400" dirty="0">
                <a:solidFill>
                  <a:schemeClr val="tx1"/>
                </a:solidFill>
                <a:latin typeface="Tilda Sans" panose="020B0502020204020303" pitchFamily="34" charset="0"/>
              </a:rPr>
              <a:t>Планирование бюджета позволит:</a:t>
            </a:r>
          </a:p>
          <a:p>
            <a:pPr marL="171450" indent="-1714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b="0" dirty="0">
                <a:solidFill>
                  <a:schemeClr val="tx1"/>
                </a:solidFill>
                <a:latin typeface="Tilda Sans" panose="020B0502020204020303" pitchFamily="34" charset="0"/>
              </a:rPr>
              <a:t>Вести учет доходов и расходов, понимать распределение денежных средств</a:t>
            </a:r>
          </a:p>
          <a:p>
            <a:pPr marL="171450" indent="-1714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b="0" dirty="0">
                <a:solidFill>
                  <a:schemeClr val="tx1"/>
                </a:solidFill>
                <a:latin typeface="Tilda Sans" panose="020B0502020204020303" pitchFamily="34" charset="0"/>
              </a:rPr>
              <a:t>Ставить финансовые цели и достигать их</a:t>
            </a:r>
          </a:p>
          <a:p>
            <a:pPr marL="171450" indent="-1714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b="0" dirty="0">
                <a:solidFill>
                  <a:schemeClr val="tx1"/>
                </a:solidFill>
                <a:latin typeface="Tilda Sans" panose="020B0502020204020303" pitchFamily="34" charset="0"/>
              </a:rPr>
              <a:t>Избегать незапланированных расходов</a:t>
            </a:r>
          </a:p>
          <a:p>
            <a:pPr marL="171450" indent="-1714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b="0" dirty="0">
                <a:solidFill>
                  <a:schemeClr val="tx1"/>
                </a:solidFill>
                <a:latin typeface="Tilda Sans" panose="020B0502020204020303" pitchFamily="34" charset="0"/>
              </a:rPr>
              <a:t>Формировать сбережения и копить на мечту</a:t>
            </a:r>
          </a:p>
          <a:p>
            <a:pPr marL="171450" indent="-1714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sz="1200" b="0" dirty="0">
              <a:solidFill>
                <a:schemeClr val="tx1"/>
              </a:solidFill>
              <a:latin typeface="Tilda Sans" panose="020B05020202040203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254808" y="748621"/>
            <a:ext cx="8531610" cy="4370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2800" dirty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Как вести личный бюджет?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18978" y="-899879"/>
            <a:ext cx="2466764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ru-RU" sz="1800" dirty="0">
                <a:ea typeface="+mn-ea"/>
                <a:cs typeface="+mn-cs"/>
              </a:rPr>
              <a:t>Предлагается дополнить анимацией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5513" y="30145"/>
            <a:ext cx="149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Tilda Sans" panose="020B0502020204020303" pitchFamily="34" charset="0"/>
              </a:rPr>
              <a:t>Бюджет - это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67049" y="1260079"/>
            <a:ext cx="8461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b="0" dirty="0">
                <a:solidFill>
                  <a:schemeClr val="bg1"/>
                </a:solidFill>
                <a:latin typeface="Tilda Sans" panose="020B0502020204020303" pitchFamily="34" charset="0"/>
              </a:rPr>
              <a:t>Умение грамотно распоряжаться деньгами — один из самых важных навыков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3047" y="3747510"/>
            <a:ext cx="6942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  <a:t>Начните записывать доходы и расходы в блокнот в виде таблицы</a:t>
            </a:r>
          </a:p>
          <a:p>
            <a:pPr marL="285750" indent="-2857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  <a:t>Выделите постоянные и переменные доходы</a:t>
            </a:r>
          </a:p>
          <a:p>
            <a:pPr marL="285750" indent="-2857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  <a:t>Разделите расходы на обязательные и необязательные</a:t>
            </a:r>
          </a:p>
          <a:p>
            <a:pPr marL="285750" indent="-2857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b="0" dirty="0">
                <a:solidFill>
                  <a:schemeClr val="bg1"/>
                </a:solidFill>
                <a:latin typeface="Tilda Sans" panose="020B0502020204020303" pitchFamily="34" charset="0"/>
              </a:rPr>
              <a:t>Проводите анализ бюджета в конце месяца для сокращения количества спонтанных покупок и необязательных трат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7" y="1776802"/>
            <a:ext cx="1649195" cy="1649195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1B909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noFill/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4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4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4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4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5" name="Номер слайда 1">
            <a:extLst>
              <a:ext uri="{FF2B5EF4-FFF2-40B4-BE49-F238E27FC236}">
                <a16:creationId xmlns:a16="http://schemas.microsoft.com/office/drawing/2014/main" id="{35CC2193-054F-496C-A6D7-05E0FECC0D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4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17690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259330" y="506776"/>
            <a:ext cx="888467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2400" dirty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Примеры баланса личного бюджета школьника на месяц</a:t>
            </a:r>
            <a:endParaRPr lang="ru-RU" sz="2400" strike="sngStrike" dirty="0">
              <a:solidFill>
                <a:srgbClr val="C00000"/>
              </a:solidFill>
              <a:latin typeface="Tilda Sans Black" panose="020B0902020204020303" pitchFamily="34" charset="0"/>
              <a:ea typeface="Tilda Sans Black" panose="020B09020202040203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09986" y="985620"/>
            <a:ext cx="2713087" cy="198837"/>
          </a:xfrm>
        </p:spPr>
        <p:txBody>
          <a:bodyPr wrap="square">
            <a:spAutoFit/>
          </a:bodyPr>
          <a:lstStyle/>
          <a:p>
            <a:pPr defTabSz="321945" hangingPunct="0">
              <a:lnSpc>
                <a:spcPct val="80000"/>
              </a:lnSpc>
            </a:pPr>
            <a:r>
              <a:rPr lang="ru-RU" altLang="ru-RU" sz="1600" b="0" dirty="0">
                <a:solidFill>
                  <a:srgbClr val="3F9298"/>
                </a:solidFill>
                <a:latin typeface="Tilda Sans Black" panose="020B0902020204020303" pitchFamily="34" charset="0"/>
                <a:ea typeface="Helvetica Neue"/>
                <a:cs typeface="Helvetica Neue"/>
                <a:sym typeface="Helvetica Neue"/>
              </a:rPr>
              <a:t>Сбалансированный бюджет</a:t>
            </a:r>
          </a:p>
        </p:txBody>
      </p:sp>
      <p:sp>
        <p:nvSpPr>
          <p:cNvPr id="2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700832" y="985620"/>
            <a:ext cx="1866590" cy="198837"/>
          </a:xfrm>
        </p:spPr>
        <p:txBody>
          <a:bodyPr wrap="square">
            <a:spAutoFit/>
          </a:bodyPr>
          <a:lstStyle/>
          <a:p>
            <a:pPr defTabSz="321945" hangingPunct="0">
              <a:lnSpc>
                <a:spcPct val="80000"/>
              </a:lnSpc>
            </a:pPr>
            <a:r>
              <a:rPr lang="ru-RU" altLang="ru-RU" sz="1600" b="0" dirty="0">
                <a:solidFill>
                  <a:srgbClr val="3F9298"/>
                </a:solidFill>
                <a:latin typeface="Tilda Sans Black" panose="020B0902020204020303" pitchFamily="34" charset="0"/>
                <a:ea typeface="Helvetica Neue"/>
                <a:cs typeface="Helvetica Neue"/>
                <a:sym typeface="Helvetica Neue"/>
              </a:rPr>
              <a:t>Дефицит бюджета</a:t>
            </a:r>
          </a:p>
        </p:txBody>
      </p:sp>
      <p:sp>
        <p:nvSpPr>
          <p:cNvPr id="22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472021" y="957634"/>
            <a:ext cx="2012225" cy="198837"/>
          </a:xfrm>
        </p:spPr>
        <p:txBody>
          <a:bodyPr wrap="square">
            <a:spAutoFit/>
          </a:bodyPr>
          <a:lstStyle/>
          <a:p>
            <a:pPr defTabSz="321945" hangingPunct="0">
              <a:lnSpc>
                <a:spcPct val="80000"/>
              </a:lnSpc>
            </a:pPr>
            <a:r>
              <a:rPr lang="ru-RU" altLang="ru-RU" sz="1600" b="0" dirty="0">
                <a:solidFill>
                  <a:srgbClr val="3F9298"/>
                </a:solidFill>
                <a:latin typeface="Tilda Sans Black" panose="020B0902020204020303" pitchFamily="34" charset="0"/>
                <a:ea typeface="Helvetica Neue"/>
                <a:cs typeface="Helvetica Neue"/>
                <a:sym typeface="Helvetica Neue"/>
              </a:rPr>
              <a:t>Профицит бюджета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358775" y="1197513"/>
            <a:ext cx="1315684" cy="238363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Доходы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3CAA3D0-D78D-7967-70DB-1C02E5EE8A05}"/>
              </a:ext>
            </a:extLst>
          </p:cNvPr>
          <p:cNvSpPr/>
          <p:nvPr/>
        </p:nvSpPr>
        <p:spPr>
          <a:xfrm>
            <a:off x="1744937" y="1197513"/>
            <a:ext cx="1261991" cy="238363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Расходы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E0DE121D-325E-091D-DE01-20E1903A70D7}"/>
              </a:ext>
            </a:extLst>
          </p:cNvPr>
          <p:cNvSpPr/>
          <p:nvPr/>
        </p:nvSpPr>
        <p:spPr>
          <a:xfrm>
            <a:off x="1744938" y="1487353"/>
            <a:ext cx="1261990" cy="1412998"/>
          </a:xfrm>
          <a:prstGeom prst="roundRect">
            <a:avLst>
              <a:gd name="adj" fmla="val 8561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Игры</a:t>
            </a:r>
            <a:r>
              <a:rPr lang="ru-RU" sz="1400" b="0" u="none" strike="noStrike" spc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 </a:t>
            </a: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– 1000₽</a:t>
            </a: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Развлечения – 1000₽</a:t>
            </a:r>
            <a:br>
              <a:rPr lang="ru-RU" sz="1400" b="0" u="none" strike="noStrike" dirty="0">
                <a:effectLst/>
                <a:latin typeface="Tilda Sans Light" panose="020B0302020204020303" pitchFamily="34" charset="0"/>
                <a:ea typeface="Tilda Sans Light" panose="020B0302020204020303" pitchFamily="34" charset="0"/>
              </a:rPr>
            </a:b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Вкусности </a:t>
            </a:r>
            <a:b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</a:b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– 500₽</a:t>
            </a: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BDAB5BA-D14B-C2B8-3380-F3E1054E6225}"/>
              </a:ext>
            </a:extLst>
          </p:cNvPr>
          <p:cNvSpPr/>
          <p:nvPr/>
        </p:nvSpPr>
        <p:spPr>
          <a:xfrm>
            <a:off x="368293" y="1487353"/>
            <a:ext cx="1306166" cy="1731082"/>
          </a:xfrm>
          <a:prstGeom prst="roundRect">
            <a:avLst>
              <a:gd name="adj" fmla="val 8561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Карманные  деньги – 1000₽</a:t>
            </a:r>
            <a:b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</a:b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Подарок на День Рождения – 1000₽</a:t>
            </a:r>
            <a:b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</a:b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Продажа поделок – 500₽</a:t>
            </a: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742954E-E913-F835-2BF2-6851B94328BE}"/>
              </a:ext>
            </a:extLst>
          </p:cNvPr>
          <p:cNvSpPr/>
          <p:nvPr/>
        </p:nvSpPr>
        <p:spPr>
          <a:xfrm>
            <a:off x="358775" y="3508899"/>
            <a:ext cx="1297137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Итого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: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 2500₽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243839"/>
              </a:solidFill>
              <a:effectLst/>
              <a:latin typeface="Tilda Sans Light" panose="020B0302020204020303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5A58149-9A9B-74F7-7193-B7EC11EB6A5D}"/>
              </a:ext>
            </a:extLst>
          </p:cNvPr>
          <p:cNvSpPr/>
          <p:nvPr/>
        </p:nvSpPr>
        <p:spPr>
          <a:xfrm>
            <a:off x="1775641" y="3508899"/>
            <a:ext cx="1231287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Итого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: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 2500₽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243839"/>
              </a:solidFill>
              <a:effectLst/>
              <a:latin typeface="Tilda Sans Light" panose="020B0302020204020303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699E3DF-608E-40DE-A4B1-14C7037AC8D2}"/>
              </a:ext>
            </a:extLst>
          </p:cNvPr>
          <p:cNvSpPr/>
          <p:nvPr/>
        </p:nvSpPr>
        <p:spPr>
          <a:xfrm>
            <a:off x="3274810" y="1197513"/>
            <a:ext cx="1313839" cy="238363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Доходы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353B020-486F-526C-578C-C95F550572E0}"/>
              </a:ext>
            </a:extLst>
          </p:cNvPr>
          <p:cNvSpPr/>
          <p:nvPr/>
        </p:nvSpPr>
        <p:spPr>
          <a:xfrm>
            <a:off x="4651455" y="1197513"/>
            <a:ext cx="1254147" cy="238363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Расходы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89997F5-A95F-9678-2085-16C02A06280C}"/>
              </a:ext>
            </a:extLst>
          </p:cNvPr>
          <p:cNvSpPr/>
          <p:nvPr/>
        </p:nvSpPr>
        <p:spPr>
          <a:xfrm>
            <a:off x="4657283" y="1487353"/>
            <a:ext cx="1254147" cy="1631981"/>
          </a:xfrm>
          <a:prstGeom prst="roundRect">
            <a:avLst>
              <a:gd name="adj" fmla="val 8561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Игры – 3000₽</a:t>
            </a: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Покупка одежды  – 3000₽</a:t>
            </a: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Сладости – 1000₽</a:t>
            </a: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D66A7FD5-B797-07C1-D4E6-38FA9649526A}"/>
              </a:ext>
            </a:extLst>
          </p:cNvPr>
          <p:cNvSpPr/>
          <p:nvPr/>
        </p:nvSpPr>
        <p:spPr>
          <a:xfrm>
            <a:off x="3274810" y="1487353"/>
            <a:ext cx="1306166" cy="1205133"/>
          </a:xfrm>
          <a:prstGeom prst="roundRect">
            <a:avLst>
              <a:gd name="adj" fmla="val 8561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Карманные деньги – 3000₽</a:t>
            </a: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Подарок на День Рождения – 2000₽</a:t>
            </a: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EDF74CDD-BCAF-BAB4-4744-275951DA749B}"/>
              </a:ext>
            </a:extLst>
          </p:cNvPr>
          <p:cNvSpPr/>
          <p:nvPr/>
        </p:nvSpPr>
        <p:spPr>
          <a:xfrm>
            <a:off x="3274810" y="3508899"/>
            <a:ext cx="1269073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Итого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: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 5000₽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243839"/>
              </a:solidFill>
              <a:effectLst/>
              <a:latin typeface="Tilda Sans Light" panose="020B0302020204020303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C0D0275D-EAB4-7251-ABEE-690282D644EC}"/>
              </a:ext>
            </a:extLst>
          </p:cNvPr>
          <p:cNvSpPr/>
          <p:nvPr/>
        </p:nvSpPr>
        <p:spPr>
          <a:xfrm>
            <a:off x="4657283" y="3508899"/>
            <a:ext cx="1269073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Итого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: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 7000₽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243839"/>
              </a:solidFill>
              <a:effectLst/>
              <a:latin typeface="Tilda Sans Light" panose="020B0302020204020303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2782F74C-D37C-7EBC-798E-E1FC29E9491A}"/>
              </a:ext>
            </a:extLst>
          </p:cNvPr>
          <p:cNvSpPr/>
          <p:nvPr/>
        </p:nvSpPr>
        <p:spPr>
          <a:xfrm>
            <a:off x="6169794" y="1197513"/>
            <a:ext cx="1306166" cy="238363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Доходы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06FC23C7-B3A1-B641-F501-D4ABD3E96707}"/>
              </a:ext>
            </a:extLst>
          </p:cNvPr>
          <p:cNvSpPr/>
          <p:nvPr/>
        </p:nvSpPr>
        <p:spPr>
          <a:xfrm>
            <a:off x="7555957" y="1197513"/>
            <a:ext cx="1254147" cy="238363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Расходы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C1C45C53-E7EB-0520-D7CE-3C98D47DBBF1}"/>
              </a:ext>
            </a:extLst>
          </p:cNvPr>
          <p:cNvSpPr/>
          <p:nvPr/>
        </p:nvSpPr>
        <p:spPr>
          <a:xfrm>
            <a:off x="7555957" y="1487353"/>
            <a:ext cx="1254147" cy="1373038"/>
          </a:xfrm>
          <a:prstGeom prst="roundRect">
            <a:avLst>
              <a:gd name="adj" fmla="val 8561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Игры – 1000₽</a:t>
            </a:r>
            <a:b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</a:b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Развлечения – 1000₽</a:t>
            </a:r>
            <a:b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</a:b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algn="l" eaLnBrk="0" fontAlgn="base">
              <a:lnSpc>
                <a:spcPct val="80000"/>
              </a:lnSpc>
              <a:spcBef>
                <a:spcPts val="288"/>
              </a:spcBef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Одежда </a:t>
            </a:r>
            <a:r>
              <a:rPr lang="ru-RU" sz="1400" b="0" dirty="0"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– 500</a:t>
            </a: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₽</a:t>
            </a: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419FC2E5-8836-ABC5-C28B-84B38EF1D45B}"/>
              </a:ext>
            </a:extLst>
          </p:cNvPr>
          <p:cNvSpPr/>
          <p:nvPr/>
        </p:nvSpPr>
        <p:spPr>
          <a:xfrm>
            <a:off x="6169794" y="1487353"/>
            <a:ext cx="1306166" cy="1971496"/>
          </a:xfrm>
          <a:prstGeom prst="roundRect">
            <a:avLst>
              <a:gd name="adj" fmla="val 8561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l" eaLnBrk="0" fontAlgn="base">
              <a:lnSpc>
                <a:spcPct val="80000"/>
              </a:lnSpc>
              <a:spcBef>
                <a:spcPts val="288"/>
              </a:spcBef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Карманные деньги </a:t>
            </a:r>
            <a:r>
              <a:rPr lang="ru-RU" sz="1400" b="0" dirty="0"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– </a:t>
            </a: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1500₽</a:t>
            </a: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Подарок на День Рождения – 3000₽</a:t>
            </a: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  <a:p>
            <a:pPr marL="0" marR="0" indent="0" algn="l" rtl="0" eaLnBrk="0" fontAlgn="base" latinLnBrk="0" hangingPunct="0">
              <a:lnSpc>
                <a:spcPct val="80000"/>
              </a:lnSpc>
              <a:spcBef>
                <a:spcPts val="288"/>
              </a:spcBef>
              <a:spcAft>
                <a:spcPts val="0"/>
              </a:spcAft>
            </a:pPr>
            <a:r>
              <a:rPr lang="ru-RU" sz="1400" b="0" u="none" strike="noStrike" spc="0" baseline="0" dirty="0">
                <a:ln>
                  <a:noFill/>
                </a:ln>
                <a:solidFill>
                  <a:srgbClr val="000000"/>
                </a:solidFill>
                <a:effectLst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</a:rPr>
              <a:t>Продажа поделок – 1500₽</a:t>
            </a:r>
            <a:endParaRPr lang="ru-RU" sz="1400" b="0" u="none" strike="noStrike" dirty="0">
              <a:effectLst/>
              <a:latin typeface="Tilda Sans Light" panose="020B0302020204020303" pitchFamily="34" charset="0"/>
              <a:ea typeface="Tilda Sans Light" panose="020B0302020204020303" pitchFamily="34" charset="0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F65E0A83-FA3F-EF41-C243-E9495FA587EB}"/>
              </a:ext>
            </a:extLst>
          </p:cNvPr>
          <p:cNvSpPr/>
          <p:nvPr/>
        </p:nvSpPr>
        <p:spPr>
          <a:xfrm>
            <a:off x="6169794" y="3508899"/>
            <a:ext cx="1306166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Итого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: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 6000₽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243839"/>
              </a:solidFill>
              <a:effectLst/>
              <a:latin typeface="Tilda Sans Light" panose="020B0302020204020303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73B7C992-5CA5-757D-7308-31BF5FFC1A15}"/>
              </a:ext>
            </a:extLst>
          </p:cNvPr>
          <p:cNvSpPr/>
          <p:nvPr/>
        </p:nvSpPr>
        <p:spPr>
          <a:xfrm>
            <a:off x="7555957" y="3508899"/>
            <a:ext cx="1254147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Итого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: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243839"/>
                </a:solidFill>
                <a:effectLst/>
                <a:latin typeface="Tilda Sans Light" panose="020B0302020204020303" pitchFamily="34" charset="0"/>
                <a:cs typeface="Arial" panose="020B0604020202020204" pitchFamily="34" charset="0"/>
              </a:rPr>
              <a:t> 2500₽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243839"/>
              </a:solidFill>
              <a:effectLst/>
              <a:latin typeface="Tilda Sans Light" panose="020B0302020204020303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2B851764-FDA4-F1DD-FD26-AE801A842D65}"/>
              </a:ext>
            </a:extLst>
          </p:cNvPr>
          <p:cNvSpPr/>
          <p:nvPr/>
        </p:nvSpPr>
        <p:spPr>
          <a:xfrm>
            <a:off x="3274810" y="3799989"/>
            <a:ext cx="2651546" cy="238363"/>
          </a:xfrm>
          <a:prstGeom prst="roundRect">
            <a:avLst/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914400" eaLnBrk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lda Sans Bold" panose="020B0502020204020303" pitchFamily="34" charset="0"/>
                <a:cs typeface="Arial" panose="020B0604020202020204" pitchFamily="34" charset="0"/>
              </a:rPr>
              <a:t>Дефицит</a:t>
            </a: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7A0EB4D9-B574-009E-A056-22F964156E61}"/>
              </a:ext>
            </a:extLst>
          </p:cNvPr>
          <p:cNvSpPr/>
          <p:nvPr/>
        </p:nvSpPr>
        <p:spPr>
          <a:xfrm>
            <a:off x="3274810" y="4085420"/>
            <a:ext cx="2651546" cy="5720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>
              <a:lnSpc>
                <a:spcPct val="80000"/>
              </a:lnSpc>
            </a:pPr>
            <a:r>
              <a:rPr kumimoji="0" lang="ru-RU" sz="1400" b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  <a:sym typeface="Helvetica Neue Light"/>
              </a:rPr>
              <a:t>Чтобы покрыть дефицит, придется брать в долг у родителей </a:t>
            </a:r>
            <a:br>
              <a:rPr kumimoji="0" lang="ru-RU" sz="1400" b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  <a:sym typeface="Helvetica Neue Light"/>
              </a:rPr>
            </a:br>
            <a:r>
              <a:rPr kumimoji="0" lang="ru-RU" sz="1400" b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  <a:sym typeface="Helvetica Neue Light"/>
              </a:rPr>
              <a:t>или брата/сестры</a:t>
            </a:r>
            <a:endParaRPr kumimoji="0" lang="ru-RU" sz="1400" b="0" u="none" strike="sng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lda Sans Light" panose="020B0302020204020303" pitchFamily="34" charset="0"/>
              <a:ea typeface="Tilda Sans Light" panose="020B0302020204020303" pitchFamily="34" charset="0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0C24985E-2573-76C9-5391-11C4AAA0C5DE}"/>
              </a:ext>
            </a:extLst>
          </p:cNvPr>
          <p:cNvSpPr/>
          <p:nvPr/>
        </p:nvSpPr>
        <p:spPr>
          <a:xfrm>
            <a:off x="3274810" y="4712967"/>
            <a:ext cx="2630792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914400" eaLnBrk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0" dirty="0">
                <a:solidFill>
                  <a:srgbClr val="243839"/>
                </a:solidFill>
                <a:latin typeface="Tilda Sans Light" panose="020B0302020204020303" pitchFamily="34" charset="0"/>
                <a:cs typeface="Arial" panose="020B0604020202020204" pitchFamily="34" charset="0"/>
              </a:rPr>
              <a:t>Дефицит</a:t>
            </a:r>
            <a:r>
              <a:rPr lang="en-US" sz="1400" b="0" dirty="0">
                <a:solidFill>
                  <a:srgbClr val="243839"/>
                </a:solidFill>
                <a:latin typeface="Tilda Sans Light" panose="020B0302020204020303" pitchFamily="34" charset="0"/>
                <a:cs typeface="Arial" panose="020B0604020202020204" pitchFamily="34" charset="0"/>
              </a:rPr>
              <a:t>: </a:t>
            </a:r>
            <a:r>
              <a:rPr lang="ru-RU" sz="1400" b="0" dirty="0">
                <a:solidFill>
                  <a:srgbClr val="243839"/>
                </a:solidFill>
                <a:latin typeface="Tilda Sans Light" panose="020B0302020204020303" pitchFamily="34" charset="0"/>
                <a:cs typeface="Arial" panose="020B0604020202020204" pitchFamily="34" charset="0"/>
              </a:rPr>
              <a:t>2000₽</a:t>
            </a: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CC816319-37FF-3C09-F7A2-EEF2B80004DF}"/>
              </a:ext>
            </a:extLst>
          </p:cNvPr>
          <p:cNvSpPr/>
          <p:nvPr/>
        </p:nvSpPr>
        <p:spPr>
          <a:xfrm>
            <a:off x="6169795" y="3799988"/>
            <a:ext cx="2615431" cy="238363"/>
          </a:xfrm>
          <a:prstGeom prst="roundRect">
            <a:avLst/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914400" eaLnBrk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dirty="0">
                <a:solidFill>
                  <a:schemeClr val="bg1"/>
                </a:solidFill>
                <a:latin typeface="Tilda Sans Bold" panose="020B0502020204020303" pitchFamily="34" charset="0"/>
                <a:cs typeface="Arial" panose="020B0604020202020204" pitchFamily="34" charset="0"/>
              </a:rPr>
              <a:t>Проф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lda Sans Bold" panose="020B0502020204020303" pitchFamily="34" charset="0"/>
                <a:cs typeface="Arial" panose="020B0604020202020204" pitchFamily="34" charset="0"/>
              </a:rPr>
              <a:t>ицит</a:t>
            </a: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BC5B95D9-4ED5-4219-662D-18D3FE281B10}"/>
              </a:ext>
            </a:extLst>
          </p:cNvPr>
          <p:cNvSpPr/>
          <p:nvPr/>
        </p:nvSpPr>
        <p:spPr>
          <a:xfrm>
            <a:off x="6169793" y="4712967"/>
            <a:ext cx="2615431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914400" eaLnBrk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400" b="0" dirty="0">
                <a:solidFill>
                  <a:srgbClr val="243839"/>
                </a:solidFill>
                <a:latin typeface="Tilda Sans Light" panose="020B0302020204020303" pitchFamily="34" charset="0"/>
                <a:cs typeface="Arial" panose="020B0604020202020204" pitchFamily="34" charset="0"/>
              </a:rPr>
              <a:t>Профицит</a:t>
            </a:r>
            <a:r>
              <a:rPr lang="en-US" sz="1400" b="0" dirty="0">
                <a:solidFill>
                  <a:srgbClr val="243839"/>
                </a:solidFill>
                <a:latin typeface="Tilda Sans Light" panose="020B0302020204020303" pitchFamily="34" charset="0"/>
                <a:cs typeface="Arial" panose="020B0604020202020204" pitchFamily="34" charset="0"/>
              </a:rPr>
              <a:t>: </a:t>
            </a:r>
            <a:r>
              <a:rPr lang="ru-RU" sz="1400" b="0" dirty="0">
                <a:solidFill>
                  <a:srgbClr val="243839"/>
                </a:solidFill>
                <a:latin typeface="Tilda Sans Light" panose="020B0302020204020303" pitchFamily="34" charset="0"/>
                <a:cs typeface="Arial" panose="020B0604020202020204" pitchFamily="34" charset="0"/>
              </a:rPr>
              <a:t>3500₽</a:t>
            </a:r>
          </a:p>
        </p:txBody>
      </p:sp>
      <p:sp>
        <p:nvSpPr>
          <p:cNvPr id="44" name="Скругленный прямоугольник 20">
            <a:extLst>
              <a:ext uri="{FF2B5EF4-FFF2-40B4-BE49-F238E27FC236}">
                <a16:creationId xmlns:a16="http://schemas.microsoft.com/office/drawing/2014/main" id="{F0BC02AC-E227-4B2D-9978-09EACA269459}"/>
              </a:ext>
            </a:extLst>
          </p:cNvPr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1B909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48" name="Скругленный прямоугольник 31">
            <a:extLst>
              <a:ext uri="{FF2B5EF4-FFF2-40B4-BE49-F238E27FC236}">
                <a16:creationId xmlns:a16="http://schemas.microsoft.com/office/drawing/2014/main" id="{02A7F13C-7DF9-4F1D-85C5-D2D7C7070EB8}"/>
              </a:ext>
            </a:extLst>
          </p:cNvPr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noFill/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4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4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4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4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58775" y="3799989"/>
            <a:ext cx="2648153" cy="238363"/>
          </a:xfrm>
          <a:prstGeom prst="roundRect">
            <a:avLst/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Сбалансирован</a:t>
            </a: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id="{7A0EB4D9-B574-009E-A056-22F964156E61}"/>
              </a:ext>
            </a:extLst>
          </p:cNvPr>
          <p:cNvSpPr/>
          <p:nvPr/>
        </p:nvSpPr>
        <p:spPr>
          <a:xfrm>
            <a:off x="358775" y="4085420"/>
            <a:ext cx="2651546" cy="5720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>
              <a:lnSpc>
                <a:spcPct val="80000"/>
              </a:lnSpc>
            </a:pPr>
            <a:r>
              <a:rPr lang="ru-RU" sz="1400" b="0" dirty="0">
                <a:solidFill>
                  <a:schemeClr val="tx1"/>
                </a:solidFill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  <a:sym typeface="Helvetica Neue Light"/>
              </a:rPr>
              <a:t>Расходы соответствуют доходам, формировать сбережения при таком бюджете невозможно </a:t>
            </a:r>
            <a:endParaRPr kumimoji="0" lang="ru-RU" sz="1400" b="0" u="none" strike="sng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lda Sans Light" panose="020B0302020204020303" pitchFamily="34" charset="0"/>
              <a:ea typeface="Tilda Sans Light" panose="020B0302020204020303" pitchFamily="34" charset="0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58774" y="4713497"/>
            <a:ext cx="2648153" cy="238363"/>
          </a:xfrm>
          <a:prstGeom prst="roundRect">
            <a:avLst/>
          </a:prstGeom>
          <a:solidFill>
            <a:schemeClr val="bg1"/>
          </a:solidFill>
          <a:ln w="1905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243839"/>
                </a:solidFill>
                <a:effectLst/>
                <a:uLnTx/>
                <a:uFillTx/>
                <a:latin typeface="Tilda Sans Light" panose="020B03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Остаток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43839"/>
                </a:solidFill>
                <a:effectLst/>
                <a:uLnTx/>
                <a:uFillTx/>
                <a:latin typeface="Tilda Sans Light" panose="020B03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: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243839"/>
                </a:solidFill>
                <a:effectLst/>
                <a:uLnTx/>
                <a:uFillTx/>
                <a:latin typeface="Tilda Sans Light" panose="020B03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0</a:t>
            </a:r>
            <a:r>
              <a:rPr lang="ru-RU" sz="1400" b="0" dirty="0">
                <a:solidFill>
                  <a:srgbClr val="243839"/>
                </a:solidFill>
                <a:latin typeface="Tilda Sans Light" panose="020B0302020204020303" pitchFamily="34" charset="0"/>
                <a:cs typeface="Arial" panose="020B0604020202020204" pitchFamily="34" charset="0"/>
              </a:rPr>
              <a:t>₽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243839"/>
              </a:solidFill>
              <a:effectLst/>
              <a:uLnTx/>
              <a:uFillTx/>
              <a:latin typeface="Tilda Sans Light" panose="020B03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7A0EB4D9-B574-009E-A056-22F964156E61}"/>
              </a:ext>
            </a:extLst>
          </p:cNvPr>
          <p:cNvSpPr/>
          <p:nvPr/>
        </p:nvSpPr>
        <p:spPr>
          <a:xfrm>
            <a:off x="6133680" y="4085421"/>
            <a:ext cx="2651546" cy="5720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lvl="0" defTabSz="914400" eaLnBrk="0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ru-RU" sz="1400" b="0" dirty="0">
                <a:solidFill>
                  <a:schemeClr val="tx1"/>
                </a:solidFill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  <a:sym typeface="Helvetica Neue Light"/>
              </a:rPr>
              <a:t>Остаток денежных средств следует положить в копилку</a:t>
            </a:r>
            <a:br>
              <a:rPr lang="ru-RU" sz="1400" b="0" dirty="0">
                <a:solidFill>
                  <a:schemeClr val="tx1"/>
                </a:solidFill>
                <a:latin typeface="Tilda Sans Light" panose="020B0302020204020303" pitchFamily="34" charset="0"/>
                <a:ea typeface="Tilda Sans Light" panose="020B0302020204020303" pitchFamily="34" charset="0"/>
                <a:cs typeface="Arial" panose="020B0604020202020204" pitchFamily="34" charset="0"/>
                <a:sym typeface="Helvetica Neue Light"/>
              </a:rPr>
            </a:br>
            <a:endParaRPr lang="ru-RU" sz="1400" b="0" strike="sngStrike" dirty="0">
              <a:solidFill>
                <a:schemeClr val="tx1"/>
              </a:solidFill>
              <a:latin typeface="Tilda Sans Light" panose="020B0302020204020303" pitchFamily="34" charset="0"/>
              <a:ea typeface="Tilda Sans Light" panose="020B0302020204020303" pitchFamily="34" charset="0"/>
              <a:cs typeface="Arial" panose="020B0604020202020204" pitchFamily="34" charset="0"/>
              <a:sym typeface="Helvetica Neue Light"/>
            </a:endParaRPr>
          </a:p>
        </p:txBody>
      </p:sp>
      <p:sp>
        <p:nvSpPr>
          <p:cNvPr id="38" name="Номер слайда 1">
            <a:extLst>
              <a:ext uri="{FF2B5EF4-FFF2-40B4-BE49-F238E27FC236}">
                <a16:creationId xmlns:a16="http://schemas.microsoft.com/office/drawing/2014/main" id="{AA8FE85D-5653-4469-8756-23CB210D972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rgbClr val="243839"/>
                </a:solidFill>
                <a:latin typeface="Tilda Sans" panose="020B0402020204020303" pitchFamily="34" charset="0"/>
              </a:rPr>
              <a:t>5</a:t>
            </a:fld>
            <a:endParaRPr lang="ru-RU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5973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0"/>
          <a:stretch/>
        </p:blipFill>
        <p:spPr>
          <a:xfrm>
            <a:off x="-1312" y="617652"/>
            <a:ext cx="9144000" cy="45334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75694A-F36B-45FB-97F9-355CF75DB0B0}"/>
              </a:ext>
            </a:extLst>
          </p:cNvPr>
          <p:cNvSpPr txBox="1"/>
          <p:nvPr/>
        </p:nvSpPr>
        <p:spPr>
          <a:xfrm>
            <a:off x="258004" y="1126622"/>
            <a:ext cx="642971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54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Задание 1</a:t>
            </a:r>
          </a:p>
        </p:txBody>
      </p:sp>
      <p:sp>
        <p:nvSpPr>
          <p:cNvPr id="14" name="Скругленный прямоугольник 2">
            <a:extLst>
              <a:ext uri="{FF2B5EF4-FFF2-40B4-BE49-F238E27FC236}">
                <a16:creationId xmlns:a16="http://schemas.microsoft.com/office/drawing/2014/main" id="{E3FBA933-656F-40EC-BC6D-C83930D7E716}"/>
              </a:ext>
            </a:extLst>
          </p:cNvPr>
          <p:cNvSpPr/>
          <p:nvPr/>
        </p:nvSpPr>
        <p:spPr>
          <a:xfrm>
            <a:off x="358775" y="2227529"/>
            <a:ext cx="3962401" cy="1607877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6476" y="4705536"/>
            <a:ext cx="549541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lda Sans Bold" panose="020B0702020204020303" pitchFamily="34" charset="0"/>
              </a:rPr>
              <a:t>ВРЕМЯ ВЫПОЛНЕНИЯ ЗАДАНИЯ - 5 МИНУТ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3EA4B7-CA8D-6C4F-B55A-69922FEED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43" y="2550116"/>
            <a:ext cx="3870351" cy="1343868"/>
          </a:xfrm>
        </p:spPr>
        <p:txBody>
          <a:bodyPr/>
          <a:lstStyle/>
          <a:p>
            <a:pPr marL="342900" indent="-342900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 typeface="+mj-lt"/>
              <a:buAutoNum type="arabicPeriod"/>
            </a:pPr>
            <a:r>
              <a:rPr lang="ru-RU" sz="1600" dirty="0">
                <a:solidFill>
                  <a:srgbClr val="243839"/>
                </a:solidFill>
                <a:latin typeface="Tilda Sans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Составьте личный бюджет </a:t>
            </a:r>
            <a:br>
              <a:rPr lang="ru-RU" sz="1600" dirty="0">
                <a:solidFill>
                  <a:srgbClr val="243839"/>
                </a:solidFill>
                <a:latin typeface="Tilda Sans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</a:br>
            <a:r>
              <a:rPr lang="ru-RU" sz="1600" dirty="0">
                <a:solidFill>
                  <a:srgbClr val="243839"/>
                </a:solidFill>
                <a:latin typeface="Tilda Sans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на следующий месяц</a:t>
            </a:r>
          </a:p>
          <a:p>
            <a:pPr marL="342900" indent="-342900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 typeface="+mj-lt"/>
              <a:buAutoNum type="arabicPeriod"/>
            </a:pPr>
            <a:r>
              <a:rPr lang="ru-RU" sz="1600" dirty="0">
                <a:solidFill>
                  <a:srgbClr val="243839"/>
                </a:solidFill>
                <a:latin typeface="Tilda Sans" panose="020B0502020204020303" pitchFamily="34" charset="0"/>
              </a:rPr>
              <a:t>Ваш бюджет сбалансированный, дефицитный или </a:t>
            </a:r>
            <a:r>
              <a:rPr lang="ru-RU" sz="1600" dirty="0" err="1">
                <a:solidFill>
                  <a:srgbClr val="243839"/>
                </a:solidFill>
                <a:latin typeface="Tilda Sans" panose="020B0502020204020303" pitchFamily="34" charset="0"/>
              </a:rPr>
              <a:t>профицитный</a:t>
            </a:r>
            <a:r>
              <a:rPr lang="ru-RU" sz="1600" dirty="0">
                <a:solidFill>
                  <a:srgbClr val="243839"/>
                </a:solidFill>
                <a:latin typeface="Tilda Sans" panose="020B0502020204020303" pitchFamily="34" charset="0"/>
              </a:rPr>
              <a:t>?</a:t>
            </a:r>
          </a:p>
          <a:p>
            <a:pPr marL="0" indent="0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None/>
            </a:pPr>
            <a:endParaRPr lang="ru-RU" sz="1600" b="1" dirty="0">
              <a:solidFill>
                <a:srgbClr val="243839"/>
              </a:solidFill>
              <a:latin typeface="Tilda Sans Bold" panose="020B05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0" lvl="0" indent="0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None/>
            </a:pPr>
            <a:endParaRPr lang="ru-RU" sz="1600" b="1" dirty="0">
              <a:solidFill>
                <a:srgbClr val="243839"/>
              </a:solidFill>
              <a:latin typeface="Tilda Sans Black" panose="020B05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0" lvl="0" indent="0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None/>
            </a:pPr>
            <a:endParaRPr lang="ru-RU" sz="1600" b="1" dirty="0">
              <a:solidFill>
                <a:srgbClr val="243839"/>
              </a:solidFill>
              <a:latin typeface="Tilda Sans Black" panose="020B05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05213" y="-1802453"/>
            <a:ext cx="3506886" cy="147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ru-RU" sz="3200" dirty="0"/>
              <a:t>Предлагается цветовую гамму заменить </a:t>
            </a: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05561" y="30145"/>
            <a:ext cx="1455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Tilda Sans" panose="020B0502020204020303" pitchFamily="34" charset="0"/>
              </a:rPr>
              <a:t>Мой бюджет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5" name="Номер слайда 1">
            <a:extLst>
              <a:ext uri="{FF2B5EF4-FFF2-40B4-BE49-F238E27FC236}">
                <a16:creationId xmlns:a16="http://schemas.microsoft.com/office/drawing/2014/main" id="{318F446A-749C-4426-B69C-6EEDD8ACF14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6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13892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F187BF5-AB3C-4D1A-83BA-CFA4D5851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76485" y="355263"/>
            <a:ext cx="7463540" cy="4539229"/>
          </a:xfrm>
          <a:prstGeom prst="rect">
            <a:avLst/>
          </a:prstGeo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C885C839-16B8-C9B6-7129-361C402C5846}"/>
              </a:ext>
            </a:extLst>
          </p:cNvPr>
          <p:cNvSpPr/>
          <p:nvPr/>
        </p:nvSpPr>
        <p:spPr>
          <a:xfrm>
            <a:off x="352741" y="1205996"/>
            <a:ext cx="2444022" cy="544830"/>
          </a:xfrm>
          <a:prstGeom prst="roundRect">
            <a:avLst/>
          </a:prstGeom>
          <a:noFill/>
          <a:ln w="12700" cap="flat">
            <a:solidFill>
              <a:srgbClr val="18919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A6F2EA-49FB-CD43-AD68-6A21FCADA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491" y="1333764"/>
            <a:ext cx="2444023" cy="206999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u="none" strike="noStrike" cap="none" dirty="0">
                <a:solidFill>
                  <a:srgbClr val="189199"/>
                </a:solidFill>
                <a:latin typeface="Tilda Sans Black" panose="020B0502020204020303" pitchFamily="34" charset="0"/>
                <a:ea typeface="Arial"/>
                <a:cs typeface="Arial"/>
                <a:sym typeface="Arial"/>
              </a:rPr>
              <a:t>ДОХОДЫ</a:t>
            </a:r>
            <a:endParaRPr lang="ru-RU" sz="1800" b="1" dirty="0">
              <a:solidFill>
                <a:srgbClr val="189199"/>
              </a:solidFill>
              <a:latin typeface="Tilda Sans Black" panose="020B0502020204020303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ABE1533-F757-45A6-851B-C0B2C475861C}"/>
              </a:ext>
            </a:extLst>
          </p:cNvPr>
          <p:cNvGrpSpPr/>
          <p:nvPr/>
        </p:nvGrpSpPr>
        <p:grpSpPr>
          <a:xfrm>
            <a:off x="3703342" y="1205996"/>
            <a:ext cx="1641348" cy="544830"/>
            <a:chOff x="3657600" y="1148781"/>
            <a:chExt cx="1641348" cy="544830"/>
          </a:xfrm>
        </p:grpSpPr>
        <p:sp>
          <p:nvSpPr>
            <p:cNvPr id="24" name="Скругленный прямоугольник 2">
              <a:extLst>
                <a:ext uri="{FF2B5EF4-FFF2-40B4-BE49-F238E27FC236}">
                  <a16:creationId xmlns:a16="http://schemas.microsoft.com/office/drawing/2014/main" id="{E3FBA933-656F-40EC-BC6D-C83930D7E716}"/>
                </a:ext>
              </a:extLst>
            </p:cNvPr>
            <p:cNvSpPr/>
            <p:nvPr/>
          </p:nvSpPr>
          <p:spPr>
            <a:xfrm>
              <a:off x="3657600" y="1148781"/>
              <a:ext cx="1641348" cy="544830"/>
            </a:xfrm>
            <a:prstGeom prst="roundRect">
              <a:avLst/>
            </a:prstGeom>
            <a:solidFill>
              <a:srgbClr val="189199"/>
            </a:solidFill>
            <a:ln w="12700" cap="flat">
              <a:solidFill>
                <a:srgbClr val="189199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Tilda Sans Black" panose="020B0502020204020303" pitchFamily="34" charset="0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8" name="Объект 3">
              <a:extLst>
                <a:ext uri="{FF2B5EF4-FFF2-40B4-BE49-F238E27FC236}">
                  <a16:creationId xmlns:a16="http://schemas.microsoft.com/office/drawing/2014/main" id="{3A6A6F3B-5461-B042-9CD0-BFBF026512B2}"/>
                </a:ext>
              </a:extLst>
            </p:cNvPr>
            <p:cNvSpPr txBox="1">
              <a:spLocks/>
            </p:cNvSpPr>
            <p:nvPr/>
          </p:nvSpPr>
          <p:spPr>
            <a:xfrm>
              <a:off x="3657600" y="1244007"/>
              <a:ext cx="1641348" cy="40618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anchor="t">
              <a:noAutofit/>
            </a:bodyPr>
            <a:lstStyle>
              <a:lvl1pPr marL="214313" marR="0" indent="-214313" algn="l" defTabSz="278607" latinLnBrk="0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SzPct val="125000"/>
                <a:buFontTx/>
                <a:buChar char="•"/>
                <a:tabLst/>
                <a:defRPr sz="1200" b="0" i="0" u="none" strike="noStrike" cap="none" spc="0" baseline="0">
                  <a:solidFill>
                    <a:srgbClr val="000000"/>
                  </a:solidFill>
                  <a:uFillTx/>
                  <a:latin typeface="Proxima Nova Rg" panose="02000506030000020004" pitchFamily="2" charset="0"/>
                  <a:ea typeface="Helvetica Neue"/>
                  <a:cs typeface="Helvetica Neue"/>
                  <a:sym typeface="Helvetica Neue"/>
                </a:defRPr>
              </a:lvl1pPr>
              <a:lvl2pPr marL="428625" marR="0" indent="-214313" algn="l" defTabSz="278607" latinLnBrk="0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SzPct val="125000"/>
                <a:buFontTx/>
                <a:buChar char="•"/>
                <a:tabLst/>
                <a:defRPr sz="1200" b="0" i="0" u="none" strike="noStrike" cap="none" spc="0" baseline="0">
                  <a:solidFill>
                    <a:srgbClr val="000000"/>
                  </a:solidFill>
                  <a:uFillTx/>
                  <a:latin typeface="Proxima Nova Rg" panose="02000506030000020004" pitchFamily="2" charset="0"/>
                  <a:ea typeface="Helvetica Neue"/>
                  <a:cs typeface="Helvetica Neue"/>
                  <a:sym typeface="Helvetica Neue"/>
                </a:defRPr>
              </a:lvl2pPr>
              <a:lvl3pPr marL="642938" marR="0" indent="-214313" algn="l" defTabSz="278607" latinLnBrk="0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SzPct val="125000"/>
                <a:buFontTx/>
                <a:buChar char="•"/>
                <a:tabLst/>
                <a:defRPr sz="1200" b="0" i="0" u="none" strike="noStrike" cap="none" spc="0" baseline="0">
                  <a:solidFill>
                    <a:srgbClr val="000000"/>
                  </a:solidFill>
                  <a:uFillTx/>
                  <a:latin typeface="Proxima Nova Rg" panose="02000506030000020004" pitchFamily="2" charset="0"/>
                  <a:ea typeface="Helvetica Neue"/>
                  <a:cs typeface="Helvetica Neue"/>
                  <a:sym typeface="Helvetica Neue"/>
                </a:defRPr>
              </a:lvl3pPr>
              <a:lvl4pPr marL="857250" marR="0" indent="-214313" algn="l" defTabSz="278607" latinLnBrk="0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SzPct val="125000"/>
                <a:buFontTx/>
                <a:buChar char="•"/>
                <a:tabLst/>
                <a:defRPr sz="1200" b="0" i="0" u="none" strike="noStrike" cap="none" spc="0" baseline="0">
                  <a:solidFill>
                    <a:srgbClr val="000000"/>
                  </a:solidFill>
                  <a:uFillTx/>
                  <a:latin typeface="Proxima Nova Rg" panose="02000506030000020004" pitchFamily="2" charset="0"/>
                  <a:ea typeface="Helvetica Neue"/>
                  <a:cs typeface="Helvetica Neue"/>
                  <a:sym typeface="Helvetica Neue"/>
                </a:defRPr>
              </a:lvl4pPr>
              <a:lvl5pPr marL="1071563" marR="0" indent="-214313" algn="l" defTabSz="278607" latinLnBrk="0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SzPct val="125000"/>
                <a:buFontTx/>
                <a:buChar char="•"/>
                <a:tabLst/>
                <a:defRPr sz="1200" b="0" i="0" u="none" strike="noStrike" cap="none" spc="0" baseline="0">
                  <a:solidFill>
                    <a:srgbClr val="000000"/>
                  </a:solidFill>
                  <a:uFillTx/>
                  <a:latin typeface="Proxima Nova Rg" panose="02000506030000020004" pitchFamily="2" charset="0"/>
                  <a:ea typeface="Helvetica Neue"/>
                  <a:cs typeface="Helvetica Neue"/>
                  <a:sym typeface="Helvetica Neue"/>
                </a:defRPr>
              </a:lvl5pPr>
              <a:lvl6pPr marL="1285875" marR="0" indent="-214313" algn="l" defTabSz="278607" latinLnBrk="0">
                <a:lnSpc>
                  <a:spcPct val="100000"/>
                </a:lnSpc>
                <a:spcBef>
                  <a:spcPts val="1992"/>
                </a:spcBef>
                <a:spcAft>
                  <a:spcPts val="0"/>
                </a:spcAft>
                <a:buClrTx/>
                <a:buSzPct val="125000"/>
                <a:buFontTx/>
                <a:buChar char="•"/>
                <a:tabLst/>
                <a:defRPr sz="1755" b="0" i="0" u="none" strike="noStrike" cap="none" spc="0" baseline="0">
                  <a:solidFill>
                    <a:srgbClr val="000000"/>
                  </a:solidFill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1500188" marR="0" indent="-214313" algn="l" defTabSz="278607" latinLnBrk="0">
                <a:lnSpc>
                  <a:spcPct val="100000"/>
                </a:lnSpc>
                <a:spcBef>
                  <a:spcPts val="1992"/>
                </a:spcBef>
                <a:spcAft>
                  <a:spcPts val="0"/>
                </a:spcAft>
                <a:buClrTx/>
                <a:buSzPct val="125000"/>
                <a:buFontTx/>
                <a:buChar char="•"/>
                <a:tabLst/>
                <a:defRPr sz="1755" b="0" i="0" u="none" strike="noStrike" cap="none" spc="0" baseline="0">
                  <a:solidFill>
                    <a:srgbClr val="000000"/>
                  </a:solidFill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1714500" marR="0" indent="-214313" algn="l" defTabSz="278607" latinLnBrk="0">
                <a:lnSpc>
                  <a:spcPct val="100000"/>
                </a:lnSpc>
                <a:spcBef>
                  <a:spcPts val="1992"/>
                </a:spcBef>
                <a:spcAft>
                  <a:spcPts val="0"/>
                </a:spcAft>
                <a:buClrTx/>
                <a:buSzPct val="125000"/>
                <a:buFontTx/>
                <a:buChar char="•"/>
                <a:tabLst/>
                <a:defRPr sz="1755" b="0" i="0" u="none" strike="noStrike" cap="none" spc="0" baseline="0">
                  <a:solidFill>
                    <a:srgbClr val="000000"/>
                  </a:solidFill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1928813" marR="0" indent="-214313" algn="l" defTabSz="278607" latinLnBrk="0">
                <a:lnSpc>
                  <a:spcPct val="100000"/>
                </a:lnSpc>
                <a:spcBef>
                  <a:spcPts val="1992"/>
                </a:spcBef>
                <a:spcAft>
                  <a:spcPts val="0"/>
                </a:spcAft>
                <a:buClrTx/>
                <a:buSzPct val="125000"/>
                <a:buFontTx/>
                <a:buChar char="•"/>
                <a:tabLst/>
                <a:defRPr sz="1755" b="0" i="0" u="none" strike="noStrike" cap="none" spc="0" baseline="0">
                  <a:solidFill>
                    <a:srgbClr val="000000"/>
                  </a:solidFill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1400" b="1" u="none" strike="noStrike" cap="none" dirty="0">
                  <a:solidFill>
                    <a:schemeClr val="bg1"/>
                  </a:solidFill>
                  <a:latin typeface="Tilda Sans Black" panose="020B0502020204020303" pitchFamily="34" charset="0"/>
                  <a:ea typeface="Arial"/>
                  <a:cs typeface="Arial" panose="020B0604020202020204" pitchFamily="34" charset="0"/>
                  <a:sym typeface="Arial"/>
                </a:rPr>
                <a:t>Семейный </a:t>
              </a:r>
              <a:endParaRPr lang="ru-RU" sz="1400" b="1" u="none" strike="noStrike" cap="none" dirty="0">
                <a:solidFill>
                  <a:schemeClr val="bg1"/>
                </a:solidFill>
                <a:latin typeface="Tilda Sans Black" panose="020B0502020204020303" pitchFamily="34" charset="0"/>
                <a:cs typeface="Arial" panose="020B0604020202020204" pitchFamily="34" charset="0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ru-RU" sz="1400" b="1" dirty="0">
                  <a:solidFill>
                    <a:schemeClr val="bg1"/>
                  </a:solidFill>
                  <a:latin typeface="Tilda Sans Black" panose="020B0502020204020303" pitchFamily="34" charset="0"/>
                  <a:ea typeface="Arial"/>
                  <a:cs typeface="Arial" panose="020B0604020202020204" pitchFamily="34" charset="0"/>
                  <a:sym typeface="Arial"/>
                </a:rPr>
                <a:t>б</a:t>
              </a:r>
              <a:r>
                <a:rPr lang="ru-RU" sz="1400" b="1" u="none" strike="noStrike" cap="none" dirty="0">
                  <a:solidFill>
                    <a:schemeClr val="bg1"/>
                  </a:solidFill>
                  <a:latin typeface="Tilda Sans Black" panose="020B0502020204020303" pitchFamily="34" charset="0"/>
                  <a:ea typeface="Arial"/>
                  <a:cs typeface="Arial" panose="020B0604020202020204" pitchFamily="34" charset="0"/>
                  <a:sym typeface="Arial"/>
                </a:rPr>
                <a:t>юджет</a:t>
              </a:r>
              <a:endParaRPr lang="ru-RU" sz="1400" b="1" u="none" strike="noStrike" cap="none" dirty="0">
                <a:solidFill>
                  <a:schemeClr val="bg1"/>
                </a:solidFill>
                <a:latin typeface="Tilda Sans Black" panose="020B0502020204020303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Объект 3">
            <a:extLst>
              <a:ext uri="{FF2B5EF4-FFF2-40B4-BE49-F238E27FC236}">
                <a16:creationId xmlns:a16="http://schemas.microsoft.com/office/drawing/2014/main" id="{6ACA9D9B-AD71-DD4D-9744-D25A2618418C}"/>
              </a:ext>
            </a:extLst>
          </p:cNvPr>
          <p:cNvSpPr txBox="1">
            <a:spLocks/>
          </p:cNvSpPr>
          <p:nvPr/>
        </p:nvSpPr>
        <p:spPr>
          <a:xfrm>
            <a:off x="359020" y="1936087"/>
            <a:ext cx="2808964" cy="2509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189199"/>
              </a:buClr>
              <a:buSzPct val="120000"/>
            </a:pPr>
            <a: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Заработная плата родителей </a:t>
            </a:r>
            <a:b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</a:br>
            <a: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или доходы от семейного бизнеса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189199"/>
              </a:buClr>
              <a:buSzPct val="120000"/>
            </a:pPr>
            <a: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Социальные выплаты и пособия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189199"/>
              </a:buClr>
              <a:buSzPct val="120000"/>
            </a:pPr>
            <a: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Плата от сдачи в аренду квартиры</a:t>
            </a:r>
            <a:b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</a:b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или дачи</a:t>
            </a:r>
            <a:endParaRPr lang="en-US" u="none" strike="noStrike" cap="none" dirty="0">
              <a:solidFill>
                <a:schemeClr val="tx1"/>
              </a:solidFill>
              <a:latin typeface="Tilda Sans" panose="020B0402020204020303" pitchFamily="34" charset="0"/>
              <a:ea typeface="Arial"/>
              <a:cs typeface="Arial"/>
              <a:sym typeface="Arial"/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189199"/>
              </a:buClr>
              <a:buSzPct val="120000"/>
            </a:pPr>
            <a: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Проценты по вкладам в банке </a:t>
            </a:r>
            <a:b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</a:br>
            <a: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и/или выплаты по ценным бумагам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189199"/>
              </a:buClr>
              <a:buSzPct val="120000"/>
            </a:pPr>
            <a:r>
              <a:rPr lang="ru-RU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Другие источники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1A9B325D-02E8-A443-685D-73BF993C367A}"/>
              </a:ext>
            </a:extLst>
          </p:cNvPr>
          <p:cNvCxnSpPr>
            <a:cxnSpLocks/>
          </p:cNvCxnSpPr>
          <p:nvPr/>
        </p:nvCxnSpPr>
        <p:spPr>
          <a:xfrm>
            <a:off x="5477780" y="1478411"/>
            <a:ext cx="716973" cy="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242314" y="475608"/>
            <a:ext cx="642971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600" dirty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Бюджет семьи</a:t>
            </a:r>
          </a:p>
        </p:txBody>
      </p:sp>
      <p:sp>
        <p:nvSpPr>
          <p:cNvPr id="21" name="Скругленный прямоугольник 2">
            <a:extLst>
              <a:ext uri="{FF2B5EF4-FFF2-40B4-BE49-F238E27FC236}">
                <a16:creationId xmlns:a16="http://schemas.microsoft.com/office/drawing/2014/main" id="{8BD3C93C-FC66-4E0E-9191-FAB82EBF778A}"/>
              </a:ext>
            </a:extLst>
          </p:cNvPr>
          <p:cNvSpPr/>
          <p:nvPr/>
        </p:nvSpPr>
        <p:spPr>
          <a:xfrm>
            <a:off x="6327844" y="1205996"/>
            <a:ext cx="2444022" cy="544830"/>
          </a:xfrm>
          <a:prstGeom prst="roundRect">
            <a:avLst/>
          </a:prstGeom>
          <a:noFill/>
          <a:ln w="12700" cap="flat">
            <a:solidFill>
              <a:srgbClr val="E5205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id="{87D72E72-2C37-4C43-81DA-64985C698070}"/>
              </a:ext>
            </a:extLst>
          </p:cNvPr>
          <p:cNvSpPr txBox="1">
            <a:spLocks/>
          </p:cNvSpPr>
          <p:nvPr/>
        </p:nvSpPr>
        <p:spPr>
          <a:xfrm>
            <a:off x="6327798" y="1333764"/>
            <a:ext cx="2444023" cy="20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ctr" hangingPunct="1">
              <a:buFontTx/>
              <a:buNone/>
            </a:pPr>
            <a:r>
              <a:rPr lang="ru-RU" sz="1800" b="1" dirty="0">
                <a:solidFill>
                  <a:srgbClr val="E5205A"/>
                </a:solidFill>
                <a:latin typeface="Tilda Sans Black" panose="020B0502020204020303" pitchFamily="34" charset="0"/>
                <a:ea typeface="Arial"/>
                <a:cs typeface="Arial"/>
                <a:sym typeface="Arial"/>
              </a:rPr>
              <a:t>РАСХОДЫ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F5BBDE8F-3B0F-4BB0-847E-3AB52B721614}"/>
              </a:ext>
            </a:extLst>
          </p:cNvPr>
          <p:cNvCxnSpPr>
            <a:cxnSpLocks/>
          </p:cNvCxnSpPr>
          <p:nvPr/>
        </p:nvCxnSpPr>
        <p:spPr>
          <a:xfrm flipH="1">
            <a:off x="2887650" y="1459881"/>
            <a:ext cx="682602" cy="0"/>
          </a:xfrm>
          <a:prstGeom prst="straightConnector1">
            <a:avLst/>
          </a:prstGeom>
          <a:noFill/>
          <a:ln w="952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0" name="Овал 29">
            <a:extLst>
              <a:ext uri="{FF2B5EF4-FFF2-40B4-BE49-F238E27FC236}">
                <a16:creationId xmlns:a16="http://schemas.microsoft.com/office/drawing/2014/main" id="{B1C8852F-A845-46B7-BBB9-5C50DCCB2A40}"/>
              </a:ext>
            </a:extLst>
          </p:cNvPr>
          <p:cNvSpPr/>
          <p:nvPr/>
        </p:nvSpPr>
        <p:spPr>
          <a:xfrm>
            <a:off x="3152503" y="1977102"/>
            <a:ext cx="621769" cy="621769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409" y="1648768"/>
            <a:ext cx="3733244" cy="3733244"/>
          </a:xfrm>
          <a:prstGeom prst="rect">
            <a:avLst/>
          </a:prstGeom>
        </p:spPr>
      </p:pic>
      <p:sp>
        <p:nvSpPr>
          <p:cNvPr id="27" name="Объект 3">
            <a:extLst>
              <a:ext uri="{FF2B5EF4-FFF2-40B4-BE49-F238E27FC236}">
                <a16:creationId xmlns:a16="http://schemas.microsoft.com/office/drawing/2014/main" id="{EE65687A-B284-EF4A-9E41-E7FF754A2360}"/>
              </a:ext>
            </a:extLst>
          </p:cNvPr>
          <p:cNvSpPr txBox="1">
            <a:spLocks/>
          </p:cNvSpPr>
          <p:nvPr/>
        </p:nvSpPr>
        <p:spPr>
          <a:xfrm>
            <a:off x="6362653" y="1936087"/>
            <a:ext cx="2160113" cy="3084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2250" indent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  <a:buNone/>
            </a:pPr>
            <a:r>
              <a:rPr lang="ru-RU" u="sng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Обязательные: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Продукты питания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Лекарства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Одежда и обувь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Коммунальные платежи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Налоги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Платежи по кредитам</a:t>
            </a:r>
          </a:p>
          <a:p>
            <a:pPr marL="2250" indent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  <a:buNone/>
            </a:pPr>
            <a:r>
              <a:rPr lang="ru-RU" u="sng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Необязательные: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Путевка в санаторий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Билеты в парк аттракционов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Чайный сервиз</a:t>
            </a:r>
          </a:p>
          <a:p>
            <a:pPr marL="173700" indent="-17145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ct val="120000"/>
            </a:pPr>
            <a:r>
              <a:rPr lang="ru-RU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Шоколадные батончики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2" name="Номер слайда 1">
            <a:extLst>
              <a:ext uri="{FF2B5EF4-FFF2-40B4-BE49-F238E27FC236}">
                <a16:creationId xmlns:a16="http://schemas.microsoft.com/office/drawing/2014/main" id="{45F7A182-09B5-49A1-8EC6-2A5F499409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rgbClr val="243839"/>
                </a:solidFill>
                <a:latin typeface="Tilda Sans" panose="020B0402020204020303" pitchFamily="34" charset="0"/>
              </a:rPr>
              <a:t>7</a:t>
            </a:fld>
            <a:endParaRPr lang="ru-RU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3518063" y="1115797"/>
            <a:ext cx="2444022" cy="3483103"/>
          </a:xfrm>
          <a:prstGeom prst="roundRect">
            <a:avLst>
              <a:gd name="adj" fmla="val 4470"/>
            </a:avLst>
          </a:prstGeom>
          <a:noFill/>
          <a:ln w="12700" cap="flat">
            <a:solidFill>
              <a:srgbClr val="3F92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Скругленный прямоугольник 2">
            <a:extLst>
              <a:ext uri="{FF2B5EF4-FFF2-40B4-BE49-F238E27FC236}">
                <a16:creationId xmlns:a16="http://schemas.microsoft.com/office/drawing/2014/main" id="{8BD3C93C-FC66-4E0E-9191-FAB82EBF778A}"/>
              </a:ext>
            </a:extLst>
          </p:cNvPr>
          <p:cNvSpPr/>
          <p:nvPr/>
        </p:nvSpPr>
        <p:spPr>
          <a:xfrm>
            <a:off x="3518063" y="1115798"/>
            <a:ext cx="2444022" cy="544830"/>
          </a:xfrm>
          <a:prstGeom prst="roundRect">
            <a:avLst/>
          </a:prstGeom>
          <a:solidFill>
            <a:srgbClr val="3F9298"/>
          </a:solidFill>
          <a:ln w="12700" cap="flat">
            <a:solidFill>
              <a:srgbClr val="3F92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096621" y="961257"/>
            <a:ext cx="857791" cy="857791"/>
          </a:xfrm>
          <a:prstGeom prst="ellipse">
            <a:avLst/>
          </a:prstGeom>
          <a:solidFill>
            <a:srgbClr val="3F9298"/>
          </a:solidFill>
          <a:ln w="1905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4" name="Скругленный прямоугольник 2">
            <a:extLst>
              <a:ext uri="{FF2B5EF4-FFF2-40B4-BE49-F238E27FC236}">
                <a16:creationId xmlns:a16="http://schemas.microsoft.com/office/drawing/2014/main" id="{8BD3C93C-FC66-4E0E-9191-FAB82EBF778A}"/>
              </a:ext>
            </a:extLst>
          </p:cNvPr>
          <p:cNvSpPr/>
          <p:nvPr/>
        </p:nvSpPr>
        <p:spPr>
          <a:xfrm>
            <a:off x="6439113" y="1115798"/>
            <a:ext cx="2444022" cy="54483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 cap="flat">
            <a:solidFill>
              <a:schemeClr val="bg1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39113" y="1115798"/>
            <a:ext cx="2444022" cy="3483103"/>
          </a:xfrm>
          <a:prstGeom prst="roundRect">
            <a:avLst>
              <a:gd name="adj" fmla="val 4470"/>
            </a:avLst>
          </a:prstGeom>
          <a:noFill/>
          <a:ln w="12700" cap="flat">
            <a:solidFill>
              <a:schemeClr val="bg1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6000894" y="961257"/>
            <a:ext cx="857791" cy="8577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Скругленный прямоугольник 2">
            <a:extLst>
              <a:ext uri="{FF2B5EF4-FFF2-40B4-BE49-F238E27FC236}">
                <a16:creationId xmlns:a16="http://schemas.microsoft.com/office/drawing/2014/main" id="{8BD3C93C-FC66-4E0E-9191-FAB82EBF778A}"/>
              </a:ext>
            </a:extLst>
          </p:cNvPr>
          <p:cNvSpPr/>
          <p:nvPr/>
        </p:nvSpPr>
        <p:spPr>
          <a:xfrm>
            <a:off x="599253" y="1130907"/>
            <a:ext cx="2444022" cy="544830"/>
          </a:xfrm>
          <a:prstGeom prst="roundRect">
            <a:avLst/>
          </a:prstGeom>
          <a:solidFill>
            <a:srgbClr val="E4095E"/>
          </a:solidFill>
          <a:ln w="1270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02768" y="1126303"/>
            <a:ext cx="2444022" cy="3483103"/>
          </a:xfrm>
          <a:prstGeom prst="roundRect">
            <a:avLst>
              <a:gd name="adj" fmla="val 4470"/>
            </a:avLst>
          </a:prstGeom>
          <a:noFill/>
          <a:ln w="12700" cap="flat">
            <a:solidFill>
              <a:srgbClr val="E4095E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83928" y="961257"/>
            <a:ext cx="857791" cy="857791"/>
          </a:xfrm>
          <a:prstGeom prst="ellipse">
            <a:avLst/>
          </a:prstGeom>
          <a:solidFill>
            <a:srgbClr val="E4095E"/>
          </a:solidFill>
          <a:ln w="1905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EE65687A-B284-EF4A-9E41-E7FF754A2360}"/>
              </a:ext>
            </a:extLst>
          </p:cNvPr>
          <p:cNvSpPr txBox="1">
            <a:spLocks/>
          </p:cNvSpPr>
          <p:nvPr/>
        </p:nvSpPr>
        <p:spPr>
          <a:xfrm>
            <a:off x="684947" y="1856039"/>
            <a:ext cx="2292902" cy="3458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Продукты питания</a:t>
            </a:r>
            <a:endParaRPr lang="ru-RU" sz="1100" b="1" dirty="0">
              <a:solidFill>
                <a:schemeClr val="tx1"/>
              </a:solidFill>
              <a:latin typeface="Tilda Sans Bold" panose="020B0402020204020303" pitchFamily="34" charset="0"/>
              <a:ea typeface="Arial"/>
              <a:cs typeface="Arial"/>
              <a:sym typeface="Arial"/>
            </a:endParaRP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Лекарства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Одежда и обувь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Коммунальные платежи 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Налоги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Платежи за кружки и обучение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Платежи по кредитам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Расходы на общественный транспорт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Страхование</a:t>
            </a:r>
          </a:p>
          <a:p>
            <a:pPr marL="173700" indent="-171450">
              <a:lnSpc>
                <a:spcPct val="80000"/>
              </a:lnSpc>
              <a:buClr>
                <a:srgbClr val="E4095E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Телефон/интернет</a:t>
            </a:r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id="{87D72E72-2C37-4C43-81DA-64985C698070}"/>
              </a:ext>
            </a:extLst>
          </p:cNvPr>
          <p:cNvSpPr txBox="1">
            <a:spLocks/>
          </p:cNvSpPr>
          <p:nvPr/>
        </p:nvSpPr>
        <p:spPr>
          <a:xfrm>
            <a:off x="796433" y="1261997"/>
            <a:ext cx="2444023" cy="20699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ctr" hangingPunct="1">
              <a:buFontTx/>
              <a:buNone/>
            </a:pPr>
            <a:r>
              <a:rPr lang="ru-RU" sz="1800" b="1" dirty="0">
                <a:solidFill>
                  <a:schemeClr val="bg1"/>
                </a:solidFill>
                <a:latin typeface="Tilda Sans Black" panose="020B0502020204020303" pitchFamily="34" charset="0"/>
                <a:ea typeface="Arial"/>
                <a:cs typeface="Arial"/>
                <a:sym typeface="Arial"/>
              </a:rPr>
              <a:t>Обязательные</a:t>
            </a:r>
          </a:p>
        </p:txBody>
      </p:sp>
      <p:sp>
        <p:nvSpPr>
          <p:cNvPr id="32" name="Объект 3">
            <a:extLst>
              <a:ext uri="{FF2B5EF4-FFF2-40B4-BE49-F238E27FC236}">
                <a16:creationId xmlns:a16="http://schemas.microsoft.com/office/drawing/2014/main" id="{87D72E72-2C37-4C43-81DA-64985C698070}"/>
              </a:ext>
            </a:extLst>
          </p:cNvPr>
          <p:cNvSpPr txBox="1">
            <a:spLocks/>
          </p:cNvSpPr>
          <p:nvPr/>
        </p:nvSpPr>
        <p:spPr>
          <a:xfrm>
            <a:off x="3643527" y="1261997"/>
            <a:ext cx="2444023" cy="20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ctr" hangingPunct="1">
              <a:buFontTx/>
              <a:buNone/>
            </a:pPr>
            <a:r>
              <a:rPr lang="ru-RU" sz="1800" b="1" dirty="0">
                <a:solidFill>
                  <a:schemeClr val="bg1"/>
                </a:solidFill>
                <a:latin typeface="Tilda Sans Black" panose="020B0502020204020303" pitchFamily="34" charset="0"/>
                <a:ea typeface="Arial"/>
                <a:cs typeface="Arial"/>
                <a:sym typeface="Arial"/>
              </a:rPr>
              <a:t>Желания</a:t>
            </a:r>
          </a:p>
        </p:txBody>
      </p:sp>
      <p:sp>
        <p:nvSpPr>
          <p:cNvPr id="35" name="Объект 3">
            <a:extLst>
              <a:ext uri="{FF2B5EF4-FFF2-40B4-BE49-F238E27FC236}">
                <a16:creationId xmlns:a16="http://schemas.microsoft.com/office/drawing/2014/main" id="{87D72E72-2C37-4C43-81DA-64985C698070}"/>
              </a:ext>
            </a:extLst>
          </p:cNvPr>
          <p:cNvSpPr txBox="1">
            <a:spLocks/>
          </p:cNvSpPr>
          <p:nvPr/>
        </p:nvSpPr>
        <p:spPr>
          <a:xfrm>
            <a:off x="6582505" y="1261997"/>
            <a:ext cx="2444023" cy="20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ctr" hangingPunct="1">
              <a:buFontTx/>
              <a:buNone/>
            </a:pPr>
            <a:r>
              <a:rPr lang="ru-RU" sz="1800" b="1" dirty="0">
                <a:solidFill>
                  <a:schemeClr val="bg1"/>
                </a:solidFill>
                <a:latin typeface="Tilda Sans Black" panose="020B0502020204020303" pitchFamily="34" charset="0"/>
                <a:ea typeface="Arial"/>
                <a:cs typeface="Arial"/>
                <a:sym typeface="Arial"/>
              </a:rPr>
              <a:t>На будущее</a:t>
            </a:r>
          </a:p>
        </p:txBody>
      </p:sp>
      <p:sp>
        <p:nvSpPr>
          <p:cNvPr id="36" name="Объект 3">
            <a:extLst>
              <a:ext uri="{FF2B5EF4-FFF2-40B4-BE49-F238E27FC236}">
                <a16:creationId xmlns:a16="http://schemas.microsoft.com/office/drawing/2014/main" id="{EE65687A-B284-EF4A-9E41-E7FF754A2360}"/>
              </a:ext>
            </a:extLst>
          </p:cNvPr>
          <p:cNvSpPr txBox="1">
            <a:spLocks/>
          </p:cNvSpPr>
          <p:nvPr/>
        </p:nvSpPr>
        <p:spPr>
          <a:xfrm>
            <a:off x="3606181" y="1856039"/>
            <a:ext cx="2292902" cy="32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173700" indent="-171450">
              <a:lnSpc>
                <a:spcPct val="80000"/>
              </a:lnSpc>
              <a:buClr>
                <a:srgbClr val="3F9298"/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Кафе и рестораны</a:t>
            </a:r>
          </a:p>
          <a:p>
            <a:pPr marL="173700" indent="-171450">
              <a:lnSpc>
                <a:spcPct val="80000"/>
              </a:lnSpc>
              <a:buClr>
                <a:srgbClr val="3F9298"/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Поездки на такси</a:t>
            </a:r>
          </a:p>
          <a:p>
            <a:pPr marL="173700" indent="-171450">
              <a:lnSpc>
                <a:spcPct val="80000"/>
              </a:lnSpc>
              <a:buClr>
                <a:srgbClr val="3F9298"/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Походы в кино</a:t>
            </a:r>
          </a:p>
          <a:p>
            <a:pPr marL="173700" indent="-171450">
              <a:lnSpc>
                <a:spcPct val="80000"/>
              </a:lnSpc>
              <a:buClr>
                <a:srgbClr val="3F9298"/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Обновление цифровой техники (новый телефон)</a:t>
            </a:r>
          </a:p>
          <a:p>
            <a:pPr marL="173700" indent="-171450">
              <a:lnSpc>
                <a:spcPct val="80000"/>
              </a:lnSpc>
              <a:buClr>
                <a:srgbClr val="3F9298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Подписка на онлайн-кинотеатры</a:t>
            </a:r>
          </a:p>
          <a:p>
            <a:pPr marL="173700" indent="-171450">
              <a:lnSpc>
                <a:spcPct val="80000"/>
              </a:lnSpc>
              <a:buClr>
                <a:srgbClr val="3F9298"/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Ежемесячные платежи </a:t>
            </a:r>
            <a:b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</a:b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на благотворительность </a:t>
            </a:r>
            <a:endParaRPr lang="ru-RU" sz="1100" u="none" strike="sngStrike" cap="none" dirty="0">
              <a:solidFill>
                <a:schemeClr val="tx1"/>
              </a:solidFill>
              <a:latin typeface="Tilda Sans" panose="020B0402020204020303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37" name="Объект 3">
            <a:extLst>
              <a:ext uri="{FF2B5EF4-FFF2-40B4-BE49-F238E27FC236}">
                <a16:creationId xmlns:a16="http://schemas.microsoft.com/office/drawing/2014/main" id="{EE65687A-B284-EF4A-9E41-E7FF754A2360}"/>
              </a:ext>
            </a:extLst>
          </p:cNvPr>
          <p:cNvSpPr txBox="1">
            <a:spLocks/>
          </p:cNvSpPr>
          <p:nvPr/>
        </p:nvSpPr>
        <p:spPr>
          <a:xfrm>
            <a:off x="6531529" y="1856039"/>
            <a:ext cx="2292902" cy="2268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173700" indent="-171450"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Финансовая подушка </a:t>
            </a:r>
            <a:b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</a:b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безопасности</a:t>
            </a:r>
          </a:p>
          <a:p>
            <a:pPr marL="173700" indent="-171450"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Первоначальный взнос </a:t>
            </a:r>
            <a:b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</a:b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по ипотеке</a:t>
            </a:r>
          </a:p>
          <a:p>
            <a:pPr marL="173700" indent="-171450"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Путевка в санаторий</a:t>
            </a:r>
            <a:endParaRPr lang="ru-RU" sz="1100" strike="sngStrike" dirty="0">
              <a:solidFill>
                <a:schemeClr val="tx1"/>
              </a:solidFill>
              <a:latin typeface="Tilda Sans" panose="020B0402020204020303" pitchFamily="34" charset="0"/>
              <a:ea typeface="Arial"/>
              <a:cs typeface="Arial"/>
              <a:sym typeface="Arial"/>
            </a:endParaRPr>
          </a:p>
          <a:p>
            <a:pPr marL="173700" indent="-171450"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Ремонт квартиры</a:t>
            </a:r>
          </a:p>
          <a:p>
            <a:pPr marL="173700" indent="-171450"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120000"/>
            </a:pPr>
            <a:r>
              <a:rPr lang="ru-RU" sz="1100" u="none" strike="noStrike" cap="none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Оплата второго высшего образования</a:t>
            </a:r>
          </a:p>
          <a:p>
            <a:pPr marL="173700" indent="-171450">
              <a:lnSpc>
                <a:spcPct val="80000"/>
              </a:lnSpc>
              <a:buClr>
                <a:schemeClr val="bg1">
                  <a:lumMod val="50000"/>
                </a:schemeClr>
              </a:buClr>
              <a:buSzPct val="120000"/>
            </a:pPr>
            <a:r>
              <a:rPr lang="ru-RU" sz="1100" dirty="0">
                <a:solidFill>
                  <a:schemeClr val="tx1"/>
                </a:solidFill>
                <a:latin typeface="Tilda Sans" panose="020B0402020204020303" pitchFamily="34" charset="0"/>
                <a:ea typeface="Arial"/>
                <a:cs typeface="Arial"/>
                <a:sym typeface="Arial"/>
              </a:rPr>
              <a:t>Образование детей</a:t>
            </a:r>
            <a:endParaRPr lang="ru-RU" sz="1100" u="none" strike="noStrike" cap="none" dirty="0">
              <a:solidFill>
                <a:schemeClr val="tx1"/>
              </a:solidFill>
              <a:latin typeface="Tilda Sans" panose="020B0402020204020303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42277" y="-1319492"/>
            <a:ext cx="2868193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ru-RU" sz="1800" dirty="0"/>
              <a:t>Списки хорошо бы расширить и может добавить пиктограммы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85092" y="30145"/>
            <a:ext cx="2061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Tilda Sans" panose="020B0502020204020303" pitchFamily="34" charset="0"/>
              </a:rPr>
              <a:t>Семейный бюджет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lum bright="9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071" y="1092961"/>
            <a:ext cx="588135" cy="5881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lum brigh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26" y="1118052"/>
            <a:ext cx="555883" cy="5558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lum bright="9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47" y="1101397"/>
            <a:ext cx="589192" cy="589192"/>
          </a:xfrm>
          <a:prstGeom prst="rect">
            <a:avLst/>
          </a:prstGeom>
        </p:spPr>
      </p:pic>
      <p:sp>
        <p:nvSpPr>
          <p:cNvPr id="41" name="Скругленный прямоугольник 40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7" name="Номер слайда 1">
            <a:extLst>
              <a:ext uri="{FF2B5EF4-FFF2-40B4-BE49-F238E27FC236}">
                <a16:creationId xmlns:a16="http://schemas.microsoft.com/office/drawing/2014/main" id="{8A11C19E-D517-4DE9-AB8C-25D08178C7C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rgbClr val="243839"/>
                </a:solidFill>
                <a:latin typeface="Tilda Sans" panose="020B0402020204020303" pitchFamily="34" charset="0"/>
              </a:rPr>
              <a:t>8</a:t>
            </a:fld>
            <a:endParaRPr lang="ru-RU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3029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кругленный прямоугольник 44"/>
          <p:cNvSpPr/>
          <p:nvPr/>
        </p:nvSpPr>
        <p:spPr>
          <a:xfrm>
            <a:off x="357817" y="2378346"/>
            <a:ext cx="3442825" cy="282922"/>
          </a:xfrm>
          <a:prstGeom prst="roundRect">
            <a:avLst/>
          </a:prstGeom>
          <a:solidFill>
            <a:srgbClr val="3F92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57817" y="1500548"/>
            <a:ext cx="3442825" cy="282922"/>
          </a:xfrm>
          <a:prstGeom prst="roundRect">
            <a:avLst/>
          </a:prstGeom>
          <a:solidFill>
            <a:srgbClr val="3F92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57817" y="1939419"/>
            <a:ext cx="3442825" cy="282922"/>
          </a:xfrm>
          <a:prstGeom prst="roundRect">
            <a:avLst/>
          </a:prstGeom>
          <a:solidFill>
            <a:srgbClr val="3F92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237051" y="488315"/>
            <a:ext cx="6429713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Правила семейного бюджета</a:t>
            </a: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3402514884"/>
              </p:ext>
            </p:extLst>
          </p:nvPr>
        </p:nvGraphicFramePr>
        <p:xfrm>
          <a:off x="4993612" y="2394594"/>
          <a:ext cx="3252232" cy="2168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46666" y="1022736"/>
            <a:ext cx="8413744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400" dirty="0">
                <a:solidFill>
                  <a:srgbClr val="1B9099"/>
                </a:solidFill>
                <a:latin typeface="Tilda Sans" panose="020B0502020204020303" pitchFamily="34" charset="0"/>
              </a:rPr>
              <a:t>Грамотно структурированный семейный </a:t>
            </a:r>
            <a:r>
              <a:rPr lang="ru-RU" sz="1400" dirty="0">
                <a:solidFill>
                  <a:srgbClr val="008D98"/>
                </a:solidFill>
                <a:latin typeface="Tilda Sans" panose="020B0502020204020303" pitchFamily="34" charset="0"/>
              </a:rPr>
              <a:t>бюджет - это </a:t>
            </a:r>
            <a:r>
              <a:rPr lang="ru-RU" sz="1400" dirty="0">
                <a:solidFill>
                  <a:srgbClr val="1B9099"/>
                </a:solidFill>
                <a:latin typeface="Tilda Sans" panose="020B0502020204020303" pitchFamily="34" charset="0"/>
              </a:rPr>
              <a:t>ключ к финансовой стабильности и благополучию</a:t>
            </a:r>
            <a:r>
              <a:rPr lang="ru-RU" sz="1400" dirty="0">
                <a:solidFill>
                  <a:schemeClr val="bg1"/>
                </a:solidFill>
                <a:latin typeface="Tilda Sans" panose="020B0502020204020303" pitchFamily="34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420" y="1530133"/>
            <a:ext cx="3389271" cy="1120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Aft>
                <a:spcPts val="600"/>
              </a:spcAft>
            </a:pPr>
            <a:r>
              <a:rPr lang="ru-RU" b="0" dirty="0">
                <a:solidFill>
                  <a:schemeClr val="bg1"/>
                </a:solidFill>
                <a:latin typeface="Tilda Sans" panose="020B0502020204020303" pitchFamily="34" charset="0"/>
              </a:rPr>
              <a:t>Вести учет всех фактических доходов и расходов</a:t>
            </a:r>
          </a:p>
          <a:p>
            <a:pPr algn="l">
              <a:lnSpc>
                <a:spcPct val="80000"/>
              </a:lnSpc>
              <a:spcAft>
                <a:spcPts val="600"/>
              </a:spcAft>
            </a:pPr>
            <a:endParaRPr lang="ru-RU" b="0" dirty="0">
              <a:solidFill>
                <a:schemeClr val="bg1"/>
              </a:solidFill>
              <a:latin typeface="Tilda Sans" panose="020B0502020204020303" pitchFamily="34" charset="0"/>
            </a:endParaRPr>
          </a:p>
          <a:p>
            <a:pPr algn="l">
              <a:lnSpc>
                <a:spcPct val="80000"/>
              </a:lnSpc>
              <a:spcAft>
                <a:spcPts val="600"/>
              </a:spcAft>
            </a:pPr>
            <a:r>
              <a:rPr lang="ru-RU" b="0" dirty="0">
                <a:solidFill>
                  <a:schemeClr val="bg1"/>
                </a:solidFill>
                <a:latin typeface="Tilda Sans" panose="020B0502020204020303" pitchFamily="34" charset="0"/>
              </a:rPr>
              <a:t>Составлять бюджет на месяц и год</a:t>
            </a:r>
          </a:p>
          <a:p>
            <a:pPr algn="l">
              <a:lnSpc>
                <a:spcPct val="80000"/>
              </a:lnSpc>
              <a:spcAft>
                <a:spcPts val="600"/>
              </a:spcAft>
            </a:pPr>
            <a:endParaRPr lang="ru-RU" b="0" dirty="0">
              <a:solidFill>
                <a:schemeClr val="bg1"/>
              </a:solidFill>
              <a:latin typeface="Tilda Sans" panose="020B0502020204020303" pitchFamily="34" charset="0"/>
            </a:endParaRPr>
          </a:p>
          <a:p>
            <a:pPr algn="l">
              <a:lnSpc>
                <a:spcPct val="80000"/>
              </a:lnSpc>
              <a:spcAft>
                <a:spcPts val="600"/>
              </a:spcAft>
            </a:pPr>
            <a:r>
              <a:rPr lang="ru-RU" b="0" dirty="0">
                <a:solidFill>
                  <a:schemeClr val="bg1"/>
                </a:solidFill>
                <a:latin typeface="Tilda Sans" panose="020B0502020204020303" pitchFamily="34" charset="0"/>
              </a:rPr>
              <a:t>Разделять в бюджете: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70546" y="1860625"/>
            <a:ext cx="1575582" cy="22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>
                <a:latin typeface="Tilda Sans Black" panose="020B0902020204020303" pitchFamily="34" charset="0"/>
              </a:rPr>
              <a:t>Формула 50-30-20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70546" y="2034214"/>
            <a:ext cx="4572000" cy="225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ru-RU" dirty="0">
                <a:solidFill>
                  <a:srgbClr val="1B9099"/>
                </a:solidFill>
                <a:latin typeface="Tilda Sans" panose="020B0502020204020303" pitchFamily="34" charset="0"/>
              </a:rPr>
              <a:t>Бюджет семьи делим на 3 части: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5566219" y="2902113"/>
            <a:ext cx="93600" cy="645310"/>
          </a:xfrm>
          <a:prstGeom prst="line">
            <a:avLst/>
          </a:prstGeom>
          <a:noFill/>
          <a:ln w="25400" cap="flat">
            <a:solidFill>
              <a:srgbClr val="89CD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 flipV="1">
            <a:off x="4515271" y="2902113"/>
            <a:ext cx="1050950" cy="1"/>
          </a:xfrm>
          <a:prstGeom prst="line">
            <a:avLst/>
          </a:prstGeom>
          <a:noFill/>
          <a:ln w="25400" cap="flat">
            <a:solidFill>
              <a:srgbClr val="89CD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Прямоугольник 24"/>
          <p:cNvSpPr/>
          <p:nvPr/>
        </p:nvSpPr>
        <p:spPr>
          <a:xfrm>
            <a:off x="4483078" y="2395451"/>
            <a:ext cx="1836197" cy="524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dirty="0">
                <a:solidFill>
                  <a:srgbClr val="89CDD6"/>
                </a:solidFill>
                <a:latin typeface="Tilda Sans Black" panose="020B0902020204020303" pitchFamily="34" charset="0"/>
              </a:rPr>
              <a:t>50%</a:t>
            </a:r>
            <a:br>
              <a:rPr lang="ru-RU" dirty="0">
                <a:latin typeface="Tilda Sans" panose="020B0502020204020303" pitchFamily="34" charset="0"/>
              </a:rPr>
            </a:br>
            <a:r>
              <a:rPr lang="ru-RU" dirty="0">
                <a:latin typeface="Tilda Sans" panose="020B0502020204020303" pitchFamily="34" charset="0"/>
              </a:rPr>
              <a:t>обязательные</a:t>
            </a:r>
            <a:br>
              <a:rPr lang="ru-RU" dirty="0">
                <a:latin typeface="Tilda Sans" panose="020B0502020204020303" pitchFamily="34" charset="0"/>
              </a:rPr>
            </a:br>
            <a:r>
              <a:rPr lang="ru-RU" dirty="0">
                <a:latin typeface="Tilda Sans" panose="020B0502020204020303" pitchFamily="34" charset="0"/>
              </a:rPr>
              <a:t>потребности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V="1">
            <a:off x="7081828" y="2770169"/>
            <a:ext cx="186797" cy="265220"/>
          </a:xfrm>
          <a:prstGeom prst="line">
            <a:avLst/>
          </a:prstGeom>
          <a:noFill/>
          <a:ln w="25400" cap="flat">
            <a:solidFill>
              <a:srgbClr val="1B9099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257815" y="2779714"/>
            <a:ext cx="605204" cy="0"/>
          </a:xfrm>
          <a:prstGeom prst="line">
            <a:avLst/>
          </a:prstGeom>
          <a:noFill/>
          <a:ln w="25400" cap="flat">
            <a:solidFill>
              <a:srgbClr val="1B9099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Прямоугольник 33"/>
          <p:cNvSpPr/>
          <p:nvPr/>
        </p:nvSpPr>
        <p:spPr>
          <a:xfrm>
            <a:off x="7171617" y="2386049"/>
            <a:ext cx="1836197" cy="38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dirty="0">
                <a:solidFill>
                  <a:srgbClr val="1B9099"/>
                </a:solidFill>
                <a:latin typeface="Tilda Sans Black" panose="020B0902020204020303" pitchFamily="34" charset="0"/>
              </a:rPr>
              <a:t>30%</a:t>
            </a:r>
            <a:br>
              <a:rPr lang="ru-RU" dirty="0">
                <a:latin typeface="Tilda Sans" panose="020B0502020204020303" pitchFamily="34" charset="0"/>
              </a:rPr>
            </a:br>
            <a:r>
              <a:rPr lang="ru-RU" dirty="0">
                <a:latin typeface="Tilda Sans" panose="020B0502020204020303" pitchFamily="34" charset="0"/>
              </a:rPr>
              <a:t>желания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991819" y="3563723"/>
            <a:ext cx="265996" cy="472887"/>
          </a:xfrm>
          <a:prstGeom prst="line">
            <a:avLst/>
          </a:prstGeom>
          <a:noFill/>
          <a:ln w="25400" cap="flat">
            <a:solidFill>
              <a:srgbClr val="01D7D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243416" y="4025606"/>
            <a:ext cx="720403" cy="0"/>
          </a:xfrm>
          <a:prstGeom prst="line">
            <a:avLst/>
          </a:prstGeom>
          <a:noFill/>
          <a:ln w="25400" cap="flat">
            <a:solidFill>
              <a:srgbClr val="01D7D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2" name="Прямоугольник 41"/>
          <p:cNvSpPr/>
          <p:nvPr/>
        </p:nvSpPr>
        <p:spPr>
          <a:xfrm>
            <a:off x="7275825" y="3647677"/>
            <a:ext cx="1836197" cy="38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dirty="0">
                <a:solidFill>
                  <a:srgbClr val="01D7DF"/>
                </a:solidFill>
                <a:latin typeface="Tilda Sans Black" panose="020B0902020204020303" pitchFamily="34" charset="0"/>
              </a:rPr>
              <a:t>20%</a:t>
            </a:r>
            <a:br>
              <a:rPr lang="ru-RU" dirty="0">
                <a:latin typeface="Tilda Sans" panose="020B0502020204020303" pitchFamily="34" charset="0"/>
              </a:rPr>
            </a:br>
            <a:r>
              <a:rPr lang="ru-RU" dirty="0">
                <a:latin typeface="Tilda Sans" panose="020B0502020204020303" pitchFamily="34" charset="0"/>
              </a:rPr>
              <a:t>будущее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4493316" y="1386493"/>
            <a:ext cx="4841929" cy="407144"/>
            <a:chOff x="4493316" y="804764"/>
            <a:chExt cx="4841929" cy="407144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4529231" y="928986"/>
              <a:ext cx="3442825" cy="282922"/>
            </a:xfrm>
            <a:prstGeom prst="roundRect">
              <a:avLst/>
            </a:prstGeom>
            <a:solidFill>
              <a:srgbClr val="3F9298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4493316" y="804764"/>
              <a:ext cx="4841929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80000"/>
                </a:lnSpc>
              </a:pPr>
              <a:endParaRPr lang="ru-RU" sz="1200" b="0" dirty="0">
                <a:solidFill>
                  <a:srgbClr val="243839"/>
                </a:solidFill>
                <a:latin typeface="Tilda Sans" panose="020B0502020204020303" pitchFamily="34" charset="0"/>
                <a:ea typeface="Tilda Sans Black" panose="020B0902020204020303" pitchFamily="34" charset="0"/>
                <a:cs typeface="Arial" panose="020B0604020202020204" pitchFamily="34" charset="0"/>
              </a:endParaRPr>
            </a:p>
            <a:p>
              <a:pPr algn="l">
                <a:lnSpc>
                  <a:spcPct val="80000"/>
                </a:lnSpc>
              </a:pPr>
              <a:r>
                <a:rPr lang="ru-RU" sz="1200" b="0" dirty="0">
                  <a:solidFill>
                    <a:schemeClr val="bg1"/>
                  </a:solidFill>
                  <a:latin typeface="Tilda Sans" panose="020B0502020204020303" pitchFamily="34" charset="0"/>
                  <a:ea typeface="Tilda Sans Black" panose="020B0902020204020303" pitchFamily="34" charset="0"/>
                  <a:cs typeface="Arial" panose="020B0604020202020204" pitchFamily="34" charset="0"/>
                </a:rPr>
                <a:t>Определить формулу бюджета семьи, например: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70546" y="2828525"/>
            <a:ext cx="3609741" cy="1249353"/>
            <a:chOff x="1444911" y="2717718"/>
            <a:chExt cx="3609741" cy="1249353"/>
          </a:xfrm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1444911" y="2733736"/>
              <a:ext cx="816012" cy="272025"/>
            </a:xfrm>
            <a:prstGeom prst="roundRect">
              <a:avLst/>
            </a:prstGeom>
            <a:solidFill>
              <a:schemeClr val="bg1"/>
            </a:solidFill>
            <a:ln w="19050" cap="flat">
              <a:solidFill>
                <a:srgbClr val="1B9099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1" name="Скругленный прямоугольник 50"/>
            <p:cNvSpPr/>
            <p:nvPr/>
          </p:nvSpPr>
          <p:spPr>
            <a:xfrm>
              <a:off x="2984630" y="2732056"/>
              <a:ext cx="816012" cy="272025"/>
            </a:xfrm>
            <a:prstGeom prst="roundRect">
              <a:avLst/>
            </a:prstGeom>
            <a:solidFill>
              <a:schemeClr val="bg1"/>
            </a:solidFill>
            <a:ln w="19050" cap="flat">
              <a:solidFill>
                <a:srgbClr val="1B9099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504022" y="2717718"/>
              <a:ext cx="689612" cy="272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9099"/>
                  </a:solidFill>
                  <a:latin typeface="Tilda Sans Bold" panose="020B0702020204020303" pitchFamily="34" charset="0"/>
                </a:rPr>
                <a:t>доходы</a:t>
              </a: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3013432" y="2717718"/>
              <a:ext cx="768159" cy="272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1B9099"/>
                  </a:solidFill>
                  <a:latin typeface="Tilda Sans Bold" panose="020B0702020204020303" pitchFamily="34" charset="0"/>
                </a:rPr>
                <a:t>расходы</a:t>
              </a: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543680" y="3011700"/>
              <a:ext cx="960519" cy="272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dirty="0">
                  <a:latin typeface="Tilda Sans" panose="020B0502020204020303" pitchFamily="34" charset="0"/>
                </a:rPr>
                <a:t>постоянные</a:t>
              </a: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1543680" y="3219447"/>
              <a:ext cx="1119216" cy="272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dirty="0">
                  <a:latin typeface="Tilda Sans" panose="020B0502020204020303" pitchFamily="34" charset="0"/>
                </a:rPr>
                <a:t>непостоянные</a:t>
              </a: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096138" y="3262647"/>
              <a:ext cx="1958514" cy="7044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ru-RU" dirty="0">
                  <a:latin typeface="Tilda Sans" panose="020B0502020204020303" pitchFamily="34" charset="0"/>
                </a:rPr>
                <a:t>необязательные </a:t>
              </a:r>
              <a:br>
                <a:rPr lang="ru-RU" dirty="0">
                  <a:latin typeface="Tilda Sans" panose="020B0502020204020303" pitchFamily="34" charset="0"/>
                </a:rPr>
              </a:br>
              <a:r>
                <a:rPr lang="ru-RU" dirty="0">
                  <a:latin typeface="Tilda Sans Light" panose="020B0302020204020303" pitchFamily="34" charset="0"/>
                </a:rPr>
                <a:t>(на чем можно сэкономить)</a:t>
              </a:r>
            </a:p>
            <a:p>
              <a:pPr algn="l"/>
              <a:endParaRPr lang="ru-RU" dirty="0">
                <a:latin typeface="Tilda Sans" panose="020B0502020204020303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3096138" y="3011700"/>
              <a:ext cx="1093569" cy="2723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latin typeface="Tilda Sans" panose="020B0502020204020303" pitchFamily="34" charset="0"/>
                </a:rPr>
                <a:t>обязательные</a:t>
              </a:r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>
              <a:off x="1504022" y="3004081"/>
              <a:ext cx="0" cy="380357"/>
            </a:xfrm>
            <a:prstGeom prst="line">
              <a:avLst/>
            </a:prstGeom>
            <a:noFill/>
            <a:ln w="19050" cap="flat">
              <a:solidFill>
                <a:srgbClr val="1B9099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3052938" y="2998638"/>
              <a:ext cx="0" cy="380357"/>
            </a:xfrm>
            <a:prstGeom prst="line">
              <a:avLst/>
            </a:prstGeom>
            <a:noFill/>
            <a:ln w="19050" cap="flat">
              <a:solidFill>
                <a:srgbClr val="1B9099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3046938" y="3171395"/>
              <a:ext cx="122262" cy="0"/>
            </a:xfrm>
            <a:prstGeom prst="line">
              <a:avLst/>
            </a:prstGeom>
            <a:noFill/>
            <a:ln w="25400" cap="flat">
              <a:solidFill>
                <a:srgbClr val="1B9099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3045738" y="3392541"/>
              <a:ext cx="122262" cy="0"/>
            </a:xfrm>
            <a:prstGeom prst="line">
              <a:avLst/>
            </a:prstGeom>
            <a:noFill/>
            <a:ln w="25400" cap="flat">
              <a:solidFill>
                <a:srgbClr val="1B9099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1506138" y="3386541"/>
              <a:ext cx="122262" cy="0"/>
            </a:xfrm>
            <a:prstGeom prst="line">
              <a:avLst/>
            </a:prstGeom>
            <a:noFill/>
            <a:ln w="25400" cap="flat">
              <a:solidFill>
                <a:srgbClr val="1B9099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1507338" y="3165395"/>
              <a:ext cx="122262" cy="0"/>
            </a:xfrm>
            <a:prstGeom prst="line">
              <a:avLst/>
            </a:prstGeom>
            <a:noFill/>
            <a:ln w="25400" cap="flat">
              <a:solidFill>
                <a:srgbClr val="1B9099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9</a:t>
            </a:fld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1312" y="4482678"/>
            <a:ext cx="9144000" cy="1123615"/>
          </a:xfrm>
          <a:prstGeom prst="rect">
            <a:avLst/>
          </a:prstGeom>
          <a:solidFill>
            <a:srgbClr val="008D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60903" y="4574173"/>
            <a:ext cx="8428639" cy="295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defTabSz="8255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b="0" dirty="0">
                <a:solidFill>
                  <a:schemeClr val="bg1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уществуют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разные способы распределения бюджета</a:t>
            </a:r>
            <a:r>
              <a:rPr kumimoji="0" lang="ru-RU" sz="12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(10 конвертов, метод 6 кувшинов и проч.). Существуют разные формулы, выбирать которые стоит в каждой конкретной ситуации индивидуально.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46" name="Номер слайда 1">
            <a:extLst>
              <a:ext uri="{FF2B5EF4-FFF2-40B4-BE49-F238E27FC236}">
                <a16:creationId xmlns:a16="http://schemas.microsoft.com/office/drawing/2014/main" id="{69F45BF2-0AF5-4D85-B72D-EEBFDA2CA18C}"/>
              </a:ext>
            </a:extLst>
          </p:cNvPr>
          <p:cNvSpPr txBox="1">
            <a:spLocks/>
          </p:cNvSpPr>
          <p:nvPr/>
        </p:nvSpPr>
        <p:spPr>
          <a:xfrm>
            <a:off x="8872844" y="4834563"/>
            <a:ext cx="163506" cy="22724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1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pPr/>
              <a:t>9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47801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7"/>
          <a:stretch/>
        </p:blipFill>
        <p:spPr>
          <a:xfrm>
            <a:off x="-1312" y="617652"/>
            <a:ext cx="9144000" cy="45258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75694A-F36B-45FB-97F9-355CF75DB0B0}"/>
              </a:ext>
            </a:extLst>
          </p:cNvPr>
          <p:cNvSpPr txBox="1"/>
          <p:nvPr/>
        </p:nvSpPr>
        <p:spPr>
          <a:xfrm>
            <a:off x="261502" y="1296125"/>
            <a:ext cx="642971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54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Задание 2</a:t>
            </a:r>
          </a:p>
        </p:txBody>
      </p:sp>
      <p:sp>
        <p:nvSpPr>
          <p:cNvPr id="14" name="Скругленный прямоугольник 2">
            <a:extLst>
              <a:ext uri="{FF2B5EF4-FFF2-40B4-BE49-F238E27FC236}">
                <a16:creationId xmlns:a16="http://schemas.microsoft.com/office/drawing/2014/main" id="{E3FBA933-656F-40EC-BC6D-C83930D7E716}"/>
              </a:ext>
            </a:extLst>
          </p:cNvPr>
          <p:cNvSpPr/>
          <p:nvPr/>
        </p:nvSpPr>
        <p:spPr>
          <a:xfrm>
            <a:off x="359709" y="2281109"/>
            <a:ext cx="4213603" cy="1848129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6545" y="4728150"/>
            <a:ext cx="559319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lda Sans Bold" panose="020B0702020204020303" pitchFamily="34" charset="0"/>
              </a:rPr>
              <a:t>ВРЕМЯ ВЫПОЛНЕНИЯ ЗАДАНИЯ – 5 МИНУТ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48803" y="2488203"/>
            <a:ext cx="3926249" cy="142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00" indent="-342900" algn="l">
              <a:lnSpc>
                <a:spcPct val="80000"/>
              </a:lnSpc>
              <a:spcAft>
                <a:spcPts val="600"/>
              </a:spcAft>
              <a:buAutoNum type="arabicPeriod"/>
            </a:pPr>
            <a:r>
              <a:rPr lang="ru-RU" sz="1600" b="0" dirty="0">
                <a:solidFill>
                  <a:schemeClr val="tx1"/>
                </a:solidFill>
                <a:latin typeface="Tilda Sans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Составьте бюджет вашей семьи</a:t>
            </a:r>
          </a:p>
          <a:p>
            <a:pPr marL="342000" indent="-342900" algn="l">
              <a:lnSpc>
                <a:spcPct val="80000"/>
              </a:lnSpc>
              <a:buAutoNum type="arabicPeriod"/>
            </a:pPr>
            <a:r>
              <a:rPr lang="ru-RU" sz="1600" b="0" dirty="0">
                <a:solidFill>
                  <a:schemeClr val="tx1"/>
                </a:solidFill>
                <a:latin typeface="Tilda Sans" panose="020B0502020204020303" pitchFamily="34" charset="0"/>
              </a:rPr>
              <a:t>Какая у вашего семейного бюджета получилась формула : </a:t>
            </a:r>
          </a:p>
          <a:p>
            <a:pPr marL="342000" algn="l">
              <a:lnSpc>
                <a:spcPct val="80000"/>
              </a:lnSpc>
            </a:pPr>
            <a:r>
              <a:rPr lang="ru-RU" sz="1600" b="0" dirty="0">
                <a:solidFill>
                  <a:schemeClr val="tx1"/>
                </a:solidFill>
                <a:latin typeface="Tilda Sans" panose="020B0502020204020303" pitchFamily="34" charset="0"/>
              </a:rPr>
              <a:t>% на обязательные потребности, </a:t>
            </a:r>
          </a:p>
          <a:p>
            <a:pPr marL="342000" algn="l">
              <a:lnSpc>
                <a:spcPct val="80000"/>
              </a:lnSpc>
              <a:spcAft>
                <a:spcPts val="600"/>
              </a:spcAft>
            </a:pPr>
            <a:r>
              <a:rPr lang="ru-RU" sz="1600" b="0" dirty="0">
                <a:solidFill>
                  <a:schemeClr val="tx1"/>
                </a:solidFill>
                <a:latin typeface="Tilda Sans" panose="020B0502020204020303" pitchFamily="34" charset="0"/>
              </a:rPr>
              <a:t>% на желания, % на будущее</a:t>
            </a:r>
          </a:p>
          <a:p>
            <a:pPr marL="342000" indent="-342900" algn="l">
              <a:lnSpc>
                <a:spcPct val="80000"/>
              </a:lnSpc>
              <a:spcAft>
                <a:spcPts val="600"/>
              </a:spcAft>
              <a:buFont typeface="+mj-lt"/>
              <a:buAutoNum type="arabicPeriod" startAt="3"/>
            </a:pPr>
            <a:r>
              <a:rPr lang="ru-RU" sz="1600" b="0" dirty="0">
                <a:solidFill>
                  <a:schemeClr val="tx1"/>
                </a:solidFill>
                <a:latin typeface="Tilda Sans" panose="020B0502020204020303" pitchFamily="34" charset="0"/>
              </a:rPr>
              <a:t>Обсудите дома свои результаты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7F22B9C-C140-4267-A4CE-6BE38086C0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10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71352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B851764-FDA4-F1DD-FD26-AE801A842D65}"/>
              </a:ext>
            </a:extLst>
          </p:cNvPr>
          <p:cNvSpPr/>
          <p:nvPr/>
        </p:nvSpPr>
        <p:spPr>
          <a:xfrm>
            <a:off x="1062764" y="4703359"/>
            <a:ext cx="1269073" cy="204311"/>
          </a:xfrm>
          <a:prstGeom prst="roundRect">
            <a:avLst/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lda Sans Bold" panose="020B0502020204020303" pitchFamily="34" charset="0"/>
                <a:cs typeface="Arial" panose="020B0604020202020204" pitchFamily="34" charset="0"/>
              </a:rPr>
              <a:t>Долг</a:t>
            </a:r>
          </a:p>
        </p:txBody>
      </p:sp>
      <p:sp>
        <p:nvSpPr>
          <p:cNvPr id="68" name="Скругленный прямоугольник 67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3701381" y="4364159"/>
            <a:ext cx="4627125" cy="187285"/>
          </a:xfrm>
          <a:prstGeom prst="roundRect">
            <a:avLst/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Tilda Sans Bold" panose="020B0702020204020303" pitchFamily="34" charset="0"/>
            </a:endParaRP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3701382" y="4703359"/>
            <a:ext cx="4627125" cy="187285"/>
          </a:xfrm>
          <a:prstGeom prst="roundRect">
            <a:avLst/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Tilda Sans Bold" panose="020B0702020204020303" pitchFamily="34" charset="0"/>
            </a:endParaRPr>
          </a:p>
        </p:txBody>
      </p:sp>
      <p:sp>
        <p:nvSpPr>
          <p:cNvPr id="67" name="Скругленный прямоугольник 66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3701382" y="851648"/>
            <a:ext cx="4627125" cy="187285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Tilda Sans Bold" panose="020B0702020204020303" pitchFamily="34" charset="0"/>
            </a:endParaRPr>
          </a:p>
        </p:txBody>
      </p:sp>
      <p:sp>
        <p:nvSpPr>
          <p:cNvPr id="66" name="Скругленный прямоугольник 65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3701382" y="2617421"/>
            <a:ext cx="4627125" cy="187285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Tilda Sans Bold" panose="020B0702020204020303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58773" y="1251369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58773" y="2009231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58773" y="3014131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58773" y="3785899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3304" y="173701"/>
            <a:ext cx="4350871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  <a:spcAft>
                <a:spcPts val="600"/>
              </a:spcAft>
            </a:pPr>
            <a:r>
              <a:rPr lang="ru-RU" sz="2800" dirty="0">
                <a:solidFill>
                  <a:srgbClr val="243839"/>
                </a:solidFill>
                <a:latin typeface="Tilda Sans Black" panose="020B09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Бюджет семьи на месяц 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751831" y="610744"/>
            <a:ext cx="1890939" cy="187285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Tilda Sans Bold" panose="020B0702020204020303" pitchFamily="34" charset="0"/>
              </a:rPr>
              <a:t>Статья доходов/расходов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3701382" y="621315"/>
            <a:ext cx="1838100" cy="187285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Tilda Sans Bold" panose="020B0702020204020303" pitchFamily="34" charset="0"/>
              </a:rPr>
              <a:t>Значение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6490407" y="621314"/>
            <a:ext cx="1838100" cy="187285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Tilda Sans Bold" panose="020B0702020204020303" pitchFamily="34" charset="0"/>
              </a:rPr>
              <a:t>В %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751831" y="851566"/>
            <a:ext cx="1890939" cy="187285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Tilda Sans Bold" panose="020B0702020204020303" pitchFamily="34" charset="0"/>
              </a:rPr>
              <a:t>Доходы, всего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751831" y="2615438"/>
            <a:ext cx="1890939" cy="187285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Tilda Sans Bold" panose="020B0702020204020303" pitchFamily="34" charset="0"/>
              </a:rPr>
              <a:t>Расходы, всего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EDF74CDD-BCAF-BAB4-4744-275951DA749B}"/>
              </a:ext>
            </a:extLst>
          </p:cNvPr>
          <p:cNvSpPr/>
          <p:nvPr/>
        </p:nvSpPr>
        <p:spPr>
          <a:xfrm>
            <a:off x="366191" y="4364159"/>
            <a:ext cx="2662219" cy="299657"/>
          </a:xfrm>
          <a:prstGeom prst="roundRect">
            <a:avLst/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1"/>
                </a:solidFill>
                <a:latin typeface="Tilda Sans" panose="020B0502020204020303" pitchFamily="34" charset="0"/>
              </a:rPr>
              <a:t>Баланс бюджета (сбалансированный,  </a:t>
            </a:r>
          </a:p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1"/>
                </a:solidFill>
                <a:latin typeface="Tilda Sans" panose="020B0502020204020303" pitchFamily="34" charset="0"/>
              </a:rPr>
              <a:t>- дефицит, + профицит)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8775" y="1251369"/>
            <a:ext cx="239531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1.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2. ……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3.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 err="1">
                <a:latin typeface="Tilda Sans Light" panose="020B0302020204020303" pitchFamily="34" charset="0"/>
              </a:rPr>
              <a:t>ххх</a:t>
            </a:r>
            <a:endParaRPr lang="ru-RU" sz="900" b="0" dirty="0">
              <a:latin typeface="Tilda Sans Light" panose="020B03020202040203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20247" y="1039702"/>
            <a:ext cx="95410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Постоянные, в </a:t>
            </a:r>
            <a:r>
              <a:rPr lang="ru-RU" sz="800" dirty="0" err="1">
                <a:latin typeface="Tilda Sans Light" panose="020B0302020204020303" pitchFamily="34" charset="0"/>
                <a:sym typeface="Helvetica Neue Light"/>
              </a:rPr>
              <a:t>т.ч</a:t>
            </a:r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68950" y="1773252"/>
            <a:ext cx="105670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>
              <a:defRPr/>
            </a:pPr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Непостоянные, в </a:t>
            </a:r>
            <a:r>
              <a:rPr lang="ru-RU" sz="800" dirty="0" err="1">
                <a:latin typeface="Tilda Sans Light" panose="020B0302020204020303" pitchFamily="34" charset="0"/>
                <a:sym typeface="Helvetica Neue Light"/>
              </a:rPr>
              <a:t>т.ч</a:t>
            </a:r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8775" y="2009231"/>
            <a:ext cx="239531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1.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2. ……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3.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 err="1">
                <a:latin typeface="Tilda Sans Light" panose="020B0302020204020303" pitchFamily="34" charset="0"/>
              </a:rPr>
              <a:t>ххх</a:t>
            </a:r>
            <a:endParaRPr lang="ru-RU" sz="900" b="0" dirty="0">
              <a:latin typeface="Tilda Sans Light" panose="020B03020202040203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71355" y="2801144"/>
            <a:ext cx="10518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Обязательные, в </a:t>
            </a:r>
            <a:r>
              <a:rPr lang="ru-RU" sz="800" dirty="0" err="1">
                <a:latin typeface="Tilda Sans Light" panose="020B0302020204020303" pitchFamily="34" charset="0"/>
                <a:sym typeface="Helvetica Neue Light"/>
              </a:rPr>
              <a:t>т.ч</a:t>
            </a:r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22463" y="3527818"/>
            <a:ext cx="114967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Необязательные, в </a:t>
            </a:r>
            <a:r>
              <a:rPr lang="ru-RU" sz="800" dirty="0" err="1">
                <a:latin typeface="Tilda Sans Light" panose="020B0302020204020303" pitchFamily="34" charset="0"/>
                <a:sym typeface="Helvetica Neue Light"/>
              </a:rPr>
              <a:t>т.ч</a:t>
            </a:r>
            <a:r>
              <a:rPr lang="ru-RU" sz="800" dirty="0">
                <a:latin typeface="Tilda Sans Light" panose="020B0302020204020303" pitchFamily="34" charset="0"/>
                <a:sym typeface="Helvetica Neue Light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8775" y="3014131"/>
            <a:ext cx="208437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1.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2. ……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3.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 err="1">
                <a:latin typeface="Tilda Sans Light" panose="020B0302020204020303" pitchFamily="34" charset="0"/>
              </a:rPr>
              <a:t>ххх</a:t>
            </a:r>
            <a:endParaRPr lang="ru-RU" sz="900" b="0" dirty="0">
              <a:latin typeface="Tilda Sans Light" panose="020B03020202040203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8775" y="3785899"/>
            <a:ext cx="165290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1.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2. ……</a:t>
            </a:r>
          </a:p>
          <a:p>
            <a:pPr algn="l">
              <a:lnSpc>
                <a:spcPct val="80000"/>
              </a:lnSpc>
            </a:pPr>
            <a:r>
              <a:rPr lang="ru-RU" sz="900" b="0" dirty="0">
                <a:latin typeface="Tilda Sans Light" panose="020B0302020204020303" pitchFamily="34" charset="0"/>
              </a:rPr>
              <a:t>3. …….</a:t>
            </a:r>
          </a:p>
          <a:p>
            <a:pPr algn="l">
              <a:lnSpc>
                <a:spcPct val="80000"/>
              </a:lnSpc>
            </a:pPr>
            <a:r>
              <a:rPr lang="ru-RU" sz="900" b="0" dirty="0" err="1">
                <a:latin typeface="Tilda Sans Light" panose="020B0302020204020303" pitchFamily="34" charset="0"/>
              </a:rPr>
              <a:t>ххх</a:t>
            </a:r>
            <a:endParaRPr lang="ru-RU" sz="900" b="0" dirty="0">
              <a:latin typeface="Tilda Sans Light" panose="020B0302020204020303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203491" y="4345350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7249798" y="4345350"/>
            <a:ext cx="319318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10" b="0" dirty="0" err="1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ххх</a:t>
            </a:r>
            <a:endParaRPr lang="ru-RU" sz="810" b="0" dirty="0">
              <a:solidFill>
                <a:schemeClr val="bg1"/>
              </a:solidFill>
              <a:latin typeface="Tilda Sans" panose="020B0502020204020303" pitchFamily="34" charset="0"/>
              <a:sym typeface="Helvetica Neue Ligh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249798" y="4682275"/>
            <a:ext cx="319318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10" b="0" dirty="0" err="1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ххх</a:t>
            </a:r>
            <a:endParaRPr lang="ru-RU" sz="810" b="0" dirty="0">
              <a:solidFill>
                <a:schemeClr val="bg1"/>
              </a:solidFill>
              <a:latin typeface="Tilda Sans" panose="020B0502020204020303" pitchFamily="34" charset="0"/>
              <a:sym typeface="Helvetica Neue Ligh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80067" y="2593664"/>
            <a:ext cx="4587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>
              <a:defRPr/>
            </a:pPr>
            <a:r>
              <a:rPr lang="ru-RU" sz="900" dirty="0">
                <a:solidFill>
                  <a:schemeClr val="bg1"/>
                </a:solidFill>
                <a:latin typeface="Tilda Sans" panose="020B0502020204020303" pitchFamily="34" charset="0"/>
              </a:rPr>
              <a:t>100%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180067" y="829792"/>
            <a:ext cx="45878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>
              <a:defRPr/>
            </a:pPr>
            <a:r>
              <a:rPr lang="ru-RU" sz="900" dirty="0">
                <a:solidFill>
                  <a:schemeClr val="bg1"/>
                </a:solidFill>
                <a:latin typeface="Tilda Sans" panose="020B0502020204020303" pitchFamily="34" charset="0"/>
              </a:rPr>
              <a:t>100%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229761" y="1039702"/>
            <a:ext cx="3593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___%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203491" y="836717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203491" y="1038933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203491" y="4682275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254863" y="1251369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254865" y="1251369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254863" y="2009231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254865" y="2009231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254865" y="3014131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254867" y="3014131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254863" y="3785899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254865" y="3785899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107568" y="1251369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107570" y="1251369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107570" y="2009231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107572" y="2009231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6106602" y="3014131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106604" y="3014131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107572" y="3785899"/>
            <a:ext cx="2678623" cy="53553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107574" y="3785899"/>
            <a:ext cx="22846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br>
              <a:rPr lang="ru-RU" sz="800" b="0" dirty="0">
                <a:latin typeface="Tilda Sans Light" panose="020B0302020204020303" pitchFamily="34" charset="0"/>
                <a:sym typeface="Helvetica Neue Light"/>
              </a:rPr>
            </a:b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  <a:p>
            <a:pPr algn="l" defTabSz="278607" hangingPunct="1">
              <a:lnSpc>
                <a:spcPct val="80000"/>
              </a:lnSpc>
            </a:pPr>
            <a:r>
              <a:rPr lang="ru-RU" sz="800" b="0" dirty="0">
                <a:latin typeface="Tilda Sans Light" panose="020B0302020204020303" pitchFamily="34" charset="0"/>
                <a:sym typeface="Helvetica Neue Light"/>
              </a:rPr>
              <a:t>____</a:t>
            </a:r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%</a:t>
            </a:r>
            <a:endParaRPr lang="ru-RU" sz="800" b="0" dirty="0">
              <a:latin typeface="Tilda Sans Light" panose="020B0302020204020303" pitchFamily="34" charset="0"/>
              <a:sym typeface="Helvetica Neue Ligh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229761" y="1773252"/>
            <a:ext cx="3593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___%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203491" y="1772483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203491" y="2600589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203491" y="2800375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7229761" y="2801144"/>
            <a:ext cx="3593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___%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203491" y="3527049"/>
            <a:ext cx="8338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____тыс. рублей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7229761" y="3527818"/>
            <a:ext cx="3593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00" b="0" dirty="0">
                <a:latin typeface="Tilda Sans" panose="020B0502020204020303" pitchFamily="34" charset="0"/>
                <a:sym typeface="Helvetica Neue Light"/>
              </a:rPr>
              <a:t>___%</a:t>
            </a:r>
          </a:p>
        </p:txBody>
      </p:sp>
      <p:sp>
        <p:nvSpPr>
          <p:cNvPr id="71" name="Номер слайда 1">
            <a:extLst>
              <a:ext uri="{FF2B5EF4-FFF2-40B4-BE49-F238E27FC236}">
                <a16:creationId xmlns:a16="http://schemas.microsoft.com/office/drawing/2014/main" id="{C023019E-EC75-493A-941A-243D0DC2A522}"/>
              </a:ext>
            </a:extLst>
          </p:cNvPr>
          <p:cNvSpPr txBox="1">
            <a:spLocks/>
          </p:cNvSpPr>
          <p:nvPr/>
        </p:nvSpPr>
        <p:spPr>
          <a:xfrm>
            <a:off x="8803760" y="4834563"/>
            <a:ext cx="313660" cy="227242"/>
          </a:xfrm>
          <a:prstGeom prst="rect">
            <a:avLst/>
          </a:prstGeom>
        </p:spPr>
        <p:txBody>
          <a:bodyPr/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z="810" b="0" smtClean="0">
                <a:solidFill>
                  <a:srgbClr val="243839"/>
                </a:solidFill>
                <a:latin typeface="Tilda Sans" panose="020B0402020204020303" pitchFamily="34" charset="0"/>
              </a:rPr>
              <a:pPr/>
              <a:t>11</a:t>
            </a:fld>
            <a:endParaRPr lang="ru-RU" sz="810" b="0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76764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330" y="2361679"/>
            <a:ext cx="1324281" cy="10311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4144501"/>
            <a:ext cx="9144000" cy="1209742"/>
          </a:xfrm>
          <a:prstGeom prst="rect">
            <a:avLst/>
          </a:prstGeom>
          <a:solidFill>
            <a:srgbClr val="3F92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1DEA32-0F43-4E18-86E7-ACB714E80B19}"/>
              </a:ext>
            </a:extLst>
          </p:cNvPr>
          <p:cNvSpPr txBox="1"/>
          <p:nvPr/>
        </p:nvSpPr>
        <p:spPr>
          <a:xfrm>
            <a:off x="317162" y="567478"/>
            <a:ext cx="6429713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rgbClr val="243839"/>
                </a:solidFill>
                <a:latin typeface="Tilda Sans Black" panose="020B09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Мой город Москва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6334" y="1231859"/>
            <a:ext cx="12980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Столица </a:t>
            </a:r>
          </a:p>
          <a:p>
            <a:pPr algn="l">
              <a:lnSpc>
                <a:spcPct val="80000"/>
              </a:lnSpc>
            </a:pPr>
            <a: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России </a:t>
            </a:r>
          </a:p>
        </p:txBody>
      </p:sp>
      <p:pic>
        <p:nvPicPr>
          <p:cNvPr id="20482" name="Picture 2" descr="Гер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200" y="710389"/>
            <a:ext cx="570025" cy="67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276334" y="3540974"/>
            <a:ext cx="8459417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600" b="0" dirty="0">
                <a:solidFill>
                  <a:srgbClr val="243839"/>
                </a:solidFill>
                <a:latin typeface="Tilda Sans" panose="020B05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Чтобы </a:t>
            </a:r>
            <a:r>
              <a:rPr lang="ru-RU" sz="1600" b="0" dirty="0">
                <a:solidFill>
                  <a:srgbClr val="243839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обеспечить </a:t>
            </a:r>
            <a:r>
              <a:rPr lang="ru-RU" sz="1600" b="0" dirty="0">
                <a:solidFill>
                  <a:schemeClr val="tx1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работу </a:t>
            </a:r>
            <a:r>
              <a:rPr lang="ru-RU" sz="1600" b="0" dirty="0">
                <a:solidFill>
                  <a:srgbClr val="243839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и развитие</a:t>
            </a:r>
            <a:r>
              <a:rPr lang="ru-RU" sz="1600" b="0" dirty="0">
                <a:solidFill>
                  <a:srgbClr val="243839"/>
                </a:solidFill>
                <a:latin typeface="Tilda Sans" panose="020B05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 всех городских служб и создать комфортные  условия для жизни </a:t>
            </a:r>
            <a:r>
              <a:rPr lang="ru-RU" sz="1600" b="0" dirty="0">
                <a:solidFill>
                  <a:srgbClr val="243839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нужен устойчивый бюджет города.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76334" y="4311099"/>
            <a:ext cx="8830452" cy="29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550" b="0" dirty="0">
                <a:solidFill>
                  <a:schemeClr val="bg1"/>
                </a:solidFill>
                <a:latin typeface="Tilda Sans" panose="020B05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Департамент финансов города Москвы </a:t>
            </a:r>
            <a:r>
              <a:rPr lang="ru-RU" sz="155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ежегодно составляет проект бюджета</a:t>
            </a:r>
            <a:r>
              <a:rPr lang="en-US" sz="155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 </a:t>
            </a:r>
            <a:r>
              <a:rPr lang="ru-RU" sz="1550" b="0" dirty="0">
                <a:solidFill>
                  <a:schemeClr val="bg1"/>
                </a:solidFill>
                <a:latin typeface="Tilda Sans" panose="020B05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города Москвы.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99515" y="1296103"/>
            <a:ext cx="178330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</a:rPr>
              <a:t>Самый крупный город Европы по площади </a:t>
            </a:r>
            <a:b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</a:rPr>
            </a:br>
            <a: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</a:rPr>
              <a:t>и населению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79402" y="3072846"/>
            <a:ext cx="155191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  <a:ea typeface="Tilda Sans Black" panose="020B0902020204020303" pitchFamily="34" charset="0"/>
                <a:cs typeface="Arial" panose="020B0604020202020204" pitchFamily="34" charset="0"/>
              </a:rPr>
              <a:t>тыс. многодетных семей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4690" y="3150549"/>
            <a:ext cx="1050288" cy="2363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rgbClr val="E4095E"/>
                </a:solidFill>
                <a:latin typeface="Tilda Sans Bold" panose="020B0702020204020303" pitchFamily="34" charset="0"/>
              </a:rPr>
              <a:t>млн жителей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1727" y="2319774"/>
            <a:ext cx="9140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solidFill>
                  <a:srgbClr val="E4095E"/>
                </a:solidFill>
                <a:latin typeface="Tilda Sans Black" panose="020B0902020204020303" pitchFamily="34" charset="0"/>
              </a:rPr>
              <a:t>13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48605" y="2240560"/>
            <a:ext cx="9432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E4095E"/>
                </a:solidFill>
                <a:latin typeface="Tilda Sans Black" panose="020B0902020204020303" pitchFamily="34" charset="0"/>
              </a:rPr>
              <a:t>1,1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979402" y="2233323"/>
            <a:ext cx="14843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E4095E"/>
                </a:solidFill>
                <a:latin typeface="Tilda Sans Black" panose="020B0902020204020303" pitchFamily="34" charset="0"/>
              </a:rPr>
              <a:t>200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6266" y="2263890"/>
            <a:ext cx="6562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b="0" dirty="0">
                <a:solidFill>
                  <a:srgbClr val="1B9099"/>
                </a:solidFill>
                <a:latin typeface="Tilda Sans Bold" panose="020B0702020204020303" pitchFamily="34" charset="0"/>
              </a:rPr>
              <a:t>Более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48605" y="2189459"/>
            <a:ext cx="590226" cy="272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8D98"/>
                </a:solidFill>
                <a:latin typeface="Tilda Sans Bold" panose="020B0702020204020303" pitchFamily="34" charset="0"/>
              </a:rPr>
              <a:t>Более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979402" y="2115028"/>
            <a:ext cx="590226" cy="272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8D98"/>
                </a:solidFill>
                <a:latin typeface="Tilda Sans Bold" panose="020B0702020204020303" pitchFamily="34" charset="0"/>
              </a:rPr>
              <a:t>Более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446393" y="2297286"/>
            <a:ext cx="587691" cy="10955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317" y="2273984"/>
            <a:ext cx="1259740" cy="11188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48605" y="3065245"/>
            <a:ext cx="1446502" cy="389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</a:rPr>
              <a:t>млн </a:t>
            </a:r>
          </a:p>
          <a:p>
            <a:pPr algn="l">
              <a:lnSpc>
                <a:spcPct val="80000"/>
              </a:lnSpc>
            </a:pPr>
            <a:r>
              <a:rPr lang="ru-RU" sz="1200" b="0" dirty="0">
                <a:solidFill>
                  <a:srgbClr val="E4095E"/>
                </a:solidFill>
                <a:latin typeface="Tilda Sans Bold" panose="020B0702020204020303" pitchFamily="34" charset="0"/>
              </a:rPr>
              <a:t>школьников</a:t>
            </a:r>
            <a:endParaRPr lang="ru-RU" sz="1200" b="0" strike="sngStrike" dirty="0">
              <a:solidFill>
                <a:srgbClr val="E4095E"/>
              </a:solidFill>
              <a:latin typeface="Tilda Sans Bold" panose="020B0702020204020303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568" y="1182743"/>
            <a:ext cx="796453" cy="81360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1121" y="1189149"/>
            <a:ext cx="1239438" cy="817773"/>
          </a:xfrm>
          <a:prstGeom prst="rect">
            <a:avLst/>
          </a:prstGeom>
        </p:spPr>
      </p:pic>
      <p:sp>
        <p:nvSpPr>
          <p:cNvPr id="29" name="Скругленный прямоугольник 34">
            <a:extLst>
              <a:ext uri="{FF2B5EF4-FFF2-40B4-BE49-F238E27FC236}">
                <a16:creationId xmlns:a16="http://schemas.microsoft.com/office/drawing/2014/main" id="{2111B729-70E3-4D9C-A0E4-75DF6889CA8D}"/>
              </a:ext>
            </a:extLst>
          </p:cNvPr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0" name="Скругленный прямоугольник 35">
            <a:extLst>
              <a:ext uri="{FF2B5EF4-FFF2-40B4-BE49-F238E27FC236}">
                <a16:creationId xmlns:a16="http://schemas.microsoft.com/office/drawing/2014/main" id="{033343B0-595C-4FC6-8870-5F85310238BC}"/>
              </a:ext>
            </a:extLst>
          </p:cNvPr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id="{383D6E5A-8F11-4175-8D4D-4232CD2B8A9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12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60897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6316" y="1514400"/>
            <a:ext cx="9838745" cy="33864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36859" y="995955"/>
            <a:ext cx="582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1B9099"/>
                </a:solidFill>
                <a:latin typeface="Tilda Sans Black" panose="020B0902020204020303" pitchFamily="34" charset="0"/>
              </a:rPr>
              <a:t>2025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99899" y="995955"/>
            <a:ext cx="582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1B9099"/>
                </a:solidFill>
                <a:latin typeface="Tilda Sans Black" panose="020B0902020204020303" pitchFamily="34" charset="0"/>
              </a:rPr>
              <a:t>2026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97371" y="995955"/>
            <a:ext cx="7908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1B9099"/>
                </a:solidFill>
                <a:latin typeface="Tilda Sans Black" panose="020B0902020204020303" pitchFamily="34" charset="0"/>
              </a:rPr>
              <a:t>2027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707468" y="1353949"/>
            <a:ext cx="2388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dirty="0">
                <a:latin typeface="Tilda Sans Light" panose="020B0302020204020303" pitchFamily="34" charset="0"/>
              </a:rPr>
              <a:t>Разрабатывается прогноз социально-экономического развития города</a:t>
            </a:r>
            <a:br>
              <a:rPr lang="ru-RU" sz="900" dirty="0">
                <a:latin typeface="Tilda Sans Light" panose="020B0302020204020303" pitchFamily="34" charset="0"/>
              </a:rPr>
            </a:br>
            <a:r>
              <a:rPr lang="ru-RU" sz="900" b="0" dirty="0">
                <a:latin typeface="Tilda Sans Light" panose="020B0302020204020303" pitchFamily="34" charset="0"/>
              </a:rPr>
              <a:t>(динамика цен, рост заработной платы, объем производства, оборот торговли, численность населения)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299469" y="1581492"/>
            <a:ext cx="3235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5205A"/>
                </a:solidFill>
                <a:latin typeface="Tilda Sans Black" panose="020B0902020204020303" pitchFamily="34" charset="0"/>
              </a:rPr>
              <a:t>1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475589" y="1353949"/>
            <a:ext cx="2378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dirty="0">
                <a:latin typeface="Tilda Sans Light" panose="020B0302020204020303" pitchFamily="34" charset="0"/>
              </a:rPr>
              <a:t>Департамент финансов города Москвы составляет проект бюджета на основании прогноза социально-экономического развития и предложений координаторов государственных программ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5016899" y="2609235"/>
            <a:ext cx="250046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dirty="0">
                <a:latin typeface="Tilda Sans Light" panose="020B0302020204020303" pitchFamily="34" charset="0"/>
              </a:rPr>
              <a:t>Правительство Москвы одобряет проект бюджета, Мэр Москвы вносит его в форме проекта городского закона в Московскую городскую Думу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2346132" y="2609235"/>
            <a:ext cx="14759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dirty="0">
                <a:latin typeface="Tilda Sans Light" panose="020B0302020204020303" pitchFamily="34" charset="0"/>
              </a:rPr>
              <a:t>Московская городская Дума рассматривает законопроект о бюджете </a:t>
            </a:r>
            <a:br>
              <a:rPr lang="ru-RU" sz="900" dirty="0">
                <a:latin typeface="Tilda Sans Light" panose="020B0302020204020303" pitchFamily="34" charset="0"/>
              </a:rPr>
            </a:br>
            <a:r>
              <a:rPr lang="ru-RU" sz="900" dirty="0">
                <a:latin typeface="Tilda Sans Light" panose="020B0302020204020303" pitchFamily="34" charset="0"/>
              </a:rPr>
              <a:t>в трех чтениях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3430639" y="3936785"/>
            <a:ext cx="203449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dirty="0">
                <a:latin typeface="Tilda Sans Light" panose="020B0302020204020303" pitchFamily="34" charset="0"/>
              </a:rPr>
              <a:t>Принятый закон о бюджете подписывает Мэр Москвы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89560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Мой бюджет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610827" y="144324"/>
            <a:ext cx="1878387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Семейный бюджет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102699" y="144324"/>
            <a:ext cx="1682527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Москвы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68293" y="144324"/>
            <a:ext cx="1507783" cy="302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Б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юджет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rgbClr val="008D98"/>
                </a:solidFill>
                <a:effectLst/>
                <a:uLnTx/>
                <a:uFillTx/>
                <a:latin typeface="Tilda Sans" panose="020B05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- это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8D98"/>
              </a:solidFill>
              <a:effectLst/>
              <a:uLnTx/>
              <a:uFillTx/>
              <a:latin typeface="Tilda Sans" panose="020B05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99814" y="723365"/>
            <a:ext cx="3185412" cy="302955"/>
          </a:xfrm>
          <a:prstGeom prst="roundRect">
            <a:avLst>
              <a:gd name="adj" fmla="val 50000"/>
            </a:avLst>
          </a:prstGeom>
          <a:solidFill>
            <a:srgbClr val="008D98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Составляется ежегодно на 3 года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8293" y="719842"/>
            <a:ext cx="5033047" cy="302955"/>
          </a:xfrm>
          <a:prstGeom prst="roundRect">
            <a:avLst>
              <a:gd name="adj" fmla="val 50000"/>
            </a:avLst>
          </a:prstGeom>
          <a:solidFill>
            <a:srgbClr val="E4095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Процесс составления и рассмотрения бюджета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054692" y="1558831"/>
            <a:ext cx="3235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5205A"/>
                </a:solidFill>
                <a:latin typeface="Tilda Sans Black" panose="020B0902020204020303" pitchFamily="34" charset="0"/>
              </a:rPr>
              <a:t>2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610482" y="2750149"/>
            <a:ext cx="3235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5205A"/>
                </a:solidFill>
                <a:latin typeface="Tilda Sans Black" panose="020B0902020204020303" pitchFamily="34" charset="0"/>
              </a:rPr>
              <a:t>3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931469" y="2736632"/>
            <a:ext cx="3235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5205A"/>
                </a:solidFill>
                <a:latin typeface="Tilda Sans Black" panose="020B0902020204020303" pitchFamily="34" charset="0"/>
              </a:rPr>
              <a:t>4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030943" y="3915519"/>
            <a:ext cx="3235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5205A"/>
                </a:solidFill>
                <a:latin typeface="Tilda Sans Black" panose="020B0902020204020303" pitchFamily="34" charset="0"/>
              </a:rPr>
              <a:t>5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041" y="3904583"/>
            <a:ext cx="1272346" cy="614608"/>
          </a:xfrm>
          <a:prstGeom prst="rect">
            <a:avLst/>
          </a:prstGeom>
        </p:spPr>
      </p:pic>
      <p:sp>
        <p:nvSpPr>
          <p:cNvPr id="25" name="Номер слайда 1">
            <a:extLst>
              <a:ext uri="{FF2B5EF4-FFF2-40B4-BE49-F238E27FC236}">
                <a16:creationId xmlns:a16="http://schemas.microsoft.com/office/drawing/2014/main" id="{B8BCC339-EF11-423C-90B7-2C8CB58C16D0}"/>
              </a:ext>
            </a:extLst>
          </p:cNvPr>
          <p:cNvSpPr txBox="1">
            <a:spLocks/>
          </p:cNvSpPr>
          <p:nvPr/>
        </p:nvSpPr>
        <p:spPr>
          <a:xfrm>
            <a:off x="8803760" y="4834563"/>
            <a:ext cx="313660" cy="227242"/>
          </a:xfrm>
          <a:prstGeom prst="rect">
            <a:avLst/>
          </a:prstGeom>
        </p:spPr>
        <p:txBody>
          <a:bodyPr/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z="810" b="0" smtClean="0">
                <a:solidFill>
                  <a:srgbClr val="243839"/>
                </a:solidFill>
                <a:latin typeface="Tilda Sans" panose="020B0402020204020303" pitchFamily="34" charset="0"/>
              </a:rPr>
              <a:pPr/>
              <a:t>13</a:t>
            </a:fld>
            <a:endParaRPr lang="ru-RU" sz="810" b="0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893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187BF5-AB3C-4D1A-83BA-CFA4D5851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49537" y="557496"/>
            <a:ext cx="7463540" cy="45392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8492" r="6972"/>
          <a:stretch/>
        </p:blipFill>
        <p:spPr>
          <a:xfrm>
            <a:off x="5181599" y="625224"/>
            <a:ext cx="3103419" cy="38532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9421" y="1053459"/>
            <a:ext cx="3725725" cy="1426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3600" dirty="0">
                <a:solidFill>
                  <a:srgbClr val="1B9099"/>
                </a:solidFill>
                <a:latin typeface="Tilda Sans Black" panose="020B0902020204020303" pitchFamily="34" charset="0"/>
              </a:rPr>
              <a:t>Результат </a:t>
            </a:r>
            <a:br>
              <a:rPr lang="ru-RU" sz="3600" dirty="0">
                <a:solidFill>
                  <a:srgbClr val="1B9099"/>
                </a:solidFill>
                <a:latin typeface="Tilda Sans Black" panose="020B0902020204020303" pitchFamily="34" charset="0"/>
              </a:rPr>
            </a:br>
            <a:r>
              <a:rPr lang="ru-RU" sz="3600" dirty="0">
                <a:solidFill>
                  <a:srgbClr val="1B9099"/>
                </a:solidFill>
                <a:latin typeface="Tilda Sans Black" panose="020B0902020204020303" pitchFamily="34" charset="0"/>
              </a:rPr>
              <a:t>утвержденного </a:t>
            </a:r>
            <a:br>
              <a:rPr lang="ru-RU" sz="3600" dirty="0">
                <a:solidFill>
                  <a:srgbClr val="1B9099"/>
                </a:solidFill>
                <a:latin typeface="Tilda Sans Black" panose="020B0902020204020303" pitchFamily="34" charset="0"/>
              </a:rPr>
            </a:br>
            <a:r>
              <a:rPr lang="ru-RU" sz="3600" dirty="0">
                <a:solidFill>
                  <a:srgbClr val="1B9099"/>
                </a:solidFill>
                <a:latin typeface="Tilda Sans Black" panose="020B0902020204020303" pitchFamily="34" charset="0"/>
              </a:rPr>
              <a:t>бюджета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9" t="15818" r="52141"/>
          <a:stretch/>
        </p:blipFill>
        <p:spPr>
          <a:xfrm>
            <a:off x="5110953" y="201600"/>
            <a:ext cx="3293016" cy="5824523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362275" y="2467903"/>
            <a:ext cx="4018656" cy="1696254"/>
            <a:chOff x="362275" y="2722339"/>
            <a:chExt cx="4018656" cy="169625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62275" y="2722339"/>
              <a:ext cx="4018656" cy="1290104"/>
            </a:xfrm>
            <a:prstGeom prst="roundRect">
              <a:avLst/>
            </a:prstGeom>
            <a:solidFill>
              <a:srgbClr val="18919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1511BC8-2147-4395-99C7-475A8C251ECB}"/>
                </a:ext>
              </a:extLst>
            </p:cNvPr>
            <p:cNvSpPr txBox="1"/>
            <p:nvPr/>
          </p:nvSpPr>
          <p:spPr>
            <a:xfrm>
              <a:off x="520110" y="2848933"/>
              <a:ext cx="2268031" cy="1569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 defTabSz="171450"/>
              <a:r>
                <a:rPr lang="ru-RU" sz="1600" cap="small" dirty="0">
                  <a:solidFill>
                    <a:schemeClr val="bg1"/>
                  </a:solidFill>
                  <a:latin typeface="Tilda Sans Black" panose="020B0502020204020303" pitchFamily="34" charset="0"/>
                  <a:cs typeface="Arial"/>
                  <a:sym typeface="Arial"/>
                </a:rPr>
                <a:t>«ОТКРЫТЫЙ БЮДЖЕТ ГОРОДА МОСКВЫ»</a:t>
              </a:r>
              <a:br>
                <a:rPr lang="ru-RU" sz="1600" cap="small" dirty="0">
                  <a:solidFill>
                    <a:schemeClr val="bg1"/>
                  </a:solidFill>
                  <a:latin typeface="Tilda Sans Black" panose="020B0502020204020303" pitchFamily="34" charset="0"/>
                  <a:cs typeface="Arial"/>
                  <a:sym typeface="Arial"/>
                </a:rPr>
              </a:br>
              <a:r>
                <a:rPr lang="en-US" sz="1600" b="0" dirty="0">
                  <a:solidFill>
                    <a:schemeClr val="bg1"/>
                  </a:solidFill>
                  <a:latin typeface="Tilda Sans Bold" panose="020B0702020204020303" pitchFamily="34" charset="0"/>
                  <a:ea typeface="Tilda Sans Bold" panose="020B0702020204020303" pitchFamily="34" charset="0"/>
                  <a:sym typeface="Helvetica Neue Medium"/>
                </a:rPr>
                <a:t>https://budget.mos.ru/</a:t>
              </a:r>
              <a:endParaRPr lang="ru-RU" sz="16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sym typeface="Helvetica Neue Medium"/>
              </a:endParaRPr>
            </a:p>
            <a:p>
              <a:pPr algn="l" defTabSz="171450"/>
              <a:br>
                <a:rPr lang="ru-RU" sz="1600" cap="small" dirty="0">
                  <a:solidFill>
                    <a:schemeClr val="bg1"/>
                  </a:solidFill>
                  <a:latin typeface="Tilda Sans Black" panose="020B0502020204020303" pitchFamily="34" charset="0"/>
                  <a:cs typeface="Arial"/>
                  <a:sym typeface="Arial"/>
                </a:rPr>
              </a:br>
              <a:endParaRPr lang="ru-RU" sz="1600" cap="small" dirty="0">
                <a:solidFill>
                  <a:schemeClr val="bg1"/>
                </a:solidFill>
                <a:latin typeface="Tilda Sans Black" panose="020B0502020204020303" pitchFamily="34" charset="0"/>
                <a:cs typeface="Arial"/>
                <a:sym typeface="Arial"/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148467" y="2832950"/>
              <a:ext cx="1129591" cy="1079091"/>
            </a:xfrm>
            <a:prstGeom prst="roundRect">
              <a:avLst>
                <a:gd name="adj" fmla="val 13974"/>
              </a:avLst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endParaRPr>
            </a:p>
          </p:txBody>
        </p:sp>
        <p:pic>
          <p:nvPicPr>
            <p:cNvPr id="17" name="Рисунок 45">
              <a:extLst>
                <a:ext uri="{FF2B5EF4-FFF2-40B4-BE49-F238E27FC236}">
                  <a16:creationId xmlns:a16="http://schemas.microsoft.com/office/drawing/2014/main" id="{900AC3E2-B1CE-422F-9D84-57AD29D02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6677" y="2896896"/>
              <a:ext cx="935021" cy="935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D92A3D03-1C10-4CCC-9291-03EFEF8CDC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rgbClr val="243839"/>
                </a:solidFill>
                <a:latin typeface="Tilda Sans" panose="020B0402020204020303" pitchFamily="34" charset="0"/>
              </a:rPr>
              <a:t>14</a:t>
            </a:fld>
            <a:endParaRPr lang="ru-RU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996E1255-C7F2-4C2C-861B-3A1D0B2AB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525066"/>
              </p:ext>
            </p:extLst>
          </p:nvPr>
        </p:nvGraphicFramePr>
        <p:xfrm>
          <a:off x="1828800" y="2692177"/>
          <a:ext cx="1940309" cy="216662"/>
        </p:xfrm>
        <a:graphic>
          <a:graphicData uri="http://schemas.openxmlformats.org/drawingml/2006/table">
            <a:tbl>
              <a:tblPr/>
              <a:tblGrid>
                <a:gridCol w="241669">
                  <a:extLst>
                    <a:ext uri="{9D8B030D-6E8A-4147-A177-3AD203B41FA5}">
                      <a16:colId xmlns:a16="http://schemas.microsoft.com/office/drawing/2014/main" val="2951119772"/>
                    </a:ext>
                  </a:extLst>
                </a:gridCol>
                <a:gridCol w="76517">
                  <a:extLst>
                    <a:ext uri="{9D8B030D-6E8A-4147-A177-3AD203B41FA5}">
                      <a16:colId xmlns:a16="http://schemas.microsoft.com/office/drawing/2014/main" val="2521828864"/>
                    </a:ext>
                  </a:extLst>
                </a:gridCol>
                <a:gridCol w="1622123">
                  <a:extLst>
                    <a:ext uri="{9D8B030D-6E8A-4147-A177-3AD203B41FA5}">
                      <a16:colId xmlns:a16="http://schemas.microsoft.com/office/drawing/2014/main" val="941772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9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294722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48FE63-59AF-48C7-97A6-5640768FEE24}"/>
              </a:ext>
            </a:extLst>
          </p:cNvPr>
          <p:cNvSpPr/>
          <p:nvPr/>
        </p:nvSpPr>
        <p:spPr>
          <a:xfrm>
            <a:off x="5396023" y="1621465"/>
            <a:ext cx="2734503" cy="26581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EEAD919-49C2-4E0D-B729-19A31A80E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3404" y="1585653"/>
            <a:ext cx="2668113" cy="269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eaLnBrk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О бюджете города Москвы на 2025 год и плановый период</a:t>
            </a:r>
            <a:r>
              <a:rPr lang="ru-RU" altLang="ru-RU" sz="700" b="0" dirty="0"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ru-RU" altLang="ru-RU" sz="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2026 и 2027 годов</a:t>
            </a:r>
          </a:p>
          <a:p>
            <a:pPr marL="0" marR="0" indent="0" algn="ctr" rtl="0" fontAlgn="t" latinLnBrk="0">
              <a:spcBef>
                <a:spcPts val="0"/>
              </a:spcBef>
              <a:spcAft>
                <a:spcPts val="200"/>
              </a:spcAft>
            </a:pPr>
            <a:r>
              <a:rPr lang="ru-RU" sz="700" b="1" i="0" u="none" strike="noStrike" spc="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Calibri" panose="020F0502020204030204" pitchFamily="34" charset="0"/>
              </a:rPr>
              <a:t>Статья</a:t>
            </a:r>
            <a:r>
              <a:rPr lang="ru-RU" sz="700" b="0" dirty="0"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ru-RU" sz="700" b="1" i="0" u="none" strike="noStrike" spc="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Calibri" panose="020F0502020204030204" pitchFamily="34" charset="0"/>
              </a:rPr>
              <a:t>1.</a:t>
            </a:r>
            <a:r>
              <a:rPr lang="ru-RU" sz="700" b="0" dirty="0"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ru-RU" sz="700" b="1" i="0" u="none" strike="noStrike" spc="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Calibri" panose="020F0502020204030204" pitchFamily="34" charset="0"/>
              </a:rPr>
              <a:t>Основные характеристики бюджета города Москвы на 2025 год и плановый период 2026 и 2027 годов</a:t>
            </a:r>
            <a:endParaRPr kumimoji="0" lang="ru-RU" altLang="ru-RU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1. Утвердить основные характеристики бюджета города Москвы на 2025 год: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1) общий объем доходов бюджета города Москвы в сумме 5 121 421 787,2 тыс. рублей;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2) общий объем расходов бюджета города Москвы в сумме 5 582 502 836,5 тыс. рублей;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3) дефицит бюджета города Москвы в сумме 461 081 049,3 тыс. рублей.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2. Утвердить основные характеристики бюджета города Москвы на плановый период 2026 и 2027 годов: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1) общий объем доходов бюджета города Москвы на 2026 год в сумме 5 430 274 992,2 тыс. рублей, на 2027 год в сумме 5 756 091 491,7 тыс. рублей;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2) общий объем расходов бюджета города Москвы на 2026 год в сумме 5 783 398 091,4 тыс. рублей, в том числе условно утвержденные расходы бюджета города Москвы в сумме 144 584 952,3 тыс. рублей, и на 2027 год в сумме 5 900 669 951,7 тыс. рублей, в том числе условно утвержденные расходы бюджета города Москвы в сумме 295 033 497,6 тыс. рублей;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000" defTabSz="914400" rtl="0" eaLnBrk="0" fontAlgn="base" latinLnBrk="0" hangingPunct="0"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3) дефицит бюджета города Москвы на 2026 год в сумме 353 123 099,2 тыс. рублей и на 2027 год в сумме 144 578 460,0 тыс. рублей.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395632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27C35B7-C84F-8B05-0B6D-58C88445FC0A}"/>
              </a:ext>
            </a:extLst>
          </p:cNvPr>
          <p:cNvSpPr/>
          <p:nvPr/>
        </p:nvSpPr>
        <p:spPr>
          <a:xfrm>
            <a:off x="7222805" y="777004"/>
            <a:ext cx="1562420" cy="1890158"/>
          </a:xfrm>
          <a:prstGeom prst="roundRect">
            <a:avLst>
              <a:gd name="adj" fmla="val 5973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2EC74EEB-6013-E92B-08A5-A1790EDBE802}"/>
              </a:ext>
            </a:extLst>
          </p:cNvPr>
          <p:cNvSpPr/>
          <p:nvPr/>
        </p:nvSpPr>
        <p:spPr>
          <a:xfrm>
            <a:off x="5578087" y="777004"/>
            <a:ext cx="1508140" cy="1890158"/>
          </a:xfrm>
          <a:prstGeom prst="roundRect">
            <a:avLst>
              <a:gd name="adj" fmla="val 5973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61131CAE-0825-3317-71C8-F769286BE004}"/>
              </a:ext>
            </a:extLst>
          </p:cNvPr>
          <p:cNvSpPr/>
          <p:nvPr/>
        </p:nvSpPr>
        <p:spPr>
          <a:xfrm>
            <a:off x="2706523" y="777004"/>
            <a:ext cx="2734986" cy="1890158"/>
          </a:xfrm>
          <a:prstGeom prst="roundRect">
            <a:avLst>
              <a:gd name="adj" fmla="val 5973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E594C36-A647-0C21-E674-50127266F9F4}"/>
              </a:ext>
            </a:extLst>
          </p:cNvPr>
          <p:cNvSpPr/>
          <p:nvPr/>
        </p:nvSpPr>
        <p:spPr>
          <a:xfrm>
            <a:off x="358775" y="789330"/>
            <a:ext cx="2211170" cy="1890158"/>
          </a:xfrm>
          <a:prstGeom prst="roundRect">
            <a:avLst>
              <a:gd name="adj" fmla="val 5973"/>
            </a:avLst>
          </a:prstGeom>
          <a:solidFill>
            <a:schemeClr val="bg1"/>
          </a:solidFill>
          <a:ln w="12700" cap="flat">
            <a:solidFill>
              <a:srgbClr val="008D98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784654"/>
            <a:ext cx="9144000" cy="2358847"/>
          </a:xfrm>
          <a:prstGeom prst="rect">
            <a:avLst/>
          </a:prstGeom>
          <a:solidFill>
            <a:srgbClr val="008D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672707"/>
              </p:ext>
            </p:extLst>
          </p:nvPr>
        </p:nvGraphicFramePr>
        <p:xfrm>
          <a:off x="358775" y="2793335"/>
          <a:ext cx="8412484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21">
                  <a:extLst>
                    <a:ext uri="{9D8B030D-6E8A-4147-A177-3AD203B41FA5}">
                      <a16:colId xmlns:a16="http://schemas.microsoft.com/office/drawing/2014/main" val="468875449"/>
                    </a:ext>
                  </a:extLst>
                </a:gridCol>
                <a:gridCol w="2103121">
                  <a:extLst>
                    <a:ext uri="{9D8B030D-6E8A-4147-A177-3AD203B41FA5}">
                      <a16:colId xmlns:a16="http://schemas.microsoft.com/office/drawing/2014/main" val="3904610828"/>
                    </a:ext>
                  </a:extLst>
                </a:gridCol>
                <a:gridCol w="2103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585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Tilda Sans Black" panose="020B09020202040203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D9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Tilda Sans Black" panose="020B0902020204020303" pitchFamily="34" charset="0"/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D9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Tilda Sans Black" panose="020B0902020204020303" pitchFamily="34" charset="0"/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D9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Tilda Sans Black" panose="020B0902020204020303" pitchFamily="34" charset="0"/>
                        </a:rPr>
                        <a:t>2027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D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543855"/>
                  </a:ext>
                </a:extLst>
              </a:tr>
              <a:tr h="17891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Доходы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5 121 млрд рублей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243839"/>
                          </a:solidFill>
                          <a:effectLst/>
                          <a:latin typeface="Tilda Sans Black" panose="020B0902020204020303" pitchFamily="34" charset="0"/>
                        </a:rPr>
                        <a:t>5 430 </a:t>
                      </a: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243839"/>
                          </a:solidFill>
                          <a:effectLst/>
                          <a:latin typeface="Tilda Sans Black" panose="020B0902020204020303" pitchFamily="34" charset="0"/>
                        </a:rPr>
                        <a:t>5 756 </a:t>
                      </a: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6058"/>
                  </a:ext>
                </a:extLst>
              </a:tr>
              <a:tr h="17891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Расходы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786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5 582 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243839"/>
                          </a:solidFill>
                          <a:effectLst/>
                          <a:latin typeface="Tilda Sans Black" panose="020B0902020204020303" pitchFamily="34" charset="0"/>
                        </a:rPr>
                        <a:t>5 783 </a:t>
                      </a: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243839"/>
                          </a:solidFill>
                          <a:effectLst/>
                          <a:latin typeface="Tilda Sans Black" panose="020B0902020204020303" pitchFamily="34" charset="0"/>
                        </a:rPr>
                        <a:t>5 901 </a:t>
                      </a: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789373"/>
                  </a:ext>
                </a:extLst>
              </a:tr>
              <a:tr h="17891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Дефицит бюджета*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786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-461</a:t>
                      </a:r>
                      <a:r>
                        <a:rPr lang="ru-RU" sz="1000" baseline="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243839"/>
                          </a:solidFill>
                          <a:effectLst/>
                          <a:latin typeface="Tilda Sans Black" panose="020B0902020204020303" pitchFamily="34" charset="0"/>
                        </a:rPr>
                        <a:t>-353 </a:t>
                      </a: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243839"/>
                          </a:solidFill>
                          <a:effectLst/>
                          <a:latin typeface="Tilda Sans Black" panose="020B0902020204020303" pitchFamily="34" charset="0"/>
                        </a:rPr>
                        <a:t>-145 </a:t>
                      </a:r>
                      <a:r>
                        <a:rPr lang="ru-RU" sz="1000" dirty="0">
                          <a:solidFill>
                            <a:srgbClr val="243839"/>
                          </a:solidFill>
                          <a:latin typeface="Tilda Sans Black" panose="020B0902020204020303" pitchFamily="34" charset="0"/>
                        </a:rPr>
                        <a:t>млрд рублей</a:t>
                      </a:r>
                      <a:endParaRPr lang="ru-RU" sz="1000" b="0" i="0" u="none" strike="noStrike" dirty="0">
                        <a:solidFill>
                          <a:srgbClr val="243839"/>
                        </a:solidFill>
                        <a:effectLst/>
                        <a:latin typeface="Tilda Sans Black" panose="020B09020202040203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D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70249"/>
                  </a:ext>
                </a:extLst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358775" y="779953"/>
            <a:ext cx="2209769" cy="238363"/>
          </a:xfrm>
          <a:prstGeom prst="roundRect">
            <a:avLst>
              <a:gd name="adj" fmla="val 48033"/>
            </a:avLst>
          </a:prstGeom>
          <a:solidFill>
            <a:srgbClr val="008D9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Доходы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706523" y="779953"/>
            <a:ext cx="2734986" cy="238363"/>
          </a:xfrm>
          <a:prstGeom prst="roundRect">
            <a:avLst>
              <a:gd name="adj" fmla="val 46065"/>
            </a:avLst>
          </a:prstGeom>
          <a:solidFill>
            <a:srgbClr val="008D98"/>
          </a:solidFill>
          <a:ln w="12700" cap="flat">
            <a:solidFill>
              <a:srgbClr val="1B909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ru-RU" sz="1400" b="0" noProof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Расходы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72314" y="752865"/>
            <a:ext cx="1513100" cy="292537"/>
          </a:xfrm>
          <a:prstGeom prst="roundRect">
            <a:avLst>
              <a:gd name="adj" fmla="val 46176"/>
            </a:avLst>
          </a:prstGeom>
          <a:solidFill>
            <a:srgbClr val="008D98"/>
          </a:solidFill>
          <a:ln w="12700" cap="flat">
            <a:solidFill>
              <a:srgbClr val="1B909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sym typeface="Helvetica Neue Medium"/>
              </a:rPr>
              <a:t>Дефицит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0176" y="1084982"/>
            <a:ext cx="2209769" cy="783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</a:rPr>
              <a:t>Это денежные средства, поступающие </a:t>
            </a:r>
            <a:b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</a:rPr>
            </a:b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</a:rPr>
              <a:t>в бюджет (</a:t>
            </a:r>
            <a:r>
              <a:rPr lang="ru-RU" sz="1400" dirty="0">
                <a:solidFill>
                  <a:srgbClr val="008D98"/>
                </a:solidFill>
                <a:latin typeface="Tilda Sans" panose="020B0502020204020303" pitchFamily="34" charset="0"/>
              </a:rPr>
              <a:t>налоги, пошлины, платежи и др.)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705325" y="1084982"/>
            <a:ext cx="2733585" cy="1472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</a:rPr>
              <a:t>Выплачиваемые из бюджета денежные средства. За счет расходов осуществляется финансовое обеспечение государственных программ города Москвы и непрограммных направлений деятельности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3127" y="1084982"/>
            <a:ext cx="1513100" cy="783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</a:rPr>
              <a:t>Это превышение расходов бюджета над его доходами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776" y="4235681"/>
            <a:ext cx="8426450" cy="2641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just"/>
            <a:r>
              <a:rPr lang="ru-RU" sz="1050" b="0" dirty="0">
                <a:solidFill>
                  <a:schemeClr val="bg1"/>
                </a:solidFill>
                <a:latin typeface="Tilda Sans" panose="020B0502020204020303" pitchFamily="34" charset="0"/>
              </a:rPr>
              <a:t>*Когда возникает дефицит, его нужно покрыть – привлечь средства.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222805" y="779953"/>
            <a:ext cx="1562420" cy="238363"/>
          </a:xfrm>
          <a:prstGeom prst="roundRect">
            <a:avLst>
              <a:gd name="adj" fmla="val 40274"/>
            </a:avLst>
          </a:prstGeom>
          <a:solidFill>
            <a:srgbClr val="008D98"/>
          </a:solidFill>
          <a:ln w="12700" cap="flat">
            <a:solidFill>
              <a:srgbClr val="1B909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  <a:ea typeface="Tilda Sans Bold" panose="020B0702020204020303" pitchFamily="34" charset="0"/>
                <a:sym typeface="Helvetica Neue Medium"/>
              </a:rPr>
              <a:t>Профицит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17304" y="1084982"/>
            <a:ext cx="1562420" cy="783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</a:rPr>
              <a:t>Это превышение доходов </a:t>
            </a:r>
            <a:endParaRPr lang="en-US" sz="1400" b="0" dirty="0">
              <a:solidFill>
                <a:srgbClr val="008D98"/>
              </a:solidFill>
              <a:latin typeface="Tilda Sans" panose="020B0502020204020303" pitchFamily="34" charset="0"/>
            </a:endParaRPr>
          </a:p>
          <a:p>
            <a:pPr algn="l">
              <a:lnSpc>
                <a:spcPct val="80000"/>
              </a:lnSpc>
            </a:pPr>
            <a:r>
              <a:rPr lang="ru-RU" sz="1400" b="0" dirty="0">
                <a:solidFill>
                  <a:srgbClr val="008D98"/>
                </a:solidFill>
                <a:latin typeface="Tilda Sans" panose="020B0502020204020303" pitchFamily="34" charset="0"/>
              </a:rPr>
              <a:t>бюджета над его расходами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93ED2E-C644-2270-056D-C6C2F7A04BB2}"/>
              </a:ext>
            </a:extLst>
          </p:cNvPr>
          <p:cNvSpPr txBox="1"/>
          <p:nvPr/>
        </p:nvSpPr>
        <p:spPr>
          <a:xfrm>
            <a:off x="220351" y="335158"/>
            <a:ext cx="5539978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>
                <a:solidFill>
                  <a:srgbClr val="243839"/>
                </a:solidFill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 К основным параметрам бюджета относятся: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rgbClr val="243839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Номер слайда 1">
            <a:extLst>
              <a:ext uri="{FF2B5EF4-FFF2-40B4-BE49-F238E27FC236}">
                <a16:creationId xmlns:a16="http://schemas.microsoft.com/office/drawing/2014/main" id="{C4AFB402-F75D-4962-BFAA-E4191546E00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15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3989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2" y="617652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754970-019F-4480-892A-5DAC04072CE1}"/>
              </a:ext>
            </a:extLst>
          </p:cNvPr>
          <p:cNvSpPr txBox="1"/>
          <p:nvPr/>
        </p:nvSpPr>
        <p:spPr>
          <a:xfrm>
            <a:off x="257270" y="1003459"/>
            <a:ext cx="442941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54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ЗАДАНИЕ 3</a:t>
            </a:r>
            <a:endParaRPr lang="ru-RU" sz="5400" dirty="0">
              <a:solidFill>
                <a:srgbClr val="243839"/>
              </a:solidFill>
              <a:latin typeface="Tilda Sans Black" panose="020B0902020204020303" pitchFamily="34" charset="0"/>
              <a:ea typeface="Tilda Sans Black" panose="020B0902020204020303" pitchFamily="34" charset="0"/>
            </a:endParaRPr>
          </a:p>
        </p:txBody>
      </p:sp>
      <p:sp>
        <p:nvSpPr>
          <p:cNvPr id="9" name="Скругленный прямоугольник 2">
            <a:extLst>
              <a:ext uri="{FF2B5EF4-FFF2-40B4-BE49-F238E27FC236}">
                <a16:creationId xmlns:a16="http://schemas.microsoft.com/office/drawing/2014/main" id="{E3FBA933-656F-40EC-BC6D-C83930D7E716}"/>
              </a:ext>
            </a:extLst>
          </p:cNvPr>
          <p:cNvSpPr/>
          <p:nvPr/>
        </p:nvSpPr>
        <p:spPr>
          <a:xfrm>
            <a:off x="359020" y="2565764"/>
            <a:ext cx="3495008" cy="759939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id="{FB3EA4B7-CA8D-6C4F-B55A-69922FEEDB68}"/>
              </a:ext>
            </a:extLst>
          </p:cNvPr>
          <p:cNvSpPr txBox="1">
            <a:spLocks/>
          </p:cNvSpPr>
          <p:nvPr/>
        </p:nvSpPr>
        <p:spPr>
          <a:xfrm>
            <a:off x="536343" y="2748007"/>
            <a:ext cx="3870351" cy="1343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r>
              <a:rPr lang="ru-RU" sz="1600" b="1" dirty="0">
                <a:solidFill>
                  <a:srgbClr val="243839"/>
                </a:solidFill>
                <a:latin typeface="Tilda Sans Bold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Помоги Департаменту финансов</a:t>
            </a:r>
            <a:br>
              <a:rPr lang="ru-RU" sz="1600" b="1" dirty="0">
                <a:solidFill>
                  <a:srgbClr val="243839"/>
                </a:solidFill>
                <a:latin typeface="Tilda Sans Bold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</a:br>
            <a:r>
              <a:rPr lang="ru-RU" sz="1600" b="1" dirty="0">
                <a:solidFill>
                  <a:srgbClr val="243839"/>
                </a:solidFill>
                <a:latin typeface="Tilda Sans Bold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составить бюджет</a:t>
            </a:r>
          </a:p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endParaRPr lang="ru-RU" sz="1600" b="1" dirty="0">
              <a:solidFill>
                <a:srgbClr val="243839"/>
              </a:solidFill>
              <a:latin typeface="Tilda Sans Black" panose="020B05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endParaRPr lang="ru-RU" sz="1600" b="1" dirty="0">
              <a:solidFill>
                <a:srgbClr val="243839"/>
              </a:solidFill>
              <a:latin typeface="Tilda Sans Black" panose="020B05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FB3EA4B7-CA8D-6C4F-B55A-69922FEEDB68}"/>
              </a:ext>
            </a:extLst>
          </p:cNvPr>
          <p:cNvSpPr txBox="1">
            <a:spLocks/>
          </p:cNvSpPr>
          <p:nvPr/>
        </p:nvSpPr>
        <p:spPr>
          <a:xfrm>
            <a:off x="359020" y="1953096"/>
            <a:ext cx="2512873" cy="370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r>
              <a:rPr lang="ru-RU" sz="2400" b="1" dirty="0">
                <a:solidFill>
                  <a:schemeClr val="bg1"/>
                </a:solidFill>
                <a:latin typeface="Tilda Sans Black" panose="020B09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Ситуация</a:t>
            </a:r>
          </a:p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endParaRPr lang="ru-RU" sz="3200" b="1" dirty="0">
              <a:solidFill>
                <a:schemeClr val="bg1"/>
              </a:solidFill>
              <a:latin typeface="Tilda Sans Black" panose="020B09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endParaRPr lang="ru-RU" sz="3200" b="1" dirty="0">
              <a:solidFill>
                <a:schemeClr val="bg1"/>
              </a:solidFill>
              <a:latin typeface="Tilda Sans Black" panose="020B09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6238" y="4728150"/>
            <a:ext cx="549381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lda Sans Bold" panose="020B0702020204020303" pitchFamily="34" charset="0"/>
              </a:rPr>
              <a:t>ВРЕМЯ ВЫПОЛНЕНИЯ ЗАДАНИЯ –</a:t>
            </a:r>
            <a:r>
              <a:rPr lang="en-US" sz="2000">
                <a:solidFill>
                  <a:schemeClr val="bg1"/>
                </a:solidFill>
                <a:latin typeface="Tilda Sans Bold" panose="020B0702020204020303" pitchFamily="34" charset="0"/>
              </a:rPr>
              <a:t> 5 </a:t>
            </a:r>
            <a:r>
              <a:rPr lang="ru-RU" sz="2000">
                <a:solidFill>
                  <a:schemeClr val="bg1"/>
                </a:solidFill>
                <a:latin typeface="Tilda Sans Bold" panose="020B0702020204020303" pitchFamily="34" charset="0"/>
              </a:rPr>
              <a:t>МИНУТ</a:t>
            </a:r>
            <a:endParaRPr lang="ru-RU" sz="2000" dirty="0">
              <a:solidFill>
                <a:schemeClr val="bg1"/>
              </a:solidFill>
              <a:latin typeface="Tilda Sans Bold" panose="020B0702020204020303" pitchFamily="34" charset="0"/>
            </a:endParaRPr>
          </a:p>
        </p:txBody>
      </p:sp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1E7B1DC0-6A14-4FF9-99A1-F0C5EC91F4B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16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0779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5125065" y="-81116"/>
            <a:ext cx="4070554" cy="5707626"/>
          </a:xfrm>
          <a:prstGeom prst="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8775" y="810277"/>
            <a:ext cx="4432300" cy="465142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26574" y="1418109"/>
            <a:ext cx="2802539" cy="22159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228600" indent="-228600" algn="l" defTabSz="825500">
              <a:lnSpc>
                <a:spcPct val="80000"/>
              </a:lnSpc>
              <a:buClr>
                <a:schemeClr val="bg1"/>
              </a:buClr>
              <a:buAutoNum type="arabicPeriod"/>
            </a:pPr>
            <a:r>
              <a:rPr lang="ru-RU" sz="1800" b="0" dirty="0">
                <a:solidFill>
                  <a:schemeClr val="bg1"/>
                </a:solidFill>
                <a:latin typeface="Tilda Sans" panose="020B0502020204020303" pitchFamily="34" charset="0"/>
                <a:ea typeface="+mn-ea"/>
                <a:cs typeface="+mn-cs"/>
                <a:sym typeface="Helvetica Neue Medium"/>
              </a:rPr>
              <a:t>Бюджет дефицитный или профицитный, в каком размере?</a:t>
            </a:r>
          </a:p>
          <a:p>
            <a:pPr marL="228600" indent="-228600" algn="l" defTabSz="825500">
              <a:lnSpc>
                <a:spcPct val="80000"/>
              </a:lnSpc>
              <a:buClr>
                <a:schemeClr val="bg1"/>
              </a:buClr>
              <a:buAutoNum type="arabicPeriod"/>
            </a:pPr>
            <a:endParaRPr lang="ru-RU" sz="1800" b="0" dirty="0">
              <a:solidFill>
                <a:schemeClr val="bg1"/>
              </a:solidFill>
              <a:latin typeface="Tilda Sans" panose="020B0502020204020303" pitchFamily="34" charset="0"/>
              <a:ea typeface="+mn-ea"/>
              <a:cs typeface="+mn-cs"/>
              <a:sym typeface="Helvetica Neue Medium"/>
            </a:endParaRPr>
          </a:p>
          <a:p>
            <a:pPr marL="228600" indent="-228600" algn="l" defTabSz="825500">
              <a:lnSpc>
                <a:spcPct val="80000"/>
              </a:lnSpc>
              <a:buClr>
                <a:schemeClr val="bg1"/>
              </a:buClr>
              <a:buAutoNum type="arabicPeriod"/>
            </a:pPr>
            <a:r>
              <a:rPr lang="ru-RU" sz="1800" b="0" dirty="0">
                <a:solidFill>
                  <a:schemeClr val="bg1"/>
                </a:solidFill>
                <a:latin typeface="Tilda Sans" panose="020B0502020204020303" pitchFamily="34" charset="0"/>
                <a:ea typeface="+mn-ea"/>
                <a:cs typeface="+mn-cs"/>
                <a:sym typeface="Helvetica Neue Medium"/>
              </a:rPr>
              <a:t>Какой объем составляет налог на доходы физических лиц?</a:t>
            </a:r>
          </a:p>
          <a:p>
            <a:pPr marL="228600" indent="-228600" algn="l" defTabSz="825500">
              <a:lnSpc>
                <a:spcPct val="80000"/>
              </a:lnSpc>
              <a:buClr>
                <a:schemeClr val="bg1"/>
              </a:buClr>
              <a:buAutoNum type="arabicPeriod"/>
            </a:pPr>
            <a:endParaRPr lang="ru-RU" sz="1800" b="0" dirty="0">
              <a:solidFill>
                <a:schemeClr val="bg1"/>
              </a:solidFill>
              <a:latin typeface="Tilda Sans" panose="020B0502020204020303" pitchFamily="34" charset="0"/>
              <a:ea typeface="+mn-ea"/>
              <a:cs typeface="+mn-cs"/>
              <a:sym typeface="Helvetica Neue Medium"/>
            </a:endParaRPr>
          </a:p>
          <a:p>
            <a:pPr marL="228600" indent="-228600" algn="l" defTabSz="825500">
              <a:lnSpc>
                <a:spcPct val="80000"/>
              </a:lnSpc>
              <a:buClr>
                <a:schemeClr val="bg1"/>
              </a:buClr>
              <a:buAutoNum type="arabicPeriod"/>
            </a:pPr>
            <a:r>
              <a:rPr kumimoji="0" lang="ru-RU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Tilda Sans" panose="020B0502020204020303" pitchFamily="34" charset="0"/>
                <a:ea typeface="+mn-ea"/>
                <a:cs typeface="+mn-cs"/>
                <a:sym typeface="Helvetica Neue Medium"/>
              </a:rPr>
              <a:t>Какой объем составляют иные расходы? </a:t>
            </a:r>
            <a:endParaRPr kumimoji="0" lang="ru-RU" sz="1800" b="0" i="0" u="none" strike="sng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Tilda Sans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-97770" y="738380"/>
            <a:ext cx="4065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lda Sans Black" panose="020B0902020204020303" pitchFamily="34" charset="0"/>
              </a:rPr>
              <a:t>Условия задачи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399280" y="810277"/>
            <a:ext cx="2252807" cy="465142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87954" y="771722"/>
            <a:ext cx="16754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B9099"/>
                </a:solidFill>
                <a:latin typeface="Tilda Sans Black" panose="020B0902020204020303" pitchFamily="34" charset="0"/>
              </a:rPr>
              <a:t>Вопросы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43156C0-47BF-2BE5-100C-A8432FD829B8}"/>
              </a:ext>
            </a:extLst>
          </p:cNvPr>
          <p:cNvSpPr/>
          <p:nvPr/>
        </p:nvSpPr>
        <p:spPr>
          <a:xfrm>
            <a:off x="358775" y="1409385"/>
            <a:ext cx="2133702" cy="204311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Показатель бюджета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3CAA3D0-D78D-7967-70DB-1C02E5EE8A05}"/>
              </a:ext>
            </a:extLst>
          </p:cNvPr>
          <p:cNvSpPr/>
          <p:nvPr/>
        </p:nvSpPr>
        <p:spPr>
          <a:xfrm>
            <a:off x="2654711" y="1413508"/>
            <a:ext cx="2136364" cy="204311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lda Sans Bold" panose="020B0702020204020303" pitchFamily="34" charset="0"/>
                <a:ea typeface="Tilda Sans Bold" panose="020B0702020204020303" pitchFamily="34" charset="0"/>
                <a:cs typeface="+mn-cs"/>
                <a:sym typeface="Helvetica Neue Medium"/>
              </a:rPr>
              <a:t>Значение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8775" y="1669465"/>
            <a:ext cx="4432300" cy="195587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759" y="1658768"/>
            <a:ext cx="837089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Доходы, всего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42903" y="1658768"/>
            <a:ext cx="34817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100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3392" y="2378154"/>
            <a:ext cx="4432300" cy="195587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5759" y="2367457"/>
            <a:ext cx="872355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Расходы, всего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462139" y="2367457"/>
            <a:ext cx="328936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115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8170" y="1835986"/>
            <a:ext cx="1662635" cy="4662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278607" hangingPunct="1">
              <a:defRPr/>
            </a:pPr>
            <a:r>
              <a:rPr lang="ru-RU" sz="810" b="0" dirty="0">
                <a:solidFill>
                  <a:srgbClr val="E5205A"/>
                </a:solidFill>
                <a:latin typeface="Tilda Sans" panose="020B0502020204020303" pitchFamily="34" charset="0"/>
                <a:sym typeface="Helvetica Neue Light"/>
              </a:rPr>
              <a:t>налог на доходы физических лиц</a:t>
            </a:r>
            <a:br>
              <a:rPr lang="ru-RU" sz="810" b="0" dirty="0">
                <a:solidFill>
                  <a:srgbClr val="E5205A"/>
                </a:solidFill>
                <a:latin typeface="Tilda Sans" panose="020B0502020204020303" pitchFamily="34" charset="0"/>
                <a:sym typeface="Helvetica Neue Light"/>
              </a:rPr>
            </a:b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налог на прибыль организаций</a:t>
            </a:r>
          </a:p>
          <a:p>
            <a:pPr lvl="0" algn="just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иные доходы</a:t>
            </a:r>
            <a:endParaRPr lang="ru-RU" sz="810" b="0" dirty="0">
              <a:solidFill>
                <a:srgbClr val="E5205A"/>
              </a:solidFill>
              <a:latin typeface="Tilda Sans" panose="020B0502020204020303" pitchFamily="34" charset="0"/>
              <a:sym typeface="Helvetica Neue Ligh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92875" y="1835986"/>
            <a:ext cx="398200" cy="466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278607" hangingPunct="1"/>
            <a:r>
              <a:rPr lang="ru-RU" sz="810" b="0" dirty="0">
                <a:solidFill>
                  <a:srgbClr val="E5205A"/>
                </a:solidFill>
                <a:latin typeface="Tilda Sans" panose="020B0502020204020303" pitchFamily="34" charset="0"/>
                <a:sym typeface="Helvetica Neue Light"/>
              </a:rPr>
              <a:t>?%</a:t>
            </a:r>
            <a:br>
              <a:rPr lang="ru-RU" sz="810" b="0" dirty="0">
                <a:solidFill>
                  <a:srgbClr val="E5205A"/>
                </a:solidFill>
                <a:latin typeface="Tilda Sans" panose="020B0502020204020303" pitchFamily="34" charset="0"/>
                <a:sym typeface="Helvetica Neue Light"/>
              </a:rPr>
            </a:b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35%</a:t>
            </a:r>
            <a:br>
              <a:rPr lang="ru-RU" sz="810" b="0" dirty="0">
                <a:latin typeface="Tilda Sans" panose="020B0502020204020303" pitchFamily="34" charset="0"/>
                <a:sym typeface="Helvetica Neue Light"/>
              </a:rPr>
            </a:b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20%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35759" y="2584438"/>
            <a:ext cx="1473480" cy="96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defTabSz="278607" hangingPunct="1">
              <a:defRPr/>
            </a:pP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социальные выплаты</a:t>
            </a:r>
            <a:br>
              <a:rPr lang="ru-RU" sz="810" b="0" dirty="0">
                <a:latin typeface="Tilda Sans" panose="020B0502020204020303" pitchFamily="34" charset="0"/>
                <a:sym typeface="Helvetica Neue Light"/>
              </a:rPr>
            </a:b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столичное образование</a:t>
            </a:r>
          </a:p>
          <a:p>
            <a:pPr lvl="0" algn="l" defTabSz="278607" hangingPunct="1">
              <a:defRPr/>
            </a:pP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столичное здравоохранение</a:t>
            </a:r>
          </a:p>
          <a:p>
            <a:pPr lvl="0" algn="l" defTabSz="278607" hangingPunct="1">
              <a:defRPr/>
            </a:pP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московский спорт</a:t>
            </a:r>
          </a:p>
          <a:p>
            <a:pPr lvl="0" algn="l" defTabSz="278607" hangingPunct="1">
              <a:defRPr/>
            </a:pPr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культура Москвы</a:t>
            </a:r>
          </a:p>
          <a:p>
            <a:pPr lvl="0" algn="l" defTabSz="278607" hangingPunct="1"/>
            <a:r>
              <a:rPr lang="ru-RU" sz="810" b="0" dirty="0">
                <a:solidFill>
                  <a:srgbClr val="E5205A"/>
                </a:solidFill>
                <a:latin typeface="Tilda Sans" panose="020B0502020204020303" pitchFamily="34" charset="0"/>
                <a:sym typeface="Helvetica Neue Light"/>
              </a:rPr>
              <a:t>иные расходы</a:t>
            </a:r>
          </a:p>
          <a:p>
            <a:pPr lvl="0" algn="l" defTabSz="278607" hangingPunct="1"/>
            <a:endParaRPr lang="ru-RU" sz="810" b="0" dirty="0">
              <a:latin typeface="Tilda Sans" panose="020B0502020204020303" pitchFamily="34" charset="0"/>
              <a:sym typeface="Helvetica Neue Ligh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01225" y="2584438"/>
            <a:ext cx="389850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27%</a:t>
            </a:r>
          </a:p>
          <a:p>
            <a:pPr lvl="0" algn="r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23%</a:t>
            </a:r>
          </a:p>
          <a:p>
            <a:pPr lvl="0" algn="r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20%</a:t>
            </a:r>
          </a:p>
          <a:p>
            <a:pPr lvl="0" algn="r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15%</a:t>
            </a:r>
          </a:p>
          <a:p>
            <a:pPr lvl="0" algn="r" defTabSz="278607" hangingPunct="1"/>
            <a:r>
              <a:rPr lang="ru-RU" sz="810" b="0" dirty="0">
                <a:latin typeface="Tilda Sans" panose="020B0502020204020303" pitchFamily="34" charset="0"/>
                <a:sym typeface="Helvetica Neue Light"/>
              </a:rPr>
              <a:t>10%</a:t>
            </a:r>
          </a:p>
          <a:p>
            <a:pPr lvl="0" algn="r" defTabSz="278607" hangingPunct="1"/>
            <a:r>
              <a:rPr lang="ru-RU" sz="810" b="0" dirty="0">
                <a:solidFill>
                  <a:srgbClr val="E5205A"/>
                </a:solidFill>
                <a:latin typeface="Tilda Sans" panose="020B0502020204020303" pitchFamily="34" charset="0"/>
                <a:sym typeface="Helvetica Neue Light"/>
              </a:rPr>
              <a:t>?%</a:t>
            </a:r>
          </a:p>
        </p:txBody>
      </p:sp>
      <p:sp>
        <p:nvSpPr>
          <p:cNvPr id="24" name="Номер слайда 1">
            <a:extLst>
              <a:ext uri="{FF2B5EF4-FFF2-40B4-BE49-F238E27FC236}">
                <a16:creationId xmlns:a16="http://schemas.microsoft.com/office/drawing/2014/main" id="{2E1BDD41-8233-4CA0-B77B-7646128776F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1"/>
                </a:solidFill>
                <a:latin typeface="Tilda Sans" panose="020B0402020204020303" pitchFamily="34" charset="0"/>
              </a:rPr>
              <a:t>17</a:t>
            </a:fld>
            <a:endParaRPr lang="ru-RU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  <p:sp>
        <p:nvSpPr>
          <p:cNvPr id="25" name="Скругленный прямоугольник 19">
            <a:extLst>
              <a:ext uri="{FF2B5EF4-FFF2-40B4-BE49-F238E27FC236}">
                <a16:creationId xmlns:a16="http://schemas.microsoft.com/office/drawing/2014/main" id="{46591BE7-195E-470C-8AF9-851E5527357F}"/>
              </a:ext>
            </a:extLst>
          </p:cNvPr>
          <p:cNvSpPr/>
          <p:nvPr/>
        </p:nvSpPr>
        <p:spPr>
          <a:xfrm>
            <a:off x="358775" y="3481066"/>
            <a:ext cx="4432300" cy="195587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981189A-F49B-4313-9C93-4645E6BA44C7}"/>
              </a:ext>
            </a:extLst>
          </p:cNvPr>
          <p:cNvSpPr/>
          <p:nvPr/>
        </p:nvSpPr>
        <p:spPr>
          <a:xfrm>
            <a:off x="358774" y="3470369"/>
            <a:ext cx="1172313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Профицит/дефицит?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BB0700A-2201-4805-BA4B-49F6989208FA}"/>
              </a:ext>
            </a:extLst>
          </p:cNvPr>
          <p:cNvSpPr/>
          <p:nvPr/>
        </p:nvSpPr>
        <p:spPr>
          <a:xfrm>
            <a:off x="4471529" y="3470369"/>
            <a:ext cx="32092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278607" hangingPunct="1"/>
            <a:r>
              <a:rPr lang="ru-RU" sz="810" b="0" dirty="0">
                <a:solidFill>
                  <a:schemeClr val="bg1"/>
                </a:solidFill>
                <a:latin typeface="Tilda Sans" panose="020B0502020204020303" pitchFamily="34" charset="0"/>
                <a:sym typeface="Helvetica Neue Light"/>
              </a:rPr>
              <a:t>?%</a:t>
            </a:r>
          </a:p>
        </p:txBody>
      </p:sp>
    </p:spTree>
    <p:extLst>
      <p:ext uri="{BB962C8B-B14F-4D97-AF65-F5344CB8AC3E}">
        <p14:creationId xmlns:p14="http://schemas.microsoft.com/office/powerpoint/2010/main" val="289124846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5598" y="3253645"/>
            <a:ext cx="9144000" cy="1954622"/>
          </a:xfrm>
          <a:prstGeom prst="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2869" y="644721"/>
            <a:ext cx="8415512" cy="488820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55412" y="45698"/>
            <a:ext cx="4798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2000" dirty="0">
                <a:latin typeface="Tilda Sans Black" panose="020B0902020204020303" pitchFamily="34" charset="0"/>
              </a:rPr>
              <a:t>Государственные программы Москвы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B71877-B4D1-4595-B66F-35D3CE046EA6}"/>
              </a:ext>
            </a:extLst>
          </p:cNvPr>
          <p:cNvGrpSpPr/>
          <p:nvPr/>
        </p:nvGrpSpPr>
        <p:grpSpPr>
          <a:xfrm>
            <a:off x="2156387" y="1217357"/>
            <a:ext cx="1859783" cy="525438"/>
            <a:chOff x="352869" y="1152768"/>
            <a:chExt cx="1859783" cy="525438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869" y="1241636"/>
              <a:ext cx="440265" cy="401417"/>
            </a:xfrm>
            <a:prstGeom prst="rect">
              <a:avLst/>
            </a:prstGeom>
          </p:spPr>
        </p:pic>
        <p:sp>
          <p:nvSpPr>
            <p:cNvPr id="49" name="Прямоугольник 48"/>
            <p:cNvSpPr/>
            <p:nvPr/>
          </p:nvSpPr>
          <p:spPr>
            <a:xfrm>
              <a:off x="833748" y="1152768"/>
              <a:ext cx="137890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/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Социальная поддержка</a:t>
              </a: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833748" y="1339652"/>
              <a:ext cx="103586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737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15%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7D26092-5A8A-48F2-B801-9FA0C3B7A779}"/>
              </a:ext>
            </a:extLst>
          </p:cNvPr>
          <p:cNvGrpSpPr/>
          <p:nvPr/>
        </p:nvGrpSpPr>
        <p:grpSpPr>
          <a:xfrm>
            <a:off x="5971432" y="1196093"/>
            <a:ext cx="1486930" cy="615383"/>
            <a:chOff x="2188826" y="1152768"/>
            <a:chExt cx="1486930" cy="615383"/>
          </a:xfrm>
        </p:grpSpPr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8826" y="1255097"/>
              <a:ext cx="406367" cy="374496"/>
            </a:xfrm>
            <a:prstGeom prst="rect">
              <a:avLst/>
            </a:prstGeom>
          </p:spPr>
        </p:pic>
        <p:sp>
          <p:nvSpPr>
            <p:cNvPr id="52" name="Прямоугольник 51"/>
            <p:cNvSpPr/>
            <p:nvPr/>
          </p:nvSpPr>
          <p:spPr>
            <a:xfrm>
              <a:off x="2603026" y="1152768"/>
              <a:ext cx="1072730" cy="3416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/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Столичное </a:t>
              </a:r>
            </a:p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здравоохранение</a:t>
              </a: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2603026" y="1429597"/>
              <a:ext cx="98937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611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12%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EA3230A-F72F-40EB-8558-C5B5D847D853}"/>
              </a:ext>
            </a:extLst>
          </p:cNvPr>
          <p:cNvGrpSpPr/>
          <p:nvPr/>
        </p:nvGrpSpPr>
        <p:grpSpPr>
          <a:xfrm>
            <a:off x="4060830" y="1217357"/>
            <a:ext cx="1865942" cy="525438"/>
            <a:chOff x="4148937" y="1152768"/>
            <a:chExt cx="1865942" cy="525438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8937" y="1294936"/>
              <a:ext cx="466127" cy="294816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4599107" y="1152768"/>
              <a:ext cx="141577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/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Столичное образование</a:t>
              </a: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4599107" y="1339652"/>
              <a:ext cx="10903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650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13%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B9734B0-9BFA-4C22-9534-14173790AE4E}"/>
              </a:ext>
            </a:extLst>
          </p:cNvPr>
          <p:cNvGrpSpPr/>
          <p:nvPr/>
        </p:nvGrpSpPr>
        <p:grpSpPr>
          <a:xfrm>
            <a:off x="2453623" y="1974006"/>
            <a:ext cx="1417463" cy="525438"/>
            <a:chOff x="6030485" y="1152768"/>
            <a:chExt cx="1417463" cy="525438"/>
          </a:xfrm>
        </p:grpSpPr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0485" y="1235177"/>
              <a:ext cx="366527" cy="414335"/>
            </a:xfrm>
            <a:prstGeom prst="rect">
              <a:avLst/>
            </a:prstGeom>
          </p:spPr>
        </p:pic>
        <p:sp>
          <p:nvSpPr>
            <p:cNvPr id="56" name="Прямоугольник 55"/>
            <p:cNvSpPr/>
            <p:nvPr/>
          </p:nvSpPr>
          <p:spPr>
            <a:xfrm>
              <a:off x="6380027" y="1152768"/>
              <a:ext cx="106792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/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Культура Москвы</a:t>
              </a: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6380027" y="1339652"/>
              <a:ext cx="992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242 </a:t>
              </a:r>
              <a:r>
                <a:rPr lang="ru-RU" sz="1600" dirty="0">
                  <a:latin typeface="Tilda Sans Black" panose="020B0902020204020303" pitchFamily="34" charset="0"/>
                </a:rPr>
                <a:t>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5%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E643054-15C0-49B1-B6C0-D1780E279A9D}"/>
              </a:ext>
            </a:extLst>
          </p:cNvPr>
          <p:cNvGrpSpPr/>
          <p:nvPr/>
        </p:nvGrpSpPr>
        <p:grpSpPr>
          <a:xfrm>
            <a:off x="7456613" y="2648032"/>
            <a:ext cx="1313492" cy="525438"/>
            <a:chOff x="7563196" y="1152768"/>
            <a:chExt cx="1313492" cy="525438"/>
          </a:xfrm>
        </p:grpSpPr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3196" y="1231192"/>
              <a:ext cx="354575" cy="422304"/>
            </a:xfrm>
            <a:prstGeom prst="rect">
              <a:avLst/>
            </a:prstGeom>
          </p:spPr>
        </p:pic>
        <p:sp>
          <p:nvSpPr>
            <p:cNvPr id="58" name="Прямоугольник 57"/>
            <p:cNvSpPr/>
            <p:nvPr/>
          </p:nvSpPr>
          <p:spPr>
            <a:xfrm>
              <a:off x="7917771" y="1152768"/>
              <a:ext cx="92204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/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Спорт Москвы</a:t>
              </a: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917771" y="1339652"/>
              <a:ext cx="9589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106 </a:t>
              </a:r>
              <a:r>
                <a:rPr lang="ru-RU" sz="1600" dirty="0">
                  <a:latin typeface="Tilda Sans Black" panose="020B0902020204020303" pitchFamily="34" charset="0"/>
                </a:rPr>
                <a:t>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2%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13CAF3B-D9FB-4EB1-9214-6905D5982908}"/>
              </a:ext>
            </a:extLst>
          </p:cNvPr>
          <p:cNvGrpSpPr/>
          <p:nvPr/>
        </p:nvGrpSpPr>
        <p:grpSpPr>
          <a:xfrm>
            <a:off x="274365" y="1217357"/>
            <a:ext cx="1837362" cy="515892"/>
            <a:chOff x="252230" y="1875858"/>
            <a:chExt cx="1837362" cy="515892"/>
          </a:xfrm>
        </p:grpSpPr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147" y="2044258"/>
              <a:ext cx="403616" cy="320948"/>
            </a:xfrm>
            <a:prstGeom prst="rect">
              <a:avLst/>
            </a:prstGeom>
          </p:spPr>
        </p:pic>
        <p:sp>
          <p:nvSpPr>
            <p:cNvPr id="69" name="Прямоугольник 68"/>
            <p:cNvSpPr/>
            <p:nvPr/>
          </p:nvSpPr>
          <p:spPr>
            <a:xfrm>
              <a:off x="252230" y="1875858"/>
              <a:ext cx="1837362" cy="2031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Развитие транспортной системы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781407" y="2053196"/>
              <a:ext cx="124104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1 085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22%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6907845-0056-4D93-B6B4-3A55FE7B9F3E}"/>
              </a:ext>
            </a:extLst>
          </p:cNvPr>
          <p:cNvGrpSpPr/>
          <p:nvPr/>
        </p:nvGrpSpPr>
        <p:grpSpPr>
          <a:xfrm>
            <a:off x="7503021" y="1242705"/>
            <a:ext cx="1433924" cy="515892"/>
            <a:chOff x="2200813" y="1875858"/>
            <a:chExt cx="1433924" cy="515892"/>
          </a:xfrm>
        </p:grpSpPr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813" y="1993670"/>
              <a:ext cx="432793" cy="350125"/>
            </a:xfrm>
            <a:prstGeom prst="rect">
              <a:avLst/>
            </a:prstGeom>
          </p:spPr>
        </p:pic>
        <p:sp>
          <p:nvSpPr>
            <p:cNvPr id="71" name="Прямоугольник 70"/>
            <p:cNvSpPr/>
            <p:nvPr/>
          </p:nvSpPr>
          <p:spPr>
            <a:xfrm>
              <a:off x="2589258" y="1875858"/>
              <a:ext cx="601447" cy="2031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Жилище</a:t>
              </a: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2589258" y="2053196"/>
              <a:ext cx="10454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568 </a:t>
              </a:r>
              <a:r>
                <a:rPr lang="ru-RU" sz="1600" dirty="0">
                  <a:latin typeface="Tilda Sans Black" panose="020B0902020204020303" pitchFamily="34" charset="0"/>
                </a:rPr>
                <a:t>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11%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74C9756-0857-4668-82DE-D0F74684A804}"/>
              </a:ext>
            </a:extLst>
          </p:cNvPr>
          <p:cNvGrpSpPr/>
          <p:nvPr/>
        </p:nvGrpSpPr>
        <p:grpSpPr>
          <a:xfrm>
            <a:off x="362962" y="2562976"/>
            <a:ext cx="2452737" cy="577522"/>
            <a:chOff x="3930872" y="1814228"/>
            <a:chExt cx="2452737" cy="577522"/>
          </a:xfrm>
        </p:grpSpPr>
        <p:pic>
          <p:nvPicPr>
            <p:cNvPr id="64" name="Рисунок 6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0872" y="1954767"/>
              <a:ext cx="403617" cy="427931"/>
            </a:xfrm>
            <a:prstGeom prst="rect">
              <a:avLst/>
            </a:prstGeom>
          </p:spPr>
        </p:pic>
        <p:sp>
          <p:nvSpPr>
            <p:cNvPr id="73" name="Прямоугольник 72"/>
            <p:cNvSpPr/>
            <p:nvPr/>
          </p:nvSpPr>
          <p:spPr>
            <a:xfrm>
              <a:off x="4297973" y="1814228"/>
              <a:ext cx="2085636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Развитие коммунально-инженерной инфраструктуры и энергосбережение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4297973" y="2053196"/>
              <a:ext cx="9589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132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3%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2E2B160-EF2E-46C1-98F9-04FA7995386F}"/>
              </a:ext>
            </a:extLst>
          </p:cNvPr>
          <p:cNvGrpSpPr/>
          <p:nvPr/>
        </p:nvGrpSpPr>
        <p:grpSpPr>
          <a:xfrm>
            <a:off x="357730" y="1974006"/>
            <a:ext cx="2008675" cy="515892"/>
            <a:chOff x="6709293" y="1875858"/>
            <a:chExt cx="2008675" cy="515892"/>
          </a:xfrm>
        </p:grpSpPr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9293" y="2000964"/>
              <a:ext cx="466834" cy="335537"/>
            </a:xfrm>
            <a:prstGeom prst="rect">
              <a:avLst/>
            </a:prstGeom>
          </p:spPr>
        </p:pic>
        <p:sp>
          <p:nvSpPr>
            <p:cNvPr id="75" name="Прямоугольник 74"/>
            <p:cNvSpPr/>
            <p:nvPr/>
          </p:nvSpPr>
          <p:spPr>
            <a:xfrm>
              <a:off x="7178764" y="1875858"/>
              <a:ext cx="1539204" cy="2031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Развитие городской среды</a:t>
              </a: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7178764" y="2053196"/>
              <a:ext cx="10038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263 </a:t>
              </a:r>
              <a:r>
                <a:rPr lang="ru-RU" sz="1600" dirty="0">
                  <a:latin typeface="Tilda Sans Black" panose="020B0902020204020303" pitchFamily="34" charset="0"/>
                </a:rPr>
                <a:t>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5%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F82CDA1-6B68-4FEB-AD8A-8BB8391463D5}"/>
              </a:ext>
            </a:extLst>
          </p:cNvPr>
          <p:cNvGrpSpPr/>
          <p:nvPr/>
        </p:nvGrpSpPr>
        <p:grpSpPr>
          <a:xfrm>
            <a:off x="6389839" y="1908472"/>
            <a:ext cx="2511954" cy="615357"/>
            <a:chOff x="361755" y="2488343"/>
            <a:chExt cx="2511954" cy="615357"/>
          </a:xfrm>
        </p:grpSpPr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55" y="2741265"/>
              <a:ext cx="437657" cy="335537"/>
            </a:xfrm>
            <a:prstGeom prst="rect">
              <a:avLst/>
            </a:prstGeom>
          </p:spPr>
        </p:pic>
        <p:sp>
          <p:nvSpPr>
            <p:cNvPr id="77" name="Прямоугольник 76"/>
            <p:cNvSpPr/>
            <p:nvPr/>
          </p:nvSpPr>
          <p:spPr>
            <a:xfrm>
              <a:off x="785095" y="2488343"/>
              <a:ext cx="2088614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Экономическое развитие </a:t>
              </a:r>
            </a:p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и инвестиционная привлекательность</a:t>
              </a: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796801" y="2765146"/>
              <a:ext cx="97654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207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4%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743505B-44A2-4A53-A7B8-7B05FBB4830C}"/>
              </a:ext>
            </a:extLst>
          </p:cNvPr>
          <p:cNvGrpSpPr/>
          <p:nvPr/>
        </p:nvGrpSpPr>
        <p:grpSpPr>
          <a:xfrm>
            <a:off x="3130004" y="2648032"/>
            <a:ext cx="1489471" cy="493689"/>
            <a:chOff x="2239163" y="2695067"/>
            <a:chExt cx="1489471" cy="493689"/>
          </a:xfrm>
        </p:grpSpPr>
        <p:pic>
          <p:nvPicPr>
            <p:cNvPr id="67" name="Рисунок 6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9163" y="2695067"/>
              <a:ext cx="345262" cy="427932"/>
            </a:xfrm>
            <a:prstGeom prst="rect">
              <a:avLst/>
            </a:prstGeom>
          </p:spPr>
        </p:pic>
        <p:sp>
          <p:nvSpPr>
            <p:cNvPr id="79" name="Прямоугольник 78"/>
            <p:cNvSpPr/>
            <p:nvPr/>
          </p:nvSpPr>
          <p:spPr>
            <a:xfrm>
              <a:off x="2614226" y="2709942"/>
              <a:ext cx="1114408" cy="2031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Безопасный город</a:t>
              </a: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2614226" y="2850202"/>
              <a:ext cx="93166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107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2%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DBC8023-9763-4A95-A2E1-08D7C82F2A3C}"/>
              </a:ext>
            </a:extLst>
          </p:cNvPr>
          <p:cNvGrpSpPr/>
          <p:nvPr/>
        </p:nvGrpSpPr>
        <p:grpSpPr>
          <a:xfrm>
            <a:off x="5071843" y="2648032"/>
            <a:ext cx="2076625" cy="505845"/>
            <a:chOff x="3993577" y="2682911"/>
            <a:chExt cx="2076625" cy="505845"/>
          </a:xfrm>
        </p:grpSpPr>
        <p:pic>
          <p:nvPicPr>
            <p:cNvPr id="68" name="Рисунок 6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3577" y="2682911"/>
              <a:ext cx="466834" cy="452245"/>
            </a:xfrm>
            <a:prstGeom prst="rect">
              <a:avLst/>
            </a:prstGeom>
          </p:spPr>
        </p:pic>
        <p:sp>
          <p:nvSpPr>
            <p:cNvPr id="81" name="Прямоугольник 80"/>
            <p:cNvSpPr/>
            <p:nvPr/>
          </p:nvSpPr>
          <p:spPr>
            <a:xfrm>
              <a:off x="4409170" y="2709942"/>
              <a:ext cx="1661032" cy="2031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Градостроительная политика</a:t>
              </a: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4409170" y="2850202"/>
              <a:ext cx="9589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104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2%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D503127-183A-44FA-8E79-BBC3347800D2}"/>
              </a:ext>
            </a:extLst>
          </p:cNvPr>
          <p:cNvGrpSpPr/>
          <p:nvPr/>
        </p:nvGrpSpPr>
        <p:grpSpPr>
          <a:xfrm>
            <a:off x="4095515" y="1908472"/>
            <a:ext cx="2001738" cy="589613"/>
            <a:chOff x="6278262" y="2577543"/>
            <a:chExt cx="2001738" cy="589613"/>
          </a:xfrm>
        </p:grpSpPr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8262" y="2741548"/>
              <a:ext cx="437655" cy="291771"/>
            </a:xfrm>
            <a:prstGeom prst="rect">
              <a:avLst/>
            </a:prstGeom>
          </p:spPr>
        </p:pic>
        <p:sp>
          <p:nvSpPr>
            <p:cNvPr id="83" name="Прямоугольник 82"/>
            <p:cNvSpPr/>
            <p:nvPr/>
          </p:nvSpPr>
          <p:spPr>
            <a:xfrm>
              <a:off x="6715917" y="2577543"/>
              <a:ext cx="1564083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b">
                <a:lnSpc>
                  <a:spcPct val="80000"/>
                </a:lnSpc>
              </a:pPr>
              <a:r>
                <a:rPr lang="ru-RU" sz="900" b="0" dirty="0">
                  <a:solidFill>
                    <a:schemeClr val="tx1"/>
                  </a:solidFill>
                  <a:latin typeface="Tilda Sans" panose="020B0502020204020303" pitchFamily="34" charset="0"/>
                </a:rPr>
                <a:t>Развитие цифровой среды и инноваций</a:t>
              </a: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6715917" y="2828602"/>
              <a:ext cx="10038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ru-RU" sz="1600" dirty="0">
                  <a:solidFill>
                    <a:srgbClr val="E5205A"/>
                  </a:solidFill>
                  <a:latin typeface="Tilda Sans Black" panose="020B0902020204020303" pitchFamily="34" charset="0"/>
                </a:rPr>
                <a:t>204</a:t>
              </a:r>
              <a:r>
                <a:rPr lang="ru-RU" sz="1600" dirty="0">
                  <a:latin typeface="Tilda Sans Black" panose="020B0902020204020303" pitchFamily="34" charset="0"/>
                </a:rPr>
                <a:t> / </a:t>
              </a:r>
              <a:r>
                <a:rPr lang="ru-RU" sz="1600" dirty="0">
                  <a:solidFill>
                    <a:srgbClr val="1B9099"/>
                  </a:solidFill>
                  <a:latin typeface="Tilda Sans Black" panose="020B0902020204020303" pitchFamily="34" charset="0"/>
                </a:rPr>
                <a:t>4%</a:t>
              </a:r>
              <a:endParaRPr lang="ru-RU" sz="1600" b="0" dirty="0">
                <a:solidFill>
                  <a:srgbClr val="1B9099"/>
                </a:solidFill>
                <a:latin typeface="Tilda Sans Black" panose="020B0902020204020303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926825" y="801408"/>
            <a:ext cx="1710405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>
                <a:solidFill>
                  <a:schemeClr val="bg1"/>
                </a:solidFill>
                <a:latin typeface="Tilda Sans Bold" panose="020B0702020204020303" pitchFamily="34" charset="0"/>
              </a:rPr>
              <a:t>2025 год, млрд руб.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lda Sans Bold" panose="020B0702020204020303" pitchFamily="34" charset="0"/>
              <a:sym typeface="Helvetica Neue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78586" y="646437"/>
            <a:ext cx="35173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b"/>
            <a:r>
              <a:rPr lang="ru-RU" sz="1000" b="0" dirty="0">
                <a:solidFill>
                  <a:schemeClr val="bg1"/>
                </a:solidFill>
                <a:latin typeface="Tilda Sans" panose="020B0502020204020303" pitchFamily="34" charset="0"/>
              </a:rPr>
              <a:t>Расходы на реализацию государственных программ, всего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378586" y="803479"/>
            <a:ext cx="1191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  <a:latin typeface="Tilda Sans Black" panose="020B0902020204020303" pitchFamily="34" charset="0"/>
              </a:rPr>
              <a:t>5 014 / 100%</a:t>
            </a:r>
            <a:endParaRPr lang="ru-RU" sz="1400" b="0" dirty="0">
              <a:solidFill>
                <a:schemeClr val="bg1"/>
              </a:solidFill>
              <a:latin typeface="Tilda Sans Black" panose="020B0902020204020303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52230" y="3258619"/>
            <a:ext cx="8630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000" dirty="0">
                <a:solidFill>
                  <a:schemeClr val="bg1"/>
                </a:solidFill>
                <a:latin typeface="Tilda Sans Black" panose="020B0902020204020303" pitchFamily="34" charset="0"/>
              </a:rPr>
              <a:t>Примеры целей государственных программы города Москвы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560778" y="3718069"/>
            <a:ext cx="9813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900" dirty="0">
                <a:solidFill>
                  <a:schemeClr val="bg1"/>
                </a:solidFill>
                <a:latin typeface="Tilda Sans Black" panose="020B0902020204020303" pitchFamily="34" charset="0"/>
              </a:rPr>
              <a:t>Спорт Москвы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144200" y="4127308"/>
            <a:ext cx="249414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  <a:t>Благодаря этой государственной программе повышается интерес москвичей к занятиям физической культурой и спортом, престиж здорового образа жизни. В городе Москве создаются новые бассейны, катки, стадионы </a:t>
            </a:r>
            <a:b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</a:br>
            <a: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  <a:t>и другие спортивные объекты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5990836" y="3726827"/>
            <a:ext cx="2719225" cy="20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dirty="0">
                <a:solidFill>
                  <a:schemeClr val="bg1"/>
                </a:solidFill>
                <a:latin typeface="Tilda Sans Black" panose="020B0902020204020303" pitchFamily="34" charset="0"/>
              </a:rPr>
              <a:t>Развитие транспортной системы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5564739" y="4127308"/>
            <a:ext cx="3145322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  <a:t>Эта программа позволяет строить новые линии метро, автомобильные дороги, а также обеспечивать город автобусами, электробусами, поездами и трамваями. Кроме того, средства </a:t>
            </a:r>
            <a:b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</a:br>
            <a: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  <a:t>на ее выполнение позволяют эксплуатировать наши дороги, мосты, тоннели и путепроводы, поддерживать их в чистоте, бороться с гололедом, вывозить снег и ремонтировать улично-дорожную сеть города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735578" y="3718069"/>
            <a:ext cx="19801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900" dirty="0">
                <a:solidFill>
                  <a:schemeClr val="bg1"/>
                </a:solidFill>
                <a:latin typeface="Tilda Sans Black" panose="020B0902020204020303" pitchFamily="34" charset="0"/>
              </a:rPr>
              <a:t>Развитие образования </a:t>
            </a:r>
            <a:br>
              <a:rPr lang="ru-RU" sz="900" dirty="0">
                <a:solidFill>
                  <a:schemeClr val="bg1"/>
                </a:solidFill>
                <a:latin typeface="Tilda Sans Black" panose="020B0902020204020303" pitchFamily="34" charset="0"/>
              </a:rPr>
            </a:br>
            <a:r>
              <a:rPr lang="ru-RU" sz="900" dirty="0">
                <a:solidFill>
                  <a:schemeClr val="bg1"/>
                </a:solidFill>
                <a:latin typeface="Tilda Sans Black" panose="020B0902020204020303" pitchFamily="34" charset="0"/>
              </a:rPr>
              <a:t>города Москвы </a:t>
            </a:r>
          </a:p>
          <a:p>
            <a:pPr algn="l">
              <a:lnSpc>
                <a:spcPct val="80000"/>
              </a:lnSpc>
            </a:pPr>
            <a:r>
              <a:rPr lang="ru-RU" sz="900" dirty="0">
                <a:solidFill>
                  <a:schemeClr val="bg1"/>
                </a:solidFill>
                <a:latin typeface="Tilda Sans Black" panose="020B0902020204020303" pitchFamily="34" charset="0"/>
              </a:rPr>
              <a:t>«Столичное образование»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79085" y="4127308"/>
            <a:ext cx="2795316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  <a:t>Данная государственная программа позволяет обеспечить качественными образовательными услугами воспитанников детских садов, учащихся школ, студентов колледжей и высших учебных заведений. За счет бюджетных средств обеспечивается комфортная </a:t>
            </a:r>
            <a:b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</a:br>
            <a:r>
              <a:rPr lang="ru-RU" sz="800" b="0" dirty="0">
                <a:solidFill>
                  <a:schemeClr val="bg1"/>
                </a:solidFill>
                <a:latin typeface="Tilda Sans" panose="020B0502020204020303" pitchFamily="34" charset="0"/>
              </a:rPr>
              <a:t>и безопасная образовательная среда, позволяющая раскрыть потенциал и освоить востребованную профессию и специальность.</a:t>
            </a:r>
          </a:p>
        </p:txBody>
      </p:sp>
      <p:pic>
        <p:nvPicPr>
          <p:cNvPr id="106" name="Рисунок 10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064" y="3718069"/>
            <a:ext cx="286411" cy="341634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5" y="3718069"/>
            <a:ext cx="363162" cy="228821"/>
          </a:xfrm>
          <a:prstGeom prst="rect">
            <a:avLst/>
          </a:prstGeom>
        </p:spPr>
      </p:pic>
      <p:sp>
        <p:nvSpPr>
          <p:cNvPr id="87" name="Прямоугольник 86"/>
          <p:cNvSpPr/>
          <p:nvPr/>
        </p:nvSpPr>
        <p:spPr>
          <a:xfrm>
            <a:off x="255412" y="352124"/>
            <a:ext cx="69926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b"/>
            <a:r>
              <a:rPr lang="ru-RU" sz="1100" b="0" dirty="0">
                <a:solidFill>
                  <a:srgbClr val="243839"/>
                </a:solidFill>
                <a:latin typeface="Tilda Sans" panose="020B0502020204020303" pitchFamily="34" charset="0"/>
              </a:rPr>
              <a:t>Важный инструмент учета расходов и конечных результатов</a:t>
            </a:r>
            <a:r>
              <a:rPr lang="en-US" sz="1100" b="0" dirty="0">
                <a:solidFill>
                  <a:srgbClr val="243839"/>
                </a:solidFill>
                <a:latin typeface="Tilda Sans" panose="020B0502020204020303" pitchFamily="34" charset="0"/>
              </a:rPr>
              <a:t>.</a:t>
            </a:r>
            <a:r>
              <a:rPr lang="ru-RU" sz="1100" b="0" dirty="0">
                <a:solidFill>
                  <a:srgbClr val="243839"/>
                </a:solidFill>
                <a:latin typeface="Tilda Sans" panose="020B0502020204020303" pitchFamily="34" charset="0"/>
              </a:rPr>
              <a:t> Иные расходы отражаются как непрограммные.</a:t>
            </a:r>
          </a:p>
        </p:txBody>
      </p:sp>
      <p:sp>
        <p:nvSpPr>
          <p:cNvPr id="88" name="Номер слайда 1">
            <a:extLst>
              <a:ext uri="{FF2B5EF4-FFF2-40B4-BE49-F238E27FC236}">
                <a16:creationId xmlns:a16="http://schemas.microsoft.com/office/drawing/2014/main" id="{9551AC08-CAFF-4FA3-B49A-F9221FE97692}"/>
              </a:ext>
            </a:extLst>
          </p:cNvPr>
          <p:cNvSpPr txBox="1">
            <a:spLocks/>
          </p:cNvSpPr>
          <p:nvPr/>
        </p:nvSpPr>
        <p:spPr>
          <a:xfrm>
            <a:off x="8803760" y="4834563"/>
            <a:ext cx="313660" cy="227242"/>
          </a:xfrm>
          <a:prstGeom prst="rect">
            <a:avLst/>
          </a:prstGeom>
        </p:spPr>
        <p:txBody>
          <a:bodyPr/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z="810" b="0" smtClean="0">
                <a:solidFill>
                  <a:schemeClr val="bg1"/>
                </a:solidFill>
                <a:latin typeface="Tilda Sans" panose="020B0402020204020303" pitchFamily="34" charset="0"/>
              </a:rPr>
              <a:pPr/>
              <a:t>18</a:t>
            </a:fld>
            <a:endParaRPr lang="ru-RU" sz="810" b="0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9574E84-08F4-4958-8FBF-7643DC8FA7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345" y="3718069"/>
            <a:ext cx="315735" cy="25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1906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2" y="617652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754970-019F-4480-892A-5DAC04072CE1}"/>
              </a:ext>
            </a:extLst>
          </p:cNvPr>
          <p:cNvSpPr txBox="1"/>
          <p:nvPr/>
        </p:nvSpPr>
        <p:spPr>
          <a:xfrm>
            <a:off x="257270" y="1348949"/>
            <a:ext cx="4429416" cy="573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5400" dirty="0">
                <a:solidFill>
                  <a:schemeClr val="bg1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ЗАДАНИЕ 4</a:t>
            </a:r>
            <a:endParaRPr lang="ru-RU" sz="5400" dirty="0">
              <a:solidFill>
                <a:srgbClr val="243839"/>
              </a:solidFill>
              <a:latin typeface="Tilda Sans Black" panose="020B0902020204020303" pitchFamily="34" charset="0"/>
              <a:ea typeface="Tilda Sans Black" panose="020B0902020204020303" pitchFamily="34" charset="0"/>
            </a:endParaRPr>
          </a:p>
        </p:txBody>
      </p:sp>
      <p:sp>
        <p:nvSpPr>
          <p:cNvPr id="9" name="Скругленный прямоугольник 2">
            <a:extLst>
              <a:ext uri="{FF2B5EF4-FFF2-40B4-BE49-F238E27FC236}">
                <a16:creationId xmlns:a16="http://schemas.microsoft.com/office/drawing/2014/main" id="{E3FBA933-656F-40EC-BC6D-C83930D7E716}"/>
              </a:ext>
            </a:extLst>
          </p:cNvPr>
          <p:cNvSpPr/>
          <p:nvPr/>
        </p:nvSpPr>
        <p:spPr>
          <a:xfrm>
            <a:off x="359020" y="2527019"/>
            <a:ext cx="3495008" cy="759939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Tilda Sans Black" panose="020B0502020204020303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id="{FB3EA4B7-CA8D-6C4F-B55A-69922FEEDB68}"/>
              </a:ext>
            </a:extLst>
          </p:cNvPr>
          <p:cNvSpPr txBox="1">
            <a:spLocks/>
          </p:cNvSpPr>
          <p:nvPr/>
        </p:nvSpPr>
        <p:spPr>
          <a:xfrm>
            <a:off x="536343" y="2709262"/>
            <a:ext cx="3870351" cy="1343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62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r>
              <a:rPr lang="ru-RU" sz="1600" b="1" dirty="0">
                <a:solidFill>
                  <a:srgbClr val="243839"/>
                </a:solidFill>
                <a:latin typeface="Tilda Sans Bold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Придумайте проект, который </a:t>
            </a:r>
            <a:br>
              <a:rPr lang="ru-RU" sz="1600" b="1" dirty="0">
                <a:solidFill>
                  <a:srgbClr val="243839"/>
                </a:solidFill>
                <a:latin typeface="Tilda Sans Bold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</a:br>
            <a:r>
              <a:rPr lang="ru-RU" sz="1600" b="1" dirty="0">
                <a:solidFill>
                  <a:srgbClr val="243839"/>
                </a:solidFill>
                <a:latin typeface="Tilda Sans Bold" panose="020B0502020204020303" pitchFamily="34" charset="0"/>
                <a:ea typeface="Times New Roman"/>
                <a:cs typeface="Arial" panose="020B0604020202020204" pitchFamily="34" charset="0"/>
                <a:sym typeface="Times New Roman"/>
              </a:rPr>
              <a:t>украсит наш город</a:t>
            </a:r>
          </a:p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endParaRPr lang="ru-RU" sz="1600" b="1" dirty="0">
              <a:solidFill>
                <a:srgbClr val="243839"/>
              </a:solidFill>
              <a:latin typeface="Tilda Sans Black" panose="020B05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0" indent="0" rtl="0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2595"/>
              <a:buFontTx/>
              <a:buNone/>
            </a:pPr>
            <a:endParaRPr lang="ru-RU" sz="1600" b="1" dirty="0">
              <a:solidFill>
                <a:srgbClr val="243839"/>
              </a:solidFill>
              <a:latin typeface="Tilda Sans Black" panose="020B0502020204020303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6238" y="4728150"/>
            <a:ext cx="549381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lda Sans Bold" panose="020B0702020204020303" pitchFamily="34" charset="0"/>
              </a:rPr>
              <a:t>ВРЕМЯ ВЫПОЛНЕНИЯ ЗАДАНИЯ –</a:t>
            </a:r>
            <a:r>
              <a:rPr lang="en-US" sz="2000">
                <a:solidFill>
                  <a:schemeClr val="bg1"/>
                </a:solidFill>
                <a:latin typeface="Tilda Sans Bold" panose="020B0702020204020303" pitchFamily="34" charset="0"/>
              </a:rPr>
              <a:t> 5 </a:t>
            </a:r>
            <a:r>
              <a:rPr lang="ru-RU" sz="2000">
                <a:solidFill>
                  <a:schemeClr val="bg1"/>
                </a:solidFill>
                <a:latin typeface="Tilda Sans Bold" panose="020B0702020204020303" pitchFamily="34" charset="0"/>
              </a:rPr>
              <a:t>МИНУТ</a:t>
            </a:r>
            <a:endParaRPr lang="ru-RU" sz="2000" dirty="0">
              <a:solidFill>
                <a:schemeClr val="bg1"/>
              </a:solidFill>
              <a:latin typeface="Tilda Sans Bold" panose="020B0702020204020303" pitchFamily="34" charset="0"/>
            </a:endParaRPr>
          </a:p>
        </p:txBody>
      </p:sp>
      <p:sp>
        <p:nvSpPr>
          <p:cNvPr id="7" name="Номер слайда 1">
            <a:extLst>
              <a:ext uri="{FF2B5EF4-FFF2-40B4-BE49-F238E27FC236}">
                <a16:creationId xmlns:a16="http://schemas.microsoft.com/office/drawing/2014/main" id="{E4EDD25C-D462-4C91-99CB-7C79D220742C}"/>
              </a:ext>
            </a:extLst>
          </p:cNvPr>
          <p:cNvSpPr txBox="1">
            <a:spLocks/>
          </p:cNvSpPr>
          <p:nvPr/>
        </p:nvSpPr>
        <p:spPr>
          <a:xfrm>
            <a:off x="8803760" y="4834563"/>
            <a:ext cx="313660" cy="227242"/>
          </a:xfrm>
          <a:prstGeom prst="rect">
            <a:avLst/>
          </a:prstGeom>
        </p:spPr>
        <p:txBody>
          <a:bodyPr/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z="810" b="0" smtClean="0">
                <a:solidFill>
                  <a:schemeClr val="bg1"/>
                </a:solidFill>
                <a:latin typeface="Tilda Sans" panose="020B0402020204020303" pitchFamily="34" charset="0"/>
              </a:rPr>
              <a:pPr/>
              <a:t>19</a:t>
            </a:fld>
            <a:endParaRPr lang="ru-RU" sz="810" b="0" dirty="0">
              <a:solidFill>
                <a:schemeClr val="bg1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3431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F187BF5-AB3C-4D1A-83BA-CFA4D5851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848" y="139683"/>
            <a:ext cx="8061505" cy="4902904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3327401" y="1716551"/>
            <a:ext cx="5457824" cy="2268000"/>
          </a:xfrm>
          <a:prstGeom prst="roundRect">
            <a:avLst>
              <a:gd name="adj" fmla="val 7504"/>
            </a:avLst>
          </a:prstGeom>
          <a:solidFill>
            <a:srgbClr val="FFFFFF"/>
          </a:solidFill>
          <a:ln w="12700" cap="flat">
            <a:solidFill>
              <a:srgbClr val="9BCFD7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01" y="860828"/>
            <a:ext cx="6888265" cy="682727"/>
          </a:xfrm>
        </p:spPr>
        <p:txBody>
          <a:bodyPr/>
          <a:lstStyle/>
          <a:p>
            <a:r>
              <a:rPr lang="ru-RU" sz="3200" dirty="0">
                <a:solidFill>
                  <a:srgbClr val="243839"/>
                </a:solidFill>
                <a:latin typeface="Tilda Sans Black" panose="020B0502020204020303" pitchFamily="34" charset="0"/>
                <a:ea typeface="Arial"/>
                <a:cs typeface="Arial"/>
                <a:sym typeface="Arial"/>
              </a:rPr>
              <a:t>Что вы поняли / узнали сегодня:</a:t>
            </a:r>
            <a:endParaRPr lang="ru-RU" sz="3200" dirty="0">
              <a:solidFill>
                <a:srgbClr val="243839"/>
              </a:solidFill>
              <a:latin typeface="Tilda Sans Black" panose="020B05020202040203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743CB9-E3CF-84B3-05B6-3ABE8830C779}"/>
              </a:ext>
            </a:extLst>
          </p:cNvPr>
          <p:cNvSpPr/>
          <p:nvPr/>
        </p:nvSpPr>
        <p:spPr>
          <a:xfrm>
            <a:off x="3106969" y="1557020"/>
            <a:ext cx="6050071" cy="2678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3EA4B7-CA8D-6C4F-B55A-69922FEED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1194" y="2038849"/>
            <a:ext cx="5016578" cy="1845632"/>
          </a:xfrm>
        </p:spPr>
        <p:txBody>
          <a:bodyPr/>
          <a:lstStyle/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lda Sans" panose="020B0502020204020303" pitchFamily="34" charset="0"/>
                <a:cs typeface="Arial" panose="020B0604020202020204" pitchFamily="34" charset="0"/>
              </a:rPr>
              <a:t>Бюджет – это план доходов и расходов </a:t>
            </a:r>
          </a:p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Tilda Sans" panose="020B0502020204020303" pitchFamily="34" charset="0"/>
              <a:cs typeface="Arial" panose="020B0604020202020204" pitchFamily="34" charset="0"/>
            </a:endParaRPr>
          </a:p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lda Sans" panose="020B0502020204020303" pitchFamily="34" charset="0"/>
                <a:cs typeface="Arial" panose="020B0604020202020204" pitchFamily="34" charset="0"/>
              </a:rPr>
              <a:t>Как вести личный бюджет</a:t>
            </a:r>
          </a:p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Tilda Sans" panose="020B0502020204020303" pitchFamily="34" charset="0"/>
              <a:cs typeface="Arial" panose="020B0604020202020204" pitchFamily="34" charset="0"/>
            </a:endParaRPr>
          </a:p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lda Sans" panose="020B0502020204020303" pitchFamily="34" charset="0"/>
                <a:cs typeface="Arial" panose="020B0604020202020204" pitchFamily="34" charset="0"/>
              </a:rPr>
              <a:t>Как составить семейный бюджет</a:t>
            </a:r>
          </a:p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Tilda Sans" panose="020B0502020204020303" pitchFamily="34" charset="0"/>
              <a:cs typeface="Arial" panose="020B0604020202020204" pitchFamily="34" charset="0"/>
            </a:endParaRPr>
          </a:p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lda Sans" panose="020B0502020204020303" pitchFamily="34" charset="0"/>
                <a:cs typeface="Arial" panose="020B0604020202020204" pitchFamily="34" charset="0"/>
              </a:rPr>
              <a:t>Бюджет города Москвы создан для решения общих задач города</a:t>
            </a:r>
            <a:endParaRPr lang="ru-RU" sz="1600" strike="sngStrike" dirty="0">
              <a:solidFill>
                <a:schemeClr val="tx1"/>
              </a:solidFill>
              <a:latin typeface="Tilda Sans" panose="020B0502020204020303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None/>
            </a:pPr>
            <a:endParaRPr lang="ru-RU" sz="1600" dirty="0">
              <a:solidFill>
                <a:schemeClr val="tx1"/>
              </a:solidFill>
              <a:latin typeface="Tilda Sans" panose="020B0502020204020303" pitchFamily="34" charset="0"/>
              <a:cs typeface="Arial" panose="020B0604020202020204" pitchFamily="34" charset="0"/>
            </a:endParaRPr>
          </a:p>
          <a:p>
            <a:pPr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BCFD7"/>
              </a:buClr>
              <a:buSzPct val="120000"/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Tilda Sans" panose="020B0502020204020303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CCC381-226B-2BB2-0C9B-1BC0EC99F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29" y="1673443"/>
            <a:ext cx="2458711" cy="2354216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A0514931-A91B-401E-B0DE-18674E9CC57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872844" y="4834563"/>
            <a:ext cx="163506" cy="227242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rgbClr val="243839"/>
                </a:solidFill>
                <a:latin typeface="Tilda Sans" panose="020B0402020204020303" pitchFamily="34" charset="0"/>
              </a:rPr>
              <a:t>20</a:t>
            </a:fld>
            <a:endParaRPr lang="ru-RU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70248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993203" y="1505162"/>
            <a:ext cx="1346113" cy="1285934"/>
          </a:xfrm>
          <a:prstGeom prst="roundRect">
            <a:avLst>
              <a:gd name="adj" fmla="val 13974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033346" y="1039091"/>
            <a:ext cx="5405517" cy="1567188"/>
          </a:xfrm>
          <a:prstGeom prst="roundRect">
            <a:avLst/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511BC8-2147-4395-99C7-475A8C251ECB}"/>
              </a:ext>
            </a:extLst>
          </p:cNvPr>
          <p:cNvSpPr txBox="1"/>
          <p:nvPr/>
        </p:nvSpPr>
        <p:spPr>
          <a:xfrm>
            <a:off x="3245232" y="1230387"/>
            <a:ext cx="3044733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171450"/>
            <a:r>
              <a:rPr lang="ru-RU" sz="2400" cap="small" dirty="0">
                <a:solidFill>
                  <a:schemeClr val="bg1"/>
                </a:solidFill>
                <a:latin typeface="Tilda Sans Black" panose="020B0502020204020303" pitchFamily="34" charset="0"/>
                <a:cs typeface="Arial"/>
                <a:sym typeface="Arial"/>
              </a:rPr>
              <a:t>«ОТКРЫТЫЙ БЮДЖЕТ ГОРОДА МОСКВЫ»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9A8A42-46DD-4FF1-B320-85CCB69B489B}"/>
              </a:ext>
            </a:extLst>
          </p:cNvPr>
          <p:cNvSpPr txBox="1"/>
          <p:nvPr/>
        </p:nvSpPr>
        <p:spPr>
          <a:xfrm>
            <a:off x="3014535" y="2613531"/>
            <a:ext cx="5699974" cy="22603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189199"/>
                </a:solidFill>
                <a:latin typeface="Tilda Sans Black" panose="020B0502020204020303" pitchFamily="34" charset="0"/>
                <a:cs typeface="Arial" panose="020B0604020202020204" pitchFamily="34" charset="0"/>
              </a:rPr>
              <a:t>«Обучающий сервис»</a:t>
            </a:r>
            <a:br>
              <a:rPr lang="ru-RU" sz="1100" dirty="0">
                <a:latin typeface="Tilda Sans Black" panose="020B0502020204020303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Tilda Sans Black" panose="020B0502020204020303" pitchFamily="34" charset="0"/>
                <a:cs typeface="Arial" panose="020B0604020202020204" pitchFamily="34" charset="0"/>
              </a:rPr>
              <a:t>9 уроков и тесты для самопроверки</a:t>
            </a:r>
            <a:br>
              <a:rPr lang="ru-RU" sz="1100" dirty="0">
                <a:latin typeface="Tilda Sans Black" panose="020B0502020204020303" pitchFamily="34" charset="0"/>
                <a:cs typeface="Arial" panose="020B0604020202020204" pitchFamily="34" charset="0"/>
              </a:rPr>
            </a:br>
            <a:endParaRPr lang="ru-RU" sz="1100" dirty="0">
              <a:solidFill>
                <a:srgbClr val="189199"/>
              </a:solidFill>
              <a:latin typeface="Tilda Sans Black" panose="020B0502020204020303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189199"/>
                </a:solidFill>
                <a:latin typeface="Tilda Sans Black" panose="020B0502020204020303" pitchFamily="34" charset="0"/>
                <a:cs typeface="Arial" panose="020B0604020202020204" pitchFamily="34" charset="0"/>
              </a:rPr>
              <a:t>«Финансовая грамотность»</a:t>
            </a:r>
            <a:br>
              <a:rPr lang="ru-RU" sz="1100" dirty="0">
                <a:latin typeface="Tilda Sans Black" panose="020B0502020204020303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Tilda Sans Black" panose="020B0502020204020303" pitchFamily="34" charset="0"/>
                <a:cs typeface="Arial" panose="020B0604020202020204" pitchFamily="34" charset="0"/>
              </a:rPr>
              <a:t>Познавательные статьи о личных финансах, противодействии финансовому мошенничеству, бюджетной грамотности и увлекательные истории из мира финансов</a:t>
            </a:r>
          </a:p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rgbClr val="189199"/>
              </a:solidFill>
              <a:latin typeface="Tilda Sans Black" panose="020B0502020204020303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189199"/>
                </a:solidFill>
                <a:latin typeface="Tilda Sans Black" panose="020B0502020204020303" pitchFamily="34" charset="0"/>
                <a:cs typeface="Arial" panose="020B0604020202020204" pitchFamily="34" charset="0"/>
              </a:rPr>
              <a:t>Информационная брошюра «Бюджет города Москвы для граждан»</a:t>
            </a:r>
          </a:p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rgbClr val="189199"/>
              </a:solidFill>
              <a:latin typeface="Tilda Sans Black" panose="020B0502020204020303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189199"/>
                </a:solidFill>
                <a:latin typeface="Tilda Sans Black" panose="020B0502020204020303" pitchFamily="34" charset="0"/>
                <a:cs typeface="Arial" panose="020B0604020202020204" pitchFamily="34" charset="0"/>
              </a:rPr>
              <a:t>«Викторины»</a:t>
            </a:r>
            <a:br>
              <a:rPr lang="ru-RU" sz="1100" dirty="0">
                <a:solidFill>
                  <a:srgbClr val="004F9F"/>
                </a:solidFill>
                <a:latin typeface="Tilda Sans Black" panose="020B0502020204020303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Tilda Sans Black" panose="020B0502020204020303" pitchFamily="34" charset="0"/>
                <a:cs typeface="Arial" panose="020B0604020202020204" pitchFamily="34" charset="0"/>
              </a:rPr>
              <a:t>Тематические опросы по истории московских финансов и бюджета города Москвы в XIX-XXI вв. </a:t>
            </a:r>
          </a:p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endParaRPr lang="ru-RU" sz="1100" dirty="0">
              <a:solidFill>
                <a:srgbClr val="004F9F"/>
              </a:solidFill>
              <a:latin typeface="Tilda Sans Black" panose="020B0502020204020303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80000"/>
              </a:lnSpc>
              <a:buClr>
                <a:srgbClr val="189199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189199"/>
                </a:solidFill>
                <a:latin typeface="Tilda Sans Black" panose="020B0502020204020303" pitchFamily="34" charset="0"/>
                <a:cs typeface="Arial" panose="020B0604020202020204" pitchFamily="34" charset="0"/>
              </a:rPr>
              <a:t>«Глоссарий»</a:t>
            </a:r>
            <a:br>
              <a:rPr lang="ru-RU" sz="1100" dirty="0">
                <a:solidFill>
                  <a:srgbClr val="004F9F"/>
                </a:solidFill>
                <a:latin typeface="Tilda Sans Black" panose="020B0502020204020303" pitchFamily="34" charset="0"/>
                <a:cs typeface="Arial" panose="020B0604020202020204" pitchFamily="34" charset="0"/>
              </a:rPr>
            </a:br>
            <a:r>
              <a:rPr lang="ru-RU" sz="1100" dirty="0">
                <a:latin typeface="Tilda Sans Black" panose="020B0502020204020303" pitchFamily="34" charset="0"/>
                <a:cs typeface="Arial" panose="020B0604020202020204" pitchFamily="34" charset="0"/>
              </a:rPr>
              <a:t>Бюджетные термины и определения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44001" y="1187584"/>
            <a:ext cx="1346113" cy="1285934"/>
          </a:xfrm>
          <a:prstGeom prst="roundRect">
            <a:avLst>
              <a:gd name="adj" fmla="val 13974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lda Sans Bold" panose="020B0702020204020303" pitchFamily="34" charset="0"/>
              <a:ea typeface="Tilda Sans Bold" panose="020B0702020204020303" pitchFamily="34" charset="0"/>
              <a:cs typeface="+mn-cs"/>
              <a:sym typeface="Helvetica Neue Medium"/>
            </a:endParaRPr>
          </a:p>
        </p:txBody>
      </p:sp>
      <p:pic>
        <p:nvPicPr>
          <p:cNvPr id="16" name="Рисунок 45">
            <a:extLst>
              <a:ext uri="{FF2B5EF4-FFF2-40B4-BE49-F238E27FC236}">
                <a16:creationId xmlns:a16="http://schemas.microsoft.com/office/drawing/2014/main" id="{900AC3E2-B1CE-422F-9D84-57AD29D02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932" y="1273427"/>
            <a:ext cx="1114249" cy="111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0563DB-78BF-41E1-A38B-99DBED8D5450}"/>
              </a:ext>
            </a:extLst>
          </p:cNvPr>
          <p:cNvSpPr txBox="1"/>
          <p:nvPr/>
        </p:nvSpPr>
        <p:spPr>
          <a:xfrm>
            <a:off x="210077" y="243656"/>
            <a:ext cx="8500439" cy="7849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2800" dirty="0">
                <a:latin typeface="Tilda Sans Black" panose="020B0902020204020303" pitchFamily="34" charset="0"/>
                <a:ea typeface="Tilda Sans Black" panose="020B0902020204020303" pitchFamily="34" charset="0"/>
              </a:rPr>
              <a:t>Персональный навигатор по финансовой грамотности </a:t>
            </a:r>
            <a:r>
              <a:rPr lang="ru-RU" sz="2800" dirty="0">
                <a:solidFill>
                  <a:srgbClr val="189199"/>
                </a:solidFill>
                <a:latin typeface="Tilda Sans Black" panose="020B0902020204020303" pitchFamily="34" charset="0"/>
                <a:ea typeface="Tilda Sans Black" panose="020B0902020204020303" pitchFamily="34" charset="0"/>
              </a:rPr>
              <a:t>для всех возрастов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1020EDF-AA5A-7FAE-5223-E80B3997E3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0" y="1633525"/>
            <a:ext cx="1378381" cy="13783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01FE4E-4110-3858-B01D-B4DB85FAFDA3}"/>
              </a:ext>
            </a:extLst>
          </p:cNvPr>
          <p:cNvSpPr txBox="1"/>
          <p:nvPr/>
        </p:nvSpPr>
        <p:spPr>
          <a:xfrm>
            <a:off x="671751" y="1009380"/>
            <a:ext cx="2144580" cy="577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228600">
              <a:defRPr sz="2400">
                <a:solidFill>
                  <a:srgbClr val="144E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1050" dirty="0">
                <a:solidFill>
                  <a:schemeClr val="tx1"/>
                </a:solidFill>
                <a:latin typeface="Tilda Sans Black" panose="020B0502020204020303" pitchFamily="34" charset="0"/>
              </a:rPr>
              <a:t>Финансовая грамотность </a:t>
            </a:r>
            <a:br>
              <a:rPr lang="ru-RU" sz="1050" dirty="0">
                <a:solidFill>
                  <a:schemeClr val="tx1"/>
                </a:solidFill>
                <a:latin typeface="Tilda Sans Black" panose="020B0502020204020303" pitchFamily="34" charset="0"/>
              </a:rPr>
            </a:br>
            <a:r>
              <a:rPr lang="ru-RU" sz="1050" dirty="0">
                <a:solidFill>
                  <a:schemeClr val="tx1"/>
                </a:solidFill>
                <a:latin typeface="Tilda Sans Black" panose="020B0502020204020303" pitchFamily="34" charset="0"/>
              </a:rPr>
              <a:t>с экспертом Семеном. Анимированные ролики.</a:t>
            </a:r>
            <a:endParaRPr lang="ru-RU" sz="400" dirty="0">
              <a:solidFill>
                <a:schemeClr val="tx1"/>
              </a:solidFill>
              <a:latin typeface="Tilda Sans Black" panose="020B0502020204020303" pitchFamily="34" charset="0"/>
              <a:ea typeface="Times Roman"/>
              <a:cs typeface="Arial" panose="020B0604020202020204" pitchFamily="34" charset="0"/>
              <a:sym typeface="Times Roman"/>
            </a:endParaRPr>
          </a:p>
        </p:txBody>
      </p:sp>
      <p:sp>
        <p:nvSpPr>
          <p:cNvPr id="17" name="Номер слайда 1">
            <a:extLst>
              <a:ext uri="{FF2B5EF4-FFF2-40B4-BE49-F238E27FC236}">
                <a16:creationId xmlns:a16="http://schemas.microsoft.com/office/drawing/2014/main" id="{7ACEE114-1BF2-4CCD-9D44-761454ABB7B5}"/>
              </a:ext>
            </a:extLst>
          </p:cNvPr>
          <p:cNvSpPr txBox="1">
            <a:spLocks/>
          </p:cNvSpPr>
          <p:nvPr/>
        </p:nvSpPr>
        <p:spPr>
          <a:xfrm>
            <a:off x="8803760" y="4834563"/>
            <a:ext cx="313660" cy="227242"/>
          </a:xfrm>
          <a:prstGeom prst="rect">
            <a:avLst/>
          </a:prstGeom>
        </p:spPr>
        <p:txBody>
          <a:bodyPr/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z="810" b="0" smtClean="0">
                <a:solidFill>
                  <a:srgbClr val="243839"/>
                </a:solidFill>
                <a:latin typeface="Tilda Sans" panose="020B0402020204020303" pitchFamily="34" charset="0"/>
              </a:rPr>
              <a:pPr/>
              <a:t>21</a:t>
            </a:fld>
            <a:endParaRPr lang="ru-RU" sz="810" b="0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28716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56103" y="969698"/>
            <a:ext cx="8429121" cy="3756262"/>
          </a:xfrm>
          <a:prstGeom prst="roundRect">
            <a:avLst>
              <a:gd name="adj" fmla="val 9723"/>
            </a:avLst>
          </a:prstGeom>
          <a:solidFill>
            <a:srgbClr val="18919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70" name="Канал проверенной информации в  Телеграме"/>
          <p:cNvSpPr txBox="1"/>
          <p:nvPr/>
        </p:nvSpPr>
        <p:spPr>
          <a:xfrm>
            <a:off x="322188" y="428823"/>
            <a:ext cx="8200841" cy="38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algn="l">
              <a:defRPr sz="6800" cap="all">
                <a:solidFill>
                  <a:srgbClr val="393B3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lnSpc>
                <a:spcPct val="80000"/>
              </a:lnSpc>
              <a:defRPr sz="6800" cap="all">
                <a:solidFill>
                  <a:srgbClr val="393B3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2800" cap="none" dirty="0">
                <a:solidFill>
                  <a:srgbClr val="243839"/>
                </a:solidFill>
                <a:latin typeface="Tilda Sans Black" panose="020B0502020204020303" pitchFamily="34" charset="0"/>
                <a:sym typeface="Helvetica Neue"/>
              </a:rPr>
              <a:t>Канал проверенной информации в </a:t>
            </a:r>
            <a:r>
              <a:rPr lang="ru-RU" sz="2800" cap="none" dirty="0" err="1">
                <a:solidFill>
                  <a:srgbClr val="243839"/>
                </a:solidFill>
                <a:latin typeface="Tilda Sans Black" panose="020B0502020204020303" pitchFamily="34" charset="0"/>
                <a:sym typeface="Helvetica Neue"/>
              </a:rPr>
              <a:t>телеграме</a:t>
            </a:r>
            <a:endParaRPr lang="ru-RU" sz="2800" cap="none" dirty="0">
              <a:solidFill>
                <a:srgbClr val="243839"/>
              </a:solidFill>
              <a:latin typeface="Tilda Sans Black" panose="020B0502020204020303" pitchFamily="34" charset="0"/>
              <a:sym typeface="Helvetica Neue"/>
            </a:endParaRPr>
          </a:p>
        </p:txBody>
      </p:sp>
      <p:sp>
        <p:nvSpPr>
          <p:cNvPr id="20" name="Новости…">
            <a:extLst>
              <a:ext uri="{FF2B5EF4-FFF2-40B4-BE49-F238E27FC236}">
                <a16:creationId xmlns:a16="http://schemas.microsoft.com/office/drawing/2014/main" id="{BA21A90F-1EE0-D5F7-FCA4-EC69F2645831}"/>
              </a:ext>
            </a:extLst>
          </p:cNvPr>
          <p:cNvSpPr txBox="1"/>
          <p:nvPr/>
        </p:nvSpPr>
        <p:spPr>
          <a:xfrm>
            <a:off x="636257" y="1030278"/>
            <a:ext cx="4469143" cy="35840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ru-RU" sz="2400" dirty="0" err="1">
                <a:solidFill>
                  <a:schemeClr val="bg1"/>
                </a:solidFill>
                <a:effectLst/>
                <a:latin typeface="Tilda Sans Black" panose="020B0502020204020303" pitchFamily="34" charset="0"/>
              </a:rPr>
              <a:t>Телеграм</a:t>
            </a:r>
            <a:r>
              <a:rPr lang="ru-RU" sz="2400" dirty="0">
                <a:solidFill>
                  <a:schemeClr val="bg1"/>
                </a:solidFill>
                <a:effectLst/>
                <a:latin typeface="Tilda Sans Black" panose="020B0502020204020303" pitchFamily="34" charset="0"/>
              </a:rPr>
              <a:t>-канал </a:t>
            </a:r>
          </a:p>
          <a:p>
            <a:pPr algn="l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effectLst/>
                <a:latin typeface="Tilda Sans Black" panose="020B0502020204020303" pitchFamily="34" charset="0"/>
              </a:rPr>
              <a:t>«Открытый бюджет Москвы»</a:t>
            </a:r>
          </a:p>
          <a:p>
            <a:pPr algn="l">
              <a:lnSpc>
                <a:spcPct val="80000"/>
              </a:lnSpc>
            </a:pPr>
            <a:endParaRPr lang="ru-RU" sz="1600" dirty="0">
              <a:solidFill>
                <a:schemeClr val="bg1"/>
              </a:solidFill>
              <a:effectLst/>
              <a:latin typeface="Tilda Sans" panose="020B0502020204020303" pitchFamily="34" charset="0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Информация о бюджете Москвы</a:t>
            </a:r>
            <a:b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</a:br>
            <a:endParaRPr lang="ru-RU" sz="1600" b="0" dirty="0">
              <a:solidFill>
                <a:schemeClr val="bg1"/>
              </a:solidFill>
              <a:effectLst/>
              <a:latin typeface="Tilda Sans" panose="020B0502020204020303" pitchFamily="34" charset="0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b="0" dirty="0">
                <a:solidFill>
                  <a:schemeClr val="bg1"/>
                </a:solidFill>
                <a:latin typeface="Tilda Sans" panose="020B0502020204020303" pitchFamily="34" charset="0"/>
              </a:rPr>
              <a:t>Ф</a:t>
            </a:r>
            <a: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инансовые новости столицы</a:t>
            </a:r>
            <a:b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</a:br>
            <a:endParaRPr lang="ru-RU" sz="1600" b="0" dirty="0">
              <a:solidFill>
                <a:schemeClr val="bg1"/>
              </a:solidFill>
              <a:effectLst/>
              <a:latin typeface="Tilda Sans" panose="020B0502020204020303" pitchFamily="34" charset="0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Актуальные статьи и советы </a:t>
            </a:r>
            <a:b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</a:br>
            <a: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по финансовой грамотности</a:t>
            </a:r>
            <a:b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</a:br>
            <a:endParaRPr lang="ru-RU" sz="1600" b="0" dirty="0">
              <a:solidFill>
                <a:schemeClr val="bg1"/>
              </a:solidFill>
              <a:effectLst/>
              <a:latin typeface="Tilda Sans" panose="020B0502020204020303" pitchFamily="34" charset="0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Анонсы интересных мероприятий</a:t>
            </a:r>
            <a:b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</a:br>
            <a:endParaRPr lang="ru-RU" sz="1600" b="0" dirty="0">
              <a:solidFill>
                <a:schemeClr val="bg1"/>
              </a:solidFill>
              <a:effectLst/>
              <a:latin typeface="Tilda Sans" panose="020B0502020204020303" pitchFamily="34" charset="0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Советы по развитию финансовой культуры</a:t>
            </a:r>
            <a:b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</a:br>
            <a:endParaRPr lang="ru-RU" sz="1600" b="0" dirty="0">
              <a:solidFill>
                <a:schemeClr val="bg1"/>
              </a:solidFill>
              <a:effectLst/>
              <a:latin typeface="Tilda Sans" panose="020B0502020204020303" pitchFamily="34" charset="0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b="0" dirty="0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Стильная </a:t>
            </a:r>
            <a:r>
              <a:rPr lang="ru-RU" sz="1600" b="0" dirty="0" err="1">
                <a:solidFill>
                  <a:schemeClr val="bg1"/>
                </a:solidFill>
                <a:effectLst/>
                <a:latin typeface="Tilda Sans" panose="020B0502020204020303" pitchFamily="34" charset="0"/>
              </a:rPr>
              <a:t>инфографика</a:t>
            </a:r>
            <a:endParaRPr lang="ru-RU" sz="1600" b="0" dirty="0">
              <a:solidFill>
                <a:schemeClr val="bg1"/>
              </a:solidFill>
              <a:latin typeface="Tilda Sans" panose="020B0502020204020303" pitchFamily="34" charset="0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sz="1600" b="0" dirty="0">
              <a:solidFill>
                <a:schemeClr val="bg1"/>
              </a:solidFill>
              <a:latin typeface="Tilda Sans" panose="020B0502020204020303" pitchFamily="34" charset="0"/>
              <a:ea typeface="Tilda Sans Bold" panose="020B0702020204020303" pitchFamily="34" charset="0"/>
              <a:sym typeface="Helvetica Neue Medium"/>
            </a:endParaRPr>
          </a:p>
          <a:p>
            <a:pPr marL="171450" indent="-17145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b="0" dirty="0">
                <a:solidFill>
                  <a:schemeClr val="bg1"/>
                </a:solidFill>
                <a:latin typeface="Tilda Sans" panose="020B0502020204020303" pitchFamily="34" charset="0"/>
                <a:ea typeface="Tilda Sans Bold" panose="020B0702020204020303" pitchFamily="34" charset="0"/>
                <a:sym typeface="Helvetica Neue Medium"/>
              </a:rPr>
              <a:t>Уроки по финансовой грамотности для детей</a:t>
            </a:r>
            <a:endParaRPr lang="ru-RU" sz="1600" b="0" dirty="0">
              <a:solidFill>
                <a:schemeClr val="bg1"/>
              </a:solidFill>
              <a:effectLst/>
              <a:latin typeface="Tilda Sans" panose="020B0502020204020303" pitchFamily="34" charset="0"/>
            </a:endParaRPr>
          </a:p>
        </p:txBody>
      </p:sp>
      <p:grpSp>
        <p:nvGrpSpPr>
          <p:cNvPr id="17" name="Группа 23">
            <a:extLst>
              <a:ext uri="{FF2B5EF4-FFF2-40B4-BE49-F238E27FC236}">
                <a16:creationId xmlns:a16="http://schemas.microsoft.com/office/drawing/2014/main" id="{519EEFC0-1072-5F49-89C3-9A65CD93AF46}"/>
              </a:ext>
            </a:extLst>
          </p:cNvPr>
          <p:cNvGrpSpPr>
            <a:grpSpLocks/>
          </p:cNvGrpSpPr>
          <p:nvPr/>
        </p:nvGrpSpPr>
        <p:grpSpPr bwMode="auto">
          <a:xfrm>
            <a:off x="5512638" y="1276524"/>
            <a:ext cx="3652143" cy="3866976"/>
            <a:chOff x="7349319" y="571306"/>
            <a:chExt cx="5937215" cy="6286694"/>
          </a:xfrm>
        </p:grpSpPr>
        <p:sp>
          <p:nvSpPr>
            <p:cNvPr id="26" name="Прямоугольник: скругленные углы 35">
              <a:extLst>
                <a:ext uri="{FF2B5EF4-FFF2-40B4-BE49-F238E27FC236}">
                  <a16:creationId xmlns:a16="http://schemas.microsoft.com/office/drawing/2014/main" id="{1589E19C-18F1-A74E-9343-A16FBF642849}"/>
                </a:ext>
              </a:extLst>
            </p:cNvPr>
            <p:cNvSpPr/>
            <p:nvPr/>
          </p:nvSpPr>
          <p:spPr>
            <a:xfrm>
              <a:off x="8049403" y="674497"/>
              <a:ext cx="2773346" cy="5773915"/>
            </a:xfrm>
            <a:prstGeom prst="roundRect">
              <a:avLst>
                <a:gd name="adj" fmla="val 108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ru-RU" sz="3266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7" name="Рисунок 32">
              <a:extLst>
                <a:ext uri="{FF2B5EF4-FFF2-40B4-BE49-F238E27FC236}">
                  <a16:creationId xmlns:a16="http://schemas.microsoft.com/office/drawing/2014/main" id="{0A05431A-2F47-1E40-B65B-486463657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9319" y="571306"/>
              <a:ext cx="5937215" cy="6286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Группа 1"/>
          <p:cNvGrpSpPr/>
          <p:nvPr/>
        </p:nvGrpSpPr>
        <p:grpSpPr>
          <a:xfrm>
            <a:off x="6026730" y="1511989"/>
            <a:ext cx="1560167" cy="2877148"/>
            <a:chOff x="6318857" y="1647472"/>
            <a:chExt cx="1202223" cy="2217053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6318857" y="1647472"/>
              <a:ext cx="1202223" cy="1187660"/>
              <a:chOff x="445356" y="1178586"/>
              <a:chExt cx="1202223" cy="1187660"/>
            </a:xfrm>
          </p:grpSpPr>
          <p:sp>
            <p:nvSpPr>
              <p:cNvPr id="19" name="Прямоугольник: скругленные углы 37">
                <a:extLst>
                  <a:ext uri="{FF2B5EF4-FFF2-40B4-BE49-F238E27FC236}">
                    <a16:creationId xmlns:a16="http://schemas.microsoft.com/office/drawing/2014/main" id="{D229A67C-DA39-4C8E-A762-B4C96A99493F}"/>
                  </a:ext>
                </a:extLst>
              </p:cNvPr>
              <p:cNvSpPr/>
              <p:nvPr/>
            </p:nvSpPr>
            <p:spPr>
              <a:xfrm>
                <a:off x="445356" y="1178586"/>
                <a:ext cx="1202223" cy="1187660"/>
              </a:xfrm>
              <a:prstGeom prst="roundRect">
                <a:avLst>
                  <a:gd name="adj" fmla="val 6862"/>
                </a:avLst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ctr" defTabSz="8255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lda Sans Bold" panose="020B0702020204020303" pitchFamily="34" charset="0"/>
                  <a:ea typeface="Tilda Sans Bold" panose="020B0702020204020303" pitchFamily="34" charset="0"/>
                  <a:cs typeface="+mn-cs"/>
                  <a:sym typeface="Helvetica Neue Medium"/>
                </a:endParaRPr>
              </a:p>
            </p:txBody>
          </p:sp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3CE645F5-76B0-4CB2-A681-2212341769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12" t="8248" r="10101" b="5454"/>
              <a:stretch/>
            </p:blipFill>
            <p:spPr bwMode="auto">
              <a:xfrm>
                <a:off x="582005" y="1301569"/>
                <a:ext cx="907577" cy="9416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80A65691-0867-4A1F-A4DC-04F37377DD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7" t="6166" r="6408" b="6853"/>
            <a:stretch/>
          </p:blipFill>
          <p:spPr bwMode="auto">
            <a:xfrm>
              <a:off x="6379228" y="2817088"/>
              <a:ext cx="1060132" cy="1047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https://vk.com/moifinancy">
            <a:extLst>
              <a:ext uri="{FF2B5EF4-FFF2-40B4-BE49-F238E27FC236}">
                <a16:creationId xmlns:a16="http://schemas.microsoft.com/office/drawing/2014/main" id="{42EFA646-C3A9-41A0-8422-A0BC3ADE2B0F}"/>
              </a:ext>
            </a:extLst>
          </p:cNvPr>
          <p:cNvSpPr txBox="1"/>
          <p:nvPr/>
        </p:nvSpPr>
        <p:spPr>
          <a:xfrm>
            <a:off x="6219312" y="4329952"/>
            <a:ext cx="1175002" cy="176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 defTabSz="457200">
              <a:defRPr b="0" u="sng">
                <a:solidFill>
                  <a:srgbClr val="393B3B"/>
                </a:solidFill>
                <a:uFill>
                  <a:solidFill>
                    <a:srgbClr val="0000EE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u="none" dirty="0">
                <a:solidFill>
                  <a:srgbClr val="1B9099"/>
                </a:solidFill>
                <a:latin typeface="Tilda Sans" panose="020B0502020204020303" pitchFamily="34" charset="0"/>
              </a:rPr>
              <a:t>https://t.me/budgetmos</a:t>
            </a:r>
          </a:p>
        </p:txBody>
      </p:sp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A2490AC3-B627-473F-BE12-CC3546F3BE08}"/>
              </a:ext>
            </a:extLst>
          </p:cNvPr>
          <p:cNvSpPr txBox="1">
            <a:spLocks/>
          </p:cNvSpPr>
          <p:nvPr/>
        </p:nvSpPr>
        <p:spPr>
          <a:xfrm>
            <a:off x="8803760" y="4834563"/>
            <a:ext cx="313660" cy="227242"/>
          </a:xfrm>
          <a:prstGeom prst="rect">
            <a:avLst/>
          </a:prstGeom>
        </p:spPr>
        <p:txBody>
          <a:bodyPr/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z="810" b="0" smtClean="0">
                <a:solidFill>
                  <a:srgbClr val="243839"/>
                </a:solidFill>
                <a:latin typeface="Tilda Sans" panose="020B0402020204020303" pitchFamily="34" charset="0"/>
              </a:rPr>
              <a:pPr/>
              <a:t>22</a:t>
            </a:fld>
            <a:endParaRPr lang="ru-RU" sz="810" b="0" dirty="0">
              <a:solidFill>
                <a:srgbClr val="243839"/>
              </a:solidFill>
              <a:latin typeface="Tilda Sans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348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Мои финансы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9655"/>
      </a:accent1>
      <a:accent2>
        <a:srgbClr val="ED7D00"/>
      </a:accent2>
      <a:accent3>
        <a:srgbClr val="E5205A"/>
      </a:accent3>
      <a:accent4>
        <a:srgbClr val="004E9E"/>
      </a:accent4>
      <a:accent5>
        <a:srgbClr val="33B5BA"/>
      </a:accent5>
      <a:accent6>
        <a:srgbClr val="B7BBBE"/>
      </a:accent6>
      <a:hlink>
        <a:srgbClr val="33B5BA"/>
      </a:hlink>
      <a:folHlink>
        <a:srgbClr val="E12058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89199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eaLnBrk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kern="0" cap="none" spc="0" normalizeH="0" baseline="0" noProof="0" dirty="0">
            <a:ln>
              <a:noFill/>
            </a:ln>
            <a:solidFill>
              <a:srgbClr val="FFFFFF"/>
            </a:solidFill>
            <a:effectLst/>
            <a:uLnTx/>
            <a:uFillTx/>
            <a:latin typeface="Tilda Sans Bold" panose="020B0702020204020303" pitchFamily="34" charset="0"/>
            <a:ea typeface="Tilda Sans Bold" panose="020B0702020204020303" pitchFamily="34" charset="0"/>
            <a:cs typeface="+mn-cs"/>
            <a:sym typeface="Helvetica Neue Medium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11460</TotalTime>
  <Words>2266</Words>
  <Application>Microsoft Office PowerPoint</Application>
  <PresentationFormat>Экран (16:9)</PresentationFormat>
  <Paragraphs>487</Paragraphs>
  <Slides>22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Arial</vt:lpstr>
      <vt:lpstr>Calibri</vt:lpstr>
      <vt:lpstr>Helvetica Neue</vt:lpstr>
      <vt:lpstr>Helvetica Neue Light</vt:lpstr>
      <vt:lpstr>Helvetica Neue Medium</vt:lpstr>
      <vt:lpstr>Proxima Nova Rg</vt:lpstr>
      <vt:lpstr>Tilda Sans</vt:lpstr>
      <vt:lpstr>Tilda Sans Black</vt:lpstr>
      <vt:lpstr>Tilda Sans Bold</vt:lpstr>
      <vt:lpstr>Tilda Sans Light</vt:lpstr>
      <vt:lpstr>Times New Roman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Сбалансированный бюджет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вы поняли / узнали сегодня: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Тяпкова Арина Владимировна</dc:creator>
  <cp:lastModifiedBy>Тяпкова Арина Владимировна</cp:lastModifiedBy>
  <cp:revision>446</cp:revision>
  <cp:lastPrinted>2024-07-19T13:49:37Z</cp:lastPrinted>
  <dcterms:modified xsi:type="dcterms:W3CDTF">2024-11-28T14:19:15Z</dcterms:modified>
</cp:coreProperties>
</file>