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7" r:id="rId9"/>
    <p:sldId id="265" r:id="rId10"/>
    <p:sldId id="266" r:id="rId11"/>
    <p:sldId id="270" r:id="rId12"/>
    <p:sldId id="271" r:id="rId13"/>
    <p:sldId id="257" r:id="rId14"/>
    <p:sldId id="268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9"/>
    <a:srgbClr val="F5F86E"/>
    <a:srgbClr val="FB493B"/>
    <a:srgbClr val="542E2F"/>
    <a:srgbClr val="E18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A4A19-1B93-4175-847B-28ABC0533A2C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3E2BF-F2E9-4B47-81B2-50D170C4B3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234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3E2BF-F2E9-4B47-81B2-50D170C4B38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91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1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66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77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30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378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5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099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7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34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87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32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6A615-62EF-4809-99C1-A4793D81E410}" type="datetimeFigureOut">
              <a:rPr lang="ru-RU" smtClean="0"/>
              <a:pPr/>
              <a:t>02.06.2025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BBBD6-C073-4279-B258-81132EB063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88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2.wdp"/><Relationship Id="rId7" Type="http://schemas.microsoft.com/office/2007/relationships/hdphoto" Target="../media/hdphoto6.wdp"/><Relationship Id="rId12" Type="http://schemas.microsoft.com/office/2007/relationships/hdphoto" Target="../media/hdphoto7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microsoft.com/office/2007/relationships/hdphoto" Target="../media/hdphoto5.wdp"/><Relationship Id="rId10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microsoft.com/office/2007/relationships/hdphoto" Target="../media/hdphoto10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microsoft.com/office/2007/relationships/hdphoto" Target="../media/hdphoto9.wdp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12" Type="http://schemas.microsoft.com/office/2007/relationships/hdphoto" Target="../media/hdphoto14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microsoft.com/office/2007/relationships/hdphoto" Target="../media/hdphoto13.wdp"/><Relationship Id="rId4" Type="http://schemas.microsoft.com/office/2007/relationships/hdphoto" Target="../media/hdphoto11.wdp"/><Relationship Id="rId9" Type="http://schemas.openxmlformats.org/officeDocument/2006/relationships/image" Target="../media/image22.png"/><Relationship Id="rId14" Type="http://schemas.microsoft.com/office/2007/relationships/hdphoto" Target="../media/hdphoto1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27.png"/><Relationship Id="rId10" Type="http://schemas.microsoft.com/office/2007/relationships/hdphoto" Target="../media/hdphoto19.wdp"/><Relationship Id="rId4" Type="http://schemas.microsoft.com/office/2007/relationships/hdphoto" Target="../media/hdphoto16.wdp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microsoft.com/office/2007/relationships/hdphoto" Target="../media/hdphoto2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microsoft.com/office/2007/relationships/hdphoto" Target="../media/hdphoto20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5" Type="http://schemas.openxmlformats.org/officeDocument/2006/relationships/image" Target="../media/image34.png"/><Relationship Id="rId10" Type="http://schemas.microsoft.com/office/2007/relationships/hdphoto" Target="../media/hdphoto25.wdp"/><Relationship Id="rId4" Type="http://schemas.microsoft.com/office/2007/relationships/hdphoto" Target="../media/hdphoto22.wdp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7.wdp"/><Relationship Id="rId5" Type="http://schemas.openxmlformats.org/officeDocument/2006/relationships/image" Target="../media/image38.png"/><Relationship Id="rId4" Type="http://schemas.microsoft.com/office/2007/relationships/hdphoto" Target="../media/hdphoto26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sp>
        <p:nvSpPr>
          <p:cNvPr id="6" name="Овал 5"/>
          <p:cNvSpPr/>
          <p:nvPr/>
        </p:nvSpPr>
        <p:spPr>
          <a:xfrm>
            <a:off x="364849" y="5426691"/>
            <a:ext cx="809297" cy="746234"/>
          </a:xfrm>
          <a:prstGeom prst="ellipse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-143072"/>
            <a:ext cx="12192001" cy="7001072"/>
            <a:chOff x="0" y="-143072"/>
            <a:chExt cx="12192001" cy="700107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-143072"/>
              <a:ext cx="12192001" cy="7001072"/>
            </a:xfrm>
            <a:prstGeom prst="rect">
              <a:avLst/>
            </a:prstGeom>
            <a:solidFill>
              <a:srgbClr val="FFFFD9">
                <a:alpha val="0"/>
              </a:srgb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337917" y="1856575"/>
              <a:ext cx="9955017" cy="222143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6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Буратино в Стране Бюджета</a:t>
              </a: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213832" y="5492725"/>
              <a:ext cx="1136837" cy="1022737"/>
              <a:chOff x="201080" y="5799922"/>
              <a:chExt cx="1136837" cy="1022737"/>
            </a:xfrm>
          </p:grpSpPr>
          <p:pic>
            <p:nvPicPr>
              <p:cNvPr id="1026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222" r="100000">
                            <a14:foregroundMark x1="57333" y1="14872" x2="47000" y2="28077"/>
                            <a14:foregroundMark x1="86556" y1="43718" x2="81667" y2="49487"/>
                            <a14:foregroundMark x1="84444" y1="80256" x2="91889" y2="88974"/>
                            <a14:foregroundMark x1="10222" y1="73462" x2="8333" y2="85256"/>
                            <a14:foregroundMark x1="15889" y1="36923" x2="18444" y2="44359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83473" y="5799922"/>
                <a:ext cx="572050" cy="4957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201080" y="6453327"/>
                <a:ext cx="11368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Bookman Old Style" panose="02050604050505020204" pitchFamily="18" charset="0"/>
                  </a:rPr>
                  <a:t>2-4</a:t>
                </a: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8313683" y="5688449"/>
              <a:ext cx="3878317" cy="52322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5000"/>
              </a:schemeClr>
            </a:solidFill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Настольную игру разработала: </a:t>
              </a:r>
            </a:p>
            <a:p>
              <a:pPr algn="ctr"/>
              <a:r>
                <a:rPr lang="ru-RU" sz="14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Серебрякова Елена Евгеньевна</a:t>
              </a:r>
              <a:endPara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487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grpSp>
        <p:nvGrpSpPr>
          <p:cNvPr id="2" name="Группа 1"/>
          <p:cNvGrpSpPr/>
          <p:nvPr/>
        </p:nvGrpSpPr>
        <p:grpSpPr>
          <a:xfrm>
            <a:off x="274320" y="345441"/>
            <a:ext cx="11539221" cy="6275051"/>
            <a:chOff x="274320" y="345441"/>
            <a:chExt cx="11539221" cy="627505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74320" y="345441"/>
              <a:ext cx="4140662" cy="6275051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Буратино со своими друзьями отравился в путешествие по Стране Бюджета, чтобы ближе познакомиться с ее тайнами. Но путь оказался не таким простым. На пути им встречаются всем известные Кот </a:t>
              </a:r>
              <a:r>
                <a:rPr lang="ru-RU" b="1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Базилио</a:t>
              </a: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и лиса Алиса, Карабас </a:t>
              </a:r>
              <a:r>
                <a:rPr lang="ru-RU" b="1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Барабас</a:t>
              </a: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и другие злодеи, не желающие, чтобы для друзей открылись тайны бюджета. </a:t>
              </a:r>
            </a:p>
            <a:p>
              <a:pPr algn="ctr">
                <a:lnSpc>
                  <a:spcPct val="150000"/>
                </a:lnSpc>
                <a:spcAft>
                  <a:spcPts val="0"/>
                </a:spcAft>
              </a:pP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Пройдите увлекательный путь по стране бюджета вместе с Буратино и его друзьями, выполняя задания и остерегаясь угроз, которые будут встречаться на пути</a:t>
              </a:r>
              <a:endPara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7310604" y="1651402"/>
              <a:ext cx="4502937" cy="4917998"/>
              <a:chOff x="7310604" y="1651402"/>
              <a:chExt cx="4502937" cy="4917998"/>
            </a:xfrm>
          </p:grpSpPr>
          <p:pic>
            <p:nvPicPr>
              <p:cNvPr id="2052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0" b="100000" l="1132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8081" y="1651402"/>
                <a:ext cx="4315460" cy="49179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4" name="Picture 6" descr="Picture background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3250" b="94375" l="3667" r="8633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7965009">
                <a:off x="7510009" y="2864752"/>
                <a:ext cx="1196431" cy="15952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37855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osiaicBubbl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12191999" cy="7152792"/>
          </a:xfrm>
          <a:prstGeom prst="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Правила: </a:t>
            </a:r>
            <a:endParaRPr lang="ru-RU" sz="1600" b="1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начале игры участники определяют ведущего. Его задача заключается в том, чтобы следить за ходом игры, раздавать карточки заданий, угроз и бонусные карточки и следить за их выполнением, а также выдавать монетки за правильные ответы на задания.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помощью кубиков определяется игрок, с которого начнется путешествие. У кого выпадет наибольшее значение, тот ходит первый, затем ход передается по часовой стрелке.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Путешествие начинается с клетки «старт» и заканчивается на клетке «финиш».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Игрок в свой ход кидает кубик и передвигает фишку на выпавшее число клеток. Если фишка останавливается на особых клетках, игрок следует указаниям с карточки, которая выдается ведущим. </a:t>
            </a:r>
            <a:r>
              <a:rPr lang="ru-RU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после выполнения инструкции с карточек бонусов и угроз, игрок опять попадает на особую клетку, в этом случае она является простой игровой клеткой.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Победитель. В начале игры участники договариваются, каким способом определяется победитель. Есть несколько способов: </a:t>
            </a:r>
          </a:p>
          <a:p>
            <a:pPr marL="285750" lvl="0" indent="-28575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Побеждает тот, кто первый приходит на финиш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Побеждает тот, кто больше всего собрал монеток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ru-RU" sz="16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220951"/>
              </p:ext>
            </p:extLst>
          </p:nvPr>
        </p:nvGraphicFramePr>
        <p:xfrm>
          <a:off x="0" y="-31767"/>
          <a:ext cx="10296636" cy="2690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2779">
                  <a:extLst>
                    <a:ext uri="{9D8B030D-6E8A-4147-A177-3AD203B41FA5}">
                      <a16:colId xmlns:a16="http://schemas.microsoft.com/office/drawing/2014/main" val="4183932438"/>
                    </a:ext>
                  </a:extLst>
                </a:gridCol>
                <a:gridCol w="6663857">
                  <a:extLst>
                    <a:ext uri="{9D8B030D-6E8A-4147-A177-3AD203B41FA5}">
                      <a16:colId xmlns:a16="http://schemas.microsoft.com/office/drawing/2014/main" val="4076647648"/>
                    </a:ext>
                  </a:extLst>
                </a:gridCol>
              </a:tblGrid>
              <a:tr h="26900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Содержимое: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Игровое поле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Игральная кость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Фишки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Карточки заданий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Бонусные карточки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Карточки угроз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Монетки 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Участники: 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2-4 игроков </a:t>
                      </a:r>
                      <a:endParaRPr lang="ru-RU" sz="18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ведущий</a:t>
                      </a:r>
                      <a:endParaRPr lang="ru-RU" sz="18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14379"/>
                  </a:ext>
                </a:extLst>
              </a:tr>
            </a:tbl>
          </a:graphicData>
        </a:graphic>
      </p:graphicFrame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2" b="9639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502" y="1488361"/>
            <a:ext cx="1434135" cy="116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7304156" y="580848"/>
            <a:ext cx="4351841" cy="1935635"/>
            <a:chOff x="7304156" y="580848"/>
            <a:chExt cx="4351841" cy="1935635"/>
          </a:xfrm>
        </p:grpSpPr>
        <p:pic>
          <p:nvPicPr>
            <p:cNvPr id="2050" name="Picture 2" descr="Picture background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724" b="89953" l="9965" r="89991">
                          <a14:foregroundMark x1="42002" y1="25292" x2="42002" y2="25292"/>
                          <a14:foregroundMark x1="41696" y1="29556" x2="45673" y2="25818"/>
                          <a14:foregroundMark x1="49956" y1="21262" x2="54371" y2="17231"/>
                          <a14:foregroundMark x1="56206" y1="16647" x2="55857" y2="15070"/>
                          <a14:foregroundMark x1="58654" y1="15187" x2="58129" y2="13902"/>
                          <a14:foregroundMark x1="50175" y1="20210" x2="42526" y2="24708"/>
                          <a14:foregroundMark x1="40385" y1="27278" x2="42876" y2="30140"/>
                          <a14:foregroundMark x1="49956" y1="22255" x2="52448" y2="21671"/>
                          <a14:foregroundMark x1="66302" y1="25117" x2="53278" y2="37325"/>
                          <a14:foregroundMark x1="53497" y1="41530" x2="51267" y2="37792"/>
                          <a14:foregroundMark x1="54677" y1="39369" x2="57080" y2="37617"/>
                          <a14:foregroundMark x1="62544" y1="32009" x2="61451" y2="34054"/>
                          <a14:foregroundMark x1="67701" y1="27161" x2="70498" y2="25000"/>
                          <a14:foregroundMark x1="71591" y1="45678" x2="70498" y2="48014"/>
                          <a14:foregroundMark x1="72858" y1="43224" x2="70411" y2="46846"/>
                          <a14:foregroundMark x1="69668" y1="56308" x2="71066" y2="53446"/>
                          <a14:foregroundMark x1="64816" y1="57068" x2="67614" y2="53738"/>
                          <a14:foregroundMark x1="61364" y1="58645" x2="64161" y2="53738"/>
                          <a14:foregroundMark x1="60402" y1="66647" x2="62325" y2="63960"/>
                          <a14:foregroundMark x1="45236" y1="52862" x2="45236" y2="52862"/>
                          <a14:foregroundMark x1="45236" y1="52862" x2="47902" y2="56600"/>
                          <a14:foregroundMark x1="46503" y1="67231" x2="46416" y2="63785"/>
                          <a14:foregroundMark x1="35970" y1="53037" x2="38330" y2="55900"/>
                          <a14:foregroundMark x1="35533" y1="42523" x2="36626" y2="446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5518" y="1027104"/>
              <a:ext cx="1990479" cy="14893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8" cstate="print"/>
            <a:srcRect l="13083" t="23184" r="27083" b="17260"/>
            <a:stretch/>
          </p:blipFill>
          <p:spPr>
            <a:xfrm rot="20412013">
              <a:off x="7304156" y="580848"/>
              <a:ext cx="2313675" cy="1295400"/>
            </a:xfrm>
            <a:prstGeom prst="rect">
              <a:avLst/>
            </a:prstGeom>
            <a:effectLst/>
          </p:spPr>
        </p:pic>
        <p:grpSp>
          <p:nvGrpSpPr>
            <p:cNvPr id="8" name="Группа 7"/>
            <p:cNvGrpSpPr/>
            <p:nvPr/>
          </p:nvGrpSpPr>
          <p:grpSpPr>
            <a:xfrm>
              <a:off x="9196075" y="1735596"/>
              <a:ext cx="733708" cy="556874"/>
              <a:chOff x="7310604" y="1651402"/>
              <a:chExt cx="4502937" cy="327619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9" name="Picture 4" descr="Picture background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100000" l="1132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3383"/>
              <a:stretch/>
            </p:blipFill>
            <p:spPr bwMode="auto">
              <a:xfrm>
                <a:off x="7498081" y="1651402"/>
                <a:ext cx="4315460" cy="3276198"/>
              </a:xfrm>
              <a:prstGeom prst="rect">
                <a:avLst/>
              </a:prstGeom>
              <a:noFill/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6" descr="Picture background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3250" b="94375" l="3667" r="86333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7965009">
                <a:off x="7510009" y="2864752"/>
                <a:ext cx="1196431" cy="15952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42780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grpSp>
        <p:nvGrpSpPr>
          <p:cNvPr id="3" name="Группа 2"/>
          <p:cNvGrpSpPr/>
          <p:nvPr/>
        </p:nvGrpSpPr>
        <p:grpSpPr>
          <a:xfrm>
            <a:off x="355600" y="698509"/>
            <a:ext cx="11324958" cy="5387331"/>
            <a:chOff x="355600" y="698509"/>
            <a:chExt cx="11324958" cy="538733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727676" y="698509"/>
              <a:ext cx="2315057" cy="460895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49000"/>
              </a:schemeClr>
            </a:solidFill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ru-RU" sz="2400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Особые клетки</a:t>
              </a:r>
              <a:endPara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355600" y="1525870"/>
              <a:ext cx="3220720" cy="4559970"/>
              <a:chOff x="629920" y="1525870"/>
              <a:chExt cx="3220720" cy="4559970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629920" y="1525870"/>
                <a:ext cx="3220720" cy="455997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701040" y="1769710"/>
                <a:ext cx="3149600" cy="3756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Оранжевые клетки-</a:t>
                </a:r>
              </a:p>
              <a:p>
                <a:pPr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карточки заданий. </a:t>
                </a:r>
              </a:p>
              <a:p>
                <a:pPr algn="ctr">
                  <a:lnSpc>
                    <a:spcPct val="125000"/>
                  </a:lnSpc>
                  <a:spcAft>
                    <a:spcPts val="0"/>
                  </a:spcAft>
                </a:pPr>
                <a:endParaRPr lang="ru-RU" sz="16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Карточки пронумерованы для того, чтобы ведущий мог быстро проверить правильность ответа игрока. </a:t>
                </a:r>
              </a:p>
              <a:p>
                <a:pPr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При правильном ответе игрок получает столько монеток, сколько указано на карточке. В случае неправильного ответа, игрок остается без монеток</a:t>
                </a:r>
                <a:endParaRPr lang="ru-RU" sz="1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4485639" y="1525870"/>
              <a:ext cx="3220720" cy="4559970"/>
              <a:chOff x="4727676" y="1525870"/>
              <a:chExt cx="3220720" cy="4559970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4727676" y="1525870"/>
                <a:ext cx="3220720" cy="4559970"/>
              </a:xfrm>
              <a:prstGeom prst="rect">
                <a:avLst/>
              </a:prstGeom>
              <a:solidFill>
                <a:srgbClr val="FB493B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4917438" y="1802016"/>
                <a:ext cx="2783841" cy="3756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ru-RU" sz="1600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Красные клетки-</a:t>
                </a:r>
              </a:p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Карточки угроз. </a:t>
                </a:r>
              </a:p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endParaRPr lang="ru-RU" sz="16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Во время путешествия вам придется встретиться лицом к лицу с опасностями и угрозами, которые есть в Стране Бюджета. </a:t>
                </a:r>
              </a:p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Необходимо внимательно прочитать содержимое карточки и выполнить инструкции. </a:t>
                </a:r>
                <a:endParaRPr lang="ru-RU" sz="1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" name="Группа 14"/>
            <p:cNvGrpSpPr/>
            <p:nvPr/>
          </p:nvGrpSpPr>
          <p:grpSpPr>
            <a:xfrm>
              <a:off x="8459838" y="1525870"/>
              <a:ext cx="3220720" cy="4559970"/>
              <a:chOff x="8459838" y="1525870"/>
              <a:chExt cx="3220720" cy="4559970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8459838" y="1525870"/>
                <a:ext cx="3220720" cy="4559970"/>
              </a:xfrm>
              <a:prstGeom prst="rect">
                <a:avLst/>
              </a:prstGeom>
              <a:solidFill>
                <a:srgbClr val="F5F86E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8657957" y="1802016"/>
                <a:ext cx="2824481" cy="16023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u="sng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Желтые клетки- </a:t>
                </a:r>
              </a:p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бонусные карточки. </a:t>
                </a:r>
              </a:p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endParaRPr lang="ru-RU" sz="16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ctr">
                  <a:lnSpc>
                    <a:spcPct val="125000"/>
                  </a:lnSpc>
                  <a:spcAft>
                    <a:spcPts val="0"/>
                  </a:spcAft>
                </a:pPr>
                <a:r>
                  <a:rPr lang="ru-RU" sz="16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Данные карточки помогут вам стать ближе к цели.</a:t>
                </a:r>
                <a:endParaRPr lang="ru-RU" sz="14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9059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 rot="5400000">
            <a:off x="1831584" y="-255529"/>
            <a:ext cx="2558475" cy="3991124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3066"/>
              </p:ext>
            </p:extLst>
          </p:nvPr>
        </p:nvGraphicFramePr>
        <p:xfrm>
          <a:off x="1344737" y="751766"/>
          <a:ext cx="3652300" cy="2369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468">
                  <a:extLst>
                    <a:ext uri="{9D8B030D-6E8A-4147-A177-3AD203B41FA5}">
                      <a16:colId xmlns:a16="http://schemas.microsoft.com/office/drawing/2014/main" val="2235707916"/>
                    </a:ext>
                  </a:extLst>
                </a:gridCol>
                <a:gridCol w="2692832">
                  <a:extLst>
                    <a:ext uri="{9D8B030D-6E8A-4147-A177-3AD203B41FA5}">
                      <a16:colId xmlns:a16="http://schemas.microsoft.com/office/drawing/2014/main" val="1233132220"/>
                    </a:ext>
                  </a:extLst>
                </a:gridCol>
              </a:tblGrid>
              <a:tr h="10967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1.Субсидии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 marR="1117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А)Предоставляются на финансирование переданных полномочий другим публично-правовым образованиям. Выделяются на конкретный срок на конкретные цели</a:t>
                      </a:r>
                    </a:p>
                    <a:p>
                      <a:pPr marL="111125" marR="1117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479839"/>
                  </a:ext>
                </a:extLst>
              </a:tr>
              <a:tr h="4700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11985" algn="r"/>
                        </a:tabLs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2.Субвенции	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 marR="1117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Б)Выделяются безвозмездно и безвозвратно без целевого назначения</a:t>
                      </a:r>
                    </a:p>
                    <a:p>
                      <a:pPr marL="111125" marR="1117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785366"/>
                  </a:ext>
                </a:extLst>
              </a:tr>
              <a:tr h="8024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3.Дотации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11125" marR="1117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В)Предоставляются на условиях долевого </a:t>
                      </a:r>
                      <a:r>
                        <a:rPr lang="ru-RU" sz="900" b="0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софинансирования</a:t>
                      </a: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расходов других бюджетов</a:t>
                      </a:r>
                    </a:p>
                    <a:p>
                      <a:pPr marL="111125" marR="11176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90533"/>
                  </a:ext>
                </a:extLst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428045" y="512534"/>
            <a:ext cx="3365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911350" algn="r"/>
              </a:tabLst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kumimoji="0" lang="ru-RU" altLang="ru-RU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Установите соответствие: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5902367" y="219217"/>
            <a:ext cx="2322946" cy="3221621"/>
            <a:chOff x="4498704" y="145967"/>
            <a:chExt cx="2322946" cy="322162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4498704" y="145967"/>
              <a:ext cx="2322946" cy="322162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4555049" y="346622"/>
              <a:ext cx="2107135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ru-RU" altLang="ru-RU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2.Отгадай финансовый термин, который зашифрован в ребусе</a:t>
              </a:r>
              <a:endPara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26" name="Рисунок 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10" t="51984" r="73503" b="21638"/>
            <a:stretch>
              <a:fillRect/>
            </a:stretch>
          </p:blipFill>
          <p:spPr bwMode="auto">
            <a:xfrm>
              <a:off x="4714594" y="1126725"/>
              <a:ext cx="1891166" cy="1360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0" y="1943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8728530" y="250326"/>
            <a:ext cx="2454102" cy="3221621"/>
            <a:chOff x="6937053" y="194456"/>
            <a:chExt cx="2454102" cy="322162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937053" y="194456"/>
              <a:ext cx="2454102" cy="322162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991255" y="245376"/>
              <a:ext cx="2277810" cy="8154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15000"/>
                </a:lnSpc>
                <a:spcAft>
                  <a:spcPts val="0"/>
                </a:spcAft>
                <a:buClr>
                  <a:srgbClr val="333333"/>
                </a:buClr>
                <a:buSzPts val="1000"/>
              </a:pPr>
              <a:r>
                <a:rPr lang="ru-RU" sz="1200" b="1" dirty="0"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3.Отгадай финансовый термин, который зашифрован в ребусе</a:t>
              </a:r>
              <a:r>
                <a:rPr lang="ru-RU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Рисунок 15"/>
            <p:cNvPicPr/>
            <p:nvPr/>
          </p:nvPicPr>
          <p:blipFill>
            <a:blip r:embed="rId4"/>
            <a:srcRect l="5902" t="38596" r="79672" b="34503"/>
            <a:stretch>
              <a:fillRect/>
            </a:stretch>
          </p:blipFill>
          <p:spPr bwMode="auto">
            <a:xfrm>
              <a:off x="7442762" y="1144105"/>
              <a:ext cx="1714600" cy="1421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2" name="Группа 21"/>
          <p:cNvGrpSpPr/>
          <p:nvPr/>
        </p:nvGrpSpPr>
        <p:grpSpPr>
          <a:xfrm>
            <a:off x="295058" y="3229857"/>
            <a:ext cx="2304473" cy="3221621"/>
            <a:chOff x="295052" y="3229851"/>
            <a:chExt cx="2304473" cy="322162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295052" y="3229851"/>
              <a:ext cx="2304473" cy="322162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2293" y="3423450"/>
              <a:ext cx="2109995" cy="9417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15000"/>
                </a:lnSpc>
                <a:spcAft>
                  <a:spcPts val="1000"/>
                </a:spcAft>
                <a:buClr>
                  <a:srgbClr val="333333"/>
                </a:buClr>
                <a:buSzPts val="1000"/>
              </a:pPr>
              <a:r>
                <a:rPr lang="ru-RU" sz="1200" b="1" dirty="0"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4.Отгадай финансовый термин, который зашифрован в ребусе</a:t>
              </a:r>
              <a:endParaRPr lang="ru-RU" sz="11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0" name="Рисунок 19"/>
            <p:cNvPicPr/>
            <p:nvPr/>
          </p:nvPicPr>
          <p:blipFill>
            <a:blip r:embed="rId5"/>
            <a:srcRect l="5246" t="39181" r="74457" b="35088"/>
            <a:stretch>
              <a:fillRect/>
            </a:stretch>
          </p:blipFill>
          <p:spPr bwMode="auto">
            <a:xfrm>
              <a:off x="475420" y="4380537"/>
              <a:ext cx="1943735" cy="138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8" name="Группа 27"/>
          <p:cNvGrpSpPr/>
          <p:nvPr/>
        </p:nvGrpSpPr>
        <p:grpSpPr>
          <a:xfrm>
            <a:off x="3472890" y="3235671"/>
            <a:ext cx="2322946" cy="3221621"/>
            <a:chOff x="2913876" y="3343120"/>
            <a:chExt cx="2322946" cy="3221621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2913876" y="3343120"/>
              <a:ext cx="2322946" cy="322162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044341" y="3440830"/>
              <a:ext cx="2062016" cy="9417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15000"/>
                </a:lnSpc>
                <a:spcAft>
                  <a:spcPts val="1000"/>
                </a:spcAft>
                <a:buClr>
                  <a:srgbClr val="333333"/>
                </a:buClr>
                <a:buSzPts val="1000"/>
              </a:pPr>
              <a:r>
                <a:rPr lang="ru-RU" sz="1200" b="1" dirty="0"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5.Отгадай финансовый термин, который зашифрован в ребусе</a:t>
              </a:r>
              <a:endParaRPr lang="ru-RU" sz="1200" b="1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7" name="Рисунок 26"/>
            <p:cNvPicPr/>
            <p:nvPr/>
          </p:nvPicPr>
          <p:blipFill rotWithShape="1">
            <a:blip r:embed="rId6"/>
            <a:srcRect l="39684" t="41520" r="40236" b="28343"/>
            <a:stretch/>
          </p:blipFill>
          <p:spPr bwMode="auto">
            <a:xfrm>
              <a:off x="3224609" y="4501976"/>
              <a:ext cx="1701479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Прямоугольник 29"/>
          <p:cNvSpPr/>
          <p:nvPr/>
        </p:nvSpPr>
        <p:spPr>
          <a:xfrm rot="5400000">
            <a:off x="7282120" y="3209095"/>
            <a:ext cx="2558475" cy="3991124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593347"/>
              </p:ext>
            </p:extLst>
          </p:nvPr>
        </p:nvGraphicFramePr>
        <p:xfrm>
          <a:off x="6255057" y="4281036"/>
          <a:ext cx="4227336" cy="1963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9819">
                  <a:extLst>
                    <a:ext uri="{9D8B030D-6E8A-4147-A177-3AD203B41FA5}">
                      <a16:colId xmlns:a16="http://schemas.microsoft.com/office/drawing/2014/main" val="356796772"/>
                    </a:ext>
                  </a:extLst>
                </a:gridCol>
                <a:gridCol w="2437517">
                  <a:extLst>
                    <a:ext uri="{9D8B030D-6E8A-4147-A177-3AD203B41FA5}">
                      <a16:colId xmlns:a16="http://schemas.microsoft.com/office/drawing/2014/main" val="507199353"/>
                    </a:ext>
                  </a:extLst>
                </a:gridCol>
              </a:tblGrid>
              <a:tr h="586532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1.Налоговый доход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А)Доходы от платных услуг, оказываемых казенными учреждениями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872676"/>
                  </a:ext>
                </a:extLst>
              </a:tr>
              <a:tr h="7850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2.Неналоговый доход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Б)Субвенции из федерального бюджета и (или) из бюджетов субъектов Российской Федерации;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473684"/>
                  </a:ext>
                </a:extLst>
              </a:tr>
              <a:tr h="506228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3.Безвозмездные поступления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В)Акциз на нефтяное сырье, направленное на переработку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586988"/>
                  </a:ext>
                </a:extLst>
              </a:tr>
            </a:tbl>
          </a:graphicData>
        </a:graphic>
      </p:graphicFrame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6804077" y="4011983"/>
            <a:ext cx="33655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113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911350" algn="r"/>
              </a:tabLst>
            </a:pPr>
            <a:r>
              <a:rPr lang="ru-RU" alt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ru-RU" altLang="ru-RU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Установите соответствие: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108344" y="2487655"/>
            <a:ext cx="1145275" cy="934284"/>
            <a:chOff x="7108324" y="2487647"/>
            <a:chExt cx="1145275" cy="934284"/>
          </a:xfrm>
        </p:grpSpPr>
        <p:pic>
          <p:nvPicPr>
            <p:cNvPr id="33" name="Picture 4" descr="Picture background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8324" y="2487647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7265071" y="2724630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pic>
        <p:nvPicPr>
          <p:cNvPr id="35" name="Picture 4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42" b="9639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742" y="2509670"/>
            <a:ext cx="1145275" cy="93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0204489" y="2746654"/>
            <a:ext cx="83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Bookman Old Style" panose="02050604050505020204" pitchFamily="18" charset="0"/>
              </a:rPr>
              <a:t>1 </a:t>
            </a:r>
          </a:p>
          <a:p>
            <a:pPr algn="ctr"/>
            <a:r>
              <a:rPr lang="ru-RU" sz="1000" dirty="0">
                <a:latin typeface="Bookman Old Style" panose="02050604050505020204" pitchFamily="18" charset="0"/>
              </a:rPr>
              <a:t>монетка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7450321" y="4844163"/>
            <a:ext cx="1231025" cy="1054012"/>
            <a:chOff x="1288972" y="5568053"/>
            <a:chExt cx="1163437" cy="949100"/>
          </a:xfrm>
        </p:grpSpPr>
        <p:pic>
          <p:nvPicPr>
            <p:cNvPr id="38" name="Picture 4" descr="Picture backgroun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8972" y="5568053"/>
              <a:ext cx="1163437" cy="949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1454896" y="5867446"/>
              <a:ext cx="831588" cy="332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latin typeface="Bookman Old Style" panose="02050604050505020204" pitchFamily="18" charset="0"/>
                </a:rPr>
                <a:t>1 </a:t>
              </a:r>
              <a:r>
                <a:rPr lang="ru-RU" sz="900" dirty="0" err="1">
                  <a:latin typeface="Bookman Old Style" panose="02050604050505020204" pitchFamily="18" charset="0"/>
                </a:rPr>
                <a:t>соотв-ие</a:t>
              </a:r>
              <a:r>
                <a:rPr lang="ru-RU" sz="900" dirty="0">
                  <a:latin typeface="Bookman Old Style" panose="02050604050505020204" pitchFamily="18" charset="0"/>
                </a:rPr>
                <a:t>= </a:t>
              </a:r>
            </a:p>
            <a:p>
              <a:r>
                <a:rPr lang="ru-RU" sz="900" dirty="0">
                  <a:latin typeface="Bookman Old Style" panose="02050604050505020204" pitchFamily="18" charset="0"/>
                </a:rPr>
                <a:t>1 монетка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231660" y="887635"/>
            <a:ext cx="1231025" cy="1054012"/>
            <a:chOff x="1288972" y="5568053"/>
            <a:chExt cx="1163437" cy="949100"/>
          </a:xfrm>
        </p:grpSpPr>
        <p:pic>
          <p:nvPicPr>
            <p:cNvPr id="41" name="Picture 4" descr="Picture backgroun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8972" y="5568053"/>
              <a:ext cx="1163437" cy="949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1454896" y="5867446"/>
              <a:ext cx="831588" cy="332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latin typeface="Bookman Old Style" panose="02050604050505020204" pitchFamily="18" charset="0"/>
                </a:rPr>
                <a:t>1 </a:t>
              </a:r>
              <a:r>
                <a:rPr lang="ru-RU" sz="900" dirty="0" err="1">
                  <a:latin typeface="Bookman Old Style" panose="02050604050505020204" pitchFamily="18" charset="0"/>
                </a:rPr>
                <a:t>соотв-ие</a:t>
              </a:r>
              <a:r>
                <a:rPr lang="ru-RU" sz="900" dirty="0">
                  <a:latin typeface="Bookman Old Style" panose="02050604050505020204" pitchFamily="18" charset="0"/>
                </a:rPr>
                <a:t>= </a:t>
              </a:r>
            </a:p>
            <a:p>
              <a:r>
                <a:rPr lang="ru-RU" sz="900" dirty="0">
                  <a:latin typeface="Bookman Old Style" panose="02050604050505020204" pitchFamily="18" charset="0"/>
                </a:rPr>
                <a:t>1 монетка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1511902" y="5595721"/>
            <a:ext cx="1074871" cy="790897"/>
            <a:chOff x="7108324" y="2487647"/>
            <a:chExt cx="1145275" cy="934284"/>
          </a:xfrm>
        </p:grpSpPr>
        <p:pic>
          <p:nvPicPr>
            <p:cNvPr id="44" name="Picture 4" descr="Picture background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8324" y="2487647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7265071" y="2724630"/>
              <a:ext cx="83158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900" dirty="0">
                  <a:latin typeface="Bookman Old Style" panose="02050604050505020204" pitchFamily="18" charset="0"/>
                </a:rPr>
                <a:t>монетка</a:t>
              </a:r>
              <a:endParaRPr lang="ru-RU" sz="1000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4619977" y="5489862"/>
            <a:ext cx="1145275" cy="934284"/>
            <a:chOff x="7108324" y="2487647"/>
            <a:chExt cx="1145275" cy="934284"/>
          </a:xfrm>
        </p:grpSpPr>
        <p:pic>
          <p:nvPicPr>
            <p:cNvPr id="47" name="Picture 4" descr="Picture background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8324" y="2487647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Box 47"/>
            <p:cNvSpPr txBox="1"/>
            <p:nvPr/>
          </p:nvSpPr>
          <p:spPr>
            <a:xfrm>
              <a:off x="7265071" y="2724630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6885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grpSp>
        <p:nvGrpSpPr>
          <p:cNvPr id="54" name="Группа 53"/>
          <p:cNvGrpSpPr/>
          <p:nvPr/>
        </p:nvGrpSpPr>
        <p:grpSpPr>
          <a:xfrm>
            <a:off x="-235868" y="85483"/>
            <a:ext cx="11719403" cy="6520728"/>
            <a:chOff x="-235868" y="85483"/>
            <a:chExt cx="11719403" cy="6520728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443190" y="85483"/>
              <a:ext cx="2326512" cy="3401150"/>
              <a:chOff x="289366" y="217930"/>
              <a:chExt cx="2013995" cy="3127153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289366" y="217930"/>
                <a:ext cx="2013995" cy="3127153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347239" y="396662"/>
                <a:ext cx="1898249" cy="2428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1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200" b="1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7. Что относится к региональным налогам?</a:t>
                </a:r>
              </a:p>
              <a:p>
                <a:pPr lvl="0" algn="ctr">
                  <a:lnSpc>
                    <a:spcPct val="11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200" b="1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Земельный налог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Водный налог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Транспортный налог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Налог на имущество физических лиц</a:t>
                </a:r>
                <a:endParaRPr lang="ru-RU" sz="1200" dirty="0"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3295865" y="85483"/>
              <a:ext cx="2597554" cy="3401150"/>
              <a:chOff x="289366" y="3513283"/>
              <a:chExt cx="2597554" cy="3401150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289366" y="3513283"/>
                <a:ext cx="2597554" cy="340115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355923" y="3620498"/>
                <a:ext cx="2530997" cy="30123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1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100" b="1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8.Бюджетная система – это: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Деятельность органов власти по составлению проекта, рассмотрению, утверждению и исполнению бюджета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Организационные принципы построения бюджетной системы 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Совокупность юридических норм, определяющих бюджетный процесс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Совокупность действующих на территории страны бюджетов</a:t>
                </a:r>
                <a:endParaRPr lang="ru-RU" sz="1100" dirty="0"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6402249" y="85483"/>
              <a:ext cx="2326512" cy="3401150"/>
              <a:chOff x="5609383" y="106643"/>
              <a:chExt cx="2326512" cy="3401150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5609383" y="106643"/>
                <a:ext cx="2326512" cy="340115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5711142" y="220771"/>
                <a:ext cx="2094535" cy="13665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1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200" b="1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9.Бюджетная система РФ состоит из: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Одного уровня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Двух уровней 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Трех уровней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Четырех уровней </a:t>
                </a:r>
                <a:endParaRPr lang="ru-RU" sz="1200" dirty="0"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9157023" y="85483"/>
              <a:ext cx="2326512" cy="3401150"/>
              <a:chOff x="9203803" y="370330"/>
              <a:chExt cx="2326512" cy="3401150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9203803" y="370330"/>
                <a:ext cx="2326512" cy="340115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9319548" y="461260"/>
                <a:ext cx="2135530" cy="28884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1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200" b="1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10. Какой принцип НЕ является принципом бюджетной системы РФ?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Принцип самостоятельности бюджетов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Принцип гибкости бюджета 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Принцип достоверности бюджета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ru-RU" sz="11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Принцип единства кассы</a:t>
                </a:r>
                <a:endParaRPr lang="ru-RU" sz="1100" dirty="0"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Группа 25"/>
            <p:cNvGrpSpPr/>
            <p:nvPr/>
          </p:nvGrpSpPr>
          <p:grpSpPr>
            <a:xfrm>
              <a:off x="-235868" y="3205061"/>
              <a:ext cx="2768488" cy="3401150"/>
              <a:chOff x="-235868" y="3205061"/>
              <a:chExt cx="2768488" cy="3401150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206108" y="3205061"/>
                <a:ext cx="2326512" cy="340115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-235868" y="3265293"/>
                <a:ext cx="2768488" cy="2569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1000" b="1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11. Объясните за 1 минуту как можно больше слов другим участникам. Объяснять слова можно любым способом, кроме использования однокоренных слов</a:t>
                </a:r>
                <a:endParaRPr lang="ru-RU" sz="1000" dirty="0"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Деньги</a:t>
                </a:r>
              </a:p>
              <a:p>
                <a:pPr marL="800100" lvl="1" indent="-342900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Консолидированный бюджет</a:t>
                </a:r>
              </a:p>
              <a:p>
                <a:pPr marL="800100" lvl="1" indent="-342900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Расходы бюджета</a:t>
                </a:r>
              </a:p>
              <a:p>
                <a:pPr marL="800100" lvl="1" indent="-342900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Бюджетные ассигнования</a:t>
                </a:r>
              </a:p>
              <a:p>
                <a:pPr marL="800100" lvl="1" indent="-342900">
                  <a:lnSpc>
                    <a:spcPct val="115000"/>
                  </a:lnSpc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Бюджетные инвестиции </a:t>
                </a:r>
              </a:p>
              <a:p>
                <a:pPr marL="800100" lvl="1" indent="-342900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Дотации</a:t>
                </a:r>
                <a:endParaRPr lang="ru-RU" sz="1000" dirty="0"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2323591" y="3205061"/>
              <a:ext cx="2789956" cy="3401150"/>
              <a:chOff x="2323591" y="3205061"/>
              <a:chExt cx="2789956" cy="3401150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2787035" y="3205061"/>
                <a:ext cx="2326512" cy="340115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323591" y="3241868"/>
                <a:ext cx="2789956" cy="13311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algn="ctr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sz="1000" b="1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12. Объясните за 1 минуту как можно больше слов другим участникам. Объяснять слова можно любым способом, кроме использования однокоренных слов</a:t>
                </a:r>
                <a:endParaRPr lang="ru-RU" sz="1000" dirty="0"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2891008" y="4504093"/>
                <a:ext cx="2099251" cy="13311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Профицит бюджета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Главный распорядитель бюджетных средств 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Налог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Бюджет 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Бюджетный кредит</a:t>
                </a:r>
              </a:p>
              <a:p>
                <a:pPr marL="342900" lvl="0" indent="-342900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ru-RU" sz="10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Рефинансирование </a:t>
                </a:r>
                <a:endParaRPr lang="ru-RU" sz="1000" dirty="0"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0" name="Группа 29"/>
            <p:cNvGrpSpPr/>
            <p:nvPr/>
          </p:nvGrpSpPr>
          <p:grpSpPr>
            <a:xfrm>
              <a:off x="8109512" y="3205061"/>
              <a:ext cx="2326512" cy="3401150"/>
              <a:chOff x="8109512" y="3205061"/>
              <a:chExt cx="2326512" cy="3401150"/>
            </a:xfrm>
          </p:grpSpPr>
          <p:sp>
            <p:nvSpPr>
              <p:cNvPr id="21" name="Прямоугольник 20"/>
              <p:cNvSpPr/>
              <p:nvPr/>
            </p:nvSpPr>
            <p:spPr>
              <a:xfrm>
                <a:off x="8109512" y="3205061"/>
                <a:ext cx="2326512" cy="340115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8197123" y="3302899"/>
                <a:ext cx="2094957" cy="2414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1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100" b="1" dirty="0">
                    <a:solidFill>
                      <a:srgbClr val="1A1A1A"/>
                    </a:solidFill>
                    <a:latin typeface="Bookman Old Style" panose="02050604050505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14. Вставьте пропущенное слово.</a:t>
                </a:r>
                <a:endParaRPr lang="ru-RU" sz="1100" b="1" dirty="0">
                  <a:latin typeface="Bookman Old Style" panose="02050604050505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11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100" dirty="0">
                    <a:solidFill>
                      <a:srgbClr val="1A1A1A"/>
                    </a:solidFill>
                    <a:latin typeface="Bookman Old Style" panose="02050604050505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 соответствии с БК РФ, </a:t>
                </a:r>
                <a:r>
                  <a:rPr lang="ru-RU" sz="1100" b="1" dirty="0">
                    <a:solidFill>
                      <a:srgbClr val="1A1A1A"/>
                    </a:solidFill>
                    <a:latin typeface="Bookman Old Style" panose="02050604050505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…</a:t>
                </a:r>
                <a:r>
                  <a:rPr lang="ru-RU" sz="1100" dirty="0">
                    <a:solidFill>
                      <a:srgbClr val="1A1A1A"/>
                    </a:solidFill>
                    <a:latin typeface="Bookman Old Style" panose="02050604050505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бюджет является формой образования и расходования денежных средств, предназначенных для обеспечения задач и функций, отнесенных к предметам ведения местного самоуправления</a:t>
                </a:r>
                <a:endParaRPr lang="ru-RU" sz="1100" dirty="0">
                  <a:effectLst/>
                  <a:latin typeface="Bookman Old Style" panose="02050604050505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1288972" y="5568053"/>
              <a:ext cx="1163437" cy="949100"/>
              <a:chOff x="1288972" y="5568053"/>
              <a:chExt cx="1163437" cy="949100"/>
            </a:xfrm>
          </p:grpSpPr>
          <p:pic>
            <p:nvPicPr>
              <p:cNvPr id="31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8972" y="5568053"/>
                <a:ext cx="1163437" cy="9491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1492003" y="5851387"/>
                <a:ext cx="8315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latin typeface="Bookman Old Style" panose="02050604050505020204" pitchFamily="18" charset="0"/>
                  </a:rPr>
                  <a:t>1 слово= </a:t>
                </a:r>
              </a:p>
              <a:p>
                <a:r>
                  <a:rPr lang="ru-RU" sz="900" dirty="0">
                    <a:latin typeface="Bookman Old Style" panose="02050604050505020204" pitchFamily="18" charset="0"/>
                  </a:rPr>
                  <a:t>1 монетка</a:t>
                </a:r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4029916" y="5671927"/>
              <a:ext cx="1145275" cy="934284"/>
              <a:chOff x="4029916" y="5671927"/>
              <a:chExt cx="1145275" cy="934284"/>
            </a:xfrm>
          </p:grpSpPr>
          <p:pic>
            <p:nvPicPr>
              <p:cNvPr id="32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9916" y="5671927"/>
                <a:ext cx="1145275" cy="9342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4212126" y="5961667"/>
                <a:ext cx="8315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latin typeface="Bookman Old Style" panose="02050604050505020204" pitchFamily="18" charset="0"/>
                  </a:rPr>
                  <a:t>1 слово= </a:t>
                </a:r>
              </a:p>
              <a:p>
                <a:r>
                  <a:rPr lang="ru-RU" sz="900" dirty="0">
                    <a:latin typeface="Bookman Old Style" panose="02050604050505020204" pitchFamily="18" charset="0"/>
                  </a:rPr>
                  <a:t>1 монетка</a:t>
                </a: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9376744" y="5674808"/>
              <a:ext cx="1030278" cy="840473"/>
              <a:chOff x="9376744" y="5674808"/>
              <a:chExt cx="1030278" cy="840473"/>
            </a:xfrm>
          </p:grpSpPr>
          <p:pic>
            <p:nvPicPr>
              <p:cNvPr id="34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76744" y="5674808"/>
                <a:ext cx="1030278" cy="8404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9492010" y="5879600"/>
                <a:ext cx="79974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50" dirty="0">
                    <a:latin typeface="Bookman Old Style" panose="02050604050505020204" pitchFamily="18" charset="0"/>
                  </a:rPr>
                  <a:t>1 </a:t>
                </a:r>
              </a:p>
              <a:p>
                <a:pPr algn="ctr"/>
                <a:r>
                  <a:rPr lang="ru-RU" sz="1050" dirty="0">
                    <a:latin typeface="Bookman Old Style" panose="02050604050505020204" pitchFamily="18" charset="0"/>
                  </a:rPr>
                  <a:t>монетка</a:t>
                </a:r>
              </a:p>
            </p:txBody>
          </p:sp>
        </p:grpSp>
        <p:grpSp>
          <p:nvGrpSpPr>
            <p:cNvPr id="41" name="Группа 40"/>
            <p:cNvGrpSpPr/>
            <p:nvPr/>
          </p:nvGrpSpPr>
          <p:grpSpPr>
            <a:xfrm>
              <a:off x="1586637" y="2288268"/>
              <a:ext cx="1145275" cy="934284"/>
              <a:chOff x="3992127" y="5682727"/>
              <a:chExt cx="1145275" cy="934284"/>
            </a:xfrm>
          </p:grpSpPr>
          <p:pic>
            <p:nvPicPr>
              <p:cNvPr id="42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92127" y="5682727"/>
                <a:ext cx="1145275" cy="9342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4154043" y="5962957"/>
                <a:ext cx="831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1 </a:t>
                </a:r>
              </a:p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монетка</a:t>
                </a:r>
              </a:p>
            </p:txBody>
          </p:sp>
        </p:grpSp>
        <p:grpSp>
          <p:nvGrpSpPr>
            <p:cNvPr id="52" name="Группа 51"/>
            <p:cNvGrpSpPr/>
            <p:nvPr/>
          </p:nvGrpSpPr>
          <p:grpSpPr>
            <a:xfrm>
              <a:off x="7497622" y="2250551"/>
              <a:ext cx="1145275" cy="934284"/>
              <a:chOff x="7497622" y="2250551"/>
              <a:chExt cx="1145275" cy="934284"/>
            </a:xfrm>
          </p:grpSpPr>
          <p:pic>
            <p:nvPicPr>
              <p:cNvPr id="44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7622" y="2250551"/>
                <a:ext cx="1145275" cy="9342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7654196" y="2468526"/>
                <a:ext cx="831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1 </a:t>
                </a:r>
              </a:p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монетка</a:t>
                </a:r>
              </a:p>
            </p:txBody>
          </p:sp>
        </p:grpSp>
        <p:grpSp>
          <p:nvGrpSpPr>
            <p:cNvPr id="48" name="Группа 47"/>
            <p:cNvGrpSpPr/>
            <p:nvPr/>
          </p:nvGrpSpPr>
          <p:grpSpPr>
            <a:xfrm>
              <a:off x="4999072" y="2856961"/>
              <a:ext cx="750577" cy="560436"/>
              <a:chOff x="4862308" y="2930891"/>
              <a:chExt cx="785283" cy="640612"/>
            </a:xfrm>
          </p:grpSpPr>
          <p:pic>
            <p:nvPicPr>
              <p:cNvPr id="46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2308" y="2930891"/>
                <a:ext cx="785283" cy="6406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4888191" y="3097964"/>
                <a:ext cx="73351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1 </a:t>
                </a:r>
              </a:p>
            </p:txBody>
          </p:sp>
        </p:grpSp>
        <p:grpSp>
          <p:nvGrpSpPr>
            <p:cNvPr id="49" name="Группа 48"/>
            <p:cNvGrpSpPr/>
            <p:nvPr/>
          </p:nvGrpSpPr>
          <p:grpSpPr>
            <a:xfrm>
              <a:off x="5471935" y="3205061"/>
              <a:ext cx="2493991" cy="3401150"/>
              <a:chOff x="5471935" y="3205061"/>
              <a:chExt cx="2493991" cy="3401150"/>
            </a:xfrm>
          </p:grpSpPr>
          <p:grpSp>
            <p:nvGrpSpPr>
              <p:cNvPr id="29" name="Группа 28"/>
              <p:cNvGrpSpPr/>
              <p:nvPr/>
            </p:nvGrpSpPr>
            <p:grpSpPr>
              <a:xfrm>
                <a:off x="5471935" y="3205061"/>
                <a:ext cx="2326512" cy="3401150"/>
                <a:chOff x="5471935" y="3205061"/>
                <a:chExt cx="2326512" cy="3401150"/>
              </a:xfrm>
            </p:grpSpPr>
            <p:sp>
              <p:nvSpPr>
                <p:cNvPr id="13" name="Прямоугольник 12"/>
                <p:cNvSpPr/>
                <p:nvPr/>
              </p:nvSpPr>
              <p:spPr>
                <a:xfrm>
                  <a:off x="5471935" y="3205061"/>
                  <a:ext cx="2326512" cy="340115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5" name="Прямоугольник 24"/>
                <p:cNvSpPr/>
                <p:nvPr/>
              </p:nvSpPr>
              <p:spPr>
                <a:xfrm>
                  <a:off x="5639710" y="3319189"/>
                  <a:ext cx="1893388" cy="85568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15000"/>
                    </a:lnSpc>
                    <a:spcAft>
                      <a:spcPts val="1000"/>
                    </a:spcAft>
                    <a:buClr>
                      <a:srgbClr val="333333"/>
                    </a:buClr>
                    <a:buSzPts val="1000"/>
                  </a:pPr>
                  <a:r>
                    <a:rPr lang="ru-RU" sz="11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13. Назовите 3 источника финансирования дефицита бюджета</a:t>
                  </a:r>
                  <a:endParaRPr lang="ru-RU" sz="1050" b="1" dirty="0">
                    <a:effectLst/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6" name="Группа 35"/>
              <p:cNvGrpSpPr/>
              <p:nvPr/>
            </p:nvGrpSpPr>
            <p:grpSpPr>
              <a:xfrm>
                <a:off x="6496122" y="5547760"/>
                <a:ext cx="1469804" cy="989685"/>
                <a:chOff x="6496122" y="5547760"/>
                <a:chExt cx="1469804" cy="989685"/>
              </a:xfrm>
            </p:grpSpPr>
            <p:pic>
              <p:nvPicPr>
                <p:cNvPr id="33" name="Picture 4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9942" b="96398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09152" y="5547760"/>
                  <a:ext cx="1213187" cy="98968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" name="TextBox 4"/>
                <p:cNvSpPr txBox="1"/>
                <p:nvPr/>
              </p:nvSpPr>
              <p:spPr>
                <a:xfrm>
                  <a:off x="6496122" y="5820501"/>
                  <a:ext cx="1469804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050" dirty="0">
                      <a:latin typeface="Bookman Old Style" panose="02050604050505020204" pitchFamily="18" charset="0"/>
                    </a:rPr>
                    <a:t>2</a:t>
                  </a:r>
                </a:p>
                <a:p>
                  <a:pPr algn="ctr"/>
                  <a:r>
                    <a:rPr lang="ru-RU" sz="1050" dirty="0">
                      <a:latin typeface="Bookman Old Style" panose="02050604050505020204" pitchFamily="18" charset="0"/>
                    </a:rPr>
                    <a:t>монетки</a:t>
                  </a:r>
                </a:p>
              </p:txBody>
            </p:sp>
          </p:grpSp>
        </p:grpSp>
        <p:pic>
          <p:nvPicPr>
            <p:cNvPr id="50" name="Picture 4" descr="Picture background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9502" y="2753001"/>
              <a:ext cx="920554" cy="750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TextBox 50"/>
            <p:cNvSpPr txBox="1"/>
            <p:nvPr/>
          </p:nvSpPr>
          <p:spPr>
            <a:xfrm>
              <a:off x="10519692" y="2930891"/>
              <a:ext cx="872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dirty="0">
                  <a:latin typeface="Bookman Old Style" panose="02050604050505020204" pitchFamily="18" charset="0"/>
                </a:rPr>
                <a:t>1</a:t>
              </a:r>
            </a:p>
            <a:p>
              <a:pPr algn="ctr"/>
              <a:r>
                <a:rPr lang="ru-RU" sz="9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0818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569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71120" y="94307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2096" y="271156"/>
            <a:ext cx="2184400" cy="1455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Вставьте пропущенное слово</a:t>
            </a:r>
          </a:p>
          <a:p>
            <a:pPr lvl="0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Нормативным актом, определяющим основы бюджетного устройства в РФ, является бюджетный </a:t>
            </a: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28188" y="131252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05939" y="131252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543796" y="131252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668752" y="271156"/>
            <a:ext cx="2060874" cy="2148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16.Что означает данное определение?</a:t>
            </a:r>
          </a:p>
          <a:p>
            <a:pPr lvl="0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Документ, устанавливающий в соответствии с классификацией расходов бюджетов лимиты бюджетных обязательств казенного учреждения</a:t>
            </a:r>
            <a:endParaRPr lang="ru-R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25468" y="271156"/>
            <a:ext cx="1863819" cy="707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1000"/>
              </a:spcAft>
              <a:buClr>
                <a:srgbClr val="333333"/>
              </a:buClr>
              <a:buSzPts val="1000"/>
            </a:pP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 Что означает принцип сбалансированности бюджета? </a:t>
            </a:r>
            <a:endParaRPr lang="ru-RU" sz="11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97264" y="271156"/>
            <a:ext cx="2071622" cy="2105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 Вычеркните лишнее</a:t>
            </a: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уровню управления доходы бывают:</a:t>
            </a:r>
          </a:p>
          <a:p>
            <a:pPr lvl="0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endParaRPr lang="ru-RU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lnSpc>
                <a:spcPct val="12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федерального бюджета</a:t>
            </a:r>
          </a:p>
          <a:p>
            <a:pPr marL="171450" lvl="0" indent="-171450">
              <a:lnSpc>
                <a:spcPct val="12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местных бюджетов</a:t>
            </a:r>
          </a:p>
          <a:p>
            <a:pPr marL="171450" lvl="0" indent="-1714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Налоговые доходы</a:t>
            </a:r>
          </a:p>
          <a:p>
            <a:pPr marL="171450" lvl="0" indent="-1714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Доходы субъектов РФ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4732203" y="2489277"/>
            <a:ext cx="1145275" cy="934284"/>
            <a:chOff x="7497622" y="2250551"/>
            <a:chExt cx="1145275" cy="934284"/>
          </a:xfrm>
        </p:grpSpPr>
        <p:pic>
          <p:nvPicPr>
            <p:cNvPr id="13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622" y="2250551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7654196" y="2468526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582290" y="2487147"/>
            <a:ext cx="1145275" cy="934284"/>
            <a:chOff x="7497622" y="2250551"/>
            <a:chExt cx="1145275" cy="934284"/>
          </a:xfrm>
        </p:grpSpPr>
        <p:pic>
          <p:nvPicPr>
            <p:cNvPr id="16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622" y="2250551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7654196" y="2468526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10409425" y="2517646"/>
            <a:ext cx="1145275" cy="934284"/>
            <a:chOff x="7497622" y="2250551"/>
            <a:chExt cx="1145275" cy="934284"/>
          </a:xfrm>
        </p:grpSpPr>
        <p:pic>
          <p:nvPicPr>
            <p:cNvPr id="19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622" y="2250551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7654196" y="2468526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902784" y="2487147"/>
            <a:ext cx="1145275" cy="934284"/>
            <a:chOff x="7497622" y="2250551"/>
            <a:chExt cx="1145275" cy="934284"/>
          </a:xfrm>
        </p:grpSpPr>
        <p:pic>
          <p:nvPicPr>
            <p:cNvPr id="22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622" y="2250551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654196" y="2468526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00257" y="3190901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134008" y="3206684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490207" y="3206684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845232" y="3206684"/>
            <a:ext cx="2326512" cy="340115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27323" y="3216070"/>
            <a:ext cx="2324659" cy="3079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1000"/>
              </a:spcAft>
              <a:buClr>
                <a:srgbClr val="333333"/>
              </a:buClr>
              <a:buSzPts val="1000"/>
            </a:pP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 Определите неверное утверждение.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Бюджетные кредиты направлены на:</a:t>
            </a:r>
          </a:p>
          <a:p>
            <a:pPr marL="171450" lvl="0" indent="-171450">
              <a:lnSpc>
                <a:spcPct val="12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Преодоление кассового разрыва</a:t>
            </a:r>
          </a:p>
          <a:p>
            <a:pPr marL="171450" lvl="0" indent="-171450">
              <a:lnSpc>
                <a:spcPct val="12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Ликвидация последствий стихийных бедствий и техногенных аварий</a:t>
            </a:r>
          </a:p>
          <a:p>
            <a:pPr marL="171450" lvl="0" indent="-171450">
              <a:lnSpc>
                <a:spcPct val="12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Финансирование деятельности органа государственной власти</a:t>
            </a:r>
          </a:p>
          <a:p>
            <a:pPr marL="171450" lvl="0" indent="-171450">
              <a:lnSpc>
                <a:spcPct val="12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 и содержание автомобильных дорог общего пользования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1858371" y="6033947"/>
            <a:ext cx="720677" cy="536636"/>
            <a:chOff x="7834079" y="2250551"/>
            <a:chExt cx="831587" cy="641234"/>
          </a:xfrm>
        </p:grpSpPr>
        <p:pic>
          <p:nvPicPr>
            <p:cNvPr id="29" name="Picture 4" descr="Picture backgroun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6852" y="2250551"/>
              <a:ext cx="786045" cy="641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7834079" y="2387284"/>
              <a:ext cx="831587" cy="367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7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2937965" y="3216530"/>
            <a:ext cx="2141046" cy="2188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20.Бюджетная классификация – это группировка:</a:t>
            </a:r>
          </a:p>
          <a:p>
            <a:pPr marL="342900" lvl="0" indent="-342900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Доходов бюджетной системы </a:t>
            </a:r>
          </a:p>
          <a:p>
            <a:pPr marL="342900" lvl="0" indent="-342900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Расходов бюджетной системы</a:t>
            </a:r>
          </a:p>
          <a:p>
            <a:pPr marL="342900" lvl="0" indent="-342900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Источников финансирования дефицитов бюджетов </a:t>
            </a:r>
          </a:p>
          <a:p>
            <a:pPr marL="342900" lvl="0" indent="-342900">
              <a:lnSpc>
                <a:spcPct val="12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 утверждения верны 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6707853" y="5636299"/>
            <a:ext cx="1145275" cy="934284"/>
            <a:chOff x="7497622" y="2250551"/>
            <a:chExt cx="1145275" cy="934284"/>
          </a:xfrm>
        </p:grpSpPr>
        <p:pic>
          <p:nvPicPr>
            <p:cNvPr id="33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622" y="2250551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7654196" y="2468526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sp>
        <p:nvSpPr>
          <p:cNvPr id="35" name="Прямоугольник 34"/>
          <p:cNvSpPr/>
          <p:nvPr/>
        </p:nvSpPr>
        <p:spPr>
          <a:xfrm>
            <a:off x="5592875" y="3220593"/>
            <a:ext cx="2091422" cy="1976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0"/>
              </a:spcAft>
              <a:buClr>
                <a:srgbClr val="333333"/>
              </a:buClr>
              <a:buSzPts val="1000"/>
            </a:pP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21.Налог на добавленную стоимость зачисляется в:</a:t>
            </a:r>
          </a:p>
          <a:p>
            <a:pPr marL="342900" lvl="0" indent="-342900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Федеральный бюджет </a:t>
            </a:r>
          </a:p>
          <a:p>
            <a:pPr marL="342900" lvl="0" indent="-342900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субъекта РФ </a:t>
            </a:r>
          </a:p>
          <a:p>
            <a:pPr marL="342900" lvl="0" indent="-342900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 городского округа </a:t>
            </a:r>
          </a:p>
          <a:p>
            <a:pPr marL="342900" lvl="0" indent="-342900">
              <a:lnSpc>
                <a:spcPct val="12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Распределяется между федеральным и бюджетом субъекта РФ 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4064052" y="5661601"/>
            <a:ext cx="1145275" cy="934284"/>
            <a:chOff x="7497622" y="2250551"/>
            <a:chExt cx="1145275" cy="934284"/>
          </a:xfrm>
        </p:grpSpPr>
        <p:pic>
          <p:nvPicPr>
            <p:cNvPr id="37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622" y="2250551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7654196" y="2468526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1 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монетка</a:t>
              </a:r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8036462" y="3218348"/>
            <a:ext cx="2529537" cy="707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Aft>
                <a:spcPts val="1000"/>
              </a:spcAft>
              <a:buClr>
                <a:srgbClr val="333333"/>
              </a:buClr>
              <a:buSzPts val="1000"/>
            </a:pPr>
            <a:r>
              <a:rPr lang="ru-RU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22. Назовите 5 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участников бюджетного процесса на федеральном уровне</a:t>
            </a:r>
            <a:endParaRPr lang="ru-RU" sz="1100" b="1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9315245" y="5642712"/>
            <a:ext cx="1145275" cy="934284"/>
            <a:chOff x="7497622" y="2250551"/>
            <a:chExt cx="1145275" cy="934284"/>
          </a:xfrm>
        </p:grpSpPr>
        <p:pic>
          <p:nvPicPr>
            <p:cNvPr id="41" name="Picture 4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942" b="96398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622" y="2250551"/>
              <a:ext cx="1145275" cy="934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7654196" y="2468526"/>
              <a:ext cx="831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2</a:t>
              </a:r>
            </a:p>
            <a:p>
              <a:pPr algn="ctr"/>
              <a:r>
                <a:rPr lang="ru-RU" sz="1000" dirty="0">
                  <a:latin typeface="Bookman Old Style" panose="02050604050505020204" pitchFamily="18" charset="0"/>
                </a:rPr>
                <a:t>монетки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0122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569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grpSp>
        <p:nvGrpSpPr>
          <p:cNvPr id="8" name="Группа 7"/>
          <p:cNvGrpSpPr/>
          <p:nvPr/>
        </p:nvGrpSpPr>
        <p:grpSpPr>
          <a:xfrm>
            <a:off x="600364" y="544945"/>
            <a:ext cx="10079347" cy="4803487"/>
            <a:chOff x="600364" y="544945"/>
            <a:chExt cx="10079347" cy="48034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7394545" y="544945"/>
              <a:ext cx="3236858" cy="480348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123318" y="544945"/>
              <a:ext cx="3076253" cy="4803487"/>
              <a:chOff x="4277920" y="1947282"/>
              <a:chExt cx="2326512" cy="3401150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4277920" y="1947282"/>
                <a:ext cx="2326512" cy="340115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4372159" y="2053974"/>
                <a:ext cx="2114914" cy="11941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25000"/>
                  </a:lnSpc>
                  <a:spcAft>
                    <a:spcPts val="1000"/>
                  </a:spcAft>
                  <a:buClr>
                    <a:srgbClr val="333333"/>
                  </a:buClr>
                  <a:buSzPts val="1000"/>
                </a:pPr>
                <a:r>
                  <a:rPr lang="ru-RU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24. Как называется государственный внебюджетный фонд, который был создан 1 января 2023 года путём реорганизации Пенсионного фонда РФ с одновременным присоединением к нему Фонда социального страхования РФ? </a:t>
                </a:r>
                <a:endParaRPr lang="ru-RU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" name="Прямоугольник 13"/>
            <p:cNvSpPr/>
            <p:nvPr/>
          </p:nvSpPr>
          <p:spPr>
            <a:xfrm>
              <a:off x="7432944" y="571776"/>
              <a:ext cx="3101842" cy="35863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5000"/>
                </a:lnSpc>
                <a:spcAft>
                  <a:spcPts val="0"/>
                </a:spcAft>
                <a:buClr>
                  <a:srgbClr val="333333"/>
                </a:buClr>
                <a:buSzPts val="1000"/>
              </a:pPr>
              <a:r>
                <a:rPr lang="ru-RU" sz="11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25. Бюджет государственного внебюджетного фонда — это:</a:t>
              </a:r>
            </a:p>
            <a:p>
              <a:pPr marL="342900" lvl="0" indent="-342900">
                <a:lnSpc>
                  <a:spcPct val="125000"/>
                </a:lnSpc>
                <a:spcAft>
                  <a:spcPts val="0"/>
                </a:spcAft>
                <a:buFont typeface="Symbol" panose="05050102010706020507" pitchFamily="18" charset="2"/>
                <a:buChar char=""/>
              </a:pPr>
              <a:r>
                <a:rPr lang="ru-RU" sz="1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Фонд денежных средств, принадлежащих государственному предприятию и учреждению на правах оперативного управления или хозяйственного ведения.</a:t>
              </a:r>
            </a:p>
            <a:p>
              <a:pPr marL="342900" lvl="0" indent="-342900">
                <a:lnSpc>
                  <a:spcPct val="125000"/>
                </a:lnSpc>
                <a:spcAft>
                  <a:spcPts val="0"/>
                </a:spcAft>
                <a:buFont typeface="Symbol" panose="05050102010706020507" pitchFamily="18" charset="2"/>
                <a:buChar char=""/>
              </a:pPr>
              <a:r>
                <a:rPr lang="ru-RU" sz="1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Форма образования и расходования денежных средств, образуемых вне федерального бюджета и бюджетов субъектов РФ.</a:t>
              </a:r>
            </a:p>
            <a:p>
              <a:pPr marL="342900" lvl="0" indent="-342900">
                <a:lnSpc>
                  <a:spcPct val="125000"/>
                </a:lnSpc>
                <a:spcAft>
                  <a:spcPts val="1000"/>
                </a:spcAft>
                <a:buFont typeface="Symbol" panose="05050102010706020507" pitchFamily="18" charset="2"/>
                <a:buChar char=""/>
              </a:pPr>
              <a:r>
                <a:rPr lang="ru-RU" sz="1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Фонд денежных средств субъектов РФ и органов местного самоуправления.</a:t>
              </a:r>
            </a:p>
            <a:p>
              <a:pPr marL="342900" lvl="0" indent="-342900">
                <a:lnSpc>
                  <a:spcPct val="125000"/>
                </a:lnSpc>
                <a:spcAft>
                  <a:spcPts val="1000"/>
                </a:spcAft>
                <a:buFont typeface="Symbol" panose="05050102010706020507" pitchFamily="18" charset="2"/>
                <a:buChar char=""/>
              </a:pPr>
              <a:r>
                <a:rPr lang="ru-RU" sz="1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Консолидированный в бюджет целевой фонд, создаваемый для гарантированного финансирования особо важных для государства задач</a:t>
              </a:r>
              <a:endParaRPr lang="ru-R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600364" y="544945"/>
              <a:ext cx="3366380" cy="4803487"/>
              <a:chOff x="937148" y="979055"/>
              <a:chExt cx="3029596" cy="4369377"/>
            </a:xfrm>
          </p:grpSpPr>
          <p:sp>
            <p:nvSpPr>
              <p:cNvPr id="3" name="Прямоугольник 2"/>
              <p:cNvSpPr/>
              <p:nvPr/>
            </p:nvSpPr>
            <p:spPr>
              <a:xfrm>
                <a:off x="937148" y="979055"/>
                <a:ext cx="3029596" cy="436937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111221" y="1116119"/>
                <a:ext cx="2681451" cy="2233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R="76200" lvl="0" algn="ctr">
                  <a:lnSpc>
                    <a:spcPct val="125000"/>
                  </a:lnSpc>
                  <a:spcAft>
                    <a:spcPts val="0"/>
                  </a:spcAft>
                  <a:buClr>
                    <a:srgbClr val="333333"/>
                  </a:buClr>
                  <a:buSzPts val="1000"/>
                </a:pPr>
                <a:r>
                  <a:rPr lang="ru-RU" sz="12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23. Бюджетный процесс имеет:</a:t>
                </a:r>
                <a:endParaRPr lang="ru-RU" sz="12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25000"/>
                  </a:lnSpc>
                  <a:spcAft>
                    <a:spcPts val="15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две стадии – рассмотрение и утверждение бюджета;</a:t>
                </a:r>
                <a:endParaRPr lang="ru-RU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25000"/>
                  </a:lnSpc>
                  <a:spcAft>
                    <a:spcPts val="15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одну стадию - утверждение;</a:t>
                </a:r>
                <a:endParaRPr lang="ru-RU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25000"/>
                  </a:lnSpc>
                  <a:spcAft>
                    <a:spcPts val="15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три стадии – составление, рассмотрение и утверждение бюджета;</a:t>
                </a:r>
                <a:endParaRPr lang="ru-RU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lvl="0" indent="-342900">
                  <a:lnSpc>
                    <a:spcPct val="125000"/>
                  </a:lnSpc>
                  <a:spcAft>
                    <a:spcPts val="150"/>
                  </a:spcAft>
                  <a:buFont typeface="Symbol" panose="05050102010706020507" pitchFamily="18" charset="2"/>
                  <a:buChar char=""/>
                </a:pPr>
                <a:r>
                  <a:rPr lang="ru-RU" sz="1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четыре стадии – составление, рассмотрение, утверждение и исполнение бюджета</a:t>
                </a:r>
                <a:endParaRPr lang="ru-RU" sz="12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" name="Группа 14"/>
              <p:cNvGrpSpPr/>
              <p:nvPr/>
            </p:nvGrpSpPr>
            <p:grpSpPr>
              <a:xfrm>
                <a:off x="2765291" y="4329383"/>
                <a:ext cx="1145275" cy="934284"/>
                <a:chOff x="7497352" y="2214898"/>
                <a:chExt cx="1145275" cy="934284"/>
              </a:xfrm>
            </p:grpSpPr>
            <p:pic>
              <p:nvPicPr>
                <p:cNvPr id="16" name="Picture 4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9942" b="96398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97352" y="2214898"/>
                  <a:ext cx="1145275" cy="93428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7" name="TextBox 16"/>
                <p:cNvSpPr txBox="1"/>
                <p:nvPr/>
              </p:nvSpPr>
              <p:spPr>
                <a:xfrm>
                  <a:off x="7654196" y="2468526"/>
                  <a:ext cx="83158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000" dirty="0">
                      <a:latin typeface="Bookman Old Style" panose="02050604050505020204" pitchFamily="18" charset="0"/>
                    </a:rPr>
                    <a:t>1 </a:t>
                  </a:r>
                </a:p>
                <a:p>
                  <a:pPr algn="ctr"/>
                  <a:r>
                    <a:rPr lang="ru-RU" sz="1000" dirty="0">
                      <a:latin typeface="Bookman Old Style" panose="02050604050505020204" pitchFamily="18" charset="0"/>
                    </a:rPr>
                    <a:t>монетка</a:t>
                  </a:r>
                </a:p>
              </p:txBody>
            </p:sp>
          </p:grpSp>
        </p:grpSp>
        <p:grpSp>
          <p:nvGrpSpPr>
            <p:cNvPr id="21" name="Группа 20"/>
            <p:cNvGrpSpPr/>
            <p:nvPr/>
          </p:nvGrpSpPr>
          <p:grpSpPr>
            <a:xfrm>
              <a:off x="6092695" y="4414148"/>
              <a:ext cx="1145275" cy="934284"/>
              <a:chOff x="7497622" y="2250551"/>
              <a:chExt cx="1145275" cy="934284"/>
            </a:xfrm>
          </p:grpSpPr>
          <p:pic>
            <p:nvPicPr>
              <p:cNvPr id="22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7622" y="2250551"/>
                <a:ext cx="1145275" cy="9342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7654196" y="2468526"/>
                <a:ext cx="831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1 </a:t>
                </a:r>
              </a:p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монетка</a:t>
                </a:r>
              </a:p>
            </p:txBody>
          </p:sp>
        </p:grpSp>
        <p:grpSp>
          <p:nvGrpSpPr>
            <p:cNvPr id="24" name="Группа 23"/>
            <p:cNvGrpSpPr/>
            <p:nvPr/>
          </p:nvGrpSpPr>
          <p:grpSpPr>
            <a:xfrm>
              <a:off x="9534436" y="4382575"/>
              <a:ext cx="1145275" cy="934284"/>
              <a:chOff x="7497622" y="2250551"/>
              <a:chExt cx="1145275" cy="934284"/>
            </a:xfrm>
          </p:grpSpPr>
          <p:pic>
            <p:nvPicPr>
              <p:cNvPr id="25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942" b="96398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7622" y="2250551"/>
                <a:ext cx="1145275" cy="9342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7654196" y="2468526"/>
                <a:ext cx="8315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1 </a:t>
                </a:r>
              </a:p>
              <a:p>
                <a:pPr algn="ctr"/>
                <a:r>
                  <a:rPr lang="ru-RU" sz="1000" dirty="0">
                    <a:latin typeface="Bookman Old Style" panose="02050604050505020204" pitchFamily="18" charset="0"/>
                  </a:rPr>
                  <a:t>монетка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6463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8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179347" y="918510"/>
            <a:ext cx="2307053" cy="263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55601" y="1619965"/>
            <a:ext cx="2343653" cy="263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7187" y="269900"/>
            <a:ext cx="2561100" cy="278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</a:pPr>
            <a:endParaRPr lang="ru-RU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328608" y="316738"/>
            <a:ext cx="9970980" cy="6541262"/>
            <a:chOff x="1522571" y="269900"/>
            <a:chExt cx="9970980" cy="6541262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1522571" y="336559"/>
              <a:ext cx="2635853" cy="5961539"/>
              <a:chOff x="237717" y="59567"/>
              <a:chExt cx="2635853" cy="5961539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37717" y="59567"/>
                <a:ext cx="2635853" cy="5961539"/>
                <a:chOff x="71312" y="136269"/>
                <a:chExt cx="2669108" cy="3946205"/>
              </a:xfrm>
            </p:grpSpPr>
            <p:sp>
              <p:nvSpPr>
                <p:cNvPr id="4" name="Прямоугольник 3"/>
                <p:cNvSpPr/>
                <p:nvPr/>
              </p:nvSpPr>
              <p:spPr>
                <a:xfrm>
                  <a:off x="71312" y="136269"/>
                  <a:ext cx="2669108" cy="394620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" name="Прямоугольник 5"/>
                <p:cNvSpPr/>
                <p:nvPr/>
              </p:nvSpPr>
              <p:spPr>
                <a:xfrm>
                  <a:off x="190924" y="167661"/>
                  <a:ext cx="2429881" cy="2185947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Ну и дела! 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Вас настиг </a:t>
                  </a: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дефицит бюджета</a:t>
                  </a: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. Это ситуация, когда расходы бюджета превышают его доходы. 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endParaRPr lang="ru-RU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Чтобы восполнить дефицит бюджета, могут использовать такие источники его финансирования как бюджетный кредит или продажа акций и др.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endParaRPr lang="ru-RU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Для восполнения дефицита бюджета, </a:t>
                  </a: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пропустите следующий ход</a:t>
                  </a:r>
                  <a:endParaRPr lang="ru-RU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026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498" b="97171" l="499" r="97628">
                            <a14:foregroundMark x1="24969" y1="65724" x2="34457" y2="68885"/>
                            <a14:foregroundMark x1="28340" y1="70715" x2="21723" y2="66556"/>
                            <a14:foregroundMark x1="33583" y1="72546" x2="33583" y2="72546"/>
                            <a14:foregroundMark x1="33583" y1="72546" x2="33583" y2="72546"/>
                            <a14:foregroundMark x1="37079" y1="84027" x2="37079" y2="84027"/>
                            <a14:foregroundMark x1="37079" y1="84027" x2="37079" y2="84027"/>
                            <a14:foregroundMark x1="37079" y1="84027" x2="41698" y2="83860"/>
                            <a14:foregroundMark x1="50687" y1="82030" x2="55431" y2="80033"/>
                            <a14:foregroundMark x1="48939" y1="80033" x2="50187" y2="81198"/>
                            <a14:foregroundMark x1="35331" y1="40100" x2="38202" y2="46090"/>
                            <a14:foregroundMark x1="34082" y1="41597" x2="37453" y2="47255"/>
                            <a14:foregroundMark x1="44569" y1="44093" x2="43446" y2="41597"/>
                            <a14:backgroundMark x1="47191" y1="77205" x2="47066" y2="76206"/>
                            <a14:backgroundMark x1="46692" y1="82696" x2="46692" y2="82696"/>
                            <a14:backgroundMark x1="45443" y1="40765" x2="45693" y2="43261"/>
                            <a14:backgroundMark x1="44444" y1="50416" x2="45194" y2="4808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867" y="4121307"/>
                <a:ext cx="2378456" cy="17845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0" name="Группа 19"/>
            <p:cNvGrpSpPr/>
            <p:nvPr/>
          </p:nvGrpSpPr>
          <p:grpSpPr>
            <a:xfrm>
              <a:off x="8574191" y="269900"/>
              <a:ext cx="2919360" cy="5947877"/>
              <a:chOff x="6258838" y="59567"/>
              <a:chExt cx="2919360" cy="5947877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6258838" y="59567"/>
                <a:ext cx="2630738" cy="5944069"/>
                <a:chOff x="5900416" y="163978"/>
                <a:chExt cx="2583559" cy="3887173"/>
              </a:xfrm>
            </p:grpSpPr>
            <p:sp>
              <p:nvSpPr>
                <p:cNvPr id="12" name="Прямоугольник 11"/>
                <p:cNvSpPr/>
                <p:nvPr/>
              </p:nvSpPr>
              <p:spPr>
                <a:xfrm>
                  <a:off x="5900416" y="163978"/>
                  <a:ext cx="2583559" cy="3887173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3" name="Прямоугольник 12"/>
                <p:cNvSpPr/>
                <p:nvPr/>
              </p:nvSpPr>
              <p:spPr>
                <a:xfrm>
                  <a:off x="5985816" y="207570"/>
                  <a:ext cx="2438400" cy="2310531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Вот опять кому-то всё, а кому-то ничего… 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Несбалансированность межбюджетных отношений- отсутствие баланса между бюджетами разных уровней.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endParaRPr lang="ru-RU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Последствия негативно сказываются на качестве жизни населения регионов, на экономическую ситуацию и в конкретном регионе, и в стране в целом.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endParaRPr lang="ru-RU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Вернитесь на 1 клетку назад</a:t>
                  </a:r>
                </a:p>
              </p:txBody>
            </p:sp>
          </p:grpSp>
          <p:pic>
            <p:nvPicPr>
              <p:cNvPr id="1030" name="Picture 6" descr="Picture background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4875" b="96500" l="10500" r="90000">
                            <a14:backgroundMark x1="61875" y1="13625" x2="64250" y2="14750"/>
                            <a14:backgroundMark x1="26000" y1="57500" x2="25875" y2="57125"/>
                            <a14:backgroundMark x1="25375" y1="61125" x2="25375" y2="60750"/>
                            <a14:backgroundMark x1="26500" y1="54125" x2="26500" y2="54125"/>
                            <a14:backgroundMark x1="26500" y1="54125" x2="26500" y2="54125"/>
                            <a14:backgroundMark x1="25625" y1="71250" x2="25625" y2="71250"/>
                            <a14:backgroundMark x1="25625" y1="71250" x2="25625" y2="71250"/>
                            <a14:backgroundMark x1="27375" y1="75500" x2="27375" y2="75500"/>
                            <a14:backgroundMark x1="27375" y1="75500" x2="27375" y2="75500"/>
                            <a14:backgroundMark x1="28750" y1="77625" x2="28750" y2="77625"/>
                            <a14:backgroundMark x1="28750" y1="77625" x2="28750" y2="77625"/>
                            <a14:backgroundMark x1="29750" y1="81625" x2="29750" y2="81625"/>
                            <a14:backgroundMark x1="29750" y1="81625" x2="29750" y2="81625"/>
                            <a14:backgroundMark x1="52875" y1="82500" x2="52875" y2="82500"/>
                            <a14:backgroundMark x1="52875" y1="82500" x2="52875" y2="82500"/>
                            <a14:backgroundMark x1="56000" y1="84625" x2="56000" y2="84625"/>
                            <a14:backgroundMark x1="56000" y1="84625" x2="56000" y2="84625"/>
                            <a14:backgroundMark x1="51750" y1="90375" x2="51750" y2="90375"/>
                            <a14:backgroundMark x1="51750" y1="90375" x2="51750" y2="90375"/>
                            <a14:backgroundMark x1="48250" y1="90000" x2="48250" y2="90000"/>
                            <a14:backgroundMark x1="48250" y1="90000" x2="48250" y2="90000"/>
                            <a14:backgroundMark x1="41625" y1="89500" x2="41625" y2="89500"/>
                            <a14:backgroundMark x1="41625" y1="89500" x2="41625" y2="89500"/>
                            <a14:backgroundMark x1="66625" y1="85625" x2="66625" y2="85625"/>
                            <a14:backgroundMark x1="66625" y1="85625" x2="66625" y2="85625"/>
                            <a14:backgroundMark x1="72125" y1="85625" x2="72125" y2="85625"/>
                            <a14:backgroundMark x1="72125" y1="85625" x2="72125" y2="85625"/>
                            <a14:backgroundMark x1="72375" y1="87125" x2="72375" y2="87125"/>
                            <a14:backgroundMark x1="72375" y1="87125" x2="72375" y2="87125"/>
                            <a14:backgroundMark x1="51625" y1="12125" x2="51625" y2="12125"/>
                            <a14:backgroundMark x1="62750" y1="22750" x2="62750" y2="22750"/>
                            <a14:backgroundMark x1="46000" y1="22500" x2="46000" y2="22500"/>
                            <a14:backgroundMark x1="47250" y1="15875" x2="47250" y2="1587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3024" y="3613521"/>
                <a:ext cx="2705174" cy="23939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1" name="Группа 10"/>
            <p:cNvGrpSpPr/>
            <p:nvPr/>
          </p:nvGrpSpPr>
          <p:grpSpPr>
            <a:xfrm>
              <a:off x="5037508" y="269900"/>
              <a:ext cx="3869691" cy="6541262"/>
              <a:chOff x="3247407" y="21076"/>
              <a:chExt cx="3869691" cy="6541262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3247407" y="21076"/>
                <a:ext cx="2657599" cy="5961538"/>
                <a:chOff x="2964692" y="167591"/>
                <a:chExt cx="2711452" cy="3883560"/>
              </a:xfrm>
            </p:grpSpPr>
            <p:sp>
              <p:nvSpPr>
                <p:cNvPr id="8" name="Прямоугольник 7"/>
                <p:cNvSpPr/>
                <p:nvPr/>
              </p:nvSpPr>
              <p:spPr>
                <a:xfrm>
                  <a:off x="2964692" y="167591"/>
                  <a:ext cx="2711452" cy="388356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" name="Прямоугольник 9"/>
                <p:cNvSpPr/>
                <p:nvPr/>
              </p:nvSpPr>
              <p:spPr>
                <a:xfrm>
                  <a:off x="3109767" y="220989"/>
                  <a:ext cx="2464930" cy="2151246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5000"/>
                    </a:lnSpc>
                  </a:pP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Это что??? Инфляция? </a:t>
                  </a:r>
                  <a:endParaRPr lang="ru-RU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Опять все наши монеты обесценились... </a:t>
                  </a: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Верните 1 монетку ведущему</a:t>
                  </a: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, если вы еще не заработали их, </a:t>
                  </a:r>
                  <a:r>
                    <a:rPr lang="ru-RU" sz="1200" b="1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вернитесь на 2 клетки назад.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Инфляция- это устойчивое повышение общего уровня цен на товары и услуги в экономике. </a:t>
                  </a:r>
                </a:p>
                <a:p>
                  <a:pPr lvl="0">
                    <a:lnSpc>
                      <a:spcPct val="125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Чтобы бороться с инфляцией государство использует различные методы, которые направлены на снижение денежной массы в обороте</a:t>
                  </a:r>
                </a:p>
              </p:txBody>
            </p:sp>
          </p:grpSp>
          <p:pic>
            <p:nvPicPr>
              <p:cNvPr id="1036" name="Picture 12" descr="Picture background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34844" b="94375" l="10000" r="34583">
                            <a14:foregroundMark x1="12812" y1="84531" x2="12292" y2="81250"/>
                            <a14:foregroundMark x1="30312" y1="74531" x2="28958" y2="71406"/>
                            <a14:backgroundMark x1="26146" y1="87656" x2="33542" y2="77500"/>
                          </a14:backgroundRemoval>
                        </a14:imgEffect>
                        <a14:imgEffect>
                          <a14:artisticFilmGrain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3970" y="3657286"/>
                <a:ext cx="3123920" cy="208261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42" name="Picture 18" descr="Picture background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7703" b="75350" l="9826" r="75230">
                            <a14:foregroundMark x1="49232" y1="24090" x2="51996" y2="15826"/>
                            <a14:backgroundMark x1="52405" y1="25210" x2="53122" y2="22409"/>
                            <a14:backgroundMark x1="57625" y1="33333" x2="57625" y2="33333"/>
                            <a14:backgroundMark x1="73797" y1="64146" x2="71443" y2="62465"/>
                            <a14:backgroundMark x1="68987" y1="63025" x2="66018" y2="63025"/>
                            <a14:backgroundMark x1="63050" y1="64986" x2="64790" y2="65126"/>
                            <a14:backgroundMark x1="61515" y1="65966" x2="62538" y2="6498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961"/>
              <a:stretch/>
            </p:blipFill>
            <p:spPr bwMode="auto">
              <a:xfrm flipH="1">
                <a:off x="4467827" y="3384855"/>
                <a:ext cx="2649271" cy="317748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41291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grpSp>
        <p:nvGrpSpPr>
          <p:cNvPr id="4" name="Группа 3"/>
          <p:cNvGrpSpPr/>
          <p:nvPr/>
        </p:nvGrpSpPr>
        <p:grpSpPr>
          <a:xfrm>
            <a:off x="1648319" y="173366"/>
            <a:ext cx="11648307" cy="6550540"/>
            <a:chOff x="1648319" y="173366"/>
            <a:chExt cx="11648307" cy="6550540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5104910" y="173366"/>
              <a:ext cx="2886891" cy="5961539"/>
              <a:chOff x="4190184" y="225402"/>
              <a:chExt cx="2886891" cy="5961539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4190184" y="225402"/>
                <a:ext cx="2635853" cy="5961539"/>
                <a:chOff x="3396553" y="216585"/>
                <a:chExt cx="2635853" cy="5961539"/>
              </a:xfrm>
            </p:grpSpPr>
            <p:sp>
              <p:nvSpPr>
                <p:cNvPr id="8" name="Прямоугольник 7"/>
                <p:cNvSpPr/>
                <p:nvPr/>
              </p:nvSpPr>
              <p:spPr>
                <a:xfrm>
                  <a:off x="3396553" y="216585"/>
                  <a:ext cx="2635853" cy="5961539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" name="Прямоугольник 8"/>
                <p:cNvSpPr/>
                <p:nvPr/>
              </p:nvSpPr>
              <p:spPr>
                <a:xfrm>
                  <a:off x="3463636" y="323876"/>
                  <a:ext cx="2470154" cy="4242314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Вот так потрясение… </a:t>
                  </a:r>
                </a:p>
                <a:p>
                  <a:pPr lvl="0"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Коррупция и Страну Бюджета не обошла стороной. </a:t>
                  </a: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 algn="ctr">
                    <a:lnSpc>
                      <a:spcPct val="107000"/>
                    </a:lnSpc>
                    <a:spcAft>
                      <a:spcPts val="0"/>
                    </a:spcAft>
                  </a:pPr>
                  <a:endParaRPr lang="ru-RU" sz="1200" b="1" dirty="0">
                    <a:solidFill>
                      <a:srgbClr val="000000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solidFill>
                        <a:srgbClr val="000000"/>
                      </a:solidFill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Коррупция в бюджетном процессе </a:t>
                  </a:r>
                  <a:r>
                    <a:rPr lang="ru-RU" sz="1200" dirty="0">
                      <a:solidFill>
                        <a:srgbClr val="000000"/>
                      </a:solidFill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- это злоупотребление служебным положением, дачей взяток или использованием других незаконных средств для получения неправомерной выгоды в процессе планирования, исполнения, контроля или аудита государственного бюджета.</a:t>
                  </a: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endParaRPr lang="ru-RU" sz="1200" dirty="0">
                    <a:solidFill>
                      <a:srgbClr val="000000"/>
                    </a:solidFill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solidFill>
                        <a:srgbClr val="000000"/>
                      </a:solidFill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Пропуск хода: </a:t>
                  </a:r>
                  <a:r>
                    <a:rPr lang="ru-RU" sz="1200" dirty="0">
                      <a:solidFill>
                        <a:srgbClr val="000000"/>
                      </a:solidFill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соберитесь с мыслями и продолжайте путешествие в следующем ходу. </a:t>
                  </a: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2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667" b="98167" l="6125" r="90500">
                            <a14:backgroundMark x1="29125" y1="65500" x2="31875" y2="53000"/>
                            <a14:backgroundMark x1="40250" y1="25667" x2="47750" y2="25667"/>
                            <a14:backgroundMark x1="50750" y1="36167" x2="51000" y2="28667"/>
                            <a14:backgroundMark x1="28875" y1="87000" x2="30875" y2="86167"/>
                            <a14:backgroundMark x1="43875" y1="88000" x2="43875" y2="86167"/>
                            <a14:backgroundMark x1="43500" y1="89833" x2="41375" y2="8733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5285" y="4347145"/>
                <a:ext cx="2351790" cy="176384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" name="Группа 1"/>
            <p:cNvGrpSpPr/>
            <p:nvPr/>
          </p:nvGrpSpPr>
          <p:grpSpPr>
            <a:xfrm>
              <a:off x="1648319" y="185136"/>
              <a:ext cx="2635853" cy="5961539"/>
              <a:chOff x="2746314" y="216584"/>
              <a:chExt cx="2635853" cy="5961539"/>
            </a:xfrm>
          </p:grpSpPr>
          <p:grpSp>
            <p:nvGrpSpPr>
              <p:cNvPr id="10" name="Группа 9"/>
              <p:cNvGrpSpPr/>
              <p:nvPr/>
            </p:nvGrpSpPr>
            <p:grpSpPr>
              <a:xfrm>
                <a:off x="2746314" y="216584"/>
                <a:ext cx="2635853" cy="5961539"/>
                <a:chOff x="348554" y="216585"/>
                <a:chExt cx="2635853" cy="5961539"/>
              </a:xfrm>
            </p:grpSpPr>
            <p:sp>
              <p:nvSpPr>
                <p:cNvPr id="6" name="Прямоугольник 5"/>
                <p:cNvSpPr/>
                <p:nvPr/>
              </p:nvSpPr>
              <p:spPr>
                <a:xfrm>
                  <a:off x="348554" y="216585"/>
                  <a:ext cx="2635853" cy="5961539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" name="Прямоугольник 6"/>
                <p:cNvSpPr/>
                <p:nvPr/>
              </p:nvSpPr>
              <p:spPr>
                <a:xfrm>
                  <a:off x="508002" y="323875"/>
                  <a:ext cx="2364508" cy="4242315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Вы что решили потратить средства не на запланированное путешествие по Стране Бюджета???</a:t>
                  </a:r>
                </a:p>
                <a:p>
                  <a:pPr lvl="0"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Нецелевое расходование бюджетных средств</a:t>
                  </a:r>
                  <a:r>
                    <a:rPr lang="ru-RU" sz="1200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- трата, употребление их на любые цели, не соответствующие условиям получения этих средств бюджетным учреждением или организацией, определенным утвержденным бюджетом. </a:t>
                  </a: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>
                    <a:lnSpc>
                      <a:spcPct val="107000"/>
                    </a:lnSpc>
                  </a:pPr>
                  <a:r>
                    <a:rPr lang="ru-RU" sz="12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Вернитесь на 3 клетки назад.</a:t>
                  </a: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2050" name="Picture 2" descr="Picture background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5954" y="4191657"/>
                <a:ext cx="1599831" cy="18616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Группа 13"/>
            <p:cNvGrpSpPr/>
            <p:nvPr/>
          </p:nvGrpSpPr>
          <p:grpSpPr>
            <a:xfrm>
              <a:off x="8181701" y="225403"/>
              <a:ext cx="5114925" cy="6498503"/>
              <a:chOff x="8863608" y="59567"/>
              <a:chExt cx="5114925" cy="6498503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9243408" y="59567"/>
                <a:ext cx="2606848" cy="5944069"/>
                <a:chOff x="9047861" y="130957"/>
                <a:chExt cx="2631175" cy="3914882"/>
              </a:xfrm>
            </p:grpSpPr>
            <p:sp>
              <p:nvSpPr>
                <p:cNvPr id="17" name="Прямоугольник 16"/>
                <p:cNvSpPr/>
                <p:nvPr/>
              </p:nvSpPr>
              <p:spPr>
                <a:xfrm>
                  <a:off x="9047861" y="130957"/>
                  <a:ext cx="2631175" cy="3914882"/>
                </a:xfrm>
                <a:prstGeom prst="rect">
                  <a:avLst/>
                </a:prstGeom>
                <a:solidFill>
                  <a:srgbClr val="C00000"/>
                </a:solidFill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8" name="Прямоугольник 17"/>
                <p:cNvSpPr/>
                <p:nvPr/>
              </p:nvSpPr>
              <p:spPr>
                <a:xfrm>
                  <a:off x="9163697" y="174860"/>
                  <a:ext cx="2392153" cy="240360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  <a:alpha val="70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lvl="0"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b="1" dirty="0">
                      <a:solidFill>
                        <a:srgbClr val="000000"/>
                      </a:solidFill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Вот это я назанимал…</a:t>
                  </a: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Внешний государственный долг — это задолженность государства перед иностранными кредиторами. </a:t>
                  </a: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endParaRPr lang="ru-RU" sz="1200" dirty="0">
                    <a:latin typeface="Bookman Old Style" panose="02050604050505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200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Его рост ограничивает возможности для инвестиций, влияет на рост процентных ставок, снижает уровень качества жизни населения страны и др.</a:t>
                  </a: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br>
                    <a:rPr lang="ru-RU" sz="1200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</a:br>
                  <a:r>
                    <a:rPr lang="ru-RU" sz="1200" b="1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Пропуск хода: </a:t>
                  </a:r>
                  <a:r>
                    <a:rPr lang="ru-RU" sz="1200" dirty="0">
                      <a:latin typeface="Bookman Old Style" panose="020506040505050202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отдохните в следующем ходу и продолжайте путешествие.</a:t>
                  </a:r>
                </a:p>
              </p:txBody>
            </p:sp>
          </p:grpSp>
          <p:pic>
            <p:nvPicPr>
              <p:cNvPr id="16" name="Picture 8" descr="Picture background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18069" b="89851" l="9870" r="67598">
                            <a14:foregroundMark x1="42644" y1="46782" x2="42644" y2="46782"/>
                            <a14:foregroundMark x1="42272" y1="57426" x2="42272" y2="57426"/>
                            <a14:foregroundMark x1="41713" y1="32178" x2="41527" y2="28713"/>
                            <a14:backgroundMark x1="20857" y1="37129" x2="36127" y2="36139"/>
                            <a14:backgroundMark x1="52886" y1="30446" x2="59404" y2="1732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63608" y="2709969"/>
                <a:ext cx="5114925" cy="38481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72081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grpSp>
        <p:nvGrpSpPr>
          <p:cNvPr id="15" name="Группа 14"/>
          <p:cNvGrpSpPr/>
          <p:nvPr/>
        </p:nvGrpSpPr>
        <p:grpSpPr>
          <a:xfrm>
            <a:off x="277602" y="991705"/>
            <a:ext cx="11691574" cy="5154452"/>
            <a:chOff x="277602" y="991705"/>
            <a:chExt cx="11691574" cy="5154452"/>
          </a:xfrm>
          <a:solidFill>
            <a:srgbClr val="F5F86E"/>
          </a:solidFill>
        </p:grpSpPr>
        <p:grpSp>
          <p:nvGrpSpPr>
            <p:cNvPr id="13" name="Группа 12"/>
            <p:cNvGrpSpPr/>
            <p:nvPr/>
          </p:nvGrpSpPr>
          <p:grpSpPr>
            <a:xfrm>
              <a:off x="277602" y="991705"/>
              <a:ext cx="11691574" cy="5154452"/>
              <a:chOff x="356363" y="285649"/>
              <a:chExt cx="11005321" cy="3592668"/>
            </a:xfrm>
            <a:grpFill/>
          </p:grpSpPr>
          <p:grpSp>
            <p:nvGrpSpPr>
              <p:cNvPr id="6" name="Группа 5"/>
              <p:cNvGrpSpPr/>
              <p:nvPr/>
            </p:nvGrpSpPr>
            <p:grpSpPr>
              <a:xfrm>
                <a:off x="356363" y="285649"/>
                <a:ext cx="2428879" cy="3592668"/>
                <a:chOff x="429935" y="285649"/>
                <a:chExt cx="2428879" cy="3592668"/>
              </a:xfrm>
              <a:grpFill/>
            </p:grpSpPr>
            <p:sp>
              <p:nvSpPr>
                <p:cNvPr id="4" name="Прямоугольник 3"/>
                <p:cNvSpPr/>
                <p:nvPr/>
              </p:nvSpPr>
              <p:spPr>
                <a:xfrm>
                  <a:off x="429935" y="285649"/>
                  <a:ext cx="2428879" cy="3592668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>
                  <a:innerShdw blurRad="114300">
                    <a:prstClr val="black"/>
                  </a:inn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" name="Прямоугольник 4"/>
                <p:cNvSpPr/>
                <p:nvPr/>
              </p:nvSpPr>
              <p:spPr>
                <a:xfrm>
                  <a:off x="735682" y="452565"/>
                  <a:ext cx="1817384" cy="1481225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25000"/>
                    </a:lnSpc>
                  </a:pPr>
                  <a:r>
                    <a:rPr lang="ru-RU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В Стране Бюджета удалось увеличить налоговые поступления и преодолеть дефицит бюджета.</a:t>
                  </a:r>
                  <a:r>
                    <a:rPr lang="ru-RU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  <a:p>
                  <a:pPr algn="ctr">
                    <a:lnSpc>
                      <a:spcPct val="125000"/>
                    </a:lnSpc>
                  </a:pPr>
                  <a:endParaRPr lang="ru-RU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algn="ctr">
                    <a:lnSpc>
                      <a:spcPct val="125000"/>
                    </a:lnSpc>
                  </a:pPr>
                  <a:r>
                    <a:rPr lang="ru-RU" sz="12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Продвиньтесь на 2 клетки вперед</a:t>
                  </a:r>
                  <a:endParaRPr lang="ru-RU" sz="12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lvl="0">
                    <a:lnSpc>
                      <a:spcPct val="107000"/>
                    </a:lnSpc>
                    <a:spcAft>
                      <a:spcPts val="0"/>
                    </a:spcAft>
                  </a:pPr>
                  <a:endParaRPr lang="ru-RU" sz="1200" dirty="0">
                    <a:latin typeface="Bookman Old Style" panose="02050604050505020204" pitchFamily="18" charset="0"/>
                  </a:endParaRPr>
                </a:p>
              </p:txBody>
            </p:sp>
            <p:pic>
              <p:nvPicPr>
                <p:cNvPr id="1026" name="Picture 2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877" b="94737" l="725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7669" y="2542928"/>
                  <a:ext cx="1844653" cy="1251699"/>
                </a:xfrm>
                <a:prstGeom prst="rect">
                  <a:avLst/>
                </a:prstGeom>
                <a:grpFill/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sp>
            <p:nvSpPr>
              <p:cNvPr id="8" name="Прямоугольник 7"/>
              <p:cNvSpPr/>
              <p:nvPr/>
            </p:nvSpPr>
            <p:spPr>
              <a:xfrm>
                <a:off x="3215177" y="285649"/>
                <a:ext cx="2428879" cy="359266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459520" y="452565"/>
                <a:ext cx="1940192" cy="149726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ru-RU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 обучаетесь азам бюджета, и Вам как обучающемуся предоставлена мера социальной поддержки в виде льготы на проезд. </a:t>
                </a:r>
              </a:p>
              <a:p>
                <a:pPr algn="ctr">
                  <a:lnSpc>
                    <a:spcPct val="125000"/>
                  </a:lnSpc>
                </a:pPr>
                <a:endPara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25000"/>
                  </a:lnSpc>
                </a:pPr>
                <a:r>
                  <a:rPr lang="ru-RU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Продвиньтесь на 1 клетку вперед</a:t>
                </a:r>
              </a:p>
            </p:txBody>
          </p:sp>
          <p:pic>
            <p:nvPicPr>
              <p:cNvPr id="1028" name="Picture 4" descr="Picture background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0" b="100000" l="0" r="100000">
                            <a14:foregroundMark x1="10043" y1="10596" x2="19872" y2="66060"/>
                            <a14:foregroundMark x1="6517" y1="10099" x2="4594" y2="28808"/>
                            <a14:foregroundMark x1="20513" y1="8609" x2="19551" y2="8113"/>
                            <a14:foregroundMark x1="22115" y1="22020" x2="26389" y2="21523"/>
                            <a14:foregroundMark x1="42201" y1="44205" x2="24145" y2="58444"/>
                            <a14:foregroundMark x1="30556" y1="41887" x2="33547" y2="44868"/>
                            <a14:foregroundMark x1="43910" y1="41225" x2="44124" y2="38576"/>
                            <a14:foregroundMark x1="19872" y1="80464" x2="25214" y2="65728"/>
                            <a14:foregroundMark x1="28098" y1="80132" x2="26282" y2="75331"/>
                            <a14:foregroundMark x1="38141" y1="67550" x2="38141" y2="67550"/>
                            <a14:foregroundMark x1="25962" y1="94536" x2="25962" y2="94536"/>
                            <a14:foregroundMark x1="30342" y1="95861" x2="16667" y2="95530"/>
                            <a14:foregroundMark x1="37393" y1="83113" x2="41026" y2="82947"/>
                            <a14:foregroundMark x1="14103" y1="82450" x2="18483" y2="75993"/>
                            <a14:foregroundMark x1="3312" y1="73510" x2="3312" y2="73510"/>
                            <a14:foregroundMark x1="60577" y1="9768" x2="72970" y2="8775"/>
                            <a14:foregroundMark x1="66453" y1="97185" x2="67415" y2="94702"/>
                            <a14:foregroundMark x1="82158" y1="95199" x2="81197" y2="92219"/>
                            <a14:foregroundMark x1="67094" y1="7450" x2="65812" y2="6788"/>
                            <a14:backgroundMark x1="13248" y1="78808" x2="14423" y2="77483"/>
                            <a14:backgroundMark x1="17094" y1="91722" x2="17094" y2="91722"/>
                            <a14:backgroundMark x1="22436" y1="80960" x2="23825" y2="80132"/>
                            <a14:backgroundMark x1="28846" y1="74503" x2="28846" y2="70530"/>
                            <a14:backgroundMark x1="29274" y1="68709" x2="28953" y2="67384"/>
                            <a14:backgroundMark x1="27030" y1="48013" x2="27350" y2="47517"/>
                            <a14:backgroundMark x1="28419" y1="47020" x2="28419" y2="46026"/>
                            <a14:backgroundMark x1="65064" y1="43874" x2="65064" y2="43874"/>
                            <a14:backgroundMark x1="76282" y1="45364" x2="74893" y2="43543"/>
                            <a14:backgroundMark x1="64637" y1="46026" x2="64957" y2="4453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72777" y="2558473"/>
                <a:ext cx="2112695" cy="1150928"/>
              </a:xfrm>
              <a:prstGeom prst="rect">
                <a:avLst/>
              </a:prstGeom>
              <a:grp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" name="Прямоугольник 11"/>
              <p:cNvSpPr/>
              <p:nvPr/>
            </p:nvSpPr>
            <p:spPr>
              <a:xfrm>
                <a:off x="6073991" y="285649"/>
                <a:ext cx="2428879" cy="359266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6253656" y="452565"/>
                <a:ext cx="2249214" cy="1979941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ru-RU" sz="12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 решили познакомиться с основами ведения бизнеса и как раз в Стране бюджета осуществляется реализация Программы поддержки малого бизнеса. Это способствует укреплению экономики страны и созданию конкурентоспособных предприятий. </a:t>
                </a:r>
              </a:p>
              <a:p>
                <a:pPr algn="ctr">
                  <a:lnSpc>
                    <a:spcPct val="125000"/>
                  </a:lnSpc>
                </a:pPr>
                <a:endParaRPr lang="ru-RU" sz="12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25000"/>
                  </a:lnSpc>
                </a:pPr>
                <a:r>
                  <a:rPr lang="ru-RU" sz="12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Выберите одного соперника, который должен пропустить хо</a:t>
                </a:r>
                <a:endPara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8932805" y="285649"/>
                <a:ext cx="2428879" cy="359266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9238099" y="444703"/>
                <a:ext cx="1818289" cy="85370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5000"/>
                  </a:lnSpc>
                </a:pPr>
                <a:r>
                  <a:rPr lang="ru-RU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Вам как юридическому лицу была выделена субсидия.</a:t>
                </a:r>
              </a:p>
              <a:p>
                <a:pPr algn="ctr">
                  <a:lnSpc>
                    <a:spcPct val="125000"/>
                  </a:lnSpc>
                </a:pPr>
                <a:endPara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25000"/>
                  </a:lnSpc>
                </a:pPr>
                <a:r>
                  <a:rPr lang="ru-RU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Получите 1 </a:t>
                </a:r>
                <a:r>
                  <a:rPr lang="ru-RU" sz="12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монетк</a:t>
                </a:r>
                <a:endPara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030" name="Picture 6" descr="Picture background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0" b="98889" l="0" r="90000">
                            <a14:foregroundMark x1="8125" y1="45000" x2="6875" y2="48056"/>
                            <a14:backgroundMark x1="13594" y1="11111" x2="2500" y2="2472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28353" y="2452798"/>
                <a:ext cx="2104002" cy="1352050"/>
              </a:xfrm>
              <a:prstGeom prst="rect">
                <a:avLst/>
              </a:prstGeom>
              <a:grpFill/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1034" name="Picture 10" descr="Picture backgroun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693" b="98138" l="9989" r="89955">
                          <a14:foregroundMark x1="60045" y1="20880" x2="57280" y2="11738"/>
                          <a14:foregroundMark x1="51298" y1="14391" x2="62415" y2="21727"/>
                          <a14:foregroundMark x1="51580" y1="39786" x2="51580" y2="458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13236" y="4276436"/>
              <a:ext cx="2050473" cy="1677068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723313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grpSp>
        <p:nvGrpSpPr>
          <p:cNvPr id="9" name="Группа 8"/>
          <p:cNvGrpSpPr/>
          <p:nvPr/>
        </p:nvGrpSpPr>
        <p:grpSpPr>
          <a:xfrm>
            <a:off x="992971" y="1025394"/>
            <a:ext cx="10206057" cy="4807212"/>
            <a:chOff x="992971" y="1025394"/>
            <a:chExt cx="10206057" cy="4807212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992971" y="1025394"/>
              <a:ext cx="3069743" cy="4807212"/>
            </a:xfrm>
            <a:prstGeom prst="rect">
              <a:avLst/>
            </a:prstGeom>
            <a:solidFill>
              <a:srgbClr val="F5F86E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561128" y="1025394"/>
              <a:ext cx="3069743" cy="4807212"/>
            </a:xfrm>
            <a:prstGeom prst="rect">
              <a:avLst/>
            </a:prstGeom>
            <a:solidFill>
              <a:srgbClr val="F5F86E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129285" y="1025394"/>
              <a:ext cx="3069743" cy="4807212"/>
            </a:xfrm>
            <a:prstGeom prst="rect">
              <a:avLst/>
            </a:prstGeom>
            <a:solidFill>
              <a:srgbClr val="F5F86E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19152" y="1208689"/>
              <a:ext cx="2417379" cy="1917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Уровень инфляции в Стране Бюджета значительно снизился, что благоприятно повлияло на социально-экономическую ситуацию в стране.</a:t>
              </a:r>
            </a:p>
            <a:p>
              <a:pPr>
                <a:lnSpc>
                  <a:spcPct val="125000"/>
                </a:lnSpc>
              </a:pP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25000"/>
                </a:lnSpc>
              </a:pPr>
              <a:r>
                <a: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Продвиньтесь на 1 клетку вперед</a:t>
              </a:r>
            </a:p>
          </p:txBody>
        </p:sp>
        <p:pic>
          <p:nvPicPr>
            <p:cNvPr id="2050" name="Picture 2" descr="Picture backgroun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3778" r="91778">
                          <a14:foregroundMark x1="74778" y1="51889" x2="53111" y2="31778"/>
                          <a14:foregroundMark x1="76444" y1="35889" x2="71111" y2="33444"/>
                          <a14:foregroundMark x1="71111" y1="27333" x2="70222" y2="25778"/>
                          <a14:foregroundMark x1="33889" y1="48556" x2="53111" y2="49444"/>
                          <a14:foregroundMark x1="45667" y1="59333" x2="47444" y2="56222"/>
                          <a14:foregroundMark x1="39222" y1="83000" x2="50778" y2="86556"/>
                          <a14:foregroundMark x1="42222" y1="90000" x2="42222" y2="90000"/>
                          <a14:foregroundMark x1="42222" y1="90000" x2="42222" y2="90000"/>
                          <a14:foregroundMark x1="54000" y1="87111" x2="56111" y2="81222"/>
                          <a14:foregroundMark x1="43556" y1="79778" x2="44444" y2="806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3222" y="3705700"/>
              <a:ext cx="2126906" cy="2126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90041" y="1208689"/>
              <a:ext cx="2411915" cy="2148152"/>
            </a:xfrm>
            <a:prstGeom prst="rect">
              <a:avLst/>
            </a:prstGeom>
            <a:solidFill>
              <a:srgbClr val="F5F86E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Были увеличены инвестиции в инвестиционную инфраструктуру, что сделало Страну Бюджета более привлекательной для инвесторов. Уровень жизни жителей также повысился.</a:t>
              </a:r>
            </a:p>
            <a:p>
              <a:pPr>
                <a:lnSpc>
                  <a:spcPct val="125000"/>
                </a:lnSpc>
              </a:pP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25000"/>
                </a:lnSpc>
              </a:pPr>
              <a:r>
                <a: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Продвиньтесь на 2 клетки вперед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13380" y="1208689"/>
              <a:ext cx="2301766" cy="993990"/>
            </a:xfrm>
            <a:prstGeom prst="rect">
              <a:avLst/>
            </a:prstGeom>
            <a:solidFill>
              <a:srgbClr val="F5F86E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Вам положен налоговый вычет за обучение.</a:t>
              </a:r>
            </a:p>
            <a:p>
              <a:pPr>
                <a:lnSpc>
                  <a:spcPct val="125000"/>
                </a:lnSpc>
              </a:pPr>
              <a:endPara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25000"/>
                </a:lnSpc>
              </a:pPr>
              <a:r>
                <a:rPr lang="ru-RU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Получите 1 монетку</a:t>
              </a:r>
            </a:p>
          </p:txBody>
        </p:sp>
        <p:pic>
          <p:nvPicPr>
            <p:cNvPr id="2054" name="Picture 6" descr="Picture backgroun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625" b="99125" l="3000" r="98625">
                          <a14:foregroundMark x1="15500" y1="30125" x2="15500" y2="30125"/>
                          <a14:foregroundMark x1="16000" y1="35500" x2="16000" y2="35500"/>
                          <a14:foregroundMark x1="52125" y1="39250" x2="47250" y2="38875"/>
                          <a14:foregroundMark x1="46375" y1="38875" x2="42625" y2="392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7177" y="2663899"/>
              <a:ext cx="2978824" cy="3068385"/>
            </a:xfrm>
            <a:prstGeom prst="rect">
              <a:avLst/>
            </a:prstGeom>
            <a:solidFill>
              <a:srgbClr val="F5F86E"/>
            </a:solidFill>
          </p:spPr>
        </p:pic>
        <p:pic>
          <p:nvPicPr>
            <p:cNvPr id="2056" name="Picture 8" descr="Picture background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503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15970" flipH="1">
              <a:off x="5971958" y="3596496"/>
              <a:ext cx="1432444" cy="2097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9908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Группа 1024"/>
          <p:cNvGrpSpPr/>
          <p:nvPr/>
        </p:nvGrpSpPr>
        <p:grpSpPr>
          <a:xfrm>
            <a:off x="0" y="1"/>
            <a:ext cx="12192000" cy="6858000"/>
            <a:chOff x="0" y="1"/>
            <a:chExt cx="12192000" cy="6858000"/>
          </a:xfrm>
        </p:grpSpPr>
        <p:pic>
          <p:nvPicPr>
            <p:cNvPr id="1026" name="Picture 2" descr="https://i.pinimg.com/564x/65/7e/bb/657ebb2c2b6731234f8dd5d840e952c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12192000" cy="6858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</p:pic>
        <p:sp>
          <p:nvSpPr>
            <p:cNvPr id="2" name="Овал 1"/>
            <p:cNvSpPr/>
            <p:nvPr/>
          </p:nvSpPr>
          <p:spPr>
            <a:xfrm>
              <a:off x="3721196" y="708039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/>
            <p:cNvSpPr/>
            <p:nvPr/>
          </p:nvSpPr>
          <p:spPr>
            <a:xfrm>
              <a:off x="1568951" y="755541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/>
            <p:cNvSpPr/>
            <p:nvPr/>
          </p:nvSpPr>
          <p:spPr>
            <a:xfrm>
              <a:off x="2620506" y="857142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2064358" y="708265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8869682" y="5083148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1069493" y="919950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/>
            <p:cNvSpPr/>
            <p:nvPr/>
          </p:nvSpPr>
          <p:spPr>
            <a:xfrm>
              <a:off x="9471026" y="662710"/>
              <a:ext cx="452582" cy="461818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10287681" y="1536933"/>
              <a:ext cx="452582" cy="46181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7037106" y="458132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5363112" y="630460"/>
              <a:ext cx="452582" cy="46181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6344230" y="2719547"/>
              <a:ext cx="452582" cy="46181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4791056" y="708039"/>
              <a:ext cx="452582" cy="461818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4246981" y="857142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5905165" y="805420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6414455" y="689041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9328812" y="2394649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8876230" y="805420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10061390" y="969891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/>
            <p:cNvSpPr/>
            <p:nvPr/>
          </p:nvSpPr>
          <p:spPr>
            <a:xfrm>
              <a:off x="8296645" y="650946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8743565" y="2635021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7500196" y="2671627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7686211" y="454970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6932525" y="2583084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5282284" y="3104249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2356006" y="3366557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/>
            <p:cNvSpPr/>
            <p:nvPr/>
          </p:nvSpPr>
          <p:spPr>
            <a:xfrm>
              <a:off x="9860888" y="2087953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867659" y="5504125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1059965" y="4362360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5678874" y="5297205"/>
              <a:ext cx="452582" cy="461818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8333287" y="5353700"/>
              <a:ext cx="452582" cy="461818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2867659" y="3083899"/>
              <a:ext cx="452582" cy="461818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462035" y="5797256"/>
              <a:ext cx="430793" cy="461818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8095300" y="2813993"/>
              <a:ext cx="452582" cy="461818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5103733" y="5222382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1371553" y="3876697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3502591" y="2998612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4608338" y="2966237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1824135" y="3621943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5830699" y="2954383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3983796" y="2774389"/>
              <a:ext cx="452582" cy="46181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1233008" y="4999781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1773103" y="5274517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3902170" y="5466105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6211277" y="5461599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7210499" y="5314057"/>
              <a:ext cx="452582" cy="46181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346599" y="5066296"/>
              <a:ext cx="452582" cy="46181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4564765" y="5343751"/>
              <a:ext cx="452582" cy="46181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6765765" y="5640806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7746894" y="5504125"/>
              <a:ext cx="452582" cy="461818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3180653" y="838670"/>
              <a:ext cx="452582" cy="46181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7" name="Группа 56"/>
            <p:cNvGrpSpPr/>
            <p:nvPr/>
          </p:nvGrpSpPr>
          <p:grpSpPr>
            <a:xfrm>
              <a:off x="7986" y="1392961"/>
              <a:ext cx="1589858" cy="1230770"/>
              <a:chOff x="7986" y="1392961"/>
              <a:chExt cx="1589858" cy="1230770"/>
            </a:xfrm>
          </p:grpSpPr>
          <p:sp>
            <p:nvSpPr>
              <p:cNvPr id="55" name="Пятно 2 54"/>
              <p:cNvSpPr/>
              <p:nvPr/>
            </p:nvSpPr>
            <p:spPr>
              <a:xfrm>
                <a:off x="7986" y="1392961"/>
                <a:ext cx="1589858" cy="1230770"/>
              </a:xfrm>
              <a:prstGeom prst="irregularSeal2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50068" y="1858367"/>
                <a:ext cx="11554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solidFill>
                      <a:schemeClr val="accent2">
                        <a:lumMod val="50000"/>
                      </a:schemeClr>
                    </a:solidFill>
                    <a:latin typeface="Bookman Old Style" panose="02050604050505020204" pitchFamily="18" charset="0"/>
                  </a:rPr>
                  <a:t>СТАРТ</a:t>
                </a:r>
              </a:p>
            </p:txBody>
          </p:sp>
        </p:grpSp>
        <p:grpSp>
          <p:nvGrpSpPr>
            <p:cNvPr id="59" name="Группа 58"/>
            <p:cNvGrpSpPr/>
            <p:nvPr/>
          </p:nvGrpSpPr>
          <p:grpSpPr>
            <a:xfrm>
              <a:off x="9545560" y="4284643"/>
              <a:ext cx="1656080" cy="1905377"/>
              <a:chOff x="9545560" y="4284643"/>
              <a:chExt cx="1656080" cy="1905377"/>
            </a:xfrm>
          </p:grpSpPr>
          <p:sp>
            <p:nvSpPr>
              <p:cNvPr id="3" name="Пятно 2 2"/>
              <p:cNvSpPr/>
              <p:nvPr/>
            </p:nvSpPr>
            <p:spPr>
              <a:xfrm rot="2871205">
                <a:off x="9420911" y="4409292"/>
                <a:ext cx="1905377" cy="1656080"/>
              </a:xfrm>
              <a:prstGeom prst="irregularSeal2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9708831" y="5005196"/>
                <a:ext cx="132953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b="1" dirty="0">
                    <a:solidFill>
                      <a:schemeClr val="accent2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ФИНИШ</a:t>
                </a:r>
              </a:p>
            </p:txBody>
          </p:sp>
        </p:grpSp>
        <p:cxnSp>
          <p:nvCxnSpPr>
            <p:cNvPr id="1033" name="Скругленная соединительная линия 1032"/>
            <p:cNvCxnSpPr>
              <a:stCxn id="32" idx="4"/>
              <a:endCxn id="47" idx="4"/>
            </p:cNvCxnSpPr>
            <p:nvPr/>
          </p:nvCxnSpPr>
          <p:spPr>
            <a:xfrm rot="5400000">
              <a:off x="7444624" y="4808462"/>
              <a:ext cx="107899" cy="2122010"/>
            </a:xfrm>
            <a:prstGeom prst="curvedConnector3">
              <a:avLst>
                <a:gd name="adj1" fmla="val 462048"/>
              </a:avLst>
            </a:prstGeom>
            <a:ln w="38100">
              <a:solidFill>
                <a:srgbClr val="C0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1843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 rot="10800000" flipH="1" flipV="1">
            <a:off x="4387273" y="0"/>
            <a:ext cx="2401454" cy="385362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Ответы для ведущего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6327" y="425149"/>
            <a:ext cx="11369964" cy="6432851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>
            <a:spAutoFit/>
          </a:bodyPr>
          <a:lstStyle/>
          <a:p>
            <a:pPr marL="228600" lvl="0" indent="-228600" algn="just">
              <a:lnSpc>
                <a:spcPct val="125000"/>
              </a:lnSpc>
              <a:spcAft>
                <a:spcPts val="0"/>
              </a:spcAft>
              <a:buAutoNum type="arabicPeriod"/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Дотации – выделяются безвозмездно и безвозвратно без целевого назначения.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Субсидии – предоставляются на условиях долевого софинансирования  расходов других бюджетов.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Субвенции – предоставляются на финансирование переданных полномочий другим публично-правовым образованиям. 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Выделяются на конкретный срок на конкретные цели.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Бюджет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Платеж 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Кредит 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Налог 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Налоговый доход - акциз на нефтяное сырье, направленное на переработку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Безвозмездные поступления – субвенции из федерального бюджета и из бюджетов субъектов Российской Федерации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Неналоговый доход - доходы от платных услуг, оказываемых казенными учреждениями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Транспортный налог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Бюджетная система - совокупность действующих на территории страны бюджетов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Трех уровней</a:t>
            </a:r>
          </a:p>
          <a:p>
            <a:pPr lvl="0" algn="just">
              <a:lnSpc>
                <a:spcPct val="125000"/>
              </a:lnSpc>
              <a:spcAft>
                <a:spcPts val="100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Принцип гибкости бюджета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 -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Деньги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-Консолидированный бюджет</a:t>
            </a:r>
          </a:p>
          <a:p>
            <a:pPr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-Расходы бюджета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-Бюджетные ассигнования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-Бюджетные инвестиции </a:t>
            </a:r>
          </a:p>
          <a:p>
            <a:pPr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-Дотации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12. -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-Главный распорядитель бюджетных средств 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-Налог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-Бюджет 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-Бюджетный кредит</a:t>
            </a:r>
          </a:p>
          <a:p>
            <a:pPr lvl="0">
              <a:lnSpc>
                <a:spcPct val="125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-Рефинансирование 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70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.pinimg.com/564x/65/7e/bb/657ebb2c2b6731234f8dd5d840e952c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D9"/>
          </a:solidFill>
          <a:ln w="3175"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562303" y="450799"/>
            <a:ext cx="11067393" cy="5478872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13.Например: 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Государственные (муниципальные) ценные бумаги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Бюджетные кредиты из других бюджетов бюджетной системы Российской Федерации</a:t>
            </a:r>
          </a:p>
          <a:p>
            <a:pPr marL="342900" lvl="0" indent="-342900" algn="just">
              <a:lnSpc>
                <a:spcPct val="12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Кредиты международных финансовых организаций </a:t>
            </a:r>
          </a:p>
          <a:p>
            <a:pPr marL="91440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14. Местный 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 Кодекс 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16. Бюджетная смета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17. Принцип сбалансированности бюджета означает, что объем предусмотренных бюджетом расходов должен соответствовать суммарному объему доходов бюджета и поступлений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бюджетов.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 Налоговые доходы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19. Финансирование деятельности органа государственной власти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20. Все утверждения верны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21. Федеральный бюджет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22. Например: Президент РФ, Правительство РФ, Министерство финансов РФ, Центральный банк РФ, Государственная Дума РФ</a:t>
            </a:r>
          </a:p>
          <a:p>
            <a:pPr lvl="0">
              <a:lnSpc>
                <a:spcPct val="125000"/>
              </a:lnSpc>
              <a:spcAft>
                <a:spcPts val="15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23. четыре стадии – составление, рассмотрение, утверждение и исполнение бюджета.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24. Социальный фонд РФ</a:t>
            </a:r>
          </a:p>
          <a:p>
            <a:pPr lvl="0" algn="just">
              <a:lnSpc>
                <a:spcPct val="12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25. Форма образования и расходования денежных средств, образуемых вне федерального бюджета и бюджетов субъектов РФ.</a:t>
            </a:r>
          </a:p>
          <a:p>
            <a:pPr marL="457200" algn="just">
              <a:lnSpc>
                <a:spcPct val="125000"/>
              </a:lnSpc>
              <a:spcAft>
                <a:spcPts val="100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8352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1884</Words>
  <Application>Microsoft Office PowerPoint</Application>
  <PresentationFormat>Широкоэкранный</PresentationFormat>
  <Paragraphs>298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Bookman Old Style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Пользователь</cp:lastModifiedBy>
  <cp:revision>79</cp:revision>
  <dcterms:created xsi:type="dcterms:W3CDTF">2024-10-23T11:11:20Z</dcterms:created>
  <dcterms:modified xsi:type="dcterms:W3CDTF">2025-06-02T12:49:49Z</dcterms:modified>
</cp:coreProperties>
</file>