
<file path=[Content_Types].xml><?xml version="1.0" encoding="utf-8"?>
<Types xmlns="http://schemas.openxmlformats.org/package/2006/content-types">
  <Default Extension="jpeg" ContentType="image/jpeg"/>
  <Default Extension="jpg" ContentType="image/jp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D7B5F87-C677-291E-3AD5-83F490216EA5}" v="6" dt="2026-06-12T16:01:42.760"/>
    <p1510:client id="{5C5F952C-39D6-2BF8-A89A-CE79323EE14F}" v="251" dt="2026-06-12T17:34:34.91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2" autoAdjust="0"/>
    <p:restoredTop sz="94660"/>
  </p:normalViewPr>
  <p:slideViewPr>
    <p:cSldViewPr snapToGrid="0">
      <p:cViewPr varScale="1">
        <p:scale>
          <a:sx n="89" d="100"/>
          <a:sy n="89" d="100"/>
        </p:scale>
        <p:origin x="8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17.06.2026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2/workspace/images/image-8feedbfbc8931d92a27300a89c419fda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611880"/>
            <a:ext cx="9144000" cy="1531620"/>
          </a:xfrm>
          <a:prstGeom prst="rect">
            <a:avLst/>
          </a:prstGeom>
          <a:solidFill>
            <a:srgbClr val="FBF4E6">
              <a:alpha val="8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6583680" y="320040"/>
            <a:ext cx="2194560" cy="384048"/>
          </a:xfrm>
          <a:prstGeom prst="roundRect">
            <a:avLst>
              <a:gd name="adj" fmla="val 19048"/>
            </a:avLst>
          </a:prstGeom>
          <a:solidFill>
            <a:srgbClr val="FBF4E6">
              <a:alpha val="90000"/>
            </a:srgbClr>
          </a:solidFill>
          <a:ln w="9525">
            <a:solidFill>
              <a:srgbClr val="C76A4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583680" y="320040"/>
            <a:ext cx="2194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kern="0" spc="200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конкурс · «Бюджет для граждан»</a:t>
            </a:r>
            <a:endParaRPr lang="en-US" sz="850" dirty="0"/>
          </a:p>
        </p:txBody>
      </p:sp>
      <p:sp>
        <p:nvSpPr>
          <p:cNvPr id="6" name="Shape 3"/>
          <p:cNvSpPr/>
          <p:nvPr/>
        </p:nvSpPr>
        <p:spPr>
          <a:xfrm>
            <a:off x="365760" y="365760"/>
            <a:ext cx="1097280" cy="0"/>
          </a:xfrm>
          <a:prstGeom prst="line">
            <a:avLst/>
          </a:prstGeom>
          <a:noFill/>
          <a:ln w="12700">
            <a:solidFill>
              <a:srgbClr val="C76A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48640" y="370332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Фёдор Богатый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548640" y="4160520"/>
            <a:ext cx="8046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6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 Фёдор Бедный</a:t>
            </a:r>
            <a:endParaRPr lang="en-US" sz="2600" dirty="0"/>
          </a:p>
        </p:txBody>
      </p:sp>
      <p:sp>
        <p:nvSpPr>
          <p:cNvPr id="9" name="Shape 6"/>
          <p:cNvSpPr/>
          <p:nvPr/>
        </p:nvSpPr>
        <p:spPr>
          <a:xfrm>
            <a:off x="4023360" y="466344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548640" y="4736592"/>
            <a:ext cx="80467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том, как вернуть свои деньги</a:t>
            </a:r>
            <a:endParaRPr lang="en-US" sz="1300" dirty="0"/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457200" y="510988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0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Оглавление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4023360" y="1126864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12801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шесть глав одной сказки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7830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76A4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6"/>
          <p:cNvSpPr/>
          <p:nvPr/>
        </p:nvSpPr>
        <p:spPr>
          <a:xfrm>
            <a:off x="64008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1188720" y="176479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Два брата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1188720" y="201168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знакомство, работа, общие расходы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3977640" y="18745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стр. 3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709160" y="178308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76A4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709160" y="17830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5257800" y="176479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Удивительный разговор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257800" y="201168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под Новый год Богатый делится тайной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8046720" y="187452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стр. 8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640080" y="274320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76A4A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4008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III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188720" y="272491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Три вычета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188720" y="297180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имущественный · обучение · лечение</a:t>
            </a:r>
            <a:endParaRPr lang="en-US" sz="1000" dirty="0"/>
          </a:p>
        </p:txBody>
      </p:sp>
      <p:sp>
        <p:nvSpPr>
          <p:cNvPr id="21" name="Text 19"/>
          <p:cNvSpPr/>
          <p:nvPr/>
        </p:nvSpPr>
        <p:spPr>
          <a:xfrm>
            <a:off x="3977640" y="28346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стр. 10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709160" y="274320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76A4A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09160" y="27432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IV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5257800" y="272491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Сравнение и инструменты</a:t>
            </a:r>
            <a:endParaRPr lang="en-US" sz="1400" dirty="0"/>
          </a:p>
        </p:txBody>
      </p:sp>
      <p:sp>
        <p:nvSpPr>
          <p:cNvPr id="25" name="Text 23"/>
          <p:cNvSpPr/>
          <p:nvPr/>
        </p:nvSpPr>
        <p:spPr>
          <a:xfrm>
            <a:off x="5257800" y="297180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итоги, личный кабинет, алгоритм</a:t>
            </a:r>
            <a:endParaRPr lang="en-US" sz="1000" dirty="0"/>
          </a:p>
        </p:txBody>
      </p:sp>
      <p:sp>
        <p:nvSpPr>
          <p:cNvPr id="26" name="Text 24"/>
          <p:cNvSpPr/>
          <p:nvPr/>
        </p:nvSpPr>
        <p:spPr>
          <a:xfrm>
            <a:off x="8046720" y="283464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стр. 13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640080" y="370332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76A4A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008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1188720" y="368503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Новая жизнь</a:t>
            </a:r>
            <a:endParaRPr lang="en-US" sz="1400" dirty="0"/>
          </a:p>
        </p:txBody>
      </p:sp>
      <p:sp>
        <p:nvSpPr>
          <p:cNvPr id="30" name="Text 28"/>
          <p:cNvSpPr/>
          <p:nvPr/>
        </p:nvSpPr>
        <p:spPr>
          <a:xfrm>
            <a:off x="1188720" y="393192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первый шаг, год спустя, интересные факты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3977640" y="37947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стр. 16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4709160" y="3703320"/>
            <a:ext cx="457200" cy="457200"/>
          </a:xfrm>
          <a:prstGeom prst="ellipse">
            <a:avLst/>
          </a:prstGeom>
          <a:solidFill>
            <a:srgbClr val="FFFFFF"/>
          </a:solidFill>
          <a:ln w="12700">
            <a:solidFill>
              <a:srgbClr val="C76A4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709160" y="370332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5257800" y="3685032"/>
            <a:ext cx="2788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Мораль и финал</a:t>
            </a:r>
            <a:endParaRPr lang="en-US" sz="1400" dirty="0"/>
          </a:p>
        </p:txBody>
      </p:sp>
      <p:sp>
        <p:nvSpPr>
          <p:cNvPr id="35" name="Text 33"/>
          <p:cNvSpPr/>
          <p:nvPr/>
        </p:nvSpPr>
        <p:spPr>
          <a:xfrm>
            <a:off x="5257800" y="3931920"/>
            <a:ext cx="2788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главная мысль и новогодний стол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046720" y="3794760"/>
            <a:ext cx="640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стр. 19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023360" y="4617720"/>
            <a:ext cx="1097280" cy="0"/>
          </a:xfrm>
          <a:prstGeom prst="line">
            <a:avLst/>
          </a:prstGeom>
          <a:noFill/>
          <a:ln w="12700">
            <a:solidFill>
              <a:srgbClr val="D9A24A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457200" y="46634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kern="0" spc="2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читайте по порядку — как настоящую книгу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 · 21</a:t>
            </a:r>
            <a:endParaRPr lang="en-US" sz="900" dirty="0"/>
          </a:p>
        </p:txBody>
      </p:sp>
      <p:sp>
        <p:nvSpPr>
          <p:cNvPr id="40" name="Shape 38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  <p:sp>
        <p:nvSpPr>
          <p:cNvPr id="41" name="Shape 3">
            <a:extLst>
              <a:ext uri="{FF2B5EF4-FFF2-40B4-BE49-F238E27FC236}">
                <a16:creationId xmlns:a16="http://schemas.microsoft.com/office/drawing/2014/main" id="{5D1A144F-A279-1306-5390-C2980D372133}"/>
              </a:ext>
            </a:extLst>
          </p:cNvPr>
          <p:cNvSpPr/>
          <p:nvPr/>
        </p:nvSpPr>
        <p:spPr>
          <a:xfrm>
            <a:off x="4023360" y="541917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e467c515b39fec3f06cb17b8738802d3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320040" y="640080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0" y="1188720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629400" y="1417320"/>
            <a:ext cx="45720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0" y="1508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Два брата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0" y="219456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Жили-были два Фёдора. Похожи как две капли воды — да только один всегда при деньгах, а другой каждый месяц в кошелёк заглядывает с грустью.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3 / 21</a:t>
            </a:r>
            <a:endParaRPr lang="en-US" sz="900">
              <a:latin typeface="Georgi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180a66abfe2ffa1b886eee5c4f56f0b9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2971800" y="640080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1188720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02920" y="1417320"/>
            <a:ext cx="45720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508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Одна работа — одна зарплата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219456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Оба брата работают честно, получают одинаковую зарплату и каждый месяц платят НДФЛ — тринадцать процентов в общий бюджет страны.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4 / 21</a:t>
            </a:r>
            <a:endParaRPr lang="en-US" sz="900">
              <a:latin typeface="Georgi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8123b23e63b3511e3a01c1fe1d2c435d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320040" y="640080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0" y="1188720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629400" y="1417320"/>
            <a:ext cx="45720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0" y="1508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Новая квартира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0" y="219456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 один год оба купили квартиру — по два миллиона рублей. Радости полон дом, а в документах — заветная отметка о покупке.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5 / 21</a:t>
            </a:r>
            <a:endParaRPr lang="en-US" sz="900">
              <a:latin typeface="Georgi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da37c9d5faee081a85e4acc2ab4832bc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2971800" y="640080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1188720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508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n-US" sz="1600" b="1" dirty="0">
              <a:solidFill>
                <a:srgbClr val="8C3F2A"/>
              </a:solidFill>
              <a:latin typeface="Georgia"/>
            </a:endParaRPr>
          </a:p>
        </p:txBody>
      </p:sp>
      <p:sp>
        <p:nvSpPr>
          <p:cNvPr id="8" name="Text 5"/>
          <p:cNvSpPr/>
          <p:nvPr/>
        </p:nvSpPr>
        <p:spPr>
          <a:xfrm>
            <a:off x="457200" y="1510492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У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каждого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по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сыну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и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дочке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.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Школы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кружки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занятия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—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оба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брата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платят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за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обучение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и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бережно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хранят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квитанции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.</a:t>
            </a:r>
            <a:endParaRPr lang="en-US" sz="1400" dirty="0">
              <a:latin typeface="Georgia"/>
            </a:endParaRPr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6 /21</a:t>
            </a:r>
            <a:endParaRPr lang="en-US" sz="900">
              <a:latin typeface="Georgi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e0c1518948010553aa15217ff6a71666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131781" y="821615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219265" y="1134932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8" name="Text 5"/>
          <p:cNvSpPr/>
          <p:nvPr/>
        </p:nvSpPr>
        <p:spPr>
          <a:xfrm>
            <a:off x="6355080" y="1434801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А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ещё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—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врачи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стоматологи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анализы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. И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снова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чеки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договоры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выписки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.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Расходы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у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братьев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почти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одинаковые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.</a:t>
            </a:r>
            <a:endParaRPr lang="en-US" sz="1400">
              <a:latin typeface="Georgia"/>
            </a:endParaRPr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7 /21</a:t>
            </a:r>
            <a:endParaRPr lang="en-US" sz="900">
              <a:latin typeface="Georgi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914400"/>
            <a:ext cx="54864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40080" y="105156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Под Новый год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640080" y="196596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spcAft>
                <a:spcPts val="800"/>
              </a:spcAft>
            </a:pP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—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Знаешь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брат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—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улыбнулся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Фёдор Богатый, — 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я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из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бюджета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свои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же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деньги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вернул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 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.</a:t>
            </a:r>
            <a:endParaRPr lang="en-US" sz="1400" dirty="0"/>
          </a:p>
          <a:p>
            <a:pPr>
              <a:spcAft>
                <a:spcPts val="800"/>
              </a:spcAft>
            </a:pP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—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Вернул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?.. —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растерянно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переспросил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Фёдор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Бедный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 </a:t>
            </a:r>
            <a:r>
              <a:rPr lang="en-US" sz="1400" dirty="0">
                <a:solidFill>
                  <a:srgbClr val="3A2E22"/>
                </a:solidFill>
                <a:ea typeface="+mn-lt"/>
                <a:cs typeface="+mn-lt"/>
              </a:rPr>
              <a:t>—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 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мы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же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налоги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 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платим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, а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не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получаем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+mn-lt"/>
                <a:cs typeface="+mn-lt"/>
              </a:rPr>
              <a:t>.</a:t>
            </a:r>
            <a:endParaRPr lang="en-US" sz="1400" dirty="0">
              <a:solidFill>
                <a:srgbClr val="3A2E22"/>
              </a:solidFill>
              <a:latin typeface="Aptos"/>
              <a:ea typeface="Georgia" pitchFamily="34" charset="-122"/>
              <a:cs typeface="Georgia" pitchFamily="34" charset="-120"/>
            </a:endParaRPr>
          </a:p>
          <a:p>
            <a:pPr marL="0" indent="0">
              <a:spcAft>
                <a:spcPts val="800"/>
              </a:spcAft>
              <a:buNone/>
            </a:pPr>
            <a:endParaRPr lang="en-US" sz="1400" dirty="0">
              <a:solidFill>
                <a:srgbClr val="3A2E22"/>
              </a:solidFill>
              <a:latin typeface="Georgia"/>
            </a:endParaRPr>
          </a:p>
          <a:p>
            <a:pPr>
              <a:spcAft>
                <a:spcPts val="800"/>
              </a:spcAft>
            </a:pP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— А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вот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смотри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сказал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старший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и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достал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волшебный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свиток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 "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Налоговый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 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кодекс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,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глава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про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400" dirty="0" err="1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вычеты</a:t>
            </a:r>
            <a:r>
              <a:rPr lang="en-US" sz="1400" dirty="0">
                <a:solidFill>
                  <a:srgbClr val="3A2E22"/>
                </a:solidFill>
                <a:latin typeface="Georgia"/>
                <a:ea typeface="Georgia" pitchFamily="34" charset="-122"/>
                <a:cs typeface="Georgia" pitchFamily="34" charset="-120"/>
              </a:rPr>
              <a:t>". </a:t>
            </a:r>
            <a:endParaRPr lang="en-US" sz="1400" dirty="0">
              <a:solidFill>
                <a:srgbClr val="3A2E22"/>
              </a:solidFill>
              <a:latin typeface="Aptos"/>
              <a:ea typeface="Georgia" pitchFamily="34" charset="-122"/>
              <a:cs typeface="Georgia" pitchFamily="34" charset="-120"/>
            </a:endParaRPr>
          </a:p>
        </p:txBody>
      </p:sp>
      <p:pic>
        <p:nvPicPr>
          <p:cNvPr id="7" name="Image 0" descr="/agent/turn2/workspace/images/image-a412c298c17907a1c2f40f84915a2c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630680"/>
            <a:ext cx="3200400" cy="2133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8 / 21</a:t>
            </a:r>
            <a:endParaRPr lang="en-US" sz="900">
              <a:latin typeface="Georgia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Имущественный вычет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23360" y="118872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  <p:pic>
        <p:nvPicPr>
          <p:cNvPr id="6" name="Image 0" descr="/agent/turn2/workspace/images/image-d227af14057b4e59c211417032c6738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0" y="1371600"/>
            <a:ext cx="4389120" cy="29260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4297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Квартира → документы → налоговая → возврат до 260 000 ₽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9/ 21</a:t>
            </a:r>
            <a:endParaRPr lang="en-US" sz="900">
              <a:latin typeface="Georgia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Вычет за обучение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23360" y="118872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  <p:pic>
        <p:nvPicPr>
          <p:cNvPr id="6" name="Image 0" descr="/agent/turn2/workspace/images/image-69b8d42ce6e17a4bdac8dcb838acb8e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0" y="1371600"/>
            <a:ext cx="4389120" cy="29260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4297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Учёба детей → документы → налоговая → возврат до 14 300 ₽ в год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10 / 21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Вычет за лечение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23360" y="118872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  <p:pic>
        <p:nvPicPr>
          <p:cNvPr id="6" name="Image 0" descr="/agent/turn2/workspace/images/image-9c83891a3503e918aeabb8825ac627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0" y="1371600"/>
            <a:ext cx="4389120" cy="29260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4297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Лечение и лекарства → документы → налоговая → возврат 13% затрат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11 / 21</a:t>
            </a:r>
            <a:endParaRPr lang="en-US" sz="900">
              <a:latin typeface="Georgia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Что в итоге?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23360" y="118872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6" name="Shape 4"/>
          <p:cNvSpPr/>
          <p:nvPr/>
        </p:nvSpPr>
        <p:spPr>
          <a:xfrm>
            <a:off x="640080" y="1417320"/>
            <a:ext cx="3749040" cy="2926080"/>
          </a:xfrm>
          <a:prstGeom prst="roundRect">
            <a:avLst>
              <a:gd name="adj" fmla="val 3125"/>
            </a:avLst>
          </a:prstGeom>
          <a:solidFill>
            <a:srgbClr val="FFFFFF">
              <a:alpha val="85000"/>
            </a:srgbClr>
          </a:solidFill>
          <a:ln w="12700">
            <a:solidFill>
              <a:srgbClr val="C76A4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7" name="Text 5"/>
          <p:cNvSpPr/>
          <p:nvPr/>
        </p:nvSpPr>
        <p:spPr>
          <a:xfrm>
            <a:off x="822960" y="15544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Фёдор Богатый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822960" y="196596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знает свои права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822960" y="233172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квартира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обучение детей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лечение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822960" y="36576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76A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≈ 80 000 ₽ возврата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54880" y="1417320"/>
            <a:ext cx="3749040" cy="2926080"/>
          </a:xfrm>
          <a:prstGeom prst="roundRect">
            <a:avLst>
              <a:gd name="adj" fmla="val 3125"/>
            </a:avLst>
          </a:prstGeom>
          <a:solidFill>
            <a:srgbClr val="FFFFFF">
              <a:alpha val="70000"/>
            </a:srgbClr>
          </a:solidFill>
          <a:ln w="9525">
            <a:solidFill>
              <a:srgbClr val="6B5B49"/>
            </a:solidFill>
            <a:prstDash val="dash"/>
          </a:ln>
        </p:spPr>
      </p:sp>
      <p:sp>
        <p:nvSpPr>
          <p:cNvPr id="12" name="Text 10"/>
          <p:cNvSpPr/>
          <p:nvPr/>
        </p:nvSpPr>
        <p:spPr>
          <a:xfrm>
            <a:off x="4937760" y="155448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Фёдор Бедный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4937760" y="1965960"/>
            <a:ext cx="3383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не знал о вычетах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4937760" y="2331720"/>
            <a:ext cx="338328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квартира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обучение детей</a:t>
            </a:r>
            <a:endParaRPr lang="en-US" sz="12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2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лечение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937760" y="365760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 ₽ возврата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57200" y="443484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Те же расходы — разный результат.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12 / 21</a:t>
            </a:r>
            <a:endParaRPr lang="en-US" sz="900">
              <a:latin typeface="Georgia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640080" y="914400"/>
            <a:ext cx="54864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sp>
        <p:nvSpPr>
          <p:cNvPr id="5" name="Text 3"/>
          <p:cNvSpPr/>
          <p:nvPr/>
        </p:nvSpPr>
        <p:spPr>
          <a:xfrm>
            <a:off x="640080" y="105156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Личный кабинет</a:t>
            </a:r>
            <a:endParaRPr lang="en-US" sz="2600" dirty="0"/>
          </a:p>
        </p:txBody>
      </p:sp>
      <p:sp>
        <p:nvSpPr>
          <p:cNvPr id="6" name="Text 4"/>
          <p:cNvSpPr/>
          <p:nvPr/>
        </p:nvSpPr>
        <p:spPr>
          <a:xfrm>
            <a:off x="640080" y="1965960"/>
            <a:ext cx="475488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Фёдор Бедный открыл сайт ФНС, вошёл в личный кабинет налогоплательщика — и увидел всё на одной странице: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доходы, налоги, заявления и кнопку «получить вычет».</a:t>
            </a:r>
            <a:endParaRPr lang="en-US" sz="140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4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Оказывается, всё это давно его ждало.</a:t>
            </a:r>
            <a:endParaRPr lang="en-US" sz="1400" dirty="0"/>
          </a:p>
        </p:txBody>
      </p:sp>
      <p:pic>
        <p:nvPicPr>
          <p:cNvPr id="7" name="Image 0" descr="/agent/turn2/workspace/images/image-12ca6ae25f474f9f8342b1923e1ef57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0" y="1630680"/>
            <a:ext cx="3200400" cy="21336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13 / 21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Как получить вычет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23360" y="118872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</p:sp>
      <p:pic>
        <p:nvPicPr>
          <p:cNvPr id="6" name="Image 0" descr="/agent/turn2/workspace/images/image-58cf580991f92e9a6a045bf2cd86abc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77440" y="1371600"/>
            <a:ext cx="4389120" cy="29260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4297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1) собрать документы → 2) подать декларацию → 3) отправить заявление → 4) получить деньги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14 / 21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b93fd8a333ebaf5a5cef9b0b74bd6ca9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320040" y="640080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6400800" y="1188720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6629400" y="1417320"/>
            <a:ext cx="45720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583680" y="1508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Первый шаг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6583680" y="219456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Фёдор Бедный собрал все справки, подал декларацию и впервые в жизни почувствовал: государство — не далёкое, а очень понятное.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15 / 21</a:t>
            </a:r>
            <a:endParaRPr lang="en-US" sz="900">
              <a:latin typeface="Georgia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pic>
        <p:nvPicPr>
          <p:cNvPr id="4" name="Image 0" descr="/agent/turn2/workspace/images/image-9fae3046db25ffa4518bbd8729810022.jpg"/>
          <p:cNvPicPr>
            <a:picLocks noChangeAspect="1"/>
          </p:cNvPicPr>
          <p:nvPr/>
        </p:nvPicPr>
        <p:blipFill>
          <a:blip r:embed="rId3"/>
          <a:srcRect l="1515" r="1515"/>
          <a:stretch/>
        </p:blipFill>
        <p:spPr>
          <a:xfrm>
            <a:off x="2971800" y="640080"/>
            <a:ext cx="5852160" cy="402336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274320" y="1188720"/>
            <a:ext cx="2468880" cy="2880360"/>
          </a:xfrm>
          <a:prstGeom prst="roundRect">
            <a:avLst>
              <a:gd name="adj" fmla="val 2963"/>
            </a:avLst>
          </a:prstGeom>
          <a:solidFill>
            <a:srgbClr val="FFFFFF">
              <a:alpha val="80000"/>
            </a:srgbClr>
          </a:solidFill>
          <a:ln w="6350">
            <a:solidFill>
              <a:srgbClr val="D9A24A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502920" y="1417320"/>
            <a:ext cx="457200" cy="0"/>
          </a:xfrm>
          <a:prstGeom prst="line">
            <a:avLst/>
          </a:prstGeom>
          <a:noFill/>
          <a:ln w="19050">
            <a:solidFill>
              <a:srgbClr val="C76A4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457200" y="150876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Через год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57200" y="2194560"/>
            <a:ext cx="219456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1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Прошёл год. В доме стало уютнее, дети — учатся в кружках, на полке появилась копилка. Бедный — больше не бедный.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16 / 21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64592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kern="0" spc="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Сказка о финансовой грамотности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4114800" y="420624"/>
            <a:ext cx="914400" cy="0"/>
          </a:xfrm>
          <a:prstGeom prst="line">
            <a:avLst/>
          </a:prstGeom>
          <a:noFill/>
          <a:ln w="9525">
            <a:solidFill>
              <a:srgbClr val="C76A4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57200" y="64008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 знаете ли вы?</a:t>
            </a:r>
            <a:endParaRPr lang="en-US" sz="2400" dirty="0"/>
          </a:p>
        </p:txBody>
      </p:sp>
      <p:sp>
        <p:nvSpPr>
          <p:cNvPr id="5" name="Shape 3"/>
          <p:cNvSpPr/>
          <p:nvPr/>
        </p:nvSpPr>
        <p:spPr>
          <a:xfrm>
            <a:off x="4023360" y="1188720"/>
            <a:ext cx="1097280" cy="0"/>
          </a:xfrm>
          <a:prstGeom prst="line">
            <a:avLst/>
          </a:prstGeom>
          <a:noFill/>
          <a:ln w="15240">
            <a:solidFill>
              <a:srgbClr val="D9A24A"/>
            </a:solidFill>
            <a:prstDash val="solid"/>
          </a:ln>
        </p:spPr>
        <p:txBody>
          <a:bodyPr/>
          <a:lstStyle/>
          <a:p>
            <a:endParaRPr lang="ru-RU"/>
          </a:p>
        </p:txBody>
      </p:sp>
      <p:pic>
        <p:nvPicPr>
          <p:cNvPr id="6" name="Image 0" descr="/agent/turn2/workspace/images/image-397c49084b18b77087e2be8e6be1160d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91478" y="1371600"/>
            <a:ext cx="3161044" cy="29260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914400" y="42976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6B5B4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вычет за квартиру · обучение · лечение · спорт и пенсию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17 /  21</a:t>
            </a:r>
            <a:endParaRPr lang="en-US" sz="900">
              <a:latin typeface="Georgia"/>
            </a:endParaRPr>
          </a:p>
        </p:txBody>
      </p:sp>
      <p:sp>
        <p:nvSpPr>
          <p:cNvPr id="9" name="Shape 6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2/workspace/images/image-a70fbe92d220964882683259cbb301fc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FBF4E6">
              <a:alpha val="8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023360" y="4041648"/>
            <a:ext cx="1097280" cy="0"/>
          </a:xfrm>
          <a:prstGeom prst="line">
            <a:avLst/>
          </a:prstGeom>
          <a:noFill/>
          <a:ln w="15240">
            <a:solidFill>
              <a:srgbClr val="C76A4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41148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Богат не тот, кто много зарабатывает,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48640" y="457200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а тот, кто знает свои финансовые права.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  <a:ea typeface="Georgia" pitchFamily="34" charset="-122"/>
                <a:cs typeface="Georgia" pitchFamily="34" charset="-120"/>
              </a:rPr>
              <a:t>18 / 21</a:t>
            </a:r>
            <a:endParaRPr lang="en-US" sz="900">
              <a:latin typeface="Georgia"/>
            </a:endParaRPr>
          </a:p>
        </p:txBody>
      </p:sp>
      <p:sp>
        <p:nvSpPr>
          <p:cNvPr id="8" name="Shape 5"/>
          <p:cNvSpPr/>
          <p:nvPr/>
        </p:nvSpPr>
        <p:spPr>
          <a:xfrm>
            <a:off x="4434840" y="4846320"/>
            <a:ext cx="45720" cy="45720"/>
          </a:xfrm>
          <a:prstGeom prst="ellipse">
            <a:avLst/>
          </a:prstGeom>
          <a:solidFill>
            <a:srgbClr val="D9A24A"/>
          </a:solidFill>
          <a:ln/>
        </p:spPr>
      </p:sp>
    </p:spTree>
  </p:cSld>
  <p:clrMapOvr>
    <a:masterClrMapping/>
  </p:clrMapOvr>
  <p:transition spd="med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2/workspace/images/image-412c10c6c753c68b8a3c84dcff800565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FBF4E6">
              <a:alpha val="8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023360" y="4041648"/>
            <a:ext cx="1097280" cy="0"/>
          </a:xfrm>
          <a:prstGeom prst="line">
            <a:avLst/>
          </a:prstGeom>
          <a:noFill/>
          <a:ln w="15240">
            <a:solidFill>
              <a:srgbClr val="C76A4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41148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С Новым годом, братья!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4023360" y="4892040"/>
            <a:ext cx="1097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900">
                <a:solidFill>
                  <a:srgbClr val="6B5B49"/>
                </a:solidFill>
                <a:latin typeface="Georgia"/>
              </a:rPr>
              <a:t>19 / 21</a:t>
            </a:r>
            <a:endParaRPr lang="en-US" sz="900" dirty="0"/>
          </a:p>
        </p:txBody>
      </p:sp>
    </p:spTree>
  </p:cSld>
  <p:clrMapOvr>
    <a:masterClrMapping/>
  </p:clrMapOvr>
  <p:transition spd="med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BF4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agent/turn2/workspace/images/image-16f9ce6f07e4feb169a2c42f92fe93c9.jpg"/>
          <p:cNvPicPr>
            <a:picLocks noChangeAspect="1"/>
          </p:cNvPicPr>
          <p:nvPr/>
        </p:nvPicPr>
        <p:blipFill>
          <a:blip r:embed="rId3"/>
          <a:srcRect t="7813" b="7813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3840480"/>
            <a:ext cx="9144000" cy="1303020"/>
          </a:xfrm>
          <a:prstGeom prst="rect">
            <a:avLst/>
          </a:prstGeom>
          <a:solidFill>
            <a:srgbClr val="FBF4E6">
              <a:alpha val="85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023360" y="4041648"/>
            <a:ext cx="1097280" cy="0"/>
          </a:xfrm>
          <a:prstGeom prst="line">
            <a:avLst/>
          </a:prstGeom>
          <a:noFill/>
          <a:ln w="15240">
            <a:solidFill>
              <a:srgbClr val="C76A4A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48640" y="411480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8C3F2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Финансовая грамотность</a:t>
            </a:r>
            <a:endParaRPr lang="en-US" sz="2200" dirty="0"/>
          </a:p>
        </p:txBody>
      </p:sp>
      <p:sp>
        <p:nvSpPr>
          <p:cNvPr id="6" name="Text 3"/>
          <p:cNvSpPr/>
          <p:nvPr/>
        </p:nvSpPr>
        <p:spPr>
          <a:xfrm>
            <a:off x="548640" y="4494068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начинается со знания своих прав.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457200" y="4846320"/>
            <a:ext cx="82296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3A2E22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Конкурс «Бюджет для граждан в современных формах искусства»</a:t>
            </a:r>
            <a:endParaRPr lang="en-US" sz="1000" dirty="0"/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Экран (16:9)</PresentationFormat>
  <Paragraphs>0</Paragraphs>
  <Slides>20</Slides>
  <Notes>20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87</cp:revision>
  <dcterms:created xsi:type="dcterms:W3CDTF">2026-06-12T15:25:04Z</dcterms:created>
  <dcterms:modified xsi:type="dcterms:W3CDTF">2026-06-17T19:16:22Z</dcterms:modified>
</cp:coreProperties>
</file>