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3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4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tube.ru/channel/23518985/" TargetMode="External"/><Relationship Id="rId2" Type="http://schemas.openxmlformats.org/officeDocument/2006/relationships/hyperlink" Target="https://vk.ru/video/playlist/-23702661_83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tvspb.ru/programs/3469425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Рисунок 5" descr="Рисунок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3"/>
          <p:cNvSpPr txBox="1">
            <a:spLocks noGrp="1"/>
          </p:cNvSpPr>
          <p:nvPr>
            <p:ph type="ctrTitle"/>
          </p:nvPr>
        </p:nvSpPr>
        <p:spPr>
          <a:xfrm>
            <a:off x="238684" y="2993046"/>
            <a:ext cx="7315384" cy="2387601"/>
          </a:xfrm>
          <a:prstGeom prst="rect">
            <a:avLst/>
          </a:prstGeom>
        </p:spPr>
        <p:txBody>
          <a:bodyPr/>
          <a:lstStyle/>
          <a:p>
            <a:pPr algn="l">
              <a:defRPr sz="24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>
                <a:latin typeface="IBM Plex Serif Text" panose="02060503050406000203" pitchFamily="18" charset="-52"/>
              </a:rPr>
              <a:t>ТЕЛЕПРОГРАММА «ФИНАНСОВАЯ СРЕДА» </a:t>
            </a:r>
          </a:p>
          <a:p>
            <a:pPr algn="l">
              <a:defRPr sz="24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>
                <a:latin typeface="IBM Plex Serif Text" panose="02060503050406000203" pitchFamily="18" charset="-52"/>
              </a:rPr>
              <a:t>КАК ИНСТРУМЕНТ ПОВЫШЕНИЯ БЮДЖЕТНОЙ </a:t>
            </a:r>
            <a:r>
              <a:rPr dirty="0" smtClean="0">
                <a:latin typeface="IBM Plex Serif Text" panose="02060503050406000203" pitchFamily="18" charset="-52"/>
              </a:rPr>
              <a:t>И </a:t>
            </a:r>
            <a:r>
              <a:rPr dirty="0">
                <a:latin typeface="IBM Plex Serif Text" panose="02060503050406000203" pitchFamily="18" charset="-52"/>
              </a:rPr>
              <a:t>ФИНАНСОВОЙ ГРАМОТНОСТИ НАСЕЛЕНИЯ </a:t>
            </a:r>
            <a:r>
              <a:rPr lang="ru-RU" dirty="0" smtClean="0">
                <a:latin typeface="IBM Plex Serif Text" panose="02060503050406000203" pitchFamily="18" charset="-52"/>
              </a:rPr>
              <a:t/>
            </a:r>
            <a:br>
              <a:rPr lang="ru-RU" dirty="0" smtClean="0">
                <a:latin typeface="IBM Plex Serif Text" panose="02060503050406000203" pitchFamily="18" charset="-52"/>
              </a:rPr>
            </a:br>
            <a:r>
              <a:rPr dirty="0" smtClean="0">
                <a:latin typeface="IBM Plex Serif Text" panose="02060503050406000203" pitchFamily="18" charset="-52"/>
              </a:rPr>
              <a:t>САНКТ-ПЕТЕРБУРГА</a:t>
            </a:r>
            <a:endParaRPr dirty="0">
              <a:latin typeface="IBM Plex Serif Text" panose="02060503050406000203" pitchFamily="18" charset="-52"/>
            </a:endParaRPr>
          </a:p>
        </p:txBody>
      </p:sp>
      <p:sp>
        <p:nvSpPr>
          <p:cNvPr id="96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309001" y="5372377"/>
            <a:ext cx="8262418" cy="672844"/>
          </a:xfrm>
          <a:prstGeom prst="rect">
            <a:avLst/>
          </a:prstGeom>
        </p:spPr>
        <p:txBody>
          <a:bodyPr/>
          <a:lstStyle/>
          <a:p>
            <a:pPr>
              <a:defRPr sz="1600"/>
            </a:pPr>
            <a:r>
              <a:rPr dirty="0" err="1"/>
              <a:t>Совместный</a:t>
            </a:r>
            <a:r>
              <a:rPr dirty="0"/>
              <a:t> </a:t>
            </a:r>
            <a:r>
              <a:rPr dirty="0" err="1"/>
              <a:t>проект</a:t>
            </a:r>
            <a:r>
              <a:rPr dirty="0"/>
              <a:t> </a:t>
            </a:r>
            <a:r>
              <a:rPr dirty="0" err="1"/>
              <a:t>Комитета</a:t>
            </a:r>
            <a:r>
              <a:rPr dirty="0"/>
              <a:t> </a:t>
            </a:r>
            <a:r>
              <a:rPr dirty="0" err="1"/>
              <a:t>финансов</a:t>
            </a:r>
            <a:r>
              <a:rPr dirty="0"/>
              <a:t> Санкт-Петербурга</a:t>
            </a:r>
          </a:p>
          <a:p>
            <a:pPr>
              <a:defRPr sz="1600"/>
            </a:pPr>
            <a:r>
              <a:rPr dirty="0"/>
              <a:t>и </a:t>
            </a:r>
            <a:r>
              <a:rPr dirty="0" err="1"/>
              <a:t>телеканала</a:t>
            </a:r>
            <a:r>
              <a:rPr dirty="0"/>
              <a:t> «</a:t>
            </a:r>
            <a:r>
              <a:rPr dirty="0" err="1"/>
              <a:t>Санкт-Петербург</a:t>
            </a:r>
            <a:r>
              <a:rPr dirty="0"/>
              <a:t>»</a:t>
            </a:r>
          </a:p>
        </p:txBody>
      </p:sp>
      <p:pic>
        <p:nvPicPr>
          <p:cNvPr id="97" name="Graphic 4" descr="Graphic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610" y="557452"/>
            <a:ext cx="2063470" cy="487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Рисунок 2" descr="Рисунок 2"/>
          <p:cNvPicPr>
            <a:picLocks noChangeAspect="1"/>
          </p:cNvPicPr>
          <p:nvPr/>
        </p:nvPicPr>
        <p:blipFill>
          <a:blip r:embed="rId4">
            <a:extLst/>
          </a:blip>
          <a:srcRect t="2204" r="5253" b="2204"/>
          <a:stretch>
            <a:fillRect/>
          </a:stretch>
        </p:blipFill>
        <p:spPr>
          <a:xfrm>
            <a:off x="7027851" y="512762"/>
            <a:ext cx="4680879" cy="58689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Закругленный прямоугольник"/>
          <p:cNvSpPr/>
          <p:nvPr/>
        </p:nvSpPr>
        <p:spPr>
          <a:xfrm>
            <a:off x="726345" y="423691"/>
            <a:ext cx="6821209" cy="5508845"/>
          </a:xfrm>
          <a:prstGeom prst="roundRect">
            <a:avLst>
              <a:gd name="adj" fmla="val 9536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01" name="TextBox 2"/>
          <p:cNvSpPr txBox="1"/>
          <p:nvPr/>
        </p:nvSpPr>
        <p:spPr>
          <a:xfrm>
            <a:off x="7636742" y="654784"/>
            <a:ext cx="4782464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ОБЩАЯ ИНФОРМАЦИЯ </a:t>
            </a:r>
          </a:p>
          <a:p>
            <a: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О ПРОЕКТЕ</a:t>
            </a:r>
          </a:p>
        </p:txBody>
      </p:sp>
      <p:sp>
        <p:nvSpPr>
          <p:cNvPr id="102" name="TextBox 4"/>
          <p:cNvSpPr txBox="1"/>
          <p:nvPr/>
        </p:nvSpPr>
        <p:spPr>
          <a:xfrm>
            <a:off x="1429781" y="1173583"/>
            <a:ext cx="6047031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Совместный</a:t>
            </a:r>
            <a:r>
              <a:rPr dirty="0"/>
              <a:t> </a:t>
            </a:r>
            <a:r>
              <a:rPr dirty="0" err="1"/>
              <a:t>проект</a:t>
            </a:r>
            <a:r>
              <a:rPr dirty="0"/>
              <a:t> </a:t>
            </a:r>
            <a:r>
              <a:rPr dirty="0" err="1"/>
              <a:t>Комитета</a:t>
            </a:r>
            <a:r>
              <a:rPr dirty="0"/>
              <a:t> </a:t>
            </a:r>
            <a:r>
              <a:rPr dirty="0" err="1"/>
              <a:t>финансов</a:t>
            </a:r>
            <a:r>
              <a:rPr dirty="0"/>
              <a:t>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Санкт-Петербурга и </a:t>
            </a:r>
            <a:r>
              <a:rPr dirty="0" err="1" smtClean="0"/>
              <a:t>телеканала</a:t>
            </a:r>
            <a:r>
              <a:rPr lang="ru-RU" dirty="0" smtClean="0"/>
              <a:t> «Санкт-Петербург»</a:t>
            </a:r>
            <a:r>
              <a:rPr dirty="0" smtClean="0"/>
              <a:t>, </a:t>
            </a:r>
            <a:r>
              <a:rPr dirty="0" err="1"/>
              <a:t>запущенный</a:t>
            </a:r>
            <a:r>
              <a:rPr dirty="0"/>
              <a:t> </a:t>
            </a:r>
            <a:r>
              <a:rPr dirty="0" smtClean="0"/>
              <a:t>в </a:t>
            </a:r>
            <a:r>
              <a:rPr dirty="0"/>
              <a:t>2025 </a:t>
            </a:r>
            <a:r>
              <a:rPr dirty="0" err="1"/>
              <a:t>году</a:t>
            </a:r>
            <a:r>
              <a:rPr dirty="0"/>
              <a:t>. </a:t>
            </a: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выходит</a:t>
            </a:r>
            <a:r>
              <a:rPr dirty="0"/>
              <a:t> в </a:t>
            </a:r>
            <a:r>
              <a:rPr dirty="0" err="1"/>
              <a:t>эфир</a:t>
            </a:r>
            <a:r>
              <a:rPr dirty="0"/>
              <a:t>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в </a:t>
            </a:r>
            <a:r>
              <a:rPr dirty="0" err="1"/>
              <a:t>первую</a:t>
            </a:r>
            <a:r>
              <a:rPr dirty="0"/>
              <a:t> </a:t>
            </a:r>
            <a:r>
              <a:rPr dirty="0" err="1"/>
              <a:t>среду</a:t>
            </a:r>
            <a:r>
              <a:rPr dirty="0"/>
              <a:t> </a:t>
            </a:r>
            <a:r>
              <a:rPr dirty="0" err="1"/>
              <a:t>каждого</a:t>
            </a:r>
            <a:r>
              <a:rPr dirty="0"/>
              <a:t> </a:t>
            </a:r>
            <a:r>
              <a:rPr dirty="0" err="1"/>
              <a:t>месяца</a:t>
            </a:r>
            <a:r>
              <a:rPr dirty="0"/>
              <a:t> и </a:t>
            </a:r>
            <a:r>
              <a:rPr dirty="0" err="1"/>
              <a:t>посвящена</a:t>
            </a:r>
            <a:r>
              <a:rPr dirty="0"/>
              <a:t> </a:t>
            </a:r>
            <a:r>
              <a:rPr dirty="0" err="1"/>
              <a:t>бюджетному</a:t>
            </a:r>
            <a:r>
              <a:rPr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smtClean="0"/>
              <a:t>и </a:t>
            </a:r>
            <a:r>
              <a:rPr dirty="0" err="1"/>
              <a:t>финансовому</a:t>
            </a:r>
            <a:r>
              <a:rPr dirty="0"/>
              <a:t> </a:t>
            </a:r>
            <a:r>
              <a:rPr dirty="0" err="1"/>
              <a:t>просвещению</a:t>
            </a:r>
            <a:r>
              <a:rPr dirty="0"/>
              <a:t> </a:t>
            </a:r>
            <a:r>
              <a:rPr dirty="0" err="1" smtClean="0"/>
              <a:t>граждан</a:t>
            </a:r>
            <a:r>
              <a:rPr lang="ru-RU" dirty="0" smtClean="0"/>
              <a:t>.</a:t>
            </a:r>
            <a:endParaRPr dirty="0"/>
          </a:p>
        </p:txBody>
      </p:sp>
      <p:sp>
        <p:nvSpPr>
          <p:cNvPr id="103" name="TextBox 6"/>
          <p:cNvSpPr txBox="1"/>
          <p:nvPr/>
        </p:nvSpPr>
        <p:spPr>
          <a:xfrm>
            <a:off x="1452673" y="687892"/>
            <a:ext cx="6001247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Bold"/>
                <a:ea typeface="IBM Plex Serif Bold"/>
                <a:cs typeface="IBM Plex Serif Bold"/>
                <a:sym typeface="IBM Plex Serif Bold"/>
              </a:defRPr>
            </a:lvl1pPr>
          </a:lstStyle>
          <a:p>
            <a:r>
              <a:t>Телепрограмма «Финансовая среда»</a:t>
            </a:r>
          </a:p>
        </p:txBody>
      </p:sp>
      <p:sp>
        <p:nvSpPr>
          <p:cNvPr id="104" name="TextBox 8"/>
          <p:cNvSpPr txBox="1"/>
          <p:nvPr/>
        </p:nvSpPr>
        <p:spPr>
          <a:xfrm>
            <a:off x="1483794" y="3469839"/>
            <a:ext cx="600124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Первая среда каждого месяца</a:t>
            </a:r>
          </a:p>
        </p:txBody>
      </p:sp>
      <p:sp>
        <p:nvSpPr>
          <p:cNvPr id="105" name="TextBox 10"/>
          <p:cNvSpPr txBox="1"/>
          <p:nvPr/>
        </p:nvSpPr>
        <p:spPr>
          <a:xfrm>
            <a:off x="1483794" y="4266204"/>
            <a:ext cx="600124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15 минут на выпуск</a:t>
            </a:r>
          </a:p>
        </p:txBody>
      </p:sp>
      <p:sp>
        <p:nvSpPr>
          <p:cNvPr id="106" name="TextBox 12"/>
          <p:cNvSpPr txBox="1"/>
          <p:nvPr/>
        </p:nvSpPr>
        <p:spPr>
          <a:xfrm>
            <a:off x="1483794" y="5091419"/>
            <a:ext cx="600124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Телеканал «Санкт-Петербург»</a:t>
            </a:r>
          </a:p>
        </p:txBody>
      </p:sp>
      <p:sp>
        <p:nvSpPr>
          <p:cNvPr id="107" name="TextBox 14"/>
          <p:cNvSpPr txBox="1"/>
          <p:nvPr/>
        </p:nvSpPr>
        <p:spPr>
          <a:xfrm>
            <a:off x="1488764" y="4693237"/>
            <a:ext cx="6001247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ПАРТНЕР</a:t>
            </a:r>
          </a:p>
        </p:txBody>
      </p:sp>
      <p:sp>
        <p:nvSpPr>
          <p:cNvPr id="108" name="TextBox 16"/>
          <p:cNvSpPr txBox="1"/>
          <p:nvPr/>
        </p:nvSpPr>
        <p:spPr>
          <a:xfrm>
            <a:off x="1483794" y="3896872"/>
            <a:ext cx="6001247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ПРОДОЛЖИТЕЛЬНОСТЬ</a:t>
            </a:r>
          </a:p>
        </p:txBody>
      </p:sp>
      <p:sp>
        <p:nvSpPr>
          <p:cNvPr id="109" name="TextBox 18"/>
          <p:cNvSpPr txBox="1"/>
          <p:nvPr/>
        </p:nvSpPr>
        <p:spPr>
          <a:xfrm>
            <a:off x="1483794" y="3154582"/>
            <a:ext cx="6001247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ПЕРИОДИЧНОСТЬ</a:t>
            </a:r>
          </a:p>
        </p:txBody>
      </p:sp>
      <p:grpSp>
        <p:nvGrpSpPr>
          <p:cNvPr id="112" name="Рисунок 23"/>
          <p:cNvGrpSpPr/>
          <p:nvPr/>
        </p:nvGrpSpPr>
        <p:grpSpPr>
          <a:xfrm>
            <a:off x="5373651" y="2623029"/>
            <a:ext cx="6057231" cy="3407193"/>
            <a:chOff x="0" y="0"/>
            <a:chExt cx="6057230" cy="3407192"/>
          </a:xfrm>
        </p:grpSpPr>
        <p:sp>
          <p:nvSpPr>
            <p:cNvPr id="110" name="Фигура"/>
            <p:cNvSpPr/>
            <p:nvPr/>
          </p:nvSpPr>
          <p:spPr>
            <a:xfrm>
              <a:off x="0" y="-1"/>
              <a:ext cx="6057231" cy="3407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56"/>
                  </a:moveTo>
                  <a:lnTo>
                    <a:pt x="0" y="1856"/>
                  </a:lnTo>
                  <a:cubicBezTo>
                    <a:pt x="0" y="831"/>
                    <a:pt x="467" y="0"/>
                    <a:pt x="1044" y="0"/>
                  </a:cubicBezTo>
                  <a:lnTo>
                    <a:pt x="20556" y="0"/>
                  </a:lnTo>
                  <a:lnTo>
                    <a:pt x="20556" y="0"/>
                  </a:lnTo>
                  <a:cubicBezTo>
                    <a:pt x="21133" y="0"/>
                    <a:pt x="21600" y="831"/>
                    <a:pt x="21600" y="1856"/>
                  </a:cubicBezTo>
                  <a:lnTo>
                    <a:pt x="21600" y="19744"/>
                  </a:lnTo>
                  <a:lnTo>
                    <a:pt x="21600" y="19744"/>
                  </a:lnTo>
                  <a:cubicBezTo>
                    <a:pt x="21600" y="20769"/>
                    <a:pt x="21133" y="21600"/>
                    <a:pt x="20556" y="21600"/>
                  </a:cubicBezTo>
                  <a:lnTo>
                    <a:pt x="1044" y="21600"/>
                  </a:lnTo>
                  <a:lnTo>
                    <a:pt x="1044" y="21600"/>
                  </a:lnTo>
                  <a:cubicBezTo>
                    <a:pt x="467" y="21600"/>
                    <a:pt x="0" y="20769"/>
                    <a:pt x="0" y="19744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11" name="image6.jpeg" descr="image6.jpeg"/>
            <p:cNvPicPr>
              <a:picLocks noChangeAspect="1"/>
            </p:cNvPicPr>
            <p:nvPr/>
          </p:nvPicPr>
          <p:blipFill>
            <a:blip r:embed="rId2">
              <a:extLst/>
            </a:blip>
            <a:srcRect r="2"/>
            <a:stretch>
              <a:fillRect/>
            </a:stretch>
          </p:blipFill>
          <p:spPr>
            <a:xfrm>
              <a:off x="0" y="0"/>
              <a:ext cx="6057107" cy="340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4" y="0"/>
                  </a:moveTo>
                  <a:cubicBezTo>
                    <a:pt x="468" y="0"/>
                    <a:pt x="0" y="832"/>
                    <a:pt x="0" y="1857"/>
                  </a:cubicBezTo>
                  <a:lnTo>
                    <a:pt x="0" y="19743"/>
                  </a:lnTo>
                  <a:cubicBezTo>
                    <a:pt x="0" y="20768"/>
                    <a:pt x="468" y="21600"/>
                    <a:pt x="1044" y="21600"/>
                  </a:cubicBezTo>
                  <a:lnTo>
                    <a:pt x="20557" y="21600"/>
                  </a:lnTo>
                  <a:cubicBezTo>
                    <a:pt x="21134" y="21600"/>
                    <a:pt x="21600" y="20768"/>
                    <a:pt x="21600" y="19743"/>
                  </a:cubicBezTo>
                  <a:lnTo>
                    <a:pt x="21600" y="1857"/>
                  </a:lnTo>
                  <a:cubicBezTo>
                    <a:pt x="21600" y="832"/>
                    <a:pt x="21134" y="0"/>
                    <a:pt x="20557" y="0"/>
                  </a:cubicBezTo>
                  <a:lnTo>
                    <a:pt x="1044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>
              <a:reflection stA="38000" endPos="40000" dir="5400000" sy="-100000" algn="bl" rotWithShape="0"/>
            </a:effectLst>
          </p:spPr>
        </p:pic>
      </p:grpSp>
      <p:sp>
        <p:nvSpPr>
          <p:cNvPr id="113" name="Прямая соединительная линия 25"/>
          <p:cNvSpPr/>
          <p:nvPr/>
        </p:nvSpPr>
        <p:spPr>
          <a:xfrm flipH="1">
            <a:off x="1422932" y="3284764"/>
            <a:ext cx="1" cy="554408"/>
          </a:xfrm>
          <a:prstGeom prst="line">
            <a:avLst/>
          </a:prstGeom>
          <a:ln w="12700" cap="rnd">
            <a:solidFill>
              <a:srgbClr val="53535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4" name="Прямая соединительная линия 28"/>
          <p:cNvSpPr/>
          <p:nvPr/>
        </p:nvSpPr>
        <p:spPr>
          <a:xfrm flipH="1">
            <a:off x="1438074" y="4049421"/>
            <a:ext cx="1" cy="554408"/>
          </a:xfrm>
          <a:prstGeom prst="line">
            <a:avLst/>
          </a:prstGeom>
          <a:ln w="12700" cap="rnd">
            <a:solidFill>
              <a:srgbClr val="53535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5" name="Прямая соединительная линия 29"/>
          <p:cNvSpPr/>
          <p:nvPr/>
        </p:nvSpPr>
        <p:spPr>
          <a:xfrm flipH="1">
            <a:off x="1438074" y="4814215"/>
            <a:ext cx="1" cy="554408"/>
          </a:xfrm>
          <a:prstGeom prst="line">
            <a:avLst/>
          </a:prstGeom>
          <a:ln w="12700" cap="rnd">
            <a:solidFill>
              <a:srgbClr val="535353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Скругленный прямоугольник 1"/>
          <p:cNvSpPr/>
          <p:nvPr/>
        </p:nvSpPr>
        <p:spPr>
          <a:xfrm>
            <a:off x="501383" y="1294048"/>
            <a:ext cx="7148947" cy="2920146"/>
          </a:xfrm>
          <a:prstGeom prst="roundRect">
            <a:avLst>
              <a:gd name="adj" fmla="val 6642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" name="Скругленный прямоугольник 2"/>
          <p:cNvSpPr/>
          <p:nvPr/>
        </p:nvSpPr>
        <p:spPr>
          <a:xfrm>
            <a:off x="4698945" y="4504901"/>
            <a:ext cx="6901351" cy="2179783"/>
          </a:xfrm>
          <a:prstGeom prst="roundRect">
            <a:avLst>
              <a:gd name="adj" fmla="val 8898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TextBox 10"/>
          <p:cNvSpPr txBox="1"/>
          <p:nvPr/>
        </p:nvSpPr>
        <p:spPr>
          <a:xfrm>
            <a:off x="4858940" y="4533072"/>
            <a:ext cx="6581361" cy="212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 dirty="0" err="1"/>
              <a:t>Недостаточный</a:t>
            </a:r>
            <a:r>
              <a:rPr dirty="0"/>
              <a:t> </a:t>
            </a:r>
            <a:r>
              <a:rPr dirty="0" err="1"/>
              <a:t>уровень</a:t>
            </a:r>
            <a:r>
              <a:rPr dirty="0"/>
              <a:t> финансовой грамотности</a:t>
            </a:r>
            <a:br>
              <a:rPr dirty="0"/>
            </a:b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Недостаточный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уровень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финансовой грамотности населения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ограничивает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способность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граждан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принимать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взвешенные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экономические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решения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,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углубляется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ростом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финансового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мошенничества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,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требующего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системной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профилактики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информирования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, а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также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усиливается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быстрым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развитием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цифровых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финансовых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сервисов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,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создающих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потребность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в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доступном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разъяснении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новых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 smtClean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инструментов</a:t>
            </a:r>
            <a:r>
              <a:rPr lang="ru-RU" dirty="0" smtClean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.</a:t>
            </a:r>
            <a:endParaRPr dirty="0">
              <a:latin typeface="IBM Plex Serif Regular"/>
              <a:ea typeface="IBM Plex Serif Regular"/>
              <a:cs typeface="IBM Plex Serif Regular"/>
              <a:sym typeface="IBM Plex Serif Regular"/>
            </a:endParaRPr>
          </a:p>
        </p:txBody>
      </p:sp>
      <p:sp>
        <p:nvSpPr>
          <p:cNvPr id="120" name="TextBox 12"/>
          <p:cNvSpPr txBox="1"/>
          <p:nvPr/>
        </p:nvSpPr>
        <p:spPr>
          <a:xfrm>
            <a:off x="557435" y="1335103"/>
            <a:ext cx="6658497" cy="288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 dirty="0" err="1"/>
              <a:t>Открытость</a:t>
            </a:r>
            <a:r>
              <a:rPr dirty="0"/>
              <a:t> </a:t>
            </a:r>
            <a:r>
              <a:rPr dirty="0" err="1"/>
              <a:t>бюджета</a:t>
            </a:r>
            <a:r>
              <a:rPr dirty="0"/>
              <a:t/>
            </a:r>
            <a:br>
              <a:rPr dirty="0"/>
            </a:b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Открытость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бюджета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как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важный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элемент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государственной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финансовой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политики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усиливает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потребность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в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доступном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понятном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разъяснении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бюджетных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процессов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для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граждан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.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Недостаточно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информированность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о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принципах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формирования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lang="ru-RU" dirty="0" smtClean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/>
            </a:r>
            <a:br>
              <a:rPr lang="ru-RU" dirty="0" smtClean="0">
                <a:latin typeface="IBM Plex Serif Regular"/>
                <a:ea typeface="IBM Plex Serif Regular"/>
                <a:cs typeface="IBM Plex Serif Regular"/>
                <a:sym typeface="IBM Plex Serif Regular"/>
              </a:rPr>
            </a:br>
            <a:r>
              <a:rPr dirty="0" smtClean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распределения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бюджетных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средств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снижает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вовлеченность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населения и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уровень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доверия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к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принимаемым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решением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. В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этих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условиях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возникает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запрос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на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просветительские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форматы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,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способные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в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простой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и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наглядный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форме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объяснять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ключевые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аспекты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государственных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финансов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,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что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стало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одной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из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причин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создания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специализированной</a:t>
            </a:r>
            <a:r>
              <a:rPr dirty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 </a:t>
            </a:r>
            <a:r>
              <a:rPr dirty="0" err="1" smtClean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телепрограммы</a:t>
            </a:r>
            <a:r>
              <a:rPr lang="ru-RU" dirty="0" smtClean="0"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.</a:t>
            </a:r>
            <a:endParaRPr dirty="0">
              <a:latin typeface="IBM Plex Serif Regular"/>
              <a:ea typeface="IBM Plex Serif Regular"/>
              <a:cs typeface="IBM Plex Serif Regular"/>
              <a:sym typeface="IBM Plex Serif Regular"/>
            </a:endParaRPr>
          </a:p>
        </p:txBody>
      </p:sp>
      <p:sp>
        <p:nvSpPr>
          <p:cNvPr id="121" name="TextBox 18"/>
          <p:cNvSpPr txBox="1"/>
          <p:nvPr/>
        </p:nvSpPr>
        <p:spPr>
          <a:xfrm>
            <a:off x="230749" y="505500"/>
            <a:ext cx="1173050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ПОЧЕМУ ПОЯВИЛАСЬ «ФИНАНСОВАЯ СРЕДА»?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303" y="2230826"/>
            <a:ext cx="1048706" cy="10487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26" y="5135689"/>
            <a:ext cx="922211" cy="92221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"/>
          <p:cNvSpPr txBox="1"/>
          <p:nvPr/>
        </p:nvSpPr>
        <p:spPr>
          <a:xfrm>
            <a:off x="1456669" y="1223176"/>
            <a:ext cx="2326288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ЦЕЛИ ПРОГРАММЫ</a:t>
            </a:r>
          </a:p>
        </p:txBody>
      </p:sp>
      <p:sp>
        <p:nvSpPr>
          <p:cNvPr id="124" name="TextBox 2"/>
          <p:cNvSpPr txBox="1"/>
          <p:nvPr/>
        </p:nvSpPr>
        <p:spPr>
          <a:xfrm>
            <a:off x="8168032" y="4122117"/>
            <a:ext cx="2553434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ЗАДАЧИ ПРОГРАММЫ</a:t>
            </a:r>
          </a:p>
        </p:txBody>
      </p:sp>
      <p:sp>
        <p:nvSpPr>
          <p:cNvPr id="125" name="Скругленный прямоугольник 3"/>
          <p:cNvSpPr/>
          <p:nvPr/>
        </p:nvSpPr>
        <p:spPr>
          <a:xfrm>
            <a:off x="4204300" y="618813"/>
            <a:ext cx="6531031" cy="2376493"/>
          </a:xfrm>
          <a:prstGeom prst="roundRect">
            <a:avLst>
              <a:gd name="adj" fmla="val 20113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600"/>
            </a:pPr>
            <a:endParaRPr/>
          </a:p>
        </p:txBody>
      </p:sp>
      <p:sp>
        <p:nvSpPr>
          <p:cNvPr id="126" name="Скругленный прямоугольник 4"/>
          <p:cNvSpPr/>
          <p:nvPr/>
        </p:nvSpPr>
        <p:spPr>
          <a:xfrm>
            <a:off x="2650190" y="3179989"/>
            <a:ext cx="5200621" cy="3341717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600"/>
            </a:pPr>
            <a:endParaRPr/>
          </a:p>
        </p:txBody>
      </p:sp>
      <p:sp>
        <p:nvSpPr>
          <p:cNvPr id="127" name="TextBox 6"/>
          <p:cNvSpPr txBox="1"/>
          <p:nvPr/>
        </p:nvSpPr>
        <p:spPr>
          <a:xfrm>
            <a:off x="4468921" y="782619"/>
            <a:ext cx="6001789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Формирование устойчивой финансовой и бюджетной грамотности среди жителей Санкт-Петербурга</a:t>
            </a:r>
          </a:p>
        </p:txBody>
      </p:sp>
      <p:sp>
        <p:nvSpPr>
          <p:cNvPr id="128" name="TextBox 8"/>
          <p:cNvSpPr txBox="1"/>
          <p:nvPr/>
        </p:nvSpPr>
        <p:spPr>
          <a:xfrm>
            <a:off x="4468921" y="1507339"/>
            <a:ext cx="6001789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Повышение финансовой безопасности граждан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снижение рисков мошенничества</a:t>
            </a:r>
          </a:p>
        </p:txBody>
      </p:sp>
      <p:sp>
        <p:nvSpPr>
          <p:cNvPr id="129" name="TextBox 10"/>
          <p:cNvSpPr txBox="1"/>
          <p:nvPr/>
        </p:nvSpPr>
        <p:spPr>
          <a:xfrm>
            <a:off x="4468921" y="2232059"/>
            <a:ext cx="6001789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Популяризация знаний о государственных финансах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бюджетном процессе</a:t>
            </a:r>
          </a:p>
        </p:txBody>
      </p:sp>
      <p:sp>
        <p:nvSpPr>
          <p:cNvPr id="130" name="TextBox 12"/>
          <p:cNvSpPr txBox="1"/>
          <p:nvPr/>
        </p:nvSpPr>
        <p:spPr>
          <a:xfrm>
            <a:off x="1470534" y="3405153"/>
            <a:ext cx="6001789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Обучение управлению личными финансами </a:t>
            </a:r>
          </a:p>
          <a:p>
            <a:pPr algn="r"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семейным бюджетом</a:t>
            </a:r>
          </a:p>
        </p:txBody>
      </p:sp>
      <p:sp>
        <p:nvSpPr>
          <p:cNvPr id="131" name="TextBox 14"/>
          <p:cNvSpPr txBox="1"/>
          <p:nvPr/>
        </p:nvSpPr>
        <p:spPr>
          <a:xfrm>
            <a:off x="1470534" y="4062141"/>
            <a:ext cx="6001789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Информирование о мошеннических </a:t>
            </a:r>
          </a:p>
          <a:p>
            <a:pPr algn="r"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схемах и способах защиты</a:t>
            </a:r>
          </a:p>
        </p:txBody>
      </p:sp>
      <p:sp>
        <p:nvSpPr>
          <p:cNvPr id="132" name="TextBox 18"/>
          <p:cNvSpPr txBox="1"/>
          <p:nvPr/>
        </p:nvSpPr>
        <p:spPr>
          <a:xfrm>
            <a:off x="1470534" y="4719129"/>
            <a:ext cx="6001789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Освещение актуальных финансовых </a:t>
            </a:r>
          </a:p>
          <a:p>
            <a:pPr algn="r"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вопросов и нововведений</a:t>
            </a:r>
          </a:p>
        </p:txBody>
      </p:sp>
      <p:sp>
        <p:nvSpPr>
          <p:cNvPr id="133" name="Прямая со стрелкой 20"/>
          <p:cNvSpPr/>
          <p:nvPr/>
        </p:nvSpPr>
        <p:spPr>
          <a:xfrm>
            <a:off x="3802124" y="955644"/>
            <a:ext cx="617731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4" name="Повышение осведомлённости о принципах формирования исполнения бюджета"/>
          <p:cNvSpPr txBox="1"/>
          <p:nvPr/>
        </p:nvSpPr>
        <p:spPr>
          <a:xfrm>
            <a:off x="2745888" y="5376116"/>
            <a:ext cx="4763512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r"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 Повышение осведомлённости о принципах формирования исполнения бюджета</a:t>
            </a:r>
          </a:p>
        </p:txBody>
      </p:sp>
      <p:sp>
        <p:nvSpPr>
          <p:cNvPr id="135" name="Прямая со стрелкой 20"/>
          <p:cNvSpPr/>
          <p:nvPr/>
        </p:nvSpPr>
        <p:spPr>
          <a:xfrm>
            <a:off x="3802124" y="1675296"/>
            <a:ext cx="617731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6" name="Прямая со стрелкой 20"/>
          <p:cNvSpPr/>
          <p:nvPr/>
        </p:nvSpPr>
        <p:spPr>
          <a:xfrm>
            <a:off x="3802124" y="2394948"/>
            <a:ext cx="617731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7" name="Прямая со стрелкой 20"/>
          <p:cNvSpPr/>
          <p:nvPr/>
        </p:nvSpPr>
        <p:spPr>
          <a:xfrm>
            <a:off x="7530362" y="3596204"/>
            <a:ext cx="617731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8" name="Прямая со стрелкой 20"/>
          <p:cNvSpPr/>
          <p:nvPr/>
        </p:nvSpPr>
        <p:spPr>
          <a:xfrm>
            <a:off x="7530362" y="4247903"/>
            <a:ext cx="617731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9" name="Прямая со стрелкой 20"/>
          <p:cNvSpPr/>
          <p:nvPr/>
        </p:nvSpPr>
        <p:spPr>
          <a:xfrm>
            <a:off x="7530362" y="4901647"/>
            <a:ext cx="617731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0" name="Прямая со стрелкой 20"/>
          <p:cNvSpPr/>
          <p:nvPr/>
        </p:nvSpPr>
        <p:spPr>
          <a:xfrm>
            <a:off x="7530362" y="5553346"/>
            <a:ext cx="617731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1" name="Прямая со стрелкой 20"/>
          <p:cNvSpPr/>
          <p:nvPr/>
        </p:nvSpPr>
        <p:spPr>
          <a:xfrm>
            <a:off x="3791905" y="940592"/>
            <a:ext cx="1" cy="1469409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2" name="Прямая со стрелкой 20"/>
          <p:cNvSpPr/>
          <p:nvPr/>
        </p:nvSpPr>
        <p:spPr>
          <a:xfrm>
            <a:off x="8159813" y="3581832"/>
            <a:ext cx="1" cy="198481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Скругленный прямоугольник 3"/>
          <p:cNvSpPr/>
          <p:nvPr/>
        </p:nvSpPr>
        <p:spPr>
          <a:xfrm>
            <a:off x="6118106" y="4871616"/>
            <a:ext cx="6786185" cy="2874213"/>
          </a:xfrm>
          <a:prstGeom prst="roundRect">
            <a:avLst>
              <a:gd name="adj" fmla="val 12067"/>
            </a:avLst>
          </a:prstGeom>
          <a:solidFill>
            <a:srgbClr val="21471D">
              <a:alpha val="49999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5" name="Скругленный прямоугольник 1"/>
          <p:cNvSpPr/>
          <p:nvPr/>
        </p:nvSpPr>
        <p:spPr>
          <a:xfrm>
            <a:off x="173763" y="1196140"/>
            <a:ext cx="4572001" cy="1401955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Скругленный прямоугольник 2"/>
          <p:cNvSpPr/>
          <p:nvPr/>
        </p:nvSpPr>
        <p:spPr>
          <a:xfrm>
            <a:off x="173763" y="2745787"/>
            <a:ext cx="4572001" cy="1401955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Скругленный прямоугольник 3"/>
          <p:cNvSpPr/>
          <p:nvPr/>
        </p:nvSpPr>
        <p:spPr>
          <a:xfrm>
            <a:off x="7446236" y="1160612"/>
            <a:ext cx="4572001" cy="1401955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8" name="Скругленный прямоугольник 4"/>
          <p:cNvSpPr/>
          <p:nvPr/>
        </p:nvSpPr>
        <p:spPr>
          <a:xfrm>
            <a:off x="7446236" y="2745787"/>
            <a:ext cx="4572001" cy="1401955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TextBox 5"/>
          <p:cNvSpPr txBox="1"/>
          <p:nvPr/>
        </p:nvSpPr>
        <p:spPr>
          <a:xfrm>
            <a:off x="4344337" y="467482"/>
            <a:ext cx="3497784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ЦЕЛЕВАЯ АУДИТОРИЯ</a:t>
            </a:r>
          </a:p>
        </p:txBody>
      </p:sp>
      <p:sp>
        <p:nvSpPr>
          <p:cNvPr id="150" name="TextBox 9"/>
          <p:cNvSpPr txBox="1"/>
          <p:nvPr/>
        </p:nvSpPr>
        <p:spPr>
          <a:xfrm>
            <a:off x="6511743" y="5165539"/>
            <a:ext cx="5425652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ориентирована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широкую</a:t>
            </a:r>
            <a:r>
              <a:rPr dirty="0"/>
              <a:t> </a:t>
            </a:r>
            <a:r>
              <a:rPr dirty="0" err="1"/>
              <a:t>аудиторию</a:t>
            </a:r>
            <a:r>
              <a:rPr dirty="0"/>
              <a:t> Санкт-Петербурга с </a:t>
            </a:r>
            <a:r>
              <a:rPr dirty="0" err="1"/>
              <a:t>различным</a:t>
            </a:r>
            <a:r>
              <a:rPr dirty="0"/>
              <a:t> </a:t>
            </a:r>
            <a:r>
              <a:rPr dirty="0" err="1"/>
              <a:t>уровнем</a:t>
            </a:r>
            <a:r>
              <a:rPr dirty="0"/>
              <a:t> финансовой </a:t>
            </a:r>
            <a:r>
              <a:rPr dirty="0" err="1"/>
              <a:t>подготовки</a:t>
            </a:r>
            <a:r>
              <a:rPr dirty="0"/>
              <a:t> -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начинающих</a:t>
            </a:r>
            <a:r>
              <a:rPr dirty="0"/>
              <a:t> </a:t>
            </a:r>
            <a:r>
              <a:rPr dirty="0" err="1"/>
              <a:t>пользователей</a:t>
            </a:r>
            <a:r>
              <a:rPr dirty="0"/>
              <a:t> </a:t>
            </a:r>
            <a:r>
              <a:rPr dirty="0" err="1"/>
              <a:t>банковских</a:t>
            </a:r>
            <a:r>
              <a:rPr dirty="0"/>
              <a:t> </a:t>
            </a:r>
            <a:r>
              <a:rPr dirty="0" err="1"/>
              <a:t>услуг</a:t>
            </a:r>
            <a:r>
              <a:rPr dirty="0"/>
              <a:t> </a:t>
            </a:r>
            <a:r>
              <a:rPr dirty="0" err="1" smtClean="0"/>
              <a:t>до</a:t>
            </a:r>
            <a:r>
              <a:rPr dirty="0" smtClean="0"/>
              <a:t> </a:t>
            </a:r>
            <a:r>
              <a:rPr dirty="0" err="1"/>
              <a:t>опытных</a:t>
            </a:r>
            <a:r>
              <a:rPr dirty="0"/>
              <a:t> </a:t>
            </a:r>
            <a:r>
              <a:rPr dirty="0" err="1" smtClean="0"/>
              <a:t>вкладчиков</a:t>
            </a:r>
            <a:endParaRPr dirty="0"/>
          </a:p>
        </p:txBody>
      </p:sp>
      <p:sp>
        <p:nvSpPr>
          <p:cNvPr id="151" name="TextBox 11"/>
          <p:cNvSpPr txBox="1"/>
          <p:nvPr/>
        </p:nvSpPr>
        <p:spPr>
          <a:xfrm>
            <a:off x="377420" y="1470397"/>
            <a:ext cx="4164686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Молодые семьи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Граждане, планирующие бюджет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 рассматривающие ипотеку</a:t>
            </a:r>
          </a:p>
        </p:txBody>
      </p:sp>
      <p:sp>
        <p:nvSpPr>
          <p:cNvPr id="152" name="TextBox 13"/>
          <p:cNvSpPr txBox="1"/>
          <p:nvPr/>
        </p:nvSpPr>
        <p:spPr>
          <a:xfrm>
            <a:off x="272759" y="3020044"/>
            <a:ext cx="3981806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Пользователи банковских услуг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Активные клиенты финансовых организаций</a:t>
            </a:r>
          </a:p>
        </p:txBody>
      </p:sp>
      <p:sp>
        <p:nvSpPr>
          <p:cNvPr id="153" name="TextBox 15"/>
          <p:cNvSpPr txBox="1"/>
          <p:nvPr/>
        </p:nvSpPr>
        <p:spPr>
          <a:xfrm>
            <a:off x="7810834" y="1343397"/>
            <a:ext cx="4303986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Пенсионеры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Наиболее уязвимая группа перед финансовыми мошенниками, нуждающаяся в защите</a:t>
            </a:r>
          </a:p>
        </p:txBody>
      </p:sp>
      <p:sp>
        <p:nvSpPr>
          <p:cNvPr id="154" name="TextBox 17"/>
          <p:cNvSpPr txBox="1"/>
          <p:nvPr/>
        </p:nvSpPr>
        <p:spPr>
          <a:xfrm>
            <a:off x="7838457" y="2893044"/>
            <a:ext cx="3977640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Начинающие инвесторы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Граждане, интересующиеся сбережениями, инвестициями 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и финансовыми инструментами</a:t>
            </a:r>
          </a:p>
        </p:txBody>
      </p:sp>
      <p:sp>
        <p:nvSpPr>
          <p:cNvPr id="155" name="Скругленный прямоугольник 2"/>
          <p:cNvSpPr/>
          <p:nvPr/>
        </p:nvSpPr>
        <p:spPr>
          <a:xfrm>
            <a:off x="173763" y="4295433"/>
            <a:ext cx="4572001" cy="1401955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3"/>
          <p:cNvSpPr txBox="1"/>
          <p:nvPr/>
        </p:nvSpPr>
        <p:spPr>
          <a:xfrm>
            <a:off x="272788" y="4442690"/>
            <a:ext cx="4725221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Пользователи цифровых сервисов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Граждане, использующие цифровые финансовые платформы для управления денежными средствами</a:t>
            </a:r>
          </a:p>
        </p:txBody>
      </p:sp>
      <p:sp>
        <p:nvSpPr>
          <p:cNvPr id="157" name="Линия"/>
          <p:cNvSpPr/>
          <p:nvPr/>
        </p:nvSpPr>
        <p:spPr>
          <a:xfrm flipV="1">
            <a:off x="5431934" y="995057"/>
            <a:ext cx="1" cy="4008667"/>
          </a:xfrm>
          <a:prstGeom prst="line">
            <a:avLst/>
          </a:prstGeom>
          <a:ln w="25400">
            <a:solidFill>
              <a:srgbClr val="8BA28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8" name="Линия"/>
          <p:cNvSpPr/>
          <p:nvPr/>
        </p:nvSpPr>
        <p:spPr>
          <a:xfrm flipV="1">
            <a:off x="6716291" y="986032"/>
            <a:ext cx="1" cy="2443333"/>
          </a:xfrm>
          <a:prstGeom prst="line">
            <a:avLst/>
          </a:prstGeom>
          <a:ln w="25400">
            <a:solidFill>
              <a:srgbClr val="8BA28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9" name="Линия"/>
          <p:cNvSpPr/>
          <p:nvPr/>
        </p:nvSpPr>
        <p:spPr>
          <a:xfrm>
            <a:off x="4493147" y="1897117"/>
            <a:ext cx="931901" cy="1"/>
          </a:xfrm>
          <a:prstGeom prst="line">
            <a:avLst/>
          </a:prstGeom>
          <a:ln w="25400">
            <a:solidFill>
              <a:srgbClr val="8BA28C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0" name="Линия"/>
          <p:cNvSpPr/>
          <p:nvPr/>
        </p:nvSpPr>
        <p:spPr>
          <a:xfrm>
            <a:off x="4493147" y="3446764"/>
            <a:ext cx="931901" cy="1"/>
          </a:xfrm>
          <a:prstGeom prst="line">
            <a:avLst/>
          </a:prstGeom>
          <a:ln w="25400">
            <a:solidFill>
              <a:srgbClr val="8BA28C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1" name="Линия"/>
          <p:cNvSpPr/>
          <p:nvPr/>
        </p:nvSpPr>
        <p:spPr>
          <a:xfrm>
            <a:off x="4493147" y="4996410"/>
            <a:ext cx="931901" cy="1"/>
          </a:xfrm>
          <a:prstGeom prst="line">
            <a:avLst/>
          </a:prstGeom>
          <a:ln w="25400">
            <a:solidFill>
              <a:srgbClr val="8BA28C"/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2" name="Линия"/>
          <p:cNvSpPr/>
          <p:nvPr/>
        </p:nvSpPr>
        <p:spPr>
          <a:xfrm>
            <a:off x="6703591" y="1887255"/>
            <a:ext cx="931902" cy="1"/>
          </a:xfrm>
          <a:prstGeom prst="line">
            <a:avLst/>
          </a:prstGeom>
          <a:ln w="25400">
            <a:solidFill>
              <a:srgbClr val="8BA28C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3" name="Линия"/>
          <p:cNvSpPr/>
          <p:nvPr/>
        </p:nvSpPr>
        <p:spPr>
          <a:xfrm>
            <a:off x="6703591" y="3429000"/>
            <a:ext cx="931902" cy="0"/>
          </a:xfrm>
          <a:prstGeom prst="line">
            <a:avLst/>
          </a:prstGeom>
          <a:ln w="25400">
            <a:solidFill>
              <a:srgbClr val="8BA28C"/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Скругленный прямоугольник 1"/>
          <p:cNvSpPr/>
          <p:nvPr/>
        </p:nvSpPr>
        <p:spPr>
          <a:xfrm>
            <a:off x="-356895" y="5474992"/>
            <a:ext cx="6848628" cy="1735319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6" name="TextBox 2"/>
          <p:cNvSpPr txBox="1"/>
          <p:nvPr/>
        </p:nvSpPr>
        <p:spPr>
          <a:xfrm>
            <a:off x="166100" y="612391"/>
            <a:ext cx="1185980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Каждый выпуск построен по единой логической структуре, обеспечивающей последовательное погружение зрителя в тему - от введения через экспертный анализ к практическим рекомендациям.</a:t>
            </a:r>
          </a:p>
        </p:txBody>
      </p:sp>
      <p:sp>
        <p:nvSpPr>
          <p:cNvPr id="167" name="TextBox 4"/>
          <p:cNvSpPr txBox="1"/>
          <p:nvPr/>
        </p:nvSpPr>
        <p:spPr>
          <a:xfrm>
            <a:off x="71662" y="5622249"/>
            <a:ext cx="6604861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Такая структура обеспечивает баланс между теоретическим знанием, практическими советами и живым человеческим опытом, что повышает вовлечённость аудитории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запоминаемость материала.</a:t>
            </a:r>
          </a:p>
        </p:txBody>
      </p:sp>
      <p:sp>
        <p:nvSpPr>
          <p:cNvPr id="168" name="TextBox 6"/>
          <p:cNvSpPr txBox="1"/>
          <p:nvPr/>
        </p:nvSpPr>
        <p:spPr>
          <a:xfrm>
            <a:off x="3094970" y="146846"/>
            <a:ext cx="6002060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ФОРМАТ ПРОГРАММЫ</a:t>
            </a:r>
          </a:p>
        </p:txBody>
      </p:sp>
      <p:pic>
        <p:nvPicPr>
          <p:cNvPr id="169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8644" y="1701760"/>
            <a:ext cx="2519533" cy="1375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Рисунок 8" descr="Рисунок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38224" y="1701760"/>
            <a:ext cx="2515552" cy="13752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Рисунок 9" descr="Рисунок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30639" y="1703455"/>
            <a:ext cx="2438938" cy="13719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Рисунок 10" descr="Рисунок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28152" y="3683295"/>
            <a:ext cx="2520518" cy="1379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Рисунок 11" descr="Рисунок 1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761765" y="3677920"/>
            <a:ext cx="2548315" cy="13896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Рисунок 12" descr="Рисунок 1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831271" y="3637586"/>
            <a:ext cx="2622645" cy="147114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14"/>
          <p:cNvSpPr txBox="1"/>
          <p:nvPr/>
        </p:nvSpPr>
        <p:spPr>
          <a:xfrm>
            <a:off x="1213956" y="1229463"/>
            <a:ext cx="600007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Вступление ведущего</a:t>
            </a:r>
          </a:p>
        </p:txBody>
      </p:sp>
      <p:sp>
        <p:nvSpPr>
          <p:cNvPr id="176" name="TextBox 16"/>
          <p:cNvSpPr txBox="1"/>
          <p:nvPr/>
        </p:nvSpPr>
        <p:spPr>
          <a:xfrm>
            <a:off x="5336662" y="1229463"/>
            <a:ext cx="600007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Социальный опрос</a:t>
            </a:r>
          </a:p>
        </p:txBody>
      </p:sp>
      <p:sp>
        <p:nvSpPr>
          <p:cNvPr id="177" name="TextBox 18"/>
          <p:cNvSpPr txBox="1"/>
          <p:nvPr/>
        </p:nvSpPr>
        <p:spPr>
          <a:xfrm>
            <a:off x="9543581" y="1184870"/>
            <a:ext cx="600007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Экспертный обзор</a:t>
            </a:r>
          </a:p>
        </p:txBody>
      </p:sp>
      <p:sp>
        <p:nvSpPr>
          <p:cNvPr id="178" name="TextBox 20"/>
          <p:cNvSpPr txBox="1"/>
          <p:nvPr/>
        </p:nvSpPr>
        <p:spPr>
          <a:xfrm>
            <a:off x="979262" y="3195371"/>
            <a:ext cx="731168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История героя передачи</a:t>
            </a:r>
          </a:p>
        </p:txBody>
      </p:sp>
      <p:sp>
        <p:nvSpPr>
          <p:cNvPr id="179" name="TextBox 22"/>
          <p:cNvSpPr txBox="1"/>
          <p:nvPr/>
        </p:nvSpPr>
        <p:spPr>
          <a:xfrm>
            <a:off x="5351109" y="3207454"/>
            <a:ext cx="730540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Советы от эксперта</a:t>
            </a:r>
          </a:p>
        </p:txBody>
      </p:sp>
      <p:sp>
        <p:nvSpPr>
          <p:cNvPr id="180" name="TextBox 24"/>
          <p:cNvSpPr txBox="1"/>
          <p:nvPr/>
        </p:nvSpPr>
        <p:spPr>
          <a:xfrm>
            <a:off x="9086622" y="3190109"/>
            <a:ext cx="730540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Историческая рубрика</a:t>
            </a:r>
          </a:p>
        </p:txBody>
      </p:sp>
      <p:sp>
        <p:nvSpPr>
          <p:cNvPr id="181" name="01"/>
          <p:cNvSpPr txBox="1"/>
          <p:nvPr/>
        </p:nvSpPr>
        <p:spPr>
          <a:xfrm>
            <a:off x="491907" y="1108670"/>
            <a:ext cx="469901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01</a:t>
            </a:r>
          </a:p>
        </p:txBody>
      </p:sp>
      <p:sp>
        <p:nvSpPr>
          <p:cNvPr id="182" name="Прямая со стрелкой 20"/>
          <p:cNvSpPr/>
          <p:nvPr/>
        </p:nvSpPr>
        <p:spPr>
          <a:xfrm>
            <a:off x="435930" y="1625703"/>
            <a:ext cx="3024450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3" name="Прямая со стрелкой 20"/>
          <p:cNvSpPr/>
          <p:nvPr/>
        </p:nvSpPr>
        <p:spPr>
          <a:xfrm>
            <a:off x="4343097" y="1625703"/>
            <a:ext cx="3024449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4" name="02"/>
          <p:cNvSpPr txBox="1"/>
          <p:nvPr/>
        </p:nvSpPr>
        <p:spPr>
          <a:xfrm>
            <a:off x="4400153" y="1108670"/>
            <a:ext cx="469901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02</a:t>
            </a:r>
          </a:p>
        </p:txBody>
      </p:sp>
      <p:sp>
        <p:nvSpPr>
          <p:cNvPr id="185" name="03"/>
          <p:cNvSpPr txBox="1"/>
          <p:nvPr/>
        </p:nvSpPr>
        <p:spPr>
          <a:xfrm>
            <a:off x="8503631" y="1108670"/>
            <a:ext cx="469901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03</a:t>
            </a:r>
          </a:p>
        </p:txBody>
      </p:sp>
      <p:sp>
        <p:nvSpPr>
          <p:cNvPr id="186" name="Прямая со стрелкой 20"/>
          <p:cNvSpPr/>
          <p:nvPr/>
        </p:nvSpPr>
        <p:spPr>
          <a:xfrm>
            <a:off x="8441323" y="1625703"/>
            <a:ext cx="3024450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7" name="Прямая со стрелкой 20"/>
          <p:cNvSpPr/>
          <p:nvPr/>
        </p:nvSpPr>
        <p:spPr>
          <a:xfrm>
            <a:off x="435930" y="3623905"/>
            <a:ext cx="3024450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8" name="Прямая со стрелкой 20"/>
          <p:cNvSpPr/>
          <p:nvPr/>
        </p:nvSpPr>
        <p:spPr>
          <a:xfrm>
            <a:off x="4343097" y="3623905"/>
            <a:ext cx="3024449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9" name="Прямая со стрелкой 20"/>
          <p:cNvSpPr/>
          <p:nvPr/>
        </p:nvSpPr>
        <p:spPr>
          <a:xfrm>
            <a:off x="8441323" y="3585805"/>
            <a:ext cx="3024450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headEnd type="oval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0" name="04"/>
          <p:cNvSpPr txBox="1"/>
          <p:nvPr/>
        </p:nvSpPr>
        <p:spPr>
          <a:xfrm>
            <a:off x="491907" y="3113909"/>
            <a:ext cx="469901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04</a:t>
            </a:r>
          </a:p>
        </p:txBody>
      </p:sp>
      <p:sp>
        <p:nvSpPr>
          <p:cNvPr id="191" name="05"/>
          <p:cNvSpPr txBox="1"/>
          <p:nvPr/>
        </p:nvSpPr>
        <p:spPr>
          <a:xfrm>
            <a:off x="4400153" y="3113909"/>
            <a:ext cx="469901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05</a:t>
            </a:r>
          </a:p>
        </p:txBody>
      </p:sp>
      <p:sp>
        <p:nvSpPr>
          <p:cNvPr id="192" name="06"/>
          <p:cNvSpPr txBox="1"/>
          <p:nvPr/>
        </p:nvSpPr>
        <p:spPr>
          <a:xfrm>
            <a:off x="8503631" y="3073881"/>
            <a:ext cx="469901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8B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06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Скругленный прямоугольник 3"/>
          <p:cNvSpPr/>
          <p:nvPr/>
        </p:nvSpPr>
        <p:spPr>
          <a:xfrm>
            <a:off x="5105046" y="4654158"/>
            <a:ext cx="6907472" cy="907940"/>
          </a:xfrm>
          <a:prstGeom prst="roundRect">
            <a:avLst>
              <a:gd name="adj" fmla="val 43723"/>
            </a:avLst>
          </a:prstGeom>
          <a:solidFill>
            <a:srgbClr val="21471D">
              <a:alpha val="49999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5" name="TextBox 1"/>
          <p:cNvSpPr txBox="1"/>
          <p:nvPr/>
        </p:nvSpPr>
        <p:spPr>
          <a:xfrm>
            <a:off x="301243" y="212143"/>
            <a:ext cx="8030673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ВЫПУСКИ С УЧАСТИЕМ ПРЕДСТАВИТЕЛЕЙ КОМИТЕТА ФИНАНСОВ САНКТ-ПЕТЕРБУРГА</a:t>
            </a:r>
          </a:p>
        </p:txBody>
      </p:sp>
      <p:sp>
        <p:nvSpPr>
          <p:cNvPr id="196" name="Закругленный прямоугольник"/>
          <p:cNvSpPr/>
          <p:nvPr/>
        </p:nvSpPr>
        <p:spPr>
          <a:xfrm>
            <a:off x="297857" y="4689047"/>
            <a:ext cx="4614019" cy="1793415"/>
          </a:xfrm>
          <a:prstGeom prst="roundRect">
            <a:avLst>
              <a:gd name="adj" fmla="val 20752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97" name="TextBox 3"/>
          <p:cNvSpPr txBox="1"/>
          <p:nvPr/>
        </p:nvSpPr>
        <p:spPr>
          <a:xfrm>
            <a:off x="4978708" y="1682452"/>
            <a:ext cx="5813884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Светлана Енилина - о проекте бюджета 2026-2028</a:t>
            </a:r>
          </a:p>
        </p:txBody>
      </p:sp>
      <p:sp>
        <p:nvSpPr>
          <p:cNvPr id="198" name="Скругленный прямоугольник 3"/>
          <p:cNvSpPr/>
          <p:nvPr/>
        </p:nvSpPr>
        <p:spPr>
          <a:xfrm>
            <a:off x="5105046" y="5688555"/>
            <a:ext cx="6907472" cy="907940"/>
          </a:xfrm>
          <a:prstGeom prst="roundRect">
            <a:avLst>
              <a:gd name="adj" fmla="val 43723"/>
            </a:avLst>
          </a:prstGeom>
          <a:solidFill>
            <a:srgbClr val="21471D">
              <a:alpha val="49999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TextBox 2"/>
          <p:cNvSpPr txBox="1"/>
          <p:nvPr/>
        </p:nvSpPr>
        <p:spPr>
          <a:xfrm>
            <a:off x="660800" y="5032034"/>
            <a:ext cx="388813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Комитет</a:t>
            </a:r>
            <a:r>
              <a:rPr dirty="0"/>
              <a:t> </a:t>
            </a:r>
            <a:r>
              <a:rPr dirty="0" err="1"/>
              <a:t>финансов</a:t>
            </a:r>
            <a:r>
              <a:rPr dirty="0"/>
              <a:t> </a:t>
            </a:r>
            <a:r>
              <a:rPr dirty="0" err="1"/>
              <a:t>активно</a:t>
            </a:r>
            <a:r>
              <a:rPr dirty="0"/>
              <a:t> </a:t>
            </a:r>
            <a:r>
              <a:rPr dirty="0" err="1"/>
              <a:t>участвует</a:t>
            </a:r>
            <a:r>
              <a:rPr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smtClean="0"/>
              <a:t>в </a:t>
            </a:r>
            <a:r>
              <a:rPr dirty="0" err="1"/>
              <a:t>программе</a:t>
            </a:r>
            <a:r>
              <a:rPr dirty="0"/>
              <a:t> - </a:t>
            </a:r>
            <a:r>
              <a:rPr dirty="0" err="1"/>
              <a:t>эксперты</a:t>
            </a:r>
            <a:r>
              <a:rPr dirty="0"/>
              <a:t> </a:t>
            </a:r>
            <a:r>
              <a:rPr dirty="0" err="1"/>
              <a:t>рассказывают</a:t>
            </a:r>
            <a:r>
              <a:rPr dirty="0"/>
              <a:t> о </a:t>
            </a:r>
            <a:r>
              <a:rPr dirty="0" err="1"/>
              <a:t>бюджете</a:t>
            </a:r>
            <a:r>
              <a:rPr dirty="0"/>
              <a:t>, </a:t>
            </a:r>
            <a:r>
              <a:rPr dirty="0" err="1"/>
              <a:t>доходах</a:t>
            </a:r>
            <a:r>
              <a:rPr dirty="0"/>
              <a:t> </a:t>
            </a:r>
            <a:r>
              <a:rPr dirty="0" smtClean="0"/>
              <a:t>и </a:t>
            </a:r>
            <a:r>
              <a:rPr dirty="0" err="1"/>
              <a:t>расходах</a:t>
            </a:r>
            <a:r>
              <a:rPr dirty="0"/>
              <a:t> </a:t>
            </a:r>
            <a:r>
              <a:rPr dirty="0" err="1"/>
              <a:t>города</a:t>
            </a:r>
            <a:endParaRPr dirty="0"/>
          </a:p>
        </p:txBody>
      </p:sp>
      <p:sp>
        <p:nvSpPr>
          <p:cNvPr id="200" name="TextBox 4"/>
          <p:cNvSpPr txBox="1"/>
          <p:nvPr/>
        </p:nvSpPr>
        <p:spPr>
          <a:xfrm>
            <a:off x="5033166" y="2077735"/>
            <a:ext cx="705123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rPr dirty="0"/>
              <a:t>Председателя </a:t>
            </a:r>
            <a:r>
              <a:rPr dirty="0" err="1"/>
              <a:t>Комитета</a:t>
            </a:r>
            <a:r>
              <a:rPr dirty="0"/>
              <a:t> </a:t>
            </a:r>
            <a:r>
              <a:rPr dirty="0" err="1"/>
              <a:t>финансов</a:t>
            </a:r>
            <a:r>
              <a:rPr dirty="0"/>
              <a:t> Санкт-Петербурга </a:t>
            </a:r>
            <a:r>
              <a:rPr dirty="0" err="1"/>
              <a:t>разъяснила</a:t>
            </a:r>
            <a:r>
              <a:rPr dirty="0"/>
              <a:t> </a:t>
            </a:r>
            <a:r>
              <a:rPr dirty="0" err="1"/>
              <a:t>источники</a:t>
            </a:r>
            <a:r>
              <a:rPr dirty="0"/>
              <a:t> </a:t>
            </a:r>
            <a:r>
              <a:rPr dirty="0" err="1"/>
              <a:t>доходов</a:t>
            </a:r>
            <a:r>
              <a:rPr dirty="0"/>
              <a:t> </a:t>
            </a:r>
            <a:r>
              <a:rPr dirty="0" err="1"/>
              <a:t>бюджета</a:t>
            </a:r>
            <a:r>
              <a:rPr dirty="0"/>
              <a:t> Санкт-Петербурга, </a:t>
            </a:r>
            <a:r>
              <a:rPr dirty="0" err="1"/>
              <a:t>направления</a:t>
            </a:r>
            <a:r>
              <a:rPr dirty="0"/>
              <a:t> </a:t>
            </a:r>
            <a:r>
              <a:rPr dirty="0" err="1"/>
              <a:t>расходов</a:t>
            </a:r>
            <a:r>
              <a:rPr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smtClean="0"/>
              <a:t>и </a:t>
            </a:r>
            <a:r>
              <a:rPr dirty="0" err="1"/>
              <a:t>процесс</a:t>
            </a:r>
            <a:r>
              <a:rPr dirty="0"/>
              <a:t> </a:t>
            </a:r>
            <a:r>
              <a:rPr dirty="0" err="1"/>
              <a:t>формирования</a:t>
            </a:r>
            <a:r>
              <a:rPr dirty="0"/>
              <a:t> </a:t>
            </a:r>
            <a:r>
              <a:rPr dirty="0" err="1"/>
              <a:t>проекта</a:t>
            </a:r>
            <a:r>
              <a:rPr dirty="0"/>
              <a:t> </a:t>
            </a:r>
            <a:r>
              <a:rPr dirty="0" err="1"/>
              <a:t>бюджета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трехлетний</a:t>
            </a:r>
            <a:r>
              <a:rPr dirty="0"/>
              <a:t> </a:t>
            </a:r>
            <a:r>
              <a:rPr dirty="0" err="1"/>
              <a:t>период</a:t>
            </a:r>
            <a:endParaRPr dirty="0"/>
          </a:p>
        </p:txBody>
      </p:sp>
      <p:pic>
        <p:nvPicPr>
          <p:cNvPr id="201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1157" y="1682452"/>
            <a:ext cx="4507420" cy="2440526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‘ Бюджет города остается социально ориентированным ,"/>
          <p:cNvSpPr txBox="1"/>
          <p:nvPr/>
        </p:nvSpPr>
        <p:spPr>
          <a:xfrm>
            <a:off x="5640372" y="3901011"/>
            <a:ext cx="5836820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‘ Бюджет города остается социально ориентированным ,</a:t>
            </a:r>
          </a:p>
        </p:txBody>
      </p:sp>
      <p:sp>
        <p:nvSpPr>
          <p:cNvPr id="203" name="‘ Доходы растут прежде всего за счёт собственных источников ,"/>
          <p:cNvSpPr txBox="1"/>
          <p:nvPr/>
        </p:nvSpPr>
        <p:spPr>
          <a:xfrm>
            <a:off x="5479942" y="5969804"/>
            <a:ext cx="6231832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rPr dirty="0">
                <a:solidFill>
                  <a:srgbClr val="10230E"/>
                </a:solidFill>
              </a:rPr>
              <a:t>‘ </a:t>
            </a:r>
            <a:r>
              <a:rPr dirty="0" err="1">
                <a:solidFill>
                  <a:srgbClr val="10230E"/>
                </a:solidFill>
              </a:rPr>
              <a:t>Доходы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растут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прежде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всего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за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счёт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собственных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источников</a:t>
            </a:r>
            <a:r>
              <a:rPr dirty="0">
                <a:solidFill>
                  <a:srgbClr val="10230E"/>
                </a:solidFill>
              </a:rPr>
              <a:t> ,</a:t>
            </a:r>
          </a:p>
        </p:txBody>
      </p:sp>
      <p:sp>
        <p:nvSpPr>
          <p:cNvPr id="204" name="‘ 50,8% расходов направлены на социально значимые программы ,"/>
          <p:cNvSpPr txBox="1"/>
          <p:nvPr/>
        </p:nvSpPr>
        <p:spPr>
          <a:xfrm>
            <a:off x="5292494" y="4935407"/>
            <a:ext cx="661975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rPr dirty="0">
                <a:solidFill>
                  <a:srgbClr val="10230E"/>
                </a:solidFill>
              </a:rPr>
              <a:t> ‘ 50,8% </a:t>
            </a:r>
            <a:r>
              <a:rPr dirty="0" err="1">
                <a:solidFill>
                  <a:srgbClr val="10230E"/>
                </a:solidFill>
              </a:rPr>
              <a:t>расходов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направлены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на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социально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значимые</a:t>
            </a:r>
            <a:r>
              <a:rPr dirty="0">
                <a:solidFill>
                  <a:srgbClr val="10230E"/>
                </a:solidFill>
              </a:rPr>
              <a:t> </a:t>
            </a:r>
            <a:r>
              <a:rPr dirty="0" err="1">
                <a:solidFill>
                  <a:srgbClr val="10230E"/>
                </a:solidFill>
              </a:rPr>
              <a:t>программы</a:t>
            </a:r>
            <a:r>
              <a:rPr dirty="0">
                <a:solidFill>
                  <a:srgbClr val="10230E"/>
                </a:solidFill>
              </a:rPr>
              <a:t> ,</a:t>
            </a:r>
          </a:p>
        </p:txBody>
      </p:sp>
      <p:sp>
        <p:nvSpPr>
          <p:cNvPr id="205" name="Скругленный прямоугольник 3"/>
          <p:cNvSpPr/>
          <p:nvPr/>
        </p:nvSpPr>
        <p:spPr>
          <a:xfrm>
            <a:off x="5105046" y="3619762"/>
            <a:ext cx="6907472" cy="907940"/>
          </a:xfrm>
          <a:prstGeom prst="roundRect">
            <a:avLst>
              <a:gd name="adj" fmla="val 43723"/>
            </a:avLst>
          </a:prstGeom>
          <a:solidFill>
            <a:srgbClr val="21471D">
              <a:alpha val="49999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Box 1"/>
          <p:cNvSpPr txBox="1"/>
          <p:nvPr/>
        </p:nvSpPr>
        <p:spPr>
          <a:xfrm>
            <a:off x="298608" y="327021"/>
            <a:ext cx="8554433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ВЫПУСКИ С УЧАСТИЕМ ПРЕДСТАВИТЕЛЕЙ КОМИТЕТА ФИНАНСОВ САНКТ-ПЕТЕРБУРГА</a:t>
            </a:r>
          </a:p>
        </p:txBody>
      </p:sp>
      <p:sp>
        <p:nvSpPr>
          <p:cNvPr id="208" name="TextBox 3"/>
          <p:cNvSpPr txBox="1"/>
          <p:nvPr/>
        </p:nvSpPr>
        <p:spPr>
          <a:xfrm>
            <a:off x="4906517" y="1760854"/>
            <a:ext cx="7441822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Любовь Токарева - о финансовой грамотности</a:t>
            </a:r>
          </a:p>
        </p:txBody>
      </p:sp>
      <p:sp>
        <p:nvSpPr>
          <p:cNvPr id="209" name="TextBox 4"/>
          <p:cNvSpPr txBox="1"/>
          <p:nvPr/>
        </p:nvSpPr>
        <p:spPr>
          <a:xfrm>
            <a:off x="4910921" y="2105611"/>
            <a:ext cx="6746500" cy="110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Заместитель</a:t>
            </a:r>
            <a:r>
              <a:rPr dirty="0"/>
              <a:t> председателя </a:t>
            </a:r>
            <a:r>
              <a:rPr dirty="0" err="1"/>
              <a:t>Комитета</a:t>
            </a:r>
            <a:r>
              <a:rPr dirty="0"/>
              <a:t> </a:t>
            </a:r>
            <a:r>
              <a:rPr dirty="0" err="1"/>
              <a:t>Финансов</a:t>
            </a:r>
            <a:r>
              <a:rPr dirty="0"/>
              <a:t> Санкт-Петербурга </a:t>
            </a:r>
            <a:r>
              <a:rPr dirty="0" err="1"/>
              <a:t>рассказала</a:t>
            </a:r>
            <a:r>
              <a:rPr dirty="0"/>
              <a:t> о </a:t>
            </a:r>
            <a:r>
              <a:rPr dirty="0" err="1"/>
              <a:t>городских</a:t>
            </a:r>
            <a:r>
              <a:rPr dirty="0"/>
              <a:t> </a:t>
            </a:r>
            <a:r>
              <a:rPr dirty="0" err="1"/>
              <a:t>программах</a:t>
            </a:r>
            <a:r>
              <a:rPr dirty="0"/>
              <a:t> </a:t>
            </a:r>
            <a:r>
              <a:rPr dirty="0" err="1"/>
              <a:t>повышения</a:t>
            </a:r>
            <a:r>
              <a:rPr dirty="0"/>
              <a:t> финансовой грамотности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разных</a:t>
            </a:r>
            <a:r>
              <a:rPr dirty="0"/>
              <a:t> </a:t>
            </a:r>
            <a:r>
              <a:rPr dirty="0" err="1"/>
              <a:t>возрастных</a:t>
            </a:r>
            <a:r>
              <a:rPr dirty="0"/>
              <a:t> </a:t>
            </a:r>
            <a:r>
              <a:rPr dirty="0" err="1" smtClean="0"/>
              <a:t>групп</a:t>
            </a:r>
            <a:r>
              <a:rPr dirty="0" smtClean="0"/>
              <a:t> </a:t>
            </a:r>
            <a:r>
              <a:rPr dirty="0"/>
              <a:t>-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школьников</a:t>
            </a:r>
            <a:r>
              <a:rPr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до</a:t>
            </a:r>
            <a:r>
              <a:rPr dirty="0" smtClean="0"/>
              <a:t> </a:t>
            </a:r>
            <a:r>
              <a:rPr dirty="0" err="1"/>
              <a:t>представителей</a:t>
            </a:r>
            <a:r>
              <a:rPr dirty="0"/>
              <a:t> </a:t>
            </a:r>
            <a:r>
              <a:rPr dirty="0" err="1"/>
              <a:t>серебряного</a:t>
            </a:r>
            <a:r>
              <a:rPr dirty="0"/>
              <a:t> </a:t>
            </a:r>
            <a:r>
              <a:rPr dirty="0" err="1"/>
              <a:t>возраста</a:t>
            </a:r>
            <a:endParaRPr dirty="0"/>
          </a:p>
        </p:txBody>
      </p:sp>
      <p:pic>
        <p:nvPicPr>
          <p:cNvPr id="210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4279" y="1755819"/>
            <a:ext cx="4322139" cy="2430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G_4365.jpeg" descr="IMG_4365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0299" y="4243317"/>
            <a:ext cx="4290099" cy="2406642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Скругленный прямоугольник 3"/>
          <p:cNvSpPr/>
          <p:nvPr/>
        </p:nvSpPr>
        <p:spPr>
          <a:xfrm>
            <a:off x="4998287" y="3541804"/>
            <a:ext cx="6907473" cy="907940"/>
          </a:xfrm>
          <a:prstGeom prst="roundRect">
            <a:avLst>
              <a:gd name="adj" fmla="val 43723"/>
            </a:avLst>
          </a:prstGeom>
          <a:solidFill>
            <a:srgbClr val="21471D">
              <a:alpha val="49999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3" name="‘ Проект твой бюджет успешно развивается с 2016 г. ,"/>
          <p:cNvSpPr txBox="1"/>
          <p:nvPr/>
        </p:nvSpPr>
        <p:spPr>
          <a:xfrm>
            <a:off x="5403896" y="3715324"/>
            <a:ext cx="5760549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rPr dirty="0"/>
              <a:t>‘ </a:t>
            </a:r>
            <a:r>
              <a:rPr dirty="0" err="1" smtClean="0"/>
              <a:t>Проект</a:t>
            </a:r>
            <a:r>
              <a:rPr lang="ru-RU" dirty="0" smtClean="0"/>
              <a:t>ы инициативного бюджетирования </a:t>
            </a:r>
            <a:r>
              <a:rPr dirty="0" err="1" smtClean="0"/>
              <a:t>успешно</a:t>
            </a:r>
            <a:r>
              <a:rPr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развива</a:t>
            </a:r>
            <a:r>
              <a:rPr lang="ru-RU" dirty="0" smtClean="0"/>
              <a:t>ю</a:t>
            </a:r>
            <a:r>
              <a:rPr dirty="0" err="1" smtClean="0"/>
              <a:t>тся</a:t>
            </a:r>
            <a:r>
              <a:rPr dirty="0" smtClean="0"/>
              <a:t> </a:t>
            </a:r>
            <a:r>
              <a:rPr dirty="0"/>
              <a:t>с 2016 г. ,</a:t>
            </a:r>
          </a:p>
        </p:txBody>
      </p:sp>
      <p:sp>
        <p:nvSpPr>
          <p:cNvPr id="214" name="Скругленный прямоугольник 3"/>
          <p:cNvSpPr/>
          <p:nvPr/>
        </p:nvSpPr>
        <p:spPr>
          <a:xfrm>
            <a:off x="4998287" y="4535765"/>
            <a:ext cx="6907473" cy="907940"/>
          </a:xfrm>
          <a:prstGeom prst="roundRect">
            <a:avLst>
              <a:gd name="adj" fmla="val 43723"/>
            </a:avLst>
          </a:prstGeom>
          <a:solidFill>
            <a:srgbClr val="21471D">
              <a:alpha val="49999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5" name="Скругленный прямоугольник 3"/>
          <p:cNvSpPr/>
          <p:nvPr/>
        </p:nvSpPr>
        <p:spPr>
          <a:xfrm>
            <a:off x="4998287" y="5529726"/>
            <a:ext cx="6907473" cy="907940"/>
          </a:xfrm>
          <a:prstGeom prst="roundRect">
            <a:avLst>
              <a:gd name="adj" fmla="val 43723"/>
            </a:avLst>
          </a:prstGeom>
          <a:solidFill>
            <a:srgbClr val="21471D">
              <a:alpha val="49999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6" name="‘ Инициативы граждан превращаются в реальные сервисы ,"/>
          <p:cNvSpPr txBox="1"/>
          <p:nvPr/>
        </p:nvSpPr>
        <p:spPr>
          <a:xfrm>
            <a:off x="5386884" y="4797964"/>
            <a:ext cx="6961455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rPr dirty="0"/>
              <a:t>‘ </a:t>
            </a:r>
            <a:r>
              <a:rPr dirty="0" err="1"/>
              <a:t>Инициативы</a:t>
            </a:r>
            <a:r>
              <a:rPr dirty="0"/>
              <a:t> </a:t>
            </a:r>
            <a:r>
              <a:rPr dirty="0" err="1"/>
              <a:t>граждан</a:t>
            </a:r>
            <a:r>
              <a:rPr dirty="0"/>
              <a:t> </a:t>
            </a:r>
            <a:r>
              <a:rPr dirty="0" err="1"/>
              <a:t>превращаются</a:t>
            </a:r>
            <a:r>
              <a:rPr dirty="0"/>
              <a:t> в </a:t>
            </a:r>
            <a:r>
              <a:rPr dirty="0" err="1"/>
              <a:t>реальные</a:t>
            </a:r>
            <a:r>
              <a:rPr dirty="0"/>
              <a:t> </a:t>
            </a:r>
            <a:r>
              <a:rPr dirty="0" err="1"/>
              <a:t>сервисы</a:t>
            </a:r>
            <a:r>
              <a:rPr dirty="0"/>
              <a:t> ,</a:t>
            </a:r>
          </a:p>
        </p:txBody>
      </p:sp>
      <p:sp>
        <p:nvSpPr>
          <p:cNvPr id="217" name="‘ Петербуржцы могут участвовать в формировании бюджета ,"/>
          <p:cNvSpPr txBox="1"/>
          <p:nvPr/>
        </p:nvSpPr>
        <p:spPr>
          <a:xfrm>
            <a:off x="5386884" y="5705904"/>
            <a:ext cx="6303968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rPr dirty="0"/>
              <a:t>‘ </a:t>
            </a:r>
            <a:r>
              <a:rPr dirty="0" err="1"/>
              <a:t>Петербуржцы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lang="ru-RU" dirty="0" smtClean="0"/>
              <a:t>бесплатно повысить уровень своей </a:t>
            </a:r>
            <a:br>
              <a:rPr lang="ru-RU" dirty="0" smtClean="0"/>
            </a:br>
            <a:r>
              <a:rPr lang="ru-RU" dirty="0" smtClean="0"/>
              <a:t>бюджетной и финансовой грамотности </a:t>
            </a:r>
            <a:r>
              <a:rPr dirty="0" smtClean="0"/>
              <a:t>,</a:t>
            </a:r>
            <a:endParaRPr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Скругленный прямоугольник 1"/>
          <p:cNvSpPr/>
          <p:nvPr/>
        </p:nvSpPr>
        <p:spPr>
          <a:xfrm>
            <a:off x="482138" y="1163781"/>
            <a:ext cx="7680960" cy="648394"/>
          </a:xfrm>
          <a:prstGeom prst="roundRect">
            <a:avLst>
              <a:gd name="adj" fmla="val 16667"/>
            </a:avLst>
          </a:prstGeom>
          <a:solidFill>
            <a:srgbClr val="28471E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Скругленный прямоугольник 2"/>
          <p:cNvSpPr/>
          <p:nvPr/>
        </p:nvSpPr>
        <p:spPr>
          <a:xfrm>
            <a:off x="482138" y="1911924"/>
            <a:ext cx="7680960" cy="648394"/>
          </a:xfrm>
          <a:prstGeom prst="roundRect">
            <a:avLst>
              <a:gd name="adj" fmla="val 16667"/>
            </a:avLst>
          </a:prstGeom>
          <a:solidFill>
            <a:srgbClr val="1D4817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21" name="Скругленный прямоугольник 3"/>
          <p:cNvSpPr/>
          <p:nvPr/>
        </p:nvSpPr>
        <p:spPr>
          <a:xfrm>
            <a:off x="482138" y="2660068"/>
            <a:ext cx="7680960" cy="648394"/>
          </a:xfrm>
          <a:prstGeom prst="roundRect">
            <a:avLst>
              <a:gd name="adj" fmla="val 16667"/>
            </a:avLst>
          </a:prstGeom>
          <a:solidFill>
            <a:srgbClr val="1D4817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22" name="Скругленный прямоугольник 4"/>
          <p:cNvSpPr/>
          <p:nvPr/>
        </p:nvSpPr>
        <p:spPr>
          <a:xfrm>
            <a:off x="482138" y="3408210"/>
            <a:ext cx="7680960" cy="648394"/>
          </a:xfrm>
          <a:prstGeom prst="roundRect">
            <a:avLst>
              <a:gd name="adj" fmla="val 16667"/>
            </a:avLst>
          </a:prstGeom>
          <a:solidFill>
            <a:srgbClr val="1D4817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23" name="Скругленный прямоугольник 5"/>
          <p:cNvSpPr/>
          <p:nvPr/>
        </p:nvSpPr>
        <p:spPr>
          <a:xfrm>
            <a:off x="482138" y="4156354"/>
            <a:ext cx="7680960" cy="648394"/>
          </a:xfrm>
          <a:prstGeom prst="roundRect">
            <a:avLst>
              <a:gd name="adj" fmla="val 16667"/>
            </a:avLst>
          </a:prstGeom>
          <a:solidFill>
            <a:srgbClr val="1D4817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24" name="Скругленный прямоугольник 6"/>
          <p:cNvSpPr/>
          <p:nvPr/>
        </p:nvSpPr>
        <p:spPr>
          <a:xfrm>
            <a:off x="482138" y="4904497"/>
            <a:ext cx="7680960" cy="648394"/>
          </a:xfrm>
          <a:prstGeom prst="roundRect">
            <a:avLst>
              <a:gd name="adj" fmla="val 16667"/>
            </a:avLst>
          </a:prstGeom>
          <a:solidFill>
            <a:srgbClr val="1D4817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25" name="Скругленный прямоугольник 7"/>
          <p:cNvSpPr/>
          <p:nvPr/>
        </p:nvSpPr>
        <p:spPr>
          <a:xfrm>
            <a:off x="482138" y="5652639"/>
            <a:ext cx="7680960" cy="648394"/>
          </a:xfrm>
          <a:prstGeom prst="roundRect">
            <a:avLst>
              <a:gd name="adj" fmla="val 16667"/>
            </a:avLst>
          </a:prstGeom>
          <a:solidFill>
            <a:srgbClr val="1D4817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/>
            <a:endParaRPr/>
          </a:p>
        </p:txBody>
      </p:sp>
      <p:sp>
        <p:nvSpPr>
          <p:cNvPr id="226" name="TextBox 9"/>
          <p:cNvSpPr txBox="1"/>
          <p:nvPr/>
        </p:nvSpPr>
        <p:spPr>
          <a:xfrm>
            <a:off x="527857" y="485088"/>
            <a:ext cx="6001789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ТЕМАТИКА ВЫПУСКОВ 2025 ГОДА</a:t>
            </a:r>
          </a:p>
        </p:txBody>
      </p:sp>
      <p:sp>
        <p:nvSpPr>
          <p:cNvPr id="227" name="TextBox 11"/>
          <p:cNvSpPr txBox="1"/>
          <p:nvPr/>
        </p:nvSpPr>
        <p:spPr>
          <a:xfrm>
            <a:off x="8297618" y="2732109"/>
            <a:ext cx="3806556" cy="18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охватывает</a:t>
            </a:r>
            <a:r>
              <a:rPr dirty="0"/>
              <a:t> </a:t>
            </a:r>
            <a:r>
              <a:rPr dirty="0" err="1"/>
              <a:t>широкий</a:t>
            </a:r>
            <a:r>
              <a:rPr dirty="0"/>
              <a:t> </a:t>
            </a:r>
            <a:r>
              <a:rPr dirty="0" err="1"/>
              <a:t>спектр</a:t>
            </a:r>
            <a:r>
              <a:rPr dirty="0"/>
              <a:t> </a:t>
            </a:r>
            <a:r>
              <a:rPr dirty="0" err="1"/>
              <a:t>актуальных</a:t>
            </a:r>
            <a:r>
              <a:rPr dirty="0"/>
              <a:t> </a:t>
            </a:r>
            <a:r>
              <a:rPr dirty="0" err="1"/>
              <a:t>финансовых</a:t>
            </a:r>
            <a:r>
              <a:rPr dirty="0"/>
              <a:t>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тем</a:t>
            </a:r>
            <a:r>
              <a:rPr dirty="0"/>
              <a:t> - </a:t>
            </a:r>
            <a:r>
              <a:rPr dirty="0" err="1"/>
              <a:t>начиная</a:t>
            </a:r>
            <a:r>
              <a:rPr dirty="0"/>
              <a:t> с </a:t>
            </a:r>
            <a:r>
              <a:rPr dirty="0" err="1"/>
              <a:t>защиты</a:t>
            </a:r>
            <a:endParaRPr dirty="0"/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мошенничества</a:t>
            </a:r>
            <a:r>
              <a:rPr dirty="0"/>
              <a:t>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и </a:t>
            </a:r>
            <a:r>
              <a:rPr dirty="0" err="1"/>
              <a:t>заканчивая</a:t>
            </a:r>
            <a:r>
              <a:rPr dirty="0"/>
              <a:t> </a:t>
            </a:r>
            <a:r>
              <a:rPr dirty="0" err="1"/>
              <a:t>основами</a:t>
            </a:r>
            <a:r>
              <a:rPr dirty="0"/>
              <a:t> </a:t>
            </a:r>
            <a:r>
              <a:rPr dirty="0" err="1"/>
              <a:t>предпринимательства</a:t>
            </a:r>
            <a:r>
              <a:rPr dirty="0"/>
              <a:t>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и </a:t>
            </a:r>
            <a:r>
              <a:rPr dirty="0" err="1"/>
              <a:t>цифровыми</a:t>
            </a:r>
            <a:r>
              <a:rPr dirty="0"/>
              <a:t> </a:t>
            </a:r>
            <a:r>
              <a:rPr dirty="0" err="1" smtClean="0"/>
              <a:t>технологиями</a:t>
            </a:r>
            <a:endParaRPr dirty="0"/>
          </a:p>
        </p:txBody>
      </p:sp>
      <p:sp>
        <p:nvSpPr>
          <p:cNvPr id="228" name="Скругленный прямоугольник 12"/>
          <p:cNvSpPr/>
          <p:nvPr/>
        </p:nvSpPr>
        <p:spPr>
          <a:xfrm>
            <a:off x="1878676" y="1163781"/>
            <a:ext cx="6284422" cy="648394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9" name="Скругленный прямоугольник 13"/>
          <p:cNvSpPr/>
          <p:nvPr/>
        </p:nvSpPr>
        <p:spPr>
          <a:xfrm>
            <a:off x="1878676" y="1911924"/>
            <a:ext cx="6284422" cy="648394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0" name="Скругленный прямоугольник 14"/>
          <p:cNvSpPr/>
          <p:nvPr/>
        </p:nvSpPr>
        <p:spPr>
          <a:xfrm>
            <a:off x="1878676" y="2660068"/>
            <a:ext cx="6284422" cy="648394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endParaRPr/>
          </a:p>
        </p:txBody>
      </p:sp>
      <p:sp>
        <p:nvSpPr>
          <p:cNvPr id="231" name="Скругленный прямоугольник 15"/>
          <p:cNvSpPr/>
          <p:nvPr/>
        </p:nvSpPr>
        <p:spPr>
          <a:xfrm>
            <a:off x="1878676" y="3408210"/>
            <a:ext cx="6284422" cy="648394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Скругленный прямоугольник 16"/>
          <p:cNvSpPr/>
          <p:nvPr/>
        </p:nvSpPr>
        <p:spPr>
          <a:xfrm>
            <a:off x="1878676" y="4156352"/>
            <a:ext cx="6284422" cy="648394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Скругленный прямоугольник 17"/>
          <p:cNvSpPr/>
          <p:nvPr/>
        </p:nvSpPr>
        <p:spPr>
          <a:xfrm>
            <a:off x="1882831" y="4904497"/>
            <a:ext cx="6284423" cy="648394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Скругленный прямоугольник 18"/>
          <p:cNvSpPr/>
          <p:nvPr/>
        </p:nvSpPr>
        <p:spPr>
          <a:xfrm>
            <a:off x="1878676" y="5652639"/>
            <a:ext cx="6284422" cy="648394"/>
          </a:xfrm>
          <a:prstGeom prst="roundRect">
            <a:avLst>
              <a:gd name="adj" fmla="val 16667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TextBox 20"/>
          <p:cNvSpPr txBox="1"/>
          <p:nvPr/>
        </p:nvSpPr>
        <p:spPr>
          <a:xfrm>
            <a:off x="1924396" y="1180868"/>
            <a:ext cx="6460373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Финансовое мошенничество: виды,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схемы, способы защиты</a:t>
            </a:r>
          </a:p>
        </p:txBody>
      </p:sp>
      <p:sp>
        <p:nvSpPr>
          <p:cNvPr id="236" name="TextBox 22"/>
          <p:cNvSpPr txBox="1"/>
          <p:nvPr/>
        </p:nvSpPr>
        <p:spPr>
          <a:xfrm>
            <a:off x="1924396" y="1943505"/>
            <a:ext cx="6460373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Сбережения и инвестиции: инструменты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для частных лиц</a:t>
            </a:r>
          </a:p>
        </p:txBody>
      </p:sp>
      <p:sp>
        <p:nvSpPr>
          <p:cNvPr id="237" name="TextBox 24"/>
          <p:cNvSpPr txBox="1"/>
          <p:nvPr/>
        </p:nvSpPr>
        <p:spPr>
          <a:xfrm>
            <a:off x="1924396" y="2674095"/>
            <a:ext cx="6460373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Семейный бюджет: планирование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оптимизация расходов</a:t>
            </a:r>
          </a:p>
        </p:txBody>
      </p:sp>
      <p:sp>
        <p:nvSpPr>
          <p:cNvPr id="238" name="TextBox 26"/>
          <p:cNvSpPr txBox="1"/>
          <p:nvPr/>
        </p:nvSpPr>
        <p:spPr>
          <a:xfrm>
            <a:off x="1924396" y="3461957"/>
            <a:ext cx="6460373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Основы предпринимательства: старт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развитие бизнеса</a:t>
            </a:r>
          </a:p>
        </p:txBody>
      </p:sp>
      <p:sp>
        <p:nvSpPr>
          <p:cNvPr id="239" name="TextBox 28"/>
          <p:cNvSpPr txBox="1"/>
          <p:nvPr/>
        </p:nvSpPr>
        <p:spPr>
          <a:xfrm>
            <a:off x="1924396" y="4307830"/>
            <a:ext cx="646037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Цифровые финансовые технологии: новые возможности</a:t>
            </a:r>
          </a:p>
        </p:txBody>
      </p:sp>
      <p:sp>
        <p:nvSpPr>
          <p:cNvPr id="240" name="TextBox 30"/>
          <p:cNvSpPr txBox="1"/>
          <p:nvPr/>
        </p:nvSpPr>
        <p:spPr>
          <a:xfrm>
            <a:off x="1960870" y="4928973"/>
            <a:ext cx="6953472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Инициативное бюджетирование: участие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граждан в бюджете</a:t>
            </a:r>
          </a:p>
        </p:txBody>
      </p:sp>
      <p:sp>
        <p:nvSpPr>
          <p:cNvPr id="241" name="TextBox 32"/>
          <p:cNvSpPr txBox="1"/>
          <p:nvPr/>
        </p:nvSpPr>
        <p:spPr>
          <a:xfrm>
            <a:off x="1924396" y="5804116"/>
            <a:ext cx="646037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Кредиты и страхование: осознанный выбор</a:t>
            </a:r>
          </a:p>
        </p:txBody>
      </p:sp>
      <p:sp>
        <p:nvSpPr>
          <p:cNvPr id="242" name="TextBox 34"/>
          <p:cNvSpPr txBox="1"/>
          <p:nvPr/>
        </p:nvSpPr>
        <p:spPr>
          <a:xfrm>
            <a:off x="665019" y="1303312"/>
            <a:ext cx="600178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ФЕВРАЛЬ</a:t>
            </a:r>
          </a:p>
        </p:txBody>
      </p:sp>
      <p:sp>
        <p:nvSpPr>
          <p:cNvPr id="243" name="TextBox 36"/>
          <p:cNvSpPr txBox="1"/>
          <p:nvPr/>
        </p:nvSpPr>
        <p:spPr>
          <a:xfrm>
            <a:off x="665019" y="2051455"/>
            <a:ext cx="600178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МАРТ</a:t>
            </a:r>
          </a:p>
        </p:txBody>
      </p:sp>
      <p:sp>
        <p:nvSpPr>
          <p:cNvPr id="244" name="TextBox 38"/>
          <p:cNvSpPr txBox="1"/>
          <p:nvPr/>
        </p:nvSpPr>
        <p:spPr>
          <a:xfrm>
            <a:off x="665019" y="2799597"/>
            <a:ext cx="600178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АПРЕЛЬ</a:t>
            </a:r>
          </a:p>
        </p:txBody>
      </p:sp>
      <p:sp>
        <p:nvSpPr>
          <p:cNvPr id="245" name="TextBox 40"/>
          <p:cNvSpPr txBox="1"/>
          <p:nvPr/>
        </p:nvSpPr>
        <p:spPr>
          <a:xfrm>
            <a:off x="613358" y="3569907"/>
            <a:ext cx="600178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ИЮНЬ</a:t>
            </a:r>
          </a:p>
        </p:txBody>
      </p:sp>
      <p:sp>
        <p:nvSpPr>
          <p:cNvPr id="246" name="TextBox 42"/>
          <p:cNvSpPr txBox="1"/>
          <p:nvPr/>
        </p:nvSpPr>
        <p:spPr>
          <a:xfrm>
            <a:off x="665019" y="4295883"/>
            <a:ext cx="600178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ИЮЛЬ</a:t>
            </a:r>
          </a:p>
        </p:txBody>
      </p:sp>
      <p:sp>
        <p:nvSpPr>
          <p:cNvPr id="247" name="TextBox 44"/>
          <p:cNvSpPr txBox="1"/>
          <p:nvPr/>
        </p:nvSpPr>
        <p:spPr>
          <a:xfrm>
            <a:off x="665019" y="5046088"/>
            <a:ext cx="600178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ОКТЯБРЬ</a:t>
            </a:r>
          </a:p>
        </p:txBody>
      </p:sp>
      <p:sp>
        <p:nvSpPr>
          <p:cNvPr id="248" name="TextBox 46"/>
          <p:cNvSpPr txBox="1"/>
          <p:nvPr/>
        </p:nvSpPr>
        <p:spPr>
          <a:xfrm>
            <a:off x="665019" y="5788183"/>
            <a:ext cx="6001788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ДЕКАБРЬ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Box 9"/>
          <p:cNvSpPr txBox="1"/>
          <p:nvPr/>
        </p:nvSpPr>
        <p:spPr>
          <a:xfrm>
            <a:off x="175651" y="157278"/>
            <a:ext cx="11840698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КАНАЛЫ РАСПРОСТРАНЕНИЯ </a:t>
            </a:r>
          </a:p>
          <a:p>
            <a: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ИНФОРМАЦИОННОЕ СОПРОВОЖДЕНИЕ</a:t>
            </a:r>
          </a:p>
        </p:txBody>
      </p:sp>
      <p:sp>
        <p:nvSpPr>
          <p:cNvPr id="251" name="Закругленный прямоугольник"/>
          <p:cNvSpPr/>
          <p:nvPr/>
        </p:nvSpPr>
        <p:spPr>
          <a:xfrm>
            <a:off x="602463" y="1682306"/>
            <a:ext cx="4258350" cy="5066111"/>
          </a:xfrm>
          <a:prstGeom prst="roundRect">
            <a:avLst>
              <a:gd name="adj" fmla="val 8740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2" name="Закругленный прямоугольник"/>
          <p:cNvSpPr/>
          <p:nvPr/>
        </p:nvSpPr>
        <p:spPr>
          <a:xfrm>
            <a:off x="7333260" y="1682306"/>
            <a:ext cx="4258350" cy="3398053"/>
          </a:xfrm>
          <a:prstGeom prst="roundRect">
            <a:avLst>
              <a:gd name="adj" fmla="val 10952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53" name="TextBox 7"/>
          <p:cNvSpPr txBox="1"/>
          <p:nvPr/>
        </p:nvSpPr>
        <p:spPr>
          <a:xfrm>
            <a:off x="1337457" y="1344310"/>
            <a:ext cx="2788362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Площадки размещения</a:t>
            </a:r>
          </a:p>
        </p:txBody>
      </p:sp>
      <p:sp>
        <p:nvSpPr>
          <p:cNvPr id="254" name="TextBox 15"/>
          <p:cNvSpPr txBox="1"/>
          <p:nvPr/>
        </p:nvSpPr>
        <p:spPr>
          <a:xfrm>
            <a:off x="6458296" y="1344310"/>
            <a:ext cx="6008277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Информационное сопровождение</a:t>
            </a:r>
          </a:p>
        </p:txBody>
      </p:sp>
      <p:sp>
        <p:nvSpPr>
          <p:cNvPr id="255" name="TextBox 13"/>
          <p:cNvSpPr txBox="1"/>
          <p:nvPr/>
        </p:nvSpPr>
        <p:spPr>
          <a:xfrm>
            <a:off x="7591952" y="2010641"/>
            <a:ext cx="3740966" cy="288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buSzPct val="100000"/>
              <a:buFont typeface="Arial"/>
              <a:buChar char="•"/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 </a:t>
            </a:r>
            <a:r>
              <a:rPr dirty="0" err="1"/>
              <a:t>Публикация</a:t>
            </a:r>
            <a:r>
              <a:rPr dirty="0"/>
              <a:t> </a:t>
            </a:r>
            <a:r>
              <a:rPr dirty="0" err="1"/>
              <a:t>анонсов</a:t>
            </a:r>
            <a:r>
              <a:rPr dirty="0"/>
              <a:t> </a:t>
            </a:r>
            <a:r>
              <a:rPr dirty="0" err="1"/>
              <a:t>предстоящих</a:t>
            </a:r>
            <a:r>
              <a:rPr dirty="0"/>
              <a:t> </a:t>
            </a:r>
            <a:r>
              <a:rPr dirty="0" err="1"/>
              <a:t>выпусков</a:t>
            </a:r>
            <a:endParaRPr dirty="0"/>
          </a:p>
          <a:p>
            <a:pPr>
              <a:buSzPct val="100000"/>
              <a:buFont typeface="Arial"/>
              <a:buChar char="•"/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endParaRPr dirty="0"/>
          </a:p>
          <a:p>
            <a:pPr>
              <a:buSzPct val="100000"/>
              <a:buFont typeface="Arial"/>
              <a:buChar char="•"/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 </a:t>
            </a:r>
            <a:r>
              <a:rPr dirty="0" err="1"/>
              <a:t>Размещение</a:t>
            </a:r>
            <a:r>
              <a:rPr dirty="0"/>
              <a:t> </a:t>
            </a:r>
            <a:r>
              <a:rPr dirty="0" err="1"/>
              <a:t>статей</a:t>
            </a:r>
            <a:r>
              <a:rPr dirty="0"/>
              <a:t> и </a:t>
            </a:r>
            <a:r>
              <a:rPr dirty="0" err="1"/>
              <a:t>материалов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темам</a:t>
            </a:r>
            <a:r>
              <a:rPr dirty="0"/>
              <a:t> </a:t>
            </a:r>
            <a:r>
              <a:rPr dirty="0" err="1"/>
              <a:t>программы</a:t>
            </a:r>
            <a:endParaRPr dirty="0"/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endParaRPr dirty="0"/>
          </a:p>
          <a:p>
            <a:pPr>
              <a:buSzPct val="100000"/>
              <a:buFont typeface="Arial"/>
              <a:buChar char="•"/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 </a:t>
            </a:r>
            <a:r>
              <a:rPr dirty="0" err="1"/>
              <a:t>Публикация</a:t>
            </a:r>
            <a:r>
              <a:rPr dirty="0"/>
              <a:t> </a:t>
            </a:r>
            <a:r>
              <a:rPr dirty="0" err="1" smtClean="0"/>
              <a:t>видеозаписей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dirty="0" smtClean="0"/>
              <a:t>и </a:t>
            </a:r>
            <a:r>
              <a:rPr dirty="0" err="1"/>
              <a:t>коротких</a:t>
            </a:r>
            <a:r>
              <a:rPr dirty="0"/>
              <a:t> </a:t>
            </a:r>
            <a:r>
              <a:rPr dirty="0" err="1"/>
              <a:t>роликов</a:t>
            </a:r>
            <a:endParaRPr dirty="0"/>
          </a:p>
          <a:p>
            <a:pPr>
              <a:buSzPct val="100000"/>
              <a:buFont typeface="Arial"/>
              <a:buChar char="•"/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endParaRPr dirty="0"/>
          </a:p>
          <a:p>
            <a:pPr>
              <a:buSzPct val="100000"/>
              <a:buFont typeface="Arial"/>
              <a:buChar char="•"/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/>
              <a:t> </a:t>
            </a:r>
            <a:r>
              <a:rPr dirty="0" err="1"/>
              <a:t>Взаимодействие</a:t>
            </a:r>
            <a:r>
              <a:rPr dirty="0"/>
              <a:t> с </a:t>
            </a:r>
            <a:r>
              <a:rPr dirty="0" err="1"/>
              <a:t>аудиторией</a:t>
            </a:r>
            <a:r>
              <a:rPr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через</a:t>
            </a:r>
            <a:r>
              <a:rPr dirty="0" smtClean="0"/>
              <a:t> </a:t>
            </a:r>
            <a:r>
              <a:rPr dirty="0" err="1"/>
              <a:t>комментарии</a:t>
            </a:r>
            <a:r>
              <a:rPr dirty="0"/>
              <a:t> и </a:t>
            </a:r>
            <a:r>
              <a:rPr dirty="0" err="1"/>
              <a:t>опросы</a:t>
            </a:r>
            <a:endParaRPr dirty="0"/>
          </a:p>
        </p:txBody>
      </p:sp>
      <p:sp>
        <p:nvSpPr>
          <p:cNvPr id="256" name="TextBox 2"/>
          <p:cNvSpPr txBox="1"/>
          <p:nvPr/>
        </p:nvSpPr>
        <p:spPr>
          <a:xfrm>
            <a:off x="855308" y="2010641"/>
            <a:ext cx="4528457" cy="440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Телеканал «Санкт-Петербург»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Эфирный показ в первую среду 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каждого месяца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endParaRPr>
              <a:latin typeface="IBM Plex Serif Regular"/>
              <a:ea typeface="IBM Plex Serif Regular"/>
              <a:cs typeface="IBM Plex Serif Regular"/>
              <a:sym typeface="IBM Plex Serif Regular"/>
            </a:endParaRP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Сайт телеканала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Архив выпусков и дополнительные материалы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endParaRPr>
              <a:latin typeface="IBM Plex Serif Regular"/>
              <a:ea typeface="IBM Plex Serif Regular"/>
              <a:cs typeface="IBM Plex Serif Regular"/>
              <a:sym typeface="IBM Plex Serif Regular"/>
            </a:endParaRP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endParaRPr>
              <a:latin typeface="IBM Plex Serif Regular"/>
              <a:ea typeface="IBM Plex Serif Regular"/>
              <a:cs typeface="IBM Plex Serif Regular"/>
              <a:sym typeface="IBM Plex Serif Regular"/>
            </a:endParaRP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ВКонтакте и RUTUBE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Видеозаписи, анонсы, интерактив 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 аудиторией</a:t>
            </a:r>
          </a:p>
          <a:p>
            <a:pPr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endParaRPr>
              <a:latin typeface="IBM Plex Serif Regular"/>
              <a:ea typeface="IBM Plex Serif Regular"/>
              <a:cs typeface="IBM Plex Serif Regular"/>
              <a:sym typeface="IBM Plex Serif Regular"/>
            </a:endParaRP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endParaRPr>
              <a:latin typeface="IBM Plex Serif Regular"/>
              <a:ea typeface="IBM Plex Serif Regular"/>
              <a:cs typeface="IBM Plex Serif Regular"/>
              <a:sym typeface="IBM Plex Serif Regular"/>
            </a:endParaRP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endParaRPr>
              <a:latin typeface="IBM Plex Serif Regular"/>
              <a:ea typeface="IBM Plex Serif Regular"/>
              <a:cs typeface="IBM Plex Serif Regular"/>
              <a:sym typeface="IBM Plex Serif Regular"/>
            </a:endParaRP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>
                <a:latin typeface="IBM Plex Serif Bold"/>
                <a:ea typeface="IBM Plex Serif Bold"/>
                <a:cs typeface="IBM Plex Serif Bold"/>
                <a:sym typeface="IBM Plex Serif Bold"/>
              </a:rPr>
              <a:t>Сообщество во ВКонтакте</a:t>
            </a:r>
            <a:r>
              <a:t>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Публикация анонсов и выпусков </a:t>
            </a:r>
          </a:p>
        </p:txBody>
      </p:sp>
      <p:sp>
        <p:nvSpPr>
          <p:cNvPr id="257" name="TextBox 20"/>
          <p:cNvSpPr txBox="1"/>
          <p:nvPr/>
        </p:nvSpPr>
        <p:spPr>
          <a:xfrm>
            <a:off x="899151" y="3780994"/>
            <a:ext cx="6223097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28471E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https://tvspb.ru</a:t>
            </a:r>
          </a:p>
        </p:txBody>
      </p:sp>
      <p:sp>
        <p:nvSpPr>
          <p:cNvPr id="258" name="https://vk.ru/video/playlist/-23702661_83…"/>
          <p:cNvSpPr txBox="1"/>
          <p:nvPr/>
        </p:nvSpPr>
        <p:spPr>
          <a:xfrm>
            <a:off x="889996" y="5058793"/>
            <a:ext cx="3876612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500">
                <a:solidFill>
                  <a:srgbClr val="22471E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>
                <a:uFill>
                  <a:solidFill>
                    <a:srgbClr val="0563C1"/>
                  </a:solidFill>
                </a:uFill>
                <a:hlinkClick r:id="rId2"/>
              </a:rPr>
              <a:t>https://vk.ru/video/playlist/-23702661_83</a:t>
            </a:r>
          </a:p>
          <a:p>
            <a:pPr>
              <a:defRPr sz="1500">
                <a:solidFill>
                  <a:srgbClr val="22471E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>
                <a:uFill>
                  <a:solidFill>
                    <a:srgbClr val="0563C1"/>
                  </a:solidFill>
                </a:uFill>
                <a:hlinkClick r:id="rId3"/>
              </a:rPr>
              <a:t>https://rutube.ru/channel/23518985/</a:t>
            </a:r>
          </a:p>
        </p:txBody>
      </p:sp>
      <p:sp>
        <p:nvSpPr>
          <p:cNvPr id="259" name="https://vk.ru/yourfinancesspb"/>
          <p:cNvSpPr txBox="1"/>
          <p:nvPr/>
        </p:nvSpPr>
        <p:spPr>
          <a:xfrm>
            <a:off x="872410" y="6362413"/>
            <a:ext cx="2953818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21471D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https://vk.ru/yourfinancesspb</a:t>
            </a:r>
          </a:p>
        </p:txBody>
      </p:sp>
      <p:pic>
        <p:nvPicPr>
          <p:cNvPr id="260" name="IMG_4359.png" descr="IMG_435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01337" y="5178872"/>
            <a:ext cx="1539814" cy="1539814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Прямая со стрелкой 20"/>
          <p:cNvSpPr/>
          <p:nvPr/>
        </p:nvSpPr>
        <p:spPr>
          <a:xfrm>
            <a:off x="3778115" y="5948779"/>
            <a:ext cx="3342849" cy="1"/>
          </a:xfrm>
          <a:prstGeom prst="line">
            <a:avLst/>
          </a:prstGeom>
          <a:ln w="25400">
            <a:solidFill>
              <a:srgbClr val="21471D">
                <a:alpha val="49999"/>
              </a:srgbClr>
            </a:solidFill>
            <a:miter/>
            <a:tailEnd type="oval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Закругленный прямоугольник"/>
          <p:cNvSpPr/>
          <p:nvPr/>
        </p:nvSpPr>
        <p:spPr>
          <a:xfrm>
            <a:off x="7611150" y="4118484"/>
            <a:ext cx="2864854" cy="2824165"/>
          </a:xfrm>
          <a:prstGeom prst="roundRect">
            <a:avLst>
              <a:gd name="adj" fmla="val 12023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264" name="IMG_4368.jpeg" descr="IMG_436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34011" y="158706"/>
            <a:ext cx="6019132" cy="3919959"/>
          </a:xfrm>
          <a:prstGeom prst="rect">
            <a:avLst/>
          </a:prstGeom>
          <a:ln w="38100">
            <a:solidFill>
              <a:srgbClr val="F5F5F5"/>
            </a:solidFill>
            <a:miter lim="400000"/>
          </a:ln>
        </p:spPr>
      </p:pic>
      <p:pic>
        <p:nvPicPr>
          <p:cNvPr id="265" name="IMG_4367.jpeg" descr="IMG_4367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096" y="155191"/>
            <a:ext cx="5786885" cy="2929884"/>
          </a:xfrm>
          <a:prstGeom prst="rect">
            <a:avLst/>
          </a:prstGeom>
          <a:ln w="38100">
            <a:solidFill>
              <a:srgbClr val="F7F7F7"/>
            </a:solidFill>
            <a:miter lim="400000"/>
          </a:ln>
        </p:spPr>
      </p:pic>
      <p:sp>
        <p:nvSpPr>
          <p:cNvPr id="266" name="Скругленный прямоугольник 3"/>
          <p:cNvSpPr/>
          <p:nvPr/>
        </p:nvSpPr>
        <p:spPr>
          <a:xfrm>
            <a:off x="-517220" y="3190995"/>
            <a:ext cx="6439726" cy="4269866"/>
          </a:xfrm>
          <a:prstGeom prst="roundRect">
            <a:avLst>
              <a:gd name="adj" fmla="val 9311"/>
            </a:avLst>
          </a:prstGeom>
          <a:solidFill>
            <a:srgbClr val="21471D">
              <a:alpha val="49999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7" name="IMG_4359.png" descr="IMG_435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83428" y="4270418"/>
            <a:ext cx="2520298" cy="2520297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Сообщество «Твои финансы» регулярно сопровождает каждый выпуск телепрограммы «Финансовая среда»  отдельными публикациями…"/>
          <p:cNvSpPr txBox="1"/>
          <p:nvPr/>
        </p:nvSpPr>
        <p:spPr>
          <a:xfrm>
            <a:off x="129404" y="3496329"/>
            <a:ext cx="5531418" cy="2554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Сообщество</a:t>
            </a:r>
            <a:r>
              <a:rPr dirty="0"/>
              <a:t> «</a:t>
            </a:r>
            <a:r>
              <a:rPr dirty="0" err="1"/>
              <a:t>Твои</a:t>
            </a:r>
            <a:r>
              <a:rPr dirty="0"/>
              <a:t> </a:t>
            </a:r>
            <a:r>
              <a:rPr dirty="0" err="1"/>
              <a:t>финансы</a:t>
            </a:r>
            <a:r>
              <a:rPr dirty="0"/>
              <a:t>» </a:t>
            </a:r>
            <a:r>
              <a:rPr dirty="0" err="1"/>
              <a:t>регулярно</a:t>
            </a:r>
            <a:r>
              <a:rPr dirty="0"/>
              <a:t> </a:t>
            </a:r>
            <a:r>
              <a:rPr dirty="0" err="1"/>
              <a:t>сопровождает</a:t>
            </a:r>
            <a:r>
              <a:rPr dirty="0"/>
              <a:t> </a:t>
            </a:r>
            <a:r>
              <a:rPr dirty="0" err="1"/>
              <a:t>каждый</a:t>
            </a:r>
            <a:r>
              <a:rPr dirty="0"/>
              <a:t> </a:t>
            </a:r>
            <a:r>
              <a:rPr dirty="0" err="1"/>
              <a:t>выпуск</a:t>
            </a:r>
            <a:r>
              <a:rPr dirty="0"/>
              <a:t> </a:t>
            </a:r>
            <a:r>
              <a:rPr dirty="0" err="1"/>
              <a:t>телепрограммы</a:t>
            </a:r>
            <a:r>
              <a:rPr dirty="0"/>
              <a:t> «</a:t>
            </a:r>
            <a:r>
              <a:rPr dirty="0" err="1"/>
              <a:t>Финансовая</a:t>
            </a:r>
            <a:r>
              <a:rPr dirty="0"/>
              <a:t> </a:t>
            </a:r>
            <a:r>
              <a:rPr dirty="0" err="1"/>
              <a:t>среда</a:t>
            </a:r>
            <a:r>
              <a:rPr dirty="0"/>
              <a:t>»  </a:t>
            </a:r>
            <a:r>
              <a:rPr dirty="0" err="1"/>
              <a:t>отдельными</a:t>
            </a:r>
            <a:r>
              <a:rPr dirty="0"/>
              <a:t> </a:t>
            </a:r>
            <a:r>
              <a:rPr dirty="0" err="1"/>
              <a:t>публикациями</a:t>
            </a:r>
            <a:r>
              <a:rPr dirty="0"/>
              <a:t> </a:t>
            </a:r>
            <a:r>
              <a:rPr dirty="0" err="1" smtClean="0"/>
              <a:t>во</a:t>
            </a:r>
            <a:r>
              <a:rPr dirty="0" smtClean="0"/>
              <a:t> </a:t>
            </a:r>
            <a:r>
              <a:rPr dirty="0" err="1"/>
              <a:t>ВКонтакте</a:t>
            </a:r>
            <a:r>
              <a:rPr dirty="0"/>
              <a:t>. В </a:t>
            </a:r>
            <a:r>
              <a:rPr dirty="0" err="1"/>
              <a:t>этих</a:t>
            </a:r>
            <a:r>
              <a:rPr dirty="0"/>
              <a:t> </a:t>
            </a:r>
            <a:r>
              <a:rPr dirty="0" err="1"/>
              <a:t>постах</a:t>
            </a:r>
            <a:r>
              <a:rPr dirty="0"/>
              <a:t> </a:t>
            </a:r>
            <a:r>
              <a:rPr dirty="0" err="1"/>
              <a:t>дается</a:t>
            </a:r>
            <a:r>
              <a:rPr dirty="0"/>
              <a:t> </a:t>
            </a:r>
            <a:r>
              <a:rPr dirty="0" err="1"/>
              <a:t>краткий</a:t>
            </a:r>
            <a:r>
              <a:rPr dirty="0"/>
              <a:t> </a:t>
            </a:r>
            <a:r>
              <a:rPr dirty="0" err="1"/>
              <a:t>анонс</a:t>
            </a:r>
            <a:r>
              <a:rPr dirty="0"/>
              <a:t> </a:t>
            </a:r>
            <a:r>
              <a:rPr dirty="0" err="1"/>
              <a:t>выпуска</a:t>
            </a:r>
            <a:r>
              <a:rPr dirty="0"/>
              <a:t>, </a:t>
            </a:r>
            <a:r>
              <a:rPr dirty="0" err="1"/>
              <a:t>раскрывается</a:t>
            </a:r>
            <a:r>
              <a:rPr dirty="0"/>
              <a:t>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основная</a:t>
            </a:r>
            <a:r>
              <a:rPr dirty="0"/>
              <a:t> </a:t>
            </a:r>
            <a:r>
              <a:rPr dirty="0" err="1"/>
              <a:t>тема</a:t>
            </a:r>
            <a:r>
              <a:rPr dirty="0"/>
              <a:t> и </a:t>
            </a:r>
            <a:r>
              <a:rPr dirty="0" err="1"/>
              <a:t>смысл</a:t>
            </a:r>
            <a:r>
              <a:rPr dirty="0"/>
              <a:t>, </a:t>
            </a:r>
            <a:r>
              <a:rPr dirty="0" err="1"/>
              <a:t>выделяются</a:t>
            </a:r>
            <a:r>
              <a:rPr dirty="0"/>
              <a:t> </a:t>
            </a:r>
            <a:r>
              <a:rPr dirty="0" err="1"/>
              <a:t>ключевые</a:t>
            </a:r>
            <a:r>
              <a:rPr dirty="0"/>
              <a:t> </a:t>
            </a:r>
            <a:r>
              <a:rPr dirty="0" err="1"/>
              <a:t>тезисы</a:t>
            </a:r>
            <a:r>
              <a:rPr dirty="0"/>
              <a:t>, а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напоминается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проект</a:t>
            </a:r>
            <a:r>
              <a:rPr dirty="0"/>
              <a:t> </a:t>
            </a:r>
            <a:r>
              <a:rPr dirty="0" err="1"/>
              <a:t>реализуется</a:t>
            </a:r>
            <a:r>
              <a:rPr dirty="0"/>
              <a:t> </a:t>
            </a:r>
            <a:r>
              <a:rPr dirty="0" err="1"/>
              <a:t>совместно</a:t>
            </a:r>
            <a:r>
              <a:rPr dirty="0"/>
              <a:t> </a:t>
            </a:r>
            <a:r>
              <a:rPr dirty="0" smtClean="0"/>
              <a:t>с </a:t>
            </a:r>
            <a:r>
              <a:rPr dirty="0" err="1"/>
              <a:t>телеканалом</a:t>
            </a:r>
            <a:r>
              <a:rPr dirty="0"/>
              <a:t> «</a:t>
            </a:r>
            <a:r>
              <a:rPr dirty="0" err="1"/>
              <a:t>Санкт-Петербург</a:t>
            </a:r>
            <a:r>
              <a:rPr dirty="0"/>
              <a:t>»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smtClean="0"/>
              <a:t>и </a:t>
            </a:r>
            <a:r>
              <a:rPr dirty="0" err="1"/>
              <a:t>Комитетом</a:t>
            </a:r>
            <a:r>
              <a:rPr dirty="0"/>
              <a:t> </a:t>
            </a:r>
            <a:r>
              <a:rPr dirty="0" err="1"/>
              <a:t>финансов</a:t>
            </a:r>
            <a:r>
              <a:rPr dirty="0"/>
              <a:t>. </a:t>
            </a:r>
            <a:r>
              <a:rPr dirty="0" err="1"/>
              <a:t>Дополнительно</a:t>
            </a:r>
            <a:r>
              <a:rPr dirty="0"/>
              <a:t> в </a:t>
            </a:r>
            <a:r>
              <a:rPr dirty="0" err="1"/>
              <a:t>публикациях</a:t>
            </a:r>
            <a:r>
              <a:rPr dirty="0"/>
              <a:t> </a:t>
            </a:r>
            <a:r>
              <a:rPr dirty="0" err="1"/>
              <a:t>часто</a:t>
            </a:r>
            <a:r>
              <a:rPr dirty="0"/>
              <a:t> </a:t>
            </a:r>
            <a:r>
              <a:rPr dirty="0" err="1"/>
              <a:t>задается</a:t>
            </a:r>
            <a:r>
              <a:rPr dirty="0"/>
              <a:t> </a:t>
            </a:r>
            <a:r>
              <a:rPr dirty="0" err="1"/>
              <a:t>вопрос</a:t>
            </a:r>
            <a:r>
              <a:rPr dirty="0"/>
              <a:t> </a:t>
            </a:r>
            <a:r>
              <a:rPr dirty="0" err="1"/>
              <a:t>аудитории</a:t>
            </a:r>
            <a:r>
              <a:rPr dirty="0"/>
              <a:t> </a:t>
            </a:r>
            <a:r>
              <a:rPr dirty="0" err="1"/>
              <a:t>чтобы</a:t>
            </a:r>
            <a:r>
              <a:rPr dirty="0"/>
              <a:t> </a:t>
            </a:r>
            <a:r>
              <a:rPr dirty="0" err="1"/>
              <a:t>вовлечь</a:t>
            </a:r>
            <a:r>
              <a:rPr dirty="0"/>
              <a:t> </a:t>
            </a:r>
            <a:r>
              <a:rPr dirty="0" err="1"/>
              <a:t>пользователей</a:t>
            </a:r>
            <a:r>
              <a:rPr dirty="0"/>
              <a:t> в </a:t>
            </a:r>
            <a:r>
              <a:rPr dirty="0" err="1"/>
              <a:t>обсуждении</a:t>
            </a:r>
            <a:r>
              <a:rPr dirty="0"/>
              <a:t> в </a:t>
            </a:r>
            <a:r>
              <a:rPr dirty="0" err="1"/>
              <a:t>комментариях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Закругленный прямоугольник"/>
          <p:cNvSpPr/>
          <p:nvPr/>
        </p:nvSpPr>
        <p:spPr>
          <a:xfrm>
            <a:off x="-623258" y="5452750"/>
            <a:ext cx="13954338" cy="1864542"/>
          </a:xfrm>
          <a:prstGeom prst="roundRect">
            <a:avLst>
              <a:gd name="adj" fmla="val 33186"/>
            </a:avLst>
          </a:prstGeom>
          <a:solidFill>
            <a:srgbClr val="28471E">
              <a:alpha val="5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1" name="Закругленный прямоугольник"/>
          <p:cNvSpPr/>
          <p:nvPr/>
        </p:nvSpPr>
        <p:spPr>
          <a:xfrm>
            <a:off x="938656" y="1175924"/>
            <a:ext cx="4258349" cy="970594"/>
          </a:xfrm>
          <a:prstGeom prst="roundRect">
            <a:avLst>
              <a:gd name="adj" fmla="val 38344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2" name="Закругленный прямоугольник"/>
          <p:cNvSpPr/>
          <p:nvPr/>
        </p:nvSpPr>
        <p:spPr>
          <a:xfrm>
            <a:off x="938656" y="2226382"/>
            <a:ext cx="4258349" cy="970595"/>
          </a:xfrm>
          <a:prstGeom prst="roundRect">
            <a:avLst>
              <a:gd name="adj" fmla="val 38344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3" name="TextBox 20"/>
          <p:cNvSpPr txBox="1"/>
          <p:nvPr/>
        </p:nvSpPr>
        <p:spPr>
          <a:xfrm>
            <a:off x="670610" y="235380"/>
            <a:ext cx="1136660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ЗНАЧЕНИЕ ДЛЯ ОТКРЫТОСТИ БЮДЖЕТА И ПЕРСПЕКТИВЫ РАЗВИТИЯ</a:t>
            </a:r>
          </a:p>
        </p:txBody>
      </p:sp>
      <p:sp>
        <p:nvSpPr>
          <p:cNvPr id="274" name="Закругленный прямоугольник"/>
          <p:cNvSpPr/>
          <p:nvPr/>
        </p:nvSpPr>
        <p:spPr>
          <a:xfrm>
            <a:off x="938656" y="3276841"/>
            <a:ext cx="4258349" cy="970595"/>
          </a:xfrm>
          <a:prstGeom prst="roundRect">
            <a:avLst>
              <a:gd name="adj" fmla="val 38344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75" name="TextBox 40"/>
          <p:cNvSpPr txBox="1"/>
          <p:nvPr/>
        </p:nvSpPr>
        <p:spPr>
          <a:xfrm>
            <a:off x="55557" y="813085"/>
            <a:ext cx="6024547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91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Вклад в открытость бюджета</a:t>
            </a:r>
          </a:p>
        </p:txBody>
      </p:sp>
      <p:sp>
        <p:nvSpPr>
          <p:cNvPr id="276" name="TextBox 42"/>
          <p:cNvSpPr txBox="1"/>
          <p:nvPr/>
        </p:nvSpPr>
        <p:spPr>
          <a:xfrm>
            <a:off x="6099352" y="810254"/>
            <a:ext cx="6024546" cy="383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>
                <a:solidFill>
                  <a:srgbClr val="91A28C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Перспективы развития</a:t>
            </a:r>
          </a:p>
        </p:txBody>
      </p:sp>
      <p:sp>
        <p:nvSpPr>
          <p:cNvPr id="277" name="TextBox 2"/>
          <p:cNvSpPr txBox="1"/>
          <p:nvPr/>
        </p:nvSpPr>
        <p:spPr>
          <a:xfrm>
            <a:off x="334523" y="5694228"/>
            <a:ext cx="12038776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rPr dirty="0" err="1"/>
              <a:t>Телепрограмма</a:t>
            </a:r>
            <a:r>
              <a:rPr dirty="0"/>
              <a:t> «</a:t>
            </a:r>
            <a:r>
              <a:rPr dirty="0" err="1"/>
              <a:t>Финансовая</a:t>
            </a:r>
            <a:r>
              <a:rPr dirty="0"/>
              <a:t> </a:t>
            </a:r>
            <a:r>
              <a:rPr dirty="0" err="1"/>
              <a:t>среда</a:t>
            </a:r>
            <a:r>
              <a:rPr dirty="0"/>
              <a:t>»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эффективным</a:t>
            </a:r>
            <a:r>
              <a:rPr dirty="0"/>
              <a:t> </a:t>
            </a:r>
            <a:r>
              <a:rPr dirty="0" err="1"/>
              <a:t>инструментом</a:t>
            </a:r>
            <a:r>
              <a:rPr dirty="0"/>
              <a:t> </a:t>
            </a:r>
            <a:r>
              <a:rPr dirty="0" err="1"/>
              <a:t>финансового</a:t>
            </a:r>
            <a:r>
              <a:rPr dirty="0"/>
              <a:t> </a:t>
            </a:r>
            <a:r>
              <a:rPr dirty="0" err="1"/>
              <a:t>просвещения</a:t>
            </a:r>
            <a:r>
              <a:rPr dirty="0"/>
              <a:t> населения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smtClean="0"/>
              <a:t>Санкт-Петербурга</a:t>
            </a:r>
            <a:r>
              <a:rPr dirty="0"/>
              <a:t>, </a:t>
            </a:r>
            <a:r>
              <a:rPr dirty="0" err="1"/>
              <a:t>способствует</a:t>
            </a:r>
            <a:r>
              <a:rPr dirty="0"/>
              <a:t> </a:t>
            </a:r>
            <a:r>
              <a:rPr dirty="0" err="1"/>
              <a:t>повышению</a:t>
            </a:r>
            <a:r>
              <a:rPr dirty="0"/>
              <a:t> финансовой грамотности </a:t>
            </a:r>
            <a:r>
              <a:rPr dirty="0" err="1"/>
              <a:t>граждан</a:t>
            </a:r>
            <a:r>
              <a:rPr dirty="0"/>
              <a:t> и </a:t>
            </a:r>
            <a:r>
              <a:rPr dirty="0" err="1"/>
              <a:t>поддерживает</a:t>
            </a:r>
            <a:r>
              <a:rPr dirty="0"/>
              <a:t> </a:t>
            </a:r>
            <a:r>
              <a:rPr dirty="0" err="1"/>
              <a:t>политику</a:t>
            </a:r>
            <a:r>
              <a:rPr dirty="0"/>
              <a:t> </a:t>
            </a:r>
            <a:r>
              <a:rPr dirty="0" err="1"/>
              <a:t>открытости</a:t>
            </a:r>
            <a:r>
              <a:rPr dirty="0"/>
              <a:t> </a:t>
            </a:r>
            <a:r>
              <a:rPr dirty="0" err="1"/>
              <a:t>бюджета</a:t>
            </a:r>
            <a:r>
              <a:rPr dirty="0"/>
              <a:t>, </a:t>
            </a:r>
            <a:r>
              <a:rPr dirty="0" err="1"/>
              <a:t>реализуемую</a:t>
            </a:r>
            <a:r>
              <a:rPr dirty="0"/>
              <a:t> </a:t>
            </a:r>
            <a:r>
              <a:rPr dirty="0" err="1"/>
              <a:t>Комитетом</a:t>
            </a:r>
            <a:r>
              <a:rPr dirty="0"/>
              <a:t> </a:t>
            </a:r>
            <a:r>
              <a:rPr dirty="0" err="1"/>
              <a:t>финансов</a:t>
            </a:r>
            <a:r>
              <a:rPr dirty="0"/>
              <a:t> </a:t>
            </a:r>
            <a:r>
              <a:rPr dirty="0" smtClean="0"/>
              <a:t>Санкт-Петербурга</a:t>
            </a:r>
            <a:endParaRPr dirty="0"/>
          </a:p>
        </p:txBody>
      </p:sp>
      <p:sp>
        <p:nvSpPr>
          <p:cNvPr id="278" name="TextBox 6"/>
          <p:cNvSpPr txBox="1"/>
          <p:nvPr/>
        </p:nvSpPr>
        <p:spPr>
          <a:xfrm>
            <a:off x="1098873" y="1234500"/>
            <a:ext cx="4405661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rPr dirty="0" err="1"/>
              <a:t>Объяснение</a:t>
            </a:r>
            <a:r>
              <a:rPr dirty="0"/>
              <a:t> </a:t>
            </a:r>
            <a:r>
              <a:rPr dirty="0" err="1"/>
              <a:t>бюджетных</a:t>
            </a:r>
            <a:r>
              <a:rPr dirty="0"/>
              <a:t> </a:t>
            </a:r>
            <a:r>
              <a:rPr dirty="0" err="1"/>
              <a:t>процессов</a:t>
            </a:r>
            <a:r>
              <a:rPr dirty="0"/>
              <a:t> </a:t>
            </a:r>
            <a:r>
              <a:rPr dirty="0" err="1"/>
              <a:t>доступным</a:t>
            </a:r>
            <a:r>
              <a:rPr dirty="0"/>
              <a:t> </a:t>
            </a:r>
            <a:r>
              <a:rPr dirty="0" err="1"/>
              <a:t>языком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широкой</a:t>
            </a:r>
            <a:r>
              <a:rPr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аудитории</a:t>
            </a:r>
            <a:endParaRPr dirty="0"/>
          </a:p>
        </p:txBody>
      </p:sp>
      <p:sp>
        <p:nvSpPr>
          <p:cNvPr id="279" name="TextBox 8"/>
          <p:cNvSpPr txBox="1"/>
          <p:nvPr/>
        </p:nvSpPr>
        <p:spPr>
          <a:xfrm>
            <a:off x="1126080" y="2420167"/>
            <a:ext cx="2675156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Популяризация участия граждан</a:t>
            </a:r>
          </a:p>
        </p:txBody>
      </p:sp>
      <p:sp>
        <p:nvSpPr>
          <p:cNvPr id="280" name="Закругленный прямоугольник"/>
          <p:cNvSpPr/>
          <p:nvPr/>
        </p:nvSpPr>
        <p:spPr>
          <a:xfrm>
            <a:off x="938656" y="4327300"/>
            <a:ext cx="4258349" cy="970594"/>
          </a:xfrm>
          <a:prstGeom prst="roundRect">
            <a:avLst>
              <a:gd name="adj" fmla="val 38344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1" name="TextBox 4"/>
          <p:cNvSpPr txBox="1"/>
          <p:nvPr/>
        </p:nvSpPr>
        <p:spPr>
          <a:xfrm>
            <a:off x="1102054" y="3343625"/>
            <a:ext cx="3931553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Повышение финансовой культуры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вовлечённости жителей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в бюджетные обсуждения</a:t>
            </a:r>
          </a:p>
        </p:txBody>
      </p:sp>
      <p:sp>
        <p:nvSpPr>
          <p:cNvPr id="282" name="TextBox 10"/>
          <p:cNvSpPr txBox="1"/>
          <p:nvPr/>
        </p:nvSpPr>
        <p:spPr>
          <a:xfrm>
            <a:off x="1206277" y="4501805"/>
            <a:ext cx="3723107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Инструмент публичной отчётности органов власти перед горожанами</a:t>
            </a:r>
          </a:p>
        </p:txBody>
      </p:sp>
      <p:sp>
        <p:nvSpPr>
          <p:cNvPr id="283" name="Закругленный прямоугольник"/>
          <p:cNvSpPr/>
          <p:nvPr/>
        </p:nvSpPr>
        <p:spPr>
          <a:xfrm>
            <a:off x="6982451" y="1164852"/>
            <a:ext cx="4258349" cy="970595"/>
          </a:xfrm>
          <a:prstGeom prst="roundRect">
            <a:avLst>
              <a:gd name="adj" fmla="val 38344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4" name="Закругленный прямоугольник"/>
          <p:cNvSpPr/>
          <p:nvPr/>
        </p:nvSpPr>
        <p:spPr>
          <a:xfrm>
            <a:off x="6982451" y="2215311"/>
            <a:ext cx="4258349" cy="970594"/>
          </a:xfrm>
          <a:prstGeom prst="roundRect">
            <a:avLst>
              <a:gd name="adj" fmla="val 38344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5" name="Закругленный прямоугольник"/>
          <p:cNvSpPr/>
          <p:nvPr/>
        </p:nvSpPr>
        <p:spPr>
          <a:xfrm>
            <a:off x="6982451" y="3265770"/>
            <a:ext cx="4258349" cy="970594"/>
          </a:xfrm>
          <a:prstGeom prst="roundRect">
            <a:avLst>
              <a:gd name="adj" fmla="val 38344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6" name="Закругленный прямоугольник"/>
          <p:cNvSpPr/>
          <p:nvPr/>
        </p:nvSpPr>
        <p:spPr>
          <a:xfrm>
            <a:off x="6982451" y="4316228"/>
            <a:ext cx="4258349" cy="970595"/>
          </a:xfrm>
          <a:prstGeom prst="roundRect">
            <a:avLst>
              <a:gd name="adj" fmla="val 38344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87" name="TextBox 12"/>
          <p:cNvSpPr txBox="1"/>
          <p:nvPr/>
        </p:nvSpPr>
        <p:spPr>
          <a:xfrm>
            <a:off x="7277067" y="1223429"/>
            <a:ext cx="3240349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Расширение присутствия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в социальных сетях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 мессенджерах</a:t>
            </a:r>
          </a:p>
        </p:txBody>
      </p:sp>
      <p:sp>
        <p:nvSpPr>
          <p:cNvPr id="288" name="TextBox 16"/>
          <p:cNvSpPr txBox="1"/>
          <p:nvPr/>
        </p:nvSpPr>
        <p:spPr>
          <a:xfrm>
            <a:off x="7298368" y="2313292"/>
            <a:ext cx="3626514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Увеличение доли коротких видеороликов для молодёжной аудитории</a:t>
            </a:r>
          </a:p>
        </p:txBody>
      </p:sp>
      <p:sp>
        <p:nvSpPr>
          <p:cNvPr id="289" name="TextBox 14"/>
          <p:cNvSpPr txBox="1"/>
          <p:nvPr/>
        </p:nvSpPr>
        <p:spPr>
          <a:xfrm>
            <a:off x="7256858" y="3440275"/>
            <a:ext cx="4148047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Развитие интерактивных форматов: опросы, Q&amp;A, прямые эфиры</a:t>
            </a:r>
          </a:p>
        </p:txBody>
      </p:sp>
      <p:sp>
        <p:nvSpPr>
          <p:cNvPr id="290" name="TextBox 18"/>
          <p:cNvSpPr txBox="1"/>
          <p:nvPr/>
        </p:nvSpPr>
        <p:spPr>
          <a:xfrm>
            <a:off x="7229177" y="4374805"/>
            <a:ext cx="3336129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Интеграция материалов </a:t>
            </a:r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t>в образовательные мероприятия и курсы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Закругленный прямоугольник"/>
          <p:cNvSpPr/>
          <p:nvPr/>
        </p:nvSpPr>
        <p:spPr>
          <a:xfrm>
            <a:off x="586210" y="2495446"/>
            <a:ext cx="11108882" cy="3962221"/>
          </a:xfrm>
          <a:prstGeom prst="roundRect">
            <a:avLst>
              <a:gd name="adj" fmla="val 25965"/>
            </a:avLst>
          </a:prstGeom>
          <a:solidFill>
            <a:srgbClr val="F5F5F5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293" name="TextBox 1"/>
          <p:cNvSpPr txBox="1"/>
          <p:nvPr/>
        </p:nvSpPr>
        <p:spPr>
          <a:xfrm>
            <a:off x="650190" y="338673"/>
            <a:ext cx="5801768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РЕЗУЛЬТАТЫ РЕАЛИЗАЦИИ ПРОЕКТА</a:t>
            </a:r>
          </a:p>
        </p:txBody>
      </p:sp>
      <p:sp>
        <p:nvSpPr>
          <p:cNvPr id="294" name="TextBox 17"/>
          <p:cNvSpPr txBox="1"/>
          <p:nvPr/>
        </p:nvSpPr>
        <p:spPr>
          <a:xfrm>
            <a:off x="616171" y="885105"/>
            <a:ext cx="8310227" cy="136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первый</a:t>
            </a:r>
            <a:r>
              <a:rPr dirty="0"/>
              <a:t> </a:t>
            </a:r>
            <a:r>
              <a:rPr dirty="0" err="1"/>
              <a:t>год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продемонстрировала</a:t>
            </a:r>
            <a:r>
              <a:rPr dirty="0"/>
              <a:t> </a:t>
            </a:r>
            <a:r>
              <a:rPr dirty="0" err="1"/>
              <a:t>устойчивые</a:t>
            </a:r>
            <a:r>
              <a:rPr dirty="0"/>
              <a:t> </a:t>
            </a:r>
            <a:r>
              <a:rPr dirty="0" err="1"/>
              <a:t>показатели</a:t>
            </a:r>
            <a:r>
              <a:rPr dirty="0"/>
              <a:t> </a:t>
            </a:r>
            <a:r>
              <a:rPr dirty="0" err="1"/>
              <a:t>охвата</a:t>
            </a:r>
            <a:r>
              <a:rPr dirty="0"/>
              <a:t> и </a:t>
            </a:r>
            <a:r>
              <a:rPr dirty="0" err="1"/>
              <a:t>вовлечённости</a:t>
            </a:r>
            <a:r>
              <a:rPr dirty="0"/>
              <a:t>, </a:t>
            </a:r>
            <a:r>
              <a:rPr dirty="0" err="1"/>
              <a:t>подтвердив</a:t>
            </a:r>
            <a:r>
              <a:rPr dirty="0"/>
              <a:t> </a:t>
            </a:r>
            <a:r>
              <a:rPr dirty="0" err="1"/>
              <a:t>востребованность</a:t>
            </a:r>
            <a:r>
              <a:rPr dirty="0"/>
              <a:t> </a:t>
            </a:r>
            <a:r>
              <a:rPr dirty="0" err="1"/>
              <a:t>формата</a:t>
            </a:r>
            <a:r>
              <a:rPr dirty="0"/>
              <a:t> </a:t>
            </a:r>
            <a:r>
              <a:rPr dirty="0" err="1"/>
              <a:t>среди</a:t>
            </a:r>
            <a:r>
              <a:rPr dirty="0"/>
              <a:t> </a:t>
            </a:r>
            <a:r>
              <a:rPr dirty="0" err="1"/>
              <a:t>жителей</a:t>
            </a:r>
            <a:r>
              <a:rPr dirty="0"/>
              <a:t> Санкт-Петербурга. </a:t>
            </a:r>
            <a:r>
              <a:rPr dirty="0" err="1"/>
              <a:t>Программа</a:t>
            </a:r>
            <a:r>
              <a:rPr dirty="0"/>
              <a:t>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обеспечивает</a:t>
            </a:r>
            <a:r>
              <a:rPr dirty="0"/>
              <a:t> </a:t>
            </a:r>
            <a:r>
              <a:rPr dirty="0" err="1"/>
              <a:t>продвижение</a:t>
            </a:r>
            <a:r>
              <a:rPr dirty="0"/>
              <a:t> </a:t>
            </a:r>
            <a:r>
              <a:rPr dirty="0" err="1"/>
              <a:t>проекта</a:t>
            </a:r>
            <a:endParaRPr dirty="0"/>
          </a:p>
          <a:p>
            <a:pPr>
              <a:defRPr sz="16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smtClean="0"/>
              <a:t>«</a:t>
            </a:r>
            <a:r>
              <a:rPr dirty="0" err="1"/>
              <a:t>Твои</a:t>
            </a:r>
            <a:r>
              <a:rPr dirty="0"/>
              <a:t> </a:t>
            </a:r>
            <a:r>
              <a:rPr dirty="0" err="1"/>
              <a:t>финансы</a:t>
            </a:r>
            <a:r>
              <a:rPr dirty="0"/>
              <a:t>» и </a:t>
            </a:r>
            <a:r>
              <a:rPr dirty="0" err="1"/>
              <a:t>городских</a:t>
            </a:r>
            <a:r>
              <a:rPr dirty="0"/>
              <a:t> </a:t>
            </a:r>
            <a:r>
              <a:rPr dirty="0" err="1"/>
              <a:t>мероприятий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финансовой грамотности, </a:t>
            </a:r>
            <a:r>
              <a:rPr dirty="0" err="1"/>
              <a:t>усиливая</a:t>
            </a:r>
            <a:r>
              <a:rPr dirty="0"/>
              <a:t> </a:t>
            </a:r>
            <a:r>
              <a:rPr dirty="0" err="1"/>
              <a:t>общий</a:t>
            </a:r>
            <a:r>
              <a:rPr dirty="0"/>
              <a:t> </a:t>
            </a:r>
            <a:r>
              <a:rPr dirty="0" err="1"/>
              <a:t>эффект</a:t>
            </a:r>
            <a:r>
              <a:rPr dirty="0"/>
              <a:t> </a:t>
            </a:r>
            <a:r>
              <a:rPr dirty="0" err="1"/>
              <a:t>просветительской</a:t>
            </a:r>
            <a:r>
              <a:rPr dirty="0"/>
              <a:t> </a:t>
            </a:r>
            <a:r>
              <a:rPr dirty="0" err="1"/>
              <a:t>работы</a:t>
            </a:r>
            <a:r>
              <a:rPr dirty="0"/>
              <a:t> </a:t>
            </a:r>
            <a:r>
              <a:rPr dirty="0" err="1"/>
              <a:t>Комитета</a:t>
            </a:r>
            <a:r>
              <a:rPr dirty="0"/>
              <a:t> </a:t>
            </a:r>
            <a:r>
              <a:rPr dirty="0" err="1" smtClean="0"/>
              <a:t>финансов</a:t>
            </a:r>
            <a:endParaRPr dirty="0"/>
          </a:p>
        </p:txBody>
      </p:sp>
      <p:sp>
        <p:nvSpPr>
          <p:cNvPr id="295" name="TextBox 11"/>
          <p:cNvSpPr txBox="1"/>
          <p:nvPr/>
        </p:nvSpPr>
        <p:spPr>
          <a:xfrm>
            <a:off x="-78672" y="3475594"/>
            <a:ext cx="6008277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Выпусков в год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Ежемесячный регулярный </a:t>
            </a:r>
          </a:p>
          <a:p>
            <a:pPr algn="ctr"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эфир без пропусков</a:t>
            </a:r>
          </a:p>
        </p:txBody>
      </p:sp>
      <p:sp>
        <p:nvSpPr>
          <p:cNvPr id="296" name="TextBox 9"/>
          <p:cNvSpPr txBox="1"/>
          <p:nvPr/>
        </p:nvSpPr>
        <p:spPr>
          <a:xfrm>
            <a:off x="5795316" y="3515224"/>
            <a:ext cx="6475356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Просмотров на выпуск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Среднее число просмотров в социальных сетях </a:t>
            </a:r>
          </a:p>
          <a:p>
            <a:pPr algn="ctr"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на один выпуск</a:t>
            </a:r>
          </a:p>
        </p:txBody>
      </p:sp>
      <p:sp>
        <p:nvSpPr>
          <p:cNvPr id="297" name="TextBox 13"/>
          <p:cNvSpPr txBox="1"/>
          <p:nvPr/>
        </p:nvSpPr>
        <p:spPr>
          <a:xfrm>
            <a:off x="-78672" y="5558083"/>
            <a:ext cx="6008277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Человек в год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Совокупный охват телеаудитории </a:t>
            </a:r>
          </a:p>
          <a:p>
            <a:pPr algn="ctr"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за период реализации</a:t>
            </a:r>
          </a:p>
        </p:txBody>
      </p:sp>
      <p:sp>
        <p:nvSpPr>
          <p:cNvPr id="298" name="TextBox 15"/>
          <p:cNvSpPr txBox="1"/>
          <p:nvPr/>
        </p:nvSpPr>
        <p:spPr>
          <a:xfrm>
            <a:off x="6028856" y="5558083"/>
            <a:ext cx="6008276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t>Тем выпусков</a:t>
            </a:r>
            <a:br/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Количество тематических блоков </a:t>
            </a:r>
          </a:p>
          <a:p>
            <a:pPr algn="ctr">
              <a:defRPr sz="1600">
                <a:latin typeface="IBM Plex Serif Bold"/>
                <a:ea typeface="IBM Plex Serif Bold"/>
                <a:cs typeface="IBM Plex Serif Bold"/>
                <a:sym typeface="IBM Plex Serif Bold"/>
              </a:defRPr>
            </a:pPr>
            <a:r>
              <a:rPr>
                <a:latin typeface="IBM Plex Serif Regular"/>
                <a:ea typeface="IBM Plex Serif Regular"/>
                <a:cs typeface="IBM Plex Serif Regular"/>
                <a:sym typeface="IBM Plex Serif Regular"/>
              </a:rPr>
              <a:t>за первый год работы</a:t>
            </a:r>
          </a:p>
        </p:txBody>
      </p:sp>
      <p:sp>
        <p:nvSpPr>
          <p:cNvPr id="299" name="TextBox 2"/>
          <p:cNvSpPr txBox="1"/>
          <p:nvPr/>
        </p:nvSpPr>
        <p:spPr>
          <a:xfrm>
            <a:off x="2187596" y="2465231"/>
            <a:ext cx="1475741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0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10+</a:t>
            </a:r>
          </a:p>
        </p:txBody>
      </p:sp>
      <p:sp>
        <p:nvSpPr>
          <p:cNvPr id="300" name="TextBox 3"/>
          <p:cNvSpPr txBox="1"/>
          <p:nvPr/>
        </p:nvSpPr>
        <p:spPr>
          <a:xfrm>
            <a:off x="7837923" y="2512260"/>
            <a:ext cx="2390141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0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5000+</a:t>
            </a:r>
          </a:p>
        </p:txBody>
      </p:sp>
      <p:sp>
        <p:nvSpPr>
          <p:cNvPr id="301" name="TextBox 4"/>
          <p:cNvSpPr txBox="1"/>
          <p:nvPr/>
        </p:nvSpPr>
        <p:spPr>
          <a:xfrm>
            <a:off x="1958996" y="4543152"/>
            <a:ext cx="1932941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60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500+</a:t>
            </a:r>
          </a:p>
        </p:txBody>
      </p:sp>
      <p:sp>
        <p:nvSpPr>
          <p:cNvPr id="302" name="TextBox 5"/>
          <p:cNvSpPr txBox="1"/>
          <p:nvPr/>
        </p:nvSpPr>
        <p:spPr>
          <a:xfrm>
            <a:off x="8794602" y="4543152"/>
            <a:ext cx="476784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6000"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7</a:t>
            </a:r>
          </a:p>
        </p:txBody>
      </p:sp>
      <p:sp>
        <p:nvSpPr>
          <p:cNvPr id="303" name="Линия"/>
          <p:cNvSpPr/>
          <p:nvPr/>
        </p:nvSpPr>
        <p:spPr>
          <a:xfrm flipH="1" flipV="1">
            <a:off x="6622581" y="587593"/>
            <a:ext cx="2949857" cy="1"/>
          </a:xfrm>
          <a:prstGeom prst="line">
            <a:avLst/>
          </a:prstGeom>
          <a:ln w="25400">
            <a:solidFill>
              <a:srgbClr val="8BA28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4" name="Линия"/>
          <p:cNvSpPr/>
          <p:nvPr/>
        </p:nvSpPr>
        <p:spPr>
          <a:xfrm flipV="1">
            <a:off x="9563392" y="579941"/>
            <a:ext cx="1" cy="996167"/>
          </a:xfrm>
          <a:prstGeom prst="line">
            <a:avLst/>
          </a:prstGeom>
          <a:ln w="25400">
            <a:solidFill>
              <a:srgbClr val="8BA28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5" name="Линия"/>
          <p:cNvSpPr/>
          <p:nvPr/>
        </p:nvSpPr>
        <p:spPr>
          <a:xfrm flipH="1" flipV="1">
            <a:off x="503536" y="2370995"/>
            <a:ext cx="2949858" cy="1"/>
          </a:xfrm>
          <a:prstGeom prst="line">
            <a:avLst/>
          </a:prstGeom>
          <a:ln w="25400">
            <a:solidFill>
              <a:srgbClr val="8BA28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6" name="Линия"/>
          <p:cNvSpPr/>
          <p:nvPr/>
        </p:nvSpPr>
        <p:spPr>
          <a:xfrm flipV="1">
            <a:off x="492204" y="1387290"/>
            <a:ext cx="1" cy="996166"/>
          </a:xfrm>
          <a:prstGeom prst="line">
            <a:avLst/>
          </a:prstGeom>
          <a:ln w="25400">
            <a:solidFill>
              <a:srgbClr val="8BA28C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Рисунок 5" descr="Рисунок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2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Title 3"/>
          <p:cNvSpPr txBox="1">
            <a:spLocks noGrp="1"/>
          </p:cNvSpPr>
          <p:nvPr>
            <p:ph type="ctrTitle"/>
          </p:nvPr>
        </p:nvSpPr>
        <p:spPr>
          <a:xfrm>
            <a:off x="429790" y="-392691"/>
            <a:ext cx="6516317" cy="2387601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Выпуски программы:</a:t>
            </a:r>
          </a:p>
        </p:txBody>
      </p:sp>
      <p:sp>
        <p:nvSpPr>
          <p:cNvPr id="310" name="Subtitle 4"/>
          <p:cNvSpPr txBox="1">
            <a:spLocks noGrp="1"/>
          </p:cNvSpPr>
          <p:nvPr>
            <p:ph type="subTitle" sz="quarter" idx="1"/>
          </p:nvPr>
        </p:nvSpPr>
        <p:spPr>
          <a:xfrm>
            <a:off x="435086" y="2032588"/>
            <a:ext cx="8262418" cy="574907"/>
          </a:xfrm>
          <a:prstGeom prst="rect">
            <a:avLst/>
          </a:prstGeom>
        </p:spPr>
        <p:txBody>
          <a:bodyPr/>
          <a:lstStyle>
            <a:lvl1pPr defTabSz="841247">
              <a:defRPr sz="2944" u="sng">
                <a:uFill>
                  <a:solidFill>
                    <a:srgbClr val="0563C1"/>
                  </a:solidFill>
                </a:uFill>
                <a:latin typeface="IBM Plex Serif Bold"/>
                <a:ea typeface="IBM Plex Serif Bold"/>
                <a:cs typeface="IBM Plex Serif Bold"/>
                <a:sym typeface="IBM Plex Serif Bold"/>
                <a:hlinkClick r:id="rId3"/>
              </a:defRPr>
            </a:lvl1pPr>
          </a:lstStyle>
          <a:p>
            <a:pPr>
              <a:defRPr>
                <a:uFillTx/>
              </a:defRPr>
            </a:pPr>
            <a:r>
              <a:rPr dirty="0">
                <a:solidFill>
                  <a:schemeClr val="bg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https://tvspb.ru/programs/3469425</a:t>
            </a:r>
          </a:p>
        </p:txBody>
      </p:sp>
      <p:pic>
        <p:nvPicPr>
          <p:cNvPr id="311" name="Graphic 4" descr="Graphic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53610" y="557452"/>
            <a:ext cx="2063470" cy="4873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Рисунок 2" descr="Рисунок 2"/>
          <p:cNvPicPr>
            <a:picLocks noChangeAspect="1"/>
          </p:cNvPicPr>
          <p:nvPr/>
        </p:nvPicPr>
        <p:blipFill>
          <a:blip r:embed="rId5">
            <a:extLst/>
          </a:blip>
          <a:srcRect t="2204" r="5253" b="2204"/>
          <a:stretch>
            <a:fillRect/>
          </a:stretch>
        </p:blipFill>
        <p:spPr>
          <a:xfrm>
            <a:off x="7027851" y="512762"/>
            <a:ext cx="4680879" cy="58689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G_4359.png" descr="IMG_4359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62414" y="2889623"/>
            <a:ext cx="2222301" cy="2222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G_4360.png" descr="IMG_4360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3395" y="2898101"/>
            <a:ext cx="2205344" cy="2205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G_4361.png" descr="IMG_4361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668390" y="2910813"/>
            <a:ext cx="2179922" cy="2179922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Сообщество «Твои финансы» во ВКонтакте"/>
          <p:cNvSpPr txBox="1"/>
          <p:nvPr/>
        </p:nvSpPr>
        <p:spPr>
          <a:xfrm>
            <a:off x="2380269" y="5179669"/>
            <a:ext cx="1867648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 Сообщество «Твои финансы» во ВКонтакте</a:t>
            </a:r>
          </a:p>
        </p:txBody>
      </p:sp>
      <p:sp>
        <p:nvSpPr>
          <p:cNvPr id="317" name="Сообщество…"/>
          <p:cNvSpPr txBox="1"/>
          <p:nvPr/>
        </p:nvSpPr>
        <p:spPr>
          <a:xfrm>
            <a:off x="67993" y="5179669"/>
            <a:ext cx="2741343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Сообщество</a:t>
            </a:r>
            <a:r>
              <a:rPr dirty="0"/>
              <a:t> </a:t>
            </a:r>
          </a:p>
          <a:p>
            <a:pPr>
              <a:defRPr sz="16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Комитета</a:t>
            </a:r>
            <a:r>
              <a:rPr dirty="0"/>
              <a:t> </a:t>
            </a:r>
            <a:r>
              <a:rPr dirty="0" err="1" smtClean="0"/>
              <a:t>финансов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Санкт-Петербурга</a:t>
            </a:r>
            <a:r>
              <a:rPr dirty="0" smtClean="0"/>
              <a:t> </a:t>
            </a:r>
            <a:endParaRPr dirty="0"/>
          </a:p>
          <a:p>
            <a:pPr>
              <a:defRPr sz="16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pP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ВКонтакте</a:t>
            </a:r>
            <a:endParaRPr dirty="0"/>
          </a:p>
        </p:txBody>
      </p:sp>
      <p:sp>
        <p:nvSpPr>
          <p:cNvPr id="318" name="Официальный сайт Комитета финансов Санкт-Петербурга"/>
          <p:cNvSpPr txBox="1"/>
          <p:nvPr/>
        </p:nvSpPr>
        <p:spPr>
          <a:xfrm>
            <a:off x="4701285" y="5179669"/>
            <a:ext cx="2400279" cy="85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600">
                <a:solidFill>
                  <a:srgbClr val="FFFFFF"/>
                </a:solidFill>
                <a:latin typeface="IBM Plex Serif Regular"/>
                <a:ea typeface="IBM Plex Serif Regular"/>
                <a:cs typeface="IBM Plex Serif Regular"/>
                <a:sym typeface="IBM Plex Serif Regular"/>
              </a:defRPr>
            </a:lvl1pPr>
          </a:lstStyle>
          <a:p>
            <a:r>
              <a:t>Официальный сайт Комитета финансов Санкт-Петербурга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1029</Words>
  <Application>Microsoft Office PowerPoint</Application>
  <PresentationFormat>Широкоэкранный</PresentationFormat>
  <Paragraphs>167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IBM Plex Serif Bold</vt:lpstr>
      <vt:lpstr>IBM Plex Serif Regular</vt:lpstr>
      <vt:lpstr>IBM Plex Serif Text</vt:lpstr>
      <vt:lpstr>Тема Office</vt:lpstr>
      <vt:lpstr>ТЕЛЕПРОГРАММА «ФИНАНСОВАЯ СРЕДА»  КАК ИНСТРУМЕНТ ПОВЫШЕНИЯ БЮДЖЕТНОЙ И ФИНАНСОВОЙ ГРАМОТНОСТИ НАСЕЛЕНИЯ  САНКТ-ПЕТЕРБУРГА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Выпуски программы: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ТЕЛЕПРОГРАММА «ФИНАНСОВАЯ СРЕДА»  КАК ИНСТРУМЕНТ ПОВЫШЕНИЯ БЮДЖЕТНОЙ И ФИНАНСОВОЙ ГРАМОТНОСТИ НАСЕЛЕНИЯ  САНКТ-ПЕТЕРБУРГА</dc:title>
  <cp:lastModifiedBy>Ерофеева Анита Владимировна</cp:lastModifiedBy>
  <cp:revision>2</cp:revision>
  <dcterms:modified xsi:type="dcterms:W3CDTF">2026-06-17T07:45:27Z</dcterms:modified>
</cp:coreProperties>
</file>