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Default Extension="emf" ContentType="image/x-emf"/>
  <Override PartName="/ppt/activeX/activeX1.xml" ContentType="application/vnd.ms-office.activeX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7" r:id="rId1"/>
    <p:sldMasterId id="2147483969" r:id="rId2"/>
    <p:sldMasterId id="2147483987" r:id="rId3"/>
  </p:sldMasterIdLst>
  <p:notesMasterIdLst>
    <p:notesMasterId r:id="rId56"/>
  </p:notesMasterIdLst>
  <p:sldIdLst>
    <p:sldId id="283" r:id="rId4"/>
    <p:sldId id="258" r:id="rId5"/>
    <p:sldId id="288" r:id="rId6"/>
    <p:sldId id="289" r:id="rId7"/>
    <p:sldId id="279" r:id="rId8"/>
    <p:sldId id="270" r:id="rId9"/>
    <p:sldId id="284" r:id="rId10"/>
    <p:sldId id="268" r:id="rId11"/>
    <p:sldId id="335" r:id="rId12"/>
    <p:sldId id="298" r:id="rId13"/>
    <p:sldId id="304" r:id="rId14"/>
    <p:sldId id="303" r:id="rId15"/>
    <p:sldId id="302" r:id="rId16"/>
    <p:sldId id="301" r:id="rId17"/>
    <p:sldId id="300" r:id="rId18"/>
    <p:sldId id="299" r:id="rId19"/>
    <p:sldId id="336" r:id="rId20"/>
    <p:sldId id="294" r:id="rId21"/>
    <p:sldId id="295" r:id="rId22"/>
    <p:sldId id="296" r:id="rId23"/>
    <p:sldId id="297" r:id="rId24"/>
    <p:sldId id="290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326" r:id="rId47"/>
    <p:sldId id="327" r:id="rId48"/>
    <p:sldId id="328" r:id="rId49"/>
    <p:sldId id="329" r:id="rId50"/>
    <p:sldId id="330" r:id="rId51"/>
    <p:sldId id="331" r:id="rId52"/>
    <p:sldId id="332" r:id="rId53"/>
    <p:sldId id="333" r:id="rId54"/>
    <p:sldId id="334" r:id="rId55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7937"/>
    <a:srgbClr val="C4B754"/>
    <a:srgbClr val="D00202"/>
    <a:srgbClr val="81C184"/>
    <a:srgbClr val="00FF00"/>
    <a:srgbClr val="E08C38"/>
    <a:srgbClr val="49BF98"/>
    <a:srgbClr val="FF9900"/>
    <a:srgbClr val="7A6B00"/>
    <a:srgbClr val="7B792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8" autoAdjust="0"/>
    <p:restoredTop sz="94689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activeX/activeX1.xml><?xml version="1.0" encoding="utf-8"?>
<ax:ocx xmlns:ax="http://schemas.microsoft.com/office/2006/activeX" xmlns:r="http://schemas.openxmlformats.org/officeDocument/2006/relationships" ax:classid="{978C9E23-D4B0-11CE-BF2D-00AA003F40D0}" ax:persistence="persistPropertyBag">
  <ax:ocxPr ax:name="ForeColor" ax:value="0"/>
  <ax:ocxPr ax:name="BackColor" ax:value="16777215"/>
  <ax:ocxPr ax:name="Caption" ax:value="Label1"/>
  <ax:ocxPr ax:name="Size" ax:value="16933;11298"/>
  <ax:ocxPr ax:name="FontName" ax:value="Arial"/>
  <ax:ocxPr ax:name="FontHeight" ax:value="285"/>
  <ax:ocxPr ax:name="FontCharSet" ax:value="204"/>
  <ax:ocxPr ax:name="FontPitchAndFamily" ax:value="2"/>
</ax:ocx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.xlsx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2.xlsx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Relationship Id="rId4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Office_Excel4.xlsx"/><Relationship Id="rId1" Type="http://schemas.openxmlformats.org/officeDocument/2006/relationships/image" Target="../media/image34.wmf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6.xlsx"/><Relationship Id="rId1" Type="http://schemas.openxmlformats.org/officeDocument/2006/relationships/image" Target="../media/image37.jpe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7.xlsx"/><Relationship Id="rId1" Type="http://schemas.openxmlformats.org/officeDocument/2006/relationships/image" Target="../media/image38.wmf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Office_Excel8.xlsx"/><Relationship Id="rId1" Type="http://schemas.openxmlformats.org/officeDocument/2006/relationships/image" Target="../media/image40.jpeg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7388854671183404"/>
          <c:y val="6.5184728949112133E-2"/>
          <c:w val="0.65222290657633264"/>
          <c:h val="0.869630542101780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explosion val="4"/>
          <c:dPt>
            <c:idx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Pt>
            <c:idx val="1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57.7</c:v>
                </c:pt>
                <c:pt idx="1">
                  <c:v>42.3</c:v>
                </c:pt>
              </c:numCache>
            </c:numRef>
          </c:val>
        </c:ser>
        <c:firstSliceAng val="0"/>
      </c:pieChart>
    </c:plotArea>
    <c:plotVisOnly val="1"/>
  </c:chart>
  <c:spPr>
    <a:ln>
      <a:solidFill>
        <a:schemeClr val="bg1"/>
      </a:solidFill>
    </a:ln>
  </c:spPr>
  <c:txPr>
    <a:bodyPr/>
    <a:lstStyle/>
    <a:p>
      <a:pPr>
        <a:defRPr sz="1800">
          <a:ln>
            <a:solidFill>
              <a:schemeClr val="tx1">
                <a:lumMod val="75000"/>
                <a:lumOff val="25000"/>
              </a:schemeClr>
            </a:solidFill>
          </a:ln>
        </a:defRPr>
      </a:pPr>
      <a:endParaRPr lang="ru-RU"/>
    </a:p>
  </c:txPr>
  <c:externalData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dPt>
            <c:idx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28.03</c:v>
                </c:pt>
                <c:pt idx="1">
                  <c:v>33.71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2171837708830549"/>
          <c:y val="9.6916299559471397E-2"/>
          <c:w val="0.74940334128878283"/>
          <c:h val="0.59471365638766516"/>
        </c:manualLayout>
      </c:layout>
      <c:barChart>
        <c:barDir val="col"/>
        <c:grouping val="clustered"/>
        <c:ser>
          <c:idx val="1"/>
          <c:order val="1"/>
          <c:tx>
            <c:strRef>
              <c:f>Sheet1!$A$3</c:f>
              <c:strCache>
                <c:ptCount val="1"/>
                <c:pt idx="0">
                  <c:v>Объем отгрузки, млн.руб.</c:v>
                </c:pt>
              </c:strCache>
            </c:strRef>
          </c:tx>
          <c:spPr>
            <a:blipFill dpi="0" rotWithShape="0">
              <a:blip xmlns:r="http://schemas.openxmlformats.org/officeDocument/2006/relationships" r:embed="rId1"/>
              <a:srcRect/>
              <a:stretch>
                <a:fillRect/>
              </a:stretch>
            </a:blipFill>
            <a:ln w="53256">
              <a:noFill/>
            </a:ln>
          </c:spPr>
          <c:pictureOptions>
            <c:pictureFormat val="stretch"/>
          </c:pictureOptions>
          <c:dPt>
            <c:idx val="0"/>
            <c:spPr>
              <a:blipFill dpi="0" rotWithShape="0">
                <a:blip xmlns:r="http://schemas.openxmlformats.org/officeDocument/2006/relationships" r:embed="rId2"/>
                <a:srcRect/>
                <a:stretch>
                  <a:fillRect/>
                </a:stretch>
              </a:blipFill>
              <a:ln w="53256">
                <a:noFill/>
              </a:ln>
            </c:spPr>
            <c:pictureOptions>
              <c:pictureFormat val="stretch"/>
            </c:pictureOptions>
          </c:dPt>
          <c:dPt>
            <c:idx val="1"/>
            <c:spPr>
              <a:blipFill dpi="0" rotWithShape="0">
                <a:blip xmlns:r="http://schemas.openxmlformats.org/officeDocument/2006/relationships" r:embed="rId3"/>
                <a:srcRect/>
                <a:stretch>
                  <a:fillRect l="-52000" r="-58000"/>
                </a:stretch>
              </a:blipFill>
              <a:ln w="53256">
                <a:noFill/>
              </a:ln>
            </c:spPr>
            <c:pictureOptions>
              <c:pictureFormat val="stretch"/>
            </c:pictureOptions>
          </c:dPt>
          <c:dPt>
            <c:idx val="2"/>
            <c:spPr>
              <a:blipFill dpi="0" rotWithShape="0">
                <a:blip xmlns:r="http://schemas.openxmlformats.org/officeDocument/2006/relationships" r:embed="rId2"/>
                <a:srcRect/>
                <a:stretch>
                  <a:fillRect/>
                </a:stretch>
              </a:blipFill>
              <a:ln w="53256">
                <a:noFill/>
              </a:ln>
            </c:spPr>
            <c:pictureOptions>
              <c:pictureFormat val="stretch"/>
            </c:pictureOptions>
          </c:dPt>
          <c:dPt>
            <c:idx val="3"/>
            <c:spPr>
              <a:blipFill dpi="0" rotWithShape="0">
                <a:blip xmlns:r="http://schemas.openxmlformats.org/officeDocument/2006/relationships" r:embed="rId3"/>
                <a:srcRect/>
                <a:stretch>
                  <a:fillRect l="-52000" r="-58000"/>
                </a:stretch>
              </a:blipFill>
              <a:ln w="53256">
                <a:noFill/>
              </a:ln>
            </c:spPr>
            <c:pictureOptions>
              <c:pictureFormat val="stretch"/>
            </c:pictureOptions>
          </c:dPt>
          <c:dLbls>
            <c:dLbl>
              <c:idx val="0"/>
              <c:layout>
                <c:manualLayout>
                  <c:x val="6.2319553805774497E-3"/>
                  <c:y val="8.8782267441914739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2.6879921259842579E-3"/>
                  <c:y val="0.11026288869996086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3.5918635170603692E-3"/>
                  <c:y val="0.11441672498728159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3.1806649168854015E-3"/>
                  <c:y val="8.9830449213013322E-2"/>
                </c:manualLayout>
              </c:layout>
              <c:dLblPos val="outEnd"/>
              <c:showVal val="1"/>
            </c:dLbl>
            <c:spPr>
              <a:solidFill>
                <a:srgbClr val="FFFFFF"/>
              </a:solidFill>
              <a:ln w="6657">
                <a:solidFill>
                  <a:srgbClr val="000000"/>
                </a:solidFill>
                <a:prstDash val="solid"/>
              </a:ln>
            </c:spPr>
            <c:txPr>
              <a:bodyPr/>
              <a:lstStyle/>
              <a:p>
                <a:pPr>
                  <a:defRPr sz="1782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2012 г</c:v>
                </c:pt>
                <c:pt idx="1">
                  <c:v>2013 г.</c:v>
                </c:pt>
                <c:pt idx="2">
                  <c:v>2014 г.</c:v>
                </c:pt>
                <c:pt idx="3">
                  <c:v>2015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6223.1</c:v>
                </c:pt>
                <c:pt idx="1">
                  <c:v>6037.6</c:v>
                </c:pt>
                <c:pt idx="2">
                  <c:v>7201.5</c:v>
                </c:pt>
                <c:pt idx="3" formatCode="0.0">
                  <c:v>7865</c:v>
                </c:pt>
              </c:numCache>
            </c:numRef>
          </c:val>
        </c:ser>
        <c:gapWidth val="40"/>
        <c:axId val="70539904"/>
        <c:axId val="70558080"/>
      </c:barChart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Темп роста к предыдущему году, %</c:v>
                </c:pt>
              </c:strCache>
            </c:strRef>
          </c:tx>
          <c:spPr>
            <a:ln w="79884">
              <a:solidFill>
                <a:srgbClr val="000080"/>
              </a:solidFill>
              <a:prstDash val="solid"/>
            </a:ln>
          </c:spPr>
          <c:marker>
            <c:symbol val="diamond"/>
            <c:size val="18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5.9739173228346765E-2"/>
                  <c:y val="-5.7839590046124933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5.8681649168853767E-2"/>
                  <c:y val="-8.703367737353995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9052930883639936E-2"/>
                  <c:y val="-7.255003403879654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1777012248468847E-2"/>
                  <c:y val="-0.1555919824378135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109,4%</a:t>
                    </a:r>
                    <a:endParaRPr lang="ru-RU" dirty="0"/>
                  </a:p>
                </c:rich>
              </c:tx>
              <c:dLblPos val="r"/>
            </c:dLbl>
            <c:spPr>
              <a:noFill/>
              <a:ln w="53256">
                <a:noFill/>
              </a:ln>
            </c:spPr>
            <c:txPr>
              <a:bodyPr/>
              <a:lstStyle/>
              <a:p>
                <a:pPr>
                  <a:defRPr sz="2097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2012 г</c:v>
                </c:pt>
                <c:pt idx="1">
                  <c:v>2013 г.</c:v>
                </c:pt>
                <c:pt idx="2">
                  <c:v>2014 г.</c:v>
                </c:pt>
                <c:pt idx="3">
                  <c:v>2015</c:v>
                </c:pt>
              </c:strCache>
            </c:strRef>
          </c:cat>
          <c:val>
            <c:numRef>
              <c:f>Sheet1!$B$2:$E$2</c:f>
              <c:numCache>
                <c:formatCode>0.0</c:formatCode>
                <c:ptCount val="4"/>
                <c:pt idx="0">
                  <c:v>114</c:v>
                </c:pt>
                <c:pt idx="1">
                  <c:v>97</c:v>
                </c:pt>
                <c:pt idx="2" formatCode="General">
                  <c:v>119.4</c:v>
                </c:pt>
                <c:pt idx="3" formatCode="General">
                  <c:v>109.2</c:v>
                </c:pt>
              </c:numCache>
            </c:numRef>
          </c:val>
        </c:ser>
        <c:marker val="1"/>
        <c:axId val="70559616"/>
        <c:axId val="70561152"/>
      </c:lineChart>
      <c:catAx>
        <c:axId val="70539904"/>
        <c:scaling>
          <c:orientation val="minMax"/>
        </c:scaling>
        <c:axPos val="b"/>
        <c:numFmt formatCode="General" sourceLinked="1"/>
        <c:tickLblPos val="nextTo"/>
        <c:spPr>
          <a:ln w="665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97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0558080"/>
        <c:crosses val="autoZero"/>
        <c:auto val="1"/>
        <c:lblAlgn val="ctr"/>
        <c:lblOffset val="100"/>
        <c:tickLblSkip val="1"/>
        <c:tickMarkSkip val="1"/>
      </c:catAx>
      <c:valAx>
        <c:axId val="70558080"/>
        <c:scaling>
          <c:orientation val="minMax"/>
          <c:max val="8000"/>
        </c:scaling>
        <c:axPos val="l"/>
        <c:majorGridlines>
          <c:spPr>
            <a:ln w="6657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665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97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0539904"/>
        <c:crosses val="autoZero"/>
        <c:crossBetween val="between"/>
      </c:valAx>
      <c:catAx>
        <c:axId val="70559616"/>
        <c:scaling>
          <c:orientation val="minMax"/>
        </c:scaling>
        <c:delete val="1"/>
        <c:axPos val="b"/>
        <c:tickLblPos val="nextTo"/>
        <c:crossAx val="70561152"/>
        <c:crosses val="autoZero"/>
        <c:auto val="1"/>
        <c:lblAlgn val="ctr"/>
        <c:lblOffset val="100"/>
      </c:catAx>
      <c:valAx>
        <c:axId val="70561152"/>
        <c:scaling>
          <c:orientation val="minMax"/>
        </c:scaling>
        <c:axPos val="r"/>
        <c:numFmt formatCode="0.0" sourceLinked="1"/>
        <c:majorTickMark val="cross"/>
        <c:tickLblPos val="nextTo"/>
        <c:spPr>
          <a:ln w="665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97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0559616"/>
        <c:crosses val="max"/>
        <c:crossBetween val="between"/>
      </c:valAx>
      <c:spPr>
        <a:ln w="26628">
          <a:solidFill>
            <a:srgbClr val="FFFF99"/>
          </a:solidFill>
          <a:prstDash val="solid"/>
        </a:ln>
      </c:spPr>
    </c:plotArea>
    <c:legend>
      <c:legendPos val="b"/>
      <c:layout/>
      <c:spPr>
        <a:noFill/>
        <a:ln w="53256">
          <a:noFill/>
        </a:ln>
      </c:spPr>
      <c:txPr>
        <a:bodyPr/>
        <a:lstStyle/>
        <a:p>
          <a:pPr>
            <a:defRPr sz="2023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2097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238577919479333"/>
          <c:y val="9.4306003220478121E-2"/>
          <c:w val="0.81602122637459407"/>
          <c:h val="0.73581242114750534"/>
        </c:manualLayout>
      </c:layout>
      <c:barChart>
        <c:barDir val="col"/>
        <c:grouping val="clustered"/>
        <c:ser>
          <c:idx val="1"/>
          <c:order val="1"/>
          <c:tx>
            <c:strRef>
              <c:f>Sheet1!$A$3</c:f>
              <c:strCache>
                <c:ptCount val="1"/>
                <c:pt idx="0">
                  <c:v>сальдированная прибыль, млн. руб.</c:v>
                </c:pt>
              </c:strCache>
            </c:strRef>
          </c:tx>
          <c:spPr>
            <a:blipFill dpi="0" rotWithShape="0">
              <a:blip xmlns:r="http://schemas.openxmlformats.org/officeDocument/2006/relationships" r:embed="rId1"/>
              <a:srcRect/>
              <a:stretch>
                <a:fillRect/>
              </a:stretch>
            </a:blipFill>
            <a:ln w="19067">
              <a:pattFill prst="pct50">
                <a:fgClr>
                  <a:srgbClr val="00FF00"/>
                </a:fgClr>
                <a:bgClr>
                  <a:srgbClr val="FFFFFF"/>
                </a:bgClr>
              </a:pattFill>
              <a:prstDash val="solid"/>
            </a:ln>
          </c:spPr>
          <c:pictureOptions>
            <c:pictureFormat val="stretch"/>
          </c:pictureOptions>
          <c:cat>
            <c:strRef>
              <c:f>Sheet1!$B$1:$E$1</c:f>
              <c:strCache>
                <c:ptCount val="4"/>
                <c:pt idx="0">
                  <c:v>2012 г</c:v>
                </c:pt>
                <c:pt idx="1">
                  <c:v>2013 г</c:v>
                </c:pt>
                <c:pt idx="2">
                  <c:v>2014 г.</c:v>
                </c:pt>
                <c:pt idx="3">
                  <c:v>2015 г.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700.4</c:v>
                </c:pt>
                <c:pt idx="1">
                  <c:v>424.7</c:v>
                </c:pt>
                <c:pt idx="2">
                  <c:v>634.5</c:v>
                </c:pt>
                <c:pt idx="3">
                  <c:v>1185.5</c:v>
                </c:pt>
              </c:numCache>
            </c:numRef>
          </c:val>
        </c:ser>
        <c:gapWidth val="75"/>
        <c:axId val="70813568"/>
        <c:axId val="70812032"/>
      </c:barChart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доля прибыльных предприятий, %</c:v>
                </c:pt>
              </c:strCache>
            </c:strRef>
          </c:tx>
          <c:spPr>
            <a:ln w="57200">
              <a:solidFill>
                <a:srgbClr val="000080"/>
              </a:solidFill>
              <a:prstDash val="solid"/>
            </a:ln>
          </c:spPr>
          <c:marker>
            <c:symbol val="diamond"/>
            <c:size val="13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Sheet1!$B$1:$E$1</c:f>
              <c:strCache>
                <c:ptCount val="4"/>
                <c:pt idx="0">
                  <c:v>2012 г</c:v>
                </c:pt>
                <c:pt idx="1">
                  <c:v>2013 г</c:v>
                </c:pt>
                <c:pt idx="2">
                  <c:v>2014 г.</c:v>
                </c:pt>
                <c:pt idx="3">
                  <c:v>2015 г.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82.4</c:v>
                </c:pt>
                <c:pt idx="1">
                  <c:v>86.7</c:v>
                </c:pt>
                <c:pt idx="2">
                  <c:v>90</c:v>
                </c:pt>
                <c:pt idx="3">
                  <c:v>84</c:v>
                </c:pt>
              </c:numCache>
            </c:numRef>
          </c:val>
        </c:ser>
        <c:marker val="1"/>
        <c:axId val="70804224"/>
        <c:axId val="70806144"/>
      </c:lineChart>
      <c:catAx>
        <c:axId val="70804224"/>
        <c:scaling>
          <c:orientation val="minMax"/>
        </c:scaling>
        <c:axPos val="b"/>
        <c:majorTickMark val="none"/>
        <c:tickLblPos val="nextTo"/>
        <c:crossAx val="70806144"/>
        <c:crosses val="autoZero"/>
        <c:auto val="1"/>
        <c:lblAlgn val="ctr"/>
        <c:lblOffset val="100"/>
      </c:catAx>
      <c:valAx>
        <c:axId val="70806144"/>
        <c:scaling>
          <c:orientation val="minMax"/>
        </c:scaling>
        <c:axPos val="r"/>
        <c:majorGridlines/>
        <c:numFmt formatCode="General" sourceLinked="1"/>
        <c:majorTickMark val="none"/>
        <c:tickLblPos val="nextTo"/>
        <c:spPr>
          <a:ln w="25400">
            <a:noFill/>
          </a:ln>
        </c:spPr>
        <c:txPr>
          <a:bodyPr rot="0" vert="horz"/>
          <a:lstStyle/>
          <a:p>
            <a:pPr>
              <a:defRPr sz="1802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0804224"/>
        <c:crosses val="max"/>
        <c:crossBetween val="between"/>
      </c:valAx>
      <c:valAx>
        <c:axId val="70812032"/>
        <c:scaling>
          <c:orientation val="minMax"/>
          <c:max val="1200"/>
        </c:scaling>
        <c:axPos val="l"/>
        <c:numFmt formatCode="General" sourceLinked="1"/>
        <c:tickLblPos val="nextTo"/>
        <c:crossAx val="70813568"/>
        <c:crosses val="autoZero"/>
        <c:crossBetween val="between"/>
      </c:valAx>
      <c:catAx>
        <c:axId val="70813568"/>
        <c:scaling>
          <c:orientation val="minMax"/>
        </c:scaling>
        <c:delete val="1"/>
        <c:axPos val="b"/>
        <c:tickLblPos val="nextTo"/>
        <c:crossAx val="70812032"/>
        <c:crosses val="autoZero"/>
        <c:auto val="1"/>
        <c:lblAlgn val="ctr"/>
        <c:lblOffset val="100"/>
      </c:catAx>
      <c:spPr>
        <a:ln w="19067">
          <a:solidFill>
            <a:srgbClr val="FFFF99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0"/>
          <c:y val="0.9042115473015625"/>
          <c:w val="1"/>
          <c:h val="7.6469422165306444E-2"/>
        </c:manualLayout>
      </c:layout>
      <c:txPr>
        <a:bodyPr/>
        <a:lstStyle/>
        <a:p>
          <a:pPr>
            <a:defRPr sz="16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spPr>
    <a:gradFill>
      <a:gsLst>
        <a:gs pos="0">
          <a:srgbClr val="FFEFD1"/>
        </a:gs>
        <a:gs pos="64999">
          <a:srgbClr val="F0EBD5"/>
        </a:gs>
        <a:gs pos="100000">
          <a:srgbClr val="D1C39F"/>
        </a:gs>
      </a:gsLst>
      <a:lin ang="5400000" scaled="0"/>
    </a:gradFill>
    <a:ln>
      <a:noFill/>
    </a:ln>
    <a:effectLst>
      <a:outerShdw blurRad="50800" dist="50800" dir="5400000" algn="ctr" rotWithShape="0">
        <a:srgbClr val="000000"/>
      </a:outerShdw>
    </a:effectLst>
  </c:spPr>
  <c:txPr>
    <a:bodyPr/>
    <a:lstStyle/>
    <a:p>
      <a:pPr>
        <a:defRPr sz="1802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/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13"/>
      <c:hPercent val="50"/>
      <c:rotY val="359"/>
      <c:depthPercent val="20"/>
      <c:perspective val="0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6138218225324221E-3"/>
          <c:y val="6.2600536729151793E-2"/>
          <c:w val="0.9812141796946271"/>
          <c:h val="0.81398107615020265"/>
        </c:manualLayout>
      </c:layout>
      <c:bar3DChart>
        <c:barDir val="col"/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Оборот, млн. руб.</c:v>
                </c:pt>
              </c:strCache>
            </c:strRef>
          </c:tx>
          <c:spPr>
            <a:pattFill prst="smCheck">
              <a:fgClr>
                <a:srgbClr val="9999FF"/>
              </a:fgClr>
              <a:bgClr>
                <a:srgbClr val="00FF00"/>
              </a:bgClr>
            </a:pattFill>
            <a:ln w="18468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-1.0053402752405544E-2"/>
                  <c:y val="-5.914338120931893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2633,7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-5.4987509600882521E-3"/>
                  <c:y val="-8.9194507040645007E-2"/>
                </c:manualLayout>
              </c:layout>
              <c:tx>
                <c:rich>
                  <a:bodyPr/>
                  <a:lstStyle/>
                  <a:p>
                    <a:r>
                      <a:rPr lang="en-US" b="1" i="1" dirty="0" smtClean="0"/>
                      <a:t>3282</a:t>
                    </a:r>
                    <a:r>
                      <a:rPr lang="ru-RU" b="1" i="1" dirty="0" smtClean="0"/>
                      <a:t>,0</a:t>
                    </a:r>
                    <a:endParaRPr lang="en-US" b="1" i="1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2.4937769084046192E-2"/>
                  <c:y val="-0.10870467272413535"/>
                </c:manualLayout>
              </c:layout>
              <c:showVal val="1"/>
            </c:dLbl>
            <c:dLbl>
              <c:idx val="3"/>
              <c:layout>
                <c:manualLayout>
                  <c:x val="8.7049232567657196E-3"/>
                  <c:y val="-0.10306873770973718"/>
                </c:manualLayout>
              </c:layout>
              <c:showVal val="1"/>
            </c:dLbl>
            <c:dLbl>
              <c:idx val="4"/>
              <c:layout>
                <c:manualLayout>
                  <c:xMode val="edge"/>
                  <c:yMode val="edge"/>
                  <c:x val="0.6440677966101731"/>
                  <c:y val="0.3241106719367613"/>
                </c:manualLayout>
              </c:layout>
              <c:spPr>
                <a:solidFill>
                  <a:srgbClr val="FFFF99"/>
                </a:solidFill>
                <a:ln w="4617">
                  <a:solidFill>
                    <a:srgbClr val="000000"/>
                  </a:solidFill>
                  <a:prstDash val="solid"/>
                </a:ln>
              </c:spPr>
              <c:txPr>
                <a:bodyPr/>
                <a:lstStyle/>
                <a:p>
                  <a:pPr>
                    <a:defRPr sz="1600" b="1" i="1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Val val="1"/>
            </c:dLbl>
            <c:dLbl>
              <c:idx val="5"/>
              <c:layout>
                <c:manualLayout>
                  <c:xMode val="edge"/>
                  <c:yMode val="edge"/>
                  <c:x val="0.65762711864407219"/>
                  <c:y val="0.40316205533596838"/>
                </c:manualLayout>
              </c:layout>
              <c:spPr>
                <a:solidFill>
                  <a:srgbClr val="FFFF99"/>
                </a:solidFill>
                <a:ln w="4617">
                  <a:solidFill>
                    <a:srgbClr val="000000"/>
                  </a:solidFill>
                  <a:prstDash val="solid"/>
                </a:ln>
              </c:spPr>
              <c:txPr>
                <a:bodyPr/>
                <a:lstStyle/>
                <a:p>
                  <a:pPr>
                    <a:defRPr sz="1600" b="1" i="1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Val val="1"/>
            </c:dLbl>
            <c:dLbl>
              <c:idx val="6"/>
              <c:layout>
                <c:manualLayout>
                  <c:xMode val="edge"/>
                  <c:yMode val="edge"/>
                  <c:x val="0.56610169491525419"/>
                  <c:y val="0.37944664031620667"/>
                </c:manualLayout>
              </c:layout>
              <c:spPr>
                <a:solidFill>
                  <a:srgbClr val="FFFF99"/>
                </a:solidFill>
                <a:ln w="4617">
                  <a:solidFill>
                    <a:srgbClr val="000000"/>
                  </a:solidFill>
                  <a:prstDash val="solid"/>
                </a:ln>
              </c:spPr>
              <c:txPr>
                <a:bodyPr/>
                <a:lstStyle/>
                <a:p>
                  <a:pPr>
                    <a:defRPr sz="1600" b="1" i="1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Val val="1"/>
            </c:dLbl>
            <c:dLbl>
              <c:idx val="7"/>
              <c:layout>
                <c:manualLayout>
                  <c:xMode val="edge"/>
                  <c:yMode val="edge"/>
                  <c:x val="0.64915254237288378"/>
                  <c:y val="0.36758893280632432"/>
                </c:manualLayout>
              </c:layout>
              <c:spPr>
                <a:solidFill>
                  <a:srgbClr val="FFFF99"/>
                </a:solidFill>
                <a:ln w="4617">
                  <a:solidFill>
                    <a:srgbClr val="000000"/>
                  </a:solidFill>
                  <a:prstDash val="solid"/>
                </a:ln>
              </c:spPr>
              <c:txPr>
                <a:bodyPr/>
                <a:lstStyle/>
                <a:p>
                  <a:pPr>
                    <a:defRPr sz="1600" b="1" i="1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Val val="1"/>
            </c:dLbl>
            <c:spPr>
              <a:solidFill>
                <a:srgbClr val="FFFF99"/>
              </a:solidFill>
              <a:ln w="4617">
                <a:solidFill>
                  <a:srgbClr val="000000"/>
                </a:solidFill>
                <a:prstDash val="solid"/>
              </a:ln>
            </c:spPr>
            <c:txPr>
              <a:bodyPr/>
              <a:lstStyle/>
              <a:p>
                <a:pPr>
                  <a:defRPr sz="2036" b="1" i="1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  <c:pt idx="3">
                  <c:v>2015 г.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2633.7</c:v>
                </c:pt>
                <c:pt idx="1">
                  <c:v>3282</c:v>
                </c:pt>
                <c:pt idx="2">
                  <c:v>3730.4</c:v>
                </c:pt>
                <c:pt idx="3">
                  <c:v>4364.5</c:v>
                </c:pt>
              </c:numCache>
            </c:numRef>
          </c:val>
          <c:shape val="coneToMax"/>
        </c:ser>
        <c:gapWidth val="137"/>
        <c:gapDepth val="0"/>
        <c:shape val="cone"/>
        <c:axId val="69233280"/>
        <c:axId val="70816128"/>
        <c:axId val="57291200"/>
      </c:bar3DChart>
      <c:catAx>
        <c:axId val="69233280"/>
        <c:scaling>
          <c:orientation val="minMax"/>
        </c:scaling>
        <c:axPos val="b"/>
        <c:numFmt formatCode="General" sourceLinked="1"/>
        <c:tickLblPos val="low"/>
        <c:spPr>
          <a:solidFill>
            <a:srgbClr val="FFFFFF"/>
          </a:solidFill>
          <a:ln w="461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36" b="1" i="0" u="none" strike="noStrike" baseline="0">
                <a:solidFill>
                  <a:srgbClr val="8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70816128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70816128"/>
        <c:scaling>
          <c:orientation val="minMax"/>
        </c:scaling>
        <c:delete val="1"/>
        <c:axPos val="r"/>
        <c:numFmt formatCode="General" sourceLinked="1"/>
        <c:tickLblPos val="nextTo"/>
        <c:crossAx val="69233280"/>
        <c:crosses val="max"/>
        <c:crossBetween val="between"/>
      </c:valAx>
      <c:serAx>
        <c:axId val="57291200"/>
        <c:scaling>
          <c:orientation val="minMax"/>
        </c:scaling>
        <c:delete val="1"/>
        <c:axPos val="b"/>
        <c:tickLblPos val="nextTo"/>
        <c:crossAx val="70816128"/>
        <c:crosses val="autoZero"/>
      </c:serAx>
      <c:spPr>
        <a:noFill/>
        <a:ln w="36936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18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8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/>
              <a:srcRect/>
              <a:stretch>
                <a:fillRect l="-36000" r="-35000" b="-1000"/>
              </a:stretch>
            </a:blipFill>
            <a:ln w="19050">
              <a:solidFill>
                <a:schemeClr val="bg1"/>
              </a:solidFill>
            </a:ln>
          </c:spPr>
          <c:dPt>
            <c:idx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l="-42000" r="-39000" b="-1000"/>
                </a:stretch>
              </a:blipFill>
              <a:ln w="19050">
                <a:solidFill>
                  <a:schemeClr val="bg1"/>
                </a:solidFill>
              </a:ln>
            </c:spPr>
          </c:dPt>
          <c:dLbls>
            <c:dLbl>
              <c:idx val="0"/>
              <c:layout>
                <c:manualLayout>
                  <c:x val="-1.5796957108027429E-3"/>
                  <c:y val="1.9047485731883453E-2"/>
                </c:manualLayout>
              </c:layout>
              <c:spPr>
                <a:solidFill>
                  <a:srgbClr val="407937"/>
                </a:solidFill>
              </c:spPr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1"/>
              <c:layout>
                <c:manualLayout>
                  <c:x val="0"/>
                  <c:y val="2.2222066687197291E-2"/>
                </c:manualLayout>
              </c:layout>
              <c:spPr>
                <a:solidFill>
                  <a:srgbClr val="407937"/>
                </a:solidFill>
              </c:spPr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2"/>
              <c:layout>
                <c:manualLayout>
                  <c:x val="0"/>
                  <c:y val="9.523742865941728E-3"/>
                </c:manualLayout>
              </c:layout>
              <c:spPr>
                <a:solidFill>
                  <a:srgbClr val="407937"/>
                </a:solidFill>
              </c:spPr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dLbl>
              <c:idx val="3"/>
              <c:layout>
                <c:manualLayout>
                  <c:x val="-4.7392115178971524E-3"/>
                  <c:y val="1.9047485731883453E-2"/>
                </c:manualLayout>
              </c:layout>
              <c:spPr>
                <a:solidFill>
                  <a:srgbClr val="407937"/>
                </a:solidFill>
              </c:spPr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inEnd"/>
              <c:showVal val="1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Sheet1!$B$1:$E$1</c:f>
              <c:strCache>
                <c:ptCount val="4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  <c:pt idx="3">
                  <c:v>2015 г.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9407.5</c:v>
                </c:pt>
                <c:pt idx="1">
                  <c:v>10381</c:v>
                </c:pt>
                <c:pt idx="2">
                  <c:v>12128.4</c:v>
                </c:pt>
                <c:pt idx="3">
                  <c:v>13530.2</c:v>
                </c:pt>
              </c:numCache>
            </c:numRef>
          </c:val>
        </c:ser>
        <c:gapWidth val="75"/>
        <c:overlap val="40"/>
        <c:axId val="70906240"/>
        <c:axId val="70907776"/>
      </c:barChart>
      <c:catAx>
        <c:axId val="709062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70907776"/>
        <c:crosses val="autoZero"/>
        <c:auto val="1"/>
        <c:lblAlgn val="ctr"/>
        <c:lblOffset val="100"/>
        <c:tickLblSkip val="1"/>
        <c:tickMarkSkip val="1"/>
      </c:catAx>
      <c:valAx>
        <c:axId val="70907776"/>
        <c:scaling>
          <c:orientation val="minMax"/>
          <c:max val="14000"/>
        </c:scaling>
        <c:axPos val="l"/>
        <c:majorGridlines/>
        <c:numFmt formatCode="General" sourceLinked="1"/>
        <c:maj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70906240"/>
        <c:crosses val="autoZero"/>
        <c:crossBetween val="between"/>
      </c:valAx>
      <c:spPr>
        <a:noFill/>
        <a:ln>
          <a:solidFill>
            <a:schemeClr val="bg1"/>
          </a:solidFill>
        </a:ln>
        <a:effectLst>
          <a:outerShdw blurRad="50800" dir="5400000" sx="125000" sy="125000" algn="ctr" rotWithShape="0">
            <a:srgbClr val="000000"/>
          </a:outerShdw>
        </a:effectLst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0176327135607022E-2"/>
          <c:y val="3.4700419544620116E-2"/>
          <c:w val="0.92982367286439582"/>
          <c:h val="0.84816254254438461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тыс. тонн</c:v>
                </c:pt>
              </c:strCache>
            </c:strRef>
          </c:tx>
          <c:spPr>
            <a:blipFill dpi="0" rotWithShape="0">
              <a:blip xmlns:r="http://schemas.openxmlformats.org/officeDocument/2006/relationships" r:embed="rId1"/>
              <a:srcRect/>
              <a:stretch>
                <a:fillRect/>
              </a:stretch>
            </a:blipFill>
            <a:ln w="32524">
              <a:noFill/>
            </a:ln>
            <a:effectLst>
              <a:outerShdw dist="35921" dir="2700000" algn="br">
                <a:srgbClr val="000000"/>
              </a:outerShdw>
            </a:effectLst>
          </c:spPr>
          <c:pictureOptions>
            <c:pictureFormat val="stretch"/>
          </c:pictureOptions>
          <c:dLbls>
            <c:dLbl>
              <c:idx val="0"/>
              <c:layout>
                <c:manualLayout>
                  <c:x val="-5.7154588793934077E-2"/>
                  <c:y val="-5.8100886238572062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5.1635130272011796E-2"/>
                  <c:y val="-2.6683727747937282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3.8221398595470378E-2"/>
                  <c:y val="-5.6514790047713967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5.7071698401032954E-2"/>
                  <c:y val="-4.4444133374394575E-2"/>
                </c:manualLayout>
              </c:layout>
              <c:showVal val="1"/>
            </c:dLbl>
            <c:spPr>
              <a:solidFill>
                <a:srgbClr val="FFC000"/>
              </a:solidFill>
              <a:ln w="32524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 sz="179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  <c:pt idx="3">
                  <c:v>2015 г.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649.29999999999995</c:v>
                </c:pt>
                <c:pt idx="1">
                  <c:v>1036.9000000000001</c:v>
                </c:pt>
                <c:pt idx="2">
                  <c:v>1016.5</c:v>
                </c:pt>
                <c:pt idx="3">
                  <c:v>937.8</c:v>
                </c:pt>
              </c:numCache>
            </c:numRef>
          </c:val>
        </c:ser>
        <c:gapWidth val="40"/>
        <c:axId val="70944640"/>
        <c:axId val="70946176"/>
      </c:barChart>
      <c:catAx>
        <c:axId val="70944640"/>
        <c:scaling>
          <c:orientation val="minMax"/>
        </c:scaling>
        <c:axPos val="b"/>
        <c:numFmt formatCode="General" sourceLinked="1"/>
        <c:tickLblPos val="nextTo"/>
        <c:spPr>
          <a:ln w="406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37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70946176"/>
        <c:crosses val="autoZero"/>
        <c:lblAlgn val="ctr"/>
        <c:lblOffset val="100"/>
        <c:tickLblSkip val="1"/>
        <c:tickMarkSkip val="1"/>
      </c:catAx>
      <c:valAx>
        <c:axId val="70946176"/>
        <c:scaling>
          <c:orientation val="minMax"/>
        </c:scaling>
        <c:axPos val="l"/>
        <c:numFmt formatCode="General" sourceLinked="1"/>
        <c:tickLblPos val="nextTo"/>
        <c:spPr>
          <a:ln w="406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8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70944640"/>
        <c:crosses val="autoZero"/>
        <c:crossBetween val="between"/>
      </c:valAx>
      <c:spPr>
        <a:noFill/>
        <a:ln w="32524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28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3176935069244519"/>
          <c:y val="6.0104784918390934E-2"/>
          <c:w val="0.77650897226753901"/>
          <c:h val="0.7542671034090167"/>
        </c:manualLayout>
      </c:layout>
      <c:bar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Среднемесячная зарплата, руб.</c:v>
                </c:pt>
              </c:strCache>
            </c:strRef>
          </c:tx>
          <c:spPr>
            <a:blipFill dpi="0" rotWithShape="0">
              <a:blip xmlns:r="http://schemas.openxmlformats.org/officeDocument/2006/relationships" r:embed="rId1"/>
              <a:srcRect/>
              <a:stretch>
                <a:fillRect/>
              </a:stretch>
            </a:blipFill>
            <a:ln w="33269">
              <a:noFill/>
            </a:ln>
          </c:spPr>
          <c:pictureOptions>
            <c:pictureFormat val="stretch"/>
          </c:pictureOptions>
          <c:dLbls>
            <c:dLbl>
              <c:idx val="0"/>
              <c:layout>
                <c:manualLayout>
                  <c:x val="-8.7251073298253868E-3"/>
                  <c:y val="0.24900704411365526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16110,7</a:t>
                    </a:r>
                  </a:p>
                </c:rich>
              </c:tx>
              <c:dLblPos val="outEnd"/>
              <c:showVal val="1"/>
            </c:dLbl>
            <c:dLbl>
              <c:idx val="1"/>
              <c:layout>
                <c:manualLayout>
                  <c:x val="-4.0769033891694499E-3"/>
                  <c:y val="0.3224878084208844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18616,7</a:t>
                    </a:r>
                  </a:p>
                </c:rich>
              </c:tx>
              <c:dLblPos val="outEnd"/>
              <c:showVal val="1"/>
            </c:dLbl>
            <c:dLbl>
              <c:idx val="2"/>
              <c:layout>
                <c:manualLayout>
                  <c:x val="-5.6841052441506431E-4"/>
                  <c:y val="0.30759925197120358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20612,7</a:t>
                    </a:r>
                  </a:p>
                </c:rich>
              </c:tx>
              <c:dLblPos val="outEnd"/>
              <c:showVal val="1"/>
            </c:dLbl>
            <c:dLbl>
              <c:idx val="3"/>
              <c:layout>
                <c:manualLayout>
                  <c:x val="-5.7887242241375534E-3"/>
                  <c:y val="0.34180160682558031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23993,7</a:t>
                    </a:r>
                  </a:p>
                </c:rich>
              </c:tx>
              <c:dLblPos val="outEnd"/>
              <c:showVal val="1"/>
            </c:dLbl>
            <c:spPr>
              <a:solidFill>
                <a:srgbClr val="FFFFFF"/>
              </a:solidFill>
              <a:ln w="4159">
                <a:solidFill>
                  <a:srgbClr val="000000"/>
                </a:solidFill>
                <a:prstDash val="solid"/>
              </a:ln>
            </c:spPr>
            <c:txPr>
              <a:bodyPr/>
              <a:lstStyle/>
              <a:p>
                <a:pPr>
                  <a:defRPr sz="1997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2012 г</c:v>
                </c:pt>
                <c:pt idx="1">
                  <c:v>2013 г</c:v>
                </c:pt>
                <c:pt idx="2">
                  <c:v>2014 г</c:v>
                </c:pt>
                <c:pt idx="3">
                  <c:v>2015 г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16110.7</c:v>
                </c:pt>
                <c:pt idx="1">
                  <c:v>18616.7</c:v>
                </c:pt>
                <c:pt idx="2">
                  <c:v>20612.7</c:v>
                </c:pt>
                <c:pt idx="3">
                  <c:v>23993.7</c:v>
                </c:pt>
              </c:numCache>
            </c:numRef>
          </c:val>
        </c:ser>
        <c:gapWidth val="65"/>
        <c:axId val="79649024"/>
        <c:axId val="79683584"/>
      </c:barChart>
      <c:lineChart>
        <c:grouping val="standard"/>
        <c:ser>
          <c:idx val="2"/>
          <c:order val="1"/>
          <c:tx>
            <c:strRef>
              <c:f>Sheet1!$A$3</c:f>
              <c:strCache>
                <c:ptCount val="1"/>
                <c:pt idx="0">
                  <c:v>Рост з/пл к предыдущему году., %</c:v>
                </c:pt>
              </c:strCache>
            </c:strRef>
          </c:tx>
          <c:spPr>
            <a:ln w="76200">
              <a:solidFill>
                <a:srgbClr val="407937"/>
              </a:solidFill>
              <a:prstDash val="solid"/>
            </a:ln>
          </c:spPr>
          <c:marker>
            <c:symbol val="star"/>
            <c:size val="6"/>
            <c:spPr>
              <a:solidFill>
                <a:srgbClr val="993300"/>
              </a:solidFill>
              <a:ln w="76200">
                <a:solidFill>
                  <a:srgbClr val="407937"/>
                </a:solidFill>
                <a:prstDash val="solid"/>
              </a:ln>
            </c:spPr>
          </c:marker>
          <c:dPt>
            <c:idx val="0"/>
            <c:marker>
              <c:spPr>
                <a:solidFill>
                  <a:srgbClr val="FF9900"/>
                </a:solidFill>
                <a:ln w="76200">
                  <a:solidFill>
                    <a:srgbClr val="407937"/>
                  </a:solidFill>
                  <a:prstDash val="solid"/>
                </a:ln>
              </c:spPr>
            </c:marker>
          </c:dPt>
          <c:cat>
            <c:strRef>
              <c:f>Sheet1!$B$1:$E$1</c:f>
              <c:strCache>
                <c:ptCount val="4"/>
                <c:pt idx="0">
                  <c:v>2012 г</c:v>
                </c:pt>
                <c:pt idx="1">
                  <c:v>2013 г</c:v>
                </c:pt>
                <c:pt idx="2">
                  <c:v>2014 г</c:v>
                </c:pt>
                <c:pt idx="3">
                  <c:v>2015 г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115.9</c:v>
                </c:pt>
                <c:pt idx="1">
                  <c:v>115.5</c:v>
                </c:pt>
                <c:pt idx="2">
                  <c:v>110.7</c:v>
                </c:pt>
                <c:pt idx="3">
                  <c:v>116.4</c:v>
                </c:pt>
              </c:numCache>
            </c:numRef>
          </c:val>
        </c:ser>
        <c:marker val="1"/>
        <c:axId val="79685120"/>
        <c:axId val="79686656"/>
      </c:lineChart>
      <c:catAx>
        <c:axId val="79649024"/>
        <c:scaling>
          <c:orientation val="minMax"/>
        </c:scaling>
        <c:axPos val="b"/>
        <c:numFmt formatCode="General" sourceLinked="1"/>
        <c:tickLblPos val="nextTo"/>
        <c:spPr>
          <a:ln w="415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37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9683584"/>
        <c:crossesAt val="5000"/>
        <c:auto val="1"/>
        <c:lblAlgn val="ctr"/>
        <c:lblOffset val="20"/>
        <c:tickLblSkip val="1"/>
        <c:tickMarkSkip val="1"/>
      </c:catAx>
      <c:valAx>
        <c:axId val="79683584"/>
        <c:scaling>
          <c:orientation val="minMax"/>
          <c:max val="25000"/>
          <c:min val="5000"/>
        </c:scaling>
        <c:axPos val="l"/>
        <c:majorGridlines>
          <c:spPr>
            <a:ln w="4159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415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37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9649024"/>
        <c:crosses val="autoZero"/>
        <c:crossBetween val="between"/>
      </c:valAx>
      <c:catAx>
        <c:axId val="79685120"/>
        <c:scaling>
          <c:orientation val="minMax"/>
        </c:scaling>
        <c:delete val="1"/>
        <c:axPos val="b"/>
        <c:tickLblPos val="nextTo"/>
        <c:crossAx val="79686656"/>
        <c:crosses val="autoZero"/>
        <c:auto val="1"/>
        <c:lblAlgn val="ctr"/>
        <c:lblOffset val="100"/>
      </c:catAx>
      <c:valAx>
        <c:axId val="79686656"/>
        <c:scaling>
          <c:orientation val="minMax"/>
          <c:max val="150"/>
          <c:min val="50"/>
        </c:scaling>
        <c:axPos val="r"/>
        <c:numFmt formatCode="General" sourceLinked="1"/>
        <c:majorTickMark val="cross"/>
        <c:tickLblPos val="nextTo"/>
        <c:spPr>
          <a:ln w="415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37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79685120"/>
        <c:crosses val="max"/>
        <c:crossBetween val="between"/>
        <c:majorUnit val="20"/>
        <c:minorUnit val="4"/>
      </c:valAx>
      <c:spPr>
        <a:noFill/>
        <a:ln w="16635">
          <a:solidFill>
            <a:srgbClr val="FFFF99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"/>
          <c:y val="0.92222189171029423"/>
          <c:w val="1"/>
          <c:h val="7.4879615890702439E-2"/>
        </c:manualLayout>
      </c:layout>
      <c:spPr>
        <a:solidFill>
          <a:srgbClr val="00B050"/>
        </a:solidFill>
        <a:ln w="4159">
          <a:solidFill>
            <a:srgbClr val="000000"/>
          </a:solidFill>
          <a:prstDash val="solid"/>
        </a:ln>
      </c:spPr>
      <c:txPr>
        <a:bodyPr/>
        <a:lstStyle/>
        <a:p>
          <a:pPr>
            <a:defRPr sz="1441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997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/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0404316630204817E-2"/>
          <c:y val="9.6892252476194249E-2"/>
          <c:w val="0.81996401475005298"/>
          <c:h val="0.60767220980351877"/>
        </c:manualLayout>
      </c:layout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Товарооборот</c:v>
                </c:pt>
              </c:strCache>
            </c:strRef>
          </c:tx>
          <c:spPr>
            <a:ln w="76200">
              <a:solidFill>
                <a:srgbClr val="81C184"/>
              </a:solidFill>
              <a:prstDash val="solid"/>
            </a:ln>
          </c:spPr>
          <c:marker>
            <c:symbol val="square"/>
            <c:size val="7"/>
            <c:spPr>
              <a:solidFill>
                <a:schemeClr val="accent6">
                  <a:lumMod val="40000"/>
                  <a:lumOff val="60000"/>
                </a:schemeClr>
              </a:solidFill>
              <a:ln w="76200">
                <a:solidFill>
                  <a:srgbClr val="81C184"/>
                </a:solidFill>
              </a:ln>
            </c:spPr>
          </c:marker>
          <c:dLbls>
            <c:dLbl>
              <c:idx val="0"/>
              <c:layout>
                <c:manualLayout>
                  <c:x val="-1.7025651801344806E-2"/>
                  <c:y val="-8.458984952447866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9621365714641693E-3"/>
                  <c:y val="-7.831007674508357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1.1012547579405303E-3"/>
                  <c:y val="-8.1079916254473222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1.1013258790594485E-3"/>
                  <c:y val="-6.785329293798209E-2"/>
                </c:manualLayout>
              </c:layout>
              <c:dLblPos val="r"/>
              <c:showVal val="1"/>
            </c:dLbl>
            <c:spPr>
              <a:solidFill>
                <a:srgbClr val="00B050"/>
              </a:solidFill>
              <a:ln w="32027">
                <a:noFill/>
              </a:ln>
            </c:spPr>
            <c:txPr>
              <a:bodyPr/>
              <a:lstStyle/>
              <a:p>
                <a:pPr>
                  <a:defRPr sz="1765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2012 г</c:v>
                </c:pt>
                <c:pt idx="1">
                  <c:v>2013 г</c:v>
                </c:pt>
                <c:pt idx="2">
                  <c:v>2014 г</c:v>
                </c:pt>
                <c:pt idx="3">
                  <c:v>2015 г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2239.9</c:v>
                </c:pt>
                <c:pt idx="1">
                  <c:v>2530.1999999999998</c:v>
                </c:pt>
                <c:pt idx="2">
                  <c:v>2720.1</c:v>
                </c:pt>
                <c:pt idx="3" formatCode="0.0">
                  <c:v>2909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Общепит</c:v>
                </c:pt>
              </c:strCache>
            </c:strRef>
          </c:tx>
          <c:spPr>
            <a:ln w="76200">
              <a:solidFill>
                <a:schemeClr val="accent5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9.8916443029520226E-2"/>
                  <c:y val="-2.7625649188955055E-2"/>
                </c:manualLayout>
              </c:layout>
              <c:showVal val="1"/>
            </c:dLbl>
            <c:dLbl>
              <c:idx val="1"/>
              <c:layout>
                <c:manualLayout>
                  <c:x val="-2.9564097539124836E-2"/>
                  <c:y val="-3.5882981756267342E-2"/>
                </c:manualLayout>
              </c:layout>
              <c:showVal val="1"/>
            </c:dLbl>
            <c:dLbl>
              <c:idx val="2"/>
              <c:layout>
                <c:manualLayout>
                  <c:x val="1.9346949632894267E-2"/>
                  <c:y val="2.3280700889636352E-2"/>
                </c:manualLayout>
              </c:layout>
              <c:showVal val="1"/>
            </c:dLbl>
            <c:dLbl>
              <c:idx val="3"/>
              <c:layout>
                <c:manualLayout>
                  <c:x val="-1.4882268948380253E-3"/>
                  <c:y val="-7.7602336298788419E-3"/>
                </c:manualLayout>
              </c:layout>
              <c:showVal val="1"/>
            </c:dLbl>
            <c:spPr>
              <a:solidFill>
                <a:schemeClr val="accent5">
                  <a:lumMod val="60000"/>
                  <a:lumOff val="40000"/>
                </a:schemeClr>
              </a:solidFill>
              <a:ln w="32027">
                <a:noFill/>
              </a:ln>
            </c:spPr>
            <c:txPr>
              <a:bodyPr/>
              <a:lstStyle/>
              <a:p>
                <a:pPr>
                  <a:defRPr sz="1765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2012 г</c:v>
                </c:pt>
                <c:pt idx="1">
                  <c:v>2013 г</c:v>
                </c:pt>
                <c:pt idx="2">
                  <c:v>2014 г</c:v>
                </c:pt>
                <c:pt idx="3">
                  <c:v>2015 г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211.6</c:v>
                </c:pt>
                <c:pt idx="1">
                  <c:v>241</c:v>
                </c:pt>
                <c:pt idx="2">
                  <c:v>287.60000000000002</c:v>
                </c:pt>
                <c:pt idx="3">
                  <c:v>729.1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Платные услуги</c:v>
                </c:pt>
              </c:strCache>
            </c:strRef>
          </c:tx>
          <c:spPr>
            <a:ln w="76200">
              <a:solidFill>
                <a:srgbClr val="D00202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3941522057690493E-2"/>
                  <c:y val="-5.533922404996212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5735544424451716E-2"/>
                  <c:y val="-4.7604246823498113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1.3941522057690522E-2"/>
                  <c:y val="-3.40474649292433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1.4824263254447651E-2"/>
                  <c:y val="1.1983348697645479E-2"/>
                </c:manualLayout>
              </c:layout>
              <c:dLblPos val="r"/>
              <c:showVal val="1"/>
            </c:dLbl>
            <c:spPr>
              <a:solidFill>
                <a:srgbClr val="FF0000"/>
              </a:solidFill>
              <a:ln w="32027">
                <a:noFill/>
              </a:ln>
            </c:spPr>
            <c:txPr>
              <a:bodyPr/>
              <a:lstStyle/>
              <a:p>
                <a:pPr>
                  <a:defRPr sz="1765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2012 г</c:v>
                </c:pt>
                <c:pt idx="1">
                  <c:v>2013 г</c:v>
                </c:pt>
                <c:pt idx="2">
                  <c:v>2014 г</c:v>
                </c:pt>
                <c:pt idx="3">
                  <c:v>2015 г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565.29999999999995</c:v>
                </c:pt>
                <c:pt idx="1">
                  <c:v>611.4</c:v>
                </c:pt>
                <c:pt idx="2">
                  <c:v>684.5</c:v>
                </c:pt>
                <c:pt idx="3">
                  <c:v>310.5</c:v>
                </c:pt>
              </c:numCache>
            </c:numRef>
          </c:val>
        </c:ser>
        <c:marker val="1"/>
        <c:axId val="80496512"/>
        <c:axId val="80498048"/>
      </c:lineChart>
      <c:catAx>
        <c:axId val="80496512"/>
        <c:scaling>
          <c:orientation val="minMax"/>
        </c:scaling>
        <c:axPos val="b"/>
        <c:numFmt formatCode="General" sourceLinked="1"/>
        <c:tickLblPos val="nextTo"/>
        <c:spPr>
          <a:ln w="400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13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80498048"/>
        <c:crosses val="autoZero"/>
        <c:auto val="1"/>
        <c:lblAlgn val="ctr"/>
        <c:lblOffset val="100"/>
        <c:tickLblSkip val="1"/>
        <c:tickMarkSkip val="1"/>
      </c:catAx>
      <c:valAx>
        <c:axId val="80498048"/>
        <c:scaling>
          <c:orientation val="minMax"/>
        </c:scaling>
        <c:axPos val="l"/>
        <c:majorGridlines>
          <c:spPr>
            <a:ln w="4003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400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13" b="1" i="0" u="none" strike="noStrike" baseline="0">
                <a:solidFill>
                  <a:schemeClr val="tx1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80496512"/>
        <c:crosses val="autoZero"/>
        <c:crossBetween val="between"/>
      </c:valAx>
      <c:spPr>
        <a:gradFill flip="none" rotWithShape="1">
          <a:gsLst>
            <a:gs pos="40000">
              <a:prstClr val="white">
                <a:alpha val="56000"/>
              </a:prstClr>
            </a:gs>
            <a:gs pos="64999">
              <a:srgbClr val="F0EBD5"/>
            </a:gs>
            <a:gs pos="100000">
              <a:srgbClr val="D1C39F"/>
            </a:gs>
          </a:gsLst>
          <a:lin ang="18900000" scaled="0"/>
          <a:tileRect/>
        </a:gradFill>
        <a:ln w="16014">
          <a:solidFill>
            <a:srgbClr val="808080"/>
          </a:solidFill>
          <a:prstDash val="solid"/>
        </a:ln>
      </c:spPr>
    </c:plotArea>
    <c:legend>
      <c:legendPos val="b"/>
      <c:layout>
        <c:manualLayout>
          <c:xMode val="edge"/>
          <c:yMode val="edge"/>
          <c:x val="4.2372781792803516E-2"/>
          <c:y val="0.83331138317911069"/>
          <c:w val="0.90181268882174903"/>
          <c:h val="8.8888888888889406E-2"/>
        </c:manualLayout>
      </c:layout>
      <c:spPr>
        <a:solidFill>
          <a:schemeClr val="bg1"/>
        </a:solidFill>
        <a:ln w="4003">
          <a:solidFill>
            <a:srgbClr val="000000"/>
          </a:solidFill>
          <a:prstDash val="solid"/>
        </a:ln>
      </c:spPr>
      <c:txPr>
        <a:bodyPr/>
        <a:lstStyle/>
        <a:p>
          <a:pPr>
            <a:defRPr sz="1387" b="1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513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55867635223742373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scene3d>
              <a:camera prst="orthographicFront"/>
              <a:lightRig rig="threePt" dir="t">
                <a:rot lat="0" lon="0" rev="0"/>
              </a:lightRig>
            </a:scene3d>
            <a:sp3d prstMaterial="matte">
              <a:bevelT prst="relaxedInset"/>
              <a:contourClr>
                <a:srgbClr val="000000"/>
              </a:contourClr>
            </a:sp3d>
          </c:spPr>
          <c:dPt>
            <c:idx val="0"/>
            <c:spPr>
              <a:solidFill>
                <a:srgbClr val="D00202"/>
              </a:solidFill>
              <a:scene3d>
                <a:camera prst="orthographicFront"/>
                <a:lightRig rig="threePt" dir="t">
                  <a:rot lat="0" lon="0" rev="0"/>
                </a:lightRig>
              </a:scene3d>
              <a:sp3d prstMaterial="matte">
                <a:bevelT prst="relaxedIns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FF00"/>
              </a:solidFill>
              <a:scene3d>
                <a:camera prst="orthographicFront"/>
                <a:lightRig rig="threePt" dir="t">
                  <a:rot lat="0" lon="0" rev="0"/>
                </a:lightRig>
              </a:scene3d>
              <a:sp3d prstMaterial="matte">
                <a:bevelT prst="relaxedIns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rgbClr val="00B050"/>
              </a:solidFill>
              <a:scene3d>
                <a:camera prst="orthographicFront"/>
                <a:lightRig rig="threePt" dir="t">
                  <a:rot lat="0" lon="0" rev="0"/>
                </a:lightRig>
              </a:scene3d>
              <a:sp3d prstMaterial="matte">
                <a:bevelT prst="relaxedInset"/>
                <a:contourClr>
                  <a:srgbClr val="000000"/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21%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6%</a:t>
                    </a:r>
                    <a:endParaRPr lang="ru-RU" dirty="0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73%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Percent val="1"/>
            </c:dLbl>
            <c:dLbl>
              <c:idx val="3"/>
              <c:layout>
                <c:manualLayout>
                  <c:x val="-2.821859770011763E-3"/>
                  <c:y val="-7.4073555623990969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0,27%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Percent val="1"/>
            </c:dLbl>
            <c:showPercent val="1"/>
          </c:dLbls>
          <c:cat>
            <c:strRef>
              <c:f>Лист1!$A$2:$A$4</c:f>
              <c:strCache>
                <c:ptCount val="3"/>
                <c:pt idx="0">
                  <c:v>Налоговые доходы -                                  264,44 млн.руб</c:v>
                </c:pt>
                <c:pt idx="1">
                  <c:v>Неналоговые доходы -                     75,57 млн.руб</c:v>
                </c:pt>
                <c:pt idx="2">
                  <c:v>Безвозмездные поступления  -           900,22 млн.руб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264.44</c:v>
                </c:pt>
                <c:pt idx="1">
                  <c:v>75.569999999999993</c:v>
                </c:pt>
                <c:pt idx="2">
                  <c:v>900.22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1073355466786705"/>
          <c:y val="0.13827063716478313"/>
          <c:w val="0.33201957615222144"/>
          <c:h val="0.75061902939923064"/>
        </c:manualLayout>
      </c:layout>
      <c:spPr>
        <a:gradFill>
          <a:gsLst>
            <a:gs pos="0">
              <a:schemeClr val="accent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/>
        </a:scene3d>
        <a:sp3d>
          <a:bevelT w="139700" prst="cross"/>
        </a:sp3d>
      </c:spPr>
      <c:txPr>
        <a:bodyPr/>
        <a:lstStyle/>
        <a:p>
          <a:pPr>
            <a:defRPr sz="140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rgbClr val="9E5ECE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1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2"/>
            <c:spPr>
              <a:solidFill>
                <a:srgbClr val="FF2501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3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Lbls>
            <c:dLbl>
              <c:idx val="0"/>
              <c:layout>
                <c:manualLayout>
                  <c:x val="-0.11010881748794345"/>
                  <c:y val="-0.20223204221253321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5.6971442732522269E-2"/>
                  <c:y val="0.12882646859035671"/>
                </c:manualLayout>
              </c:layout>
              <c:dLblPos val="bestFit"/>
              <c:showPercent val="1"/>
            </c:dLbl>
            <c:dLbl>
              <c:idx val="2"/>
              <c:layout>
                <c:manualLayout>
                  <c:x val="-6.1378009213894878E-3"/>
                  <c:y val="-4.0818120779986863E-3"/>
                </c:manualLayout>
              </c:layout>
              <c:dLblPos val="bestFit"/>
              <c:showPercent val="1"/>
            </c:dLbl>
            <c:dLbl>
              <c:idx val="3"/>
              <c:layout>
                <c:manualLayout>
                  <c:x val="3.2152295027491201E-2"/>
                  <c:y val="-2.6173852743745754E-3"/>
                </c:manualLayout>
              </c:layout>
              <c:dLblPos val="bestFit"/>
              <c:showPercent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bestFit"/>
            <c:showPercent val="1"/>
          </c:dLbls>
          <c:cat>
            <c:strRef>
              <c:f>Лист1!$A$2:$A$5</c:f>
              <c:strCache>
                <c:ptCount val="4"/>
                <c:pt idx="0">
                  <c:v>Налог на доходы физических лиц  - 226,19 млн. руб.</c:v>
                </c:pt>
                <c:pt idx="1">
                  <c:v>Акцизы по подакцизным товарам (продукции), производимым на территории РФ -  3,34 млн. руб.
</c:v>
                </c:pt>
                <c:pt idx="2">
                  <c:v>Налог на совокупный доход -           30,36 млн. руб.</c:v>
                </c:pt>
                <c:pt idx="3">
                  <c:v>Государственная пошлина -             4,56 млн. руб.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226.19</c:v>
                </c:pt>
                <c:pt idx="1">
                  <c:v>3.34</c:v>
                </c:pt>
                <c:pt idx="2">
                  <c:v>30.36</c:v>
                </c:pt>
                <c:pt idx="3">
                  <c:v>4.5599999999999996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2716066691878825"/>
          <c:y val="2.5760146327351453E-2"/>
          <c:w val="0.36437375377118231"/>
          <c:h val="0.97423985367264865"/>
        </c:manualLayout>
      </c:layout>
      <c:spPr>
        <a:solidFill>
          <a:schemeClr val="bg1">
            <a:lumMod val="65000"/>
          </a:schemeClr>
        </a:solidFill>
        <a:scene3d>
          <a:camera prst="orthographicFront"/>
          <a:lightRig rig="threePt" dir="t"/>
        </a:scene3d>
        <a:sp3d>
          <a:bevelT prst="angle"/>
        </a:sp3d>
      </c:spPr>
      <c:txPr>
        <a:bodyPr/>
        <a:lstStyle/>
        <a:p>
          <a:pPr>
            <a:defRPr sz="1400" baseline="0">
              <a:latin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6.3785686067333938E-2"/>
          <c:y val="0.11981756246013364"/>
          <c:w val="0.53415716438013849"/>
          <c:h val="0.779583959782173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1"/>
          <c:dPt>
            <c:idx val="0"/>
            <c:spPr>
              <a:solidFill>
                <a:srgbClr val="66FFFF"/>
              </a:solidFill>
              <a:effectLst>
                <a:softEdge rad="12700"/>
              </a:effectLst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</c:dPt>
          <c:dPt>
            <c:idx val="1"/>
            <c:spPr>
              <a:solidFill>
                <a:srgbClr val="ED092A"/>
              </a:solidFill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</c:dPt>
          <c:dPt>
            <c:idx val="2"/>
            <c:spPr>
              <a:solidFill>
                <a:srgbClr val="4ADF21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</c:dPt>
          <c:dPt>
            <c:idx val="3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</c:dPt>
          <c:dPt>
            <c:idx val="4"/>
            <c:spPr>
              <a:solidFill>
                <a:srgbClr val="0033CC"/>
              </a:solidFill>
              <a:scene3d>
                <a:camera prst="orthographicFront"/>
                <a:lightRig rig="threePt" dir="t"/>
              </a:scene3d>
              <a:sp3d>
                <a:bevelT prst="convex"/>
              </a:sp3d>
            </c:spPr>
          </c:dPt>
          <c:dLbls>
            <c:dLbl>
              <c:idx val="0"/>
              <c:layout>
                <c:manualLayout>
                  <c:x val="-0.14222612046104224"/>
                  <c:y val="-4.959477607020391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53,6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2"/>
              <c:layout>
                <c:manualLayout>
                  <c:x val="0.13716942090916726"/>
                  <c:y val="-4.177001969073415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2,6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layout>
                <c:manualLayout>
                  <c:x val="-2.5207716164273617E-2"/>
                  <c:y val="1.510173630053808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4"/>
              <c:layout>
                <c:manualLayout>
                  <c:x val="5.4089154380314725E-2"/>
                  <c:y val="5.846498532463993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showPercent val="1"/>
          </c:dLbls>
          <c:cat>
            <c:strRef>
              <c:f>Лист1!$A$3:$A$7</c:f>
              <c:strCache>
                <c:ptCount val="5"/>
                <c:pt idx="0">
                  <c:v>Доходы от использования имущества, находящегося в государственной и муниципальной  собственности  - 40,53 млн. руб.</c:v>
                </c:pt>
                <c:pt idx="1">
                  <c:v>Платежи при пользовании природными ресурсами -                                      0,32 млн.руб.</c:v>
                </c:pt>
                <c:pt idx="2">
                  <c:v>Доходы от оказания платных услуг и компенсации затрат государства - 32,21 млн. руб.</c:v>
                </c:pt>
                <c:pt idx="3">
                  <c:v>Доходы от продажи материальных и нематериальных активов -                                               0,43 млн.руб.</c:v>
                </c:pt>
                <c:pt idx="4">
                  <c:v>Штрафы, санкции, возмещение ущерба -2,07 млн. руб.</c:v>
                </c:pt>
              </c:strCache>
            </c:strRef>
          </c:cat>
          <c:val>
            <c:numRef>
              <c:f>Лист1!$B$3:$B$7</c:f>
              <c:numCache>
                <c:formatCode>General</c:formatCode>
                <c:ptCount val="5"/>
                <c:pt idx="0">
                  <c:v>40.53</c:v>
                </c:pt>
                <c:pt idx="1">
                  <c:v>0.32000000000000256</c:v>
                </c:pt>
                <c:pt idx="2">
                  <c:v>32.21</c:v>
                </c:pt>
                <c:pt idx="3">
                  <c:v>0.43000000000000038</c:v>
                </c:pt>
                <c:pt idx="4">
                  <c:v>2.0699999999999998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5386679867349096"/>
          <c:y val="0"/>
          <c:w val="0.34482666469844708"/>
          <c:h val="1"/>
        </c:manualLayout>
      </c:layout>
      <c:spPr>
        <a:solidFill>
          <a:schemeClr val="accent3">
            <a:lumMod val="20000"/>
            <a:lumOff val="80000"/>
          </a:schemeClr>
        </a:solidFill>
      </c:spPr>
      <c:txPr>
        <a:bodyPr/>
        <a:lstStyle/>
        <a:p>
          <a:pPr>
            <a:defRPr sz="1200" cap="none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0.10084</cdr:x>
      <cdr:y>0.25806</cdr:y>
    </cdr:from>
    <cdr:to>
      <cdr:x>0.20168</cdr:x>
      <cdr:y>0.33871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57256" y="1143008"/>
          <a:ext cx="857256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700,4</a:t>
          </a:r>
        </a:p>
        <a:p xmlns:a="http://schemas.openxmlformats.org/drawingml/2006/main">
          <a:pPr algn="ctr"/>
          <a:endParaRPr lang="ru-RU" sz="1100" dirty="0"/>
        </a:p>
      </cdr:txBody>
    </cdr:sp>
  </cdr:relSizeAnchor>
  <cdr:relSizeAnchor xmlns:cdr="http://schemas.openxmlformats.org/drawingml/2006/chartDrawing">
    <cdr:from>
      <cdr:x>0.33613</cdr:x>
      <cdr:y>0.41935</cdr:y>
    </cdr:from>
    <cdr:to>
      <cdr:x>0.41176</cdr:x>
      <cdr:y>0.5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57520" y="1857388"/>
          <a:ext cx="64294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424,7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0.55704</cdr:x>
      <cdr:y>0.27119</cdr:y>
    </cdr:from>
    <cdr:to>
      <cdr:x>0.65418</cdr:x>
      <cdr:y>0.3696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06356" y="1143008"/>
          <a:ext cx="785818" cy="414817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softEdge rad="31750"/>
        </a:effectLst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634,5</a:t>
          </a:r>
        </a:p>
        <a:p xmlns:a="http://schemas.openxmlformats.org/drawingml/2006/main">
          <a:pPr algn="ctr"/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0.7563</cdr:x>
      <cdr:y>0.01613</cdr:y>
    </cdr:from>
    <cdr:to>
      <cdr:x>0.84034</cdr:x>
      <cdr:y>0.09677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429420" y="71438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0.83193</cdr:x>
      <cdr:y>0.33871</cdr:y>
    </cdr:from>
    <cdr:to>
      <cdr:x>0.89261</cdr:x>
      <cdr:y>0.41935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730129" y="1427609"/>
          <a:ext cx="490871" cy="33988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effectLst xmlns:a="http://schemas.openxmlformats.org/drawingml/2006/main">
          <a:softEdge rad="31750"/>
        </a:effectLst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84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0.58354</cdr:x>
      <cdr:y>0.05085</cdr:y>
    </cdr:from>
    <cdr:to>
      <cdr:x>0.63936</cdr:x>
      <cdr:y>0.13149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720670" y="214314"/>
          <a:ext cx="451635" cy="33988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effectLst xmlns:a="http://schemas.openxmlformats.org/drawingml/2006/main">
          <a:softEdge rad="31750"/>
        </a:effectLst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90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0.34511</cdr:x>
      <cdr:y>0.18644</cdr:y>
    </cdr:from>
    <cdr:to>
      <cdr:x>0.41575</cdr:x>
      <cdr:y>0.26708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791845" y="785818"/>
          <a:ext cx="571504" cy="33988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effectLst xmlns:a="http://schemas.openxmlformats.org/drawingml/2006/main">
          <a:softEdge rad="31750"/>
        </a:effectLst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86,7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0.21265</cdr:x>
      <cdr:y>0.37288</cdr:y>
    </cdr:from>
    <cdr:to>
      <cdr:x>0.285</cdr:x>
      <cdr:y>0.45352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720274" y="1571636"/>
          <a:ext cx="585310" cy="33988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effectLst xmlns:a="http://schemas.openxmlformats.org/drawingml/2006/main">
          <a:softEdge rad="31750"/>
        </a:effectLst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82,4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0.72178</cdr:x>
      <cdr:y>0</cdr:y>
    </cdr:from>
    <cdr:to>
      <cdr:x>0.86883</cdr:x>
      <cdr:y>0.07813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29288" y="0"/>
          <a:ext cx="1106128" cy="357190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effectLst xmlns:a="http://schemas.openxmlformats.org/drawingml/2006/main">
          <a:innerShdw blurRad="63500" dist="50800" dir="8100000">
            <a:prstClr val="black">
              <a:alpha val="50000"/>
            </a:prstClr>
          </a:innerShdw>
        </a:effectLst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116,4%</a:t>
          </a:r>
        </a:p>
      </cdr:txBody>
    </cdr:sp>
  </cdr:relSizeAnchor>
  <cdr:relSizeAnchor xmlns:cdr="http://schemas.openxmlformats.org/drawingml/2006/chartDrawing">
    <cdr:from>
      <cdr:x>0.55083</cdr:x>
      <cdr:y>0.09375</cdr:y>
    </cdr:from>
    <cdr:to>
      <cdr:x>0.68379</cdr:x>
      <cdr:y>0.17188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43404" y="428628"/>
          <a:ext cx="1000132" cy="35719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  <a:effectLst xmlns:a="http://schemas.openxmlformats.org/drawingml/2006/main">
          <a:innerShdw blurRad="63500" dist="50800" dir="8100000">
            <a:prstClr val="black">
              <a:alpha val="50000"/>
            </a:prstClr>
          </a:innerShdw>
        </a:effectLst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110,7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0.34925</cdr:x>
      <cdr:y>0.19355</cdr:y>
    </cdr:from>
    <cdr:to>
      <cdr:x>0.48711</cdr:x>
      <cdr:y>0.26563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627101" y="884917"/>
          <a:ext cx="1036999" cy="329529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effectLst xmlns:a="http://schemas.openxmlformats.org/drawingml/2006/main">
          <a:innerShdw blurRad="63500" dist="50800" dir="8100000">
            <a:prstClr val="black">
              <a:alpha val="50000"/>
            </a:prstClr>
          </a:innerShdw>
        </a:effectLst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115,6%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0.2022</cdr:x>
      <cdr:y>0.30645</cdr:y>
    </cdr:from>
    <cdr:to>
      <cdr:x>0.31984</cdr:x>
      <cdr:y>0.40323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571636" y="1357322"/>
          <a:ext cx="914400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0.1323</cdr:x>
      <cdr:y>0.2029</cdr:y>
    </cdr:from>
    <cdr:to>
      <cdr:x>0.27935</cdr:x>
      <cdr:y>0.28125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995177" y="927665"/>
          <a:ext cx="1106128" cy="35821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85000"/>
          </a:schemeClr>
        </a:solidFill>
        <a:effectLst xmlns:a="http://schemas.openxmlformats.org/drawingml/2006/main">
          <a:innerShdw blurRad="63500" dist="50800" dir="8100000">
            <a:prstClr val="black">
              <a:alpha val="50000"/>
            </a:prstClr>
          </a:innerShdw>
        </a:effectLst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115,9%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1" cy="501016"/>
          </a:xfrm>
          <a:prstGeom prst="rect">
            <a:avLst/>
          </a:prstGeom>
        </p:spPr>
        <p:txBody>
          <a:bodyPr vert="horz" lIns="96618" tIns="48309" rIns="96618" bIns="4830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700" y="1"/>
            <a:ext cx="2984871" cy="501016"/>
          </a:xfrm>
          <a:prstGeom prst="rect">
            <a:avLst/>
          </a:prstGeom>
        </p:spPr>
        <p:txBody>
          <a:bodyPr vert="horz" lIns="96618" tIns="48309" rIns="96618" bIns="4830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B71E97-C467-4929-8F09-A6E91482F8D2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08563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8" tIns="48309" rIns="96618" bIns="4830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6"/>
          </a:xfrm>
          <a:prstGeom prst="rect">
            <a:avLst/>
          </a:prstGeom>
        </p:spPr>
        <p:txBody>
          <a:bodyPr vert="horz" lIns="96618" tIns="48309" rIns="96618" bIns="4830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517545"/>
            <a:ext cx="2984871" cy="501016"/>
          </a:xfrm>
          <a:prstGeom prst="rect">
            <a:avLst/>
          </a:prstGeom>
        </p:spPr>
        <p:txBody>
          <a:bodyPr vert="horz" lIns="96618" tIns="48309" rIns="96618" bIns="4830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700" y="9517545"/>
            <a:ext cx="2984871" cy="501016"/>
          </a:xfrm>
          <a:prstGeom prst="rect">
            <a:avLst/>
          </a:prstGeom>
        </p:spPr>
        <p:txBody>
          <a:bodyPr vert="horz" lIns="96618" tIns="48309" rIns="96618" bIns="4830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04E5B07-F2B2-4528-B213-CF8101FD84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901700" y="9517545"/>
            <a:ext cx="2984871" cy="501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18" tIns="48309" rIns="96618" bIns="48309" anchor="b"/>
          <a:lstStyle/>
          <a:p>
            <a:pPr algn="r"/>
            <a:fld id="{B32C97ED-712F-4690-8FE2-14FF6C5208A2}" type="slidenum">
              <a:rPr lang="ru-RU" sz="1200"/>
              <a:pPr algn="r"/>
              <a:t>1</a:t>
            </a:fld>
            <a:endParaRPr lang="ru-RU" sz="1200" dirty="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36625" y="769938"/>
            <a:ext cx="5018088" cy="37639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9585" y="4768343"/>
            <a:ext cx="5019430" cy="4535229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17E24E-AAC7-40B2-AE1F-F13A8E257CC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 txBox="1">
            <a:spLocks noGrp="1"/>
          </p:cNvSpPr>
          <p:nvPr/>
        </p:nvSpPr>
        <p:spPr bwMode="auto">
          <a:xfrm>
            <a:off x="3901700" y="9517545"/>
            <a:ext cx="2984871" cy="501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18" tIns="48309" rIns="96618" bIns="48309" anchor="b"/>
          <a:lstStyle/>
          <a:p>
            <a:pPr algn="r"/>
            <a:fld id="{28CADD63-EAA2-448E-A7F7-C70632F21A32}" type="slidenum">
              <a:rPr lang="ru-RU" sz="1200">
                <a:latin typeface="Calibri" pitchFamily="34" charset="0"/>
              </a:rPr>
              <a:pPr algn="r"/>
              <a:t>3</a:t>
            </a:fld>
            <a:endParaRPr lang="ru-RU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23754C-46E3-4759-A469-D6929C6D39D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6857" tIns="48430" rIns="96857" bIns="4843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 txBox="1">
            <a:spLocks noGrp="1"/>
          </p:cNvSpPr>
          <p:nvPr/>
        </p:nvSpPr>
        <p:spPr bwMode="auto">
          <a:xfrm>
            <a:off x="3901700" y="9517545"/>
            <a:ext cx="2984871" cy="5010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857" tIns="48430" rIns="96857" bIns="48430" anchor="b"/>
          <a:lstStyle/>
          <a:p>
            <a:pPr algn="r">
              <a:defRPr/>
            </a:pPr>
            <a:fld id="{F11A3047-DF7E-4833-9FAC-0FA3AA217E36}" type="slidenum">
              <a:rPr lang="ru-RU" sz="1200">
                <a:latin typeface="+mn-lt"/>
              </a:rPr>
              <a:pPr algn="r">
                <a:defRPr/>
              </a:pPr>
              <a:t>6</a:t>
            </a:fld>
            <a:endParaRPr lang="ru-RU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дк</a:t>
            </a: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85017" indent="-30192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7716" indent="-241544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0802" indent="-241544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3891" indent="-241544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56977" indent="-2415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0063" indent="-2415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23151" indent="-2415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06237" indent="-24154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729D534-89A7-4735-827B-12955779A296}" type="slidenum">
              <a:rPr lang="ru-RU" altLang="ru-RU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7</a:t>
            </a:fld>
            <a:endParaRPr lang="ru-RU" altLang="ru-RU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740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6857" tIns="48430" rIns="96857" bIns="4843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 txBox="1">
            <a:spLocks noGrp="1"/>
          </p:cNvSpPr>
          <p:nvPr/>
        </p:nvSpPr>
        <p:spPr bwMode="auto">
          <a:xfrm>
            <a:off x="3901700" y="9517545"/>
            <a:ext cx="2984871" cy="5010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857" tIns="48430" rIns="96857" bIns="48430" anchor="b"/>
          <a:lstStyle/>
          <a:p>
            <a:pPr algn="r">
              <a:defRPr/>
            </a:pPr>
            <a:fld id="{FAD61B37-83AB-4D6C-B1E3-845E8FB3B9D1}" type="slidenum">
              <a:rPr lang="ru-RU" sz="1200">
                <a:latin typeface="+mn-lt"/>
              </a:rPr>
              <a:pPr algn="r">
                <a:defRPr/>
              </a:pPr>
              <a:t>8</a:t>
            </a:fld>
            <a:endParaRPr lang="ru-RU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F28916-94FA-4385-8669-9C33A48D4D05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81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33DE40-1361-46B5-9D57-274BC3B270C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 txBox="1">
            <a:spLocks noGrp="1"/>
          </p:cNvSpPr>
          <p:nvPr/>
        </p:nvSpPr>
        <p:spPr bwMode="auto">
          <a:xfrm>
            <a:off x="3901700" y="9517545"/>
            <a:ext cx="2984871" cy="5010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18" tIns="48309" rIns="96618" bIns="48309" anchor="b"/>
          <a:lstStyle/>
          <a:p>
            <a:pPr algn="r">
              <a:defRPr/>
            </a:pPr>
            <a:fld id="{1D093F9E-C2FE-4F7A-A4A1-6A10C0B20C7C}" type="slidenum">
              <a:rPr lang="ru-RU" sz="1200">
                <a:latin typeface="+mn-lt"/>
              </a:rPr>
              <a:pPr algn="r">
                <a:defRPr/>
              </a:pPr>
              <a:t>19</a:t>
            </a:fld>
            <a:endParaRPr lang="ru-RU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 txBox="1">
            <a:spLocks noGrp="1"/>
          </p:cNvSpPr>
          <p:nvPr/>
        </p:nvSpPr>
        <p:spPr bwMode="auto">
          <a:xfrm>
            <a:off x="3901700" y="9517545"/>
            <a:ext cx="2984871" cy="50101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18" tIns="48309" rIns="96618" bIns="48309" anchor="b"/>
          <a:lstStyle/>
          <a:p>
            <a:pPr algn="r">
              <a:defRPr/>
            </a:pPr>
            <a:fld id="{1D093F9E-C2FE-4F7A-A4A1-6A10C0B20C7C}" type="slidenum">
              <a:rPr lang="ru-RU" sz="1200">
                <a:latin typeface="+mn-lt"/>
              </a:rPr>
              <a:pPr algn="r">
                <a:defRPr/>
              </a:pPr>
              <a:t>20</a:t>
            </a:fld>
            <a:endParaRPr lang="ru-RU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0957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C96936-711D-4F40-BCC6-2ACAA307172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784949-CC6F-44F8-809E-C5D1D4ED86F2}" type="slidenum">
              <a:rPr lang="ru-RU" smtClean="0">
                <a:cs typeface="Arial" charset="0"/>
              </a:rPr>
              <a:pPr/>
              <a:t>31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D07166-3C63-4184-AE3A-945A0FC76416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546263-2BAF-496E-B0A7-2148960245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F88CE2-5D22-4606-835E-12DA4C7B64C7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DC6BB-61AB-4793-B041-A0343349B2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D5FD67-59CF-4D9D-BCD2-27C1B08DDB09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7190F-00F3-448A-821F-CE96B3822E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3B24A0-FE6D-4128-A8D7-F8D88C6F3164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08B3F9-1EFB-4E2B-8D4D-DCF0EFB42A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DE32AC-A2B6-48E0-9E84-AC32B58405D8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EA9B63-7369-448F-98DC-D5089260A20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FAC452-707E-48D3-BCCD-583EF12FCBA1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5E2218-D28A-4386-BD24-4A4A45C11BF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1F3656-1818-4D3E-8A5F-A3CBCD58D575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397DF6-0817-4A80-9C81-855B040689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0680EE-833B-480A-9E2D-7DDD333200C2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C10C1-4172-4E05-BD9B-3752667327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42A751-BE86-436C-825D-2E3B23C8D7D5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EA303C-24DF-4203-8E09-8139E31BBE7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3AAFBA-D183-4D1A-AAEC-CF310F1A4A1F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0EA7AB-1359-4208-8AC2-CE8A93724F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BF8813-6048-419B-8B11-1E81DAEBD69E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791FB8-963A-4A32-ACB2-FC4C14D4F2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D3B35-C923-4A8F-8741-5E050AE24673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7508B-3EFC-42D6-95D8-901650CC06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FF141-0290-442D-9605-CE52629D1060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47065-7065-4062-89EB-DF8B1F3404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36781-7510-483F-A5A9-584ED9DAA13F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1B1A7-551A-4EA4-801D-4FA997462A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B682F-A57E-4199-A8A5-99FDE63D70F7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C5257-A0AB-4B01-8B59-2A37C1B457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C6ED0-78AD-4A4B-992E-75A33BDB5217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A3312-3F53-4279-B2C8-760C1190C3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F2BA2-FC6D-4211-BDAB-200D6791DB1A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99FF6-5060-401D-9A56-A09688337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3871D-6595-4D4B-A4A5-EC90317A87D9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AE8E5-754B-407C-AB18-7A39E12D9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F5A66-CCD4-4A73-9285-1D2A841A50E3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79CCA-9225-48A0-B9CE-EAC9AAF4B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EA8B9-5028-4CFE-867F-102026D381B7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DEBEE-11E4-4D0F-996D-230942B19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E0E44-E39C-4F3A-A0E0-91C8F1BF8D67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CCDC9-2ACA-4BD8-AD72-8C25A23045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C7F76-FF83-4808-A860-A6DA8DB8B733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A645B-5085-428E-BFFD-997C03F9F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57F6B-613A-49E8-9D8A-6006EF29BD71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8C4EC-4687-472C-B71E-811DE4669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5DA30-70E1-4505-A7E7-6CBD90DA2A3B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33F0D-1DFC-4E25-9519-39720D490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5E494-3856-45E8-B2D8-3284128A25E3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A7BF2-1CC1-440F-98B3-24A9FD8519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5C8CB-051F-4A89-9C0C-3E27723C2CAC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A4ED9-205E-40B8-9B34-7B99CAEC12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1F947-59BD-4940-9C39-2120B9A1A903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E3D7F-2C51-4212-B71F-A3519871B5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03174-222F-45B6-9AB0-F53627F8DB79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A91A3-AE7E-4307-AF78-F543374655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0146" y="3486150"/>
            <a:ext cx="3429030" cy="1609725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1381126" y="590550"/>
            <a:ext cx="6772274" cy="2828925"/>
          </a:xfrm>
        </p:spPr>
        <p:txBody>
          <a:bodyPr anchor="ctr">
            <a:normAutofit/>
          </a:bodyPr>
          <a:lstStyle>
            <a:lvl1pPr marL="0" indent="0">
              <a:buNone/>
              <a:tabLst/>
              <a:defRPr sz="28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D1E93-168C-4E3F-B839-29F00AE470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057275"/>
            <a:ext cx="7772400" cy="334962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0E091-9795-4AC6-8D5F-9DA5F106CA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lang="ru-RU" sz="20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ru-RU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ru-RU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ru-RU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>
              <a:defRPr lang="ru-RU" sz="1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98A4C-BBD5-432C-A219-A40AC32615A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8C0CE-BC11-404E-961F-FE6125115D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56698-92FC-4931-8767-949D122C40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3B2CF-79A4-4F95-8E14-34636ADF83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96533"/>
            <a:ext cx="3008313" cy="10195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5135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010191"/>
            <a:ext cx="3008313" cy="411597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05B56-C02C-4FA1-9329-DC7C68A0AC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00600"/>
            <a:ext cx="8610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33375" y="612775"/>
            <a:ext cx="855345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800" y="5367338"/>
            <a:ext cx="8610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B7063-6465-48CF-A1EE-12D922ECC9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E051C-D7CA-4525-92E9-184A3781F9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038225"/>
            <a:ext cx="6019800" cy="50879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A47D9-5C59-4E5C-B821-328BBFE6CF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>
          <a:xfrm>
            <a:off x="32385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4C68D-6E30-4CBF-9EF3-BA3275A77700}" type="datetimeFigureOut">
              <a:rPr lang="de-DE"/>
              <a:pPr>
                <a:defRPr/>
              </a:pPr>
              <a:t>10.08.2016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2457450" y="6356350"/>
            <a:ext cx="4229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C93FF-0F0F-4F92-B7A8-E827C7A1BB1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D7B87B9-C7C8-416F-AC95-3598320436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10.08.2016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7A94EB-E6EE-4D95-8BA7-F3DE9729B4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133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55ECA7-356C-4171-ACC5-4F9C984119AF}" type="datetimeFigureOut">
              <a:rPr lang="ru-RU" smtClean="0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9701A1-39CA-4620-9C58-3C8830A1B8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E98F81C-85EB-4C89-9FC3-404543F751E7}" type="datetimeFigureOut">
              <a:rPr lang="ru-RU"/>
              <a:pPr>
                <a:defRPr/>
              </a:pPr>
              <a:t>10.08.2016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313A7F8-9534-4A38-A7AE-D2F6452A3D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8458200" cy="887412"/>
          </a:xfrm>
          <a:prstGeom prst="rect">
            <a:avLst/>
          </a:prstGeom>
          <a:effectLst>
            <a:outerShdw blurRad="25400" dist="25400" dir="2400000" algn="ctr" rotWithShape="0">
              <a:schemeClr val="tx1">
                <a:lumMod val="65000"/>
                <a:lumOff val="35000"/>
                <a:alpha val="71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076325"/>
            <a:ext cx="8458200" cy="504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43938" y="6446838"/>
            <a:ext cx="4619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b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F18107C-6741-438B-8392-6F0A246DBA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transition>
    <p:dissolve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 b="1" kern="1200">
          <a:solidFill>
            <a:srgbClr val="DD7E0E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DD7E0E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DD7E0E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DD7E0E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DD7E0E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DD7E0E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DD7E0E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DD7E0E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DD7E0E"/>
          </a:solidFill>
          <a:latin typeface="Arial" charset="0"/>
          <a:cs typeface="Arial" charset="0"/>
        </a:defRPr>
      </a:lvl9pPr>
    </p:titleStyle>
    <p:bodyStyle>
      <a:lvl1pPr marL="179388" indent="-179388" algn="l" rtl="0" fontAlgn="base">
        <a:spcBef>
          <a:spcPct val="20000"/>
        </a:spcBef>
        <a:spcAft>
          <a:spcPct val="0"/>
        </a:spcAft>
        <a:buClr>
          <a:srgbClr val="DD7E0E"/>
        </a:buClr>
        <a:buSzPct val="80000"/>
        <a:buFont typeface="Wingdings" pitchFamily="2" charset="2"/>
        <a:buChar char="§"/>
        <a:tabLst>
          <a:tab pos="179388" algn="l"/>
        </a:tabLst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38163" indent="-273050" algn="l" rtl="0" fontAlgn="base">
        <a:spcBef>
          <a:spcPct val="20000"/>
        </a:spcBef>
        <a:spcAft>
          <a:spcPct val="0"/>
        </a:spcAft>
        <a:buClr>
          <a:srgbClr val="DD7E0E"/>
        </a:buClr>
        <a:buFont typeface="Arial" charset="0"/>
        <a:buChar char="–"/>
        <a:defRPr kern="1200">
          <a:solidFill>
            <a:srgbClr val="404040"/>
          </a:solidFill>
          <a:latin typeface="Arial" pitchFamily="34" charset="0"/>
          <a:ea typeface="+mn-ea"/>
          <a:cs typeface="Arial" pitchFamily="34" charset="0"/>
        </a:defRPr>
      </a:lvl2pPr>
      <a:lvl3pPr marL="717550" indent="-179388" algn="l" rtl="0" fontAlgn="base">
        <a:spcBef>
          <a:spcPct val="20000"/>
        </a:spcBef>
        <a:spcAft>
          <a:spcPct val="0"/>
        </a:spcAft>
        <a:buClr>
          <a:srgbClr val="DD7E0E"/>
        </a:buClr>
        <a:buFont typeface="Arial" charset="0"/>
        <a:buChar char="•"/>
        <a:defRPr sz="1600" kern="1200">
          <a:solidFill>
            <a:srgbClr val="595959"/>
          </a:solidFill>
          <a:latin typeface="Arial" pitchFamily="34" charset="0"/>
          <a:ea typeface="+mn-ea"/>
          <a:cs typeface="Arial" pitchFamily="34" charset="0"/>
        </a:defRPr>
      </a:lvl3pPr>
      <a:lvl4pPr marL="896938" indent="-179388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rgbClr val="595959"/>
          </a:solidFill>
          <a:latin typeface="Arial" pitchFamily="34" charset="0"/>
          <a:ea typeface="+mn-ea"/>
          <a:cs typeface="Arial" pitchFamily="34" charset="0"/>
        </a:defRPr>
      </a:lvl4pPr>
      <a:lvl5pPr marL="1076325" indent="-27305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rgbClr val="595959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12.pn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image" Target="../media/image19.jpe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chart" Target="../charts/chart1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oleObject" Target="../embeddings/_____Microsoft_Office_Excel_97-20031.xls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oleObject" Target="../embeddings/_____Microsoft_Office_Excel_97-20032.xls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7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image" Target="../media/image7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4" descr="карта СМ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42852"/>
            <a:ext cx="4786346" cy="618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214282" y="5286388"/>
            <a:ext cx="478634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составе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7 муниципальных образований</a:t>
            </a:r>
          </a:p>
          <a:p>
            <a:pPr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городское поселение</a:t>
            </a:r>
          </a:p>
          <a:p>
            <a:pPr eaLnBrk="0" hangingPunct="0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сельских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поселений (26 населенных пунктов)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428596" y="500042"/>
            <a:ext cx="81375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0050" indent="-40005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Основан в 1924 году как Воронцово-Александровский,  с 1963 года -Советский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57158" y="188913"/>
            <a:ext cx="87868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14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БЮДЖЕТ СОВЕТСКОГО МУНИЦИПАЛЬНОГО РАЙОНА В ВОПРОСАХ И ОТВЕТАХ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5720" y="2643182"/>
            <a:ext cx="30718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282" y="1214422"/>
            <a:ext cx="3041217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Территория – 2089 кв.км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050" dirty="0" smtClean="0"/>
              <a:t>( что составляет 3,2% Ставропольского края)</a:t>
            </a:r>
            <a:endParaRPr lang="ru-RU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214282" y="1857364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Численность населения </a:t>
            </a:r>
          </a:p>
          <a:p>
            <a:pPr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01.01.16г – 61,7 тыс.чел.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82" y="2643182"/>
            <a:ext cx="2472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Городское население – 57,7 %</a:t>
            </a:r>
          </a:p>
          <a:p>
            <a:pPr eaLnBrk="0"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Сельское население – 42,3 %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14282" y="3143248"/>
          <a:ext cx="2857520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72066" y="928670"/>
            <a:ext cx="34389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Население 61,7 тыс. человек, в том числе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мужчин  - 28,0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тыс. чел./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45%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женщин – 33,7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тыс. чел./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55%</a:t>
            </a:r>
            <a:endParaRPr lang="ru-RU" sz="105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6667504" y="1142984"/>
          <a:ext cx="2476496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5582" y="5072074"/>
            <a:ext cx="353579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57290" y="1142984"/>
            <a:ext cx="6929486" cy="400110"/>
          </a:xfrm>
          <a:prstGeom prst="rect">
            <a:avLst/>
          </a:prstGeom>
          <a:noFill/>
          <a:effectLst>
            <a:softEdge rad="31750"/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Уважаемые жители Советского муниципального района!</a:t>
            </a:r>
          </a:p>
        </p:txBody>
      </p:sp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785786" y="1857364"/>
            <a:ext cx="7858125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/>
            <a:r>
              <a:rPr lang="ru-RU" sz="1700" dirty="0">
                <a:latin typeface="Times New Roman" pitchFamily="18" charset="0"/>
              </a:rPr>
              <a:t>В целях повышения прозрачности бюджета и бюджетного процесса Финансовым управлением администрации Советского муниципального района Ставропольского края разработан информационный ресурс «Бюджет </a:t>
            </a:r>
            <a:r>
              <a:rPr lang="ru-RU" sz="1700" dirty="0" smtClean="0">
                <a:latin typeface="Times New Roman" pitchFamily="18" charset="0"/>
              </a:rPr>
              <a:t>муниципального образования в вопросах и ответах</a:t>
            </a:r>
            <a:r>
              <a:rPr lang="ru-RU" sz="1700" dirty="0" smtClean="0">
                <a:latin typeface="Times New Roman" pitchFamily="18" charset="0"/>
              </a:rPr>
              <a:t>». </a:t>
            </a:r>
            <a:r>
              <a:rPr lang="ru-RU" sz="1700" dirty="0">
                <a:latin typeface="Times New Roman" pitchFamily="18" charset="0"/>
              </a:rPr>
              <a:t>Излагая материал, мы постарались в доступной для граждан форме разъяснить все тонкости сложных механизмов бюджетного процесса. </a:t>
            </a:r>
          </a:p>
          <a:p>
            <a:pPr indent="449263" algn="just"/>
            <a:r>
              <a:rPr lang="ru-RU" sz="1700" dirty="0">
                <a:latin typeface="Times New Roman" pitchFamily="18" charset="0"/>
              </a:rPr>
              <a:t>Как формируется доходная и расходная часть бюджета Советского муниципального района? Сколько тратится из муниципального бюджета района на здравоохранение, образование, социальную политику и другие отрасли? Какие меры социальной поддержки оказываются гражданам Советского муниципального района? Ответы на эти и ряд других вопросов содержит «Бюджет </a:t>
            </a:r>
            <a:r>
              <a:rPr lang="ru-RU" sz="1700" dirty="0" smtClean="0">
                <a:latin typeface="Times New Roman" pitchFamily="18" charset="0"/>
              </a:rPr>
              <a:t>муниципального образования в вопросах и ответах».</a:t>
            </a:r>
            <a:endParaRPr lang="ru-RU" sz="1700" dirty="0">
              <a:latin typeface="Times New Roman" pitchFamily="18" charset="0"/>
            </a:endParaRPr>
          </a:p>
          <a:p>
            <a:pPr indent="449263" algn="just"/>
            <a:r>
              <a:rPr lang="ru-RU" sz="1700" dirty="0">
                <a:latin typeface="Times New Roman" pitchFamily="18" charset="0"/>
              </a:rPr>
              <a:t>В электронном издании даны определения терминов, рассмотрен механизм бюджетного процесса в районе, представлены основные параметры бюджета Советского муниципального района на 2016 год. Мы надеемся, что информационный ресурс «Бюджет </a:t>
            </a:r>
            <a:r>
              <a:rPr lang="ru-RU" sz="1700" dirty="0" smtClean="0">
                <a:latin typeface="Times New Roman" pitchFamily="18" charset="0"/>
              </a:rPr>
              <a:t>муниципального образования в вопросах и ответах» </a:t>
            </a:r>
            <a:r>
              <a:rPr lang="ru-RU" sz="1700" dirty="0">
                <a:latin typeface="Times New Roman" pitchFamily="18" charset="0"/>
              </a:rPr>
              <a:t>будет интересен для каждого жителя </a:t>
            </a:r>
            <a:r>
              <a:rPr lang="ru-RU" sz="1700" dirty="0" smtClean="0">
                <a:latin typeface="Times New Roman" pitchFamily="18" charset="0"/>
              </a:rPr>
              <a:t>Советского муниципального района</a:t>
            </a:r>
            <a:r>
              <a:rPr lang="ru-RU" sz="1700" dirty="0">
                <a:latin typeface="Times New Roman" pitchFamily="18" charset="0"/>
              </a:rPr>
              <a:t>.</a:t>
            </a:r>
          </a:p>
          <a:p>
            <a:pPr indent="449263" algn="just"/>
            <a:endParaRPr lang="ru-RU" sz="1700" dirty="0">
              <a:latin typeface="Times New Roman" pitchFamily="18" charset="0"/>
            </a:endParaRPr>
          </a:p>
        </p:txBody>
      </p:sp>
      <p:pic>
        <p:nvPicPr>
          <p:cNvPr id="16392" name="Рисунок 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1000"/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utoShape 28"/>
          <p:cNvSpPr>
            <a:spLocks noChangeArrowheads="1"/>
          </p:cNvSpPr>
          <p:nvPr/>
        </p:nvSpPr>
        <p:spPr bwMode="auto">
          <a:xfrm>
            <a:off x="3428992" y="1857364"/>
            <a:ext cx="2087563" cy="790575"/>
          </a:xfrm>
          <a:prstGeom prst="flowChartAlternateProcess">
            <a:avLst/>
          </a:prstGeom>
          <a:ln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Какие бывают</a:t>
            </a:r>
          </a:p>
          <a:p>
            <a:pPr algn="ctr"/>
            <a:r>
              <a:rPr lang="ru-RU" dirty="0"/>
              <a:t> бюджеты?</a:t>
            </a:r>
          </a:p>
        </p:txBody>
      </p:sp>
      <p:sp>
        <p:nvSpPr>
          <p:cNvPr id="18434" name="AutoShape 30"/>
          <p:cNvSpPr>
            <a:spLocks noChangeArrowheads="1"/>
          </p:cNvSpPr>
          <p:nvPr/>
        </p:nvSpPr>
        <p:spPr bwMode="auto">
          <a:xfrm>
            <a:off x="3286117" y="3071813"/>
            <a:ext cx="2428892" cy="1000129"/>
          </a:xfrm>
          <a:prstGeom prst="flowChartAlternateProcess">
            <a:avLst/>
          </a:prstGeom>
          <a:gradFill flip="none" rotWithShape="1">
            <a:gsLst>
              <a:gs pos="0">
                <a:schemeClr val="accent5">
                  <a:tint val="1000"/>
                </a:schemeClr>
              </a:gs>
              <a:gs pos="68000">
                <a:schemeClr val="accent5">
                  <a:tint val="77000"/>
                </a:schemeClr>
              </a:gs>
              <a:gs pos="81000">
                <a:schemeClr val="accent5">
                  <a:tint val="79000"/>
                </a:schemeClr>
              </a:gs>
              <a:gs pos="86000">
                <a:schemeClr val="accent5">
                  <a:tint val="73000"/>
                </a:schemeClr>
              </a:gs>
              <a:gs pos="100000">
                <a:schemeClr val="accent5">
                  <a:tint val="3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Бюджеты</a:t>
            </a:r>
          </a:p>
          <a:p>
            <a:pPr algn="ctr"/>
            <a:r>
              <a:rPr lang="ru-RU" dirty="0"/>
              <a:t> публично-правовых</a:t>
            </a:r>
          </a:p>
          <a:p>
            <a:pPr algn="ctr"/>
            <a:r>
              <a:rPr lang="ru-RU" dirty="0"/>
              <a:t>образований 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0" name="TextBox 21"/>
          <p:cNvSpPr txBox="1">
            <a:spLocks noChangeArrowheads="1"/>
          </p:cNvSpPr>
          <p:nvPr/>
        </p:nvSpPr>
        <p:spPr bwMode="auto">
          <a:xfrm>
            <a:off x="8501063" y="2143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3</a:t>
            </a:r>
          </a:p>
        </p:txBody>
      </p:sp>
      <p:pic>
        <p:nvPicPr>
          <p:cNvPr id="18441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3" name="TextBox 11"/>
          <p:cNvSpPr txBox="1">
            <a:spLocks noChangeArrowheads="1"/>
          </p:cNvSpPr>
          <p:nvPr/>
        </p:nvSpPr>
        <p:spPr bwMode="auto">
          <a:xfrm>
            <a:off x="323850" y="3357563"/>
            <a:ext cx="36433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4" name="TextBox 6"/>
          <p:cNvSpPr txBox="1">
            <a:spLocks noChangeArrowheads="1"/>
          </p:cNvSpPr>
          <p:nvPr/>
        </p:nvSpPr>
        <p:spPr bwMode="auto">
          <a:xfrm>
            <a:off x="285720" y="1357298"/>
            <a:ext cx="8496301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marL="400050" indent="-400050"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БЮДЖЕТ- ЭТО ПЛАН ДОХОДОВ И РАСХОДОВ НА ОПРЕДЕЛЕННЫЙ ПЕРИОД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5" name="AutoShape 26"/>
          <p:cNvSpPr>
            <a:spLocks noChangeArrowheads="1"/>
          </p:cNvSpPr>
          <p:nvPr/>
        </p:nvSpPr>
        <p:spPr bwMode="auto">
          <a:xfrm>
            <a:off x="285750" y="1928813"/>
            <a:ext cx="2592388" cy="504825"/>
          </a:xfrm>
          <a:prstGeom prst="wedgeRectCallout">
            <a:avLst>
              <a:gd name="adj1" fmla="val -10319"/>
              <a:gd name="adj2" fmla="val -94023"/>
            </a:avLst>
          </a:prstGeom>
          <a:blipFill>
            <a:blip r:embed="rId5"/>
            <a:tile tx="0" ty="0" sx="100000" sy="100000" flip="none" algn="tl"/>
          </a:blipFill>
          <a:ln>
            <a:solidFill>
              <a:schemeClr val="accent6">
                <a:lumMod val="60000"/>
                <a:lumOff val="40000"/>
              </a:schemeClr>
            </a:solidFill>
            <a:headEnd/>
            <a:tailEnd/>
          </a:ln>
        </p:spPr>
        <p:style>
          <a:lnRef idx="1">
            <a:schemeClr val="accent6"/>
          </a:lnRef>
          <a:fillRef idx="1002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400" dirty="0"/>
              <a:t>Со старонормандского </a:t>
            </a:r>
            <a:r>
              <a:rPr lang="en-US" sz="1400" dirty="0" err="1"/>
              <a:t>buogette</a:t>
            </a:r>
            <a:r>
              <a:rPr lang="en-US" sz="1400" dirty="0"/>
              <a:t> – </a:t>
            </a:r>
            <a:r>
              <a:rPr lang="ru-RU" sz="1400" dirty="0"/>
              <a:t>сумка , кошелек</a:t>
            </a:r>
          </a:p>
        </p:txBody>
      </p:sp>
      <p:sp>
        <p:nvSpPr>
          <p:cNvPr id="18446" name="AutoShape 29"/>
          <p:cNvSpPr>
            <a:spLocks noChangeArrowheads="1"/>
          </p:cNvSpPr>
          <p:nvPr/>
        </p:nvSpPr>
        <p:spPr bwMode="auto">
          <a:xfrm>
            <a:off x="357158" y="3000372"/>
            <a:ext cx="2087562" cy="790575"/>
          </a:xfrm>
          <a:prstGeom prst="flowChartAlternateProcess">
            <a:avLst/>
          </a:prstGeom>
          <a:gradFill flip="none" rotWithShape="1">
            <a:gsLst>
              <a:gs pos="0">
                <a:schemeClr val="accent5">
                  <a:tint val="1000"/>
                </a:schemeClr>
              </a:gs>
              <a:gs pos="68000">
                <a:schemeClr val="accent5">
                  <a:tint val="77000"/>
                </a:schemeClr>
              </a:gs>
              <a:gs pos="81000">
                <a:schemeClr val="accent5">
                  <a:tint val="79000"/>
                </a:schemeClr>
              </a:gs>
              <a:gs pos="86000">
                <a:schemeClr val="accent5">
                  <a:tint val="73000"/>
                </a:schemeClr>
              </a:gs>
              <a:gs pos="100000">
                <a:schemeClr val="accent5">
                  <a:tint val="3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Бюджеты семей</a:t>
            </a:r>
          </a:p>
        </p:txBody>
      </p:sp>
      <p:sp>
        <p:nvSpPr>
          <p:cNvPr id="18447" name="AutoShape 31"/>
          <p:cNvSpPr>
            <a:spLocks noChangeArrowheads="1"/>
          </p:cNvSpPr>
          <p:nvPr/>
        </p:nvSpPr>
        <p:spPr bwMode="auto">
          <a:xfrm>
            <a:off x="6643702" y="3000372"/>
            <a:ext cx="2087563" cy="790575"/>
          </a:xfrm>
          <a:prstGeom prst="flowChartAlternateProcess">
            <a:avLst/>
          </a:prstGeom>
          <a:gradFill flip="none" rotWithShape="1">
            <a:gsLst>
              <a:gs pos="0">
                <a:schemeClr val="accent5">
                  <a:tint val="1000"/>
                </a:schemeClr>
              </a:gs>
              <a:gs pos="68000">
                <a:schemeClr val="accent5">
                  <a:tint val="77000"/>
                </a:schemeClr>
              </a:gs>
              <a:gs pos="81000">
                <a:schemeClr val="accent5">
                  <a:tint val="79000"/>
                </a:schemeClr>
              </a:gs>
              <a:gs pos="86000">
                <a:schemeClr val="accent5">
                  <a:tint val="73000"/>
                </a:schemeClr>
              </a:gs>
              <a:gs pos="100000">
                <a:schemeClr val="accent5">
                  <a:tint val="3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/>
              <a:t>Бюджеты</a:t>
            </a:r>
          </a:p>
          <a:p>
            <a:pPr algn="ctr"/>
            <a:r>
              <a:rPr lang="ru-RU" dirty="0"/>
              <a:t>Организаций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7188" y="4572000"/>
            <a:ext cx="2428875" cy="178593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tint val="1000"/>
                </a:schemeClr>
              </a:gs>
              <a:gs pos="68000">
                <a:schemeClr val="accent5">
                  <a:tint val="77000"/>
                </a:schemeClr>
              </a:gs>
              <a:gs pos="81000">
                <a:schemeClr val="accent5">
                  <a:tint val="79000"/>
                </a:schemeClr>
              </a:gs>
              <a:gs pos="86000">
                <a:schemeClr val="accent5">
                  <a:tint val="73000"/>
                </a:schemeClr>
              </a:gs>
              <a:gs pos="100000">
                <a:schemeClr val="accent5">
                  <a:tint val="35000"/>
                </a:schemeClr>
              </a:gs>
            </a:gsLst>
            <a:lin ang="5400000" scaled="1"/>
            <a:tileRect/>
          </a:gradFill>
          <a:effectLst>
            <a:glow rad="63500">
              <a:schemeClr val="accent5">
                <a:tint val="30000"/>
                <a:shade val="95000"/>
                <a:satMod val="300000"/>
                <a:alpha val="5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Российской Федерации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(федеральный бюджет, бюджеты государственных внебюджетных фондов РФ)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25" y="4572000"/>
            <a:ext cx="2500313" cy="178593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субъектов Российской Федерации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(региональные бюджеты, бюджеты территориальных фондов обязательного медицинского  страхования)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57938" y="4572000"/>
            <a:ext cx="2428875" cy="178593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Муниципальных образований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</a:rPr>
              <a:t>(местные бюджеты муниципальных районов, городских округов, городских и сельских поселений)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rot="16200000" flipH="1">
            <a:off x="4250531" y="2821776"/>
            <a:ext cx="3571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5500694" y="2214554"/>
            <a:ext cx="150019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0800000" flipV="1">
            <a:off x="2071670" y="2214554"/>
            <a:ext cx="1357332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rot="10800000" flipV="1">
            <a:off x="1928794" y="3571876"/>
            <a:ext cx="1357322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715008" y="3571876"/>
            <a:ext cx="1214424" cy="9286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rot="5400000">
            <a:off x="4287045" y="4285459"/>
            <a:ext cx="428621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1000100" y="199864"/>
            <a:ext cx="7929618" cy="65736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Что такое бюджет? Какие бывают бюджеты?</a:t>
            </a:r>
            <a:endParaRPr lang="ru-RU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1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хема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538" y="895350"/>
            <a:ext cx="9034462" cy="5700713"/>
          </a:xfrm>
          <a:prstGeom prst="rect">
            <a:avLst/>
          </a:prstGeom>
          <a:noFill/>
        </p:spPr>
      </p:pic>
      <p:pic>
        <p:nvPicPr>
          <p:cNvPr id="5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928662" y="142852"/>
            <a:ext cx="8072494" cy="6429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Какие бывают стадии бюджета?</a:t>
            </a:r>
            <a:endParaRPr lang="ru-RU" sz="28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1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 descr="3310-books-vector-162558--fu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70" y="4071942"/>
            <a:ext cx="3000396" cy="2069630"/>
          </a:xfrm>
          <a:prstGeom prst="rect">
            <a:avLst/>
          </a:prstGeom>
        </p:spPr>
      </p:pic>
      <p:sp>
        <p:nvSpPr>
          <p:cNvPr id="37" name="Овал 36"/>
          <p:cNvSpPr/>
          <p:nvPr/>
        </p:nvSpPr>
        <p:spPr>
          <a:xfrm>
            <a:off x="2357422" y="2500306"/>
            <a:ext cx="3929063" cy="221456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softEdge rad="3175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ln w="1905">
                <a:solidFill>
                  <a:schemeClr val="accent2">
                    <a:lumMod val="20000"/>
                    <a:lumOff val="8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9" name="Рисунок 28" descr="3310-books-vector-162558--full.png"/>
          <p:cNvPicPr>
            <a:picLocks noChangeAspect="1"/>
          </p:cNvPicPr>
          <p:nvPr/>
        </p:nvPicPr>
        <p:blipFill>
          <a:blip r:embed="rId4">
            <a:lum bright="10000"/>
          </a:blip>
          <a:stretch>
            <a:fillRect/>
          </a:stretch>
        </p:blipFill>
        <p:spPr>
          <a:xfrm>
            <a:off x="5643570" y="1571612"/>
            <a:ext cx="2811386" cy="1939254"/>
          </a:xfrm>
          <a:prstGeom prst="rect">
            <a:avLst/>
          </a:prstGeom>
        </p:spPr>
      </p:pic>
      <p:pic>
        <p:nvPicPr>
          <p:cNvPr id="28" name="Рисунок 27" descr="3310-books-vector-162558--full.png"/>
          <p:cNvPicPr>
            <a:picLocks noChangeAspect="1"/>
          </p:cNvPicPr>
          <p:nvPr/>
        </p:nvPicPr>
        <p:blipFill>
          <a:blip r:embed="rId4">
            <a:lum bright="20000"/>
          </a:blip>
          <a:stretch>
            <a:fillRect/>
          </a:stretch>
        </p:blipFill>
        <p:spPr>
          <a:xfrm>
            <a:off x="357158" y="1571612"/>
            <a:ext cx="2811386" cy="1939254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570" name="TextBox 8"/>
          <p:cNvSpPr txBox="1">
            <a:spLocks noChangeArrowheads="1"/>
          </p:cNvSpPr>
          <p:nvPr/>
        </p:nvSpPr>
        <p:spPr bwMode="auto">
          <a:xfrm>
            <a:off x="285750" y="1928813"/>
            <a:ext cx="4929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0050" indent="-400050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00050" indent="-400050"/>
            <a:endParaRPr lang="en-US" sz="16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71" name="TextBox 9"/>
          <p:cNvSpPr txBox="1">
            <a:spLocks noChangeArrowheads="1"/>
          </p:cNvSpPr>
          <p:nvPr/>
        </p:nvSpPr>
        <p:spPr bwMode="auto">
          <a:xfrm>
            <a:off x="285750" y="2357438"/>
            <a:ext cx="4572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72" name="TextBox 10"/>
          <p:cNvSpPr txBox="1">
            <a:spLocks noChangeArrowheads="1"/>
          </p:cNvSpPr>
          <p:nvPr/>
        </p:nvSpPr>
        <p:spPr bwMode="auto">
          <a:xfrm>
            <a:off x="285750" y="2714625"/>
            <a:ext cx="457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73" name="TextBox 11"/>
          <p:cNvSpPr txBox="1">
            <a:spLocks noChangeArrowheads="1"/>
          </p:cNvSpPr>
          <p:nvPr/>
        </p:nvSpPr>
        <p:spPr bwMode="auto">
          <a:xfrm>
            <a:off x="357188" y="3071813"/>
            <a:ext cx="36433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74" name="TextBox 21"/>
          <p:cNvSpPr txBox="1">
            <a:spLocks noChangeArrowheads="1"/>
          </p:cNvSpPr>
          <p:nvPr/>
        </p:nvSpPr>
        <p:spPr bwMode="auto">
          <a:xfrm>
            <a:off x="8501063" y="2143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3</a:t>
            </a:r>
          </a:p>
        </p:txBody>
      </p:sp>
      <p:pic>
        <p:nvPicPr>
          <p:cNvPr id="66575" name="Рисунок 17" descr="sovetskiyr-n-gerb-2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188913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7" name="TextBox 11"/>
          <p:cNvSpPr txBox="1">
            <a:spLocks noChangeArrowheads="1"/>
          </p:cNvSpPr>
          <p:nvPr/>
        </p:nvSpPr>
        <p:spPr bwMode="auto">
          <a:xfrm>
            <a:off x="357188" y="3357563"/>
            <a:ext cx="36433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78" name="TextBox 11"/>
          <p:cNvSpPr txBox="1">
            <a:spLocks noChangeArrowheads="1"/>
          </p:cNvSpPr>
          <p:nvPr/>
        </p:nvSpPr>
        <p:spPr bwMode="auto">
          <a:xfrm>
            <a:off x="357188" y="3714750"/>
            <a:ext cx="36433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Блок-схема: узел 24"/>
          <p:cNvSpPr/>
          <p:nvPr/>
        </p:nvSpPr>
        <p:spPr>
          <a:xfrm>
            <a:off x="571472" y="1500174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1</a:t>
            </a:r>
          </a:p>
        </p:txBody>
      </p:sp>
      <p:sp>
        <p:nvSpPr>
          <p:cNvPr id="26" name="Блок-схема: узел 25"/>
          <p:cNvSpPr/>
          <p:nvPr/>
        </p:nvSpPr>
        <p:spPr>
          <a:xfrm>
            <a:off x="7858148" y="1500174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2</a:t>
            </a:r>
          </a:p>
        </p:txBody>
      </p:sp>
      <p:sp>
        <p:nvSpPr>
          <p:cNvPr id="27" name="Блок-схема: узел 26"/>
          <p:cNvSpPr/>
          <p:nvPr/>
        </p:nvSpPr>
        <p:spPr>
          <a:xfrm>
            <a:off x="7858148" y="4071942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3</a:t>
            </a:r>
          </a:p>
        </p:txBody>
      </p:sp>
      <p:sp>
        <p:nvSpPr>
          <p:cNvPr id="66582" name="TextBox 19"/>
          <p:cNvSpPr txBox="1">
            <a:spLocks noChangeArrowheads="1"/>
          </p:cNvSpPr>
          <p:nvPr/>
        </p:nvSpPr>
        <p:spPr bwMode="auto">
          <a:xfrm>
            <a:off x="785813" y="2071688"/>
            <a:ext cx="2071687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Положения послания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Президента РФ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Федеральному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Собранию РФ</a:t>
            </a:r>
          </a:p>
          <a:p>
            <a:pPr algn="ctr"/>
            <a:endParaRPr lang="ru-RU" dirty="0"/>
          </a:p>
        </p:txBody>
      </p:sp>
      <p:sp>
        <p:nvSpPr>
          <p:cNvPr id="66584" name="TextBox 20"/>
          <p:cNvSpPr txBox="1">
            <a:spLocks noChangeArrowheads="1"/>
          </p:cNvSpPr>
          <p:nvPr/>
        </p:nvSpPr>
        <p:spPr bwMode="auto">
          <a:xfrm>
            <a:off x="6072188" y="2143125"/>
            <a:ext cx="1901825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Прогноз социально-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экономического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развития Советского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района</a:t>
            </a:r>
          </a:p>
          <a:p>
            <a:pPr algn="ctr"/>
            <a:endParaRPr lang="ru-RU" dirty="0"/>
          </a:p>
        </p:txBody>
      </p:sp>
      <p:sp>
        <p:nvSpPr>
          <p:cNvPr id="66585" name="TextBox 22"/>
          <p:cNvSpPr txBox="1">
            <a:spLocks noChangeArrowheads="1"/>
          </p:cNvSpPr>
          <p:nvPr/>
        </p:nvSpPr>
        <p:spPr bwMode="auto">
          <a:xfrm>
            <a:off x="6000750" y="4500563"/>
            <a:ext cx="2357438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бюджетной политики и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налоговой политики</a:t>
            </a:r>
          </a:p>
          <a:p>
            <a:pPr algn="ctr"/>
            <a:endParaRPr lang="ru-RU" dirty="0"/>
          </a:p>
        </p:txBody>
      </p:sp>
      <p:pic>
        <p:nvPicPr>
          <p:cNvPr id="32" name="Picture 6" descr="C:\Documents and Settings\Savina\Рабочий стол\Яна Савина\Савина (работа)\СЛАЙДЫ 2013\Бюджет для граждан 2016\картинки\image126791128.jpg"/>
          <p:cNvPicPr>
            <a:picLocks noChangeAspect="1" noChangeArrowheads="1"/>
          </p:cNvPicPr>
          <p:nvPr/>
        </p:nvPicPr>
        <p:blipFill>
          <a:blip r:embed="rId6">
            <a:lum bright="10000"/>
          </a:blip>
          <a:srcRect/>
          <a:stretch>
            <a:fillRect/>
          </a:stretch>
        </p:blipFill>
        <p:spPr bwMode="auto">
          <a:xfrm>
            <a:off x="3214678" y="2643182"/>
            <a:ext cx="2230473" cy="182451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35" name="TextBox 34"/>
          <p:cNvSpPr txBox="1"/>
          <p:nvPr/>
        </p:nvSpPr>
        <p:spPr>
          <a:xfrm>
            <a:off x="2714612" y="3214686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17780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ПРОЕКТ БЮДЖЕТА</a:t>
            </a:r>
            <a:endParaRPr lang="ru-RU" b="1" dirty="0">
              <a:ln w="17780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0" name="Рисунок 29" descr="3310-books-vector-162558--fu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42" y="4143380"/>
            <a:ext cx="2850336" cy="1966122"/>
          </a:xfrm>
          <a:prstGeom prst="rect">
            <a:avLst/>
          </a:prstGeom>
        </p:spPr>
      </p:pic>
      <p:sp>
        <p:nvSpPr>
          <p:cNvPr id="66583" name="TextBox 21"/>
          <p:cNvSpPr txBox="1">
            <a:spLocks noChangeArrowheads="1"/>
          </p:cNvSpPr>
          <p:nvPr/>
        </p:nvSpPr>
        <p:spPr bwMode="auto">
          <a:xfrm>
            <a:off x="785813" y="4714875"/>
            <a:ext cx="20002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Муниципальные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программы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Советского района</a:t>
            </a:r>
          </a:p>
          <a:p>
            <a:pPr algn="ctr"/>
            <a:endParaRPr lang="ru-RU" dirty="0"/>
          </a:p>
        </p:txBody>
      </p:sp>
      <p:sp>
        <p:nvSpPr>
          <p:cNvPr id="33" name="Блок-схема: узел 32"/>
          <p:cNvSpPr/>
          <p:nvPr/>
        </p:nvSpPr>
        <p:spPr>
          <a:xfrm>
            <a:off x="571472" y="414338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4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142976" y="142852"/>
            <a:ext cx="7726534" cy="114300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400" i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чем основывается составление проекта бюджета Советского муниципального </a:t>
            </a:r>
            <a:r>
              <a:rPr lang="ru-RU" sz="2400" i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 ?</a:t>
            </a:r>
            <a:endParaRPr lang="ru-RU" sz="2400" i="1" dirty="0" smtClean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28750" y="1428750"/>
            <a:ext cx="7500938" cy="6461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cs typeface="Times New Roman" pitchFamily="18" charset="0"/>
              </a:rPr>
              <a:t>Доходы бюджета – денежные средства, поступающие в распоряжение органов </a:t>
            </a:r>
            <a:r>
              <a:rPr lang="ru-RU" dirty="0" smtClean="0">
                <a:cs typeface="Times New Roman" pitchFamily="18" charset="0"/>
              </a:rPr>
              <a:t>власти района 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7475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484313"/>
            <a:ext cx="11430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428750" y="2071688"/>
            <a:ext cx="750093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Доходы бюджета </a:t>
            </a:r>
            <a:r>
              <a:rPr lang="ru-RU" dirty="0" smtClean="0"/>
              <a:t>Советского муниципального района состоят </a:t>
            </a:r>
            <a:r>
              <a:rPr lang="ru-RU" dirty="0"/>
              <a:t>из налоговых и неналоговых доходов, а также безвозмездных поступлений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214438" y="3000375"/>
            <a:ext cx="1928812" cy="571500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Налоговые доходы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857625" y="3000375"/>
            <a:ext cx="2143125" cy="571500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Неналоговые доходы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553200" y="2981325"/>
            <a:ext cx="2357438" cy="571500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Безвозмездные поступления</a:t>
            </a:r>
          </a:p>
        </p:txBody>
      </p:sp>
      <p:grpSp>
        <p:nvGrpSpPr>
          <p:cNvPr id="74764" name="Группа 21"/>
          <p:cNvGrpSpPr>
            <a:grpSpLocks/>
          </p:cNvGrpSpPr>
          <p:nvPr/>
        </p:nvGrpSpPr>
        <p:grpSpPr bwMode="auto">
          <a:xfrm>
            <a:off x="2286000" y="2714625"/>
            <a:ext cx="5646738" cy="214313"/>
            <a:chOff x="1570810" y="2071678"/>
            <a:chExt cx="5645984" cy="215108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765" name="Группа 27"/>
          <p:cNvGrpSpPr>
            <a:grpSpLocks/>
          </p:cNvGrpSpPr>
          <p:nvPr/>
        </p:nvGrpSpPr>
        <p:grpSpPr bwMode="auto">
          <a:xfrm rot="-5400000">
            <a:off x="-607218" y="4822031"/>
            <a:ext cx="3429000" cy="214313"/>
            <a:chOff x="1570810" y="2071678"/>
            <a:chExt cx="5645984" cy="21510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1589107" y="2071677"/>
              <a:ext cx="5643369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482860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4054919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7126230" y="2177924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766" name="Группа 32"/>
          <p:cNvGrpSpPr>
            <a:grpSpLocks/>
          </p:cNvGrpSpPr>
          <p:nvPr/>
        </p:nvGrpSpPr>
        <p:grpSpPr bwMode="auto">
          <a:xfrm rot="-5400000">
            <a:off x="2035969" y="4822032"/>
            <a:ext cx="3429000" cy="214312"/>
            <a:chOff x="1570810" y="2071678"/>
            <a:chExt cx="5645984" cy="215108"/>
          </a:xfrm>
        </p:grpSpPr>
        <p:cxnSp>
          <p:nvCxnSpPr>
            <p:cNvPr id="34" name="Прямая соединительная линия 33"/>
            <p:cNvCxnSpPr/>
            <p:nvPr/>
          </p:nvCxnSpPr>
          <p:spPr>
            <a:xfrm>
              <a:off x="1589109" y="2071679"/>
              <a:ext cx="5643369" cy="159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rot="5400000">
              <a:off x="1482861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5400000">
              <a:off x="4054920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5400000">
              <a:off x="7126231" y="2177925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767" name="Группа 37"/>
          <p:cNvGrpSpPr>
            <a:grpSpLocks/>
          </p:cNvGrpSpPr>
          <p:nvPr/>
        </p:nvGrpSpPr>
        <p:grpSpPr bwMode="auto">
          <a:xfrm rot="-5400000">
            <a:off x="4787106" y="4856957"/>
            <a:ext cx="3357563" cy="215900"/>
            <a:chOff x="1570810" y="2071678"/>
            <a:chExt cx="5645984" cy="215108"/>
          </a:xfrm>
        </p:grpSpPr>
        <p:cxnSp>
          <p:nvCxnSpPr>
            <p:cNvPr id="39" name="Прямая соединительная линия 38"/>
            <p:cNvCxnSpPr/>
            <p:nvPr/>
          </p:nvCxnSpPr>
          <p:spPr>
            <a:xfrm>
              <a:off x="1552125" y="2071678"/>
              <a:ext cx="5643314" cy="1581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rot="5400000">
              <a:off x="1465383" y="216761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rot="5400000">
              <a:off x="4018756" y="2178441"/>
              <a:ext cx="213526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rot="5400000">
              <a:off x="7108697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Прямоугольник 45"/>
          <p:cNvSpPr/>
          <p:nvPr/>
        </p:nvSpPr>
        <p:spPr>
          <a:xfrm>
            <a:off x="214282" y="3714750"/>
            <a:ext cx="2786082" cy="2928938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налог </a:t>
            </a:r>
            <a:r>
              <a:rPr lang="ru-RU" sz="1500" dirty="0">
                <a:solidFill>
                  <a:schemeClr val="tx1"/>
                </a:solidFill>
                <a:cs typeface="Times New Roman" pitchFamily="18" charset="0"/>
              </a:rPr>
              <a:t>на доходы физических лиц</a:t>
            </a: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акцизы;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 единый налог на вмененный доход;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единый сельскохозяйственный налог;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 налог, взимаемый в связи с применением патентной системы;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 государственная пошлина.</a:t>
            </a:r>
            <a:r>
              <a:rPr lang="ru-RU" sz="140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endParaRPr lang="ru-RU" sz="14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28992" y="3643313"/>
            <a:ext cx="2571758" cy="3000375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доходы </a:t>
            </a:r>
            <a:r>
              <a:rPr lang="ru-RU" sz="1500" dirty="0">
                <a:solidFill>
                  <a:schemeClr val="tx1"/>
                </a:solidFill>
                <a:cs typeface="Times New Roman" pitchFamily="18" charset="0"/>
              </a:rPr>
              <a:t>от использования государственного имущества</a:t>
            </a: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 плата за негативное воздействие на окружающую среду;</a:t>
            </a:r>
            <a:endParaRPr lang="ru-RU" sz="1500" dirty="0">
              <a:solidFill>
                <a:schemeClr val="tx1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доходы </a:t>
            </a:r>
            <a:r>
              <a:rPr lang="ru-RU" sz="1500" dirty="0">
                <a:solidFill>
                  <a:schemeClr val="tx1"/>
                </a:solidFill>
                <a:cs typeface="Times New Roman" pitchFamily="18" charset="0"/>
              </a:rPr>
              <a:t>от платных услуг</a:t>
            </a: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 доходы от реализации муниципального имущества;</a:t>
            </a:r>
            <a:endParaRPr lang="ru-RU" sz="1500" dirty="0">
              <a:solidFill>
                <a:schemeClr val="tx1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  <a:cs typeface="Times New Roman" pitchFamily="18" charset="0"/>
              </a:rPr>
              <a:t>- штрафы за нарушения законодательства о налогах и сборах;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schemeClr val="tx1"/>
                </a:solidFill>
                <a:cs typeface="Times New Roman" pitchFamily="18" charset="0"/>
              </a:rPr>
              <a:t>- иные неналоговые доходы.</a:t>
            </a:r>
            <a:endParaRPr lang="ru-RU" sz="1500" dirty="0"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143636" y="3643313"/>
            <a:ext cx="2928926" cy="3000375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- </a:t>
            </a:r>
            <a:r>
              <a:rPr lang="ru-RU" sz="1500" dirty="0">
                <a:solidFill>
                  <a:schemeClr val="tx1"/>
                </a:solidFill>
                <a:cs typeface="Times New Roman" pitchFamily="18" charset="0"/>
              </a:rPr>
              <a:t>безвозмездные поступления от других бюджетов бюджетной </a:t>
            </a: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системы (</a:t>
            </a:r>
            <a:r>
              <a:rPr lang="ru-RU" sz="1500" i="1" dirty="0" smtClean="0">
                <a:solidFill>
                  <a:schemeClr val="tx1"/>
                </a:solidFill>
                <a:cs typeface="Times New Roman" pitchFamily="18" charset="0"/>
              </a:rPr>
              <a:t>дотации, субсидии, субвенции,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i="1" dirty="0" smtClean="0">
                <a:solidFill>
                  <a:schemeClr val="tx1"/>
                </a:solidFill>
                <a:cs typeface="Times New Roman" pitchFamily="18" charset="0"/>
              </a:rPr>
              <a:t>иные межбюджетные трансферты</a:t>
            </a: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schemeClr val="tx1"/>
                </a:solidFill>
                <a:cs typeface="Times New Roman" pitchFamily="18" charset="0"/>
              </a:rPr>
              <a:t>- прочие безвозмездные поступления (целевые пожертвования от юридических и физических лиц) </a:t>
            </a:r>
            <a:endParaRPr lang="ru-RU" sz="1500" i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74771" name="TextBox 43"/>
          <p:cNvSpPr txBox="1">
            <a:spLocks noChangeArrowheads="1"/>
          </p:cNvSpPr>
          <p:nvPr/>
        </p:nvSpPr>
        <p:spPr bwMode="auto">
          <a:xfrm>
            <a:off x="8501063" y="2143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6</a:t>
            </a:r>
          </a:p>
        </p:txBody>
      </p:sp>
      <p:pic>
        <p:nvPicPr>
          <p:cNvPr id="74773" name="Рисунок 17" descr="sovetskiyr-n-gerb-2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Скругленный прямоугольник 37"/>
          <p:cNvSpPr/>
          <p:nvPr/>
        </p:nvSpPr>
        <p:spPr>
          <a:xfrm>
            <a:off x="1000100" y="214290"/>
            <a:ext cx="7929618" cy="114300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Что такое доход бюджета?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Как классифицируются доходы бюджета Советского муниципального района Ставропольского края?</a:t>
            </a:r>
            <a:endParaRPr lang="ru-RU" sz="2000" b="1" i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2"/>
          <p:cNvSpPr/>
          <p:nvPr/>
        </p:nvSpPr>
        <p:spPr>
          <a:xfrm rot="2042629">
            <a:off x="3139867" y="1109365"/>
            <a:ext cx="3823246" cy="3710576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sp>
      <p:sp>
        <p:nvSpPr>
          <p:cNvPr id="6" name="Скругленный прямоугольник 5"/>
          <p:cNvSpPr/>
          <p:nvPr/>
        </p:nvSpPr>
        <p:spPr>
          <a:xfrm>
            <a:off x="857224" y="142852"/>
            <a:ext cx="8143932" cy="94312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Что такое межбюджетные трансферты?</a:t>
            </a:r>
            <a:endParaRPr lang="ru-RU" sz="2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85786" y="928670"/>
            <a:ext cx="5000625" cy="172085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cs typeface="Arial" pitchFamily="34" charset="0"/>
              </a:rPr>
              <a:t>Межбюджетные трансферты </a:t>
            </a:r>
            <a:r>
              <a:rPr lang="ru-RU" sz="1600" b="1" i="1" dirty="0">
                <a:solidFill>
                  <a:prstClr val="black"/>
                </a:solidFill>
                <a:cs typeface="Arial" pitchFamily="34" charset="0"/>
              </a:rPr>
              <a:t>– </a:t>
            </a:r>
            <a:r>
              <a:rPr lang="ru-RU" sz="1600" dirty="0">
                <a:solidFill>
                  <a:prstClr val="black"/>
                </a:solidFill>
                <a:cs typeface="Arial" pitchFamily="34" charset="0"/>
              </a:rPr>
              <a:t>это денежные средства, передаваемые из одного бюджета бюджетной 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t>системы</a:t>
            </a:r>
            <a:r>
              <a:rPr lang="ru-RU" sz="1600" dirty="0">
                <a:solidFill>
                  <a:prstClr val="black"/>
                </a:solidFill>
                <a:cs typeface="Arial" pitchFamily="34" charset="0"/>
              </a:rPr>
              <a:t> Российской Федерации другому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 cstate="print"/>
          <a:srcRect l="38300" t="55600" r="41503" b="499"/>
          <a:stretch/>
        </p:blipFill>
        <p:spPr>
          <a:xfrm>
            <a:off x="6572264" y="3214686"/>
            <a:ext cx="2379581" cy="2949336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sp>
        <p:nvSpPr>
          <p:cNvPr id="24" name="Прямоугольник 23"/>
          <p:cNvSpPr/>
          <p:nvPr/>
        </p:nvSpPr>
        <p:spPr>
          <a:xfrm>
            <a:off x="258204" y="2949868"/>
            <a:ext cx="2801628" cy="3361920"/>
          </a:xfrm>
          <a:prstGeom prst="rect">
            <a:avLst/>
          </a:prstGeom>
          <a:blipFill>
            <a:blip r:embed="rId5" cstate="print">
              <a:extLst/>
            </a:blip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8686" name="WordArt 5"/>
          <p:cNvSpPr>
            <a:spLocks noChangeArrowheads="1" noChangeShapeType="1" noTextEdit="1"/>
          </p:cNvSpPr>
          <p:nvPr/>
        </p:nvSpPr>
        <p:spPr bwMode="auto">
          <a:xfrm>
            <a:off x="606425" y="4367213"/>
            <a:ext cx="1450975" cy="639762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8750"/>
              </a:avLst>
            </a:prstTxWarp>
          </a:bodyPr>
          <a:lstStyle/>
          <a:p>
            <a:pPr algn="ctr"/>
            <a:r>
              <a:rPr lang="ru-RU" sz="3600" b="1" kern="10" dirty="0">
                <a:ln w="6600">
                  <a:solidFill>
                    <a:srgbClr val="17375E"/>
                  </a:solidFill>
                  <a:round/>
                  <a:headEnd/>
                  <a:tailEnd/>
                </a:ln>
                <a:solidFill>
                  <a:srgbClr val="6699FF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</a:p>
        </p:txBody>
      </p:sp>
      <p:pic>
        <p:nvPicPr>
          <p:cNvPr id="28688" name="Picture 7" descr="«Ничего лучше наших русских рублей нет!» Доверие к национальной валюте растет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26414">
            <a:off x="2520143" y="2816702"/>
            <a:ext cx="4229803" cy="307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43306" y="2643182"/>
            <a:ext cx="3071834" cy="428628"/>
          </a:xfrm>
          <a:prstGeom prst="rect">
            <a:avLst/>
          </a:prstGeom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>
              <a:defRPr/>
            </a:pPr>
            <a:r>
              <a:rPr lang="ru-RU" dirty="0"/>
              <a:t>Межбюджетные трансферты</a:t>
            </a:r>
          </a:p>
        </p:txBody>
      </p:sp>
      <p:pic>
        <p:nvPicPr>
          <p:cNvPr id="11" name="Рисунок 17" descr="sovetskiyr-n-gerb-2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105965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692150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00232" y="1142984"/>
            <a:ext cx="6072230" cy="646331"/>
          </a:xfrm>
          <a:prstGeom prst="rect">
            <a:avLst/>
          </a:prstGeom>
          <a:solidFill>
            <a:srgbClr val="FFFF00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Межбюджетные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трансферты предоставляются в виде: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8926" y="3071810"/>
            <a:ext cx="1428750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Субсидий</a:t>
            </a:r>
            <a:endParaRPr lang="ru-RU" sz="20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29190" y="3071810"/>
            <a:ext cx="1500188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Субвенций</a:t>
            </a:r>
            <a:r>
              <a:rPr lang="ru-RU" b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endParaRPr lang="ru-RU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71472" y="4000504"/>
            <a:ext cx="1643074" cy="2143140"/>
          </a:xfrm>
          <a:prstGeom prst="rect">
            <a:avLst/>
          </a:prstGeom>
          <a:solidFill>
            <a:srgbClr val="407937"/>
          </a:solidFill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schemeClr val="bg1"/>
                </a:solidFill>
              </a:rPr>
              <a:t>Предоставляются на: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chemeClr val="bg1"/>
                </a:solidFill>
              </a:rPr>
              <a:t>выравнивание  </a:t>
            </a:r>
            <a:r>
              <a:rPr lang="ru-RU" sz="1200" dirty="0">
                <a:solidFill>
                  <a:schemeClr val="bg1"/>
                </a:solidFill>
              </a:rPr>
              <a:t>бюджетной  </a:t>
            </a:r>
            <a:r>
              <a:rPr lang="ru-RU" sz="1200" dirty="0" smtClean="0">
                <a:solidFill>
                  <a:schemeClr val="bg1"/>
                </a:solidFill>
              </a:rPr>
              <a:t>обеспеченности;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chemeClr val="bg1"/>
                </a:solidFill>
              </a:rPr>
              <a:t>  поддержку мер по обеспечению </a:t>
            </a:r>
            <a:r>
              <a:rPr lang="ru-RU" sz="1200" dirty="0" err="1" smtClean="0">
                <a:solidFill>
                  <a:schemeClr val="bg1"/>
                </a:solidFill>
              </a:rPr>
              <a:t>сбаланси</a:t>
            </a:r>
            <a:r>
              <a:rPr lang="ru-RU" sz="1200" dirty="0" smtClean="0">
                <a:solidFill>
                  <a:schemeClr val="bg1"/>
                </a:solidFill>
              </a:rPr>
              <a:t> –</a:t>
            </a:r>
            <a:r>
              <a:rPr lang="ru-RU" sz="1200" dirty="0" err="1" smtClean="0">
                <a:solidFill>
                  <a:schemeClr val="bg1"/>
                </a:solidFill>
              </a:rPr>
              <a:t>рованности</a:t>
            </a:r>
            <a:r>
              <a:rPr lang="ru-RU" sz="1200" dirty="0" smtClean="0">
                <a:solidFill>
                  <a:schemeClr val="bg1"/>
                </a:solidFill>
              </a:rPr>
              <a:t> бюджетов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200" dirty="0" smtClean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5786" y="3071810"/>
            <a:ext cx="1428750" cy="4000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Дотаций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857752" y="3929066"/>
            <a:ext cx="1643074" cy="2286016"/>
          </a:xfrm>
          <a:prstGeom prst="rect">
            <a:avLst/>
          </a:prstGeom>
          <a:solidFill>
            <a:srgbClr val="407937"/>
          </a:solidFill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/>
                </a:solidFill>
              </a:rPr>
              <a:t>Предоставляются на финансирование «переданных» другим публично-правовым образованиям полномочий</a:t>
            </a:r>
            <a:endParaRPr lang="ru-RU" sz="12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857488" y="4000504"/>
            <a:ext cx="1500198" cy="1928826"/>
          </a:xfrm>
          <a:prstGeom prst="rect">
            <a:avLst/>
          </a:prstGeom>
          <a:solidFill>
            <a:srgbClr val="407937"/>
          </a:solidFill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1"/>
                </a:solidFill>
              </a:rPr>
              <a:t>Предоставляются на условиях долевого софинансирования расходов других бюджетов</a:t>
            </a:r>
          </a:p>
        </p:txBody>
      </p:sp>
      <p:sp>
        <p:nvSpPr>
          <p:cNvPr id="76824" name="TextBox 22"/>
          <p:cNvSpPr txBox="1">
            <a:spLocks noChangeArrowheads="1"/>
          </p:cNvSpPr>
          <p:nvPr/>
        </p:nvSpPr>
        <p:spPr bwMode="auto">
          <a:xfrm>
            <a:off x="8501063" y="2143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8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rot="5400000">
            <a:off x="5322102" y="3679032"/>
            <a:ext cx="500061" cy="158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7678768" y="3678251"/>
            <a:ext cx="357192" cy="1566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Группа 39"/>
          <p:cNvGrpSpPr>
            <a:grpSpLocks/>
          </p:cNvGrpSpPr>
          <p:nvPr/>
        </p:nvGrpSpPr>
        <p:grpSpPr bwMode="auto">
          <a:xfrm>
            <a:off x="1785918" y="2214554"/>
            <a:ext cx="6215106" cy="787399"/>
            <a:chOff x="1140594" y="3214686"/>
            <a:chExt cx="2431274" cy="1143802"/>
          </a:xfrm>
          <a:effectLst>
            <a:glow rad="139700">
              <a:schemeClr val="bg1">
                <a:alpha val="40000"/>
              </a:schemeClr>
            </a:glow>
          </a:effectLst>
        </p:grpSpPr>
        <p:cxnSp>
          <p:nvCxnSpPr>
            <p:cNvPr id="38" name="Прямая соединительная линия 37"/>
            <p:cNvCxnSpPr/>
            <p:nvPr/>
          </p:nvCxnSpPr>
          <p:spPr>
            <a:xfrm>
              <a:off x="1142181" y="3857414"/>
              <a:ext cx="2428100" cy="211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rot="5400000" flipH="1" flipV="1">
              <a:off x="2034340" y="3538165"/>
              <a:ext cx="646957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 flipH="1" flipV="1">
              <a:off x="890850" y="4107158"/>
              <a:ext cx="501074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 flipH="1" flipV="1">
              <a:off x="2106487" y="4107158"/>
              <a:ext cx="501074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rot="5400000" flipH="1" flipV="1">
              <a:off x="3320538" y="4107158"/>
              <a:ext cx="501074" cy="158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828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986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Скругленный прямоугольник 25"/>
          <p:cNvSpPr/>
          <p:nvPr/>
        </p:nvSpPr>
        <p:spPr>
          <a:xfrm>
            <a:off x="928662" y="142852"/>
            <a:ext cx="8072494" cy="72880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Какие бывают виды межбюджетных трансфертов?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15206" y="3071810"/>
            <a:ext cx="1428760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cs typeface="Times New Roman" pitchFamily="18" charset="0"/>
              </a:rPr>
              <a:t>Прочих</a:t>
            </a:r>
            <a:endParaRPr lang="ru-RU" b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5400000">
            <a:off x="3250400" y="3750470"/>
            <a:ext cx="500061" cy="158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>
            <a:off x="1200128" y="3729040"/>
            <a:ext cx="457200" cy="1588"/>
          </a:xfrm>
          <a:prstGeom prst="straightConnector1">
            <a:avLst/>
          </a:prstGeom>
          <a:ln w="28575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7143768" y="3857628"/>
            <a:ext cx="1643074" cy="2286016"/>
          </a:xfrm>
          <a:prstGeom prst="rect">
            <a:avLst/>
          </a:prstGeom>
          <a:solidFill>
            <a:srgbClr val="407937"/>
          </a:solidFill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schemeClr val="bg1"/>
                </a:solidFill>
                <a:cs typeface="Times New Roman" pitchFamily="18" charset="0"/>
              </a:rPr>
              <a:t>Иные межбюджетные трансферты поступающие в бюджет района  от других бюджетов</a:t>
            </a:r>
            <a:endParaRPr lang="ru-RU" sz="1200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FD1E93-168C-4E3F-B839-29F00AE4705B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pic>
        <p:nvPicPr>
          <p:cNvPr id="25602" name="Picture 2" descr="http://globalfutureevents.ru/wp-content/uploads/2013/10/blagoves%D1%81hensk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lum bright="6000" contrast="-6000"/>
          </a:blip>
          <a:srcRect/>
          <a:stretch>
            <a:fillRect/>
          </a:stretch>
        </p:blipFill>
        <p:spPr bwMode="auto">
          <a:xfrm>
            <a:off x="-214346" y="500042"/>
            <a:ext cx="9647406" cy="6572296"/>
          </a:xfrm>
          <a:prstGeom prst="rect">
            <a:avLst/>
          </a:prstGeom>
          <a:noFill/>
          <a:effectLst>
            <a:softEdge rad="317500"/>
          </a:effec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1" y="1643049"/>
          <a:ext cx="8429684" cy="464347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57824"/>
                <a:gridCol w="2579016"/>
                <a:gridCol w="855263"/>
                <a:gridCol w="641306"/>
                <a:gridCol w="716424"/>
                <a:gridCol w="694901"/>
                <a:gridCol w="697574"/>
                <a:gridCol w="697574"/>
                <a:gridCol w="694901"/>
                <a:gridCol w="694901"/>
              </a:tblGrid>
              <a:tr h="239718">
                <a:tc rowSpan="3">
                  <a:txBody>
                    <a:bodyPr/>
                    <a:lstStyle/>
                    <a:p>
                      <a:pPr algn="l" fontAlgn="b"/>
                      <a:r>
                        <a:rPr lang="ru-RU" sz="600" b="1" u="none" strike="noStrike" dirty="0"/>
                        <a:t> 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b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Показатели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отчет 2014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/>
                        <a:t>отчет </a:t>
                      </a:r>
                      <a:r>
                        <a:rPr lang="ru-RU" sz="1100" b="1" u="none" strike="noStrike" dirty="0"/>
                        <a:t>2015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/>
                        <a:t>прогноз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03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2016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2017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/>
                        <a:t>2018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00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/>
                        <a:t>вариант 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/>
                        <a:t>вариант 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/>
                        <a:t>вариант 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/>
                        <a:t>вариант 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/>
                        <a:t>вариант 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/>
                        <a:t>вариант 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4330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/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/>
                        <a:t>Численность постоянного населения (среднегодовая)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61,7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61,7</a:t>
                      </a: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61,7</a:t>
                      </a: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61,7</a:t>
                      </a: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61,7</a:t>
                      </a: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61,7</a:t>
                      </a: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61,7</a:t>
                      </a: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4330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Общий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Arial"/>
                        </a:rPr>
                        <a:t> оборот хозяйствующих субъектов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млн.руб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/>
                        <a:t>12128,4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13530,5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14477,6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14558,8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15621,4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15709,0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16918,0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17122,8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645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/>
                        <a:t>Индекс потребительских цен, декабрь </a:t>
                      </a:r>
                      <a:r>
                        <a:rPr lang="ru-RU" sz="1100" b="1" u="none" strike="noStrike" dirty="0" smtClean="0"/>
                        <a:t>к</a:t>
                      </a:r>
                      <a:r>
                        <a:rPr lang="ru-RU" sz="1100" b="1" u="none" strike="noStrike" baseline="0" dirty="0" smtClean="0"/>
                        <a:t> соответствующему периоду прошлого года , 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107,8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115,7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107,4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107,3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105,8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105,5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105,5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104,0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5667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/>
                        <a:t>Фонд начисленной заработной платы всех работников, млн. рублей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2629,60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2841,34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3031,20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3048,16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3297,94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3316,40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3588,16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3608,24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645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/>
                        <a:t>Среднемесячная номинальная начисленная заработная плата в целом по </a:t>
                      </a:r>
                      <a:r>
                        <a:rPr lang="ru-RU" sz="1100" b="1" u="none" strike="noStrike" dirty="0" smtClean="0"/>
                        <a:t>району, тыс. </a:t>
                      </a:r>
                      <a:r>
                        <a:rPr lang="ru-RU" sz="1100" b="1" u="none" strike="noStrike" dirty="0"/>
                        <a:t>руб.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20,61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/>
                        <a:t>22,88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24,52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24,66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26,68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000" b="1" i="0" u="none" strike="noStrike" kern="120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26,83</a:t>
                      </a:r>
                      <a:endParaRPr lang="ru-RU" sz="1000" b="1" i="0" u="none" strike="noStrike" kern="1200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29,03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29,19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4330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/>
                        <a:t>Уровень </a:t>
                      </a:r>
                      <a:r>
                        <a:rPr lang="ru-RU" sz="1100" b="1" u="none" strike="noStrike" dirty="0" smtClean="0"/>
                        <a:t>зарегистрированной безработицы, 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1,54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1,57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1,60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1,44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1,60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1,44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1,60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1,44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  <a:tr h="645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/>
                        <a:t>Величина прожиточного минимума (в среднем на душу населения</a:t>
                      </a:r>
                      <a:r>
                        <a:rPr lang="ru-RU" sz="1100" b="1" u="none" strike="noStrike" dirty="0" smtClean="0"/>
                        <a:t>), руб. в месяц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57" marR="6057" marT="6057" marB="0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6956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8231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9402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93015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10154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9874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11372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10964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057" marR="6057" marT="6057" marB="0" anchor="ctr">
                    <a:solidFill>
                      <a:schemeClr val="dk1">
                        <a:tint val="20000"/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0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928662" y="214290"/>
            <a:ext cx="7858180" cy="1285884"/>
          </a:xfrm>
          <a:prstGeom prst="roundRect">
            <a:avLst/>
          </a:prstGeom>
          <a:gradFill flip="none" rotWithShape="1">
            <a:gsLst>
              <a:gs pos="0">
                <a:srgbClr val="005BD3">
                  <a:lumMod val="40000"/>
                  <a:lumOff val="60000"/>
                </a:srgbClr>
              </a:gs>
              <a:gs pos="79000">
                <a:srgbClr val="005BD3">
                  <a:lumMod val="60000"/>
                  <a:lumOff val="40000"/>
                </a:srgbClr>
              </a:gs>
              <a:gs pos="100000">
                <a:srgbClr val="005BD3">
                  <a:lumMod val="75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1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857224" y="285728"/>
            <a:ext cx="80724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Из чего складываются основные параметры прогноза социально-экономического развития Советского муниципального района </a:t>
            </a:r>
            <a:r>
              <a:rPr lang="ru-RU" sz="2000" b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Ставропольского края                       на </a:t>
            </a:r>
            <a:r>
              <a:rPr lang="ru-RU" sz="2000" b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2016-2018 гг.?</a:t>
            </a:r>
            <a:endParaRPr lang="ru-RU" sz="1400" b="1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88000"/>
            <a:lum/>
          </a:blip>
          <a:srcRect/>
          <a:stretch>
            <a:fillRect l="-25000" t="4000" r="-20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0" y="1000108"/>
          <a:ext cx="9144000" cy="5348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928662" y="142852"/>
            <a:ext cx="8072494" cy="107157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Какое количество отгруженно товаров (работ, услуг) собственного производства (без субъектов малого бизнеса) в Советском муниципальном районе Ставропольского края?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986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422834" y="1571612"/>
          <a:ext cx="8501122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0" y="3400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986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857224" y="0"/>
            <a:ext cx="8143932" cy="128586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ru-RU" sz="2400" dirty="0" smtClean="0"/>
              <a:t>Каков объем сальдированной прибыли  по организациям, отчитывающимся в Росстат по Советскому муниципальному району Ставропольского края?                      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29322" y="1714488"/>
            <a:ext cx="9495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1185,5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500034" y="1071546"/>
          <a:ext cx="8215370" cy="5000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986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142852"/>
            <a:ext cx="8072494" cy="1285884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Каков оборот малых предприятий и индивидуальных предпринимателей в Советском муниципальном районе Ставропольского края?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00958" y="1357298"/>
            <a:ext cx="1362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млн. рублей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 l="-17000" t="15000" r="-24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568724" y="1500174"/>
          <a:ext cx="8039523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986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857224" y="142852"/>
            <a:ext cx="8072494" cy="78581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algn="ctr"/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Какой общий оборот хозяйствующих субъектов</a:t>
            </a:r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hangingPunct="0"/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Советского муниципального района Ставропольского края?</a:t>
            </a:r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5074" y="1071546"/>
            <a:ext cx="1362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млн. рублей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500034" y="1857364"/>
          <a:ext cx="793945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986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142852"/>
            <a:ext cx="8072494" cy="121444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indent="449263" algn="ctr"/>
            <a:r>
              <a:rPr lang="ru-RU" sz="2400" dirty="0" smtClean="0"/>
              <a:t>Какой объем  инвестиций в основной капитал                          (без субъектов малого предпринимательства) в Советском муниципальном районе Ставропольского края?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29520" y="1285860"/>
            <a:ext cx="13622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млн. рублей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t="-7000" r="-3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571472" y="1500174"/>
          <a:ext cx="7240581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986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142852"/>
            <a:ext cx="8072494" cy="1071570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Какой размер среднемесячной заработной платы</a:t>
            </a:r>
          </a:p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работников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отчитывающихся в Росстат организаций) в Советском муниципальном районе Ставропольского края?</a:t>
            </a:r>
            <a:endParaRPr lang="ru-RU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642910" y="1500174"/>
          <a:ext cx="8001056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1071506" y="214290"/>
            <a:ext cx="7643898" cy="72880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Какой потребительский рынок в Советском муниципальном районе Ставропольского края ?</a:t>
            </a:r>
            <a:endParaRPr lang="ru-RU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86644" y="1000108"/>
            <a:ext cx="1173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млн. руб.</a:t>
            </a:r>
            <a:endParaRPr lang="ru-RU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fotolia_181682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1071546"/>
            <a:ext cx="4429156" cy="507209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32" y="2428868"/>
            <a:ext cx="2286016" cy="2714644"/>
          </a:xfrm>
          <a:prstGeom prst="rect">
            <a:avLst/>
          </a:prstGeom>
          <a:gradFill>
            <a:gsLst>
              <a:gs pos="0">
                <a:srgbClr val="DDEBCF">
                  <a:alpha val="71000"/>
                </a:srgbClr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Налоговые доходы 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264,44 млн.руб.</a:t>
            </a: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75,57 млн.руб.</a:t>
            </a: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поступления  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900,22 млн.руб.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57950" y="1428736"/>
            <a:ext cx="2786050" cy="5286412"/>
          </a:xfrm>
          <a:prstGeom prst="rect">
            <a:avLst/>
          </a:prstGeom>
          <a:gradFill>
            <a:gsLst>
              <a:gs pos="0">
                <a:srgbClr val="DDEBCF">
                  <a:alpha val="21000"/>
                </a:srgbClr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Оплата труда и начисления на выплаты по оплате труда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484,1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Оплата работ и услуг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40,7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Обслуживание государственного  (муниципального) долга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 перечисления организациям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122,24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 перечисления бюджетам 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31,29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Социальное обеспечение – 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384,97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 расходы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176,93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5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sovetskiyr-n-gerb-2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06" y="71414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iНРЕ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71802" y="3357562"/>
            <a:ext cx="335410" cy="514089"/>
          </a:xfrm>
          <a:prstGeom prst="rect">
            <a:avLst/>
          </a:prstGeom>
        </p:spPr>
      </p:pic>
      <p:pic>
        <p:nvPicPr>
          <p:cNvPr id="14" name="Рисунок 13" descr="iНРЕ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00694" y="3357562"/>
            <a:ext cx="314724" cy="50006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86050" y="5120358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БЮДЖЕТ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72066" y="4286256"/>
            <a:ext cx="12196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1240,23</a:t>
            </a:r>
          </a:p>
          <a:p>
            <a:pPr algn="ctr"/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млн.руб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28662" y="142852"/>
            <a:ext cx="8001056" cy="85725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tabLst>
                <a:tab pos="630238" algn="l"/>
              </a:tabLs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Какие основные характеристики бюджета Советского муниципального района Ставропольского края  на 2016 год?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3174" y="4071942"/>
            <a:ext cx="1217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ДОХОДЫ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1240,23 млн.руб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4" name="TextBox 9"/>
          <p:cNvSpPr txBox="1">
            <a:spLocks noChangeArrowheads="1"/>
          </p:cNvSpPr>
          <p:nvPr/>
        </p:nvSpPr>
        <p:spPr bwMode="auto">
          <a:xfrm>
            <a:off x="8501063" y="2143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17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142844" y="1357298"/>
          <a:ext cx="9001156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Рисунок 17" descr="sovetskiyr-n-gerb-2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6218" y="188912"/>
            <a:ext cx="820407" cy="102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1000100" y="142852"/>
            <a:ext cx="8001056" cy="72880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Какова структура доходов Советского муниципального района Ставропольского края в 2016 году?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0166" y="3857628"/>
            <a:ext cx="2204642" cy="369332"/>
          </a:xfrm>
          <a:prstGeom prst="rect">
            <a:avLst/>
          </a:prstGeom>
          <a:solidFill>
            <a:srgbClr val="FFC000"/>
          </a:solidFill>
          <a:scene3d>
            <a:camera prst="perspectiveAbove"/>
            <a:lightRig rig="threePt" dir="t"/>
          </a:scene3d>
          <a:sp3d>
            <a:bevelT w="101600" prst="riblet"/>
          </a:sp3d>
        </p:spPr>
        <p:txBody>
          <a:bodyPr wrap="none" rtlCol="0">
            <a:spAutoFit/>
          </a:bodyPr>
          <a:lstStyle/>
          <a:p>
            <a:r>
              <a:rPr lang="ru-RU" b="1" dirty="0" smtClean="0"/>
              <a:t>1 240,23 млн. руб.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215206" y="928670"/>
            <a:ext cx="1173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млн. руб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3" name="TextBox 6"/>
          <p:cNvSpPr txBox="1">
            <a:spLocks noChangeArrowheads="1"/>
          </p:cNvSpPr>
          <p:nvPr/>
        </p:nvSpPr>
        <p:spPr bwMode="auto">
          <a:xfrm>
            <a:off x="285750" y="1500188"/>
            <a:ext cx="3429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0050" indent="-400050"/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8" name="TextBox 21"/>
          <p:cNvSpPr txBox="1">
            <a:spLocks noChangeArrowheads="1"/>
          </p:cNvSpPr>
          <p:nvPr/>
        </p:nvSpPr>
        <p:spPr bwMode="auto">
          <a:xfrm>
            <a:off x="8501063" y="2143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3</a:t>
            </a:r>
          </a:p>
        </p:txBody>
      </p:sp>
      <p:pic>
        <p:nvPicPr>
          <p:cNvPr id="83979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71414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82" name="TextBox 11"/>
          <p:cNvSpPr txBox="1">
            <a:spLocks noChangeArrowheads="1"/>
          </p:cNvSpPr>
          <p:nvPr/>
        </p:nvSpPr>
        <p:spPr bwMode="auto">
          <a:xfrm>
            <a:off x="357188" y="3714750"/>
            <a:ext cx="36433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6" descr="C:\Documents and Settings\Savina\Рабочий стол\Яна Савина\Савина (работа)\СЛАЙДЫ 2013\Бюджет для граждан 2016\картинки\image12679112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714884"/>
            <a:ext cx="2285984" cy="1869926"/>
          </a:xfrm>
          <a:prstGeom prst="rect">
            <a:avLst/>
          </a:prstGeom>
          <a:noFill/>
          <a:effectLst>
            <a:softEdge rad="127000"/>
          </a:effectLst>
        </p:spPr>
      </p:pic>
      <p:graphicFrame>
        <p:nvGraphicFramePr>
          <p:cNvPr id="16" name="Диаграмма 15"/>
          <p:cNvGraphicFramePr/>
          <p:nvPr/>
        </p:nvGraphicFramePr>
        <p:xfrm>
          <a:off x="1214414" y="1571612"/>
          <a:ext cx="7715304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Стрелка вправо 19"/>
          <p:cNvSpPr/>
          <p:nvPr/>
        </p:nvSpPr>
        <p:spPr>
          <a:xfrm>
            <a:off x="142844" y="3071810"/>
            <a:ext cx="1928826" cy="1143008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Всего 264,44 млн.руб.</a:t>
            </a:r>
            <a:endParaRPr lang="ru-RU" sz="16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8662" y="285728"/>
            <a:ext cx="8001056" cy="72880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0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Какова структура налоговых доходов в Советском муниципальном районе Ставропольского края на 2016 год?</a:t>
            </a:r>
            <a:endParaRPr lang="ru-RU" sz="2000" b="1" dirty="0">
              <a:ln w="1143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58082" y="1142984"/>
            <a:ext cx="1173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млн. руб.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3" name="TextBox 6"/>
          <p:cNvSpPr txBox="1">
            <a:spLocks noChangeArrowheads="1"/>
          </p:cNvSpPr>
          <p:nvPr/>
        </p:nvSpPr>
        <p:spPr bwMode="auto">
          <a:xfrm>
            <a:off x="285750" y="1500188"/>
            <a:ext cx="3429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0050" indent="-400050"/>
            <a:r>
              <a:rPr lang="en-US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8" name="TextBox 21"/>
          <p:cNvSpPr txBox="1">
            <a:spLocks noChangeArrowheads="1"/>
          </p:cNvSpPr>
          <p:nvPr/>
        </p:nvSpPr>
        <p:spPr bwMode="auto">
          <a:xfrm>
            <a:off x="8501063" y="2143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3</a:t>
            </a:r>
          </a:p>
        </p:txBody>
      </p:sp>
      <p:sp>
        <p:nvSpPr>
          <p:cNvPr id="83982" name="TextBox 11"/>
          <p:cNvSpPr txBox="1">
            <a:spLocks noChangeArrowheads="1"/>
          </p:cNvSpPr>
          <p:nvPr/>
        </p:nvSpPr>
        <p:spPr bwMode="auto">
          <a:xfrm>
            <a:off x="357188" y="3714750"/>
            <a:ext cx="36433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6" descr="C:\Documents and Settings\Savina\Рабочий стол\Яна Савина\Савина (работа)\СЛАЙДЫ 2013\Бюджет для граждан 2016\картинки\image1267911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929198"/>
            <a:ext cx="2095989" cy="1714512"/>
          </a:xfrm>
          <a:prstGeom prst="rect">
            <a:avLst/>
          </a:prstGeom>
          <a:noFill/>
          <a:effectLst>
            <a:softEdge rad="127000"/>
          </a:effectLst>
        </p:spPr>
      </p:pic>
      <p:graphicFrame>
        <p:nvGraphicFramePr>
          <p:cNvPr id="16" name="Диаграмма 15"/>
          <p:cNvGraphicFramePr/>
          <p:nvPr/>
        </p:nvGraphicFramePr>
        <p:xfrm>
          <a:off x="1285852" y="1214422"/>
          <a:ext cx="7715336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3979" name="Рисунок 17" descr="sovetskiyr-n-gerb-2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142852"/>
            <a:ext cx="80010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трелка вправо 10"/>
          <p:cNvSpPr/>
          <p:nvPr/>
        </p:nvSpPr>
        <p:spPr>
          <a:xfrm>
            <a:off x="71406" y="2928934"/>
            <a:ext cx="1643074" cy="1357322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Всего 75,57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млн.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00100" y="142852"/>
            <a:ext cx="8001056" cy="78581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000" b="1" dirty="0" smtClean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Какова структура неналоговых доходов</a:t>
            </a:r>
            <a:r>
              <a:rPr lang="ru-RU" sz="20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Советском муниципальном районе Ставропольского края</a:t>
            </a:r>
            <a:r>
              <a:rPr lang="ru-RU" sz="2000" b="1" dirty="0" smtClean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2016 год?</a:t>
            </a:r>
            <a:endParaRPr lang="ru-RU" sz="2000" b="1" dirty="0">
              <a:ln w="1143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72396" y="857232"/>
            <a:ext cx="1173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млн. руб.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31" name="Диаграмма 32"/>
          <p:cNvGraphicFramePr>
            <a:graphicFrameLocks noChangeAspect="1"/>
          </p:cNvGraphicFramePr>
          <p:nvPr/>
        </p:nvGraphicFramePr>
        <p:xfrm>
          <a:off x="1357290" y="1857364"/>
          <a:ext cx="6240462" cy="3751263"/>
        </p:xfrm>
        <a:graphic>
          <a:graphicData uri="http://schemas.openxmlformats.org/presentationml/2006/ole">
            <p:oleObj spid="_x0000_s113666" name="Worksheet" r:id="rId5" imgW="5629300" imgH="3381480" progId="Excel.Sheet.8">
              <p:embed/>
            </p:oleObj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00298" y="928670"/>
            <a:ext cx="4500594" cy="442674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latin typeface="+mn-lt"/>
                <a:cs typeface="+mn-cs"/>
              </a:rPr>
              <a:t>Всего  900,22  млн. рублей</a:t>
            </a:r>
          </a:p>
        </p:txBody>
      </p:sp>
      <p:sp>
        <p:nvSpPr>
          <p:cNvPr id="30739" name="TextBox 14"/>
          <p:cNvSpPr txBox="1">
            <a:spLocks noChangeArrowheads="1"/>
          </p:cNvSpPr>
          <p:nvPr/>
        </p:nvSpPr>
        <p:spPr bwMode="auto">
          <a:xfrm>
            <a:off x="8501063" y="214313"/>
            <a:ext cx="428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</a:rPr>
              <a:t>47</a:t>
            </a:r>
          </a:p>
        </p:txBody>
      </p:sp>
      <p:pic>
        <p:nvPicPr>
          <p:cNvPr id="30740" name="Рисунок 17" descr="sovetskiyr-n-gerb-2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1424" y="142858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1214414" y="1500174"/>
            <a:ext cx="3071834" cy="7386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1003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 безвозмездные поступления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(добровольные пожертвования)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15,22 млн.руб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2844" y="2500306"/>
            <a:ext cx="1785968" cy="1169551"/>
          </a:xfrm>
          <a:prstGeom prst="rect">
            <a:avLst/>
          </a:prstGeom>
          <a:solidFill>
            <a:schemeClr val="tx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1003">
            <a:schemeClr val="lt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Иные межбюджетные трансферты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0,83 </a:t>
            </a:r>
            <a:r>
              <a:rPr lang="ru-RU" sz="1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млн.руб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15140" y="4000504"/>
            <a:ext cx="1928812" cy="1169551"/>
          </a:xfrm>
          <a:prstGeom prst="rect">
            <a:avLst/>
          </a:prstGeom>
          <a:solidFill>
            <a:srgbClr val="FFFF00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2"/>
          </a:lnRef>
          <a:fillRef idx="1003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На развитие муниципальных образований (субсидии)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31,20 млн.руб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72264" y="1500174"/>
            <a:ext cx="1928812" cy="954107"/>
          </a:xfrm>
          <a:prstGeom prst="rect">
            <a:avLst/>
          </a:prstGeom>
          <a:solidFill>
            <a:srgbClr val="92D050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riblet"/>
          </a:sp3d>
        </p:spPr>
        <p:style>
          <a:lnRef idx="0">
            <a:schemeClr val="accent1"/>
          </a:lnRef>
          <a:fillRef idx="1003">
            <a:schemeClr val="l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На решение вопросов местного значения (дотации)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92,83 млн.руб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43174" y="5143512"/>
            <a:ext cx="3143272" cy="954107"/>
          </a:xfrm>
          <a:prstGeom prst="rect">
            <a:avLst/>
          </a:prstGeom>
          <a:solidFill>
            <a:srgbClr val="FF0000"/>
          </a:solidFill>
          <a:ln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3"/>
          </a:lnRef>
          <a:fillRef idx="1003">
            <a:schemeClr val="lt1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На осуществление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переданных государственных полномочий (субвенции)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760,14 млн.руб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1928794" y="2786058"/>
            <a:ext cx="2286016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6" idx="2"/>
          </p:cNvCxnSpPr>
          <p:nvPr/>
        </p:nvCxnSpPr>
        <p:spPr>
          <a:xfrm rot="16200000" flipH="1">
            <a:off x="3316119" y="1673049"/>
            <a:ext cx="475781" cy="16073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40" idx="1"/>
          </p:cNvCxnSpPr>
          <p:nvPr/>
        </p:nvCxnSpPr>
        <p:spPr>
          <a:xfrm rot="10800000" flipV="1">
            <a:off x="5000628" y="1977228"/>
            <a:ext cx="1571636" cy="7604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9" idx="0"/>
          </p:cNvCxnSpPr>
          <p:nvPr/>
        </p:nvCxnSpPr>
        <p:spPr>
          <a:xfrm rot="16200000" flipV="1">
            <a:off x="6232930" y="2553888"/>
            <a:ext cx="1214446" cy="16787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6200000" flipV="1">
            <a:off x="3464719" y="4393405"/>
            <a:ext cx="1500186" cy="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1000100" y="142852"/>
            <a:ext cx="8001056" cy="72880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Какова структура межбюджетных трансфертов</a:t>
            </a:r>
            <a:r>
              <a:rPr lang="ru-RU" sz="20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Советском муниципальном районе Ставропольского края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2016 год?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6" descr="C:\Documents and Settings\Savina\Рабочий стол\Яна Савина\Савина (работа)\СЛАЙДЫ 2013\Бюджет для граждан 2016\картинки\image12679112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4929198"/>
            <a:ext cx="2095990" cy="171451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2"/>
          <p:cNvSpPr>
            <a:spLocks noChangeArrowheads="1"/>
          </p:cNvSpPr>
          <p:nvPr/>
        </p:nvSpPr>
        <p:spPr bwMode="auto">
          <a:xfrm>
            <a:off x="1476375" y="2870200"/>
            <a:ext cx="727233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 smtClean="0"/>
              <a:t>Долговая нагрузка бюджета муниципального района</a:t>
            </a:r>
            <a:r>
              <a:rPr lang="ru-RU" dirty="0" smtClean="0"/>
              <a:t> -(отношение объема муниципального долга к доходам бюджета муниципального района без учета безвозмездных перечислений и дополнительных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нормативов от налога на доходы физических лиц). </a:t>
            </a:r>
          </a:p>
          <a:p>
            <a:endParaRPr lang="ru-RU" sz="1800" b="1" i="1" dirty="0" smtClean="0"/>
          </a:p>
          <a:p>
            <a:r>
              <a:rPr lang="ru-RU" sz="1800" b="1" i="1" dirty="0" smtClean="0"/>
              <a:t>Муниципальный долг бюджета </a:t>
            </a:r>
            <a:r>
              <a:rPr lang="ru-RU" b="1" i="1" dirty="0" smtClean="0"/>
              <a:t>Советского муниципального района по состоянию на </a:t>
            </a:r>
          </a:p>
          <a:p>
            <a:r>
              <a:rPr lang="ru-RU" b="1" i="1" dirty="0" smtClean="0"/>
              <a:t>01.01.16 года отсутствует.</a:t>
            </a:r>
            <a:endParaRPr lang="ru-RU" sz="1800" dirty="0"/>
          </a:p>
          <a:p>
            <a:pPr>
              <a:buFontTx/>
              <a:buChar char="-"/>
            </a:pPr>
            <a:endParaRPr lang="ru-RU" sz="1800" dirty="0"/>
          </a:p>
          <a:p>
            <a:endParaRPr lang="ru-RU" sz="1800" dirty="0"/>
          </a:p>
        </p:txBody>
      </p:sp>
      <p:pic>
        <p:nvPicPr>
          <p:cNvPr id="21510" name="Рисунок 5" descr="деньги в мешках 2.jpg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571472" y="1285860"/>
            <a:ext cx="2389177" cy="1493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6"/>
          <p:cNvSpPr txBox="1">
            <a:spLocks noChangeArrowheads="1"/>
          </p:cNvSpPr>
          <p:nvPr/>
        </p:nvSpPr>
        <p:spPr bwMode="auto">
          <a:xfrm>
            <a:off x="617519" y="2071678"/>
            <a:ext cx="13112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Constantia" pitchFamily="18" charset="0"/>
              </a:rPr>
              <a:t>долг</a:t>
            </a:r>
          </a:p>
        </p:txBody>
      </p:sp>
      <p:pic>
        <p:nvPicPr>
          <p:cNvPr id="6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1000100" y="128426"/>
            <a:ext cx="8001056" cy="101455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Каков муниципальный долг в Советском муниципальном районе Ставропольского края?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/>
          </p:cNvSpPr>
          <p:nvPr>
            <p:ph type="title" idx="4294967295"/>
          </p:nvPr>
        </p:nvSpPr>
        <p:spPr>
          <a:xfrm>
            <a:off x="785786" y="130175"/>
            <a:ext cx="8072464" cy="1570038"/>
          </a:xfrm>
        </p:spPr>
        <p:txBody>
          <a:bodyPr/>
          <a:lstStyle/>
          <a:p>
            <a:r>
              <a:rPr lang="ru-RU" altLang="ru-RU" sz="2200" b="1" dirty="0" smtClean="0">
                <a:latin typeface="Arial Black" pitchFamily="34" charset="0"/>
              </a:rPr>
              <a:t>Какие основные подходы </a:t>
            </a:r>
            <a:br>
              <a:rPr lang="ru-RU" altLang="ru-RU" sz="2200" b="1" dirty="0" smtClean="0">
                <a:latin typeface="Arial Black" pitchFamily="34" charset="0"/>
              </a:rPr>
            </a:br>
            <a:r>
              <a:rPr lang="ru-RU" altLang="ru-RU" sz="2200" b="1" dirty="0" smtClean="0">
                <a:latin typeface="Arial Black" pitchFamily="34" charset="0"/>
              </a:rPr>
              <a:t>по</a:t>
            </a:r>
            <a:r>
              <a:rPr lang="ru-RU" altLang="ru-RU" sz="2200" b="1" dirty="0" smtClean="0">
                <a:latin typeface="Arial Black" pitchFamily="34" charset="0"/>
              </a:rPr>
              <a:t> </a:t>
            </a:r>
            <a:r>
              <a:rPr lang="ru-RU" altLang="ru-RU" sz="2200" b="1" dirty="0" smtClean="0">
                <a:latin typeface="Arial Black" pitchFamily="34" charset="0"/>
              </a:rPr>
              <a:t>формированию расходной части бюджета Советского муниципального района Ставропольского края на 2016 год? </a:t>
            </a:r>
          </a:p>
        </p:txBody>
      </p:sp>
      <p:sp>
        <p:nvSpPr>
          <p:cNvPr id="1028" name="AutoShape 5"/>
          <p:cNvSpPr>
            <a:spLocks noChangeArrowheads="1"/>
          </p:cNvSpPr>
          <p:nvPr/>
        </p:nvSpPr>
        <p:spPr bwMode="auto">
          <a:xfrm>
            <a:off x="395288" y="3068638"/>
            <a:ext cx="647700" cy="57626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AutoShape 7"/>
          <p:cNvSpPr>
            <a:spLocks noChangeArrowheads="1"/>
          </p:cNvSpPr>
          <p:nvPr/>
        </p:nvSpPr>
        <p:spPr bwMode="auto">
          <a:xfrm>
            <a:off x="323850" y="4292600"/>
            <a:ext cx="647700" cy="5762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AutoShape 9"/>
          <p:cNvSpPr>
            <a:spLocks noChangeArrowheads="1"/>
          </p:cNvSpPr>
          <p:nvPr/>
        </p:nvSpPr>
        <p:spPr bwMode="auto">
          <a:xfrm>
            <a:off x="323850" y="5589588"/>
            <a:ext cx="647700" cy="5746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1" name="AutoShape 11"/>
          <p:cNvSpPr>
            <a:spLocks noChangeArrowheads="1"/>
          </p:cNvSpPr>
          <p:nvPr/>
        </p:nvSpPr>
        <p:spPr bwMode="auto">
          <a:xfrm rot="10800000">
            <a:off x="1331913" y="2852738"/>
            <a:ext cx="7488237" cy="936625"/>
          </a:xfrm>
          <a:prstGeom prst="homePlate">
            <a:avLst>
              <a:gd name="adj" fmla="val 259724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altLang="ru-RU"/>
              <a:t>Введение режима экономии по текущим расходам</a:t>
            </a:r>
          </a:p>
        </p:txBody>
      </p:sp>
      <p:sp>
        <p:nvSpPr>
          <p:cNvPr id="1032" name="AutoShape 13"/>
          <p:cNvSpPr>
            <a:spLocks noChangeArrowheads="1"/>
          </p:cNvSpPr>
          <p:nvPr/>
        </p:nvSpPr>
        <p:spPr bwMode="auto">
          <a:xfrm rot="10800000">
            <a:off x="1258888" y="4149725"/>
            <a:ext cx="7488237" cy="936625"/>
          </a:xfrm>
          <a:prstGeom prst="homePlate">
            <a:avLst>
              <a:gd name="adj" fmla="val 259761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altLang="ru-RU"/>
              <a:t>Обеспечение социальных обязательств</a:t>
            </a:r>
          </a:p>
        </p:txBody>
      </p:sp>
      <p:sp>
        <p:nvSpPr>
          <p:cNvPr id="1033" name="AutoShape 15"/>
          <p:cNvSpPr>
            <a:spLocks noChangeArrowheads="1"/>
          </p:cNvSpPr>
          <p:nvPr/>
        </p:nvSpPr>
        <p:spPr bwMode="auto">
          <a:xfrm rot="10800000">
            <a:off x="1331913" y="5445125"/>
            <a:ext cx="7488237" cy="936625"/>
          </a:xfrm>
          <a:prstGeom prst="homePlate">
            <a:avLst>
              <a:gd name="adj" fmla="val 25968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altLang="ru-RU"/>
              <a:t>Программный бюджет – реализация 11</a:t>
            </a:r>
          </a:p>
          <a:p>
            <a:pPr algn="ctr"/>
            <a:r>
              <a:rPr lang="ru-RU" altLang="ru-RU"/>
              <a:t> муниципальных программ</a:t>
            </a:r>
          </a:p>
        </p:txBody>
      </p:sp>
      <p:sp>
        <p:nvSpPr>
          <p:cNvPr id="1034" name="AutoShape 11"/>
          <p:cNvSpPr>
            <a:spLocks noChangeArrowheads="1"/>
          </p:cNvSpPr>
          <p:nvPr/>
        </p:nvSpPr>
        <p:spPr bwMode="auto">
          <a:xfrm rot="10800000">
            <a:off x="1331913" y="1773238"/>
            <a:ext cx="7488237" cy="936625"/>
          </a:xfrm>
          <a:prstGeom prst="homePlate">
            <a:avLst>
              <a:gd name="adj" fmla="val 259724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r>
              <a:rPr lang="ru-RU" altLang="ru-RU"/>
              <a:t>Заработная плата и коммунальные платежи </a:t>
            </a:r>
          </a:p>
          <a:p>
            <a:pPr algn="ctr"/>
            <a:r>
              <a:rPr lang="ru-RU" altLang="ru-RU"/>
              <a:t>запланированы в полном объеме</a:t>
            </a:r>
          </a:p>
        </p:txBody>
      </p:sp>
      <p:sp>
        <p:nvSpPr>
          <p:cNvPr id="1035" name="AutoShape 5"/>
          <p:cNvSpPr>
            <a:spLocks noChangeArrowheads="1"/>
          </p:cNvSpPr>
          <p:nvPr/>
        </p:nvSpPr>
        <p:spPr bwMode="auto">
          <a:xfrm>
            <a:off x="323850" y="1989138"/>
            <a:ext cx="647700" cy="57626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1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ontrols>
      <p:control spid="161794" name="SapphireHiddenControl1" r:id="rId2" imgW="6095880" imgH="4067280"/>
    </p:controls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472518" cy="1417638"/>
          </a:xfrm>
        </p:spPr>
        <p:txBody>
          <a:bodyPr/>
          <a:lstStyle/>
          <a:p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</a:t>
            </a:r>
            <a:b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социальной направленности</a:t>
            </a:r>
            <a:r>
              <a:rPr lang="ru-RU" sz="20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latin typeface="Times New Roman" pitchFamily="18" charset="0"/>
                <a:cs typeface="Times New Roman" pitchFamily="18" charset="0"/>
              </a:rPr>
              <a:t>в Советском муниципальном </a:t>
            </a:r>
            <a:br>
              <a:rPr lang="ru-RU" sz="2000" b="1" dirty="0" smtClean="0">
                <a:ln w="11430"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11430"/>
                <a:latin typeface="Times New Roman" pitchFamily="18" charset="0"/>
                <a:cs typeface="Times New Roman" pitchFamily="18" charset="0"/>
              </a:rPr>
              <a:t>районе Ставропольского края будут реализованы в 2016 году?</a:t>
            </a:r>
            <a:endParaRPr lang="ru-RU" altLang="ru-RU" sz="2400" dirty="0" smtClean="0"/>
          </a:p>
        </p:txBody>
      </p:sp>
      <p:graphicFrame>
        <p:nvGraphicFramePr>
          <p:cNvPr id="31773" name="Group 29"/>
          <p:cNvGraphicFramePr>
            <a:graphicFrameLocks noGrp="1"/>
          </p:cNvGraphicFramePr>
          <p:nvPr>
            <p:ph idx="1"/>
          </p:nvPr>
        </p:nvGraphicFramePr>
        <p:xfrm>
          <a:off x="285720" y="1785926"/>
          <a:ext cx="8424863" cy="2632710"/>
        </p:xfrm>
        <a:graphic>
          <a:graphicData uri="http://schemas.openxmlformats.org/drawingml/2006/table">
            <a:tbl>
              <a:tblPr/>
              <a:tblGrid>
                <a:gridCol w="6553200"/>
                <a:gridCol w="1871663"/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Наименование программы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2016 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Развитие образования и молодежной политики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663970,42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Развитие культуры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35980,68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Развитие физической культуры и спорта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880,00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Социальная поддержка граждан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374159,33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143" name="Picture 35" descr="i?id=4e159db9665f35cbf0ed1f8accf7fb47-102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868863"/>
            <a:ext cx="2374900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4" name="Picture 37" descr="i?id=8ec09200a8962ef88836494f1110652c-142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4868863"/>
            <a:ext cx="2376487" cy="178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5" name="Picture 39" descr="i?id=4b32ab1533d8dd8e9fb49651fe535ef2-19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4868863"/>
            <a:ext cx="29527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214290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358082" y="1214422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тыс. руб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00" name="Group 32"/>
          <p:cNvGraphicFramePr>
            <a:graphicFrameLocks noGrp="1"/>
          </p:cNvGraphicFramePr>
          <p:nvPr>
            <p:ph idx="1"/>
          </p:nvPr>
        </p:nvGraphicFramePr>
        <p:xfrm>
          <a:off x="250825" y="1700213"/>
          <a:ext cx="8424863" cy="2316336"/>
        </p:xfrm>
        <a:graphic>
          <a:graphicData uri="http://schemas.openxmlformats.org/drawingml/2006/table">
            <a:tbl>
              <a:tblPr/>
              <a:tblGrid>
                <a:gridCol w="6800850"/>
                <a:gridCol w="1624013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Наименование программы</a:t>
                      </a:r>
                    </a:p>
                  </a:txBody>
                  <a:tcPr marT="45684" marB="456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2016 год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Предупреждение и ликвидация последствий чрезвычайных ситуаций на территории Советского муниципального района Ставропольского края</a:t>
                      </a:r>
                    </a:p>
                  </a:txBody>
                  <a:tcPr marT="45684" marB="4568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3620,0</a:t>
                      </a:r>
                    </a:p>
                  </a:txBody>
                  <a:tcPr marT="45684" marB="4568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58" name="Picture 48" descr="В Адыгее сотрудники ГИБДД проводят профилактические мероприятия для детей &quot; Новости Кавказа - Адыгея, Чечня, КБР, КЧР, Дагеста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4724400"/>
            <a:ext cx="2374900" cy="180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9" name="Picture 50" descr="i?id=acf96dd63549c055e78bb76ff8611e29-134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4797425"/>
            <a:ext cx="2376488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14290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00100" y="214290"/>
            <a:ext cx="78581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программы, направленные на обеспечение безопасных условий жизнедеятельности будут реализованы в Советском муниципальном районе Ставропольского края в 2016 году?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58082" y="1285860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тыс. руб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49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993775"/>
          </a:xfrm>
        </p:spPr>
        <p:txBody>
          <a:bodyPr/>
          <a:lstStyle/>
          <a:p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Какие муниципальные программы, направленные на </a:t>
            </a:r>
            <a:b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поддержку отраслей экономики, будут реализованы в </a:t>
            </a:r>
            <a:b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Советском муниципальном районе в 2016 году?                                                                                   </a:t>
            </a:r>
            <a:endParaRPr lang="ru-RU" altLang="ru-RU" sz="2400" dirty="0" smtClean="0"/>
          </a:p>
        </p:txBody>
      </p:sp>
      <p:graphicFrame>
        <p:nvGraphicFramePr>
          <p:cNvPr id="33829" name="Group 37"/>
          <p:cNvGraphicFramePr>
            <a:graphicFrameLocks noGrp="1"/>
          </p:cNvGraphicFramePr>
          <p:nvPr>
            <p:ph idx="1"/>
          </p:nvPr>
        </p:nvGraphicFramePr>
        <p:xfrm>
          <a:off x="214282" y="2071678"/>
          <a:ext cx="8713788" cy="3779184"/>
        </p:xfrm>
        <a:graphic>
          <a:graphicData uri="http://schemas.openxmlformats.org/drawingml/2006/table">
            <a:tbl>
              <a:tblPr/>
              <a:tblGrid>
                <a:gridCol w="7058025"/>
                <a:gridCol w="1655763"/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Наименование программы</a:t>
                      </a:r>
                    </a:p>
                  </a:txBody>
                  <a:tcPr marT="45678" marB="4567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2016 год</a:t>
                      </a:r>
                    </a:p>
                  </a:txBody>
                  <a:tcPr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Развитие градостроительства, строительства и архитектуры</a:t>
                      </a:r>
                    </a:p>
                  </a:txBody>
                  <a:tcPr marT="45678" marB="4567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208,0</a:t>
                      </a:r>
                    </a:p>
                  </a:txBody>
                  <a:tcPr marT="45678" marB="456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Экономическое развитие Советского муниципального района</a:t>
                      </a:r>
                    </a:p>
                  </a:txBody>
                  <a:tcPr marT="45678" marB="4567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45164,64</a:t>
                      </a:r>
                    </a:p>
                  </a:txBody>
                  <a:tcPr marT="45678" marB="456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Развитие дорожного хозяйства и повышение эффективности безопасности дорожного движения</a:t>
                      </a:r>
                    </a:p>
                  </a:txBody>
                  <a:tcPr marT="45678" marB="4567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10330,0</a:t>
                      </a:r>
                    </a:p>
                  </a:txBody>
                  <a:tcPr marT="45678" marB="4567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358082" y="1500174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тыс. руб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928662" y="285728"/>
            <a:ext cx="8072494" cy="1143000"/>
          </a:xfrm>
        </p:spPr>
        <p:txBody>
          <a:bodyPr/>
          <a:lstStyle/>
          <a:p>
            <a:r>
              <a:rPr lang="ru-RU" altLang="ru-RU" sz="1800" dirty="0" smtClean="0">
                <a:latin typeface="Arial Black" pitchFamily="34" charset="0"/>
              </a:rPr>
              <a:t>Какие предполагаются расходы на муниципальные программы общего характера в 2016 году?</a:t>
            </a:r>
          </a:p>
        </p:txBody>
      </p:sp>
      <p:graphicFrame>
        <p:nvGraphicFramePr>
          <p:cNvPr id="34844" name="Group 2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474256"/>
        </p:xfrm>
        <a:graphic>
          <a:graphicData uri="http://schemas.openxmlformats.org/drawingml/2006/table">
            <a:tbl>
              <a:tblPr/>
              <a:tblGrid>
                <a:gridCol w="6491288"/>
                <a:gridCol w="1738312"/>
              </a:tblGrid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Наименование программы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2016 год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Развитие архивного дела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2468,76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Развитие муниципальной службы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110,0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Снижение административных барьеров, оптимизация и повышение качества предоставления государственных и муниципальных услуг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11746,0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212" name="Picture 5" descr="Administ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4149725"/>
            <a:ext cx="4319587" cy="25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3" name="Picture 33" descr="i?id=76841b90a535d5bf5d7468b8b62cb188-101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4149725"/>
            <a:ext cx="3382962" cy="253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4" name="WordArt 34"/>
          <p:cNvSpPr>
            <a:spLocks noChangeArrowheads="1" noChangeShapeType="1" noTextEdit="1"/>
          </p:cNvSpPr>
          <p:nvPr/>
        </p:nvSpPr>
        <p:spPr bwMode="auto">
          <a:xfrm>
            <a:off x="7524750" y="4365625"/>
            <a:ext cx="1228725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8215" name="WordArt 35"/>
          <p:cNvSpPr>
            <a:spLocks noChangeArrowheads="1" noChangeShapeType="1" noTextEdit="1"/>
          </p:cNvSpPr>
          <p:nvPr/>
        </p:nvSpPr>
        <p:spPr bwMode="auto">
          <a:xfrm>
            <a:off x="5435600" y="5516563"/>
            <a:ext cx="895350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000" kern="1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Рисунок 17" descr="sovetskiyr-n-gerb-2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215206" y="1142984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тыс. руб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6"/>
          <p:cNvSpPr txBox="1">
            <a:spLocks noChangeArrowheads="1"/>
          </p:cNvSpPr>
          <p:nvPr/>
        </p:nvSpPr>
        <p:spPr bwMode="auto">
          <a:xfrm>
            <a:off x="1142976" y="188913"/>
            <a:ext cx="764386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altLang="ru-RU" dirty="0" smtClean="0">
                <a:solidFill>
                  <a:srgbClr val="CC0099"/>
                </a:solidFill>
              </a:rPr>
              <a:t>Какие предполагаются расходы </a:t>
            </a:r>
            <a:r>
              <a:rPr lang="ru-RU" altLang="ru-RU" dirty="0">
                <a:solidFill>
                  <a:srgbClr val="CC0099"/>
                </a:solidFill>
              </a:rPr>
              <a:t>бюджета </a:t>
            </a:r>
            <a:r>
              <a:rPr lang="ru-RU" altLang="ru-RU" dirty="0" smtClean="0">
                <a:solidFill>
                  <a:srgbClr val="CC0099"/>
                </a:solidFill>
              </a:rPr>
              <a:t>на </a:t>
            </a:r>
            <a:r>
              <a:rPr lang="ru-RU" altLang="ru-RU" dirty="0">
                <a:solidFill>
                  <a:srgbClr val="CC0099"/>
                </a:solidFill>
              </a:rPr>
              <a:t>содержание органов местного </a:t>
            </a:r>
            <a:r>
              <a:rPr lang="ru-RU" altLang="ru-RU" dirty="0" smtClean="0">
                <a:solidFill>
                  <a:srgbClr val="CC0099"/>
                </a:solidFill>
              </a:rPr>
              <a:t>самоуправления Советского муниципального района Ставропольского края в 2016 году?</a:t>
            </a:r>
            <a:endParaRPr lang="ru-RU" altLang="ru-RU" dirty="0">
              <a:solidFill>
                <a:srgbClr val="CC0099"/>
              </a:solidFill>
            </a:endParaRPr>
          </a:p>
        </p:txBody>
      </p:sp>
      <p:sp>
        <p:nvSpPr>
          <p:cNvPr id="9219" name="Rectangle 7"/>
          <p:cNvSpPr>
            <a:spLocks noChangeArrowheads="1"/>
          </p:cNvSpPr>
          <p:nvPr/>
        </p:nvSpPr>
        <p:spPr bwMode="auto">
          <a:xfrm>
            <a:off x="323850" y="1557338"/>
            <a:ext cx="2339975" cy="900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Совет Советского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муниципального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района</a:t>
            </a:r>
          </a:p>
        </p:txBody>
      </p:sp>
      <p:sp>
        <p:nvSpPr>
          <p:cNvPr id="9220" name="Rectangle 8"/>
          <p:cNvSpPr>
            <a:spLocks noChangeArrowheads="1"/>
          </p:cNvSpPr>
          <p:nvPr/>
        </p:nvSpPr>
        <p:spPr bwMode="auto">
          <a:xfrm>
            <a:off x="323850" y="2852738"/>
            <a:ext cx="2339975" cy="900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Администрация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Советского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муниципального района</a:t>
            </a:r>
          </a:p>
        </p:txBody>
      </p:sp>
      <p:sp>
        <p:nvSpPr>
          <p:cNvPr id="9221" name="Rectangle 9"/>
          <p:cNvSpPr>
            <a:spLocks noChangeArrowheads="1"/>
          </p:cNvSpPr>
          <p:nvPr/>
        </p:nvSpPr>
        <p:spPr bwMode="auto">
          <a:xfrm>
            <a:off x="323850" y="4221163"/>
            <a:ext cx="2339975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Отдел имущественных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и земельных отношений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администрации 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Советского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муниципального района</a:t>
            </a:r>
          </a:p>
        </p:txBody>
      </p:sp>
      <p:sp>
        <p:nvSpPr>
          <p:cNvPr id="9222" name="Rectangle 10"/>
          <p:cNvSpPr>
            <a:spLocks noChangeArrowheads="1"/>
          </p:cNvSpPr>
          <p:nvPr/>
        </p:nvSpPr>
        <p:spPr bwMode="auto">
          <a:xfrm>
            <a:off x="323850" y="5589588"/>
            <a:ext cx="2339975" cy="900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Финансовое управление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администрации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Советского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муниципального района</a:t>
            </a:r>
          </a:p>
        </p:txBody>
      </p:sp>
      <p:sp>
        <p:nvSpPr>
          <p:cNvPr id="9223" name="Text Box 14"/>
          <p:cNvSpPr txBox="1">
            <a:spLocks noChangeArrowheads="1"/>
          </p:cNvSpPr>
          <p:nvPr/>
        </p:nvSpPr>
        <p:spPr bwMode="auto">
          <a:xfrm>
            <a:off x="395288" y="765175"/>
            <a:ext cx="20161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altLang="ru-RU" sz="1400" dirty="0">
                <a:solidFill>
                  <a:srgbClr val="00CC00"/>
                </a:solidFill>
              </a:rPr>
              <a:t>Структура</a:t>
            </a:r>
            <a:r>
              <a:rPr lang="ru-RU" altLang="ru-RU" sz="1400" dirty="0">
                <a:solidFill>
                  <a:srgbClr val="00FFFF"/>
                </a:solidFill>
              </a:rPr>
              <a:t> </a:t>
            </a:r>
            <a:r>
              <a:rPr lang="ru-RU" altLang="ru-RU" sz="1400" dirty="0">
                <a:solidFill>
                  <a:srgbClr val="00CC00"/>
                </a:solidFill>
              </a:rPr>
              <a:t>органов местного самоуправления</a:t>
            </a:r>
          </a:p>
        </p:txBody>
      </p:sp>
      <p:sp>
        <p:nvSpPr>
          <p:cNvPr id="9224" name="Text Box 15"/>
          <p:cNvSpPr txBox="1">
            <a:spLocks noChangeArrowheads="1"/>
          </p:cNvSpPr>
          <p:nvPr/>
        </p:nvSpPr>
        <p:spPr bwMode="auto">
          <a:xfrm>
            <a:off x="5651500" y="1341438"/>
            <a:ext cx="2917825" cy="424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1400"/>
              <a:t>Численность органов местного самоуправления в Советском  муниципальном районе составляет – 182,0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400"/>
              <a:t>Численность работников , осуществляющих отдельные государственные полномочия: 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400"/>
              <a:t>Управление сельского хозяйства – 3,0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400"/>
              <a:t>Администрация района – 7,0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400"/>
              <a:t>Управление труда и защиты населения  – 47,0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1400"/>
              <a:t>Норматив формирования расходов на содержание органов местного самоуправления  в 2016 году составляет 17,29%</a:t>
            </a:r>
          </a:p>
        </p:txBody>
      </p:sp>
      <p:sp>
        <p:nvSpPr>
          <p:cNvPr id="9225" name="Rectangle 8"/>
          <p:cNvSpPr>
            <a:spLocks noChangeArrowheads="1"/>
          </p:cNvSpPr>
          <p:nvPr/>
        </p:nvSpPr>
        <p:spPr bwMode="auto">
          <a:xfrm>
            <a:off x="2916238" y="1557338"/>
            <a:ext cx="2339975" cy="900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Управление образования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Советского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муниципального района</a:t>
            </a:r>
          </a:p>
        </p:txBody>
      </p:sp>
      <p:sp>
        <p:nvSpPr>
          <p:cNvPr id="9226" name="Rectangle 8"/>
          <p:cNvSpPr>
            <a:spLocks noChangeArrowheads="1"/>
          </p:cNvSpPr>
          <p:nvPr/>
        </p:nvSpPr>
        <p:spPr bwMode="auto">
          <a:xfrm>
            <a:off x="2916238" y="2852738"/>
            <a:ext cx="2339975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Управление сельского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хозяйства и охраны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окружающей среды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Советского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муниципального района</a:t>
            </a:r>
          </a:p>
        </p:txBody>
      </p:sp>
      <p:sp>
        <p:nvSpPr>
          <p:cNvPr id="9227" name="Rectangle 8"/>
          <p:cNvSpPr>
            <a:spLocks noChangeArrowheads="1"/>
          </p:cNvSpPr>
          <p:nvPr/>
        </p:nvSpPr>
        <p:spPr bwMode="auto">
          <a:xfrm>
            <a:off x="2916238" y="4292600"/>
            <a:ext cx="2339975" cy="12588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Управление труда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и социальной защиты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населения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администрации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Советского </a:t>
            </a:r>
          </a:p>
          <a:p>
            <a:pPr algn="ctr" eaLnBrk="1" hangingPunct="1"/>
            <a:r>
              <a:rPr lang="ru-RU" altLang="ru-RU" sz="1400">
                <a:solidFill>
                  <a:srgbClr val="00FFFF"/>
                </a:solidFill>
              </a:rPr>
              <a:t>муниципального района</a:t>
            </a:r>
          </a:p>
        </p:txBody>
      </p:sp>
      <p:pic>
        <p:nvPicPr>
          <p:cNvPr id="12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61906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4"/>
          <p:cNvSpPr>
            <a:spLocks noChangeArrowheads="1" noChangeShapeType="1" noTextEdit="1"/>
          </p:cNvSpPr>
          <p:nvPr/>
        </p:nvSpPr>
        <p:spPr bwMode="auto">
          <a:xfrm>
            <a:off x="1285852" y="333375"/>
            <a:ext cx="7678761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 spc="400" dirty="0" smtClean="0">
                <a:ln w="9525">
                  <a:noFill/>
                  <a:round/>
                  <a:headEnd/>
                  <a:tailEnd/>
                </a:ln>
                <a:solidFill>
                  <a:srgbClr val="660033"/>
                </a:solidFill>
                <a:latin typeface="Arial Black"/>
              </a:rPr>
              <a:t>Какова структура </a:t>
            </a:r>
            <a:r>
              <a:rPr lang="ru-RU" sz="2000" kern="10" spc="400" dirty="0">
                <a:ln w="9525">
                  <a:noFill/>
                  <a:round/>
                  <a:headEnd/>
                  <a:tailEnd/>
                </a:ln>
                <a:solidFill>
                  <a:srgbClr val="660033"/>
                </a:solidFill>
                <a:latin typeface="Arial Black"/>
              </a:rPr>
              <a:t>расходов социальной направленности</a:t>
            </a:r>
          </a:p>
          <a:p>
            <a:pPr algn="ctr"/>
            <a:r>
              <a:rPr lang="ru-RU" sz="2000" kern="10" spc="400" dirty="0" smtClean="0">
                <a:ln w="9525">
                  <a:noFill/>
                  <a:round/>
                  <a:headEnd/>
                  <a:tailEnd/>
                </a:ln>
                <a:solidFill>
                  <a:srgbClr val="660033"/>
                </a:solidFill>
                <a:latin typeface="Arial Black"/>
              </a:rPr>
              <a:t>Советского муниципального района Ставропольского края </a:t>
            </a:r>
            <a:r>
              <a:rPr lang="ru-RU" sz="2000" kern="10" spc="400" dirty="0">
                <a:ln w="9525">
                  <a:noFill/>
                  <a:round/>
                  <a:headEnd/>
                  <a:tailEnd/>
                </a:ln>
                <a:solidFill>
                  <a:srgbClr val="660033"/>
                </a:solidFill>
                <a:latin typeface="Arial Black"/>
              </a:rPr>
              <a:t>на 2016 </a:t>
            </a:r>
            <a:r>
              <a:rPr lang="ru-RU" sz="2000" kern="10" spc="400" dirty="0" smtClean="0">
                <a:ln w="9525">
                  <a:noFill/>
                  <a:round/>
                  <a:headEnd/>
                  <a:tailEnd/>
                </a:ln>
                <a:solidFill>
                  <a:srgbClr val="660033"/>
                </a:solidFill>
                <a:latin typeface="Arial Black"/>
              </a:rPr>
              <a:t>год? </a:t>
            </a:r>
            <a:endParaRPr lang="ru-RU" sz="2000" kern="10" spc="400" dirty="0">
              <a:ln w="9525">
                <a:noFill/>
                <a:round/>
                <a:headEnd/>
                <a:tailEnd/>
              </a:ln>
              <a:solidFill>
                <a:srgbClr val="660033"/>
              </a:solidFill>
              <a:latin typeface="Arial Black"/>
            </a:endParaRPr>
          </a:p>
        </p:txBody>
      </p:sp>
      <p:sp>
        <p:nvSpPr>
          <p:cNvPr id="10243" name="AutoShape 5"/>
          <p:cNvSpPr>
            <a:spLocks noChangeArrowheads="1"/>
          </p:cNvSpPr>
          <p:nvPr/>
        </p:nvSpPr>
        <p:spPr bwMode="auto">
          <a:xfrm>
            <a:off x="3203575" y="1196975"/>
            <a:ext cx="2663825" cy="1944688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400"/>
              <a:t>Социальная </a:t>
            </a:r>
          </a:p>
          <a:p>
            <a:pPr algn="ctr" eaLnBrk="1" hangingPunct="1"/>
            <a:r>
              <a:rPr lang="ru-RU" altLang="ru-RU" sz="2400"/>
              <a:t>сфера </a:t>
            </a:r>
          </a:p>
          <a:p>
            <a:pPr algn="ctr" eaLnBrk="1" hangingPunct="1"/>
            <a:r>
              <a:rPr lang="ru-RU" altLang="ru-RU" sz="2400"/>
              <a:t>(1074,99 млн.руб.)</a:t>
            </a:r>
          </a:p>
        </p:txBody>
      </p:sp>
      <p:sp>
        <p:nvSpPr>
          <p:cNvPr id="10244" name="AutoShape 6"/>
          <p:cNvSpPr>
            <a:spLocks noChangeArrowheads="1"/>
          </p:cNvSpPr>
          <p:nvPr/>
        </p:nvSpPr>
        <p:spPr bwMode="auto">
          <a:xfrm>
            <a:off x="6948488" y="4724400"/>
            <a:ext cx="2051050" cy="1873250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000"/>
              <a:t>Физическая </a:t>
            </a:r>
          </a:p>
          <a:p>
            <a:pPr algn="ctr" eaLnBrk="1" hangingPunct="1"/>
            <a:r>
              <a:rPr lang="ru-RU" altLang="ru-RU" sz="2000"/>
              <a:t>культура и спорт</a:t>
            </a:r>
          </a:p>
          <a:p>
            <a:pPr algn="ctr" eaLnBrk="1" hangingPunct="1"/>
            <a:r>
              <a:rPr lang="ru-RU" altLang="ru-RU" sz="2000"/>
              <a:t>(0,88 млн.руб.</a:t>
            </a:r>
          </a:p>
          <a:p>
            <a:pPr algn="ctr" eaLnBrk="1" hangingPunct="1"/>
            <a:r>
              <a:rPr lang="ru-RU" altLang="ru-RU" sz="2000"/>
              <a:t>или 0,2%)</a:t>
            </a:r>
          </a:p>
        </p:txBody>
      </p:sp>
      <p:sp>
        <p:nvSpPr>
          <p:cNvPr id="10245" name="AutoShape 7"/>
          <p:cNvSpPr>
            <a:spLocks noChangeArrowheads="1"/>
          </p:cNvSpPr>
          <p:nvPr/>
        </p:nvSpPr>
        <p:spPr bwMode="auto">
          <a:xfrm>
            <a:off x="4787900" y="4724400"/>
            <a:ext cx="2016125" cy="1873250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000"/>
              <a:t>Социальная </a:t>
            </a:r>
          </a:p>
          <a:p>
            <a:pPr algn="ctr" eaLnBrk="1" hangingPunct="1"/>
            <a:r>
              <a:rPr lang="ru-RU" altLang="ru-RU" sz="2000"/>
              <a:t>поддержка </a:t>
            </a:r>
          </a:p>
          <a:p>
            <a:pPr algn="ctr" eaLnBrk="1" hangingPunct="1"/>
            <a:r>
              <a:rPr lang="ru-RU" altLang="ru-RU" sz="2000"/>
              <a:t>граждан</a:t>
            </a:r>
          </a:p>
          <a:p>
            <a:pPr algn="ctr" eaLnBrk="1" hangingPunct="1"/>
            <a:r>
              <a:rPr lang="ru-RU" altLang="ru-RU" sz="2000"/>
              <a:t>(374,16 млн.руб.</a:t>
            </a:r>
          </a:p>
          <a:p>
            <a:pPr algn="ctr" eaLnBrk="1" hangingPunct="1"/>
            <a:r>
              <a:rPr lang="ru-RU" altLang="ru-RU" sz="2000"/>
              <a:t>или 34,8%)</a:t>
            </a:r>
          </a:p>
        </p:txBody>
      </p:sp>
      <p:sp>
        <p:nvSpPr>
          <p:cNvPr id="10246" name="AutoShape 8"/>
          <p:cNvSpPr>
            <a:spLocks noChangeArrowheads="1"/>
          </p:cNvSpPr>
          <p:nvPr/>
        </p:nvSpPr>
        <p:spPr bwMode="auto">
          <a:xfrm>
            <a:off x="2411413" y="4724400"/>
            <a:ext cx="2089150" cy="1873250"/>
          </a:xfrm>
          <a:prstGeom prst="roundRect">
            <a:avLst>
              <a:gd name="adj" fmla="val 16667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000"/>
              <a:t>Культура </a:t>
            </a:r>
          </a:p>
          <a:p>
            <a:pPr algn="ctr" eaLnBrk="1" hangingPunct="1"/>
            <a:r>
              <a:rPr lang="ru-RU" altLang="ru-RU" sz="2000"/>
              <a:t>(35,98 млн.руб.</a:t>
            </a:r>
          </a:p>
          <a:p>
            <a:pPr algn="ctr" eaLnBrk="1" hangingPunct="1"/>
            <a:r>
              <a:rPr lang="ru-RU" altLang="ru-RU" sz="2000"/>
              <a:t>или 3,3%)</a:t>
            </a:r>
          </a:p>
        </p:txBody>
      </p:sp>
      <p:sp>
        <p:nvSpPr>
          <p:cNvPr id="10247" name="AutoShape 9"/>
          <p:cNvSpPr>
            <a:spLocks noChangeArrowheads="1"/>
          </p:cNvSpPr>
          <p:nvPr/>
        </p:nvSpPr>
        <p:spPr bwMode="auto">
          <a:xfrm>
            <a:off x="179388" y="4724400"/>
            <a:ext cx="2051050" cy="187325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sz="2000"/>
              <a:t>Образование </a:t>
            </a:r>
          </a:p>
          <a:p>
            <a:pPr algn="ctr" eaLnBrk="1" hangingPunct="1"/>
            <a:r>
              <a:rPr lang="ru-RU" altLang="ru-RU" sz="2000"/>
              <a:t>(663,97 </a:t>
            </a:r>
          </a:p>
          <a:p>
            <a:pPr algn="ctr" eaLnBrk="1" hangingPunct="1"/>
            <a:r>
              <a:rPr lang="ru-RU" altLang="ru-RU" sz="2000"/>
              <a:t>млн.руб. </a:t>
            </a:r>
          </a:p>
          <a:p>
            <a:pPr algn="ctr" eaLnBrk="1" hangingPunct="1"/>
            <a:r>
              <a:rPr lang="ru-RU" altLang="ru-RU" sz="2000"/>
              <a:t>или 61,7%)</a:t>
            </a:r>
          </a:p>
        </p:txBody>
      </p:sp>
      <p:sp>
        <p:nvSpPr>
          <p:cNvPr id="10248" name="Line 10"/>
          <p:cNvSpPr>
            <a:spLocks noChangeShapeType="1"/>
          </p:cNvSpPr>
          <p:nvPr/>
        </p:nvSpPr>
        <p:spPr bwMode="auto">
          <a:xfrm>
            <a:off x="971550" y="4076700"/>
            <a:ext cx="7056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9" name="Line 11"/>
          <p:cNvSpPr>
            <a:spLocks noChangeShapeType="1"/>
          </p:cNvSpPr>
          <p:nvPr/>
        </p:nvSpPr>
        <p:spPr bwMode="auto">
          <a:xfrm>
            <a:off x="971550" y="40767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Line 12"/>
          <p:cNvSpPr>
            <a:spLocks noChangeShapeType="1"/>
          </p:cNvSpPr>
          <p:nvPr/>
        </p:nvSpPr>
        <p:spPr bwMode="auto">
          <a:xfrm>
            <a:off x="8027988" y="40767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1" name="Line 13"/>
          <p:cNvSpPr>
            <a:spLocks noChangeShapeType="1"/>
          </p:cNvSpPr>
          <p:nvPr/>
        </p:nvSpPr>
        <p:spPr bwMode="auto">
          <a:xfrm>
            <a:off x="5795963" y="40767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2" name="Line 14"/>
          <p:cNvSpPr>
            <a:spLocks noChangeShapeType="1"/>
          </p:cNvSpPr>
          <p:nvPr/>
        </p:nvSpPr>
        <p:spPr bwMode="auto">
          <a:xfrm>
            <a:off x="3492500" y="40767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3" name="Line 15"/>
          <p:cNvSpPr>
            <a:spLocks noChangeShapeType="1"/>
          </p:cNvSpPr>
          <p:nvPr/>
        </p:nvSpPr>
        <p:spPr bwMode="auto">
          <a:xfrm>
            <a:off x="4427538" y="3141663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0254" name="Picture 17" descr="Внимание, конкурс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125538"/>
            <a:ext cx="2592388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19" descr="i?id=0c3fa2be01c09879388480416ed591c4-33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1412875"/>
            <a:ext cx="2792412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5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9EAAC092-6D93-4A83-8169-D626B1EC61FA}" type="slidenum">
              <a:rPr lang="ru-RU" altLang="en-US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30</a:t>
            </a:fld>
            <a:endParaRPr lang="ru-RU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0483" name="Rectangle 242"/>
          <p:cNvSpPr>
            <a:spLocks noGrp="1" noChangeArrowheads="1"/>
          </p:cNvSpPr>
          <p:nvPr>
            <p:ph type="title" idx="4294967295"/>
          </p:nvPr>
        </p:nvSpPr>
        <p:spPr>
          <a:xfrm>
            <a:off x="500034" y="642918"/>
            <a:ext cx="8305829" cy="9398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Какие предполагается произвести расходы на образование на 2016 год?</a:t>
            </a:r>
            <a:br>
              <a:rPr lang="ru-RU" alt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</a:br>
            <a:r>
              <a:rPr lang="ru-RU" alt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осуществляющиеся в рамках МП «Развитие образования и   молодежной политики», </a:t>
            </a:r>
            <a:r>
              <a:rPr lang="ru-RU" alt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утвержденной постановлением администрации Советского муниципального района от 31 декабря 2015 года №1224</a:t>
            </a:r>
            <a:br>
              <a:rPr lang="ru-RU" alt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altLang="ru-RU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44036" name="Rectangle 24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858250" cy="5257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1800" b="1" dirty="0" smtClean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18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663 970,42 тыс.рублей</a:t>
            </a:r>
            <a:r>
              <a:rPr lang="ru-RU" altLang="ru-RU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(что выше уровня 2015 года в 1,04 раза)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3000" b="1" dirty="0" smtClean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3000" b="1" dirty="0" smtClean="0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1800" b="1" dirty="0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4040" name="Text Box 250"/>
          <p:cNvSpPr txBox="1">
            <a:spLocks noChangeArrowheads="1"/>
          </p:cNvSpPr>
          <p:nvPr/>
        </p:nvSpPr>
        <p:spPr bwMode="auto">
          <a:xfrm>
            <a:off x="214282" y="3143248"/>
            <a:ext cx="2844800" cy="29098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  <p:txBody>
          <a:bodyPr lIns="0" tIns="36000" rIns="0" bIns="36000"/>
          <a:lstStyle/>
          <a:p>
            <a:pPr algn="ctr" eaLnBrk="1" hangingPunct="1">
              <a:defRPr/>
            </a:pPr>
            <a:endParaRPr lang="ru-RU" sz="1600" b="1" dirty="0">
              <a:solidFill>
                <a:schemeClr val="folHlink"/>
              </a:solidFill>
            </a:endParaRPr>
          </a:p>
          <a:p>
            <a:pPr algn="ctr" eaLnBrk="1" hangingPunct="1">
              <a:defRPr/>
            </a:pPr>
            <a:r>
              <a:rPr lang="ru-RU" sz="1600" b="1" dirty="0">
                <a:solidFill>
                  <a:schemeClr val="folHlink"/>
                </a:solidFill>
              </a:rPr>
              <a:t>Содержание 53 учреждений, оказывающих  муниципальные услуги:  28 детских дошкольных учреждений, 19 общеобразовательных школ, 3 учреждения по внешкольной работе с детьми и иные учреждения</a:t>
            </a:r>
            <a:endParaRPr lang="ru-RU" sz="1600" b="1" dirty="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44041" name="Text Box 252"/>
          <p:cNvSpPr txBox="1">
            <a:spLocks noChangeArrowheads="1"/>
          </p:cNvSpPr>
          <p:nvPr/>
        </p:nvSpPr>
        <p:spPr bwMode="auto">
          <a:xfrm>
            <a:off x="3143240" y="3214686"/>
            <a:ext cx="2714625" cy="15843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  <p:txBody>
          <a:bodyPr lIns="36000" rIns="36000"/>
          <a:lstStyle/>
          <a:p>
            <a:pPr algn="ctr" eaLnBrk="1" hangingPunct="1">
              <a:defRPr/>
            </a:pPr>
            <a:r>
              <a:rPr lang="ru-RU" altLang="ru-RU" sz="1600" b="1" dirty="0">
                <a:solidFill>
                  <a:srgbClr val="0000FF"/>
                </a:solidFill>
              </a:rPr>
              <a:t>Финансирование переданных полномочий – 315 386 тыс.рублей, в том числе по субвенции на образование – 297 321 тыс.рублей.</a:t>
            </a:r>
            <a:endParaRPr lang="ru-RU" altLang="ru-RU" sz="16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4042" name="Text Box 254"/>
          <p:cNvSpPr txBox="1">
            <a:spLocks noChangeArrowheads="1"/>
          </p:cNvSpPr>
          <p:nvPr/>
        </p:nvSpPr>
        <p:spPr bwMode="auto">
          <a:xfrm>
            <a:off x="6072198" y="3214686"/>
            <a:ext cx="2747963" cy="30241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</a:schemeClr>
            </a:solidFill>
            <a:miter lim="800000"/>
            <a:headEnd/>
            <a:tailEnd/>
          </a:ln>
        </p:spPr>
        <p:txBody>
          <a:bodyPr lIns="36000" rIns="36000"/>
          <a:lstStyle/>
          <a:p>
            <a:pPr algn="ctr" eaLnBrk="1" hangingPunct="1">
              <a:defRPr/>
            </a:pPr>
            <a:endParaRPr lang="ru-RU" altLang="ru-RU" sz="1600" b="1" dirty="0">
              <a:solidFill>
                <a:srgbClr val="CC0066"/>
              </a:solidFill>
            </a:endParaRPr>
          </a:p>
          <a:p>
            <a:pPr algn="ctr" eaLnBrk="1" hangingPunct="1">
              <a:defRPr/>
            </a:pPr>
            <a:r>
              <a:rPr lang="ru-RU" altLang="ru-RU" sz="1600" b="1" dirty="0">
                <a:solidFill>
                  <a:srgbClr val="CC0066"/>
                </a:solidFill>
              </a:rPr>
              <a:t>Расходы в области опеки и попечительства –</a:t>
            </a:r>
          </a:p>
          <a:p>
            <a:pPr algn="ctr" eaLnBrk="1" hangingPunct="1">
              <a:defRPr/>
            </a:pPr>
            <a:r>
              <a:rPr lang="ru-RU" altLang="ru-RU" sz="1600" b="1" dirty="0">
                <a:solidFill>
                  <a:srgbClr val="CC0066"/>
                </a:solidFill>
              </a:rPr>
              <a:t> 29 034,10тыс.рублей.</a:t>
            </a:r>
          </a:p>
        </p:txBody>
      </p:sp>
      <p:sp>
        <p:nvSpPr>
          <p:cNvPr id="11272" name="AutoShape 256"/>
          <p:cNvSpPr>
            <a:spLocks noChangeArrowheads="1"/>
          </p:cNvSpPr>
          <p:nvPr/>
        </p:nvSpPr>
        <p:spPr bwMode="auto">
          <a:xfrm>
            <a:off x="500034" y="1928802"/>
            <a:ext cx="500062" cy="752475"/>
          </a:xfrm>
          <a:prstGeom prst="curvedRightArrow">
            <a:avLst>
              <a:gd name="adj1" fmla="val 26661"/>
              <a:gd name="adj2" fmla="val 53329"/>
              <a:gd name="adj3" fmla="val 33333"/>
            </a:avLst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FF00FF"/>
              </a:solidFill>
            </a:endParaRPr>
          </a:p>
        </p:txBody>
      </p:sp>
      <p:sp>
        <p:nvSpPr>
          <p:cNvPr id="11273" name="AutoShape 257"/>
          <p:cNvSpPr>
            <a:spLocks noChangeArrowheads="1"/>
          </p:cNvSpPr>
          <p:nvPr/>
        </p:nvSpPr>
        <p:spPr bwMode="auto">
          <a:xfrm rot="-306130">
            <a:off x="8247677" y="2019159"/>
            <a:ext cx="458787" cy="747712"/>
          </a:xfrm>
          <a:prstGeom prst="curvedLeftArrow">
            <a:avLst>
              <a:gd name="adj1" fmla="val 23383"/>
              <a:gd name="adj2" fmla="val 46757"/>
              <a:gd name="adj3" fmla="val 33333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11274" name="AutoShape 258"/>
          <p:cNvSpPr>
            <a:spLocks noChangeArrowheads="1"/>
          </p:cNvSpPr>
          <p:nvPr/>
        </p:nvSpPr>
        <p:spPr bwMode="auto">
          <a:xfrm>
            <a:off x="4357686" y="2714620"/>
            <a:ext cx="357188" cy="427037"/>
          </a:xfrm>
          <a:prstGeom prst="downArrow">
            <a:avLst>
              <a:gd name="adj1" fmla="val 50000"/>
              <a:gd name="adj2" fmla="val 2214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pic>
        <p:nvPicPr>
          <p:cNvPr id="11275" name="Picture 15" descr="i?id=0012afc0ef02a8d45b5f4418dd21c7ae-111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5143512"/>
            <a:ext cx="2133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71504" cy="652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714375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4" name="Диаграмма 10"/>
          <p:cNvGraphicFramePr>
            <a:graphicFrameLocks/>
          </p:cNvGraphicFramePr>
          <p:nvPr/>
        </p:nvGraphicFramePr>
        <p:xfrm>
          <a:off x="285750" y="836613"/>
          <a:ext cx="8858250" cy="4143375"/>
        </p:xfrm>
        <a:graphic>
          <a:graphicData uri="http://schemas.openxmlformats.org/presentationml/2006/ole">
            <p:oleObj spid="_x0000_s162818" name="Диаграмма" r:id="rId4" imgW="8858256" imgH="4139543" progId="Excel.Sheet.8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28992" y="3357562"/>
            <a:ext cx="2357454" cy="369332"/>
          </a:xfrm>
          <a:prstGeom prst="rect">
            <a:avLst/>
          </a:prstGeom>
          <a:solidFill>
            <a:srgbClr val="FFC000"/>
          </a:solidFill>
          <a:scene3d>
            <a:camera prst="perspectiveAbove"/>
            <a:lightRig rig="threePt" dir="t"/>
          </a:scene3d>
          <a:sp3d>
            <a:bevelT w="101600" prst="riblet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/>
              <a:t>1 240,23 млн. руб.</a:t>
            </a:r>
          </a:p>
        </p:txBody>
      </p:sp>
      <p:sp>
        <p:nvSpPr>
          <p:cNvPr id="10" name="Rectangle 4"/>
          <p:cNvSpPr txBox="1">
            <a:spLocks/>
          </p:cNvSpPr>
          <p:nvPr/>
        </p:nvSpPr>
        <p:spPr bwMode="auto">
          <a:xfrm>
            <a:off x="1214438" y="71414"/>
            <a:ext cx="7043737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alt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Какова структура </a:t>
            </a:r>
            <a:r>
              <a:rPr lang="ru-RU" altLang="ru-RU" b="1" dirty="0">
                <a:latin typeface="Times New Roman" pitchFamily="18" charset="0"/>
                <a:ea typeface="+mj-ea"/>
                <a:cs typeface="Times New Roman" pitchFamily="18" charset="0"/>
              </a:rPr>
              <a:t>расходов на образование </a:t>
            </a:r>
            <a:r>
              <a:rPr lang="ru-RU" alt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 Советском муниципальном районе Ставропольского края на </a:t>
            </a:r>
            <a:r>
              <a:rPr lang="ru-RU" altLang="ru-RU" b="1" dirty="0">
                <a:latin typeface="Times New Roman" pitchFamily="18" charset="0"/>
                <a:ea typeface="+mj-ea"/>
                <a:cs typeface="Times New Roman" pitchFamily="18" charset="0"/>
              </a:rPr>
              <a:t>2016 </a:t>
            </a:r>
            <a:r>
              <a:rPr lang="ru-RU" alt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год?</a:t>
            </a:r>
            <a:endParaRPr lang="ru-RU" altLang="ru-RU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079" name="WordArt 17"/>
          <p:cNvSpPr>
            <a:spLocks noChangeArrowheads="1" noChangeShapeType="1" noTextEdit="1"/>
          </p:cNvSpPr>
          <p:nvPr/>
        </p:nvSpPr>
        <p:spPr bwMode="auto">
          <a:xfrm>
            <a:off x="285750" y="3929063"/>
            <a:ext cx="4714875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80"/>
                </a:solidFill>
                <a:latin typeface="Times New Roman"/>
                <a:cs typeface="Times New Roman"/>
              </a:rPr>
              <a:t>Расходы на 1 ребенка:</a:t>
            </a:r>
          </a:p>
        </p:txBody>
      </p:sp>
      <p:sp>
        <p:nvSpPr>
          <p:cNvPr id="3080" name="Rectangle 7"/>
          <p:cNvSpPr>
            <a:spLocks noChangeArrowheads="1"/>
          </p:cNvSpPr>
          <p:nvPr/>
        </p:nvSpPr>
        <p:spPr bwMode="auto">
          <a:xfrm>
            <a:off x="285750" y="4357688"/>
            <a:ext cx="1727200" cy="720725"/>
          </a:xfrm>
          <a:prstGeom prst="rect">
            <a:avLst/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B71515"/>
                </a:solidFill>
              </a:rPr>
              <a:t>232 835,58 т.р.</a:t>
            </a:r>
          </a:p>
        </p:txBody>
      </p:sp>
      <p:sp>
        <p:nvSpPr>
          <p:cNvPr id="3081" name="Rectangle 7"/>
          <p:cNvSpPr>
            <a:spLocks noChangeArrowheads="1"/>
          </p:cNvSpPr>
          <p:nvPr/>
        </p:nvSpPr>
        <p:spPr bwMode="auto">
          <a:xfrm>
            <a:off x="285750" y="5214938"/>
            <a:ext cx="1727200" cy="720725"/>
          </a:xfrm>
          <a:prstGeom prst="rect">
            <a:avLst/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000000"/>
                </a:solidFill>
              </a:rPr>
              <a:t>342 355,01 т.р.</a:t>
            </a:r>
          </a:p>
        </p:txBody>
      </p:sp>
      <p:pic>
        <p:nvPicPr>
          <p:cNvPr id="3082" name="Picture 13" descr="i?id=a2c6ff3b47cd0e6df9677caedc70723f-71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25" y="4429125"/>
            <a:ext cx="5762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3" descr="i?id=a2c6ff3b47cd0e6df9677caedc70723f-71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25" y="5357813"/>
            <a:ext cx="5762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4" name="Rectangle 10"/>
          <p:cNvSpPr>
            <a:spLocks noChangeArrowheads="1"/>
          </p:cNvSpPr>
          <p:nvPr/>
        </p:nvSpPr>
        <p:spPr bwMode="auto">
          <a:xfrm>
            <a:off x="2928938" y="4357688"/>
            <a:ext cx="1727200" cy="720725"/>
          </a:xfrm>
          <a:prstGeom prst="rect">
            <a:avLst/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000000"/>
                </a:solidFill>
              </a:rPr>
              <a:t> 3174 ребенка</a:t>
            </a:r>
          </a:p>
        </p:txBody>
      </p:sp>
      <p:sp>
        <p:nvSpPr>
          <p:cNvPr id="3085" name="Rectangle 10"/>
          <p:cNvSpPr>
            <a:spLocks noChangeArrowheads="1"/>
          </p:cNvSpPr>
          <p:nvPr/>
        </p:nvSpPr>
        <p:spPr bwMode="auto">
          <a:xfrm>
            <a:off x="2928938" y="5214938"/>
            <a:ext cx="1727200" cy="720725"/>
          </a:xfrm>
          <a:prstGeom prst="rect">
            <a:avLst/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000000"/>
                </a:solidFill>
              </a:rPr>
              <a:t>7064 детей</a:t>
            </a:r>
          </a:p>
        </p:txBody>
      </p:sp>
      <p:pic>
        <p:nvPicPr>
          <p:cNvPr id="3086" name="Picture 16" descr="равно - значок Скачать бесплатно иконк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3" y="4500563"/>
            <a:ext cx="6492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6" descr="равно - значок Скачать бесплатно иконк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3" y="5286375"/>
            <a:ext cx="6492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8" name="Rectangle 11"/>
          <p:cNvSpPr>
            <a:spLocks noChangeArrowheads="1"/>
          </p:cNvSpPr>
          <p:nvPr/>
        </p:nvSpPr>
        <p:spPr bwMode="auto">
          <a:xfrm>
            <a:off x="5643563" y="4357688"/>
            <a:ext cx="1727200" cy="792162"/>
          </a:xfrm>
          <a:prstGeom prst="rect">
            <a:avLst/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000000"/>
                </a:solidFill>
              </a:rPr>
              <a:t>73,36 т.р.</a:t>
            </a:r>
          </a:p>
          <a:p>
            <a:pPr algn="ctr"/>
            <a:r>
              <a:rPr lang="ru-RU" altLang="ru-RU">
                <a:solidFill>
                  <a:srgbClr val="000000"/>
                </a:solidFill>
              </a:rPr>
              <a:t>на 1 ребенка</a:t>
            </a:r>
          </a:p>
        </p:txBody>
      </p:sp>
      <p:sp>
        <p:nvSpPr>
          <p:cNvPr id="3089" name="Rectangle 11"/>
          <p:cNvSpPr>
            <a:spLocks noChangeArrowheads="1"/>
          </p:cNvSpPr>
          <p:nvPr/>
        </p:nvSpPr>
        <p:spPr bwMode="auto">
          <a:xfrm>
            <a:off x="5643563" y="5214938"/>
            <a:ext cx="1714500" cy="720725"/>
          </a:xfrm>
          <a:prstGeom prst="rect">
            <a:avLst/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000000"/>
                </a:solidFill>
              </a:rPr>
              <a:t>48,46 т.р.</a:t>
            </a:r>
          </a:p>
          <a:p>
            <a:pPr algn="ctr"/>
            <a:r>
              <a:rPr lang="ru-RU" altLang="ru-RU">
                <a:solidFill>
                  <a:srgbClr val="000000"/>
                </a:solidFill>
              </a:rPr>
              <a:t>на 1 учащегося</a:t>
            </a:r>
          </a:p>
        </p:txBody>
      </p:sp>
      <p:sp>
        <p:nvSpPr>
          <p:cNvPr id="3090" name="Rectangle 8"/>
          <p:cNvSpPr>
            <a:spLocks noChangeArrowheads="1"/>
          </p:cNvSpPr>
          <p:nvPr/>
        </p:nvSpPr>
        <p:spPr bwMode="auto">
          <a:xfrm>
            <a:off x="285750" y="6137275"/>
            <a:ext cx="1727200" cy="5778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000000"/>
                </a:solidFill>
              </a:rPr>
              <a:t>27 913,22  т.р.</a:t>
            </a:r>
          </a:p>
        </p:txBody>
      </p:sp>
      <p:pic>
        <p:nvPicPr>
          <p:cNvPr id="3091" name="Picture 13" descr="i?id=a2c6ff3b47cd0e6df9677caedc70723f-71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4075" y="6165850"/>
            <a:ext cx="5762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2" name="Rectangle 9"/>
          <p:cNvSpPr>
            <a:spLocks noChangeArrowheads="1"/>
          </p:cNvSpPr>
          <p:nvPr/>
        </p:nvSpPr>
        <p:spPr bwMode="auto">
          <a:xfrm>
            <a:off x="2928938" y="6137275"/>
            <a:ext cx="1727200" cy="5794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000000"/>
                </a:solidFill>
              </a:rPr>
              <a:t>2669 учащихся</a:t>
            </a:r>
          </a:p>
        </p:txBody>
      </p:sp>
      <p:pic>
        <p:nvPicPr>
          <p:cNvPr id="3093" name="Picture 16" descr="равно - значок Скачать бесплатно иконк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9338" y="6092825"/>
            <a:ext cx="6492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4" name="Rectangle 12"/>
          <p:cNvSpPr>
            <a:spLocks noChangeArrowheads="1"/>
          </p:cNvSpPr>
          <p:nvPr/>
        </p:nvSpPr>
        <p:spPr bwMode="auto">
          <a:xfrm>
            <a:off x="5651500" y="6092825"/>
            <a:ext cx="1814513" cy="5715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>
                <a:solidFill>
                  <a:srgbClr val="000000"/>
                </a:solidFill>
              </a:rPr>
              <a:t>10,46 т.р.</a:t>
            </a:r>
          </a:p>
          <a:p>
            <a:pPr algn="ctr"/>
            <a:r>
              <a:rPr lang="ru-RU" altLang="ru-RU">
                <a:solidFill>
                  <a:srgbClr val="000000"/>
                </a:solidFill>
              </a:rPr>
              <a:t>на 1 учащегося</a:t>
            </a:r>
          </a:p>
        </p:txBody>
      </p:sp>
      <p:pic>
        <p:nvPicPr>
          <p:cNvPr id="22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6630" y="142852"/>
            <a:ext cx="54771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8" descr="i?id=f317c8d1bb14960d16a66cfdc085cfef-27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4071942"/>
            <a:ext cx="221457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3"/>
          <p:cNvSpPr>
            <a:spLocks noGrp="1"/>
          </p:cNvSpPr>
          <p:nvPr>
            <p:ph type="body" idx="1"/>
          </p:nvPr>
        </p:nvSpPr>
        <p:spPr>
          <a:xfrm>
            <a:off x="642910" y="0"/>
            <a:ext cx="8043890" cy="6357958"/>
          </a:xfr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endParaRPr lang="ru-RU" altLang="ru-RU" sz="2400" b="1" dirty="0" smtClean="0">
              <a:solidFill>
                <a:srgbClr val="009900"/>
              </a:solidFill>
            </a:endParaRPr>
          </a:p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altLang="ru-RU" sz="2400" b="1" dirty="0" smtClean="0">
                <a:solidFill>
                  <a:schemeClr val="tx2">
                    <a:lumMod val="75000"/>
                  </a:schemeClr>
                </a:solidFill>
              </a:rPr>
              <a:t>Какие в рамках МП «Развитие образования и молодежной политики» предусмотрены расходы?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endParaRPr lang="ru-RU" altLang="ru-RU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*финансовое обеспечение деятельности казенных учреждений в сумме 610 142,64 тыс.руб.;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* финансовое обеспечение деятельности бюджетных учреждений в сумме 53 827,78 тыс. руб.;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*реализация мероприятий, связанных со школьным питанием – 5 939,15 т.р.,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питанием в дошкольных учреждениях – 36 198,42 т.р.;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*обеспечение деятельности загородного лагеря –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     1 348,43 тыс. руб.;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выплаты на содержание ребенка </a:t>
            </a:r>
          </a:p>
          <a:p>
            <a:pPr>
              <a:lnSpc>
                <a:spcPct val="80000"/>
              </a:lnSpc>
              <a:buNone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опекуну (попечителю) - 12 561,77 тыс. руб.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выплаты на содержание детей-</a:t>
            </a:r>
          </a:p>
          <a:p>
            <a:pPr>
              <a:lnSpc>
                <a:spcPct val="80000"/>
              </a:lnSpc>
              <a:buNone/>
            </a:pP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</a:rPr>
              <a:t>сирот в приемных семьях – 13 934,17 тыс.руб.</a:t>
            </a:r>
          </a:p>
          <a:p>
            <a:pPr>
              <a:lnSpc>
                <a:spcPct val="80000"/>
              </a:lnSpc>
              <a:buFontTx/>
              <a:buChar char="•"/>
            </a:pPr>
            <a:endParaRPr lang="ru-RU" altLang="ru-RU" sz="2800" dirty="0" smtClean="0">
              <a:solidFill>
                <a:srgbClr val="009900"/>
              </a:solidFill>
            </a:endParaRPr>
          </a:p>
        </p:txBody>
      </p:sp>
      <p:pic>
        <p:nvPicPr>
          <p:cNvPr id="4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06" y="71414"/>
            <a:ext cx="547718" cy="6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C796F270-E8F0-4ED1-AA5C-D4A27C6092A9}" type="slidenum">
              <a:rPr lang="ru-RU" altLang="en-US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33</a:t>
            </a:fld>
            <a:endParaRPr lang="ru-RU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0483" name="Rectangle 242"/>
          <p:cNvSpPr>
            <a:spLocks noGrp="1" noChangeArrowheads="1"/>
          </p:cNvSpPr>
          <p:nvPr>
            <p:ph type="title" idx="4294967295"/>
          </p:nvPr>
        </p:nvSpPr>
        <p:spPr>
          <a:xfrm>
            <a:off x="357158" y="0"/>
            <a:ext cx="8748742" cy="12255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1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Какие расходы в 2016 году на физ. культуру и спорт будут осуществляться                                    в рамках МП «Развитие физ.культуры и спорта», утвержденную                             постановлением администрации Советского муниципального района                                                                          от 31 декабря 2015 года №1226?</a:t>
            </a:r>
          </a:p>
        </p:txBody>
      </p:sp>
      <p:sp>
        <p:nvSpPr>
          <p:cNvPr id="13316" name="WordArt 8"/>
          <p:cNvSpPr>
            <a:spLocks noChangeArrowheads="1" noChangeShapeType="1" noTextEdit="1"/>
          </p:cNvSpPr>
          <p:nvPr/>
        </p:nvSpPr>
        <p:spPr bwMode="auto">
          <a:xfrm>
            <a:off x="6156325" y="3068638"/>
            <a:ext cx="2735263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400" b="1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339966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Обеспечение экипировкой,</a:t>
            </a:r>
          </a:p>
          <a:p>
            <a:pPr algn="ctr"/>
            <a:r>
              <a:rPr lang="ru-RU" sz="1400" b="1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339966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спортивным инвентарем</a:t>
            </a:r>
          </a:p>
          <a:p>
            <a:pPr algn="ctr"/>
            <a:r>
              <a:rPr lang="ru-RU" sz="1400" b="1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339966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и наградной атрибутикой</a:t>
            </a:r>
          </a:p>
        </p:txBody>
      </p:sp>
      <p:sp>
        <p:nvSpPr>
          <p:cNvPr id="13317" name="WordArt 9"/>
          <p:cNvSpPr>
            <a:spLocks noChangeArrowheads="1" noChangeShapeType="1" noTextEdit="1"/>
          </p:cNvSpPr>
          <p:nvPr/>
        </p:nvSpPr>
        <p:spPr bwMode="auto">
          <a:xfrm>
            <a:off x="6948488" y="4076700"/>
            <a:ext cx="936625" cy="433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b="1" kern="10"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9933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200,0</a:t>
            </a:r>
          </a:p>
        </p:txBody>
      </p:sp>
      <p:sp>
        <p:nvSpPr>
          <p:cNvPr id="13318" name="WordArt 8"/>
          <p:cNvSpPr>
            <a:spLocks noChangeArrowheads="1" noChangeShapeType="1" noTextEdit="1"/>
          </p:cNvSpPr>
          <p:nvPr/>
        </p:nvSpPr>
        <p:spPr bwMode="auto">
          <a:xfrm>
            <a:off x="755650" y="2852738"/>
            <a:ext cx="1611313" cy="771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250"/>
              </a:avLst>
            </a:prstTxWarp>
          </a:bodyPr>
          <a:lstStyle/>
          <a:p>
            <a:pPr algn="ctr"/>
            <a:r>
              <a:rPr lang="ru-RU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339966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Проведение</a:t>
            </a:r>
          </a:p>
          <a:p>
            <a:pPr algn="ctr"/>
            <a:r>
              <a:rPr lang="ru-RU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339966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спортивных </a:t>
            </a:r>
          </a:p>
          <a:p>
            <a:pPr algn="ctr"/>
            <a:r>
              <a:rPr lang="ru-RU" kern="10"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339966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мероприятий</a:t>
            </a:r>
          </a:p>
        </p:txBody>
      </p:sp>
      <p:sp>
        <p:nvSpPr>
          <p:cNvPr id="13319" name="WordArt 9"/>
          <p:cNvSpPr>
            <a:spLocks noChangeArrowheads="1" noChangeShapeType="1" noTextEdit="1"/>
          </p:cNvSpPr>
          <p:nvPr/>
        </p:nvSpPr>
        <p:spPr bwMode="auto">
          <a:xfrm>
            <a:off x="900113" y="3933825"/>
            <a:ext cx="1368425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b="1" kern="10"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9933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680,0</a:t>
            </a:r>
          </a:p>
        </p:txBody>
      </p:sp>
      <p:pic>
        <p:nvPicPr>
          <p:cNvPr id="13320" name="Picture 15" descr="i?id=960747aeb26ad42bffa22fbcb2bccf90-132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96975"/>
            <a:ext cx="22955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21" descr="i?id=785ab8fb2fee94dbe7eec1dd831a5cbb-111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572008"/>
            <a:ext cx="3176580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WordArt 22"/>
          <p:cNvSpPr>
            <a:spLocks noChangeArrowheads="1" noChangeShapeType="1" noTextEdit="1"/>
          </p:cNvSpPr>
          <p:nvPr/>
        </p:nvSpPr>
        <p:spPr bwMode="auto">
          <a:xfrm>
            <a:off x="2555875" y="2420938"/>
            <a:ext cx="3886200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 dirty="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339966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880,0 тыс.рублей</a:t>
            </a:r>
          </a:p>
        </p:txBody>
      </p:sp>
      <p:pic>
        <p:nvPicPr>
          <p:cNvPr id="13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50006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спорт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86446" y="4572008"/>
            <a:ext cx="3031666" cy="2143140"/>
          </a:xfrm>
          <a:prstGeom prst="rect">
            <a:avLst/>
          </a:prstGeom>
        </p:spPr>
      </p:pic>
      <p:pic>
        <p:nvPicPr>
          <p:cNvPr id="16" name="Рисунок 15" descr="спорт 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3702" y="928670"/>
            <a:ext cx="2133600" cy="20859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9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/>
          </p:cNvSpPr>
          <p:nvPr>
            <p:ph type="title" idx="4294967295"/>
          </p:nvPr>
        </p:nvSpPr>
        <p:spPr>
          <a:xfrm>
            <a:off x="285720" y="214290"/>
            <a:ext cx="8572560" cy="1428760"/>
          </a:xfrm>
        </p:spPr>
        <p:txBody>
          <a:bodyPr/>
          <a:lstStyle/>
          <a:p>
            <a:r>
              <a:rPr lang="ru-RU" alt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предусмотрены мероприятия МП «Развитие культуры в Советском муниципальном    районе» , утвержденную постановлением администрации Советского муниципального района от 31 декабря 2015 г. №1225 </a:t>
            </a:r>
            <a:br>
              <a:rPr lang="ru-RU" alt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35 980,68 тыс.руб.</a:t>
            </a:r>
          </a:p>
        </p:txBody>
      </p:sp>
      <p:sp>
        <p:nvSpPr>
          <p:cNvPr id="15363" name="AutoShape 7"/>
          <p:cNvSpPr>
            <a:spLocks noChangeArrowheads="1"/>
          </p:cNvSpPr>
          <p:nvPr/>
        </p:nvSpPr>
        <p:spPr bwMode="auto">
          <a:xfrm>
            <a:off x="214282" y="2786058"/>
            <a:ext cx="8604250" cy="717551"/>
          </a:xfrm>
          <a:prstGeom prst="flowChartOnlineStorage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r>
              <a:rPr lang="ru-RU" altLang="ru-RU" dirty="0"/>
              <a:t>Содержание и обеспечение деятельности</a:t>
            </a:r>
          </a:p>
          <a:p>
            <a:pPr eaLnBrk="1" hangingPunct="1"/>
            <a:r>
              <a:rPr lang="ru-RU" altLang="ru-RU" dirty="0"/>
              <a:t>Организационно – методического центра – 3 530,75 тыс.руб.</a:t>
            </a:r>
          </a:p>
        </p:txBody>
      </p:sp>
      <p:sp>
        <p:nvSpPr>
          <p:cNvPr id="15364" name="AutoShape 8"/>
          <p:cNvSpPr>
            <a:spLocks noChangeArrowheads="1"/>
          </p:cNvSpPr>
          <p:nvPr/>
        </p:nvSpPr>
        <p:spPr bwMode="auto">
          <a:xfrm>
            <a:off x="142844" y="3786190"/>
            <a:ext cx="8604250" cy="652460"/>
          </a:xfrm>
          <a:prstGeom prst="flowChartOnlineStorage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r>
              <a:rPr lang="ru-RU" altLang="ru-RU" dirty="0"/>
              <a:t>Содержание и обеспечение деятельности</a:t>
            </a:r>
          </a:p>
          <a:p>
            <a:pPr eaLnBrk="1" hangingPunct="1"/>
            <a:r>
              <a:rPr lang="ru-RU" altLang="ru-RU" dirty="0"/>
              <a:t>централизованной библиотеки – 11 699,73 тыс.руб.</a:t>
            </a:r>
          </a:p>
        </p:txBody>
      </p:sp>
      <p:sp>
        <p:nvSpPr>
          <p:cNvPr id="15365" name="AutoShape 9"/>
          <p:cNvSpPr>
            <a:spLocks noChangeArrowheads="1"/>
          </p:cNvSpPr>
          <p:nvPr/>
        </p:nvSpPr>
        <p:spPr bwMode="auto">
          <a:xfrm>
            <a:off x="214282" y="4643446"/>
            <a:ext cx="8604250" cy="658804"/>
          </a:xfrm>
          <a:prstGeom prst="flowChartOnlineStorage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r>
              <a:rPr lang="ru-RU" altLang="ru-RU" dirty="0"/>
              <a:t>Содержание учреждений дополнительного образования - </a:t>
            </a:r>
          </a:p>
          <a:p>
            <a:pPr eaLnBrk="1" hangingPunct="1"/>
            <a:r>
              <a:rPr lang="ru-RU" altLang="ru-RU" dirty="0"/>
              <a:t>20 073,9  тыс.руб.</a:t>
            </a:r>
          </a:p>
        </p:txBody>
      </p:sp>
      <p:sp>
        <p:nvSpPr>
          <p:cNvPr id="15366" name="AutoShape 14"/>
          <p:cNvSpPr>
            <a:spLocks noChangeArrowheads="1"/>
          </p:cNvSpPr>
          <p:nvPr/>
        </p:nvSpPr>
        <p:spPr bwMode="auto">
          <a:xfrm>
            <a:off x="214282" y="5572140"/>
            <a:ext cx="8604250" cy="714380"/>
          </a:xfrm>
          <a:prstGeom prst="flowChartOnlineStorag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r>
              <a:rPr lang="ru-RU" altLang="ru-RU" dirty="0"/>
              <a:t>Обеспечение мероприятий - 200 тыс.руб.</a:t>
            </a:r>
          </a:p>
        </p:txBody>
      </p:sp>
      <p:sp>
        <p:nvSpPr>
          <p:cNvPr id="15367" name="AutoShape 16"/>
          <p:cNvSpPr>
            <a:spLocks noChangeArrowheads="1"/>
          </p:cNvSpPr>
          <p:nvPr/>
        </p:nvSpPr>
        <p:spPr bwMode="auto">
          <a:xfrm>
            <a:off x="214282" y="1928802"/>
            <a:ext cx="8604250" cy="642942"/>
          </a:xfrm>
          <a:prstGeom prst="flowChartOnlineStorage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r>
              <a:rPr lang="ru-RU" altLang="ru-RU" dirty="0"/>
              <a:t>Средства из краевого бюджета – 476,3 тыс. руб.</a:t>
            </a:r>
          </a:p>
        </p:txBody>
      </p:sp>
      <p:pic>
        <p:nvPicPr>
          <p:cNvPr id="8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71414"/>
            <a:ext cx="50006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>
          <a:xfrm>
            <a:off x="0" y="142852"/>
            <a:ext cx="8785225" cy="928693"/>
          </a:xfrm>
        </p:spPr>
        <p:txBody>
          <a:bodyPr/>
          <a:lstStyle/>
          <a:p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         Какие расходы бюджета Советского муниципального района </a:t>
            </a:r>
            <a:b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        Ставропольского края по доп. образованию предусмотрены в 2016 году?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684213" y="1196975"/>
            <a:ext cx="1943100" cy="792163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0000"/>
                </a:solidFill>
              </a:rPr>
              <a:t>9 687,9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тыс.рублей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3563938" y="1125538"/>
            <a:ext cx="1944687" cy="79216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0000"/>
                </a:solidFill>
              </a:rPr>
              <a:t>280 учащихся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6588125" y="1125538"/>
            <a:ext cx="2160588" cy="792162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0000"/>
                </a:solidFill>
              </a:rPr>
              <a:t>34,6 тыс.рублей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 на ученика ЗДМШ</a:t>
            </a:r>
          </a:p>
        </p:txBody>
      </p:sp>
      <p:pic>
        <p:nvPicPr>
          <p:cNvPr id="52230" name="Picture 6" descr="i?id=a2c6ff3b47cd0e6df9677caedc70723f-71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1268413"/>
            <a:ext cx="5762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7" descr="равно - значок Скачать бесплатно ико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268413"/>
            <a:ext cx="6492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468313" y="3500438"/>
            <a:ext cx="2879725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pic>
        <p:nvPicPr>
          <p:cNvPr id="52233" name="Рисунок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0338" y="4719638"/>
            <a:ext cx="3490912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684213" y="2060575"/>
            <a:ext cx="1944687" cy="792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altLang="ru-RU" b="1">
                <a:solidFill>
                  <a:srgbClr val="000000"/>
                </a:solidFill>
              </a:rPr>
              <a:t>2 667,9</a:t>
            </a:r>
          </a:p>
          <a:p>
            <a:pPr algn="ctr">
              <a:defRPr/>
            </a:pPr>
            <a:r>
              <a:rPr lang="ru-RU" altLang="ru-RU" b="1">
                <a:solidFill>
                  <a:srgbClr val="000000"/>
                </a:solidFill>
              </a:rPr>
              <a:t>тыс.рублей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84213" y="2924175"/>
            <a:ext cx="1944687" cy="792163"/>
          </a:xfrm>
          <a:prstGeom prst="rect">
            <a:avLst/>
          </a:prstGeom>
          <a:solidFill>
            <a:srgbClr val="D7E4BD"/>
          </a:solidFill>
          <a:ln w="952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CC00"/>
                </a:solidFill>
              </a:rPr>
              <a:t>4 840,8</a:t>
            </a:r>
          </a:p>
          <a:p>
            <a:pPr algn="ctr"/>
            <a:r>
              <a:rPr lang="ru-RU" altLang="ru-RU" b="1">
                <a:solidFill>
                  <a:srgbClr val="00CC00"/>
                </a:solidFill>
              </a:rPr>
              <a:t>тыс.рублей</a:t>
            </a:r>
          </a:p>
        </p:txBody>
      </p:sp>
      <p:pic>
        <p:nvPicPr>
          <p:cNvPr id="52236" name="Picture 6" descr="i?id=a2c6ff3b47cd0e6df9677caedc70723f-71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2924175"/>
            <a:ext cx="5762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7" name="Picture 6" descr="i?id=a2c6ff3b47cd0e6df9677caedc70723f-71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2205038"/>
            <a:ext cx="5762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563938" y="2060575"/>
            <a:ext cx="1944687" cy="7921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altLang="ru-RU" b="1">
                <a:solidFill>
                  <a:srgbClr val="000000"/>
                </a:solidFill>
              </a:rPr>
              <a:t>120 учащихся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3563938" y="2924175"/>
            <a:ext cx="1944687" cy="792163"/>
          </a:xfrm>
          <a:prstGeom prst="rect">
            <a:avLst/>
          </a:prstGeom>
          <a:solidFill>
            <a:srgbClr val="D7E4BD"/>
          </a:solidFill>
          <a:ln w="952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CC00"/>
                </a:solidFill>
              </a:rPr>
              <a:t>110 учащихся</a:t>
            </a:r>
          </a:p>
        </p:txBody>
      </p:sp>
      <p:pic>
        <p:nvPicPr>
          <p:cNvPr id="52240" name="Picture 7" descr="равно - значок Скачать бесплатно ико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2060575"/>
            <a:ext cx="6492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1" name="Picture 7" descr="равно - значок Скачать бесплатно ико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2924175"/>
            <a:ext cx="64928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6588125" y="1989138"/>
            <a:ext cx="2160588" cy="7921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altLang="ru-RU" b="1">
                <a:solidFill>
                  <a:srgbClr val="000000"/>
                </a:solidFill>
              </a:rPr>
              <a:t>22,2 тыс.рублей</a:t>
            </a:r>
          </a:p>
          <a:p>
            <a:pPr algn="ctr">
              <a:defRPr/>
            </a:pPr>
            <a:r>
              <a:rPr lang="ru-RU" altLang="ru-RU" b="1">
                <a:solidFill>
                  <a:srgbClr val="000000"/>
                </a:solidFill>
              </a:rPr>
              <a:t> на ученика ЗХШ</a:t>
            </a: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6588125" y="2852738"/>
            <a:ext cx="2160588" cy="792162"/>
          </a:xfrm>
          <a:prstGeom prst="rect">
            <a:avLst/>
          </a:prstGeom>
          <a:solidFill>
            <a:srgbClr val="D7E4BD"/>
          </a:solidFill>
          <a:ln w="9525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rgbClr val="00CC00"/>
                </a:solidFill>
              </a:rPr>
              <a:t>44,0 тыс.рублей</a:t>
            </a:r>
          </a:p>
          <a:p>
            <a:pPr algn="ctr"/>
            <a:r>
              <a:rPr lang="ru-RU" altLang="ru-RU" b="1">
                <a:solidFill>
                  <a:srgbClr val="00CC00"/>
                </a:solidFill>
              </a:rPr>
              <a:t> на ученика САМШ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84213" y="3789363"/>
            <a:ext cx="1944687" cy="792162"/>
          </a:xfrm>
          <a:prstGeom prst="rect">
            <a:avLst/>
          </a:prstGeom>
          <a:solidFill>
            <a:srgbClr val="D7E4BD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chemeClr val="hlink"/>
                </a:solidFill>
              </a:rPr>
              <a:t>3 353,6</a:t>
            </a:r>
          </a:p>
          <a:p>
            <a:pPr algn="ctr"/>
            <a:r>
              <a:rPr lang="ru-RU" altLang="ru-RU" b="1">
                <a:solidFill>
                  <a:schemeClr val="hlink"/>
                </a:solidFill>
              </a:rPr>
              <a:t>тыс.рублей</a:t>
            </a:r>
          </a:p>
        </p:txBody>
      </p:sp>
      <p:pic>
        <p:nvPicPr>
          <p:cNvPr id="52245" name="Picture 6" descr="i?id=a2c6ff3b47cd0e6df9677caedc70723f-71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3860800"/>
            <a:ext cx="5762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563938" y="3789363"/>
            <a:ext cx="1944687" cy="792162"/>
          </a:xfrm>
          <a:prstGeom prst="rect">
            <a:avLst/>
          </a:prstGeom>
          <a:solidFill>
            <a:srgbClr val="D7E4BD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chemeClr val="hlink"/>
                </a:solidFill>
              </a:rPr>
              <a:t>90 учащихся</a:t>
            </a:r>
          </a:p>
        </p:txBody>
      </p:sp>
      <p:pic>
        <p:nvPicPr>
          <p:cNvPr id="52247" name="Picture 7" descr="равно - значок Скачать бесплатно ико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3789363"/>
            <a:ext cx="6477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588125" y="3789363"/>
            <a:ext cx="2160588" cy="792162"/>
          </a:xfrm>
          <a:prstGeom prst="rect">
            <a:avLst/>
          </a:prstGeom>
          <a:solidFill>
            <a:srgbClr val="D7E4BD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b="1">
                <a:solidFill>
                  <a:schemeClr val="hlink"/>
                </a:solidFill>
              </a:rPr>
              <a:t>37,3 тыс.рублей</a:t>
            </a:r>
          </a:p>
          <a:p>
            <a:pPr algn="ctr"/>
            <a:r>
              <a:rPr lang="ru-RU" altLang="ru-RU" b="1">
                <a:solidFill>
                  <a:srgbClr val="000000"/>
                </a:solidFill>
              </a:rPr>
              <a:t> </a:t>
            </a:r>
            <a:r>
              <a:rPr lang="ru-RU" altLang="ru-RU" b="1">
                <a:solidFill>
                  <a:schemeClr val="hlink"/>
                </a:solidFill>
              </a:rPr>
              <a:t>на ученика ГБШИ</a:t>
            </a:r>
          </a:p>
        </p:txBody>
      </p:sp>
      <p:pic>
        <p:nvPicPr>
          <p:cNvPr id="25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14290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54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 idx="4294967295"/>
          </p:nvPr>
        </p:nvSpPr>
        <p:spPr>
          <a:xfrm>
            <a:off x="571472" y="260350"/>
            <a:ext cx="8572528" cy="1403350"/>
          </a:xfrm>
        </p:spPr>
        <p:txBody>
          <a:bodyPr/>
          <a:lstStyle/>
          <a:p>
            <a:r>
              <a:rPr lang="ru-RU" altLang="ru-RU" sz="1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Какие расходы на социальную поддержку граждан в 2016 году будут </a:t>
            </a:r>
            <a:br>
              <a:rPr lang="ru-RU" altLang="ru-RU" sz="1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осуществлятся в рамках МП «Социальная поддержка граждан Советского муниципального района Ставропольского края», утвержденной  постановлением администрации Советского муниципального района от 11 августа 2015 года №721?</a:t>
            </a:r>
          </a:p>
        </p:txBody>
      </p:sp>
      <p:sp>
        <p:nvSpPr>
          <p:cNvPr id="16387" name="WordArt 3"/>
          <p:cNvSpPr>
            <a:spLocks noChangeArrowheads="1" noChangeShapeType="1" noTextEdit="1"/>
          </p:cNvSpPr>
          <p:nvPr/>
        </p:nvSpPr>
        <p:spPr bwMode="auto">
          <a:xfrm>
            <a:off x="3348038" y="1989138"/>
            <a:ext cx="2303462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374 159,33 тыс. руб.</a:t>
            </a:r>
          </a:p>
        </p:txBody>
      </p:sp>
      <p:sp>
        <p:nvSpPr>
          <p:cNvPr id="16388" name="WordArt 12"/>
          <p:cNvSpPr>
            <a:spLocks noChangeArrowheads="1" noChangeShapeType="1" noTextEdit="1"/>
          </p:cNvSpPr>
          <p:nvPr/>
        </p:nvSpPr>
        <p:spPr bwMode="auto">
          <a:xfrm>
            <a:off x="2627313" y="2420938"/>
            <a:ext cx="4019550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(</a:t>
            </a:r>
            <a:r>
              <a:rPr lang="ru-RU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что ниже уровня 2015 года на 2,7%)</a:t>
            </a:r>
          </a:p>
        </p:txBody>
      </p:sp>
      <p:pic>
        <p:nvPicPr>
          <p:cNvPr id="16389" name="Picture 16" descr="i?id=75af63dae8658b207c003234a314fe18-104-144&amp;n=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062" y="3933824"/>
            <a:ext cx="2960103" cy="192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8" descr="i?id=56c060db2fc31c6343caa34e4d7b8773-111-144&amp;n=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929066"/>
            <a:ext cx="2931859" cy="1995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WordArt 19"/>
          <p:cNvSpPr>
            <a:spLocks noChangeArrowheads="1" noChangeShapeType="1" noTextEdit="1"/>
          </p:cNvSpPr>
          <p:nvPr/>
        </p:nvSpPr>
        <p:spPr bwMode="auto">
          <a:xfrm>
            <a:off x="785786" y="2924175"/>
            <a:ext cx="7572428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400" kern="10" dirty="0">
                <a:ln w="12700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339966">
                    <a:alpha val="50195"/>
                  </a:srgbClr>
                </a:solidFill>
                <a:latin typeface="Arial"/>
                <a:cs typeface="Arial"/>
              </a:rPr>
              <a:t>за счет уменьшения МБТ из краевого бюджета</a:t>
            </a:r>
          </a:p>
        </p:txBody>
      </p:sp>
      <p:pic>
        <p:nvPicPr>
          <p:cNvPr id="8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06" y="71414"/>
            <a:ext cx="547718" cy="633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85786" y="28873"/>
            <a:ext cx="8209881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sz="2000" dirty="0" smtClean="0">
                <a:solidFill>
                  <a:schemeClr val="tx1"/>
                </a:solidFill>
                <a:latin typeface="Constantia" pitchFamily="18" charset="0"/>
              </a:rPr>
              <a:t>Какие государственные полномочия </a:t>
            </a:r>
            <a:r>
              <a:rPr lang="ru-RU" altLang="ru-RU" sz="2000" dirty="0">
                <a:solidFill>
                  <a:schemeClr val="tx1"/>
                </a:solidFill>
                <a:latin typeface="Constantia" pitchFamily="18" charset="0"/>
              </a:rPr>
              <a:t>по предоставлению населению мер социальной </a:t>
            </a:r>
            <a:r>
              <a:rPr lang="ru-RU" altLang="ru-RU" sz="2000" dirty="0" smtClean="0">
                <a:solidFill>
                  <a:schemeClr val="tx1"/>
                </a:solidFill>
                <a:latin typeface="Constantia" pitchFamily="18" charset="0"/>
              </a:rPr>
              <a:t>поддержки будут реализованы в 2016 году в Советском муниципальном районе?</a:t>
            </a:r>
            <a:endParaRPr lang="ru-RU" altLang="ru-RU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graphicFrame>
        <p:nvGraphicFramePr>
          <p:cNvPr id="47201" name="Group 97"/>
          <p:cNvGraphicFramePr>
            <a:graphicFrameLocks noGrp="1"/>
          </p:cNvGraphicFramePr>
          <p:nvPr/>
        </p:nvGraphicFramePr>
        <p:xfrm>
          <a:off x="179388" y="1268413"/>
          <a:ext cx="8793162" cy="6042208"/>
        </p:xfrm>
        <a:graphic>
          <a:graphicData uri="http://schemas.openxmlformats.org/drawingml/2006/table">
            <a:tbl>
              <a:tblPr/>
              <a:tblGrid>
                <a:gridCol w="6048375"/>
                <a:gridCol w="1508125"/>
                <a:gridCol w="1236662"/>
              </a:tblGrid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Calibri" pitchFamily="34" charset="0"/>
                        </a:rPr>
                        <a:t>Наименование меры социальной поддержки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Calibri" pitchFamily="34" charset="0"/>
                        </a:rPr>
                        <a:t>Количество получателей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Calibri" pitchFamily="34" charset="0"/>
                        </a:rPr>
                        <a:t>Объем  расходов, тыс. руб.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6175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Ежегодная денежная выплата лицам, награжденным нагрудным знаком «Почетный донор России»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295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3 433,7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Оплата жилищно-коммунальных услуг отдельным категориям граждан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6228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54 670,2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Выплата инвалидам компенсаций страховых премий по договорам обязательного страхования гражданской ответственности владельцев транспортных средств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31,4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Обеспечение мер социальной поддержки ветеранов труда Ставропольского края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2960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45 817,17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1597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Обеспечение мер социальной поддержки реабилитированных лиц и лиц, признанных пострадавшими от политических репрессий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Обеспечение мер социальной поддержки ветеранов труда и тружеников тыла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Ежемесячная доплата к пенсии гражданам, ставшими инвалидами при исполнении служебных обязанностей в районах боевых действий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Ежемесячная денежная выплата семьям погибших ветеранов боевых действий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3354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2 492,97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55 424,29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77,05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171,19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0" y="61906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85786" y="28873"/>
            <a:ext cx="8209881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dirty="0" smtClean="0">
                <a:solidFill>
                  <a:schemeClr val="tx1"/>
                </a:solidFill>
                <a:latin typeface="Constantia" pitchFamily="18" charset="0"/>
              </a:rPr>
              <a:t>Какая адресная социальная помощь </a:t>
            </a:r>
            <a:r>
              <a:rPr lang="ru-RU" altLang="ru-RU" dirty="0">
                <a:solidFill>
                  <a:schemeClr val="tx1"/>
                </a:solidFill>
                <a:latin typeface="Constantia" pitchFamily="18" charset="0"/>
              </a:rPr>
              <a:t>семьям с детьми, проживающим на территории </a:t>
            </a:r>
            <a:r>
              <a:rPr lang="ru-RU" altLang="ru-RU" dirty="0" smtClean="0">
                <a:solidFill>
                  <a:schemeClr val="tx1"/>
                </a:solidFill>
                <a:latin typeface="Constantia" pitchFamily="18" charset="0"/>
              </a:rPr>
              <a:t>Советского муниципального района Ставропольского края будет оказана в 2016 году?</a:t>
            </a:r>
            <a:endParaRPr lang="ru-RU" altLang="ru-RU" dirty="0">
              <a:solidFill>
                <a:schemeClr val="tx1"/>
              </a:solidFill>
              <a:latin typeface="Constantia" pitchFamily="18" charset="0"/>
            </a:endParaRPr>
          </a:p>
        </p:txBody>
      </p:sp>
      <p:graphicFrame>
        <p:nvGraphicFramePr>
          <p:cNvPr id="77876" name="Group 52"/>
          <p:cNvGraphicFramePr>
            <a:graphicFrameLocks noGrp="1"/>
          </p:cNvGraphicFramePr>
          <p:nvPr/>
        </p:nvGraphicFramePr>
        <p:xfrm>
          <a:off x="179388" y="1268413"/>
          <a:ext cx="8793162" cy="5303858"/>
        </p:xfrm>
        <a:graphic>
          <a:graphicData uri="http://schemas.openxmlformats.org/drawingml/2006/table">
            <a:tbl>
              <a:tblPr/>
              <a:tblGrid>
                <a:gridCol w="6048375"/>
                <a:gridCol w="1508125"/>
                <a:gridCol w="1236662"/>
              </a:tblGrid>
              <a:tr h="98079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Calibri" pitchFamily="34" charset="0"/>
                        </a:rPr>
                        <a:t>Наименование меры социальной поддержки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Calibri" pitchFamily="34" charset="0"/>
                        </a:rPr>
                        <a:t>Количество получателей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Calibri" pitchFamily="34" charset="0"/>
                        </a:rPr>
                        <a:t>Объем  расходов, тыс. руб.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6624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Ежегодная денежная выплата, назначаемая в случае рождения третьего ребенка или последующих детей до достижения ребенком возраста трех лет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591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36 978,98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784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Выплата единовременного пособия беременной жене военнослужащего, проходящего военную службу по призыву, а также ежемесячное пособие на ребенка военнослужащего, проходящего военную службу по призыву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156,6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7846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Выплата государственных пособий лицам, не подлежащим обязательному социальному страхованию на случай временной нетрудоспособности и в связи с материнством в соответствии с ФЗ от 19.05.1995 г. №81-ФЗ 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950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50 112,4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3780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Выплата ежегодного социального пособия на проезд студентам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22,47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17132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Ежемесячное пособие на ребенка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Ежемесячная выплата денежной компенсации на каждого ребенка в возрасте до 18 лет многодетным семьям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Выплата ежегодной денежной компенсации многодетным семьям на каждого из детей не старше 18 лет, обучающихся в общеобразовательных организациях, на приобретение комплекта школьной одежды, спортивной одежды и обуви и школьных письменных принадлежностей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4961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1182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31 329,2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12 707,91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1182,0</a:t>
                      </a:r>
                    </a:p>
                  </a:txBody>
                  <a:tcPr marT="45643" marB="45643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0" y="61906"/>
            <a:ext cx="595290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7224" y="357166"/>
            <a:ext cx="8138443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sz="2000" dirty="0" smtClean="0">
                <a:solidFill>
                  <a:schemeClr val="tx1"/>
                </a:solidFill>
                <a:latin typeface="Constantia" pitchFamily="18" charset="0"/>
              </a:rPr>
              <a:t>Какая адресная социальная помощь </a:t>
            </a:r>
            <a:r>
              <a:rPr lang="ru-RU" altLang="ru-RU" sz="2000" dirty="0">
                <a:solidFill>
                  <a:schemeClr val="tx1"/>
                </a:solidFill>
                <a:latin typeface="Constantia" pitchFamily="18" charset="0"/>
              </a:rPr>
              <a:t>нуждающимся </a:t>
            </a:r>
            <a:r>
              <a:rPr lang="ru-RU" altLang="ru-RU" sz="2000" dirty="0" smtClean="0">
                <a:solidFill>
                  <a:schemeClr val="tx1"/>
                </a:solidFill>
                <a:latin typeface="Constantia" pitchFamily="18" charset="0"/>
              </a:rPr>
              <a:t>гражданам будет оказана в 2016 году в Советском муниципальном районе Ставропольского края?</a:t>
            </a:r>
            <a:endParaRPr lang="ru-RU" altLang="ru-RU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graphicFrame>
        <p:nvGraphicFramePr>
          <p:cNvPr id="78890" name="Group 42"/>
          <p:cNvGraphicFramePr>
            <a:graphicFrameLocks noGrp="1"/>
          </p:cNvGraphicFramePr>
          <p:nvPr/>
        </p:nvGraphicFramePr>
        <p:xfrm>
          <a:off x="179388" y="1928800"/>
          <a:ext cx="8793162" cy="4000529"/>
        </p:xfrm>
        <a:graphic>
          <a:graphicData uri="http://schemas.openxmlformats.org/drawingml/2006/table">
            <a:tbl>
              <a:tblPr/>
              <a:tblGrid>
                <a:gridCol w="6048375"/>
                <a:gridCol w="1508125"/>
                <a:gridCol w="1236662"/>
              </a:tblGrid>
              <a:tr h="15792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Calibri" pitchFamily="34" charset="0"/>
                        </a:rPr>
                        <a:t>Наименование меры социальной поддержки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Calibri" pitchFamily="34" charset="0"/>
                        </a:rPr>
                        <a:t>Количество получателей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Calibri" pitchFamily="34" charset="0"/>
                        </a:rPr>
                        <a:t>Объем  расходов, тыс. руб.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14212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Предоставление государственной социальной помощи малоимущим семьям, малоимущим одиноко проживающим гражданам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280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1 135,1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10000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Предоставление гражданам субсидий на оплату жилого помещения и коммунальных услуг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3880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61 348,5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71414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7224" y="142852"/>
            <a:ext cx="8138443" cy="17145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sz="2400" dirty="0" smtClean="0">
                <a:solidFill>
                  <a:schemeClr val="tx1"/>
                </a:solidFill>
                <a:latin typeface="Constantia" pitchFamily="18" charset="0"/>
              </a:rPr>
              <a:t>Какие средства будут направлены на обеспечение </a:t>
            </a:r>
            <a:r>
              <a:rPr lang="ru-RU" altLang="ru-RU" sz="2400" dirty="0">
                <a:solidFill>
                  <a:schemeClr val="tx1"/>
                </a:solidFill>
                <a:latin typeface="Constantia" pitchFamily="18" charset="0"/>
              </a:rPr>
              <a:t>деятельности реализации </a:t>
            </a:r>
            <a:r>
              <a:rPr lang="ru-RU" altLang="ru-RU" sz="2400" dirty="0" smtClean="0">
                <a:solidFill>
                  <a:schemeClr val="tx1"/>
                </a:solidFill>
                <a:latin typeface="Constantia" pitchFamily="18" charset="0"/>
              </a:rPr>
              <a:t>МП «Социальная поддержка граждан Советского муниципального района Ставропольского края » ?</a:t>
            </a:r>
            <a:endParaRPr lang="ru-RU" altLang="ru-RU" sz="2400" dirty="0">
              <a:solidFill>
                <a:schemeClr val="tx1"/>
              </a:solidFill>
              <a:latin typeface="Constantia" pitchFamily="18" charset="0"/>
            </a:endParaRPr>
          </a:p>
        </p:txBody>
      </p:sp>
      <p:graphicFrame>
        <p:nvGraphicFramePr>
          <p:cNvPr id="79917" name="Group 45"/>
          <p:cNvGraphicFramePr>
            <a:graphicFrameLocks noGrp="1"/>
          </p:cNvGraphicFramePr>
          <p:nvPr/>
        </p:nvGraphicFramePr>
        <p:xfrm>
          <a:off x="179388" y="2214554"/>
          <a:ext cx="8856662" cy="3571900"/>
        </p:xfrm>
        <a:graphic>
          <a:graphicData uri="http://schemas.openxmlformats.org/drawingml/2006/table">
            <a:tbl>
              <a:tblPr/>
              <a:tblGrid>
                <a:gridCol w="8856662"/>
              </a:tblGrid>
              <a:tr h="35719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По данному виду расходов отражаются денежные средства, израсходованные на выплаты персоналу Управления труда и социальной защиты населения администрации Советского муниципального района Ставропольского края и закупку товаров, работ и услуг для муниципальных нужд                              в сумме 17 068,2 тыс. руб.</a:t>
                      </a:r>
                    </a:p>
                  </a:txBody>
                  <a:tcPr marT="45643" marB="45643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571504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50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 idx="4294967295"/>
          </p:nvPr>
        </p:nvSpPr>
        <p:spPr>
          <a:xfrm>
            <a:off x="285720" y="274638"/>
            <a:ext cx="8858280" cy="1296974"/>
          </a:xfrm>
        </p:spPr>
        <p:txBody>
          <a:bodyPr/>
          <a:lstStyle/>
          <a:p>
            <a:pPr>
              <a:defRPr/>
            </a:pPr>
            <a:r>
              <a:rPr lang="ru-RU" altLang="ru-RU" sz="1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Какие будут направленны средства на поддержку отраслей экономики</a:t>
            </a:r>
            <a:br>
              <a:rPr lang="ru-RU" altLang="ru-RU" sz="1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в 2016 году в Советском муниципальном районе Ставропольского края</a:t>
            </a:r>
            <a:br>
              <a:rPr lang="ru-RU" altLang="ru-RU" sz="1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600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осуществляемые в рамках МП: «Развитие дорожного хозяйства и повышение безопасности дорожного движения», «Экономическое развитие Советского муниципального района»,               «Развитие градостроительства, строительства и архитектуры»?</a:t>
            </a:r>
            <a:r>
              <a:rPr lang="ru-RU" altLang="ru-RU" sz="1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6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altLang="ru-RU" sz="1600" b="1" dirty="0" smtClean="0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WordArt 4"/>
          <p:cNvSpPr>
            <a:spLocks noChangeArrowheads="1" noChangeShapeType="1" noTextEdit="1"/>
          </p:cNvSpPr>
          <p:nvPr/>
        </p:nvSpPr>
        <p:spPr bwMode="auto">
          <a:xfrm>
            <a:off x="3187700" y="1624013"/>
            <a:ext cx="2232025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55 702,64 тыс. руб.</a:t>
            </a:r>
          </a:p>
        </p:txBody>
      </p:sp>
      <p:sp>
        <p:nvSpPr>
          <p:cNvPr id="21508" name="AutoShape 9"/>
          <p:cNvSpPr>
            <a:spLocks noChangeArrowheads="1"/>
          </p:cNvSpPr>
          <p:nvPr/>
        </p:nvSpPr>
        <p:spPr bwMode="auto">
          <a:xfrm>
            <a:off x="1117600" y="2295525"/>
            <a:ext cx="719138" cy="936625"/>
          </a:xfrm>
          <a:prstGeom prst="curvedRightArrow">
            <a:avLst>
              <a:gd name="adj1" fmla="val 26049"/>
              <a:gd name="adj2" fmla="val 52097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1509" name="AutoShape 10"/>
          <p:cNvSpPr>
            <a:spLocks noChangeArrowheads="1"/>
          </p:cNvSpPr>
          <p:nvPr/>
        </p:nvSpPr>
        <p:spPr bwMode="auto">
          <a:xfrm>
            <a:off x="6943725" y="2276475"/>
            <a:ext cx="647700" cy="936625"/>
          </a:xfrm>
          <a:prstGeom prst="curvedLeftArrow">
            <a:avLst>
              <a:gd name="adj1" fmla="val 28922"/>
              <a:gd name="adj2" fmla="val 57843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1510" name="AutoShape 11"/>
          <p:cNvSpPr>
            <a:spLocks noChangeArrowheads="1"/>
          </p:cNvSpPr>
          <p:nvPr/>
        </p:nvSpPr>
        <p:spPr bwMode="auto">
          <a:xfrm>
            <a:off x="250825" y="3357563"/>
            <a:ext cx="2952750" cy="1512887"/>
          </a:xfrm>
          <a:prstGeom prst="flowChart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Расходы на сельское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 хозяйство-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44 984,64 тыс.руб.</a:t>
            </a:r>
          </a:p>
        </p:txBody>
      </p:sp>
      <p:sp>
        <p:nvSpPr>
          <p:cNvPr id="21511" name="AutoShape 12"/>
          <p:cNvSpPr>
            <a:spLocks noChangeArrowheads="1"/>
          </p:cNvSpPr>
          <p:nvPr/>
        </p:nvSpPr>
        <p:spPr bwMode="auto">
          <a:xfrm>
            <a:off x="5149850" y="3284538"/>
            <a:ext cx="2952750" cy="1511300"/>
          </a:xfrm>
          <a:prstGeom prst="flowChart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Расходы на дорожное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 хозяйство-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10 330,0 тыс.руб</a:t>
            </a:r>
            <a:r>
              <a:rPr lang="ru-RU" altLang="ru-RU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1512" name="AutoShape 14"/>
          <p:cNvSpPr>
            <a:spLocks noChangeArrowheads="1"/>
          </p:cNvSpPr>
          <p:nvPr/>
        </p:nvSpPr>
        <p:spPr bwMode="auto">
          <a:xfrm>
            <a:off x="250825" y="5013325"/>
            <a:ext cx="2951163" cy="1511300"/>
          </a:xfrm>
          <a:prstGeom prst="flowChart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>
              <a:solidFill>
                <a:srgbClr val="000000"/>
              </a:solidFill>
              <a:latin typeface="Arial Black" pitchFamily="34" charset="0"/>
            </a:endParaRP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Расходы на развитие 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малого и среднего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предпринимательства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180,0 тыс. руб.</a:t>
            </a:r>
          </a:p>
          <a:p>
            <a:pPr algn="ctr" eaLnBrk="1" hangingPunct="1"/>
            <a:endParaRPr lang="ru-RU" altLang="ru-RU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1513" name="WordArt 12"/>
          <p:cNvSpPr>
            <a:spLocks noChangeArrowheads="1" noChangeShapeType="1" noTextEdit="1"/>
          </p:cNvSpPr>
          <p:nvPr/>
        </p:nvSpPr>
        <p:spPr bwMode="auto">
          <a:xfrm>
            <a:off x="2195513" y="2492375"/>
            <a:ext cx="4216400" cy="414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(что ниже уровня 2015 года на 21,8 %) </a:t>
            </a:r>
          </a:p>
        </p:txBody>
      </p:sp>
      <p:sp>
        <p:nvSpPr>
          <p:cNvPr id="21514" name="AutoShape 11"/>
          <p:cNvSpPr>
            <a:spLocks noChangeArrowheads="1"/>
          </p:cNvSpPr>
          <p:nvPr/>
        </p:nvSpPr>
        <p:spPr bwMode="auto">
          <a:xfrm>
            <a:off x="5148263" y="4941888"/>
            <a:ext cx="2952750" cy="1512887"/>
          </a:xfrm>
          <a:prstGeom prst="flowChart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Расходы на развитие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Градостроительства,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строительства и 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архитектуры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208,0 тыс.руб.</a:t>
            </a:r>
          </a:p>
        </p:txBody>
      </p:sp>
      <p:pic>
        <p:nvPicPr>
          <p:cNvPr id="11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20" y="61906"/>
            <a:ext cx="595290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/>
          </p:cNvSpPr>
          <p:nvPr>
            <p:ph type="title" idx="4294967295"/>
          </p:nvPr>
        </p:nvSpPr>
        <p:spPr>
          <a:xfrm>
            <a:off x="539750" y="404813"/>
            <a:ext cx="8147050" cy="2452687"/>
          </a:xfrm>
        </p:spPr>
        <p:txBody>
          <a:bodyPr/>
          <a:lstStyle/>
          <a:p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Какие будут направленны средства на развитие градостроительства, строительства и архитектуры в 2016 году в Советском муниципальном районе Ставропольского края?</a:t>
            </a:r>
            <a:b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осуществляемые в рамках МП «Развитие градостроительства, строительства и архитектуры в Советском муниципальном районе Ставропольского края», утвержденной постановлением администрации Советского муниципального района от 6 февраля 2015 г. №101 </a:t>
            </a:r>
          </a:p>
        </p:txBody>
      </p:sp>
      <p:sp>
        <p:nvSpPr>
          <p:cNvPr id="22531" name="AutoShape 10"/>
          <p:cNvSpPr>
            <a:spLocks noChangeArrowheads="1"/>
          </p:cNvSpPr>
          <p:nvPr/>
        </p:nvSpPr>
        <p:spPr bwMode="auto">
          <a:xfrm>
            <a:off x="4500563" y="3789363"/>
            <a:ext cx="2411412" cy="2065337"/>
          </a:xfrm>
          <a:prstGeom prst="vertic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/>
              <a:t>Работы по</a:t>
            </a:r>
          </a:p>
          <a:p>
            <a:pPr algn="ctr" eaLnBrk="1" hangingPunct="1"/>
            <a:r>
              <a:rPr lang="ru-RU" altLang="ru-RU"/>
              <a:t>инвентаризации</a:t>
            </a:r>
          </a:p>
          <a:p>
            <a:pPr algn="ctr" eaLnBrk="1" hangingPunct="1"/>
            <a:r>
              <a:rPr lang="ru-RU" altLang="ru-RU"/>
              <a:t>неиспользо-</a:t>
            </a:r>
          </a:p>
          <a:p>
            <a:pPr algn="ctr" eaLnBrk="1" hangingPunct="1"/>
            <a:r>
              <a:rPr lang="ru-RU" altLang="ru-RU"/>
              <a:t>ванных</a:t>
            </a:r>
          </a:p>
          <a:p>
            <a:pPr algn="ctr" eaLnBrk="1" hangingPunct="1"/>
            <a:r>
              <a:rPr lang="ru-RU" altLang="ru-RU"/>
              <a:t>земельных</a:t>
            </a:r>
          </a:p>
          <a:p>
            <a:pPr algn="ctr" eaLnBrk="1" hangingPunct="1"/>
            <a:r>
              <a:rPr lang="ru-RU" altLang="ru-RU"/>
              <a:t>участков</a:t>
            </a:r>
          </a:p>
          <a:p>
            <a:pPr algn="ctr" eaLnBrk="1" hangingPunct="1"/>
            <a:r>
              <a:rPr lang="ru-RU" altLang="ru-RU"/>
              <a:t>23,0 тыс.руб.</a:t>
            </a:r>
          </a:p>
        </p:txBody>
      </p:sp>
      <p:sp>
        <p:nvSpPr>
          <p:cNvPr id="22532" name="AutoShape 10"/>
          <p:cNvSpPr>
            <a:spLocks noChangeArrowheads="1"/>
          </p:cNvSpPr>
          <p:nvPr/>
        </p:nvSpPr>
        <p:spPr bwMode="auto">
          <a:xfrm>
            <a:off x="0" y="3500438"/>
            <a:ext cx="2771775" cy="2533650"/>
          </a:xfrm>
          <a:prstGeom prst="vertic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/>
              <a:t>Подготовка</a:t>
            </a:r>
          </a:p>
          <a:p>
            <a:pPr algn="ctr" eaLnBrk="1" hangingPunct="1"/>
            <a:r>
              <a:rPr lang="ru-RU" altLang="ru-RU"/>
              <a:t>топографической</a:t>
            </a:r>
          </a:p>
          <a:p>
            <a:pPr algn="ctr" eaLnBrk="1" hangingPunct="1"/>
            <a:r>
              <a:rPr lang="ru-RU" altLang="ru-RU"/>
              <a:t>основы</a:t>
            </a:r>
          </a:p>
          <a:p>
            <a:pPr algn="ctr" eaLnBrk="1" hangingPunct="1"/>
            <a:r>
              <a:rPr lang="ru-RU" altLang="ru-RU"/>
              <a:t>градостроительных</a:t>
            </a:r>
          </a:p>
          <a:p>
            <a:pPr algn="ctr" eaLnBrk="1" hangingPunct="1"/>
            <a:r>
              <a:rPr lang="ru-RU" altLang="ru-RU"/>
              <a:t>планов</a:t>
            </a:r>
          </a:p>
          <a:p>
            <a:pPr algn="ctr" eaLnBrk="1" hangingPunct="1"/>
            <a:r>
              <a:rPr lang="ru-RU" altLang="ru-RU"/>
              <a:t>земельных</a:t>
            </a:r>
          </a:p>
          <a:p>
            <a:pPr algn="ctr" eaLnBrk="1" hangingPunct="1"/>
            <a:r>
              <a:rPr lang="ru-RU" altLang="ru-RU"/>
              <a:t>участок</a:t>
            </a:r>
          </a:p>
          <a:p>
            <a:pPr algn="ctr" eaLnBrk="1" hangingPunct="1"/>
            <a:r>
              <a:rPr lang="ru-RU" altLang="ru-RU"/>
              <a:t>110,0 тыс.руб.</a:t>
            </a:r>
          </a:p>
        </p:txBody>
      </p:sp>
      <p:sp>
        <p:nvSpPr>
          <p:cNvPr id="22533" name="AutoShape 10"/>
          <p:cNvSpPr>
            <a:spLocks noChangeArrowheads="1"/>
          </p:cNvSpPr>
          <p:nvPr/>
        </p:nvSpPr>
        <p:spPr bwMode="auto">
          <a:xfrm>
            <a:off x="2411413" y="3789363"/>
            <a:ext cx="2339975" cy="1992312"/>
          </a:xfrm>
          <a:prstGeom prst="vertic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/>
              <a:t>Подготовка</a:t>
            </a:r>
          </a:p>
          <a:p>
            <a:pPr algn="ctr" eaLnBrk="1" hangingPunct="1"/>
            <a:r>
              <a:rPr lang="ru-RU" altLang="ru-RU"/>
              <a:t>межевых планов</a:t>
            </a:r>
          </a:p>
          <a:p>
            <a:pPr algn="ctr" eaLnBrk="1" hangingPunct="1"/>
            <a:r>
              <a:rPr lang="ru-RU" altLang="ru-RU"/>
              <a:t>земельных</a:t>
            </a:r>
          </a:p>
          <a:p>
            <a:pPr algn="ctr" eaLnBrk="1" hangingPunct="1"/>
            <a:r>
              <a:rPr lang="ru-RU" altLang="ru-RU"/>
              <a:t>участков</a:t>
            </a:r>
          </a:p>
          <a:p>
            <a:pPr algn="ctr" eaLnBrk="1" hangingPunct="1"/>
            <a:r>
              <a:rPr lang="ru-RU" altLang="ru-RU"/>
              <a:t>30,0 тыс.руб.</a:t>
            </a:r>
          </a:p>
        </p:txBody>
      </p:sp>
      <p:sp>
        <p:nvSpPr>
          <p:cNvPr id="22534" name="AutoShape 10"/>
          <p:cNvSpPr>
            <a:spLocks noChangeArrowheads="1"/>
          </p:cNvSpPr>
          <p:nvPr/>
        </p:nvSpPr>
        <p:spPr bwMode="auto">
          <a:xfrm>
            <a:off x="6624638" y="3500438"/>
            <a:ext cx="2519362" cy="2533650"/>
          </a:xfrm>
          <a:prstGeom prst="vertic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/>
              <a:t>Проведение</a:t>
            </a:r>
          </a:p>
          <a:p>
            <a:pPr algn="ctr" eaLnBrk="1" hangingPunct="1"/>
            <a:r>
              <a:rPr lang="ru-RU" altLang="ru-RU"/>
              <a:t>кадастровых</a:t>
            </a:r>
          </a:p>
          <a:p>
            <a:pPr algn="ctr" eaLnBrk="1" hangingPunct="1"/>
            <a:r>
              <a:rPr lang="ru-RU" altLang="ru-RU"/>
              <a:t>работ по</a:t>
            </a:r>
          </a:p>
          <a:p>
            <a:pPr algn="ctr" eaLnBrk="1" hangingPunct="1"/>
            <a:r>
              <a:rPr lang="ru-RU" altLang="ru-RU"/>
              <a:t>установлению</a:t>
            </a:r>
          </a:p>
          <a:p>
            <a:pPr algn="ctr" eaLnBrk="1" hangingPunct="1"/>
            <a:r>
              <a:rPr lang="ru-RU" altLang="ru-RU"/>
              <a:t>земельных</a:t>
            </a:r>
          </a:p>
          <a:p>
            <a:pPr algn="ctr" eaLnBrk="1" hangingPunct="1"/>
            <a:r>
              <a:rPr lang="ru-RU" altLang="ru-RU"/>
              <a:t>участков под</a:t>
            </a:r>
          </a:p>
          <a:p>
            <a:pPr algn="ctr" eaLnBrk="1" hangingPunct="1"/>
            <a:r>
              <a:rPr lang="ru-RU" altLang="ru-RU"/>
              <a:t>строительство</a:t>
            </a:r>
          </a:p>
          <a:p>
            <a:pPr algn="ctr" eaLnBrk="1" hangingPunct="1"/>
            <a:r>
              <a:rPr lang="ru-RU" altLang="ru-RU"/>
              <a:t>45,0 тыс.руб.</a:t>
            </a:r>
          </a:p>
        </p:txBody>
      </p:sp>
      <p:pic>
        <p:nvPicPr>
          <p:cNvPr id="7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71414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5785" y="142852"/>
            <a:ext cx="7943877" cy="714398"/>
          </a:xfrm>
        </p:spPr>
        <p:txBody>
          <a:bodyPr/>
          <a:lstStyle/>
          <a:p>
            <a:r>
              <a:rPr lang="ru-RU" altLang="ru-RU" sz="2400" b="1" dirty="0" smtClean="0">
                <a:solidFill>
                  <a:schemeClr val="folHlink"/>
                </a:solidFill>
                <a:latin typeface="Arial Black" pitchFamily="34" charset="0"/>
              </a:rPr>
              <a:t/>
            </a:r>
            <a:br>
              <a:rPr lang="ru-RU" altLang="ru-RU" sz="2400" b="1" dirty="0" smtClean="0">
                <a:solidFill>
                  <a:schemeClr val="folHlink"/>
                </a:solidFill>
                <a:latin typeface="Arial Black" pitchFamily="34" charset="0"/>
              </a:rPr>
            </a:br>
            <a:r>
              <a:rPr lang="ru-RU" altLang="ru-RU" sz="1800" b="1" dirty="0" smtClean="0">
                <a:solidFill>
                  <a:schemeClr val="folHlink"/>
                </a:solidFill>
                <a:latin typeface="Times New Roman" pitchFamily="18" charset="0"/>
                <a:cs typeface="Times New Roman" pitchFamily="18" charset="0"/>
              </a:rPr>
              <a:t>Какие планируется направить средства на развитие сельского хозяйства на 2016 год в рамках МП «Экономическое развитие Советского муниципального района Ставропольского края», утвержденную постановлением администрации Советского муниципального района                   от 26 июня 2014 г. №580?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8400" y="3357563"/>
            <a:ext cx="1798638" cy="1187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alt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44 984,64 тыс. рублей </a:t>
            </a:r>
          </a:p>
        </p:txBody>
      </p:sp>
      <p:sp>
        <p:nvSpPr>
          <p:cNvPr id="23556" name="AutoShape 7"/>
          <p:cNvSpPr>
            <a:spLocks noChangeArrowheads="1"/>
          </p:cNvSpPr>
          <p:nvPr/>
        </p:nvSpPr>
        <p:spPr bwMode="auto">
          <a:xfrm>
            <a:off x="2700338" y="2708275"/>
            <a:ext cx="3852862" cy="24495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7" name="AutoShape 8"/>
          <p:cNvSpPr>
            <a:spLocks noChangeArrowheads="1"/>
          </p:cNvSpPr>
          <p:nvPr/>
        </p:nvSpPr>
        <p:spPr bwMode="auto">
          <a:xfrm>
            <a:off x="2484438" y="1500173"/>
            <a:ext cx="3311525" cy="1138251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1600" b="1" dirty="0">
                <a:solidFill>
                  <a:srgbClr val="954ECA"/>
                </a:solidFill>
              </a:rPr>
              <a:t>Возмещение части процентной ставки по кредитам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954ECA"/>
                </a:solidFill>
              </a:rPr>
              <a:t>1 301,0 тыс.рублей</a:t>
            </a:r>
          </a:p>
        </p:txBody>
      </p:sp>
      <p:sp>
        <p:nvSpPr>
          <p:cNvPr id="23558" name="AutoShape 9"/>
          <p:cNvSpPr>
            <a:spLocks noChangeArrowheads="1"/>
          </p:cNvSpPr>
          <p:nvPr/>
        </p:nvSpPr>
        <p:spPr bwMode="auto">
          <a:xfrm>
            <a:off x="179388" y="2924175"/>
            <a:ext cx="2447925" cy="2266950"/>
          </a:xfrm>
          <a:prstGeom prst="roundRect">
            <a:avLst>
              <a:gd name="adj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1600" b="1">
                <a:solidFill>
                  <a:srgbClr val="954ECA"/>
                </a:solidFill>
              </a:rPr>
              <a:t>На развитие животноводства </a:t>
            </a:r>
          </a:p>
          <a:p>
            <a:pPr algn="ctr" eaLnBrk="1" hangingPunct="1"/>
            <a:r>
              <a:rPr lang="ru-RU" altLang="ru-RU" sz="1600" b="1">
                <a:solidFill>
                  <a:srgbClr val="954ECA"/>
                </a:solidFill>
              </a:rPr>
              <a:t>5 890,8 тыс.рублей</a:t>
            </a:r>
          </a:p>
        </p:txBody>
      </p:sp>
      <p:sp>
        <p:nvSpPr>
          <p:cNvPr id="23559" name="AutoShape 10"/>
          <p:cNvSpPr>
            <a:spLocks noChangeArrowheads="1"/>
          </p:cNvSpPr>
          <p:nvPr/>
        </p:nvSpPr>
        <p:spPr bwMode="auto">
          <a:xfrm>
            <a:off x="6516688" y="2852738"/>
            <a:ext cx="2447925" cy="2266950"/>
          </a:xfrm>
          <a:prstGeom prst="roundRect">
            <a:avLst>
              <a:gd name="adj" fmla="val 16667"/>
            </a:avLst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r>
              <a:rPr lang="ru-RU" altLang="ru-RU" b="1">
                <a:solidFill>
                  <a:srgbClr val="954ECA"/>
                </a:solidFill>
              </a:rPr>
              <a:t>На развитие растенееводства 28 818,48 тыс.рублей</a:t>
            </a:r>
          </a:p>
        </p:txBody>
      </p:sp>
      <p:sp>
        <p:nvSpPr>
          <p:cNvPr id="23560" name="AutoShape 11"/>
          <p:cNvSpPr>
            <a:spLocks noChangeArrowheads="1"/>
          </p:cNvSpPr>
          <p:nvPr/>
        </p:nvSpPr>
        <p:spPr bwMode="auto">
          <a:xfrm>
            <a:off x="0" y="5273675"/>
            <a:ext cx="9144000" cy="1584325"/>
          </a:xfrm>
          <a:prstGeom prst="roundRect">
            <a:avLst>
              <a:gd name="adj" fmla="val 16667"/>
            </a:avLst>
          </a:prstGeom>
          <a:solidFill>
            <a:srgbClr val="FFFF8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 b="1">
                <a:solidFill>
                  <a:srgbClr val="954ECA"/>
                </a:solidFill>
              </a:rPr>
              <a:t>Прочие расходы:</a:t>
            </a:r>
          </a:p>
          <a:p>
            <a:pPr algn="ctr" eaLnBrk="1" hangingPunct="1"/>
            <a:r>
              <a:rPr lang="ru-RU" altLang="ru-RU" b="1">
                <a:solidFill>
                  <a:srgbClr val="954ECA"/>
                </a:solidFill>
              </a:rPr>
              <a:t>– на обеспечение функций органов местного самоуправления 7772,35 т.р.</a:t>
            </a:r>
          </a:p>
          <a:p>
            <a:pPr algn="ctr" eaLnBrk="1" hangingPunct="1">
              <a:buFontTx/>
              <a:buChar char="-"/>
            </a:pPr>
            <a:r>
              <a:rPr lang="ru-RU" altLang="ru-RU" b="1">
                <a:solidFill>
                  <a:srgbClr val="954ECA"/>
                </a:solidFill>
              </a:rPr>
              <a:t>на проведение Всероссийской сельскохозяйственной</a:t>
            </a:r>
          </a:p>
          <a:p>
            <a:pPr algn="ctr" eaLnBrk="1" hangingPunct="1">
              <a:buFontTx/>
              <a:buChar char="-"/>
            </a:pPr>
            <a:r>
              <a:rPr lang="ru-RU" altLang="ru-RU" b="1">
                <a:solidFill>
                  <a:srgbClr val="954ECA"/>
                </a:solidFill>
              </a:rPr>
              <a:t>переписи 1 202,0т.р,</a:t>
            </a:r>
          </a:p>
        </p:txBody>
      </p:sp>
      <p:sp>
        <p:nvSpPr>
          <p:cNvPr id="31756" name="Rectangle 12"/>
          <p:cNvSpPr>
            <a:spLocks noChangeArrowheads="1"/>
          </p:cNvSpPr>
          <p:nvPr/>
        </p:nvSpPr>
        <p:spPr bwMode="auto">
          <a:xfrm>
            <a:off x="6084888" y="1500174"/>
            <a:ext cx="2879725" cy="117158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средства</a:t>
            </a:r>
          </a:p>
          <a:p>
            <a:pPr algn="ctr" eaLnBrk="1" hangingPunct="1"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фед.бюдж.-33 687,31т.р.</a:t>
            </a:r>
          </a:p>
          <a:p>
            <a:pPr algn="ctr" eaLnBrk="1" hangingPunct="1">
              <a:defRPr/>
            </a:pPr>
            <a:r>
              <a:rPr lang="ru-RU" altLang="ru-RU" b="1">
                <a:effectLst>
                  <a:outerShdw blurRad="38100" dist="38100" dir="2700000" algn="tl">
                    <a:srgbClr val="FFFFFF"/>
                  </a:outerShdw>
                </a:effectLst>
              </a:rPr>
              <a:t>кр. бюдж.-5 359,31т.р. </a:t>
            </a:r>
          </a:p>
          <a:p>
            <a:pPr algn="ctr" eaLnBrk="1" hangingPunct="1">
              <a:defRPr/>
            </a:pPr>
            <a:r>
              <a:rPr lang="ru-RU" altLang="ru-RU" b="1"/>
              <a:t>мест. бюдж. -5 938,02т.р</a:t>
            </a:r>
            <a:r>
              <a:rPr lang="ru-RU" altLang="ru-RU"/>
              <a:t>.</a:t>
            </a:r>
          </a:p>
        </p:txBody>
      </p:sp>
      <p:pic>
        <p:nvPicPr>
          <p:cNvPr id="23562" name="Picture 11" descr="https://im0-tub-ru.yandex.net/i?id=a60c93ca63c0d98ba06e67e04575cca2&amp;n=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412875"/>
            <a:ext cx="1766888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71414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00100" y="0"/>
            <a:ext cx="7358114" cy="5714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Каков объем дорожный фонда в 2016 году? </a:t>
            </a:r>
          </a:p>
        </p:txBody>
      </p:sp>
      <p:graphicFrame>
        <p:nvGraphicFramePr>
          <p:cNvPr id="315397" name="Group 5"/>
          <p:cNvGraphicFramePr>
            <a:graphicFrameLocks noGrp="1"/>
          </p:cNvGraphicFramePr>
          <p:nvPr/>
        </p:nvGraphicFramePr>
        <p:xfrm>
          <a:off x="179388" y="549275"/>
          <a:ext cx="8640762" cy="3137535"/>
        </p:xfrm>
        <a:graphic>
          <a:graphicData uri="http://schemas.openxmlformats.org/drawingml/2006/table">
            <a:tbl>
              <a:tblPr/>
              <a:tblGrid>
                <a:gridCol w="8640762"/>
              </a:tblGrid>
              <a:tr h="4314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10 330,0 тыс. руб.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7202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570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4666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                                                                              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4650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46501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254" name="Group 54"/>
          <p:cNvGraphicFramePr>
            <a:graphicFrameLocks noGrp="1"/>
          </p:cNvGraphicFramePr>
          <p:nvPr/>
        </p:nvGraphicFramePr>
        <p:xfrm>
          <a:off x="0" y="3068638"/>
          <a:ext cx="9144000" cy="5700435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11525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Arial Black" pitchFamily="34" charset="0"/>
                        </a:rPr>
                        <a:t>Расходы фонда</a:t>
                      </a:r>
                      <a:r>
                        <a:rPr kumimoji="0" lang="ru-RU" alt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Arial Black" pitchFamily="34" charset="0"/>
                        </a:rPr>
                        <a:t> </a:t>
                      </a: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72020"/>
                          </a:solidFill>
                          <a:effectLst/>
                          <a:latin typeface="Arial Black" pitchFamily="34" charset="0"/>
                        </a:rPr>
                        <a:t>осуществляются в рамках МП «Развитие дорожного хозяйства и повышение безопасности дорожного движения в Советском муниципальном районе Ставропольского края», утвержденную постановлением администрации Советского муниципального района от 1 июля 2014 г. №599</a:t>
                      </a:r>
                      <a:endParaRPr kumimoji="0" lang="ru-RU" alt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67202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24188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</a:rPr>
                        <a:t>Нормативное содержание автомобильных дорог общего пользования местного значения– 10 279,0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</a:rPr>
                        <a:t>Выполнение комплекса землеустроительных работ в отношении земельного участка под автомобильной дорогой «село Солдато-Александровское-хутор Колесников» - 34,0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</a:rPr>
                        <a:t>Обеспечение доступности информации по повышению безопасности дорожного движения – 4,0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</a:rPr>
                        <a:t>Профилактика детского дорожно-транспортного    травматизма – 13,0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Black" pitchFamily="34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Black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</a:tr>
            </a:tbl>
          </a:graphicData>
        </a:graphic>
      </p:graphicFrame>
      <p:pic>
        <p:nvPicPr>
          <p:cNvPr id="24609" name="Рисунок 4" descr="дороги 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1" y="1000108"/>
            <a:ext cx="4253276" cy="206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10" name="Рисунок 2" descr="расчистка дорог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120" y="1000108"/>
            <a:ext cx="4215468" cy="206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7147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Каков объем средств предусмотрен на развитие малого и среднего </a:t>
            </a:r>
            <a:b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предпринимательства в рамках МП «Экономическое развитие Советского </a:t>
            </a:r>
            <a:b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 Ставропольского края», утвержденную постановлением администрации Советского муниципального района от 26 июня 2014 г. №580?</a:t>
            </a:r>
          </a:p>
        </p:txBody>
      </p:sp>
      <p:sp>
        <p:nvSpPr>
          <p:cNvPr id="25603" name="WordArt 4"/>
          <p:cNvSpPr>
            <a:spLocks noChangeArrowheads="1" noChangeShapeType="1" noTextEdit="1"/>
          </p:cNvSpPr>
          <p:nvPr/>
        </p:nvSpPr>
        <p:spPr bwMode="auto">
          <a:xfrm>
            <a:off x="3419475" y="1574800"/>
            <a:ext cx="208915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Arial"/>
                <a:cs typeface="Arial"/>
              </a:rPr>
              <a:t>180,0 тыс. руб.</a:t>
            </a:r>
          </a:p>
        </p:txBody>
      </p:sp>
      <p:sp>
        <p:nvSpPr>
          <p:cNvPr id="25604" name="AutoShape 5"/>
          <p:cNvSpPr>
            <a:spLocks noChangeArrowheads="1"/>
          </p:cNvSpPr>
          <p:nvPr/>
        </p:nvSpPr>
        <p:spPr bwMode="auto">
          <a:xfrm rot="10800000">
            <a:off x="2916238" y="3068638"/>
            <a:ext cx="2952750" cy="13668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lnTo>
                  <a:pt x="10800" y="0"/>
                </a:lnTo>
                <a:close/>
              </a:path>
            </a:pathLst>
          </a:cu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ru-RU"/>
          </a:p>
        </p:txBody>
      </p:sp>
      <p:sp>
        <p:nvSpPr>
          <p:cNvPr id="209925" name="AutoShape 6"/>
          <p:cNvSpPr>
            <a:spLocks noChangeArrowheads="1"/>
          </p:cNvSpPr>
          <p:nvPr/>
        </p:nvSpPr>
        <p:spPr bwMode="auto">
          <a:xfrm>
            <a:off x="179388" y="5300663"/>
            <a:ext cx="3922712" cy="136842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/>
              <a:t>Развитие инвестиционной</a:t>
            </a:r>
          </a:p>
          <a:p>
            <a:pPr algn="ctr" eaLnBrk="1" hangingPunct="1">
              <a:defRPr/>
            </a:pPr>
            <a:r>
              <a:rPr lang="ru-RU" altLang="ru-RU"/>
              <a:t>деятельности 10,0 тыс. руб.</a:t>
            </a:r>
          </a:p>
        </p:txBody>
      </p:sp>
      <p:sp>
        <p:nvSpPr>
          <p:cNvPr id="209927" name="AutoShape 8"/>
          <p:cNvSpPr>
            <a:spLocks noChangeArrowheads="1"/>
          </p:cNvSpPr>
          <p:nvPr/>
        </p:nvSpPr>
        <p:spPr bwMode="auto">
          <a:xfrm>
            <a:off x="6696075" y="1557338"/>
            <a:ext cx="2159000" cy="3459162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/>
              <a:t>Организационная</a:t>
            </a:r>
          </a:p>
          <a:p>
            <a:pPr algn="ctr" eaLnBrk="1" hangingPunct="1">
              <a:defRPr/>
            </a:pPr>
            <a:r>
              <a:rPr lang="ru-RU" altLang="ru-RU"/>
              <a:t>поддержка</a:t>
            </a:r>
          </a:p>
          <a:p>
            <a:pPr algn="ctr" eaLnBrk="1" hangingPunct="1">
              <a:defRPr/>
            </a:pPr>
            <a:r>
              <a:rPr lang="ru-RU" altLang="ru-RU"/>
              <a:t>малого</a:t>
            </a:r>
          </a:p>
          <a:p>
            <a:pPr algn="ctr" eaLnBrk="1" hangingPunct="1">
              <a:defRPr/>
            </a:pPr>
            <a:r>
              <a:rPr lang="ru-RU" altLang="ru-RU"/>
              <a:t>и среднего</a:t>
            </a:r>
          </a:p>
          <a:p>
            <a:pPr algn="ctr" eaLnBrk="1" hangingPunct="1">
              <a:defRPr/>
            </a:pPr>
            <a:r>
              <a:rPr lang="ru-RU" altLang="ru-RU"/>
              <a:t>предприниматель-</a:t>
            </a:r>
          </a:p>
          <a:p>
            <a:pPr algn="ctr" eaLnBrk="1" hangingPunct="1">
              <a:defRPr/>
            </a:pPr>
            <a:r>
              <a:rPr lang="ru-RU" altLang="ru-RU"/>
              <a:t>ства</a:t>
            </a:r>
          </a:p>
          <a:p>
            <a:pPr algn="ctr" eaLnBrk="1" hangingPunct="1">
              <a:defRPr/>
            </a:pPr>
            <a:r>
              <a:rPr lang="ru-RU" altLang="ru-RU"/>
              <a:t> 15,0 тыс.руб.</a:t>
            </a:r>
          </a:p>
        </p:txBody>
      </p:sp>
      <p:sp>
        <p:nvSpPr>
          <p:cNvPr id="25607" name="WordArt 10"/>
          <p:cNvSpPr>
            <a:spLocks noChangeArrowheads="1" noChangeShapeType="1" noTextEdit="1"/>
          </p:cNvSpPr>
          <p:nvPr/>
        </p:nvSpPr>
        <p:spPr bwMode="auto">
          <a:xfrm>
            <a:off x="2344738" y="2459038"/>
            <a:ext cx="4176712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(на уровне 2015 год)</a:t>
            </a:r>
          </a:p>
        </p:txBody>
      </p:sp>
      <p:sp>
        <p:nvSpPr>
          <p:cNvPr id="209926" name="AutoShape 7"/>
          <p:cNvSpPr>
            <a:spLocks noChangeArrowheads="1"/>
          </p:cNvSpPr>
          <p:nvPr/>
        </p:nvSpPr>
        <p:spPr bwMode="auto">
          <a:xfrm>
            <a:off x="179388" y="1628775"/>
            <a:ext cx="2160587" cy="3459163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/>
              <a:t>Оказание </a:t>
            </a:r>
          </a:p>
          <a:p>
            <a:pPr algn="ctr" eaLnBrk="1" hangingPunct="1">
              <a:defRPr/>
            </a:pPr>
            <a:r>
              <a:rPr lang="ru-RU" altLang="ru-RU"/>
              <a:t>финансовой</a:t>
            </a:r>
          </a:p>
          <a:p>
            <a:pPr algn="ctr" eaLnBrk="1" hangingPunct="1">
              <a:defRPr/>
            </a:pPr>
            <a:r>
              <a:rPr lang="ru-RU" altLang="ru-RU"/>
              <a:t>поддержки </a:t>
            </a:r>
          </a:p>
          <a:p>
            <a:pPr algn="ctr" eaLnBrk="1" hangingPunct="1">
              <a:defRPr/>
            </a:pPr>
            <a:r>
              <a:rPr lang="ru-RU" altLang="ru-RU"/>
              <a:t>субъектам </a:t>
            </a:r>
          </a:p>
          <a:p>
            <a:pPr algn="ctr" eaLnBrk="1" hangingPunct="1">
              <a:defRPr/>
            </a:pPr>
            <a:r>
              <a:rPr lang="ru-RU" altLang="ru-RU"/>
              <a:t>малого и </a:t>
            </a:r>
          </a:p>
          <a:p>
            <a:pPr algn="ctr" eaLnBrk="1" hangingPunct="1">
              <a:defRPr/>
            </a:pPr>
            <a:r>
              <a:rPr lang="ru-RU" altLang="ru-RU"/>
              <a:t>среднего</a:t>
            </a:r>
          </a:p>
          <a:p>
            <a:pPr algn="ctr" eaLnBrk="1" hangingPunct="1">
              <a:defRPr/>
            </a:pPr>
            <a:r>
              <a:rPr lang="ru-RU" altLang="ru-RU"/>
              <a:t>предпринима-</a:t>
            </a:r>
          </a:p>
          <a:p>
            <a:pPr algn="ctr" eaLnBrk="1" hangingPunct="1">
              <a:defRPr/>
            </a:pPr>
            <a:r>
              <a:rPr lang="ru-RU" altLang="ru-RU"/>
              <a:t>тельства</a:t>
            </a:r>
          </a:p>
          <a:p>
            <a:pPr algn="ctr" eaLnBrk="1" hangingPunct="1">
              <a:defRPr/>
            </a:pPr>
            <a:r>
              <a:rPr lang="ru-RU" altLang="ru-RU"/>
              <a:t>140,0 тыс. руб.</a:t>
            </a:r>
          </a:p>
        </p:txBody>
      </p:sp>
      <p:sp>
        <p:nvSpPr>
          <p:cNvPr id="25609" name="AutoShape 6"/>
          <p:cNvSpPr>
            <a:spLocks noChangeArrowheads="1"/>
          </p:cNvSpPr>
          <p:nvPr/>
        </p:nvSpPr>
        <p:spPr bwMode="auto">
          <a:xfrm flipH="1">
            <a:off x="4859338" y="5373688"/>
            <a:ext cx="3922712" cy="1366837"/>
          </a:xfrm>
          <a:prstGeom prst="flowChartAlternateProcess">
            <a:avLst/>
          </a:prstGeom>
          <a:solidFill>
            <a:srgbClr val="DCE6F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/>
              <a:t>Информационная и </a:t>
            </a:r>
          </a:p>
          <a:p>
            <a:pPr algn="ctr" eaLnBrk="1" hangingPunct="1"/>
            <a:r>
              <a:rPr lang="ru-RU" altLang="ru-RU"/>
              <a:t>консультационная </a:t>
            </a:r>
          </a:p>
          <a:p>
            <a:pPr algn="ctr" eaLnBrk="1" hangingPunct="1"/>
            <a:r>
              <a:rPr lang="ru-RU" altLang="ru-RU"/>
              <a:t>поддержка малого и среднего</a:t>
            </a:r>
          </a:p>
          <a:p>
            <a:pPr algn="ctr" eaLnBrk="1" hangingPunct="1"/>
            <a:r>
              <a:rPr lang="ru-RU" altLang="ru-RU"/>
              <a:t>предпринимательства</a:t>
            </a:r>
          </a:p>
          <a:p>
            <a:pPr algn="ctr" eaLnBrk="1" hangingPunct="1"/>
            <a:r>
              <a:rPr lang="ru-RU" altLang="ru-RU"/>
              <a:t>15,0 тыс.руб.</a:t>
            </a:r>
          </a:p>
        </p:txBody>
      </p:sp>
      <p:pic>
        <p:nvPicPr>
          <p:cNvPr id="10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71414"/>
            <a:ext cx="50006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4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Номер слайда 5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ABAE6E0F-A6D8-4316-A07A-3E4366ED3174}" type="slidenum">
              <a:rPr lang="ru-RU" altLang="en-US" sz="1200">
                <a:solidFill>
                  <a:srgbClr val="898989"/>
                </a:solidFill>
                <a:latin typeface="Calibri" pitchFamily="34" charset="0"/>
              </a:rPr>
              <a:pPr algn="r" eaLnBrk="1" hangingPunct="1"/>
              <a:t>46</a:t>
            </a:fld>
            <a:endParaRPr lang="ru-RU" altLang="en-US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43011" name="Rectangle 24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8305800" cy="200024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18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Каков объем средств предусмотрен на национальную безопасность и правоохранительную деятельность на 2016 год</a:t>
            </a:r>
            <a:br>
              <a:rPr lang="ru-RU" altLang="ru-RU" sz="18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в рамках МП «Предупреждение и ликвидация последствий чрезвычайных ситуаций на территории Советского муниципального района Ставропольского края», утвержденную постановлением администрации Советского муниципального района от 4 августа 2014 г. №702 ?</a:t>
            </a:r>
          </a:p>
        </p:txBody>
      </p:sp>
      <p:sp>
        <p:nvSpPr>
          <p:cNvPr id="43012" name="Rectangle 24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2060575"/>
            <a:ext cx="8229600" cy="4368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44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3 620,0 </a:t>
            </a:r>
            <a:r>
              <a:rPr lang="ru-RU" altLang="ru-RU" sz="36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тыс. рублей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1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(что на уровне 2015 года )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b="1" dirty="0" smtClean="0">
                <a:latin typeface="Times New Roman" pitchFamily="18" charset="0"/>
              </a:rPr>
              <a:t> </a:t>
            </a:r>
            <a:endParaRPr lang="ru-RU" altLang="ru-RU" sz="2200" b="1" dirty="0" smtClean="0">
              <a:latin typeface="Times New Roman" pitchFamily="18" charset="0"/>
            </a:endParaRPr>
          </a:p>
        </p:txBody>
      </p:sp>
      <p:sp>
        <p:nvSpPr>
          <p:cNvPr id="26629" name="Text Box 250"/>
          <p:cNvSpPr txBox="1">
            <a:spLocks noChangeArrowheads="1"/>
          </p:cNvSpPr>
          <p:nvPr/>
        </p:nvSpPr>
        <p:spPr bwMode="auto">
          <a:xfrm>
            <a:off x="611188" y="3500438"/>
            <a:ext cx="3598862" cy="2511425"/>
          </a:xfrm>
          <a:prstGeom prst="rect">
            <a:avLst/>
          </a:prstGeom>
          <a:solidFill>
            <a:schemeClr val="bg1"/>
          </a:solidFill>
          <a:ln w="19050">
            <a:solidFill>
              <a:srgbClr val="00FFFF"/>
            </a:solidFill>
            <a:miter lim="800000"/>
            <a:headEnd/>
            <a:tailEnd/>
          </a:ln>
        </p:spPr>
        <p:txBody>
          <a:bodyPr lIns="36000" rIns="36000"/>
          <a:lstStyle/>
          <a:p>
            <a:pPr algn="ctr" eaLnBrk="1" hangingPunct="1"/>
            <a:endParaRPr lang="ru-RU" altLang="ru-RU" sz="2400" b="1">
              <a:solidFill>
                <a:schemeClr val="tx2"/>
              </a:solidFill>
            </a:endParaRPr>
          </a:p>
          <a:p>
            <a:pPr algn="ctr" eaLnBrk="1" hangingPunct="1"/>
            <a:endParaRPr lang="ru-RU" altLang="ru-RU" sz="2400" b="1">
              <a:solidFill>
                <a:schemeClr val="tx2"/>
              </a:solidFill>
            </a:endParaRPr>
          </a:p>
          <a:p>
            <a:pPr algn="ctr" eaLnBrk="1" hangingPunct="1"/>
            <a:r>
              <a:rPr lang="ru-RU" altLang="ru-RU" sz="2400" b="1">
                <a:solidFill>
                  <a:schemeClr val="tx2"/>
                </a:solidFill>
              </a:rPr>
              <a:t>Содержание  ЕДДС 3 370,0 тыс.рублей</a:t>
            </a:r>
          </a:p>
          <a:p>
            <a:pPr algn="ctr" eaLnBrk="1" hangingPunct="1"/>
            <a:endParaRPr lang="ru-RU" altLang="ru-RU" sz="2400" b="1">
              <a:solidFill>
                <a:schemeClr val="tx2"/>
              </a:solidFill>
            </a:endParaRPr>
          </a:p>
          <a:p>
            <a:pPr algn="ctr" eaLnBrk="1" hangingPunct="1"/>
            <a:endParaRPr lang="ru-RU" altLang="ru-RU" sz="2400" b="1">
              <a:solidFill>
                <a:schemeClr val="tx2"/>
              </a:solidFill>
            </a:endParaRPr>
          </a:p>
        </p:txBody>
      </p:sp>
      <p:sp>
        <p:nvSpPr>
          <p:cNvPr id="26630" name="Text Box 254"/>
          <p:cNvSpPr txBox="1">
            <a:spLocks noChangeArrowheads="1"/>
          </p:cNvSpPr>
          <p:nvPr/>
        </p:nvSpPr>
        <p:spPr bwMode="auto">
          <a:xfrm>
            <a:off x="4932363" y="3500438"/>
            <a:ext cx="3598862" cy="2511425"/>
          </a:xfrm>
          <a:prstGeom prst="rect">
            <a:avLst/>
          </a:prstGeom>
          <a:solidFill>
            <a:schemeClr val="bg1"/>
          </a:solidFill>
          <a:ln w="19050">
            <a:solidFill>
              <a:schemeClr val="hlink"/>
            </a:solidFill>
            <a:miter lim="800000"/>
            <a:headEnd/>
            <a:tailEnd/>
          </a:ln>
        </p:spPr>
        <p:txBody>
          <a:bodyPr lIns="36000" rIns="36000"/>
          <a:lstStyle/>
          <a:p>
            <a:pPr algn="ctr" eaLnBrk="1" hangingPunct="1"/>
            <a:endParaRPr lang="ru-RU" altLang="ru-RU" b="1"/>
          </a:p>
          <a:p>
            <a:pPr algn="ctr" eaLnBrk="1" hangingPunct="1"/>
            <a:r>
              <a:rPr lang="ru-RU" altLang="ru-RU" sz="2000" b="1">
                <a:solidFill>
                  <a:srgbClr val="CC0066"/>
                </a:solidFill>
              </a:rPr>
              <a:t>Информирование населения района о способах защиты и действиях при возникновении ЧС 250,0 тыс. руб.</a:t>
            </a:r>
            <a:endParaRPr lang="ru-RU" altLang="ru-RU" b="1"/>
          </a:p>
          <a:p>
            <a:pPr algn="ctr" eaLnBrk="1" hangingPunct="1"/>
            <a:endParaRPr lang="ru-RU" altLang="ru-RU" b="1"/>
          </a:p>
        </p:txBody>
      </p:sp>
      <p:sp>
        <p:nvSpPr>
          <p:cNvPr id="26631" name="AutoShape 256"/>
          <p:cNvSpPr>
            <a:spLocks noChangeArrowheads="1"/>
          </p:cNvSpPr>
          <p:nvPr/>
        </p:nvSpPr>
        <p:spPr bwMode="auto">
          <a:xfrm>
            <a:off x="1271588" y="2617788"/>
            <a:ext cx="457200" cy="681037"/>
          </a:xfrm>
          <a:prstGeom prst="curvedRightArrow">
            <a:avLst>
              <a:gd name="adj1" fmla="val 26661"/>
              <a:gd name="adj2" fmla="val 53335"/>
              <a:gd name="adj3" fmla="val 33333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sp>
        <p:nvSpPr>
          <p:cNvPr id="26632" name="AutoShape 257"/>
          <p:cNvSpPr>
            <a:spLocks noChangeArrowheads="1"/>
          </p:cNvSpPr>
          <p:nvPr/>
        </p:nvSpPr>
        <p:spPr bwMode="auto">
          <a:xfrm>
            <a:off x="7370763" y="2614613"/>
            <a:ext cx="496887" cy="650875"/>
          </a:xfrm>
          <a:prstGeom prst="curvedLeftArrow">
            <a:avLst>
              <a:gd name="adj1" fmla="val 23378"/>
              <a:gd name="adj2" fmla="val 46762"/>
              <a:gd name="adj3" fmla="val 33333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/>
          </a:p>
        </p:txBody>
      </p:sp>
      <p:pic>
        <p:nvPicPr>
          <p:cNvPr id="9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71414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785926"/>
          </a:xfrm>
        </p:spPr>
        <p:txBody>
          <a:bodyPr/>
          <a:lstStyle/>
          <a:p>
            <a:pPr>
              <a:defRPr/>
            </a:pPr>
            <a:r>
              <a:rPr lang="ru-RU" altLang="ru-RU" sz="1800" b="1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Каков объем средств предусмотрен  на реализацию вопроса общего </a:t>
            </a:r>
            <a:br>
              <a:rPr lang="ru-RU" altLang="ru-RU" sz="1800" b="1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характера в 2016 году в рамках МП: «Развитие архивного дела», </a:t>
            </a:r>
            <a:br>
              <a:rPr lang="ru-RU" altLang="ru-RU" sz="1800" b="1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«Развитие муниципальной службы»,</a:t>
            </a:r>
            <a:br>
              <a:rPr lang="ru-RU" altLang="ru-RU" sz="1800" b="1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 «Снижение административных барьеров, оптимизация и повышение качества предоставления государственных и муниципальных услуг»?</a:t>
            </a:r>
            <a:r>
              <a:rPr lang="ru-RU" altLang="ru-RU" sz="18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1800" b="1" dirty="0" smtClean="0">
                <a:solidFill>
                  <a:srgbClr val="63252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altLang="ru-RU" sz="1800" b="1" dirty="0" smtClean="0">
              <a:solidFill>
                <a:srgbClr val="63252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WordArt 4"/>
          <p:cNvSpPr>
            <a:spLocks noChangeArrowheads="1" noChangeShapeType="1" noTextEdit="1"/>
          </p:cNvSpPr>
          <p:nvPr/>
        </p:nvSpPr>
        <p:spPr bwMode="auto">
          <a:xfrm>
            <a:off x="3187700" y="1624013"/>
            <a:ext cx="2232025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14 324,76 тыс. руб.</a:t>
            </a:r>
          </a:p>
        </p:txBody>
      </p:sp>
      <p:sp>
        <p:nvSpPr>
          <p:cNvPr id="27652" name="AutoShape 9"/>
          <p:cNvSpPr>
            <a:spLocks noChangeArrowheads="1"/>
          </p:cNvSpPr>
          <p:nvPr/>
        </p:nvSpPr>
        <p:spPr bwMode="auto">
          <a:xfrm>
            <a:off x="827088" y="2060575"/>
            <a:ext cx="719137" cy="936625"/>
          </a:xfrm>
          <a:prstGeom prst="curvedRightArrow">
            <a:avLst>
              <a:gd name="adj1" fmla="val 26049"/>
              <a:gd name="adj2" fmla="val 52097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7653" name="AutoShape 10"/>
          <p:cNvSpPr>
            <a:spLocks noChangeArrowheads="1"/>
          </p:cNvSpPr>
          <p:nvPr/>
        </p:nvSpPr>
        <p:spPr bwMode="auto">
          <a:xfrm>
            <a:off x="7451725" y="2060575"/>
            <a:ext cx="647700" cy="936625"/>
          </a:xfrm>
          <a:prstGeom prst="curvedLeftArrow">
            <a:avLst>
              <a:gd name="adj1" fmla="val 28922"/>
              <a:gd name="adj2" fmla="val 57843"/>
              <a:gd name="adj3" fmla="val 33333"/>
            </a:avLst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7654" name="AutoShape 11"/>
          <p:cNvSpPr>
            <a:spLocks noChangeArrowheads="1"/>
          </p:cNvSpPr>
          <p:nvPr/>
        </p:nvSpPr>
        <p:spPr bwMode="auto">
          <a:xfrm>
            <a:off x="2627313" y="4581525"/>
            <a:ext cx="3598862" cy="1908175"/>
          </a:xfrm>
          <a:prstGeom prst="flowChart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Расходы на обеспечение 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деятельности по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предоставлению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государственных и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муниципальных услуг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11 746,0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 тыс.руб.</a:t>
            </a:r>
          </a:p>
        </p:txBody>
      </p:sp>
      <p:sp>
        <p:nvSpPr>
          <p:cNvPr id="27655" name="AutoShape 12"/>
          <p:cNvSpPr>
            <a:spLocks noChangeArrowheads="1"/>
          </p:cNvSpPr>
          <p:nvPr/>
        </p:nvSpPr>
        <p:spPr bwMode="auto">
          <a:xfrm>
            <a:off x="5003800" y="3068638"/>
            <a:ext cx="3598863" cy="1366837"/>
          </a:xfrm>
          <a:prstGeom prst="flowChart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Расходы на повышение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эффективности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муниципальной службы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110,0 тыс.руб</a:t>
            </a:r>
            <a:r>
              <a:rPr lang="ru-RU" altLang="ru-RU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7656" name="WordArt 12"/>
          <p:cNvSpPr>
            <a:spLocks noChangeArrowheads="1" noChangeShapeType="1" noTextEdit="1"/>
          </p:cNvSpPr>
          <p:nvPr/>
        </p:nvSpPr>
        <p:spPr bwMode="auto">
          <a:xfrm>
            <a:off x="2195513" y="2492375"/>
            <a:ext cx="4216400" cy="414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(что ниже уровня 2015 года на 4,7 %) </a:t>
            </a:r>
          </a:p>
        </p:txBody>
      </p:sp>
      <p:sp>
        <p:nvSpPr>
          <p:cNvPr id="27657" name="AutoShape 11"/>
          <p:cNvSpPr>
            <a:spLocks noChangeArrowheads="1"/>
          </p:cNvSpPr>
          <p:nvPr/>
        </p:nvSpPr>
        <p:spPr bwMode="auto">
          <a:xfrm>
            <a:off x="611188" y="3068638"/>
            <a:ext cx="3598862" cy="1366837"/>
          </a:xfrm>
          <a:prstGeom prst="flowChart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Расходы на обеспечение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деятельности работы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архивного отдела</a:t>
            </a:r>
          </a:p>
          <a:p>
            <a:pPr algn="ctr" eaLnBrk="1" hangingPunct="1"/>
            <a:r>
              <a:rPr lang="ru-RU" altLang="ru-RU">
                <a:solidFill>
                  <a:srgbClr val="000000"/>
                </a:solidFill>
                <a:latin typeface="Arial Black" pitchFamily="34" charset="0"/>
              </a:rPr>
              <a:t>2468,76 тыс.руб.</a:t>
            </a:r>
          </a:p>
        </p:txBody>
      </p:sp>
      <p:pic>
        <p:nvPicPr>
          <p:cNvPr id="10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28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>
          <a:xfrm>
            <a:off x="500034" y="0"/>
            <a:ext cx="8643966" cy="2357430"/>
          </a:xfrm>
        </p:spPr>
        <p:txBody>
          <a:bodyPr/>
          <a:lstStyle/>
          <a:p>
            <a: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Каков объем средств будет направлен на обеспечение деятельности </a:t>
            </a:r>
            <a:b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предоставления государственных и муниципальных услуг МФЦ в 2016 году,</a:t>
            </a:r>
            <a:b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в рамках МП «Снижение административных барьеров, оптимизация и повышение качества предоставления государственных и муниципальных услуг в  Советском муниципальном районе Ставропольского края», утвержденную постановлением администрации Советского муниципального района от 31 декабря 2015 г. №1227?</a:t>
            </a:r>
          </a:p>
        </p:txBody>
      </p:sp>
      <p:sp>
        <p:nvSpPr>
          <p:cNvPr id="28675" name="AutoShape 5"/>
          <p:cNvSpPr>
            <a:spLocks noChangeArrowheads="1"/>
          </p:cNvSpPr>
          <p:nvPr/>
        </p:nvSpPr>
        <p:spPr bwMode="auto">
          <a:xfrm rot="10800000">
            <a:off x="3132138" y="3213100"/>
            <a:ext cx="2952750" cy="13668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lnTo>
                  <a:pt x="10800" y="0"/>
                </a:lnTo>
                <a:close/>
              </a:path>
            </a:pathLst>
          </a:cu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endParaRPr lang="ru-RU"/>
          </a:p>
        </p:txBody>
      </p:sp>
      <p:sp>
        <p:nvSpPr>
          <p:cNvPr id="209927" name="AutoShape 8"/>
          <p:cNvSpPr>
            <a:spLocks noChangeArrowheads="1"/>
          </p:cNvSpPr>
          <p:nvPr/>
        </p:nvSpPr>
        <p:spPr bwMode="auto">
          <a:xfrm>
            <a:off x="6732588" y="2636838"/>
            <a:ext cx="2159000" cy="248602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/>
              <a:t>Обучение,</a:t>
            </a:r>
          </a:p>
          <a:p>
            <a:pPr algn="ctr" eaLnBrk="1" hangingPunct="1">
              <a:defRPr/>
            </a:pPr>
            <a:r>
              <a:rPr lang="ru-RU" altLang="ru-RU"/>
              <a:t>повышение</a:t>
            </a:r>
          </a:p>
          <a:p>
            <a:pPr algn="ctr" eaLnBrk="1" hangingPunct="1">
              <a:defRPr/>
            </a:pPr>
            <a:r>
              <a:rPr lang="ru-RU" altLang="ru-RU"/>
              <a:t>квалификации</a:t>
            </a:r>
          </a:p>
          <a:p>
            <a:pPr algn="ctr" eaLnBrk="1" hangingPunct="1">
              <a:defRPr/>
            </a:pPr>
            <a:r>
              <a:rPr lang="ru-RU" altLang="ru-RU"/>
              <a:t>специалистов</a:t>
            </a:r>
          </a:p>
          <a:p>
            <a:pPr algn="ctr" eaLnBrk="1" hangingPunct="1">
              <a:defRPr/>
            </a:pPr>
            <a:r>
              <a:rPr lang="ru-RU" altLang="ru-RU"/>
              <a:t> 10,0 тыс.руб.</a:t>
            </a:r>
          </a:p>
        </p:txBody>
      </p:sp>
      <p:sp>
        <p:nvSpPr>
          <p:cNvPr id="209926" name="AutoShape 7"/>
          <p:cNvSpPr>
            <a:spLocks noChangeArrowheads="1"/>
          </p:cNvSpPr>
          <p:nvPr/>
        </p:nvSpPr>
        <p:spPr bwMode="auto">
          <a:xfrm>
            <a:off x="323850" y="2636838"/>
            <a:ext cx="2160588" cy="2486025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/>
              <a:t>Организация</a:t>
            </a:r>
          </a:p>
          <a:p>
            <a:pPr algn="ctr" eaLnBrk="1" hangingPunct="1">
              <a:defRPr/>
            </a:pPr>
            <a:r>
              <a:rPr lang="ru-RU" altLang="ru-RU"/>
              <a:t>предоставления </a:t>
            </a:r>
          </a:p>
          <a:p>
            <a:pPr algn="ctr" eaLnBrk="1" hangingPunct="1">
              <a:defRPr/>
            </a:pPr>
            <a:r>
              <a:rPr lang="ru-RU" altLang="ru-RU"/>
              <a:t>государственных и </a:t>
            </a:r>
          </a:p>
          <a:p>
            <a:pPr algn="ctr" eaLnBrk="1" hangingPunct="1">
              <a:defRPr/>
            </a:pPr>
            <a:r>
              <a:rPr lang="ru-RU" altLang="ru-RU"/>
              <a:t>муниципальных </a:t>
            </a:r>
          </a:p>
          <a:p>
            <a:pPr algn="ctr" eaLnBrk="1" hangingPunct="1">
              <a:defRPr/>
            </a:pPr>
            <a:r>
              <a:rPr lang="ru-RU" altLang="ru-RU"/>
              <a:t>услуг </a:t>
            </a:r>
          </a:p>
          <a:p>
            <a:pPr algn="ctr" eaLnBrk="1" hangingPunct="1">
              <a:defRPr/>
            </a:pPr>
            <a:r>
              <a:rPr lang="ru-RU" altLang="ru-RU"/>
              <a:t>11 731,0 тыс. руб.</a:t>
            </a:r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 flipH="1">
            <a:off x="2627313" y="5084763"/>
            <a:ext cx="3922712" cy="1690687"/>
          </a:xfrm>
          <a:prstGeom prst="flowChartAlternateProcess">
            <a:avLst/>
          </a:prstGeom>
          <a:solidFill>
            <a:srgbClr val="DCE6F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ru-RU" altLang="ru-RU"/>
              <a:t>Организация рекламной компании</a:t>
            </a:r>
          </a:p>
          <a:p>
            <a:pPr algn="ctr" eaLnBrk="1" hangingPunct="1"/>
            <a:r>
              <a:rPr lang="ru-RU" altLang="ru-RU"/>
              <a:t>по информированию населения</a:t>
            </a:r>
          </a:p>
          <a:p>
            <a:pPr algn="ctr" eaLnBrk="1" hangingPunct="1"/>
            <a:r>
              <a:rPr lang="ru-RU" altLang="ru-RU"/>
              <a:t>района о предоставлении</a:t>
            </a:r>
          </a:p>
          <a:p>
            <a:pPr algn="ctr" eaLnBrk="1" hangingPunct="1"/>
            <a:r>
              <a:rPr lang="ru-RU" altLang="ru-RU"/>
              <a:t>государственных и муниципальных</a:t>
            </a:r>
          </a:p>
          <a:p>
            <a:pPr algn="ctr" eaLnBrk="1" hangingPunct="1"/>
            <a:r>
              <a:rPr lang="ru-RU" altLang="ru-RU"/>
              <a:t>услуг</a:t>
            </a:r>
          </a:p>
          <a:p>
            <a:pPr algn="ctr" eaLnBrk="1" hangingPunct="1"/>
            <a:r>
              <a:rPr lang="ru-RU" altLang="ru-RU"/>
              <a:t>5,0 тыс.руб.</a:t>
            </a:r>
          </a:p>
        </p:txBody>
      </p:sp>
      <p:pic>
        <p:nvPicPr>
          <p:cNvPr id="7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71414"/>
            <a:ext cx="738166" cy="795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2285992"/>
          </a:xfrm>
        </p:spPr>
        <p:txBody>
          <a:bodyPr/>
          <a:lstStyle/>
          <a:p>
            <a:r>
              <a:rPr lang="ru-RU" altLang="ru-RU" sz="2800" dirty="0" smtClean="0">
                <a:solidFill>
                  <a:srgbClr val="660033"/>
                </a:solidFill>
                <a:latin typeface="Arial Black" pitchFamily="34" charset="0"/>
              </a:rPr>
              <a:t/>
            </a:r>
            <a:br>
              <a:rPr lang="ru-RU" altLang="ru-RU" sz="2800" dirty="0" smtClean="0">
                <a:solidFill>
                  <a:srgbClr val="660033"/>
                </a:solidFill>
                <a:latin typeface="Arial Black" pitchFamily="34" charset="0"/>
              </a:rPr>
            </a:br>
            <a:r>
              <a:rPr lang="ru-RU" altLang="ru-RU" sz="2800" dirty="0" smtClean="0">
                <a:solidFill>
                  <a:srgbClr val="660033"/>
                </a:solidFill>
                <a:latin typeface="Arial Black" pitchFamily="34" charset="0"/>
              </a:rPr>
              <a:t/>
            </a:r>
            <a:br>
              <a:rPr lang="ru-RU" altLang="ru-RU" sz="2800" dirty="0" smtClean="0">
                <a:solidFill>
                  <a:srgbClr val="660033"/>
                </a:solidFill>
                <a:latin typeface="Arial Black" pitchFamily="34" charset="0"/>
              </a:rPr>
            </a:br>
            <a:r>
              <a:rPr lang="ru-RU" altLang="ru-RU" sz="1800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Каков объем средств будет направлен на обеспечение деятельности работы архивного отдела в 2016 году, в рамках МП «Развитие архивного дела в  Советском муниципальном районе Ставропольского края», утвержденную постановлением администрации Советского муниципального района от 31 декабря 2015 г. №1230?</a:t>
            </a:r>
            <a:r>
              <a:rPr lang="ru-RU" altLang="ru-RU" sz="1400" dirty="0" smtClean="0">
                <a:solidFill>
                  <a:srgbClr val="660033"/>
                </a:solidFill>
                <a:latin typeface="Arial Black" pitchFamily="34" charset="0"/>
              </a:rPr>
              <a:t/>
            </a:r>
            <a:br>
              <a:rPr lang="ru-RU" altLang="ru-RU" sz="1400" dirty="0" smtClean="0">
                <a:solidFill>
                  <a:srgbClr val="660033"/>
                </a:solidFill>
                <a:latin typeface="Arial Black" pitchFamily="34" charset="0"/>
              </a:rPr>
            </a:br>
            <a:endParaRPr lang="ru-RU" altLang="ru-RU" sz="1400" dirty="0" smtClean="0">
              <a:solidFill>
                <a:srgbClr val="660033"/>
              </a:solidFill>
            </a:endParaRPr>
          </a:p>
        </p:txBody>
      </p:sp>
      <p:sp>
        <p:nvSpPr>
          <p:cNvPr id="29699" name="AutoShape 5"/>
          <p:cNvSpPr>
            <a:spLocks noChangeArrowheads="1"/>
          </p:cNvSpPr>
          <p:nvPr/>
        </p:nvSpPr>
        <p:spPr bwMode="auto">
          <a:xfrm rot="10800000">
            <a:off x="2916238" y="3524250"/>
            <a:ext cx="2952750" cy="13668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2160 w 21600"/>
              <a:gd name="T13" fmla="*/ 12343 h 21600"/>
              <a:gd name="T14" fmla="*/ 19440 w 21600"/>
              <a:gd name="T15" fmla="*/ 18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lnTo>
                  <a:pt x="10800" y="0"/>
                </a:lnTo>
                <a:close/>
              </a:path>
            </a:pathLst>
          </a:cu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9927" name="AutoShape 8"/>
          <p:cNvSpPr>
            <a:spLocks noChangeArrowheads="1"/>
          </p:cNvSpPr>
          <p:nvPr/>
        </p:nvSpPr>
        <p:spPr bwMode="auto">
          <a:xfrm>
            <a:off x="6443663" y="2924175"/>
            <a:ext cx="2159000" cy="248602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/>
              <a:t>Обеспечение</a:t>
            </a:r>
          </a:p>
          <a:p>
            <a:pPr algn="ctr" eaLnBrk="1" hangingPunct="1">
              <a:defRPr/>
            </a:pPr>
            <a:r>
              <a:rPr lang="ru-RU" altLang="ru-RU"/>
              <a:t>сохранности</a:t>
            </a:r>
          </a:p>
          <a:p>
            <a:pPr algn="ctr" eaLnBrk="1" hangingPunct="1">
              <a:defRPr/>
            </a:pPr>
            <a:r>
              <a:rPr lang="ru-RU" altLang="ru-RU"/>
              <a:t>и доступа к</a:t>
            </a:r>
          </a:p>
          <a:p>
            <a:pPr algn="ctr" eaLnBrk="1" hangingPunct="1">
              <a:defRPr/>
            </a:pPr>
            <a:r>
              <a:rPr lang="ru-RU" altLang="ru-RU"/>
              <a:t>документам</a:t>
            </a:r>
          </a:p>
          <a:p>
            <a:pPr algn="ctr" eaLnBrk="1" hangingPunct="1">
              <a:defRPr/>
            </a:pPr>
            <a:r>
              <a:rPr lang="ru-RU" altLang="ru-RU"/>
              <a:t>архива</a:t>
            </a:r>
          </a:p>
          <a:p>
            <a:pPr algn="ctr" eaLnBrk="1" hangingPunct="1">
              <a:defRPr/>
            </a:pPr>
            <a:r>
              <a:rPr lang="ru-RU" altLang="ru-RU"/>
              <a:t> 150,0 тыс.руб.</a:t>
            </a:r>
          </a:p>
        </p:txBody>
      </p:sp>
      <p:sp>
        <p:nvSpPr>
          <p:cNvPr id="209926" name="AutoShape 7"/>
          <p:cNvSpPr>
            <a:spLocks noChangeArrowheads="1"/>
          </p:cNvSpPr>
          <p:nvPr/>
        </p:nvSpPr>
        <p:spPr bwMode="auto">
          <a:xfrm>
            <a:off x="468313" y="2924175"/>
            <a:ext cx="2160587" cy="2486025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/>
              <a:t>Обеспечение </a:t>
            </a:r>
          </a:p>
          <a:p>
            <a:pPr algn="ctr" eaLnBrk="1" hangingPunct="1">
              <a:defRPr/>
            </a:pPr>
            <a:r>
              <a:rPr lang="ru-RU" altLang="ru-RU"/>
              <a:t>деятельности </a:t>
            </a:r>
          </a:p>
          <a:p>
            <a:pPr algn="ctr" eaLnBrk="1" hangingPunct="1">
              <a:defRPr/>
            </a:pPr>
            <a:r>
              <a:rPr lang="ru-RU" altLang="ru-RU"/>
              <a:t>работников </a:t>
            </a:r>
          </a:p>
          <a:p>
            <a:pPr algn="ctr" eaLnBrk="1" hangingPunct="1">
              <a:defRPr/>
            </a:pPr>
            <a:r>
              <a:rPr lang="ru-RU" altLang="ru-RU"/>
              <a:t>архивного отдела </a:t>
            </a:r>
          </a:p>
          <a:p>
            <a:pPr algn="ctr" eaLnBrk="1" hangingPunct="1">
              <a:defRPr/>
            </a:pPr>
            <a:r>
              <a:rPr lang="ru-RU" altLang="ru-RU"/>
              <a:t>2 318,76 тыс. руб.</a:t>
            </a:r>
          </a:p>
        </p:txBody>
      </p:sp>
      <p:pic>
        <p:nvPicPr>
          <p:cNvPr id="6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71414"/>
            <a:ext cx="547718" cy="633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>
          <a:xfrm>
            <a:off x="285720" y="571480"/>
            <a:ext cx="8858280" cy="1928826"/>
          </a:xfrm>
        </p:spPr>
        <p:txBody>
          <a:bodyPr/>
          <a:lstStyle/>
          <a:p>
            <a:r>
              <a:rPr lang="ru-RU" altLang="ru-RU" sz="2800" dirty="0" smtClean="0">
                <a:solidFill>
                  <a:srgbClr val="660033"/>
                </a:solidFill>
                <a:latin typeface="Arial Black" pitchFamily="34" charset="0"/>
              </a:rPr>
              <a:t/>
            </a:r>
            <a:br>
              <a:rPr lang="ru-RU" altLang="ru-RU" sz="2800" dirty="0" smtClean="0">
                <a:solidFill>
                  <a:srgbClr val="660033"/>
                </a:solidFill>
                <a:latin typeface="Arial Black" pitchFamily="34" charset="0"/>
              </a:rPr>
            </a:br>
            <a:r>
              <a:rPr lang="ru-RU" altLang="ru-RU" sz="20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Сколько средств будет направлено на повышение эффективности муниципальной службы в 2016 году в рамках МП «Развитие муниципальной службы в  Советском муниципальном районе Ставропольского края», утвержденную постановлением администрации Советского муниципального района от 1 июля 2014 г. №595?</a:t>
            </a:r>
            <a:br>
              <a:rPr lang="ru-RU" altLang="ru-RU" sz="20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2000" b="1" dirty="0" smtClean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926" name="AutoShape 7"/>
          <p:cNvSpPr>
            <a:spLocks noChangeArrowheads="1"/>
          </p:cNvSpPr>
          <p:nvPr/>
        </p:nvSpPr>
        <p:spPr bwMode="auto">
          <a:xfrm>
            <a:off x="2051050" y="2781300"/>
            <a:ext cx="5399088" cy="2703513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altLang="ru-RU"/>
              <a:t>Обеспечение </a:t>
            </a:r>
          </a:p>
          <a:p>
            <a:pPr algn="ctr" eaLnBrk="1" hangingPunct="1">
              <a:defRPr/>
            </a:pPr>
            <a:r>
              <a:rPr lang="ru-RU" altLang="ru-RU"/>
              <a:t>участия муниципальных служащих </a:t>
            </a:r>
          </a:p>
          <a:p>
            <a:pPr algn="ctr" eaLnBrk="1" hangingPunct="1">
              <a:defRPr/>
            </a:pPr>
            <a:r>
              <a:rPr lang="ru-RU" altLang="ru-RU"/>
              <a:t>на курсах повышения квалификации </a:t>
            </a:r>
          </a:p>
          <a:p>
            <a:pPr algn="ctr" eaLnBrk="1" hangingPunct="1">
              <a:defRPr/>
            </a:pPr>
            <a:r>
              <a:rPr lang="ru-RU" altLang="ru-RU"/>
              <a:t>110,0 тыс. руб.</a:t>
            </a:r>
          </a:p>
        </p:txBody>
      </p:sp>
      <p:pic>
        <p:nvPicPr>
          <p:cNvPr id="4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547718" cy="633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14348" y="260648"/>
            <a:ext cx="8178132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ru-RU" alt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Какие межбюджетные </a:t>
            </a:r>
            <a:r>
              <a:rPr lang="ru-RU" alt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трансферты общего </a:t>
            </a:r>
            <a:r>
              <a:rPr lang="ru-RU" alt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характера получит бюджет Советского муниципального района Ставропольского края в 2016 году?  </a:t>
            </a:r>
            <a:endParaRPr lang="ru-RU" alt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9" name="Рисунок 2" descr="финпомощь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4" y="1140735"/>
            <a:ext cx="2584457" cy="185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Text Box 8"/>
          <p:cNvSpPr txBox="1">
            <a:spLocks noChangeArrowheads="1"/>
          </p:cNvSpPr>
          <p:nvPr/>
        </p:nvSpPr>
        <p:spPr bwMode="auto">
          <a:xfrm>
            <a:off x="1476375" y="3500438"/>
            <a:ext cx="63357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altLang="ru-RU" sz="2000" dirty="0"/>
              <a:t>Дотация на выравнивание  </a:t>
            </a:r>
            <a:r>
              <a:rPr lang="ru-RU" altLang="ru-RU" sz="2000" dirty="0" smtClean="0"/>
              <a:t>бюджетнойобеспеченности </a:t>
            </a:r>
            <a:r>
              <a:rPr lang="ru-RU" altLang="ru-RU" sz="2000" dirty="0"/>
              <a:t>поселений </a:t>
            </a:r>
            <a:r>
              <a:rPr lang="ru-RU" altLang="ru-RU" sz="2000" dirty="0" smtClean="0"/>
              <a:t>из РФФП – 9388,0 тыс.рубл.</a:t>
            </a:r>
          </a:p>
        </p:txBody>
      </p:sp>
      <p:sp>
        <p:nvSpPr>
          <p:cNvPr id="31751" name="Text Box 9"/>
          <p:cNvSpPr txBox="1">
            <a:spLocks noChangeArrowheads="1"/>
          </p:cNvSpPr>
          <p:nvPr/>
        </p:nvSpPr>
        <p:spPr bwMode="auto">
          <a:xfrm>
            <a:off x="1835150" y="4652963"/>
            <a:ext cx="5545138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ru-RU" altLang="ru-RU" dirty="0" smtClean="0"/>
          </a:p>
          <a:p>
            <a:pPr algn="ctr" eaLnBrk="1" hangingPunct="1">
              <a:spcBef>
                <a:spcPct val="50000"/>
              </a:spcBef>
            </a:pPr>
            <a:r>
              <a:rPr lang="ru-RU" altLang="ru-RU" dirty="0" smtClean="0"/>
              <a:t>Дотации на поддержку мер по </a:t>
            </a:r>
            <a:r>
              <a:rPr lang="ru-RU" altLang="ru-RU" dirty="0"/>
              <a:t>обеспечению сбалансированности бюджетов </a:t>
            </a:r>
            <a:r>
              <a:rPr lang="ru-RU" altLang="ru-RU" dirty="0" smtClean="0"/>
              <a:t>– 21 </a:t>
            </a:r>
            <a:r>
              <a:rPr lang="ru-RU" altLang="ru-RU" dirty="0"/>
              <a:t>906  т. р.</a:t>
            </a:r>
          </a:p>
        </p:txBody>
      </p:sp>
      <p:pic>
        <p:nvPicPr>
          <p:cNvPr id="6" name="Picture 7" descr="Советский р-н (герб)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71414"/>
            <a:ext cx="57150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714612" y="3000372"/>
            <a:ext cx="34894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dirty="0" smtClean="0">
                <a:latin typeface="Arial Black" pitchFamily="34" charset="0"/>
              </a:rPr>
              <a:t>31 294,0</a:t>
            </a:r>
            <a:r>
              <a:rPr lang="ru-RU" altLang="ru-RU" dirty="0" smtClean="0">
                <a:latin typeface="Arial Black" pitchFamily="34" charset="0"/>
              </a:rPr>
              <a:t> тыс. рублей</a:t>
            </a:r>
            <a:endParaRPr lang="ru-RU" altLang="ru-RU" sz="2400" dirty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3000" t="-13000" r="-3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TextBox 2"/>
          <p:cNvSpPr txBox="1">
            <a:spLocks noChangeArrowheads="1"/>
          </p:cNvSpPr>
          <p:nvPr/>
        </p:nvSpPr>
        <p:spPr bwMode="auto">
          <a:xfrm>
            <a:off x="323850" y="1196975"/>
            <a:ext cx="84963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9A3130"/>
                </a:solidFill>
              </a:rPr>
              <a:t>«Бюджет для граждан» </a:t>
            </a:r>
          </a:p>
          <a:p>
            <a:pPr algn="ctr"/>
            <a:r>
              <a:rPr lang="ru-RU" sz="2000" b="1" dirty="0">
                <a:solidFill>
                  <a:srgbClr val="9A3130"/>
                </a:solidFill>
              </a:rPr>
              <a:t>подготовлен финансовым управлением </a:t>
            </a:r>
          </a:p>
          <a:p>
            <a:pPr algn="ctr"/>
            <a:r>
              <a:rPr lang="ru-RU" sz="2000" b="1" dirty="0" smtClean="0">
                <a:solidFill>
                  <a:srgbClr val="9A3130"/>
                </a:solidFill>
              </a:rPr>
              <a:t>Администрации Советского муниципального района Ставропольского края</a:t>
            </a:r>
            <a:endParaRPr lang="ru-RU" sz="2000" b="1" dirty="0">
              <a:solidFill>
                <a:srgbClr val="9A3130"/>
              </a:solidFill>
            </a:endParaRPr>
          </a:p>
          <a:p>
            <a:pPr algn="ctr"/>
            <a:endParaRPr lang="ru-RU" sz="2000" b="1" dirty="0">
              <a:solidFill>
                <a:srgbClr val="9A3130"/>
              </a:solidFill>
            </a:endParaRPr>
          </a:p>
          <a:p>
            <a:r>
              <a:rPr lang="ru-RU" sz="2000" b="1" dirty="0"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357910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1800" b="1" smtClean="0">
                <a:solidFill>
                  <a:srgbClr val="002060"/>
                </a:solidFill>
                <a:latin typeface="Arial" charset="0"/>
              </a:rPr>
              <a:t>г.Зеленокумск,Ставропольский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 край, 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ул. 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Мира, 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д. 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18; 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факс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: (8 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86552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) 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6-08-88; тел</a:t>
            </a:r>
            <a:r>
              <a:rPr lang="ru-RU" b="1" dirty="0" smtClean="0">
                <a:solidFill>
                  <a:srgbClr val="002060"/>
                </a:solidFill>
              </a:rPr>
              <a:t>: (8 86552) 6-16-35;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адрес 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электронной почты: </a:t>
            </a:r>
            <a:r>
              <a:rPr lang="en-US" b="1" dirty="0" smtClean="0">
                <a:solidFill>
                  <a:srgbClr val="002060"/>
                </a:solidFill>
              </a:rPr>
              <a:t>sovetckii@rambler.ru</a:t>
            </a:r>
            <a:endParaRPr lang="ru-RU" sz="1800" b="1" dirty="0">
              <a:solidFill>
                <a:srgbClr val="002060"/>
              </a:solidFill>
              <a:latin typeface="Arial" charset="0"/>
            </a:endParaRPr>
          </a:p>
          <a:p>
            <a:endParaRPr lang="ru-RU" sz="1800" b="1" dirty="0" smtClean="0">
              <a:solidFill>
                <a:srgbClr val="002060"/>
              </a:solidFill>
              <a:latin typeface="Arial" charset="0"/>
            </a:endParaRPr>
          </a:p>
          <a:p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График 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работы  финансового 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управления:</a:t>
            </a:r>
            <a:endParaRPr lang="ru-RU" sz="1800" b="1" dirty="0">
              <a:solidFill>
                <a:srgbClr val="002060"/>
              </a:solidFill>
              <a:latin typeface="Arial" charset="0"/>
            </a:endParaRPr>
          </a:p>
          <a:p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Ежедневно - 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с 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9-00 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до 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18-00;</a:t>
            </a:r>
            <a:endParaRPr lang="ru-RU" sz="1800" b="1" dirty="0">
              <a:solidFill>
                <a:srgbClr val="002060"/>
              </a:solidFill>
              <a:latin typeface="Arial" charset="0"/>
            </a:endParaRPr>
          </a:p>
          <a:p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суббота, воскресенье - выходные дни.</a:t>
            </a:r>
          </a:p>
          <a:p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Обеденный перерыв - с 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13-00 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до </a:t>
            </a:r>
            <a:r>
              <a:rPr lang="ru-RU" sz="1800" b="1" dirty="0" smtClean="0">
                <a:solidFill>
                  <a:srgbClr val="002060"/>
                </a:solidFill>
                <a:latin typeface="Arial" charset="0"/>
              </a:rPr>
              <a:t>14-00</a:t>
            </a:r>
            <a:r>
              <a:rPr lang="ru-RU" sz="1800" b="1" dirty="0">
                <a:solidFill>
                  <a:srgbClr val="002060"/>
                </a:solidFill>
                <a:latin typeface="Arial" charset="0"/>
              </a:rPr>
              <a:t>.</a:t>
            </a:r>
          </a:p>
          <a:p>
            <a:endParaRPr lang="ru-RU" sz="18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00100" y="128426"/>
            <a:ext cx="8001056" cy="728806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79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Контактная информация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Рисунок 17" descr="sovetskiyr-n-gerb-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6858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1716</TotalTime>
  <Words>3226</Words>
  <PresentationFormat>Экран (4:3)</PresentationFormat>
  <Paragraphs>804</Paragraphs>
  <Slides>52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52</vt:i4>
      </vt:variant>
    </vt:vector>
  </HeadingPairs>
  <TitlesOfParts>
    <vt:vector size="57" baseType="lpstr">
      <vt:lpstr>Тема Office</vt:lpstr>
      <vt:lpstr>1_Тема Office</vt:lpstr>
      <vt:lpstr>2_Тема Office</vt:lpstr>
      <vt:lpstr>Worksheet</vt:lpstr>
      <vt:lpstr>Диаграмма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Какие основные подходы  по формированию расходной части бюджета Советского муниципального района Ставропольского края на 2016 год? </vt:lpstr>
      <vt:lpstr>Какие муниципальные программы  социальной направленности в Советском муниципальном  районе Ставропольского края будут реализованы в 2016 году?</vt:lpstr>
      <vt:lpstr>Слайд 25</vt:lpstr>
      <vt:lpstr>Какие муниципальные программы, направленные на  поддержку отраслей экономики, будут реализованы в  Советском муниципальном районе в 2016 году?                                                                                   </vt:lpstr>
      <vt:lpstr>Какие предполагаются расходы на муниципальные программы общего характера в 2016 году?</vt:lpstr>
      <vt:lpstr>Слайд 28</vt:lpstr>
      <vt:lpstr>Слайд 29</vt:lpstr>
      <vt:lpstr>Какие предполагается произвести расходы на образование на 2016 год? осуществляющиеся в рамках МП «Развитие образования и   молодежной политики», утвержденной постановлением администрации Советского муниципального района от 31 декабря 2015 года №1224  </vt:lpstr>
      <vt:lpstr>Слайд 31</vt:lpstr>
      <vt:lpstr>Слайд 32</vt:lpstr>
      <vt:lpstr>Какие расходы в 2016 году на физ. культуру и спорт будут осуществляться                                    в рамках МП «Развитие физ.культуры и спорта», утвержденную                             постановлением администрации Советского муниципального района                                                                          от 31 декабря 2015 года №1226?</vt:lpstr>
      <vt:lpstr>Какие предусмотрены мероприятия МП «Развитие культуры в Советском муниципальном    районе» , утвержденную постановлением администрации Советского муниципального района от 31 декабря 2015 г. №1225  на 35 980,68 тыс.руб.</vt:lpstr>
      <vt:lpstr>          Какие расходы бюджета Советского муниципального района           Ставропольского края по доп. образованию предусмотрены в 2016 году?</vt:lpstr>
      <vt:lpstr>Какие расходы на социальную поддержку граждан в 2016 году будут  осуществлятся в рамках МП «Социальная поддержка граждан Советского муниципального района Ставропольского края», утвержденной  постановлением администрации Советского муниципального района от 11 августа 2015 года №721?</vt:lpstr>
      <vt:lpstr>Слайд 37</vt:lpstr>
      <vt:lpstr>Слайд 38</vt:lpstr>
      <vt:lpstr>Слайд 39</vt:lpstr>
      <vt:lpstr>Слайд 40</vt:lpstr>
      <vt:lpstr>Какие будут направленны средства на поддержку отраслей экономики  в 2016 году в Советском муниципальном районе Ставропольского края осуществляемые в рамках МП: «Развитие дорожного хозяйства и повышение безопасности дорожного движения», «Экономическое развитие Советского муниципального района»,               «Развитие градостроительства, строительства и архитектуры»? </vt:lpstr>
      <vt:lpstr>Какие будут направленны средства на развитие градостроительства, строительства и архитектуры в 2016 году в Советском муниципальном районе Ставропольского края?  осуществляемые в рамках МП «Развитие градостроительства, строительства и архитектуры в Советском муниципальном районе Ставропольского края», утвержденной постановлением администрации Советского муниципального района от 6 февраля 2015 г. №101 </vt:lpstr>
      <vt:lpstr> Какие планируется направить средства на развитие сельского хозяйства на 2016 год в рамках МП «Экономическое развитие Советского муниципального района Ставропольского края», утвержденную постановлением администрации Советского муниципального района                   от 26 июня 2014 г. №580?</vt:lpstr>
      <vt:lpstr>Слайд 44</vt:lpstr>
      <vt:lpstr>Каков объем средств предусмотрен на развитие малого и среднего  предпринимательства в рамках МП «Экономическое развитие Советского  муниципального района Ставропольского края», утвержденную постановлением администрации Советского муниципального района от 26 июня 2014 г. №580?</vt:lpstr>
      <vt:lpstr>Каков объем средств предусмотрен на национальную безопасность и правоохранительную деятельность на 2016 год  в рамках МП «Предупреждение и ликвидация последствий чрезвычайных ситуаций на территории Советского муниципального района Ставропольского края», утвержденную постановлением администрации Советского муниципального района от 4 августа 2014 г. №702 ?</vt:lpstr>
      <vt:lpstr>Каков объем средств предусмотрен  на реализацию вопроса общего  характера в 2016 году в рамках МП: «Развитие архивного дела»,  «Развитие муниципальной службы»,  «Снижение административных барьеров, оптимизация и повышение качества предоставления государственных и муниципальных услуг»? </vt:lpstr>
      <vt:lpstr>Каков объем средств будет направлен на обеспечение деятельности  предоставления государственных и муниципальных услуг МФЦ в 2016 году,  в рамках МП «Снижение административных барьеров, оптимизация и повышение качества предоставления государственных и муниципальных услуг в  Советском муниципальном районе Ставропольского края», утвержденную постановлением администрации Советского муниципального района от 31 декабря 2015 г. №1227?</vt:lpstr>
      <vt:lpstr>  Каков объем средств будет направлен на обеспечение деятельности работы архивного отдела в 2016 году, в рамках МП «Развитие архивного дела в  Советском муниципальном районе Ставропольского края», утвержденную постановлением администрации Советского муниципального района от 31 декабря 2015 г. №1230? </vt:lpstr>
      <vt:lpstr> Сколько средств будет направлено на повышение эффективности муниципальной службы в 2016 году в рамках МП «Развитие муниципальной службы в  Советском муниципальном районе Ставропольского края», утвержденную постановлением администрации Советского муниципального района от 1 июля 2014 г. №595? </vt:lpstr>
      <vt:lpstr>Слайд 51</vt:lpstr>
      <vt:lpstr>Слайд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EreshenkoEA</dc:creator>
  <cp:lastModifiedBy>sokula</cp:lastModifiedBy>
  <cp:revision>337</cp:revision>
  <dcterms:created xsi:type="dcterms:W3CDTF">2016-02-19T07:21:07Z</dcterms:created>
  <dcterms:modified xsi:type="dcterms:W3CDTF">2016-08-10T12:54:41Z</dcterms:modified>
</cp:coreProperties>
</file>