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50.xml" ContentType="application/vnd.openxmlformats-officedocument.presentationml.slide+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102.xml" ContentType="application/vnd.openxmlformats-officedocument.presentationml.slideLayout+xml"/>
  <Override PartName="/ppt/diagrams/layout17.xml" ContentType="application/vnd.openxmlformats-officedocument.drawingml.diagram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50.xml" ContentType="application/vnd.openxmlformats-officedocument.presentationml.slide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slideLayouts/slideLayout87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diagrams/colors4.xml" ContentType="application/vnd.openxmlformats-officedocument.drawingml.diagramColors+xml"/>
  <Override PartName="/ppt/diagrams/data18.xml" ContentType="application/vnd.openxmlformats-officedocument.drawingml.diagramData+xml"/>
  <Override PartName="/ppt/diagrams/drawing10.xml" ContentType="application/vnd.ms-office.drawingml.diagramDrawing+xml"/>
  <Override PartName="/ppt/slides/slide19.xml" ContentType="application/vnd.openxmlformats-officedocument.presentationml.slide+xml"/>
  <Default Extension="png" ContentType="image/png"/>
  <Override PartName="/ppt/slideLayouts/slideLayout118.xml" ContentType="application/vnd.openxmlformats-officedocument.presentationml.slideLayout+xml"/>
  <Override PartName="/ppt/slideLayouts/slideLayout165.xml" ContentType="application/vnd.openxmlformats-officedocument.presentationml.slideLayout+xml"/>
  <Override PartName="/ppt/drawings/drawing3.xml" ContentType="application/vnd.openxmlformats-officedocument.drawingml.chartshapes+xml"/>
  <Override PartName="/ppt/diagrams/layout20.xml" ContentType="application/vnd.openxmlformats-officedocument.drawingml.diagram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44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diagrams/data21.xml" ContentType="application/vnd.openxmlformats-officedocument.drawingml.diagramData+xml"/>
  <Override PartName="/ppt/slides/slide22.xml" ContentType="application/vnd.openxmlformats-officedocument.presentationml.slide+xml"/>
  <Override PartName="/ppt/slideLayouts/slideLayout219.xml" ContentType="application/vnd.openxmlformats-officedocument.presentationml.slideLayout+xml"/>
  <Override PartName="/ppt/diagrams/layout6.xml" ContentType="application/vnd.openxmlformats-officedocument.drawingml.diagramLayout+xml"/>
  <Override PartName="/ppt/slideLayouts/slideLayout21.xml" ContentType="application/vnd.openxmlformats-officedocument.presentationml.slideLayout+xml"/>
  <Override PartName="/ppt/slideLayouts/slideLayout121.xml" ContentType="application/vnd.openxmlformats-officedocument.presentationml.slideLayout+xml"/>
  <Override PartName="/ppt/diagrams/quickStyle25.xml" ContentType="application/vnd.openxmlformats-officedocument.drawingml.diagramStyle+xml"/>
  <Override PartName="/ppt/slideLayouts/slideLayout244.xml" ContentType="application/vnd.openxmlformats-officedocument.presentationml.slideLayout+xml"/>
  <Override PartName="/ppt/diagrams/drawing8.xml" ContentType="application/vnd.ms-office.drawingml.diagramDrawing+xml"/>
  <Override PartName="/ppt/slideLayouts/slideLayout222.xml" ContentType="application/vnd.openxmlformats-officedocument.presentationml.slideLayout+xml"/>
  <Override PartName="/ppt/diagrams/layout14.xml" ContentType="application/vnd.openxmlformats-officedocument.drawingml.diagram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slideLayouts/slideLayout159.xml" ContentType="application/vnd.openxmlformats-officedocument.presentationml.slideLayout+xml"/>
  <Override PartName="/ppt/diagrams/colors24.xml" ContentType="application/vnd.openxmlformats-officedocument.drawingml.diagramColors+xml"/>
  <Override PartName="/ppt/slides/slide38.xml" ContentType="application/vnd.openxmlformats-officedocument.presentationml.slide+xml"/>
  <Override PartName="/ppt/slideLayouts/slideLayout137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200.xml" ContentType="application/vnd.openxmlformats-officedocument.presentationml.slideLayout+xml"/>
  <Override PartName="/ppt/diagrams/colors1.xml" ContentType="application/vnd.openxmlformats-officedocument.drawingml.diagramColors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diagrams/data15.xml" ContentType="application/vnd.openxmlformats-officedocument.drawingml.diagramData+xml"/>
  <Override PartName="/ppt/slides/slide16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diagrams/quickStyle19.xml" ContentType="application/vnd.openxmlformats-officedocument.drawingml.diagramStyle+xml"/>
  <Override PartName="/ppt/slides/slide41.xml" ContentType="application/vnd.openxmlformats-officedocument.presentationml.slide+xml"/>
  <Override PartName="/ppt/slideLayouts/slideLayout140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s/slide30.xml" ContentType="application/vnd.openxmlformats-officedocument.presentationml.slide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diagrams/layout19.xml" ContentType="application/vnd.openxmlformats-officedocument.drawingml.diagramLayout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52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slideLayouts/slideLayout89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2.xml" ContentType="application/vnd.openxmlformats-officedocument.theme+xml"/>
  <Override PartName="/ppt/slideLayouts/slideLayout241.xml" ContentType="application/vnd.openxmlformats-officedocument.presentationml.slideLayout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drawings/drawing5.xml" ContentType="application/vnd.openxmlformats-officedocument.drawingml.chartshapes+xml"/>
  <Override PartName="/ppt/diagrams/layout11.xml" ContentType="application/vnd.openxmlformats-officedocument.drawingml.diagramLayout+xml"/>
  <Override PartName="/ppt/diagrams/layout22.xml" ContentType="application/vnd.openxmlformats-officedocument.drawingml.diagramLayout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7.xml" ContentType="application/vnd.openxmlformats-officedocument.presentationml.slide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46.xml" ContentType="application/vnd.openxmlformats-officedocument.presentationml.slid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24.xml" ContentType="application/vnd.openxmlformats-officedocument.presentationml.slideLayout+xml"/>
  <Override PartName="/ppt/diagrams/layout16.xml" ContentType="application/vnd.openxmlformats-officedocument.drawingml.diagram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diagrams/drawing20.xml" ContentType="application/vnd.ms-office.drawingml.diagramDrawing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diagrams/data17.xml" ContentType="application/vnd.openxmlformats-officedocument.drawingml.diagramData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diagrams/data20.xml" ContentType="application/vnd.openxmlformats-officedocument.drawingml.diagramData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54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24.xml" ContentType="application/vnd.openxmlformats-officedocument.drawingml.diagramStyle+xml"/>
  <Override PartName="/ppt/diagrams/drawing25.xml" ContentType="application/vnd.ms-office.drawingml.diagramDrawing+xml"/>
  <Override PartName="/ppt/theme/theme14.xml" ContentType="application/vnd.openxmlformats-officedocument.theme+xml"/>
  <Override PartName="/ppt/slideLayouts/slideLayout243.xml" ContentType="application/vnd.openxmlformats-officedocument.presentationml.slideLayout+xml"/>
  <Override PartName="/ppt/diagrams/colors8.xml" ContentType="application/vnd.openxmlformats-officedocument.drawingml.diagramColors+xml"/>
  <Override PartName="/ppt/charts/chart7.xml" ContentType="application/vnd.openxmlformats-officedocument.drawingml.chart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slideLayouts/slideLayout232.xml" ContentType="application/vnd.openxmlformats-officedocument.presentationml.slideLayout+xml"/>
  <Override PartName="/ppt/diagrams/layout13.xml" ContentType="application/vnd.openxmlformats-officedocument.drawingml.diagramLayout+xml"/>
  <Override PartName="/ppt/diagrams/layout24.xml" ContentType="application/vnd.openxmlformats-officedocument.drawingml.diagramLayout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diagrams/quickStyle7.xml" ContentType="application/vnd.openxmlformats-officedocument.drawingml.diagramStyle+xml"/>
  <Override PartName="/ppt/slides/slide48.xml" ContentType="application/vnd.openxmlformats-officedocument.presentationml.slide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diagrams/colors12.xml" ContentType="application/vnd.openxmlformats-officedocument.drawingml.diagramColors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diagrams/drawing19.xml" ContentType="application/vnd.ms-office.drawingml.diagramDrawing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248.xml" ContentType="application/vnd.openxmlformats-officedocument.presentationml.slideLayout+xml"/>
  <Override PartName="/ppt/diagrams/quickStyle18.xml" ContentType="application/vnd.openxmlformats-officedocument.drawingml.diagramStyle+xml"/>
  <Override PartName="/ppt/slides/slide40.xml" ContentType="application/vnd.openxmlformats-officedocument.presentationml.slide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diagrams/layout18.xml" ContentType="application/vnd.openxmlformats-officedocument.drawingml.diagram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51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11.xml" ContentType="application/vnd.ms-office.drawingml.diagramDrawing+xml"/>
  <Override PartName="/ppt/diagrams/drawing22.xml" ContentType="application/vnd.ms-office.drawingml.diagramDrawing+xml"/>
  <Override PartName="/ppt/slideLayouts/slideLayout88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1.xml" ContentType="application/vnd.openxmlformats-officedocument.theme+xml"/>
  <Override PartName="/ppt/slideLayouts/slideLayout240.xml" ContentType="application/vnd.openxmlformats-officedocument.presentationml.slideLayout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diagrams/colors20.xml" ContentType="application/vnd.openxmlformats-officedocument.drawingml.diagramColors+xml"/>
  <Override PartName="/ppt/slides/slide34.xml" ContentType="application/vnd.openxmlformats-officedocument.presentationml.slide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diagrams/data11.xml" ContentType="application/vnd.openxmlformats-officedocument.drawingml.diagramData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245.xml" ContentType="application/vnd.openxmlformats-officedocument.presentationml.slideLayout+xml"/>
  <Override PartName="/ppt/theme/theme16.xml" ContentType="application/vnd.openxmlformats-officedocument.theme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diagrams/layout15.xml" ContentType="application/vnd.openxmlformats-officedocument.drawingml.diagramLayout+xml"/>
  <Override PartName="/ppt/diagrams/drawing9.xml" ContentType="application/vnd.ms-office.drawingml.diagramDrawing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diagrams/quickStyle9.xml" ContentType="application/vnd.openxmlformats-officedocument.drawingml.diagramStyle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charts/chart1.xml" ContentType="application/vnd.openxmlformats-officedocument.drawingml.chart+xml"/>
  <Override PartName="/ppt/diagrams/colors14.xml" ContentType="application/vnd.openxmlformats-officedocument.drawingml.diagramColors+xml"/>
  <Override PartName="/ppt/diagrams/colors25.xml" ContentType="application/vnd.openxmlformats-officedocument.drawingml.diagramColor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diagrams/colors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53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diagrams/quickStyle1.xml" ContentType="application/vnd.openxmlformats-officedocument.drawingml.diagramStyl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206.xml" ContentType="application/vnd.openxmlformats-officedocument.presentationml.slideLayout+xml"/>
  <Override PartName="/ppt/slideLayouts/slideLayout253.xml" ContentType="application/vnd.openxmlformats-officedocument.presentationml.slide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charts/chart6.xml" ContentType="application/vnd.openxmlformats-officedocument.drawingml.chart+xml"/>
  <Override PartName="/ppt/diagrams/quickStyle12.xml" ContentType="application/vnd.openxmlformats-officedocument.drawingml.diagramStyle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13.xml" ContentType="application/vnd.ms-office.drawingml.diagramDrawing+xml"/>
  <Override PartName="/ppt/diagrams/drawing24.xml" ContentType="application/vnd.ms-office.drawingml.diagramDrawing+xml"/>
  <Override PartName="/ppt/slideLayouts/slideLayout179.xml" ContentType="application/vnd.openxmlformats-officedocument.presentationml.slideLayout+xml"/>
  <Override PartName="/ppt/theme/theme13.xml" ContentType="application/vnd.openxmlformats-officedocument.theme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diagrams/layout23.xml" ContentType="application/vnd.openxmlformats-officedocument.drawingml.diagram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slideMasters/slideMaster3.xml" ContentType="application/vnd.openxmlformats-officedocument.presentationml.slideMaster+xml"/>
  <Override PartName="/ppt/slides/slide58.xml" ContentType="application/vnd.openxmlformats-officedocument.presentationml.slide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diagrams/colors22.xml" ContentType="application/vnd.openxmlformats-officedocument.drawingml.diagramColors+xml"/>
  <Override PartName="/ppt/slides/slide36.xml" ContentType="application/vnd.openxmlformats-officedocument.presentationml.sl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diagrams/data13.xml" ContentType="application/vnd.openxmlformats-officedocument.drawingml.diagramData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236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214.xml" ContentType="application/vnd.openxmlformats-officedocument.presentationml.slideLayout+xml"/>
  <Override PartName="/ppt/diagrams/layout1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slideLayouts/slideLayout98.xml" ContentType="application/vnd.openxmlformats-officedocument.presentationml.slideLayout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76.xml" ContentType="application/vnd.openxmlformats-officedocument.presentationml.slideLayout+xml"/>
  <Override PartName="/ppt/diagrams/drawing3.xml" ContentType="application/vnd.ms-office.drawingml.diagramDrawing+xml"/>
  <Override PartName="/ppt/slides/slide55.xml" ContentType="application/vnd.openxmlformats-officedocument.presentationml.slide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s/slide33.xml" ContentType="application/vnd.openxmlformats-officedocument.presentationml.slide+xml"/>
  <Override PartName="/ppt/slideLayouts/slideLayout54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10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55.xml" ContentType="application/vnd.openxmlformats-officedocument.presentationml.slide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charts/chart8.xml" ContentType="application/vnd.openxmlformats-officedocument.drawingml.chart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15.xml" ContentType="application/vnd.openxmlformats-officedocument.theme+xml"/>
  <Override PartName="/ppt/charts/chart10.xml" ContentType="application/vnd.openxmlformats-officedocument.drawingml.chart+xml"/>
  <Override PartName="/ppt/diagrams/layout25.xml" ContentType="application/vnd.openxmlformats-officedocument.drawingml.diagramLayout+xml"/>
  <Override PartName="/ppt/diagrams/quickStyle8.xml" ContentType="application/vnd.openxmlformats-officedocument.drawingml.diagramStyle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slideLayouts/slideLayout211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95.xml" ContentType="application/vnd.openxmlformats-officedocument.presentationml.slideLayout+xml"/>
  <Override PartName="/ppt/diagrams/colors13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s/slide52.xml" ContentType="application/vnd.openxmlformats-officedocument.presentationml.slide+xml"/>
  <Override PartName="/ppt/slideLayouts/slideLayout26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  <p:sldMasterId id="2147483724" r:id="rId2"/>
    <p:sldMasterId id="2147483760" r:id="rId3"/>
    <p:sldMasterId id="2147483778" r:id="rId4"/>
    <p:sldMasterId id="2147483796" r:id="rId5"/>
    <p:sldMasterId id="2147483814" r:id="rId6"/>
    <p:sldMasterId id="2147483832" r:id="rId7"/>
    <p:sldMasterId id="2147483850" r:id="rId8"/>
    <p:sldMasterId id="2147483868" r:id="rId9"/>
    <p:sldMasterId id="2147483886" r:id="rId10"/>
    <p:sldMasterId id="2147483904" r:id="rId11"/>
    <p:sldMasterId id="2147483922" r:id="rId12"/>
    <p:sldMasterId id="2147483940" r:id="rId13"/>
    <p:sldMasterId id="2147483958" r:id="rId14"/>
    <p:sldMasterId id="2147483976" r:id="rId15"/>
  </p:sldMasterIdLst>
  <p:notesMasterIdLst>
    <p:notesMasterId r:id="rId79"/>
  </p:notesMasterIdLst>
  <p:sldIdLst>
    <p:sldId id="256" r:id="rId16"/>
    <p:sldId id="294" r:id="rId17"/>
    <p:sldId id="352" r:id="rId18"/>
    <p:sldId id="340" r:id="rId19"/>
    <p:sldId id="342" r:id="rId20"/>
    <p:sldId id="341" r:id="rId21"/>
    <p:sldId id="271" r:id="rId22"/>
    <p:sldId id="314" r:id="rId23"/>
    <p:sldId id="343" r:id="rId24"/>
    <p:sldId id="287" r:id="rId25"/>
    <p:sldId id="298" r:id="rId26"/>
    <p:sldId id="302" r:id="rId27"/>
    <p:sldId id="301" r:id="rId28"/>
    <p:sldId id="339" r:id="rId29"/>
    <p:sldId id="303" r:id="rId30"/>
    <p:sldId id="300" r:id="rId31"/>
    <p:sldId id="305" r:id="rId32"/>
    <p:sldId id="308" r:id="rId33"/>
    <p:sldId id="309" r:id="rId34"/>
    <p:sldId id="313" r:id="rId35"/>
    <p:sldId id="353" r:id="rId36"/>
    <p:sldId id="273" r:id="rId37"/>
    <p:sldId id="306" r:id="rId38"/>
    <p:sldId id="315" r:id="rId39"/>
    <p:sldId id="321" r:id="rId40"/>
    <p:sldId id="310" r:id="rId41"/>
    <p:sldId id="311" r:id="rId42"/>
    <p:sldId id="280" r:id="rId43"/>
    <p:sldId id="344" r:id="rId44"/>
    <p:sldId id="282" r:id="rId45"/>
    <p:sldId id="283" r:id="rId46"/>
    <p:sldId id="316" r:id="rId47"/>
    <p:sldId id="319" r:id="rId48"/>
    <p:sldId id="320" r:id="rId49"/>
    <p:sldId id="322" r:id="rId50"/>
    <p:sldId id="285" r:id="rId51"/>
    <p:sldId id="361" r:id="rId52"/>
    <p:sldId id="348" r:id="rId53"/>
    <p:sldId id="324" r:id="rId54"/>
    <p:sldId id="325" r:id="rId55"/>
    <p:sldId id="326" r:id="rId56"/>
    <p:sldId id="336" r:id="rId57"/>
    <p:sldId id="337" r:id="rId58"/>
    <p:sldId id="327" r:id="rId59"/>
    <p:sldId id="357" r:id="rId60"/>
    <p:sldId id="328" r:id="rId61"/>
    <p:sldId id="359" r:id="rId62"/>
    <p:sldId id="338" r:id="rId63"/>
    <p:sldId id="329" r:id="rId64"/>
    <p:sldId id="335" r:id="rId65"/>
    <p:sldId id="350" r:id="rId66"/>
    <p:sldId id="330" r:id="rId67"/>
    <p:sldId id="360" r:id="rId68"/>
    <p:sldId id="331" r:id="rId69"/>
    <p:sldId id="332" r:id="rId70"/>
    <p:sldId id="333" r:id="rId71"/>
    <p:sldId id="362" r:id="rId72"/>
    <p:sldId id="334" r:id="rId73"/>
    <p:sldId id="356" r:id="rId74"/>
    <p:sldId id="346" r:id="rId75"/>
    <p:sldId id="258" r:id="rId76"/>
    <p:sldId id="323" r:id="rId77"/>
    <p:sldId id="355" r:id="rId78"/>
  </p:sldIdLst>
  <p:sldSz cx="12192000" cy="6858000"/>
  <p:notesSz cx="681355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842" userDrawn="1">
          <p15:clr>
            <a:srgbClr val="A4A3A4"/>
          </p15:clr>
        </p15:guide>
        <p15:guide id="2" pos="545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F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753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-72" y="-1242"/>
      </p:cViewPr>
      <p:guideLst>
        <p:guide orient="horz" pos="1842"/>
        <p:guide pos="545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slide" Target="slides/slide32.xml"/><Relationship Id="rId50" Type="http://schemas.openxmlformats.org/officeDocument/2006/relationships/slide" Target="slides/slide35.xml"/><Relationship Id="rId55" Type="http://schemas.openxmlformats.org/officeDocument/2006/relationships/slide" Target="slides/slide40.xml"/><Relationship Id="rId63" Type="http://schemas.openxmlformats.org/officeDocument/2006/relationships/slide" Target="slides/slide48.xml"/><Relationship Id="rId68" Type="http://schemas.openxmlformats.org/officeDocument/2006/relationships/slide" Target="slides/slide53.xml"/><Relationship Id="rId76" Type="http://schemas.openxmlformats.org/officeDocument/2006/relationships/slide" Target="slides/slide6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9" Type="http://schemas.openxmlformats.org/officeDocument/2006/relationships/slide" Target="slides/slide14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3" Type="http://schemas.openxmlformats.org/officeDocument/2006/relationships/slide" Target="slides/slide38.xml"/><Relationship Id="rId58" Type="http://schemas.openxmlformats.org/officeDocument/2006/relationships/slide" Target="slides/slide43.xml"/><Relationship Id="rId66" Type="http://schemas.openxmlformats.org/officeDocument/2006/relationships/slide" Target="slides/slide51.xml"/><Relationship Id="rId74" Type="http://schemas.openxmlformats.org/officeDocument/2006/relationships/slide" Target="slides/slide59.xml"/><Relationship Id="rId79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6.xml"/><Relationship Id="rId82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slide" Target="slides/slide37.xml"/><Relationship Id="rId60" Type="http://schemas.openxmlformats.org/officeDocument/2006/relationships/slide" Target="slides/slide45.xml"/><Relationship Id="rId65" Type="http://schemas.openxmlformats.org/officeDocument/2006/relationships/slide" Target="slides/slide50.xml"/><Relationship Id="rId73" Type="http://schemas.openxmlformats.org/officeDocument/2006/relationships/slide" Target="slides/slide58.xml"/><Relationship Id="rId78" Type="http://schemas.openxmlformats.org/officeDocument/2006/relationships/slide" Target="slides/slide63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slide" Target="slides/slide33.xml"/><Relationship Id="rId56" Type="http://schemas.openxmlformats.org/officeDocument/2006/relationships/slide" Target="slides/slide41.xml"/><Relationship Id="rId64" Type="http://schemas.openxmlformats.org/officeDocument/2006/relationships/slide" Target="slides/slide49.xml"/><Relationship Id="rId69" Type="http://schemas.openxmlformats.org/officeDocument/2006/relationships/slide" Target="slides/slide54.xml"/><Relationship Id="rId77" Type="http://schemas.openxmlformats.org/officeDocument/2006/relationships/slide" Target="slides/slide62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6.xml"/><Relationship Id="rId72" Type="http://schemas.openxmlformats.org/officeDocument/2006/relationships/slide" Target="slides/slide57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59" Type="http://schemas.openxmlformats.org/officeDocument/2006/relationships/slide" Target="slides/slide44.xml"/><Relationship Id="rId67" Type="http://schemas.openxmlformats.org/officeDocument/2006/relationships/slide" Target="slides/slide52.xml"/><Relationship Id="rId20" Type="http://schemas.openxmlformats.org/officeDocument/2006/relationships/slide" Target="slides/slide5.xml"/><Relationship Id="rId41" Type="http://schemas.openxmlformats.org/officeDocument/2006/relationships/slide" Target="slides/slide26.xml"/><Relationship Id="rId54" Type="http://schemas.openxmlformats.org/officeDocument/2006/relationships/slide" Target="slides/slide39.xml"/><Relationship Id="rId62" Type="http://schemas.openxmlformats.org/officeDocument/2006/relationships/slide" Target="slides/slide47.xml"/><Relationship Id="rId70" Type="http://schemas.openxmlformats.org/officeDocument/2006/relationships/slide" Target="slides/slide55.xml"/><Relationship Id="rId75" Type="http://schemas.openxmlformats.org/officeDocument/2006/relationships/slide" Target="slides/slide60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slide" Target="slides/slide34.xml"/><Relationship Id="rId57" Type="http://schemas.openxmlformats.org/officeDocument/2006/relationships/slide" Target="slides/slide4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&#1054;&#1041;&#1065;&#1040;&#1071;%202015\12%20&#1044;&#1045;&#1050;&#1040;&#1041;&#1056;&#1068;\&#1055;&#1091;&#1073;&#1083;&#1080;&#1095;&#1085;&#1099;&#1077;%20&#1089;&#1083;&#1091;&#1096;&#1072;&#1085;&#1080;&#1103;%20&#1087;&#1088;&#1086;&#1077;&#1082;&#1090;%20&#1073;&#1102;&#1076;&#1078;&#1077;&#1090;&#1072;%20&#1085;&#1072;%202016%20&#1075;&#1086;&#1076;\&#1076;&#1080;&#1072;&#1075;&#1088;&#1072;&#1084;&#1084;&#1099;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&#1054;&#1073;&#1097;&#1072;&#1103;%202\12%20&#1044;&#1045;&#1050;&#1040;&#1041;&#1056;&#1068;\&#1055;&#1091;&#1073;&#1083;&#1080;&#1095;&#1085;&#1099;&#1077;%20&#1089;&#1083;&#1091;&#1096;&#1072;&#1085;&#1080;&#1103;%20&#1073;&#1102;&#1076;&#1078;&#1077;&#1090;&#1072;%202012%20&#1075;&#1086;&#1076;&#1072;\&#1088;&#1072;&#1089;&#1095;&#1077;&#1090;&#1099;%20&#1082;%20&#1076;&#1080;&#1072;&#1075;&#1088;&#1072;&#1084;&#1084;&#1072;&#1084;%20&#1087;&#1086;%20&#1087;&#1091;&#1073;&#1083;&#1080;&#1095;&#1085;&#1099;&#1084;%20&#1089;&#1083;&#1091;&#1096;&#1072;&#1085;&#1080;&#1103;&#1084;%202012%20&#1075;&#1086;&#1076;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&#1054;&#1041;&#1065;&#1040;&#1071;%202015\12%20&#1044;&#1045;&#1050;&#1040;&#1041;&#1056;&#1068;\&#1055;&#1091;&#1073;&#1083;&#1080;&#1095;&#1085;&#1099;&#1077;%20&#1089;&#1083;&#1091;&#1096;&#1072;&#1085;&#1080;&#1103;%20&#1087;&#1088;&#1086;&#1077;&#1082;&#1090;%20&#1073;&#1102;&#1076;&#1078;&#1077;&#1090;&#1072;%20&#1085;&#1072;%202016%20&#1075;&#1086;&#1076;\&#1058;&#1072;&#1073;&#1083;&#1080;&#1094;&#1072;%20&#1082;%20&#1089;&#1083;&#1072;&#1081;&#1076;&#1091;%2010.xls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&#1054;&#1041;&#1065;&#1040;&#1071;%202015\12%20&#1044;&#1045;&#1050;&#1040;&#1041;&#1056;&#1068;\&#1055;&#1091;&#1073;&#1083;&#1080;&#1095;&#1085;&#1099;&#1077;%20&#1089;&#1083;&#1091;&#1096;&#1072;&#1085;&#1080;&#1103;%20&#1087;&#1088;&#1086;&#1077;&#1082;&#1090;%20&#1073;&#1102;&#1076;&#1078;&#1077;&#1090;&#1072;%20&#1085;&#1072;%202016%20&#1075;&#1086;&#1076;\&#1058;&#1072;&#1073;&#1083;&#1080;&#1094;&#1072;%20&#1082;%20&#1089;&#1083;&#1072;&#1081;&#1076;&#1091;%2010.xls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C:\Documents%20and%20Settings\&#1055;&#1086;&#1083;&#1100;&#1079;&#1086;&#1074;&#1072;&#1090;&#1077;&#1083;&#1100;\&#1056;&#1072;&#1073;&#1086;&#1095;&#1080;&#1081;%20&#1089;&#1090;&#1086;&#1083;\2016%20&#1075;&#1086;&#1076;\&#1072;&#1085;&#1072;&#1083;&#1080;&#1079;%20&#1087;&#1086;&#1089;&#1090;&#1091;&#1087;&#1083;&#1077;&#1085;&#1080;&#1103;%20&#1085;&#1072;&#1083;&#1086;&#1075;&#1086;&#1074;%20&#1076;&#1083;&#1103;%20&#1086;&#1090;&#1082;&#1088;&#1099;&#1090;&#1086;&#1075;&#1086;%20&#1073;&#1102;&#1076;&#1078;&#1077;&#1090;&#1072;.xls" TargetMode="External"/><Relationship Id="rId1" Type="http://schemas.openxmlformats.org/officeDocument/2006/relationships/image" Target="../media/image1.jpeg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&#1054;&#1041;&#1065;&#1040;&#1071;%202015\12%20&#1044;&#1045;&#1050;&#1040;&#1041;&#1056;&#1068;\&#1055;&#1091;&#1073;&#1083;&#1080;&#1095;&#1085;&#1099;&#1077;%20&#1089;&#1083;&#1091;&#1096;&#1072;&#1085;&#1080;&#1103;%20&#1087;&#1088;&#1086;&#1077;&#1082;&#1090;%20&#1073;&#1102;&#1076;&#1078;&#1077;&#1090;&#1072;%20&#1085;&#1072;%202016%20&#1075;&#1086;&#1076;\&#1076;&#1080;&#1072;&#1075;&#1088;&#1072;&#1084;&#1084;&#1099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&#1054;&#1041;&#1065;&#1040;&#1071;%202015\12%20&#1044;&#1045;&#1050;&#1040;&#1041;&#1056;&#1068;\&#1055;&#1091;&#1073;&#1083;&#1080;&#1095;&#1085;&#1099;&#1077;%20&#1089;&#1083;&#1091;&#1096;&#1072;&#1085;&#1080;&#1103;%20&#1087;&#1088;&#1086;&#1077;&#1082;&#1090;%20&#1073;&#1102;&#1076;&#1078;&#1077;&#1090;&#1072;%20&#1085;&#1072;%202016%20&#1075;&#1086;&#1076;\&#1076;&#1080;&#1072;&#1075;&#1088;&#1072;&#1084;&#1084;&#1099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&#1054;&#1041;&#1065;&#1040;&#1071;%202013\11%20&#1053;&#1054;&#1071;&#1041;&#1056;&#1068;\&#1055;&#1091;&#1073;&#1083;&#1080;&#1095;&#1085;&#1099;&#1077;%20&#1089;&#1083;&#1091;&#1096;&#1072;&#1085;&#1080;&#1103;\&#1076;&#1080;&#1072;&#1075;&#1088;&#1072;&#1084;&#1084;&#1099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&#1054;&#1041;&#1065;&#1040;&#1071;%202013\11%20&#1053;&#1054;&#1071;&#1041;&#1056;&#1068;\&#1055;&#1091;&#1073;&#1083;&#1080;&#1095;&#1085;&#1099;&#1077;%20&#1089;&#1083;&#1091;&#1096;&#1072;&#1085;&#1080;&#1103;\&#1076;&#1080;&#1072;&#1075;&#1088;&#1072;&#1084;&#1084;&#1099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lcom\Desktop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1314</c:v>
                </c:pt>
                <c:pt idx="1">
                  <c:v>1345.1</c:v>
                </c:pt>
              </c:numCache>
            </c:numRef>
          </c:val>
        </c:ser>
        <c:dLbls/>
        <c:gapWidth val="75"/>
        <c:overlap val="100"/>
        <c:axId val="69886336"/>
        <c:axId val="69887872"/>
      </c:barChart>
      <c:catAx>
        <c:axId val="6988633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9887872"/>
        <c:crosses val="autoZero"/>
        <c:auto val="1"/>
        <c:lblAlgn val="ctr"/>
        <c:lblOffset val="100"/>
      </c:catAx>
      <c:valAx>
        <c:axId val="6988787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 w="25400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9886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'доходы 1'!$C$2</c:f>
              <c:strCache>
                <c:ptCount val="1"/>
                <c:pt idx="0">
                  <c:v>2015 год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'доходы 1'!$B$3:$B$5</c:f>
              <c:strCache>
                <c:ptCount val="3"/>
                <c:pt idx="0">
                  <c:v>Доходы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'доходы 1'!$C$3:$C$5</c:f>
              <c:numCache>
                <c:formatCode>#,##0.0</c:formatCode>
                <c:ptCount val="3"/>
                <c:pt idx="0">
                  <c:v>1408.1</c:v>
                </c:pt>
                <c:pt idx="1">
                  <c:v>182.4</c:v>
                </c:pt>
                <c:pt idx="2">
                  <c:v>1225.7</c:v>
                </c:pt>
              </c:numCache>
            </c:numRef>
          </c:val>
        </c:ser>
        <c:ser>
          <c:idx val="1"/>
          <c:order val="1"/>
          <c:tx>
            <c:strRef>
              <c:f>'доходы 1'!$D$2</c:f>
              <c:strCache>
                <c:ptCount val="1"/>
                <c:pt idx="0">
                  <c:v>2016 год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'доходы 1'!$B$3:$B$5</c:f>
              <c:strCache>
                <c:ptCount val="3"/>
                <c:pt idx="0">
                  <c:v>Доходы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'доходы 1'!$D$3:$D$5</c:f>
              <c:numCache>
                <c:formatCode>#,##0.0</c:formatCode>
                <c:ptCount val="3"/>
                <c:pt idx="0">
                  <c:v>1314</c:v>
                </c:pt>
                <c:pt idx="1">
                  <c:v>210.2</c:v>
                </c:pt>
                <c:pt idx="2">
                  <c:v>1103.8</c:v>
                </c:pt>
              </c:numCache>
            </c:numRef>
          </c:val>
        </c:ser>
        <c:dLbls/>
        <c:gapWidth val="75"/>
        <c:overlap val="-25"/>
        <c:axId val="102826368"/>
        <c:axId val="102827904"/>
      </c:barChart>
      <c:catAx>
        <c:axId val="102826368"/>
        <c:scaling>
          <c:orientation val="minMax"/>
        </c:scaling>
        <c:axPos val="b"/>
        <c:numFmt formatCode="General" sourceLinked="0"/>
        <c:majorTickMark val="none"/>
        <c:tickLblPos val="nextTo"/>
        <c:spPr>
          <a:solidFill>
            <a:schemeClr val="bg1"/>
          </a:solidFill>
        </c:spPr>
        <c:txPr>
          <a:bodyPr/>
          <a:lstStyle/>
          <a:p>
            <a:pPr>
              <a:defRPr sz="1400"/>
            </a:pPr>
            <a:endParaRPr lang="ru-RU"/>
          </a:p>
        </c:txPr>
        <c:crossAx val="102827904"/>
        <c:crosses val="autoZero"/>
        <c:auto val="1"/>
        <c:lblAlgn val="ctr"/>
        <c:lblOffset val="100"/>
      </c:catAx>
      <c:valAx>
        <c:axId val="102827904"/>
        <c:scaling>
          <c:orientation val="minMax"/>
          <c:max val="1800"/>
          <c:min val="0"/>
        </c:scaling>
        <c:axPos val="l"/>
        <c:majorGridlines/>
        <c:numFmt formatCode="#,##0.0" sourceLinked="1"/>
        <c:majorTickMark val="none"/>
        <c:tickLblPos val="nextTo"/>
        <c:crossAx val="102826368"/>
        <c:crosses val="autoZero"/>
        <c:crossBetween val="between"/>
      </c:valAx>
    </c:plotArea>
    <c:legend>
      <c:legendPos val="b"/>
      <c:layout/>
      <c:spPr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c:spPr>
      <c:txPr>
        <a:bodyPr/>
        <a:lstStyle/>
        <a:p>
          <a:pPr>
            <a:defRPr sz="1800">
              <a:solidFill>
                <a:schemeClr val="dk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4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8"/>
  <c:chart>
    <c:plotArea>
      <c:layout>
        <c:manualLayout>
          <c:layoutTarget val="inner"/>
          <c:xMode val="edge"/>
          <c:yMode val="edge"/>
          <c:x val="9.3055589101975797E-2"/>
          <c:y val="0.12656005616975469"/>
          <c:w val="0.81388888888889066"/>
          <c:h val="0.64615247897162453"/>
        </c:manualLayout>
      </c:layout>
      <c:ofPieChart>
        <c:ofPieType val="pie"/>
        <c:varyColors val="1"/>
        <c:ser>
          <c:idx val="0"/>
          <c:order val="0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0.12286718103474448"/>
                  <c:y val="1.6149108399332796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1 314,0</a:t>
                    </a:r>
                  </a:p>
                  <a:p>
                    <a:r>
                      <a:rPr lang="ru-RU" b="1" dirty="0"/>
                      <a:t>млн. р. </a:t>
                    </a:r>
                  </a:p>
                </c:rich>
              </c:tx>
              <c:dLblPos val="bestFit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0.11437581158308679"/>
                      <c:h val="0.1128028187534660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21184305659969793"/>
                  <c:y val="0.10853940513128779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baseline="0">
                        <a:solidFill>
                          <a:schemeClr val="tx1"/>
                        </a:solidFill>
                      </a:defRPr>
                    </a:pPr>
                    <a:r>
                      <a:rPr lang="ru-RU" b="1" dirty="0"/>
                      <a:t>326,9 млн. р. (24,9%)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0.18870815009209496"/>
                      <c:h val="0.2158812565799092"/>
                    </c:manualLayout>
                  </c15:layout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Лист7!$A$4:$A$5</c:f>
              <c:strCache>
                <c:ptCount val="2"/>
                <c:pt idx="0">
                  <c:v>Расходы за счет межбюджетных трансфертов</c:v>
                </c:pt>
                <c:pt idx="1">
                  <c:v>Расходы за счет средств местного бюджета</c:v>
                </c:pt>
              </c:strCache>
            </c:strRef>
          </c:cat>
          <c:val>
            <c:numRef>
              <c:f>Лист7!$B$4:$B$5</c:f>
              <c:numCache>
                <c:formatCode>General</c:formatCode>
                <c:ptCount val="2"/>
                <c:pt idx="0">
                  <c:v>920.3</c:v>
                </c:pt>
                <c:pt idx="1">
                  <c:v>121.3</c:v>
                </c:pt>
              </c:numCache>
            </c:numRef>
          </c:val>
        </c:ser>
        <c:dLbls>
          <c:showVal val="1"/>
        </c:dLbls>
        <c:gapWidth val="100"/>
        <c:secondPieSize val="75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4"/>
  <c:chart>
    <c:view3D>
      <c:rotX val="30"/>
      <c:rotY val="260"/>
      <c:perspective val="30"/>
    </c:view3D>
    <c:plotArea>
      <c:layout>
        <c:manualLayout>
          <c:layoutTarget val="inner"/>
          <c:xMode val="edge"/>
          <c:yMode val="edge"/>
          <c:x val="1.5893132919588249E-3"/>
          <c:y val="4.758203715305901E-4"/>
          <c:w val="0.98920753757757762"/>
          <c:h val="0.99904835925693858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5.7175630303769494E-3"/>
                  <c:y val="-4.4637474515227524E-2"/>
                </c:manualLayout>
              </c:layout>
              <c:dLblPos val="bestFit"/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511045494313221E-2"/>
                  <c:y val="3.2883129192184342E-2"/>
                </c:manualLayout>
              </c:layout>
              <c:dLblPos val="bestFit"/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9.5702519240413702E-4"/>
                  <c:y val="6.6782644975211511E-2"/>
                </c:manualLayout>
              </c:layout>
              <c:dLblPos val="bestFit"/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4.6668617087605883E-2"/>
                  <c:y val="0.14522376115770871"/>
                </c:manualLayout>
              </c:layout>
              <c:dLblPos val="bestFit"/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0.10487849037419295"/>
                  <c:y val="5.7593800102419983E-2"/>
                </c:manualLayout>
              </c:layout>
              <c:dLblPos val="bestFit"/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6488407699037634E-2"/>
                  <c:y val="2.7885680956547098E-2"/>
                </c:manualLayout>
              </c:layout>
              <c:dLblPos val="bestFit"/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6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Val val="1"/>
            <c:showCatName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'1'!$A$17:$A$71</c:f>
              <c:strCache>
                <c:ptCount val="6"/>
                <c:pt idx="0">
                  <c:v>НДФЛ</c:v>
                </c:pt>
                <c:pt idx="1">
                  <c:v>Акцизы</c:v>
                </c:pt>
                <c:pt idx="2">
                  <c:v>ЕНВД</c:v>
                </c:pt>
                <c:pt idx="3">
                  <c:v>ЕСХН</c:v>
                </c:pt>
                <c:pt idx="4">
                  <c:v>Патент</c:v>
                </c:pt>
                <c:pt idx="5">
                  <c:v>Неналоговые
доходы</c:v>
                </c:pt>
              </c:strCache>
            </c:strRef>
          </c:cat>
          <c:val>
            <c:numRef>
              <c:f>'1'!$B$17:$B$71</c:f>
              <c:numCache>
                <c:formatCode>0.0%</c:formatCode>
                <c:ptCount val="6"/>
                <c:pt idx="0">
                  <c:v>0.66279805364371436</c:v>
                </c:pt>
                <c:pt idx="1">
                  <c:v>2.4636247318528048E-2</c:v>
                </c:pt>
                <c:pt idx="2">
                  <c:v>8.5783322789777572E-2</c:v>
                </c:pt>
                <c:pt idx="3">
                  <c:v>1.2880578769876245E-2</c:v>
                </c:pt>
                <c:pt idx="4">
                  <c:v>2.3830022022555361E-3</c:v>
                </c:pt>
                <c:pt idx="5">
                  <c:v>0.21151879527585271</c:v>
                </c:pt>
              </c:numCache>
            </c:numRef>
          </c:val>
        </c:ser>
        <c:dLbls>
          <c:showVal val="1"/>
        </c:dLbls>
      </c:pie3DChart>
    </c:plotArea>
    <c:plotVisOnly val="1"/>
    <c:dispBlanksAs val="zero"/>
  </c:chart>
  <c:spPr>
    <a:noFill/>
    <a:ln>
      <a:noFill/>
    </a:ln>
  </c:spPr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8"/>
  <c:chart>
    <c:autoTitleDeleted val="1"/>
    <c:plotArea>
      <c:layout>
        <c:manualLayout>
          <c:layoutTarget val="inner"/>
          <c:xMode val="edge"/>
          <c:yMode val="edge"/>
          <c:x val="0.23899098617623318"/>
          <c:y val="0.10313016467285212"/>
          <c:w val="0.7289381300539779"/>
          <c:h val="0.87220827420972802"/>
        </c:manualLayout>
      </c:layout>
      <c:bar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'1'!$E$76:$E$81</c:f>
              <c:strCache>
                <c:ptCount val="6"/>
                <c:pt idx="0">
                  <c:v>Неналоговые
доходы</c:v>
                </c:pt>
                <c:pt idx="1">
                  <c:v>Акцизы</c:v>
                </c:pt>
                <c:pt idx="2">
                  <c:v>Патент</c:v>
                </c:pt>
                <c:pt idx="3">
                  <c:v>ЕСХН</c:v>
                </c:pt>
                <c:pt idx="4">
                  <c:v>ЕНВД</c:v>
                </c:pt>
                <c:pt idx="5">
                  <c:v>НДФЛ</c:v>
                </c:pt>
              </c:strCache>
            </c:strRef>
          </c:cat>
          <c:val>
            <c:numRef>
              <c:f>'1'!$F$76:$F$81</c:f>
            </c:numRef>
          </c:val>
        </c:ser>
        <c:ser>
          <c:idx val="1"/>
          <c:order val="1"/>
          <c:spPr>
            <a:solidFill>
              <a:schemeClr val="accent4">
                <a:lumMod val="50000"/>
              </a:schemeClr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44,5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5,2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0,5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18,0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5153105861767332E-3"/>
                  <c:y val="-5.604900253959347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139,4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6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'1'!$E$76:$E$81</c:f>
              <c:strCache>
                <c:ptCount val="6"/>
                <c:pt idx="0">
                  <c:v>Неналоговые
доходы</c:v>
                </c:pt>
                <c:pt idx="1">
                  <c:v>Акцизы</c:v>
                </c:pt>
                <c:pt idx="2">
                  <c:v>Патент</c:v>
                </c:pt>
                <c:pt idx="3">
                  <c:v>ЕСХН</c:v>
                </c:pt>
                <c:pt idx="4">
                  <c:v>ЕНВД</c:v>
                </c:pt>
                <c:pt idx="5">
                  <c:v>НДФЛ</c:v>
                </c:pt>
              </c:strCache>
            </c:strRef>
          </c:cat>
          <c:val>
            <c:numRef>
              <c:f>'1'!$G$76:$G$81</c:f>
              <c:numCache>
                <c:formatCode>#,##0</c:formatCode>
                <c:ptCount val="6"/>
                <c:pt idx="0">
                  <c:v>44469.5</c:v>
                </c:pt>
                <c:pt idx="1">
                  <c:v>5180</c:v>
                </c:pt>
                <c:pt idx="2">
                  <c:v>501</c:v>
                </c:pt>
                <c:pt idx="3">
                  <c:v>2708</c:v>
                </c:pt>
                <c:pt idx="4">
                  <c:v>18035</c:v>
                </c:pt>
                <c:pt idx="5">
                  <c:v>139351</c:v>
                </c:pt>
              </c:numCache>
            </c:numRef>
          </c:val>
        </c:ser>
        <c:dLbls>
          <c:showVal val="1"/>
        </c:dLbls>
        <c:overlap val="-25"/>
        <c:axId val="104501632"/>
        <c:axId val="104503168"/>
      </c:barChart>
      <c:catAx>
        <c:axId val="104501632"/>
        <c:scaling>
          <c:orientation val="minMax"/>
        </c:scaling>
        <c:axPos val="l"/>
        <c:numFmt formatCode="General" sourceLinked="0"/>
        <c:majorTickMark val="none"/>
        <c:tickLblPos val="nextTo"/>
        <c:spPr>
          <a:solidFill>
            <a:schemeClr val="bg1"/>
          </a:solidFill>
        </c:spPr>
        <c:crossAx val="104503168"/>
        <c:crosses val="autoZero"/>
        <c:auto val="1"/>
        <c:lblAlgn val="ctr"/>
        <c:lblOffset val="100"/>
      </c:catAx>
      <c:valAx>
        <c:axId val="104503168"/>
        <c:scaling>
          <c:orientation val="minMax"/>
        </c:scaling>
        <c:delete val="1"/>
        <c:axPos val="b"/>
        <c:numFmt formatCode="#,##0" sourceLinked="1"/>
        <c:tickLblPos val="nextTo"/>
        <c:crossAx val="10450163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roundedCorners val="1"/>
  <c:style val="8"/>
  <c:chart>
    <c:autoTitleDeleted val="1"/>
    <c:plotArea>
      <c:layout>
        <c:manualLayout>
          <c:layoutTarget val="inner"/>
          <c:xMode val="edge"/>
          <c:yMode val="edge"/>
          <c:x val="2.9905542172399449E-2"/>
          <c:y val="2.5158384460273384E-2"/>
          <c:w val="0.95920000257008176"/>
          <c:h val="0.94453781879588361"/>
        </c:manualLayout>
      </c:layout>
      <c:barChart>
        <c:barDir val="bar"/>
        <c:grouping val="clustered"/>
        <c:varyColors val="1"/>
        <c:ser>
          <c:idx val="0"/>
          <c:order val="0"/>
          <c:spPr>
            <a:blipFill>
              <a:blip xmlns:r="http://schemas.openxmlformats.org/officeDocument/2006/relationships" r:embed="rId1">
                <a:duotone>
                  <a:schemeClr val="accent6">
                    <a:tint val="65000"/>
                    <a:shade val="74000"/>
                    <a:satMod val="130000"/>
                    <a:lumMod val="90000"/>
                  </a:schemeClr>
                  <a:schemeClr val="accent6">
                    <a:tint val="65000"/>
                    <a:tint val="94000"/>
                    <a:satMod val="120000"/>
                    <a:lumMod val="104000"/>
                  </a:schemeClr>
                </a:duotone>
              </a:blip>
              <a:tile tx="0" ty="0" sx="100000" sy="100000" flip="none" algn="tl"/>
            </a:blipFill>
            <a:ln>
              <a:noFill/>
            </a:ln>
            <a:effectLst>
              <a:outerShdw blurRad="38100" dist="25400" dir="5400000" rotWithShape="0">
                <a:srgbClr val="000000">
                  <a:alpha val="60000"/>
                </a:srgbClr>
              </a:outerShdw>
            </a:effectLst>
          </c:spPr>
          <c:invertIfNegative val="1"/>
          <c:cat>
            <c:strRef>
              <c:f>'2015 2 '!$B$3:$B$12</c:f>
              <c:strCache>
                <c:ptCount val="10"/>
                <c:pt idx="0">
                  <c:v>ГУП СК "Ставрополькрайводоканал"</c:v>
                </c:pt>
                <c:pt idx="1">
                  <c:v>ООО СХП "Рассвет"</c:v>
                </c:pt>
                <c:pt idx="2">
                  <c:v>ФГУП ППЗ "СКЗОСП"</c:v>
                </c:pt>
                <c:pt idx="3">
                  <c:v>ООО "Шаумяновское"</c:v>
                </c:pt>
                <c:pt idx="4">
                  <c:v>ООО "Ульяновец"</c:v>
                </c:pt>
                <c:pt idx="5">
                  <c:v>ООО СХП "Подгорное"</c:v>
                </c:pt>
                <c:pt idx="6">
                  <c:v>ООО СХП "Александрия"</c:v>
                </c:pt>
                <c:pt idx="7">
                  <c:v>СХА "Птицефабрика Кумская"</c:v>
                </c:pt>
                <c:pt idx="8">
                  <c:v>АО "Черномортранснефть"</c:v>
                </c:pt>
                <c:pt idx="9">
                  <c:v>ООО "Газпром трансгаз Ставрополь"</c:v>
                </c:pt>
              </c:strCache>
            </c:strRef>
          </c:cat>
          <c:val>
            <c:numRef>
              <c:f>'2015 2 '!$C$3:$C$12</c:f>
            </c:numRef>
          </c:val>
        </c:ser>
        <c:ser>
          <c:idx val="1"/>
          <c:order val="1"/>
          <c:spPr>
            <a:blipFill>
              <a:blip xmlns:r="http://schemas.openxmlformats.org/officeDocument/2006/relationships" r:embed="rId1">
                <a:duotone>
                  <a:schemeClr val="accent6">
                    <a:shade val="74000"/>
                    <a:satMod val="130000"/>
                    <a:lumMod val="90000"/>
                  </a:schemeClr>
                  <a:schemeClr val="accent6">
                    <a:tint val="94000"/>
                    <a:satMod val="120000"/>
                    <a:lumMod val="104000"/>
                  </a:schemeClr>
                </a:duotone>
              </a:blip>
              <a:tile tx="0" ty="0" sx="100000" sy="100000" flip="none" algn="tl"/>
            </a:blipFill>
            <a:ln>
              <a:noFill/>
            </a:ln>
            <a:effectLst>
              <a:outerShdw blurRad="38100" dist="25400" dir="5400000" rotWithShape="0">
                <a:srgbClr val="000000">
                  <a:alpha val="60000"/>
                </a:srgbClr>
              </a:outerShdw>
            </a:effectLst>
          </c:spPr>
          <c:invertIfNegative val="1"/>
          <c:cat>
            <c:strRef>
              <c:f>'2015 2 '!$B$3:$B$12</c:f>
              <c:strCache>
                <c:ptCount val="10"/>
                <c:pt idx="0">
                  <c:v>ГУП СК "Ставрополькрайводоканал"</c:v>
                </c:pt>
                <c:pt idx="1">
                  <c:v>ООО СХП "Рассвет"</c:v>
                </c:pt>
                <c:pt idx="2">
                  <c:v>ФГУП ППЗ "СКЗОСП"</c:v>
                </c:pt>
                <c:pt idx="3">
                  <c:v>ООО "Шаумяновское"</c:v>
                </c:pt>
                <c:pt idx="4">
                  <c:v>ООО "Ульяновец"</c:v>
                </c:pt>
                <c:pt idx="5">
                  <c:v>ООО СХП "Подгорное"</c:v>
                </c:pt>
                <c:pt idx="6">
                  <c:v>ООО СХП "Александрия"</c:v>
                </c:pt>
                <c:pt idx="7">
                  <c:v>СХА "Птицефабрика Кумская"</c:v>
                </c:pt>
                <c:pt idx="8">
                  <c:v>АО "Черномортранснефть"</c:v>
                </c:pt>
                <c:pt idx="9">
                  <c:v>ООО "Газпром трансгаз Ставрополь"</c:v>
                </c:pt>
              </c:strCache>
            </c:strRef>
          </c:cat>
          <c:val>
            <c:numRef>
              <c:f>'2015 2 '!$D$3:$D$12</c:f>
            </c:numRef>
          </c:val>
        </c:ser>
        <c:ser>
          <c:idx val="2"/>
          <c:order val="2"/>
          <c:spPr>
            <a:blipFill>
              <a:blip xmlns:r="http://schemas.openxmlformats.org/officeDocument/2006/relationships" r:embed="rId1">
                <a:duotone>
                  <a:schemeClr val="accent6">
                    <a:shade val="65000"/>
                    <a:shade val="74000"/>
                    <a:satMod val="130000"/>
                    <a:lumMod val="90000"/>
                  </a:schemeClr>
                  <a:schemeClr val="accent6">
                    <a:shade val="65000"/>
                    <a:tint val="94000"/>
                    <a:satMod val="120000"/>
                    <a:lumMod val="104000"/>
                  </a:schemeClr>
                </a:duotone>
              </a:blip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1"/>
          <c:dPt>
            <c:idx val="9"/>
            <c:invertIfNegative val="1"/>
          </c:dPt>
          <c:dLbls>
            <c:dLbl>
              <c:idx val="4"/>
              <c:layout>
                <c:manualLayout>
                  <c:x val="3.2133989489310288E-2"/>
                  <c:y val="-7.7181658072695003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0.10194649628644252"/>
                      <c:h val="6.8987639995575722E-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5.1414383182896324E-2"/>
                  <c:y val="2.5728232240216399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8.4418865655909697E-2"/>
                      <c:h val="6.6414918059819222E-2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7.0110982564929574E-3"/>
                  <c:y val="-5.1454438715129985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5070795986292183E-2"/>
                      <c:h val="5.8696752252549729E-2"/>
                    </c:manualLayout>
                  </c15:layout>
                </c:ext>
              </c:extLst>
            </c:dLbl>
            <c:dLbl>
              <c:idx val="9"/>
              <c:layout>
                <c:manualLayout>
                  <c:x val="2.6875700300150407E-2"/>
                  <c:y val="1.2863609678782494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9.6290914136323916E-2"/>
                      <c:h val="6.1269474188306229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'2015 2 '!$B$3:$B$12</c:f>
              <c:strCache>
                <c:ptCount val="10"/>
                <c:pt idx="0">
                  <c:v>ГУП СК "Ставрополькрайводоканал"</c:v>
                </c:pt>
                <c:pt idx="1">
                  <c:v>ООО СХП "Рассвет"</c:v>
                </c:pt>
                <c:pt idx="2">
                  <c:v>ФГУП ППЗ "СКЗОСП"</c:v>
                </c:pt>
                <c:pt idx="3">
                  <c:v>ООО "Шаумяновское"</c:v>
                </c:pt>
                <c:pt idx="4">
                  <c:v>ООО "Ульяновец"</c:v>
                </c:pt>
                <c:pt idx="5">
                  <c:v>ООО СХП "Подгорное"</c:v>
                </c:pt>
                <c:pt idx="6">
                  <c:v>ООО СХП "Александрия"</c:v>
                </c:pt>
                <c:pt idx="7">
                  <c:v>СХА "Птицефабрика Кумская"</c:v>
                </c:pt>
                <c:pt idx="8">
                  <c:v>АО "Черномортранснефть"</c:v>
                </c:pt>
                <c:pt idx="9">
                  <c:v>ООО "Газпром трансгаз Ставрополь"</c:v>
                </c:pt>
              </c:strCache>
            </c:strRef>
          </c:cat>
          <c:val>
            <c:numRef>
              <c:f>'2015 2 '!$E$3:$E$12</c:f>
              <c:numCache>
                <c:formatCode>0.00%</c:formatCode>
                <c:ptCount val="10"/>
                <c:pt idx="0">
                  <c:v>5.9413175862705433E-2</c:v>
                </c:pt>
                <c:pt idx="1">
                  <c:v>5.9442701605462334E-2</c:v>
                </c:pt>
                <c:pt idx="2">
                  <c:v>7.9409485144860834E-2</c:v>
                </c:pt>
                <c:pt idx="3">
                  <c:v>7.9830226979147836E-2</c:v>
                </c:pt>
                <c:pt idx="4">
                  <c:v>8.3904779479608796E-2</c:v>
                </c:pt>
                <c:pt idx="5">
                  <c:v>8.7300000000000003E-2</c:v>
                </c:pt>
                <c:pt idx="6">
                  <c:v>8.9800000000000227E-2</c:v>
                </c:pt>
                <c:pt idx="7">
                  <c:v>0.10070000000000009</c:v>
                </c:pt>
                <c:pt idx="8">
                  <c:v>0.13919999999999999</c:v>
                </c:pt>
                <c:pt idx="9">
                  <c:v>0.22100000000000011</c:v>
                </c:pt>
              </c:numCache>
            </c:numRef>
          </c:val>
          <c:extLst/>
        </c:ser>
        <c:dLbls/>
        <c:gapWidth val="12"/>
        <c:axId val="104403328"/>
        <c:axId val="104404864"/>
      </c:barChart>
      <c:catAx>
        <c:axId val="104403328"/>
        <c:scaling>
          <c:orientation val="minMax"/>
        </c:scaling>
        <c:delete val="1"/>
        <c:axPos val="l"/>
        <c:numFmt formatCode="General" sourceLinked="0"/>
        <c:majorTickMark val="cross"/>
        <c:minorTickMark val="cross"/>
        <c:tickLblPos val="nextTo"/>
        <c:crossAx val="104404864"/>
        <c:crosses val="autoZero"/>
        <c:auto val="1"/>
        <c:lblAlgn val="ctr"/>
        <c:lblOffset val="100"/>
        <c:noMultiLvlLbl val="1"/>
      </c:catAx>
      <c:valAx>
        <c:axId val="104404864"/>
        <c:scaling>
          <c:orientation val="minMax"/>
        </c:scaling>
        <c:delete val="1"/>
        <c:axPos val="b"/>
        <c:numFmt formatCode="0.00%" sourceLinked="1"/>
        <c:majorTickMark val="cross"/>
        <c:minorTickMark val="cross"/>
        <c:tickLblPos val="nextTo"/>
        <c:crossAx val="104403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1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2"/>
  <c:userShapes r:id="rId3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otX val="30"/>
      <c:rotY val="160"/>
      <c:perspective val="30"/>
    </c:view3D>
    <c:plotArea>
      <c:layout>
        <c:manualLayout>
          <c:layoutTarget val="inner"/>
          <c:xMode val="edge"/>
          <c:yMode val="edge"/>
          <c:x val="0.12234764448520778"/>
          <c:y val="7.5857501121980433E-2"/>
          <c:w val="0.77343950575532749"/>
          <c:h val="0.77420947046870092"/>
        </c:manualLayout>
      </c:layout>
      <c:pie3DChart>
        <c:varyColors val="1"/>
        <c:ser>
          <c:idx val="1"/>
          <c:order val="1"/>
          <c:explosion val="25"/>
          <c:dLbls>
            <c:dLbl>
              <c:idx val="1"/>
              <c:layout>
                <c:manualLayout>
                  <c:x val="3.5246626568528359E-2"/>
                  <c:y val="2.9347359027622852E-2"/>
                </c:manualLayout>
              </c:layout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7.8962022447639113E-2"/>
                  <c:y val="7.9828399947568865E-2"/>
                </c:manualLayout>
              </c:layout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2128672441176354"/>
                  <c:y val="-5.9738485270156523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Жилищно-коммунальное хозяйство; </a:t>
                    </a:r>
                    <a:endParaRPr lang="ru-RU" dirty="0"/>
                  </a:p>
                </c:rich>
              </c:tx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16132541861358585"/>
                  <c:y val="2.3151423504380677E-2"/>
                </c:manualLayout>
              </c:layout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Физическая 
культура 
и спорт; </a:t>
                    </a:r>
                    <a:endParaRPr lang="ru-RU" dirty="0"/>
                  </a:p>
                </c:rich>
              </c:tx>
              <c:showVal val="1"/>
              <c:showCatName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6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showCatName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Лист2!$A$6:$A$14</c:f>
              <c:strCache>
                <c:ptCount val="9"/>
                <c:pt idx="0">
                  <c:v>Обще
государственные
 вопросы</c:v>
                </c:pt>
                <c:pt idx="1">
                  <c:v>Национальная
безопасность</c:v>
                </c:pt>
                <c:pt idx="2">
                  <c:v>Национальная
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Культура, 
кинематография</c:v>
                </c:pt>
                <c:pt idx="6">
                  <c:v>Социальная 
политика</c:v>
                </c:pt>
                <c:pt idx="7">
                  <c:v>Физическая 
культура 
и спорт</c:v>
                </c:pt>
                <c:pt idx="8">
                  <c:v>Межбюджетные 
трансферты</c:v>
                </c:pt>
              </c:strCache>
            </c:strRef>
          </c:cat>
          <c:val>
            <c:numRef>
              <c:f>Лист2!$C$6:$C$14</c:f>
              <c:numCache>
                <c:formatCode>0.0%</c:formatCode>
                <c:ptCount val="9"/>
                <c:pt idx="0">
                  <c:v>6.5243241471079697E-2</c:v>
                </c:pt>
                <c:pt idx="1">
                  <c:v>7.0211250794813829E-3</c:v>
                </c:pt>
                <c:pt idx="2">
                  <c:v>4.7787036800931208E-2</c:v>
                </c:pt>
                <c:pt idx="3">
                  <c:v>3.34541076179985E-4</c:v>
                </c:pt>
                <c:pt idx="4">
                  <c:v>0.47728328559184485</c:v>
                </c:pt>
                <c:pt idx="5">
                  <c:v>1.5011973225116481E-2</c:v>
                </c:pt>
                <c:pt idx="6">
                  <c:v>0.36159020903836331</c:v>
                </c:pt>
                <c:pt idx="7">
                  <c:v>2.120246998367378E-4</c:v>
                </c:pt>
                <c:pt idx="8">
                  <c:v>2.5516563017167981E-2</c:v>
                </c:pt>
              </c:numCache>
            </c:numRef>
          </c:val>
        </c:ser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Лист2!$A$6:$A$14</c:f>
              <c:strCache>
                <c:ptCount val="9"/>
                <c:pt idx="0">
                  <c:v>Обще
государственные
 вопросы</c:v>
                </c:pt>
                <c:pt idx="1">
                  <c:v>Национальная
безопасность</c:v>
                </c:pt>
                <c:pt idx="2">
                  <c:v>Национальная
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Культура, 
кинематография</c:v>
                </c:pt>
                <c:pt idx="6">
                  <c:v>Социальная 
политика</c:v>
                </c:pt>
                <c:pt idx="7">
                  <c:v>Физическая 
культура 
и спорт</c:v>
                </c:pt>
                <c:pt idx="8">
                  <c:v>Межбюджетные 
трансферты</c:v>
                </c:pt>
              </c:strCache>
            </c:strRef>
          </c:cat>
          <c:val>
            <c:numRef>
              <c:f>Лист2!$B$6:$B$14</c:f>
              <c:numCache>
                <c:formatCode>#,##0.00</c:formatCode>
                <c:ptCount val="9"/>
                <c:pt idx="0">
                  <c:v>87760.4</c:v>
                </c:pt>
                <c:pt idx="1">
                  <c:v>9444.2999999999811</c:v>
                </c:pt>
                <c:pt idx="2">
                  <c:v>64279.6</c:v>
                </c:pt>
                <c:pt idx="3">
                  <c:v>450</c:v>
                </c:pt>
                <c:pt idx="4">
                  <c:v>642006.30000000005</c:v>
                </c:pt>
                <c:pt idx="5">
                  <c:v>20193</c:v>
                </c:pt>
                <c:pt idx="6">
                  <c:v>486384.5</c:v>
                </c:pt>
                <c:pt idx="7">
                  <c:v>285.2</c:v>
                </c:pt>
                <c:pt idx="8">
                  <c:v>34323</c:v>
                </c:pt>
              </c:numCache>
            </c:numRef>
          </c:val>
        </c:ser>
        <c:dLbls>
          <c:showVal val="1"/>
        </c:dLbls>
      </c:pie3DChart>
    </c:plotArea>
    <c:plotVisOnly val="1"/>
    <c:dispBlanksAs val="zero"/>
  </c:chart>
  <c:spPr>
    <a:noFill/>
    <a:ln>
      <a:noFill/>
    </a:ln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8.3343722659667538E-2"/>
          <c:y val="4.3485742108840125E-2"/>
          <c:w val="0.87445192688513862"/>
          <c:h val="0.71456136100483258"/>
        </c:manualLayout>
      </c:layout>
      <c:barChart>
        <c:barDir val="col"/>
        <c:grouping val="clustered"/>
        <c:ser>
          <c:idx val="0"/>
          <c:order val="0"/>
          <c:tx>
            <c:strRef>
              <c:f>Лист5!$B$5</c:f>
              <c:strCache>
                <c:ptCount val="1"/>
                <c:pt idx="0">
                  <c:v>2015 год</c:v>
                </c:pt>
              </c:strCache>
            </c:strRef>
          </c:tx>
          <c:dLbls>
            <c:dLbl>
              <c:idx val="0"/>
              <c:layout>
                <c:manualLayout>
                  <c:x val="-1.34633047557905E-2"/>
                  <c:y val="-5.6083030440809103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6926609511580988E-3"/>
                  <c:y val="-3.1406497046853006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5.4534123010929324E-2"/>
                  <c:y val="3.1406497046853082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926609511580988E-3"/>
                  <c:y val="-5.3839709223176803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1666666666666664E-2"/>
                  <c:y val="0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6666666666666701E-2"/>
                  <c:y val="-4.7109745570279284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6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Лист5!$A$6:$A$14</c:f>
              <c:strCache>
                <c:ptCount val="9"/>
                <c:pt idx="0">
                  <c:v>Обще
государственные
 вопросы</c:v>
                </c:pt>
                <c:pt idx="1">
                  <c:v>Национальная
безопасность</c:v>
                </c:pt>
                <c:pt idx="2">
                  <c:v>Национальная
экономика</c:v>
                </c:pt>
                <c:pt idx="3">
                  <c:v>ЖКХ</c:v>
                </c:pt>
                <c:pt idx="4">
                  <c:v>Образование</c:v>
                </c:pt>
                <c:pt idx="5">
                  <c:v>Культура, 
кинематография</c:v>
                </c:pt>
                <c:pt idx="6">
                  <c:v>Социальная 
политика</c:v>
                </c:pt>
                <c:pt idx="7">
                  <c:v>Физическая 
культура 
и спорт</c:v>
                </c:pt>
                <c:pt idx="8">
                  <c:v>Межбюджетные 
трансферты</c:v>
                </c:pt>
              </c:strCache>
            </c:strRef>
          </c:cat>
          <c:val>
            <c:numRef>
              <c:f>Лист5!$B$6:$B$14</c:f>
              <c:numCache>
                <c:formatCode>#,##0.00</c:formatCode>
                <c:ptCount val="9"/>
                <c:pt idx="0">
                  <c:v>95715</c:v>
                </c:pt>
                <c:pt idx="1">
                  <c:v>9903.4</c:v>
                </c:pt>
                <c:pt idx="2">
                  <c:v>70566.98</c:v>
                </c:pt>
                <c:pt idx="4">
                  <c:v>665394.43999999936</c:v>
                </c:pt>
                <c:pt idx="5">
                  <c:v>23072.460000000021</c:v>
                </c:pt>
                <c:pt idx="6">
                  <c:v>501388.12</c:v>
                </c:pt>
                <c:pt idx="7">
                  <c:v>285.2</c:v>
                </c:pt>
                <c:pt idx="8">
                  <c:v>41760</c:v>
                </c:pt>
              </c:numCache>
            </c:numRef>
          </c:val>
        </c:ser>
        <c:ser>
          <c:idx val="1"/>
          <c:order val="1"/>
          <c:tx>
            <c:strRef>
              <c:f>Лист5!$C$5</c:f>
              <c:strCache>
                <c:ptCount val="1"/>
                <c:pt idx="0">
                  <c:v>2016 год</c:v>
                </c:pt>
              </c:strCache>
            </c:strRef>
          </c:tx>
          <c:dLbls>
            <c:dLbl>
              <c:idx val="0"/>
              <c:layout>
                <c:manualLayout>
                  <c:x val="2.1583797729005653E-2"/>
                  <c:y val="-1.3457984271668683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3888888888888967E-3"/>
                  <c:y val="-5.2830193911770913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692660951158099E-2"/>
                  <c:y val="8.2254161106100119E-17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222222222222251E-2"/>
                  <c:y val="4.486642435264779E-3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8.2907454727252708E-3"/>
                  <c:y val="-1.7231533182871836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3.333333333333334E-2"/>
                  <c:y val="-1.3459927305794178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0"/>
                  <c:y val="-3.6511820252596389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4.1666666666666683E-3"/>
                  <c:y val="-1.5703248523426628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lt1"/>
              </a:solidFill>
              <a:ln w="25400" cap="flat" cmpd="sng" algn="ctr">
                <a:solidFill>
                  <a:schemeClr val="accent6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dk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Лист5!$A$6:$A$14</c:f>
              <c:strCache>
                <c:ptCount val="9"/>
                <c:pt idx="0">
                  <c:v>Обще
государственные
 вопросы</c:v>
                </c:pt>
                <c:pt idx="1">
                  <c:v>Национальная
безопасность</c:v>
                </c:pt>
                <c:pt idx="2">
                  <c:v>Национальная
экономика</c:v>
                </c:pt>
                <c:pt idx="3">
                  <c:v>ЖКХ</c:v>
                </c:pt>
                <c:pt idx="4">
                  <c:v>Образование</c:v>
                </c:pt>
                <c:pt idx="5">
                  <c:v>Культура, 
кинематография</c:v>
                </c:pt>
                <c:pt idx="6">
                  <c:v>Социальная 
политика</c:v>
                </c:pt>
                <c:pt idx="7">
                  <c:v>Физическая 
культура 
и спорт</c:v>
                </c:pt>
                <c:pt idx="8">
                  <c:v>Межбюджетные 
трансферты</c:v>
                </c:pt>
              </c:strCache>
            </c:strRef>
          </c:cat>
          <c:val>
            <c:numRef>
              <c:f>Лист5!$C$6:$C$14</c:f>
              <c:numCache>
                <c:formatCode>#,##0.00</c:formatCode>
                <c:ptCount val="9"/>
                <c:pt idx="0">
                  <c:v>87760.43</c:v>
                </c:pt>
                <c:pt idx="1">
                  <c:v>9444.33</c:v>
                </c:pt>
                <c:pt idx="2">
                  <c:v>64279.58</c:v>
                </c:pt>
                <c:pt idx="3">
                  <c:v>450</c:v>
                </c:pt>
                <c:pt idx="4">
                  <c:v>642006.31000000041</c:v>
                </c:pt>
                <c:pt idx="5">
                  <c:v>20192.95</c:v>
                </c:pt>
                <c:pt idx="6">
                  <c:v>486384.52</c:v>
                </c:pt>
                <c:pt idx="7">
                  <c:v>285.2</c:v>
                </c:pt>
                <c:pt idx="8">
                  <c:v>34323</c:v>
                </c:pt>
              </c:numCache>
            </c:numRef>
          </c:val>
        </c:ser>
        <c:dLbls/>
        <c:gapWidth val="75"/>
        <c:overlap val="-25"/>
        <c:axId val="104745216"/>
        <c:axId val="104755200"/>
      </c:barChart>
      <c:catAx>
        <c:axId val="104745216"/>
        <c:scaling>
          <c:orientation val="minMax"/>
        </c:scaling>
        <c:axPos val="b"/>
        <c:numFmt formatCode="General" sourceLinked="0"/>
        <c:majorTickMark val="none"/>
        <c:tickLblPos val="nextTo"/>
        <c:spPr>
          <a:solidFill>
            <a:schemeClr val="bg1"/>
          </a:solidFill>
        </c:spPr>
        <c:txPr>
          <a:bodyPr rot="-5400000" vert="horz"/>
          <a:lstStyle/>
          <a:p>
            <a:pPr>
              <a:defRPr sz="1000"/>
            </a:pPr>
            <a:endParaRPr lang="ru-RU"/>
          </a:p>
        </c:txPr>
        <c:crossAx val="104755200"/>
        <c:crosses val="autoZero"/>
        <c:auto val="1"/>
        <c:lblAlgn val="ctr"/>
        <c:lblOffset val="100"/>
      </c:catAx>
      <c:valAx>
        <c:axId val="104755200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spPr>
          <a:ln w="9525">
            <a:noFill/>
          </a:ln>
        </c:spPr>
        <c:crossAx val="104745216"/>
        <c:crosses val="autoZero"/>
        <c:crossBetween val="between"/>
      </c:valAx>
      <c:spPr>
        <a:noFill/>
        <a:ln>
          <a:noFill/>
        </a:ln>
      </c:spPr>
    </c:plotArea>
    <c:legend>
      <c:legendPos val="b"/>
      <c:spPr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c:spPr>
      <c:txPr>
        <a:bodyPr/>
        <a:lstStyle/>
        <a:p>
          <a:pPr>
            <a:defRPr sz="1600">
              <a:solidFill>
                <a:schemeClr val="dk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образование!$A$3</c:f>
              <c:strCache>
                <c:ptCount val="1"/>
                <c:pt idx="0">
                  <c:v>собственные средства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образование!$B$2:$D$2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образование!$B$3:$D$3</c:f>
              <c:numCache>
                <c:formatCode>#,##0.00</c:formatCode>
                <c:ptCount val="3"/>
                <c:pt idx="0">
                  <c:v>216165.4</c:v>
                </c:pt>
                <c:pt idx="1">
                  <c:v>200551.3</c:v>
                </c:pt>
                <c:pt idx="2">
                  <c:v>206544.65</c:v>
                </c:pt>
              </c:numCache>
            </c:numRef>
          </c:val>
        </c:ser>
        <c:ser>
          <c:idx val="1"/>
          <c:order val="1"/>
          <c:tx>
            <c:strRef>
              <c:f>образование!$A$4</c:f>
              <c:strCache>
                <c:ptCount val="1"/>
                <c:pt idx="0">
                  <c:v>межбюджетные трансферты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>
                <c:manualLayout>
                  <c:x val="-4.6930227471566064E-3"/>
                  <c:y val="-2.483297080507103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9870953630796197E-3"/>
                  <c:y val="-1.4431292933041094E-2"/>
                </c:manualLayout>
              </c:layout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образование!$B$2:$D$2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образование!$B$4:$D$4</c:f>
              <c:numCache>
                <c:formatCode>#,##0.00</c:formatCode>
                <c:ptCount val="3"/>
                <c:pt idx="0">
                  <c:v>390826.82</c:v>
                </c:pt>
                <c:pt idx="1">
                  <c:v>481090.4</c:v>
                </c:pt>
                <c:pt idx="2">
                  <c:v>475437</c:v>
                </c:pt>
              </c:numCache>
            </c:numRef>
          </c:val>
        </c:ser>
        <c:dLbls>
          <c:showVal val="1"/>
        </c:dLbls>
        <c:axId val="104699776"/>
        <c:axId val="104701312"/>
      </c:barChart>
      <c:lineChart>
        <c:grouping val="standard"/>
        <c:ser>
          <c:idx val="2"/>
          <c:order val="2"/>
          <c:tx>
            <c:strRef>
              <c:f>образование!$A$5</c:f>
              <c:strCache>
                <c:ptCount val="1"/>
                <c:pt idx="0">
                  <c:v>Всего</c:v>
                </c:pt>
              </c:strCache>
            </c:strRef>
          </c:tx>
          <c:spPr>
            <a:ln w="44450">
              <a:solidFill>
                <a:schemeClr val="accent2">
                  <a:lumMod val="75000"/>
                </a:schemeClr>
              </a:solidFill>
            </a:ln>
          </c:spPr>
          <c:marker>
            <c:spPr>
              <a:solidFill>
                <a:schemeClr val="accent2"/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4505961241794874E-2"/>
                  <c:y val="-5.4161695363919432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4599657768053223E-2"/>
                  <c:y val="-5.097571328368887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6.258091846280156E-2"/>
                  <c:y val="-5.4161695363919432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образование!$B$5:$D$5</c:f>
              <c:numCache>
                <c:formatCode>#,##0.00</c:formatCode>
                <c:ptCount val="3"/>
                <c:pt idx="0">
                  <c:v>606992.22</c:v>
                </c:pt>
                <c:pt idx="1">
                  <c:v>681641.7</c:v>
                </c:pt>
                <c:pt idx="2">
                  <c:v>681981.65</c:v>
                </c:pt>
              </c:numCache>
            </c:numRef>
          </c:val>
        </c:ser>
        <c:dLbls/>
        <c:marker val="1"/>
        <c:axId val="104699776"/>
        <c:axId val="104701312"/>
      </c:lineChart>
      <c:catAx>
        <c:axId val="10469977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aseline="0">
                <a:latin typeface="Times New Roman" pitchFamily="18" charset="0"/>
              </a:defRPr>
            </a:pPr>
            <a:endParaRPr lang="ru-RU"/>
          </a:p>
        </c:txPr>
        <c:crossAx val="104701312"/>
        <c:crosses val="autoZero"/>
        <c:auto val="1"/>
        <c:lblAlgn val="ctr"/>
        <c:lblOffset val="100"/>
      </c:catAx>
      <c:valAx>
        <c:axId val="104701312"/>
        <c:scaling>
          <c:orientation val="minMax"/>
          <c:max val="800000"/>
        </c:scaling>
        <c:axPos val="l"/>
        <c:majorGridlines/>
        <c:numFmt formatCode="#,##0.00" sourceLinked="1"/>
        <c:tickLblPos val="nextTo"/>
        <c:crossAx val="104699776"/>
        <c:crosses val="autoZero"/>
        <c:crossBetween val="between"/>
      </c:valAx>
      <c:spPr>
        <a:noFill/>
        <a:ln w="25400">
          <a:noFill/>
        </a:ln>
      </c:spPr>
    </c:plotArea>
    <c:legend>
      <c:legendPos val="b"/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1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38100">
                <a:solidFill>
                  <a:srgbClr val="C00000"/>
                </a:solidFill>
              </a:ln>
            </c:spPr>
            <c:trendlineType val="linear"/>
          </c:trendline>
          <c:trendline>
            <c:trendlineType val="linear"/>
          </c:trendline>
          <c:cat>
            <c:strRef>
              <c:f>Культура!$B$3:$D$3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Культура!$B$4:$D$4</c:f>
              <c:numCache>
                <c:formatCode>#,##0.00</c:formatCode>
                <c:ptCount val="3"/>
                <c:pt idx="0">
                  <c:v>21438.1</c:v>
                </c:pt>
                <c:pt idx="1">
                  <c:v>24433.8</c:v>
                </c:pt>
                <c:pt idx="2">
                  <c:v>27528.1</c:v>
                </c:pt>
              </c:numCache>
            </c:numRef>
          </c:val>
        </c:ser>
        <c:dLbls>
          <c:showVal val="1"/>
        </c:dLbls>
        <c:gapWidth val="75"/>
        <c:axId val="5548288"/>
        <c:axId val="5554176"/>
      </c:barChart>
      <c:catAx>
        <c:axId val="5548288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554176"/>
        <c:crosses val="autoZero"/>
        <c:auto val="1"/>
        <c:lblAlgn val="ctr"/>
        <c:lblOffset val="100"/>
      </c:catAx>
      <c:valAx>
        <c:axId val="5554176"/>
        <c:scaling>
          <c:orientation val="minMax"/>
        </c:scaling>
        <c:axPos val="l"/>
        <c:numFmt formatCode="#,##0.00" sourceLinked="1"/>
        <c:majorTickMark val="none"/>
        <c:tickLblPos val="nextTo"/>
        <c:crossAx val="5548288"/>
        <c:crosses val="autoZero"/>
        <c:crossBetween val="between"/>
      </c:valAx>
    </c:plotArea>
    <c:plotVisOnly val="1"/>
    <c:dispBlanksAs val="gap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787789051594707"/>
          <c:y val="4.2451692205934574E-2"/>
          <c:w val="0.83836570428696289"/>
          <c:h val="0.85167518675550313"/>
        </c:manualLayout>
      </c:layout>
      <c:bar3DChart>
        <c:barDir val="col"/>
        <c:grouping val="standar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'[Лист Microsoft Office Excel.xlsx]Лист1'!$A$22:$C$22</c:f>
              <c:strCache>
                <c:ptCount val="3"/>
                <c:pt idx="0">
                  <c:v>2013 год</c:v>
                </c:pt>
                <c:pt idx="1">
                  <c:v>2014 год</c:v>
                </c:pt>
                <c:pt idx="2">
                  <c:v>2015 год</c:v>
                </c:pt>
              </c:strCache>
            </c:strRef>
          </c:cat>
          <c:val>
            <c:numRef>
              <c:f>'[Лист Microsoft Office Excel.xlsx]Лист1'!$A$23:$C$23</c:f>
              <c:numCache>
                <c:formatCode>General</c:formatCode>
                <c:ptCount val="3"/>
                <c:pt idx="0">
                  <c:v>16.899999999999999</c:v>
                </c:pt>
                <c:pt idx="1">
                  <c:v>18.8</c:v>
                </c:pt>
                <c:pt idx="2">
                  <c:v>20.399999999999999</c:v>
                </c:pt>
              </c:numCache>
            </c:numRef>
          </c:val>
        </c:ser>
        <c:dLbls>
          <c:showVal val="1"/>
        </c:dLbls>
        <c:gapWidth val="75"/>
        <c:shape val="cone"/>
        <c:axId val="104366080"/>
        <c:axId val="104367616"/>
        <c:axId val="5507712"/>
      </c:bar3DChart>
      <c:catAx>
        <c:axId val="104366080"/>
        <c:scaling>
          <c:orientation val="minMax"/>
        </c:scaling>
        <c:axPos val="b"/>
        <c:numFmt formatCode="General" sourceLinked="0"/>
        <c:majorTickMark val="none"/>
        <c:tickLblPos val="nextTo"/>
        <c:crossAx val="104367616"/>
        <c:crosses val="autoZero"/>
        <c:auto val="1"/>
        <c:lblAlgn val="ctr"/>
        <c:lblOffset val="100"/>
      </c:catAx>
      <c:valAx>
        <c:axId val="104367616"/>
        <c:scaling>
          <c:orientation val="minMax"/>
        </c:scaling>
        <c:axPos val="l"/>
        <c:numFmt formatCode="General" sourceLinked="1"/>
        <c:majorTickMark val="none"/>
        <c:tickLblPos val="nextTo"/>
        <c:crossAx val="104366080"/>
        <c:crosses val="autoZero"/>
        <c:crossBetween val="between"/>
      </c:valAx>
      <c:serAx>
        <c:axId val="5507712"/>
        <c:scaling>
          <c:orientation val="minMax"/>
        </c:scaling>
        <c:delete val="1"/>
        <c:axPos val="b"/>
        <c:tickLblPos val="none"/>
        <c:crossAx val="104367616"/>
        <c:crosses val="autoZero"/>
      </c:serAx>
      <c:spPr>
        <a:noFill/>
        <a:ln>
          <a:noFill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c:spPr>
    </c:plotArea>
    <c:plotVisOnly val="1"/>
    <c:dispBlanksAs val="gap"/>
  </c:chart>
  <c:spPr>
    <a:noFill/>
    <a:ln>
      <a:noFill/>
    </a:ln>
    <a:effectLst>
      <a:outerShdw blurRad="50800" dist="38100" dir="5400000" algn="t" rotWithShape="0">
        <a:prstClr val="black">
          <a:alpha val="40000"/>
        </a:prstClr>
      </a:outerShdw>
    </a:effectLst>
  </c:spPr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17.xml"/><Relationship Id="rId3" Type="http://schemas.openxmlformats.org/officeDocument/2006/relationships/slide" Target="../slides/slide9.xml"/><Relationship Id="rId7" Type="http://schemas.openxmlformats.org/officeDocument/2006/relationships/slide" Target="../slides/slide16.xml"/><Relationship Id="rId2" Type="http://schemas.openxmlformats.org/officeDocument/2006/relationships/slide" Target="../slides/slide8.xml"/><Relationship Id="rId1" Type="http://schemas.openxmlformats.org/officeDocument/2006/relationships/slide" Target="../slides/slide7.xml"/><Relationship Id="rId6" Type="http://schemas.openxmlformats.org/officeDocument/2006/relationships/slide" Target="../slides/slide15.xml"/><Relationship Id="rId5" Type="http://schemas.openxmlformats.org/officeDocument/2006/relationships/slide" Target="../slides/slide14.xml"/><Relationship Id="rId4" Type="http://schemas.openxmlformats.org/officeDocument/2006/relationships/slide" Target="../slides/slide10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slide" Target="../slides/slide26.xml"/><Relationship Id="rId3" Type="http://schemas.openxmlformats.org/officeDocument/2006/relationships/slide" Target="../slides/slide21.xml"/><Relationship Id="rId7" Type="http://schemas.openxmlformats.org/officeDocument/2006/relationships/slide" Target="../slides/slide25.xml"/><Relationship Id="rId2" Type="http://schemas.openxmlformats.org/officeDocument/2006/relationships/slide" Target="../slides/slide20.xml"/><Relationship Id="rId1" Type="http://schemas.openxmlformats.org/officeDocument/2006/relationships/slide" Target="../slides/slide19.xml"/><Relationship Id="rId6" Type="http://schemas.openxmlformats.org/officeDocument/2006/relationships/slide" Target="../slides/slide24.xml"/><Relationship Id="rId11" Type="http://schemas.openxmlformats.org/officeDocument/2006/relationships/slide" Target="../slides/slide30.xml"/><Relationship Id="rId5" Type="http://schemas.openxmlformats.org/officeDocument/2006/relationships/slide" Target="../slides/slide23.xml"/><Relationship Id="rId10" Type="http://schemas.openxmlformats.org/officeDocument/2006/relationships/slide" Target="../slides/slide28.xml"/><Relationship Id="rId4" Type="http://schemas.openxmlformats.org/officeDocument/2006/relationships/slide" Target="../slides/slide22.xml"/><Relationship Id="rId9" Type="http://schemas.openxmlformats.org/officeDocument/2006/relationships/slide" Target="../slides/slide27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slide" Target="../slides/slide40.xml"/><Relationship Id="rId3" Type="http://schemas.openxmlformats.org/officeDocument/2006/relationships/slide" Target="../slides/slide33.xml"/><Relationship Id="rId7" Type="http://schemas.openxmlformats.org/officeDocument/2006/relationships/slide" Target="../slides/slide39.xml"/><Relationship Id="rId2" Type="http://schemas.openxmlformats.org/officeDocument/2006/relationships/slide" Target="../slides/slide32.xml"/><Relationship Id="rId1" Type="http://schemas.openxmlformats.org/officeDocument/2006/relationships/slide" Target="../slides/slide31.xml"/><Relationship Id="rId6" Type="http://schemas.openxmlformats.org/officeDocument/2006/relationships/slide" Target="../slides/slide38.xml"/><Relationship Id="rId5" Type="http://schemas.openxmlformats.org/officeDocument/2006/relationships/slide" Target="../slides/slide36.xml"/><Relationship Id="rId4" Type="http://schemas.openxmlformats.org/officeDocument/2006/relationships/slide" Target="../slides/slide34.xml"/><Relationship Id="rId9" Type="http://schemas.openxmlformats.org/officeDocument/2006/relationships/slide" Target="../slides/slide42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4.xml"/><Relationship Id="rId7" Type="http://schemas.openxmlformats.org/officeDocument/2006/relationships/slide" Target="../slides/slide52.xml"/><Relationship Id="rId2" Type="http://schemas.openxmlformats.org/officeDocument/2006/relationships/slide" Target="../slides/slide48.xml"/><Relationship Id="rId1" Type="http://schemas.openxmlformats.org/officeDocument/2006/relationships/slide" Target="../slides/slide46.xml"/><Relationship Id="rId6" Type="http://schemas.openxmlformats.org/officeDocument/2006/relationships/slide" Target="../slides/slide51.xml"/><Relationship Id="rId5" Type="http://schemas.openxmlformats.org/officeDocument/2006/relationships/slide" Target="../slides/slide50.xml"/><Relationship Id="rId4" Type="http://schemas.openxmlformats.org/officeDocument/2006/relationships/slide" Target="../slides/slide49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slide" Target="../slides/slide63.xml"/><Relationship Id="rId3" Type="http://schemas.openxmlformats.org/officeDocument/2006/relationships/slide" Target="../slides/slide54.xml"/><Relationship Id="rId7" Type="http://schemas.openxmlformats.org/officeDocument/2006/relationships/slide" Target="../slides/slide62.xml"/><Relationship Id="rId2" Type="http://schemas.openxmlformats.org/officeDocument/2006/relationships/slide" Target="../slides/slide56.xml"/><Relationship Id="rId1" Type="http://schemas.openxmlformats.org/officeDocument/2006/relationships/slide" Target="../slides/slide55.xml"/><Relationship Id="rId6" Type="http://schemas.openxmlformats.org/officeDocument/2006/relationships/slide" Target="../slides/slide61.xml"/><Relationship Id="rId5" Type="http://schemas.openxmlformats.org/officeDocument/2006/relationships/slide" Target="../slides/slide60.xml"/><Relationship Id="rId4" Type="http://schemas.openxmlformats.org/officeDocument/2006/relationships/slide" Target="../slides/slide58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mr-sk.ru/about/admin/economics/celprog/itogi2015.php" TargetMode="External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mr-sk.ru/about/admin/economics/contests/" TargetMode="External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mr-sk.ru/about/admin/finance/obsujd/" TargetMode="External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mr-sk.ru/about/admin/economics/celprog/itogi2015.php" TargetMode="External"/></Relationships>
</file>

<file path=ppt/diagrams/_rels/drawing16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mr-sk.ru/about/admin/economics/contests/" TargetMode="External"/></Relationships>
</file>

<file path=ppt/diagrams/_rels/drawing21.xml.rels><?xml version="1.0" encoding="UTF-8" standalone="yes"?>
<Relationships xmlns="http://schemas.openxmlformats.org/package/2006/relationships"><Relationship Id="rId1" Type="http://schemas.openxmlformats.org/officeDocument/2006/relationships/hyperlink" Target="http://www.gmr-sk.ru/about/admin/finance/obsujd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433639-CD84-495C-8840-057EDCC2B6C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BEDCAC-CBFD-4FA4-B0E7-2197D40A3483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1" action="ppaction://hlinksldjump"/>
            </a:rPr>
            <a:t>Какими будут доходы и расходы в 2016 году? Почему расходы больше доходов?</a:t>
          </a:r>
          <a:endParaRPr lang="ru-RU" dirty="0"/>
        </a:p>
      </dgm:t>
    </dgm:pt>
    <dgm:pt modelId="{883A1229-68EA-4D37-A9D0-75E4204579B9}" type="parTrans" cxnId="{AE2DFC5D-9472-4EBB-9703-3B02CEE14EE8}">
      <dgm:prSet/>
      <dgm:spPr/>
      <dgm:t>
        <a:bodyPr/>
        <a:lstStyle/>
        <a:p>
          <a:endParaRPr lang="ru-RU"/>
        </a:p>
      </dgm:t>
    </dgm:pt>
    <dgm:pt modelId="{06B47ABD-1EA7-4662-836E-7B71E13C35CA}" type="sibTrans" cxnId="{AE2DFC5D-9472-4EBB-9703-3B02CEE14EE8}">
      <dgm:prSet/>
      <dgm:spPr/>
      <dgm:t>
        <a:bodyPr/>
        <a:lstStyle/>
        <a:p>
          <a:endParaRPr lang="ru-RU"/>
        </a:p>
      </dgm:t>
    </dgm:pt>
    <dgm:pt modelId="{B0C966BD-DDEC-4F2D-AE38-F288074A01C8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2" action="ppaction://hlinksldjump"/>
            </a:rPr>
            <a:t>Что такое дефицит (профицит) бюджета?</a:t>
          </a:r>
          <a:endParaRPr lang="ru-RU" dirty="0"/>
        </a:p>
      </dgm:t>
    </dgm:pt>
    <dgm:pt modelId="{A7C6957F-2C8A-4072-8A26-31244C7A2A10}" type="parTrans" cxnId="{C4FB964C-C97F-4689-8966-650A8BEB9517}">
      <dgm:prSet/>
      <dgm:spPr/>
      <dgm:t>
        <a:bodyPr/>
        <a:lstStyle/>
        <a:p>
          <a:endParaRPr lang="ru-RU"/>
        </a:p>
      </dgm:t>
    </dgm:pt>
    <dgm:pt modelId="{553C11FB-EA2B-41AC-B265-0426B89FE2DF}" type="sibTrans" cxnId="{C4FB964C-C97F-4689-8966-650A8BEB9517}">
      <dgm:prSet/>
      <dgm:spPr/>
      <dgm:t>
        <a:bodyPr/>
        <a:lstStyle/>
        <a:p>
          <a:endParaRPr lang="ru-RU"/>
        </a:p>
      </dgm:t>
    </dgm:pt>
    <dgm:pt modelId="{159A7E49-FD18-4320-94E4-D8D6E713EFFF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3" action="ppaction://hlinksldjump"/>
            </a:rPr>
            <a:t>Какие меры приняты для снижения риска несбалансированности местного бюджета?</a:t>
          </a:r>
          <a:endParaRPr lang="ru-RU" dirty="0"/>
        </a:p>
      </dgm:t>
    </dgm:pt>
    <dgm:pt modelId="{E825F5C6-5431-4BC5-BF8D-FDE06FE4FCCF}" type="parTrans" cxnId="{9C1DF8C2-7A4F-4255-8A40-E733A9B353E6}">
      <dgm:prSet/>
      <dgm:spPr/>
      <dgm:t>
        <a:bodyPr/>
        <a:lstStyle/>
        <a:p>
          <a:endParaRPr lang="ru-RU"/>
        </a:p>
      </dgm:t>
    </dgm:pt>
    <dgm:pt modelId="{BC084466-6E45-43A9-AFA7-747D7F8053DA}" type="sibTrans" cxnId="{9C1DF8C2-7A4F-4255-8A40-E733A9B353E6}">
      <dgm:prSet/>
      <dgm:spPr/>
      <dgm:t>
        <a:bodyPr/>
        <a:lstStyle/>
        <a:p>
          <a:endParaRPr lang="ru-RU"/>
        </a:p>
      </dgm:t>
    </dgm:pt>
    <dgm:pt modelId="{C3678270-F40C-40BD-BE38-070E7B2951E1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4" action="ppaction://hlinksldjump"/>
            </a:rPr>
            <a:t>Как изменились показатели бюджета в сравнении с  2015 годом ? В каких условиях сформирован бюджет ?</a:t>
          </a:r>
          <a:endParaRPr lang="ru-RU" dirty="0"/>
        </a:p>
      </dgm:t>
    </dgm:pt>
    <dgm:pt modelId="{31199258-5D7F-40AC-B42F-11A84C55DD46}" type="parTrans" cxnId="{3AA88857-D124-4CA0-812E-BA6533B94457}">
      <dgm:prSet/>
      <dgm:spPr/>
      <dgm:t>
        <a:bodyPr/>
        <a:lstStyle/>
        <a:p>
          <a:endParaRPr lang="ru-RU"/>
        </a:p>
      </dgm:t>
    </dgm:pt>
    <dgm:pt modelId="{E28D46EB-020B-4494-938E-1A54B5B92E53}" type="sibTrans" cxnId="{3AA88857-D124-4CA0-812E-BA6533B94457}">
      <dgm:prSet/>
      <dgm:spPr/>
      <dgm:t>
        <a:bodyPr/>
        <a:lstStyle/>
        <a:p>
          <a:endParaRPr lang="ru-RU"/>
        </a:p>
      </dgm:t>
    </dgm:pt>
    <dgm:pt modelId="{E0B5DA52-9DE8-4A55-9041-4BD23F53BC07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" action="ppaction://noaction"/>
            </a:rPr>
            <a:t>Почему и как уменьшились доходы?</a:t>
          </a:r>
          <a:endParaRPr lang="ru-RU" dirty="0"/>
        </a:p>
      </dgm:t>
    </dgm:pt>
    <dgm:pt modelId="{392A95D8-BE9F-4FCB-8A3C-635B89A57FFF}" type="parTrans" cxnId="{2AAC9559-11D7-4D6F-8525-6958BA4208CF}">
      <dgm:prSet/>
      <dgm:spPr/>
      <dgm:t>
        <a:bodyPr/>
        <a:lstStyle/>
        <a:p>
          <a:endParaRPr lang="ru-RU"/>
        </a:p>
      </dgm:t>
    </dgm:pt>
    <dgm:pt modelId="{205174F6-1933-4F98-ADEE-FAE94925E199}" type="sibTrans" cxnId="{2AAC9559-11D7-4D6F-8525-6958BA4208CF}">
      <dgm:prSet/>
      <dgm:spPr/>
      <dgm:t>
        <a:bodyPr/>
        <a:lstStyle/>
        <a:p>
          <a:endParaRPr lang="ru-RU"/>
        </a:p>
      </dgm:t>
    </dgm:pt>
    <dgm:pt modelId="{12371EC8-E767-4853-9CA0-809CDB65D78F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5" action="ppaction://hlinksldjump"/>
            </a:rPr>
            <a:t>Какие доходы поступают в местный бюджет? </a:t>
          </a:r>
          <a:endParaRPr lang="ru-RU" dirty="0"/>
        </a:p>
      </dgm:t>
    </dgm:pt>
    <dgm:pt modelId="{435CFEFC-6D41-4368-AA90-8B32A2515FD3}" type="parTrans" cxnId="{D637ACFC-7A71-437B-884A-4654C811EC69}">
      <dgm:prSet/>
      <dgm:spPr/>
      <dgm:t>
        <a:bodyPr/>
        <a:lstStyle/>
        <a:p>
          <a:endParaRPr lang="ru-RU"/>
        </a:p>
      </dgm:t>
    </dgm:pt>
    <dgm:pt modelId="{080E7AAB-DBE0-472B-BCEC-A400643871BF}" type="sibTrans" cxnId="{D637ACFC-7A71-437B-884A-4654C811EC69}">
      <dgm:prSet/>
      <dgm:spPr/>
      <dgm:t>
        <a:bodyPr/>
        <a:lstStyle/>
        <a:p>
          <a:endParaRPr lang="ru-RU"/>
        </a:p>
      </dgm:t>
    </dgm:pt>
    <dgm:pt modelId="{17FFBEFA-C4AA-4F22-84A4-9EABAF63CBFD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6" action="ppaction://hlinksldjump"/>
            </a:rPr>
            <a:t>Какова структура доходов? </a:t>
          </a:r>
          <a:endParaRPr lang="ru-RU" dirty="0"/>
        </a:p>
      </dgm:t>
    </dgm:pt>
    <dgm:pt modelId="{C9A42DF8-9A42-49C5-A845-442678C0D7CC}" type="parTrans" cxnId="{7D16D22C-BC83-4369-ABFE-E8D73C8A5AAB}">
      <dgm:prSet/>
      <dgm:spPr/>
      <dgm:t>
        <a:bodyPr/>
        <a:lstStyle/>
        <a:p>
          <a:endParaRPr lang="ru-RU"/>
        </a:p>
      </dgm:t>
    </dgm:pt>
    <dgm:pt modelId="{C556EF7C-71A6-4738-B056-47954B3FA10B}" type="sibTrans" cxnId="{7D16D22C-BC83-4369-ABFE-E8D73C8A5AAB}">
      <dgm:prSet/>
      <dgm:spPr/>
      <dgm:t>
        <a:bodyPr/>
        <a:lstStyle/>
        <a:p>
          <a:endParaRPr lang="ru-RU"/>
        </a:p>
      </dgm:t>
    </dgm:pt>
    <dgm:pt modelId="{59B446DA-17AD-450C-BFEB-F26DD7C19931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7" action="ppaction://hlinksldjump"/>
            </a:rPr>
            <a:t>Какова структура доходов местного бюджета нецелевого характера?</a:t>
          </a:r>
          <a:endParaRPr lang="ru-RU" dirty="0"/>
        </a:p>
      </dgm:t>
    </dgm:pt>
    <dgm:pt modelId="{308A45AB-E691-4E39-A211-F4132D283695}" type="parTrans" cxnId="{801C915B-D191-490F-91C9-319A70A01D57}">
      <dgm:prSet/>
      <dgm:spPr/>
      <dgm:t>
        <a:bodyPr/>
        <a:lstStyle/>
        <a:p>
          <a:endParaRPr lang="ru-RU"/>
        </a:p>
      </dgm:t>
    </dgm:pt>
    <dgm:pt modelId="{0411ED5F-BF6E-4B82-8AE3-C19A742AEFE7}" type="sibTrans" cxnId="{801C915B-D191-490F-91C9-319A70A01D57}">
      <dgm:prSet/>
      <dgm:spPr/>
      <dgm:t>
        <a:bodyPr/>
        <a:lstStyle/>
        <a:p>
          <a:endParaRPr lang="ru-RU"/>
        </a:p>
      </dgm:t>
    </dgm:pt>
    <dgm:pt modelId="{BB6487DD-FFD8-40C9-A7E7-55552EBC3B76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8" action="ppaction://hlinksldjump"/>
            </a:rPr>
            <a:t>Какие виды налоговых и неналоговых доходов поступят в местный бюджет в 2016 году?</a:t>
          </a:r>
          <a:endParaRPr lang="ru-RU" dirty="0"/>
        </a:p>
      </dgm:t>
    </dgm:pt>
    <dgm:pt modelId="{01F7EFE6-321F-4A30-ACA3-981595D3A987}" type="parTrans" cxnId="{9643A925-F59E-4B52-96AB-92631C0499D4}">
      <dgm:prSet/>
      <dgm:spPr/>
      <dgm:t>
        <a:bodyPr/>
        <a:lstStyle/>
        <a:p>
          <a:endParaRPr lang="ru-RU"/>
        </a:p>
      </dgm:t>
    </dgm:pt>
    <dgm:pt modelId="{96187F3F-09BD-4834-8B4C-3D30FDCC1B30}" type="sibTrans" cxnId="{9643A925-F59E-4B52-96AB-92631C0499D4}">
      <dgm:prSet/>
      <dgm:spPr/>
      <dgm:t>
        <a:bodyPr/>
        <a:lstStyle/>
        <a:p>
          <a:endParaRPr lang="ru-RU"/>
        </a:p>
      </dgm:t>
    </dgm:pt>
    <dgm:pt modelId="{CE16B90A-F079-4D56-B7C5-A83C01FEB325}" type="pres">
      <dgm:prSet presAssocID="{03433639-CD84-495C-8840-057EDCC2B6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EDC3F1-4393-46D9-9C93-9DFD703F52F7}" type="pres">
      <dgm:prSet presAssocID="{2ABEDCAC-CBFD-4FA4-B0E7-2197D40A3483}" presName="parentText" presStyleLbl="node1" presStyleIdx="0" presStyleCnt="9" custLinFactNeighborX="1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2877C1-AB28-4E90-B30F-E9ABA74AFFC5}" type="pres">
      <dgm:prSet presAssocID="{06B47ABD-1EA7-4662-836E-7B71E13C35CA}" presName="spacer" presStyleCnt="0"/>
      <dgm:spPr/>
    </dgm:pt>
    <dgm:pt modelId="{3B3E379C-C0ED-4839-B43B-C9D4220D4F61}" type="pres">
      <dgm:prSet presAssocID="{B0C966BD-DDEC-4F2D-AE38-F288074A01C8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C5EE97-9A2F-475B-8039-3B8E0BEA0A9A}" type="pres">
      <dgm:prSet presAssocID="{553C11FB-EA2B-41AC-B265-0426B89FE2DF}" presName="spacer" presStyleCnt="0"/>
      <dgm:spPr/>
    </dgm:pt>
    <dgm:pt modelId="{0801AA47-95EB-4535-87B6-F30A9E3A7FB5}" type="pres">
      <dgm:prSet presAssocID="{159A7E49-FD18-4320-94E4-D8D6E713EFFF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2BBC42-BABE-4B7B-A56D-B111CECEDE35}" type="pres">
      <dgm:prSet presAssocID="{BC084466-6E45-43A9-AFA7-747D7F8053DA}" presName="spacer" presStyleCnt="0"/>
      <dgm:spPr/>
    </dgm:pt>
    <dgm:pt modelId="{3A39989E-0739-41AA-8AAB-0D96682D6AA3}" type="pres">
      <dgm:prSet presAssocID="{C3678270-F40C-40BD-BE38-070E7B2951E1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7ACCA0-8B1F-424D-821D-01544622C19D}" type="pres">
      <dgm:prSet presAssocID="{E28D46EB-020B-4494-938E-1A54B5B92E53}" presName="spacer" presStyleCnt="0"/>
      <dgm:spPr/>
    </dgm:pt>
    <dgm:pt modelId="{D8218966-FD35-410A-8CAA-25ABB9C8DD42}" type="pres">
      <dgm:prSet presAssocID="{E0B5DA52-9DE8-4A55-9041-4BD23F53BC07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61259D-82BD-4E81-81F4-0F6C1726861F}" type="pres">
      <dgm:prSet presAssocID="{205174F6-1933-4F98-ADEE-FAE94925E199}" presName="spacer" presStyleCnt="0"/>
      <dgm:spPr/>
    </dgm:pt>
    <dgm:pt modelId="{20AB34EF-357B-4BB3-ABCF-9288513BB57A}" type="pres">
      <dgm:prSet presAssocID="{12371EC8-E767-4853-9CA0-809CDB65D78F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99ED73-8379-46BF-B2A5-FDD37C2556BC}" type="pres">
      <dgm:prSet presAssocID="{080E7AAB-DBE0-472B-BCEC-A400643871BF}" presName="spacer" presStyleCnt="0"/>
      <dgm:spPr/>
    </dgm:pt>
    <dgm:pt modelId="{DCF37332-8AA9-4B4D-9B27-AA9208F3607E}" type="pres">
      <dgm:prSet presAssocID="{17FFBEFA-C4AA-4F22-84A4-9EABAF63CBFD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18122-CE13-477F-8E7C-44242F7BE695}" type="pres">
      <dgm:prSet presAssocID="{C556EF7C-71A6-4738-B056-47954B3FA10B}" presName="spacer" presStyleCnt="0"/>
      <dgm:spPr/>
    </dgm:pt>
    <dgm:pt modelId="{7CFA2A0A-D106-4A7D-B8A2-2020957B0280}" type="pres">
      <dgm:prSet presAssocID="{59B446DA-17AD-450C-BFEB-F26DD7C19931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0521D-BF94-4770-9041-D60D498D3AA8}" type="pres">
      <dgm:prSet presAssocID="{0411ED5F-BF6E-4B82-8AE3-C19A742AEFE7}" presName="spacer" presStyleCnt="0"/>
      <dgm:spPr/>
    </dgm:pt>
    <dgm:pt modelId="{BFAF3E87-D3C3-4D3B-A21C-FB9BD26532A9}" type="pres">
      <dgm:prSet presAssocID="{BB6487DD-FFD8-40C9-A7E7-55552EBC3B76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43A925-F59E-4B52-96AB-92631C0499D4}" srcId="{03433639-CD84-495C-8840-057EDCC2B6C2}" destId="{BB6487DD-FFD8-40C9-A7E7-55552EBC3B76}" srcOrd="8" destOrd="0" parTransId="{01F7EFE6-321F-4A30-ACA3-981595D3A987}" sibTransId="{96187F3F-09BD-4834-8B4C-3D30FDCC1B30}"/>
    <dgm:cxn modelId="{418C1581-FB6F-4587-9710-07194930F24A}" type="presOf" srcId="{59B446DA-17AD-450C-BFEB-F26DD7C19931}" destId="{7CFA2A0A-D106-4A7D-B8A2-2020957B0280}" srcOrd="0" destOrd="0" presId="urn:microsoft.com/office/officeart/2005/8/layout/vList2"/>
    <dgm:cxn modelId="{C4FB964C-C97F-4689-8966-650A8BEB9517}" srcId="{03433639-CD84-495C-8840-057EDCC2B6C2}" destId="{B0C966BD-DDEC-4F2D-AE38-F288074A01C8}" srcOrd="1" destOrd="0" parTransId="{A7C6957F-2C8A-4072-8A26-31244C7A2A10}" sibTransId="{553C11FB-EA2B-41AC-B265-0426B89FE2DF}"/>
    <dgm:cxn modelId="{7ACC09C5-4A41-44DC-A372-51D1C63DC341}" type="presOf" srcId="{2ABEDCAC-CBFD-4FA4-B0E7-2197D40A3483}" destId="{59EDC3F1-4393-46D9-9C93-9DFD703F52F7}" srcOrd="0" destOrd="0" presId="urn:microsoft.com/office/officeart/2005/8/layout/vList2"/>
    <dgm:cxn modelId="{FFF8D977-119B-4571-AF24-4D5ECDDF5D25}" type="presOf" srcId="{17FFBEFA-C4AA-4F22-84A4-9EABAF63CBFD}" destId="{DCF37332-8AA9-4B4D-9B27-AA9208F3607E}" srcOrd="0" destOrd="0" presId="urn:microsoft.com/office/officeart/2005/8/layout/vList2"/>
    <dgm:cxn modelId="{4ED77AE9-3A8F-4B20-8B7C-5CF3662A7A01}" type="presOf" srcId="{B0C966BD-DDEC-4F2D-AE38-F288074A01C8}" destId="{3B3E379C-C0ED-4839-B43B-C9D4220D4F61}" srcOrd="0" destOrd="0" presId="urn:microsoft.com/office/officeart/2005/8/layout/vList2"/>
    <dgm:cxn modelId="{677B6F04-6A24-4E49-8353-30A34E2F8002}" type="presOf" srcId="{C3678270-F40C-40BD-BE38-070E7B2951E1}" destId="{3A39989E-0739-41AA-8AAB-0D96682D6AA3}" srcOrd="0" destOrd="0" presId="urn:microsoft.com/office/officeart/2005/8/layout/vList2"/>
    <dgm:cxn modelId="{AE2DFC5D-9472-4EBB-9703-3B02CEE14EE8}" srcId="{03433639-CD84-495C-8840-057EDCC2B6C2}" destId="{2ABEDCAC-CBFD-4FA4-B0E7-2197D40A3483}" srcOrd="0" destOrd="0" parTransId="{883A1229-68EA-4D37-A9D0-75E4204579B9}" sibTransId="{06B47ABD-1EA7-4662-836E-7B71E13C35CA}"/>
    <dgm:cxn modelId="{2AAC9559-11D7-4D6F-8525-6958BA4208CF}" srcId="{03433639-CD84-495C-8840-057EDCC2B6C2}" destId="{E0B5DA52-9DE8-4A55-9041-4BD23F53BC07}" srcOrd="4" destOrd="0" parTransId="{392A95D8-BE9F-4FCB-8A3C-635B89A57FFF}" sibTransId="{205174F6-1933-4F98-ADEE-FAE94925E199}"/>
    <dgm:cxn modelId="{798AA62F-C40D-4B0B-A9B7-AEC265E8A483}" type="presOf" srcId="{E0B5DA52-9DE8-4A55-9041-4BD23F53BC07}" destId="{D8218966-FD35-410A-8CAA-25ABB9C8DD42}" srcOrd="0" destOrd="0" presId="urn:microsoft.com/office/officeart/2005/8/layout/vList2"/>
    <dgm:cxn modelId="{8A983AC5-E4A1-49D0-8AEC-4094D39FE9AC}" type="presOf" srcId="{12371EC8-E767-4853-9CA0-809CDB65D78F}" destId="{20AB34EF-357B-4BB3-ABCF-9288513BB57A}" srcOrd="0" destOrd="0" presId="urn:microsoft.com/office/officeart/2005/8/layout/vList2"/>
    <dgm:cxn modelId="{C538E7C8-4702-42E4-9B58-5EC833E1F0E3}" type="presOf" srcId="{159A7E49-FD18-4320-94E4-D8D6E713EFFF}" destId="{0801AA47-95EB-4535-87B6-F30A9E3A7FB5}" srcOrd="0" destOrd="0" presId="urn:microsoft.com/office/officeart/2005/8/layout/vList2"/>
    <dgm:cxn modelId="{3AA88857-D124-4CA0-812E-BA6533B94457}" srcId="{03433639-CD84-495C-8840-057EDCC2B6C2}" destId="{C3678270-F40C-40BD-BE38-070E7B2951E1}" srcOrd="3" destOrd="0" parTransId="{31199258-5D7F-40AC-B42F-11A84C55DD46}" sibTransId="{E28D46EB-020B-4494-938E-1A54B5B92E53}"/>
    <dgm:cxn modelId="{7D16D22C-BC83-4369-ABFE-E8D73C8A5AAB}" srcId="{03433639-CD84-495C-8840-057EDCC2B6C2}" destId="{17FFBEFA-C4AA-4F22-84A4-9EABAF63CBFD}" srcOrd="6" destOrd="0" parTransId="{C9A42DF8-9A42-49C5-A845-442678C0D7CC}" sibTransId="{C556EF7C-71A6-4738-B056-47954B3FA10B}"/>
    <dgm:cxn modelId="{D637ACFC-7A71-437B-884A-4654C811EC69}" srcId="{03433639-CD84-495C-8840-057EDCC2B6C2}" destId="{12371EC8-E767-4853-9CA0-809CDB65D78F}" srcOrd="5" destOrd="0" parTransId="{435CFEFC-6D41-4368-AA90-8B32A2515FD3}" sibTransId="{080E7AAB-DBE0-472B-BCEC-A400643871BF}"/>
    <dgm:cxn modelId="{BB616918-B5C9-468D-9F1F-432FB09E0947}" type="presOf" srcId="{BB6487DD-FFD8-40C9-A7E7-55552EBC3B76}" destId="{BFAF3E87-D3C3-4D3B-A21C-FB9BD26532A9}" srcOrd="0" destOrd="0" presId="urn:microsoft.com/office/officeart/2005/8/layout/vList2"/>
    <dgm:cxn modelId="{9C1DF8C2-7A4F-4255-8A40-E733A9B353E6}" srcId="{03433639-CD84-495C-8840-057EDCC2B6C2}" destId="{159A7E49-FD18-4320-94E4-D8D6E713EFFF}" srcOrd="2" destOrd="0" parTransId="{E825F5C6-5431-4BC5-BF8D-FDE06FE4FCCF}" sibTransId="{BC084466-6E45-43A9-AFA7-747D7F8053DA}"/>
    <dgm:cxn modelId="{801C915B-D191-490F-91C9-319A70A01D57}" srcId="{03433639-CD84-495C-8840-057EDCC2B6C2}" destId="{59B446DA-17AD-450C-BFEB-F26DD7C19931}" srcOrd="7" destOrd="0" parTransId="{308A45AB-E691-4E39-A211-F4132D283695}" sibTransId="{0411ED5F-BF6E-4B82-8AE3-C19A742AEFE7}"/>
    <dgm:cxn modelId="{8D754D46-D5D7-4F82-B253-1766BC90CEC8}" type="presOf" srcId="{03433639-CD84-495C-8840-057EDCC2B6C2}" destId="{CE16B90A-F079-4D56-B7C5-A83C01FEB325}" srcOrd="0" destOrd="0" presId="urn:microsoft.com/office/officeart/2005/8/layout/vList2"/>
    <dgm:cxn modelId="{27698CFD-3995-410F-B223-FB6F2B436AD4}" type="presParOf" srcId="{CE16B90A-F079-4D56-B7C5-A83C01FEB325}" destId="{59EDC3F1-4393-46D9-9C93-9DFD703F52F7}" srcOrd="0" destOrd="0" presId="urn:microsoft.com/office/officeart/2005/8/layout/vList2"/>
    <dgm:cxn modelId="{08CC8040-8FA6-4A38-BA32-316915E1E6B1}" type="presParOf" srcId="{CE16B90A-F079-4D56-B7C5-A83C01FEB325}" destId="{432877C1-AB28-4E90-B30F-E9ABA74AFFC5}" srcOrd="1" destOrd="0" presId="urn:microsoft.com/office/officeart/2005/8/layout/vList2"/>
    <dgm:cxn modelId="{318B6A60-157F-463D-B1DF-D1B9CA1F58F8}" type="presParOf" srcId="{CE16B90A-F079-4D56-B7C5-A83C01FEB325}" destId="{3B3E379C-C0ED-4839-B43B-C9D4220D4F61}" srcOrd="2" destOrd="0" presId="urn:microsoft.com/office/officeart/2005/8/layout/vList2"/>
    <dgm:cxn modelId="{934D0CB1-7DB2-403D-8BBB-3B8E7CAA3712}" type="presParOf" srcId="{CE16B90A-F079-4D56-B7C5-A83C01FEB325}" destId="{46C5EE97-9A2F-475B-8039-3B8E0BEA0A9A}" srcOrd="3" destOrd="0" presId="urn:microsoft.com/office/officeart/2005/8/layout/vList2"/>
    <dgm:cxn modelId="{5FC49103-A507-4711-B660-97AD9F1F504B}" type="presParOf" srcId="{CE16B90A-F079-4D56-B7C5-A83C01FEB325}" destId="{0801AA47-95EB-4535-87B6-F30A9E3A7FB5}" srcOrd="4" destOrd="0" presId="urn:microsoft.com/office/officeart/2005/8/layout/vList2"/>
    <dgm:cxn modelId="{20B4BFC1-1EE4-4C91-97E0-6290B267DC61}" type="presParOf" srcId="{CE16B90A-F079-4D56-B7C5-A83C01FEB325}" destId="{942BBC42-BABE-4B7B-A56D-B111CECEDE35}" srcOrd="5" destOrd="0" presId="urn:microsoft.com/office/officeart/2005/8/layout/vList2"/>
    <dgm:cxn modelId="{C4C6D3ED-FFBF-4B82-A6E9-934ACEDFB794}" type="presParOf" srcId="{CE16B90A-F079-4D56-B7C5-A83C01FEB325}" destId="{3A39989E-0739-41AA-8AAB-0D96682D6AA3}" srcOrd="6" destOrd="0" presId="urn:microsoft.com/office/officeart/2005/8/layout/vList2"/>
    <dgm:cxn modelId="{64F32F3A-A06F-4520-BE55-F7CECF072160}" type="presParOf" srcId="{CE16B90A-F079-4D56-B7C5-A83C01FEB325}" destId="{297ACCA0-8B1F-424D-821D-01544622C19D}" srcOrd="7" destOrd="0" presId="urn:microsoft.com/office/officeart/2005/8/layout/vList2"/>
    <dgm:cxn modelId="{6831F45B-CB22-4609-94D8-524FFE7FA070}" type="presParOf" srcId="{CE16B90A-F079-4D56-B7C5-A83C01FEB325}" destId="{D8218966-FD35-410A-8CAA-25ABB9C8DD42}" srcOrd="8" destOrd="0" presId="urn:microsoft.com/office/officeart/2005/8/layout/vList2"/>
    <dgm:cxn modelId="{AC28E84D-D302-4D6D-A5A7-6AFF100E6D35}" type="presParOf" srcId="{CE16B90A-F079-4D56-B7C5-A83C01FEB325}" destId="{9361259D-82BD-4E81-81F4-0F6C1726861F}" srcOrd="9" destOrd="0" presId="urn:microsoft.com/office/officeart/2005/8/layout/vList2"/>
    <dgm:cxn modelId="{678461C0-A68B-42FE-A6E9-0AB55E54EA78}" type="presParOf" srcId="{CE16B90A-F079-4D56-B7C5-A83C01FEB325}" destId="{20AB34EF-357B-4BB3-ABCF-9288513BB57A}" srcOrd="10" destOrd="0" presId="urn:microsoft.com/office/officeart/2005/8/layout/vList2"/>
    <dgm:cxn modelId="{02AFF54B-B46E-4C2F-8973-3485E23DEB3C}" type="presParOf" srcId="{CE16B90A-F079-4D56-B7C5-A83C01FEB325}" destId="{8A99ED73-8379-46BF-B2A5-FDD37C2556BC}" srcOrd="11" destOrd="0" presId="urn:microsoft.com/office/officeart/2005/8/layout/vList2"/>
    <dgm:cxn modelId="{ADC49955-5FDF-49B4-9DF3-FAFF841EDE56}" type="presParOf" srcId="{CE16B90A-F079-4D56-B7C5-A83C01FEB325}" destId="{DCF37332-8AA9-4B4D-9B27-AA9208F3607E}" srcOrd="12" destOrd="0" presId="urn:microsoft.com/office/officeart/2005/8/layout/vList2"/>
    <dgm:cxn modelId="{D638EFFB-5E17-47EE-98CF-D788A8C72B02}" type="presParOf" srcId="{CE16B90A-F079-4D56-B7C5-A83C01FEB325}" destId="{35518122-CE13-477F-8E7C-44242F7BE695}" srcOrd="13" destOrd="0" presId="urn:microsoft.com/office/officeart/2005/8/layout/vList2"/>
    <dgm:cxn modelId="{3E219CAE-C0A1-4E91-91A7-1CE117AC8C4C}" type="presParOf" srcId="{CE16B90A-F079-4D56-B7C5-A83C01FEB325}" destId="{7CFA2A0A-D106-4A7D-B8A2-2020957B0280}" srcOrd="14" destOrd="0" presId="urn:microsoft.com/office/officeart/2005/8/layout/vList2"/>
    <dgm:cxn modelId="{3A45FF45-3859-40C0-A1E2-84E8AACD9A4B}" type="presParOf" srcId="{CE16B90A-F079-4D56-B7C5-A83C01FEB325}" destId="{E300521D-BF94-4770-9041-D60D498D3AA8}" srcOrd="15" destOrd="0" presId="urn:microsoft.com/office/officeart/2005/8/layout/vList2"/>
    <dgm:cxn modelId="{0DDA004B-64BE-45A9-9BCA-A655C083A360}" type="presParOf" srcId="{CE16B90A-F079-4D56-B7C5-A83C01FEB325}" destId="{BFAF3E87-D3C3-4D3B-A21C-FB9BD26532A9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3939B9-E491-42A2-A3F2-7511A1E7D968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54AF7E6-AD4E-4274-9278-1619FB40DB4C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1" action="ppaction://hlinksldjump"/>
            </a:rPr>
            <a:t>Кто платит в бюджет больше?</a:t>
          </a:r>
          <a:endParaRPr lang="ru-RU" dirty="0"/>
        </a:p>
      </dgm:t>
    </dgm:pt>
    <dgm:pt modelId="{34E2D7D6-D06A-4348-804A-2AAB56891723}" type="parTrans" cxnId="{4E25CCB1-FC88-4EFC-86D1-3EA4578526F7}">
      <dgm:prSet/>
      <dgm:spPr/>
      <dgm:t>
        <a:bodyPr/>
        <a:lstStyle/>
        <a:p>
          <a:endParaRPr lang="ru-RU"/>
        </a:p>
      </dgm:t>
    </dgm:pt>
    <dgm:pt modelId="{BF306792-E2F4-4C2C-AF79-575B52CED151}" type="sibTrans" cxnId="{4E25CCB1-FC88-4EFC-86D1-3EA4578526F7}">
      <dgm:prSet/>
      <dgm:spPr/>
      <dgm:t>
        <a:bodyPr/>
        <a:lstStyle/>
        <a:p>
          <a:endParaRPr lang="ru-RU"/>
        </a:p>
      </dgm:t>
    </dgm:pt>
    <dgm:pt modelId="{032BB9DF-AFBC-4E35-9517-71BDAC4302F0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2" action="ppaction://hlinksldjump"/>
            </a:rPr>
            <a:t>Безвозмездные поступления – что это?</a:t>
          </a:r>
          <a:endParaRPr lang="ru-RU" dirty="0"/>
        </a:p>
      </dgm:t>
    </dgm:pt>
    <dgm:pt modelId="{6AD9A86C-65AA-493D-98DC-C5CA1EF4DAEE}" type="parTrans" cxnId="{551930A1-9AF1-440A-AC98-DB188C0DFC0E}">
      <dgm:prSet/>
      <dgm:spPr/>
      <dgm:t>
        <a:bodyPr/>
        <a:lstStyle/>
        <a:p>
          <a:endParaRPr lang="ru-RU"/>
        </a:p>
      </dgm:t>
    </dgm:pt>
    <dgm:pt modelId="{C22D9DDA-17D9-460D-92AC-2D6468E530A2}" type="sibTrans" cxnId="{551930A1-9AF1-440A-AC98-DB188C0DFC0E}">
      <dgm:prSet/>
      <dgm:spPr/>
      <dgm:t>
        <a:bodyPr/>
        <a:lstStyle/>
        <a:p>
          <a:endParaRPr lang="ru-RU"/>
        </a:p>
      </dgm:t>
    </dgm:pt>
    <dgm:pt modelId="{678D4C63-C41F-468F-96A0-8030727435A7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3" action="ppaction://hlinksldjump"/>
            </a:rPr>
            <a:t>Какие платные услуги оказывают учреждения?</a:t>
          </a:r>
          <a:endParaRPr lang="ru-RU" dirty="0"/>
        </a:p>
      </dgm:t>
    </dgm:pt>
    <dgm:pt modelId="{4FADB7E2-A658-414B-957F-1D521866AA17}" type="parTrans" cxnId="{DFEC0603-5047-4040-B1DD-136BA099D41E}">
      <dgm:prSet/>
      <dgm:spPr/>
      <dgm:t>
        <a:bodyPr/>
        <a:lstStyle/>
        <a:p>
          <a:endParaRPr lang="ru-RU"/>
        </a:p>
      </dgm:t>
    </dgm:pt>
    <dgm:pt modelId="{CC618473-CF9D-4B90-91B4-93AB8C72DC67}" type="sibTrans" cxnId="{DFEC0603-5047-4040-B1DD-136BA099D41E}">
      <dgm:prSet/>
      <dgm:spPr/>
      <dgm:t>
        <a:bodyPr/>
        <a:lstStyle/>
        <a:p>
          <a:endParaRPr lang="ru-RU"/>
        </a:p>
      </dgm:t>
    </dgm:pt>
    <dgm:pt modelId="{FE7BC74F-F76B-4B3C-B4D5-D24BA824B4F6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4" action="ppaction://hlinksldjump"/>
            </a:rPr>
            <a:t>Какова структура межбюджетных трансфертов, зачисляемых в бюджет района? </a:t>
          </a:r>
          <a:endParaRPr lang="ru-RU" dirty="0"/>
        </a:p>
      </dgm:t>
    </dgm:pt>
    <dgm:pt modelId="{8BD75BE1-9467-4391-A5CD-7796C51DBEF1}" type="parTrans" cxnId="{BA5F2A0C-41B1-48B6-9B57-3C05074CE221}">
      <dgm:prSet/>
      <dgm:spPr/>
      <dgm:t>
        <a:bodyPr/>
        <a:lstStyle/>
        <a:p>
          <a:endParaRPr lang="ru-RU"/>
        </a:p>
      </dgm:t>
    </dgm:pt>
    <dgm:pt modelId="{DDD5E59C-2D8F-429A-A72A-5236AC3C2407}" type="sibTrans" cxnId="{BA5F2A0C-41B1-48B6-9B57-3C05074CE221}">
      <dgm:prSet/>
      <dgm:spPr/>
      <dgm:t>
        <a:bodyPr/>
        <a:lstStyle/>
        <a:p>
          <a:endParaRPr lang="ru-RU"/>
        </a:p>
      </dgm:t>
    </dgm:pt>
    <dgm:pt modelId="{8BFA228A-644B-46BF-A26F-D847C03B03C5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5" action="ppaction://hlinksldjump"/>
            </a:rPr>
            <a:t>Сколько учреждений получают средства бюджета ? Какова их структура?</a:t>
          </a:r>
          <a:endParaRPr lang="ru-RU" dirty="0"/>
        </a:p>
      </dgm:t>
    </dgm:pt>
    <dgm:pt modelId="{91DDA8CF-F79A-4A75-9763-C98F87DBB7CE}" type="parTrans" cxnId="{D834D851-4473-45E7-881D-BE2AA9B97857}">
      <dgm:prSet/>
      <dgm:spPr/>
      <dgm:t>
        <a:bodyPr/>
        <a:lstStyle/>
        <a:p>
          <a:endParaRPr lang="ru-RU"/>
        </a:p>
      </dgm:t>
    </dgm:pt>
    <dgm:pt modelId="{8C667F1E-6F56-418F-86D1-6D50707A9069}" type="sibTrans" cxnId="{D834D851-4473-45E7-881D-BE2AA9B97857}">
      <dgm:prSet/>
      <dgm:spPr/>
      <dgm:t>
        <a:bodyPr/>
        <a:lstStyle/>
        <a:p>
          <a:endParaRPr lang="ru-RU"/>
        </a:p>
      </dgm:t>
    </dgm:pt>
    <dgm:pt modelId="{B669BACB-B541-4474-81DE-4CA9D94F9BA8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6" action="ppaction://hlinksldjump"/>
            </a:rPr>
            <a:t>По каким направлениям расходуются средства? </a:t>
          </a:r>
          <a:endParaRPr lang="ru-RU" dirty="0"/>
        </a:p>
      </dgm:t>
    </dgm:pt>
    <dgm:pt modelId="{5820849C-77B1-4D49-AF23-19CD44E5F246}" type="parTrans" cxnId="{739CFA69-F3CE-4F8E-A235-E8E1E0796820}">
      <dgm:prSet/>
      <dgm:spPr/>
      <dgm:t>
        <a:bodyPr/>
        <a:lstStyle/>
        <a:p>
          <a:endParaRPr lang="ru-RU"/>
        </a:p>
      </dgm:t>
    </dgm:pt>
    <dgm:pt modelId="{41D070F9-A79D-4F1F-AA6B-982FEB623398}" type="sibTrans" cxnId="{739CFA69-F3CE-4F8E-A235-E8E1E0796820}">
      <dgm:prSet/>
      <dgm:spPr/>
      <dgm:t>
        <a:bodyPr/>
        <a:lstStyle/>
        <a:p>
          <a:endParaRPr lang="ru-RU"/>
        </a:p>
      </dgm:t>
    </dgm:pt>
    <dgm:pt modelId="{2BF97ED8-6BAA-4345-A5A9-1ADA8AA39677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7" action="ppaction://hlinksldjump"/>
            </a:rPr>
            <a:t>На какие цели в первую очередь направляются средства бюджета? </a:t>
          </a:r>
          <a:endParaRPr lang="ru-RU" dirty="0"/>
        </a:p>
      </dgm:t>
    </dgm:pt>
    <dgm:pt modelId="{70420BEC-559E-4A50-8585-7551E5ECC67B}" type="parTrans" cxnId="{8D57296A-92AF-461F-A195-1ABD61164BBB}">
      <dgm:prSet/>
      <dgm:spPr/>
      <dgm:t>
        <a:bodyPr/>
        <a:lstStyle/>
        <a:p>
          <a:endParaRPr lang="ru-RU"/>
        </a:p>
      </dgm:t>
    </dgm:pt>
    <dgm:pt modelId="{5278E077-C913-4975-B5B1-397EE255A8B3}" type="sibTrans" cxnId="{8D57296A-92AF-461F-A195-1ABD61164BBB}">
      <dgm:prSet/>
      <dgm:spPr/>
      <dgm:t>
        <a:bodyPr/>
        <a:lstStyle/>
        <a:p>
          <a:endParaRPr lang="ru-RU"/>
        </a:p>
      </dgm:t>
    </dgm:pt>
    <dgm:pt modelId="{93CD756A-99F4-4734-A1C8-F7238EA886C2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8" action="ppaction://hlinksldjump"/>
            </a:rPr>
            <a:t>В каких пропорциях распределены расходы бюджета? </a:t>
          </a:r>
          <a:endParaRPr lang="ru-RU" dirty="0"/>
        </a:p>
      </dgm:t>
    </dgm:pt>
    <dgm:pt modelId="{C2A49747-B15D-4DA3-BD9A-739289D673E4}" type="parTrans" cxnId="{5671DED3-F2C1-455E-8706-C42D310292D8}">
      <dgm:prSet/>
      <dgm:spPr/>
      <dgm:t>
        <a:bodyPr/>
        <a:lstStyle/>
        <a:p>
          <a:endParaRPr lang="ru-RU"/>
        </a:p>
      </dgm:t>
    </dgm:pt>
    <dgm:pt modelId="{7036E03D-290E-4A12-A297-3E0FE5C3CFC3}" type="sibTrans" cxnId="{5671DED3-F2C1-455E-8706-C42D310292D8}">
      <dgm:prSet/>
      <dgm:spPr/>
      <dgm:t>
        <a:bodyPr/>
        <a:lstStyle/>
        <a:p>
          <a:endParaRPr lang="ru-RU"/>
        </a:p>
      </dgm:t>
    </dgm:pt>
    <dgm:pt modelId="{F1A58DE7-34C0-48FB-9474-75A632F878E0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9" action="ppaction://hlinksldjump"/>
            </a:rPr>
            <a:t>Какова структура расходов бюджета? </a:t>
          </a:r>
          <a:endParaRPr lang="ru-RU" dirty="0"/>
        </a:p>
      </dgm:t>
    </dgm:pt>
    <dgm:pt modelId="{6BCE8011-31CA-4D80-9B22-A0BF38C67111}" type="parTrans" cxnId="{50EA0AAF-1494-4CCA-AE60-397915A4C6FD}">
      <dgm:prSet/>
      <dgm:spPr/>
      <dgm:t>
        <a:bodyPr/>
        <a:lstStyle/>
        <a:p>
          <a:endParaRPr lang="ru-RU"/>
        </a:p>
      </dgm:t>
    </dgm:pt>
    <dgm:pt modelId="{4DCBB482-7D61-4DB9-B0E5-0C5637FE0CFB}" type="sibTrans" cxnId="{50EA0AAF-1494-4CCA-AE60-397915A4C6FD}">
      <dgm:prSet/>
      <dgm:spPr/>
      <dgm:t>
        <a:bodyPr/>
        <a:lstStyle/>
        <a:p>
          <a:endParaRPr lang="ru-RU"/>
        </a:p>
      </dgm:t>
    </dgm:pt>
    <dgm:pt modelId="{9A9C9FCB-B5BC-4CA5-9B23-63EC327F4450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10" action="ppaction://hlinksldjump"/>
            </a:rPr>
            <a:t>Какие факторы повлияли на структуру расходов местного бюджета в 2016 году? </a:t>
          </a:r>
          <a:endParaRPr lang="ru-RU" dirty="0"/>
        </a:p>
      </dgm:t>
    </dgm:pt>
    <dgm:pt modelId="{274FFFAD-5E6F-41C3-812A-39660F73D302}" type="parTrans" cxnId="{ADC3033D-8B22-47BA-8A6B-8B321A8B01A6}">
      <dgm:prSet/>
      <dgm:spPr/>
      <dgm:t>
        <a:bodyPr/>
        <a:lstStyle/>
        <a:p>
          <a:endParaRPr lang="ru-RU"/>
        </a:p>
      </dgm:t>
    </dgm:pt>
    <dgm:pt modelId="{E5288969-773E-4C17-B63A-3D54AE227176}" type="sibTrans" cxnId="{ADC3033D-8B22-47BA-8A6B-8B321A8B01A6}">
      <dgm:prSet/>
      <dgm:spPr/>
      <dgm:t>
        <a:bodyPr/>
        <a:lstStyle/>
        <a:p>
          <a:endParaRPr lang="ru-RU"/>
        </a:p>
      </dgm:t>
    </dgm:pt>
    <dgm:pt modelId="{05562349-05C3-40FB-9486-2EE6EB98826A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11" action="ppaction://hlinksldjump"/>
            </a:rPr>
            <a:t>На какие цели расходуются средства по отдельным направлениям? </a:t>
          </a:r>
          <a:endParaRPr lang="ru-RU" dirty="0"/>
        </a:p>
      </dgm:t>
    </dgm:pt>
    <dgm:pt modelId="{E4EC5552-6502-47C0-8192-46F3A0D8431D}" type="parTrans" cxnId="{D5140A17-1657-4F12-96A0-78B9A19BFE8F}">
      <dgm:prSet/>
      <dgm:spPr/>
      <dgm:t>
        <a:bodyPr/>
        <a:lstStyle/>
        <a:p>
          <a:endParaRPr lang="ru-RU"/>
        </a:p>
      </dgm:t>
    </dgm:pt>
    <dgm:pt modelId="{65540953-9E76-4BE3-A457-F45DC8D338B9}" type="sibTrans" cxnId="{D5140A17-1657-4F12-96A0-78B9A19BFE8F}">
      <dgm:prSet/>
      <dgm:spPr/>
      <dgm:t>
        <a:bodyPr/>
        <a:lstStyle/>
        <a:p>
          <a:endParaRPr lang="ru-RU"/>
        </a:p>
      </dgm:t>
    </dgm:pt>
    <dgm:pt modelId="{E0A32F51-75CC-4AE3-B35E-88D90D3B68D5}" type="pres">
      <dgm:prSet presAssocID="{003939B9-E491-42A2-A3F2-7511A1E7D9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FA284A-BACA-4F54-B084-5E624FC11516}" type="pres">
      <dgm:prSet presAssocID="{954AF7E6-AD4E-4274-9278-1619FB40DB4C}" presName="parentText" presStyleLbl="node1" presStyleIdx="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C0834B-5594-4990-A75E-FDF13E50C10B}" type="pres">
      <dgm:prSet presAssocID="{BF306792-E2F4-4C2C-AF79-575B52CED151}" presName="spacer" presStyleCnt="0"/>
      <dgm:spPr/>
      <dgm:t>
        <a:bodyPr/>
        <a:lstStyle/>
        <a:p>
          <a:endParaRPr lang="ru-RU"/>
        </a:p>
      </dgm:t>
    </dgm:pt>
    <dgm:pt modelId="{6B095248-8595-4B69-AB72-1DDA7B0ECD03}" type="pres">
      <dgm:prSet presAssocID="{032BB9DF-AFBC-4E35-9517-71BDAC4302F0}" presName="parentText" presStyleLbl="node1" presStyleIdx="1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AE3137-38D4-41E4-A243-2B0E7C09ECDD}" type="pres">
      <dgm:prSet presAssocID="{C22D9DDA-17D9-460D-92AC-2D6468E530A2}" presName="spacer" presStyleCnt="0"/>
      <dgm:spPr/>
      <dgm:t>
        <a:bodyPr/>
        <a:lstStyle/>
        <a:p>
          <a:endParaRPr lang="ru-RU"/>
        </a:p>
      </dgm:t>
    </dgm:pt>
    <dgm:pt modelId="{304FCCCC-E859-4B91-849B-5750C66C1BED}" type="pres">
      <dgm:prSet presAssocID="{678D4C63-C41F-468F-96A0-8030727435A7}" presName="parentText" presStyleLbl="node1" presStyleIdx="2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56458C-0567-45E2-853D-C8F97A31BF14}" type="pres">
      <dgm:prSet presAssocID="{CC618473-CF9D-4B90-91B4-93AB8C72DC67}" presName="spacer" presStyleCnt="0"/>
      <dgm:spPr/>
      <dgm:t>
        <a:bodyPr/>
        <a:lstStyle/>
        <a:p>
          <a:endParaRPr lang="ru-RU"/>
        </a:p>
      </dgm:t>
    </dgm:pt>
    <dgm:pt modelId="{B91B4C0A-5DA6-41BB-ABC5-7011BF389E69}" type="pres">
      <dgm:prSet presAssocID="{FE7BC74F-F76B-4B3C-B4D5-D24BA824B4F6}" presName="parentText" presStyleLbl="node1" presStyleIdx="3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ED42B-1EC7-4D9F-9DF5-6748C779829C}" type="pres">
      <dgm:prSet presAssocID="{DDD5E59C-2D8F-429A-A72A-5236AC3C2407}" presName="spacer" presStyleCnt="0"/>
      <dgm:spPr/>
      <dgm:t>
        <a:bodyPr/>
        <a:lstStyle/>
        <a:p>
          <a:endParaRPr lang="ru-RU"/>
        </a:p>
      </dgm:t>
    </dgm:pt>
    <dgm:pt modelId="{2854E8B0-4846-433C-A1EE-DD3DF59B3927}" type="pres">
      <dgm:prSet presAssocID="{8BFA228A-644B-46BF-A26F-D847C03B03C5}" presName="parentText" presStyleLbl="node1" presStyleIdx="4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CB470-8352-4744-96DB-1E0BEAA3D46F}" type="pres">
      <dgm:prSet presAssocID="{8C667F1E-6F56-418F-86D1-6D50707A9069}" presName="spacer" presStyleCnt="0"/>
      <dgm:spPr/>
      <dgm:t>
        <a:bodyPr/>
        <a:lstStyle/>
        <a:p>
          <a:endParaRPr lang="ru-RU"/>
        </a:p>
      </dgm:t>
    </dgm:pt>
    <dgm:pt modelId="{10A1445C-D6B5-4177-ABB5-D87431090856}" type="pres">
      <dgm:prSet presAssocID="{B669BACB-B541-4474-81DE-4CA9D94F9BA8}" presName="parentText" presStyleLbl="node1" presStyleIdx="5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8ED0B2-286F-4C96-97DF-2664E3BF92B9}" type="pres">
      <dgm:prSet presAssocID="{41D070F9-A79D-4F1F-AA6B-982FEB623398}" presName="spacer" presStyleCnt="0"/>
      <dgm:spPr/>
      <dgm:t>
        <a:bodyPr/>
        <a:lstStyle/>
        <a:p>
          <a:endParaRPr lang="ru-RU"/>
        </a:p>
      </dgm:t>
    </dgm:pt>
    <dgm:pt modelId="{9B9697AA-3111-4E07-BF33-837B6966B43E}" type="pres">
      <dgm:prSet presAssocID="{2BF97ED8-6BAA-4345-A5A9-1ADA8AA39677}" presName="parentText" presStyleLbl="node1" presStyleIdx="6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E7CB0C-1ED8-4E69-B570-4A04F7396CE5}" type="pres">
      <dgm:prSet presAssocID="{5278E077-C913-4975-B5B1-397EE255A8B3}" presName="spacer" presStyleCnt="0"/>
      <dgm:spPr/>
      <dgm:t>
        <a:bodyPr/>
        <a:lstStyle/>
        <a:p>
          <a:endParaRPr lang="ru-RU"/>
        </a:p>
      </dgm:t>
    </dgm:pt>
    <dgm:pt modelId="{41817E8A-A612-42F1-A622-B2708AA841C5}" type="pres">
      <dgm:prSet presAssocID="{93CD756A-99F4-4734-A1C8-F7238EA886C2}" presName="parentText" presStyleLbl="node1" presStyleIdx="7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33CD19-B0E0-4E2C-9CA5-EB006887F9EF}" type="pres">
      <dgm:prSet presAssocID="{7036E03D-290E-4A12-A297-3E0FE5C3CFC3}" presName="spacer" presStyleCnt="0"/>
      <dgm:spPr/>
      <dgm:t>
        <a:bodyPr/>
        <a:lstStyle/>
        <a:p>
          <a:endParaRPr lang="ru-RU"/>
        </a:p>
      </dgm:t>
    </dgm:pt>
    <dgm:pt modelId="{9855B808-1B72-4F10-83A7-43F90949DC00}" type="pres">
      <dgm:prSet presAssocID="{F1A58DE7-34C0-48FB-9474-75A632F878E0}" presName="parentText" presStyleLbl="node1" presStyleIdx="8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92CFE-5444-4980-BD69-5F99E9674B11}" type="pres">
      <dgm:prSet presAssocID="{4DCBB482-7D61-4DB9-B0E5-0C5637FE0CFB}" presName="spacer" presStyleCnt="0"/>
      <dgm:spPr/>
      <dgm:t>
        <a:bodyPr/>
        <a:lstStyle/>
        <a:p>
          <a:endParaRPr lang="ru-RU"/>
        </a:p>
      </dgm:t>
    </dgm:pt>
    <dgm:pt modelId="{9EF866C8-68FC-4527-9F3D-BC97F647A11A}" type="pres">
      <dgm:prSet presAssocID="{9A9C9FCB-B5BC-4CA5-9B23-63EC327F4450}" presName="parentText" presStyleLbl="node1" presStyleIdx="9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F379B4-FA6C-46E9-ACAA-0D020F7B69A7}" type="pres">
      <dgm:prSet presAssocID="{E5288969-773E-4C17-B63A-3D54AE227176}" presName="spacer" presStyleCnt="0"/>
      <dgm:spPr/>
      <dgm:t>
        <a:bodyPr/>
        <a:lstStyle/>
        <a:p>
          <a:endParaRPr lang="ru-RU"/>
        </a:p>
      </dgm:t>
    </dgm:pt>
    <dgm:pt modelId="{13F9F3C7-960E-4501-A56F-FC81B7A2E5E6}" type="pres">
      <dgm:prSet presAssocID="{05562349-05C3-40FB-9486-2EE6EB98826A}" presName="parentText" presStyleLbl="node1" presStyleIdx="1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9A12E7-29F1-4F8A-8291-92A36BB439A9}" type="presOf" srcId="{678D4C63-C41F-468F-96A0-8030727435A7}" destId="{304FCCCC-E859-4B91-849B-5750C66C1BED}" srcOrd="0" destOrd="0" presId="urn:microsoft.com/office/officeart/2005/8/layout/vList2"/>
    <dgm:cxn modelId="{2717BAEE-ABC7-410F-A296-C5F9EA7C2912}" type="presOf" srcId="{003939B9-E491-42A2-A3F2-7511A1E7D968}" destId="{E0A32F51-75CC-4AE3-B35E-88D90D3B68D5}" srcOrd="0" destOrd="0" presId="urn:microsoft.com/office/officeart/2005/8/layout/vList2"/>
    <dgm:cxn modelId="{8D57296A-92AF-461F-A195-1ABD61164BBB}" srcId="{003939B9-E491-42A2-A3F2-7511A1E7D968}" destId="{2BF97ED8-6BAA-4345-A5A9-1ADA8AA39677}" srcOrd="6" destOrd="0" parTransId="{70420BEC-559E-4A50-8585-7551E5ECC67B}" sibTransId="{5278E077-C913-4975-B5B1-397EE255A8B3}"/>
    <dgm:cxn modelId="{BE0F5200-0169-4DFA-9399-E9EA49E5B357}" type="presOf" srcId="{F1A58DE7-34C0-48FB-9474-75A632F878E0}" destId="{9855B808-1B72-4F10-83A7-43F90949DC00}" srcOrd="0" destOrd="0" presId="urn:microsoft.com/office/officeart/2005/8/layout/vList2"/>
    <dgm:cxn modelId="{50EA0AAF-1494-4CCA-AE60-397915A4C6FD}" srcId="{003939B9-E491-42A2-A3F2-7511A1E7D968}" destId="{F1A58DE7-34C0-48FB-9474-75A632F878E0}" srcOrd="8" destOrd="0" parTransId="{6BCE8011-31CA-4D80-9B22-A0BF38C67111}" sibTransId="{4DCBB482-7D61-4DB9-B0E5-0C5637FE0CFB}"/>
    <dgm:cxn modelId="{D834D851-4473-45E7-881D-BE2AA9B97857}" srcId="{003939B9-E491-42A2-A3F2-7511A1E7D968}" destId="{8BFA228A-644B-46BF-A26F-D847C03B03C5}" srcOrd="4" destOrd="0" parTransId="{91DDA8CF-F79A-4A75-9763-C98F87DBB7CE}" sibTransId="{8C667F1E-6F56-418F-86D1-6D50707A9069}"/>
    <dgm:cxn modelId="{4E25CCB1-FC88-4EFC-86D1-3EA4578526F7}" srcId="{003939B9-E491-42A2-A3F2-7511A1E7D968}" destId="{954AF7E6-AD4E-4274-9278-1619FB40DB4C}" srcOrd="0" destOrd="0" parTransId="{34E2D7D6-D06A-4348-804A-2AAB56891723}" sibTransId="{BF306792-E2F4-4C2C-AF79-575B52CED151}"/>
    <dgm:cxn modelId="{7D7FF5F3-DAE8-4405-8BB2-8CF4E530C055}" type="presOf" srcId="{FE7BC74F-F76B-4B3C-B4D5-D24BA824B4F6}" destId="{B91B4C0A-5DA6-41BB-ABC5-7011BF389E69}" srcOrd="0" destOrd="0" presId="urn:microsoft.com/office/officeart/2005/8/layout/vList2"/>
    <dgm:cxn modelId="{4C07F091-CC99-4CAA-B956-9ADE530FB376}" type="presOf" srcId="{954AF7E6-AD4E-4274-9278-1619FB40DB4C}" destId="{DCFA284A-BACA-4F54-B084-5E624FC11516}" srcOrd="0" destOrd="0" presId="urn:microsoft.com/office/officeart/2005/8/layout/vList2"/>
    <dgm:cxn modelId="{DFEC0603-5047-4040-B1DD-136BA099D41E}" srcId="{003939B9-E491-42A2-A3F2-7511A1E7D968}" destId="{678D4C63-C41F-468F-96A0-8030727435A7}" srcOrd="2" destOrd="0" parTransId="{4FADB7E2-A658-414B-957F-1D521866AA17}" sibTransId="{CC618473-CF9D-4B90-91B4-93AB8C72DC67}"/>
    <dgm:cxn modelId="{739CFA69-F3CE-4F8E-A235-E8E1E0796820}" srcId="{003939B9-E491-42A2-A3F2-7511A1E7D968}" destId="{B669BACB-B541-4474-81DE-4CA9D94F9BA8}" srcOrd="5" destOrd="0" parTransId="{5820849C-77B1-4D49-AF23-19CD44E5F246}" sibTransId="{41D070F9-A79D-4F1F-AA6B-982FEB623398}"/>
    <dgm:cxn modelId="{82B9413D-7105-4FF2-ACD1-D852D60BB09F}" type="presOf" srcId="{B669BACB-B541-4474-81DE-4CA9D94F9BA8}" destId="{10A1445C-D6B5-4177-ABB5-D87431090856}" srcOrd="0" destOrd="0" presId="urn:microsoft.com/office/officeart/2005/8/layout/vList2"/>
    <dgm:cxn modelId="{EAD52DCA-E625-4E7D-94EA-4BA72A70601C}" type="presOf" srcId="{2BF97ED8-6BAA-4345-A5A9-1ADA8AA39677}" destId="{9B9697AA-3111-4E07-BF33-837B6966B43E}" srcOrd="0" destOrd="0" presId="urn:microsoft.com/office/officeart/2005/8/layout/vList2"/>
    <dgm:cxn modelId="{BCBAADCA-FD53-46C6-8947-C37015D0F50E}" type="presOf" srcId="{05562349-05C3-40FB-9486-2EE6EB98826A}" destId="{13F9F3C7-960E-4501-A56F-FC81B7A2E5E6}" srcOrd="0" destOrd="0" presId="urn:microsoft.com/office/officeart/2005/8/layout/vList2"/>
    <dgm:cxn modelId="{A4FE729F-272A-4E34-8449-A3205151CCB9}" type="presOf" srcId="{8BFA228A-644B-46BF-A26F-D847C03B03C5}" destId="{2854E8B0-4846-433C-A1EE-DD3DF59B3927}" srcOrd="0" destOrd="0" presId="urn:microsoft.com/office/officeart/2005/8/layout/vList2"/>
    <dgm:cxn modelId="{3B9C29BA-D4B7-45E1-8DAA-4E33A2629362}" type="presOf" srcId="{9A9C9FCB-B5BC-4CA5-9B23-63EC327F4450}" destId="{9EF866C8-68FC-4527-9F3D-BC97F647A11A}" srcOrd="0" destOrd="0" presId="urn:microsoft.com/office/officeart/2005/8/layout/vList2"/>
    <dgm:cxn modelId="{D58F497B-E568-4A78-8BE9-81DEDA109A00}" type="presOf" srcId="{93CD756A-99F4-4734-A1C8-F7238EA886C2}" destId="{41817E8A-A612-42F1-A622-B2708AA841C5}" srcOrd="0" destOrd="0" presId="urn:microsoft.com/office/officeart/2005/8/layout/vList2"/>
    <dgm:cxn modelId="{ADC3033D-8B22-47BA-8A6B-8B321A8B01A6}" srcId="{003939B9-E491-42A2-A3F2-7511A1E7D968}" destId="{9A9C9FCB-B5BC-4CA5-9B23-63EC327F4450}" srcOrd="9" destOrd="0" parTransId="{274FFFAD-5E6F-41C3-812A-39660F73D302}" sibTransId="{E5288969-773E-4C17-B63A-3D54AE227176}"/>
    <dgm:cxn modelId="{D5140A17-1657-4F12-96A0-78B9A19BFE8F}" srcId="{003939B9-E491-42A2-A3F2-7511A1E7D968}" destId="{05562349-05C3-40FB-9486-2EE6EB98826A}" srcOrd="10" destOrd="0" parTransId="{E4EC5552-6502-47C0-8192-46F3A0D8431D}" sibTransId="{65540953-9E76-4BE3-A457-F45DC8D338B9}"/>
    <dgm:cxn modelId="{BA5F2A0C-41B1-48B6-9B57-3C05074CE221}" srcId="{003939B9-E491-42A2-A3F2-7511A1E7D968}" destId="{FE7BC74F-F76B-4B3C-B4D5-D24BA824B4F6}" srcOrd="3" destOrd="0" parTransId="{8BD75BE1-9467-4391-A5CD-7796C51DBEF1}" sibTransId="{DDD5E59C-2D8F-429A-A72A-5236AC3C2407}"/>
    <dgm:cxn modelId="{1536D5BA-50AF-4769-B80C-F290377EBCC1}" type="presOf" srcId="{032BB9DF-AFBC-4E35-9517-71BDAC4302F0}" destId="{6B095248-8595-4B69-AB72-1DDA7B0ECD03}" srcOrd="0" destOrd="0" presId="urn:microsoft.com/office/officeart/2005/8/layout/vList2"/>
    <dgm:cxn modelId="{551930A1-9AF1-440A-AC98-DB188C0DFC0E}" srcId="{003939B9-E491-42A2-A3F2-7511A1E7D968}" destId="{032BB9DF-AFBC-4E35-9517-71BDAC4302F0}" srcOrd="1" destOrd="0" parTransId="{6AD9A86C-65AA-493D-98DC-C5CA1EF4DAEE}" sibTransId="{C22D9DDA-17D9-460D-92AC-2D6468E530A2}"/>
    <dgm:cxn modelId="{5671DED3-F2C1-455E-8706-C42D310292D8}" srcId="{003939B9-E491-42A2-A3F2-7511A1E7D968}" destId="{93CD756A-99F4-4734-A1C8-F7238EA886C2}" srcOrd="7" destOrd="0" parTransId="{C2A49747-B15D-4DA3-BD9A-739289D673E4}" sibTransId="{7036E03D-290E-4A12-A297-3E0FE5C3CFC3}"/>
    <dgm:cxn modelId="{0627FAC7-CEBF-481E-836D-D7BB79A30E93}" type="presParOf" srcId="{E0A32F51-75CC-4AE3-B35E-88D90D3B68D5}" destId="{DCFA284A-BACA-4F54-B084-5E624FC11516}" srcOrd="0" destOrd="0" presId="urn:microsoft.com/office/officeart/2005/8/layout/vList2"/>
    <dgm:cxn modelId="{04D8A640-6F02-434B-996B-1EB89E8CF431}" type="presParOf" srcId="{E0A32F51-75CC-4AE3-B35E-88D90D3B68D5}" destId="{5EC0834B-5594-4990-A75E-FDF13E50C10B}" srcOrd="1" destOrd="0" presId="urn:microsoft.com/office/officeart/2005/8/layout/vList2"/>
    <dgm:cxn modelId="{B17CA9C8-75A8-46F7-AD0C-96279E9ABC4C}" type="presParOf" srcId="{E0A32F51-75CC-4AE3-B35E-88D90D3B68D5}" destId="{6B095248-8595-4B69-AB72-1DDA7B0ECD03}" srcOrd="2" destOrd="0" presId="urn:microsoft.com/office/officeart/2005/8/layout/vList2"/>
    <dgm:cxn modelId="{ADCDC3CF-9B23-4C1F-A67B-45E0A5BDB79C}" type="presParOf" srcId="{E0A32F51-75CC-4AE3-B35E-88D90D3B68D5}" destId="{16AE3137-38D4-41E4-A243-2B0E7C09ECDD}" srcOrd="3" destOrd="0" presId="urn:microsoft.com/office/officeart/2005/8/layout/vList2"/>
    <dgm:cxn modelId="{26EB4CED-88F2-4CF0-95FA-52E563C51913}" type="presParOf" srcId="{E0A32F51-75CC-4AE3-B35E-88D90D3B68D5}" destId="{304FCCCC-E859-4B91-849B-5750C66C1BED}" srcOrd="4" destOrd="0" presId="urn:microsoft.com/office/officeart/2005/8/layout/vList2"/>
    <dgm:cxn modelId="{75FB3E20-EBFB-4E87-8395-ACE51090AA0A}" type="presParOf" srcId="{E0A32F51-75CC-4AE3-B35E-88D90D3B68D5}" destId="{4956458C-0567-45E2-853D-C8F97A31BF14}" srcOrd="5" destOrd="0" presId="urn:microsoft.com/office/officeart/2005/8/layout/vList2"/>
    <dgm:cxn modelId="{88872956-B2A5-41B6-98E2-0B9417AA4D54}" type="presParOf" srcId="{E0A32F51-75CC-4AE3-B35E-88D90D3B68D5}" destId="{B91B4C0A-5DA6-41BB-ABC5-7011BF389E69}" srcOrd="6" destOrd="0" presId="urn:microsoft.com/office/officeart/2005/8/layout/vList2"/>
    <dgm:cxn modelId="{9F5B9A5D-438B-476A-B563-0D166ACB9B31}" type="presParOf" srcId="{E0A32F51-75CC-4AE3-B35E-88D90D3B68D5}" destId="{7A7ED42B-1EC7-4D9F-9DF5-6748C779829C}" srcOrd="7" destOrd="0" presId="urn:microsoft.com/office/officeart/2005/8/layout/vList2"/>
    <dgm:cxn modelId="{58C0CB18-D832-479E-986A-6579D9B34237}" type="presParOf" srcId="{E0A32F51-75CC-4AE3-B35E-88D90D3B68D5}" destId="{2854E8B0-4846-433C-A1EE-DD3DF59B3927}" srcOrd="8" destOrd="0" presId="urn:microsoft.com/office/officeart/2005/8/layout/vList2"/>
    <dgm:cxn modelId="{A315B659-69D3-477D-97A9-11C5296BE99B}" type="presParOf" srcId="{E0A32F51-75CC-4AE3-B35E-88D90D3B68D5}" destId="{682CB470-8352-4744-96DB-1E0BEAA3D46F}" srcOrd="9" destOrd="0" presId="urn:microsoft.com/office/officeart/2005/8/layout/vList2"/>
    <dgm:cxn modelId="{2938C105-E761-4F93-82E4-CF3A50C8236D}" type="presParOf" srcId="{E0A32F51-75CC-4AE3-B35E-88D90D3B68D5}" destId="{10A1445C-D6B5-4177-ABB5-D87431090856}" srcOrd="10" destOrd="0" presId="urn:microsoft.com/office/officeart/2005/8/layout/vList2"/>
    <dgm:cxn modelId="{42085780-EA7A-47FF-A48D-21A99D0B7939}" type="presParOf" srcId="{E0A32F51-75CC-4AE3-B35E-88D90D3B68D5}" destId="{5A8ED0B2-286F-4C96-97DF-2664E3BF92B9}" srcOrd="11" destOrd="0" presId="urn:microsoft.com/office/officeart/2005/8/layout/vList2"/>
    <dgm:cxn modelId="{08450F4B-46CD-4B6A-B187-CB2447F08F44}" type="presParOf" srcId="{E0A32F51-75CC-4AE3-B35E-88D90D3B68D5}" destId="{9B9697AA-3111-4E07-BF33-837B6966B43E}" srcOrd="12" destOrd="0" presId="urn:microsoft.com/office/officeart/2005/8/layout/vList2"/>
    <dgm:cxn modelId="{6949B3F6-D82D-4919-A175-C85805B63AF4}" type="presParOf" srcId="{E0A32F51-75CC-4AE3-B35E-88D90D3B68D5}" destId="{55E7CB0C-1ED8-4E69-B570-4A04F7396CE5}" srcOrd="13" destOrd="0" presId="urn:microsoft.com/office/officeart/2005/8/layout/vList2"/>
    <dgm:cxn modelId="{ABAEFB8D-E333-4359-8556-182354BCF033}" type="presParOf" srcId="{E0A32F51-75CC-4AE3-B35E-88D90D3B68D5}" destId="{41817E8A-A612-42F1-A622-B2708AA841C5}" srcOrd="14" destOrd="0" presId="urn:microsoft.com/office/officeart/2005/8/layout/vList2"/>
    <dgm:cxn modelId="{822CE90A-061D-462D-AEB1-5CE6F8912019}" type="presParOf" srcId="{E0A32F51-75CC-4AE3-B35E-88D90D3B68D5}" destId="{F433CD19-B0E0-4E2C-9CA5-EB006887F9EF}" srcOrd="15" destOrd="0" presId="urn:microsoft.com/office/officeart/2005/8/layout/vList2"/>
    <dgm:cxn modelId="{AC3E4F52-3F30-4EE9-96FA-1D3E820190A2}" type="presParOf" srcId="{E0A32F51-75CC-4AE3-B35E-88D90D3B68D5}" destId="{9855B808-1B72-4F10-83A7-43F90949DC00}" srcOrd="16" destOrd="0" presId="urn:microsoft.com/office/officeart/2005/8/layout/vList2"/>
    <dgm:cxn modelId="{2C62E251-FF39-41D9-9D39-EBB44190D499}" type="presParOf" srcId="{E0A32F51-75CC-4AE3-B35E-88D90D3B68D5}" destId="{B4392CFE-5444-4980-BD69-5F99E9674B11}" srcOrd="17" destOrd="0" presId="urn:microsoft.com/office/officeart/2005/8/layout/vList2"/>
    <dgm:cxn modelId="{7773717A-0306-4F4D-BDDD-B6D282664A6F}" type="presParOf" srcId="{E0A32F51-75CC-4AE3-B35E-88D90D3B68D5}" destId="{9EF866C8-68FC-4527-9F3D-BC97F647A11A}" srcOrd="18" destOrd="0" presId="urn:microsoft.com/office/officeart/2005/8/layout/vList2"/>
    <dgm:cxn modelId="{6D87B857-4F93-4CB9-916B-DA5E59E880C0}" type="presParOf" srcId="{E0A32F51-75CC-4AE3-B35E-88D90D3B68D5}" destId="{CCF379B4-FA6C-46E9-ACAA-0D020F7B69A7}" srcOrd="19" destOrd="0" presId="urn:microsoft.com/office/officeart/2005/8/layout/vList2"/>
    <dgm:cxn modelId="{15873B9A-2A39-4F91-8E13-4D8F5E0F58C2}" type="presParOf" srcId="{E0A32F51-75CC-4AE3-B35E-88D90D3B68D5}" destId="{13F9F3C7-960E-4501-A56F-FC81B7A2E5E6}" srcOrd="2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0DB0E3-0278-485F-BA87-0A63E1CCEAC9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D6E1B6D-8294-4B90-AD39-C79FF60405B7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1" action="ppaction://hlinksldjump"/>
            </a:rPr>
            <a:t>Зачем нужен программный бюджет? </a:t>
          </a:r>
          <a:endParaRPr lang="ru-RU" dirty="0"/>
        </a:p>
      </dgm:t>
    </dgm:pt>
    <dgm:pt modelId="{E97B7662-B10A-46C9-8F63-E6A2F699C6EA}" type="parTrans" cxnId="{D8EFD011-8763-4493-8BCD-5DA32EF3C80C}">
      <dgm:prSet/>
      <dgm:spPr/>
      <dgm:t>
        <a:bodyPr/>
        <a:lstStyle/>
        <a:p>
          <a:endParaRPr lang="ru-RU"/>
        </a:p>
      </dgm:t>
    </dgm:pt>
    <dgm:pt modelId="{E337E94C-0938-4622-87D1-2A650079A7CE}" type="sibTrans" cxnId="{D8EFD011-8763-4493-8BCD-5DA32EF3C80C}">
      <dgm:prSet/>
      <dgm:spPr/>
      <dgm:t>
        <a:bodyPr/>
        <a:lstStyle/>
        <a:p>
          <a:endParaRPr lang="ru-RU"/>
        </a:p>
      </dgm:t>
    </dgm:pt>
    <dgm:pt modelId="{27BD3DB7-B36D-4579-894D-77753797C9F0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2" action="ppaction://hlinksldjump"/>
            </a:rPr>
            <a:t>Какова структура расходов бюджета в 2016 году?</a:t>
          </a:r>
          <a:endParaRPr lang="ru-RU" dirty="0"/>
        </a:p>
      </dgm:t>
    </dgm:pt>
    <dgm:pt modelId="{9307B0E7-370B-4676-8420-79177D48F91D}" type="parTrans" cxnId="{9F0B5F00-0291-4DFA-B920-7FFC70A3DF15}">
      <dgm:prSet/>
      <dgm:spPr/>
      <dgm:t>
        <a:bodyPr/>
        <a:lstStyle/>
        <a:p>
          <a:endParaRPr lang="ru-RU"/>
        </a:p>
      </dgm:t>
    </dgm:pt>
    <dgm:pt modelId="{00E466B7-628F-41B6-960B-671495EA906C}" type="sibTrans" cxnId="{9F0B5F00-0291-4DFA-B920-7FFC70A3DF15}">
      <dgm:prSet/>
      <dgm:spPr/>
      <dgm:t>
        <a:bodyPr/>
        <a:lstStyle/>
        <a:p>
          <a:endParaRPr lang="ru-RU"/>
        </a:p>
      </dgm:t>
    </dgm:pt>
    <dgm:pt modelId="{0757522E-3376-4C4B-982C-95399C26A196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3" action="ppaction://hlinksldjump"/>
            </a:rPr>
            <a:t>Какие программы реализуются в Георгиевском районе в 2016 году? </a:t>
          </a:r>
          <a:endParaRPr lang="ru-RU" dirty="0"/>
        </a:p>
      </dgm:t>
    </dgm:pt>
    <dgm:pt modelId="{11DCC68E-E478-4F00-BA98-1863081B309E}" type="parTrans" cxnId="{4E2B5356-E7AE-4278-8D3E-CBC50B6AC17F}">
      <dgm:prSet/>
      <dgm:spPr/>
      <dgm:t>
        <a:bodyPr/>
        <a:lstStyle/>
        <a:p>
          <a:endParaRPr lang="ru-RU"/>
        </a:p>
      </dgm:t>
    </dgm:pt>
    <dgm:pt modelId="{75805068-B043-40F9-9A23-C29D26F65C90}" type="sibTrans" cxnId="{4E2B5356-E7AE-4278-8D3E-CBC50B6AC17F}">
      <dgm:prSet/>
      <dgm:spPr/>
      <dgm:t>
        <a:bodyPr/>
        <a:lstStyle/>
        <a:p>
          <a:endParaRPr lang="ru-RU"/>
        </a:p>
      </dgm:t>
    </dgm:pt>
    <dgm:pt modelId="{3806CE77-FCFC-4D66-B95E-8E9B08E9F917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4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образования"? </a:t>
          </a:r>
          <a:endParaRPr lang="ru-RU" dirty="0"/>
        </a:p>
      </dgm:t>
    </dgm:pt>
    <dgm:pt modelId="{AD05FB45-B5F2-4227-8CD4-13957829A1D5}" type="parTrans" cxnId="{F279BAE1-5E97-43F4-A3C6-B93CF6BCD416}">
      <dgm:prSet/>
      <dgm:spPr/>
      <dgm:t>
        <a:bodyPr/>
        <a:lstStyle/>
        <a:p>
          <a:endParaRPr lang="ru-RU"/>
        </a:p>
      </dgm:t>
    </dgm:pt>
    <dgm:pt modelId="{2D017EBF-686A-4044-AAE5-A2CA3AB1DD61}" type="sibTrans" cxnId="{F279BAE1-5E97-43F4-A3C6-B93CF6BCD416}">
      <dgm:prSet/>
      <dgm:spPr/>
      <dgm:t>
        <a:bodyPr/>
        <a:lstStyle/>
        <a:p>
          <a:endParaRPr lang="ru-RU"/>
        </a:p>
      </dgm:t>
    </dgm:pt>
    <dgm:pt modelId="{610F406F-E51E-476B-96AF-849D420A9DF9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5" action="ppaction://hlinksldjump"/>
            </a:rPr>
            <a:t>Какой объём расходов направляется на развитие образования в районе?</a:t>
          </a:r>
          <a:endParaRPr lang="ru-RU" dirty="0"/>
        </a:p>
      </dgm:t>
    </dgm:pt>
    <dgm:pt modelId="{2BBDA02C-7811-4598-8FE5-18E4E8B3BD46}" type="parTrans" cxnId="{C973E003-12AF-4DF6-8AB6-E03842099DBA}">
      <dgm:prSet/>
      <dgm:spPr/>
      <dgm:t>
        <a:bodyPr/>
        <a:lstStyle/>
        <a:p>
          <a:endParaRPr lang="ru-RU"/>
        </a:p>
      </dgm:t>
    </dgm:pt>
    <dgm:pt modelId="{2F6E3FAE-FC19-48E2-8FFF-3ADA4A519CD6}" type="sibTrans" cxnId="{C973E003-12AF-4DF6-8AB6-E03842099DBA}">
      <dgm:prSet/>
      <dgm:spPr/>
      <dgm:t>
        <a:bodyPr/>
        <a:lstStyle/>
        <a:p>
          <a:endParaRPr lang="ru-RU"/>
        </a:p>
      </dgm:t>
    </dgm:pt>
    <dgm:pt modelId="{E5A6D225-57A1-4A22-9BA4-7A09AF4E42A6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6" action="ppaction://hlinksldjump"/>
            </a:rPr>
            <a:t>Какая заработная плата у педагогических работников школ в Георгиевском районе?</a:t>
          </a:r>
          <a:endParaRPr lang="ru-RU" dirty="0"/>
        </a:p>
      </dgm:t>
    </dgm:pt>
    <dgm:pt modelId="{E9304DC2-F0AF-463B-A279-9A1CD11C8FFE}" type="parTrans" cxnId="{7ED82E34-4B89-40D3-8829-1BA3165289C5}">
      <dgm:prSet/>
      <dgm:spPr/>
      <dgm:t>
        <a:bodyPr/>
        <a:lstStyle/>
        <a:p>
          <a:endParaRPr lang="ru-RU"/>
        </a:p>
      </dgm:t>
    </dgm:pt>
    <dgm:pt modelId="{C9DBAE9C-6D97-4958-B39A-42562ECA4072}" type="sibTrans" cxnId="{7ED82E34-4B89-40D3-8829-1BA3165289C5}">
      <dgm:prSet/>
      <dgm:spPr/>
      <dgm:t>
        <a:bodyPr/>
        <a:lstStyle/>
        <a:p>
          <a:endParaRPr lang="ru-RU"/>
        </a:p>
      </dgm:t>
    </dgm:pt>
    <dgm:pt modelId="{57102524-E2D6-4D4E-834F-93BF05DD426B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7" action="ppaction://hlinksldjump"/>
            </a:rPr>
            <a:t>Из каких источников осуществляются расходы на капитальный ремонт сельских школ, оснащение оборудованием, выплату заработной платы педагогическим работникам? </a:t>
          </a:r>
          <a:endParaRPr lang="ru-RU" dirty="0"/>
        </a:p>
      </dgm:t>
    </dgm:pt>
    <dgm:pt modelId="{E63ECEE6-0AF0-4224-89EA-CDE778922F49}" type="parTrans" cxnId="{0105F055-B67A-4487-A1FD-90924AD1CE65}">
      <dgm:prSet/>
      <dgm:spPr/>
      <dgm:t>
        <a:bodyPr/>
        <a:lstStyle/>
        <a:p>
          <a:endParaRPr lang="ru-RU"/>
        </a:p>
      </dgm:t>
    </dgm:pt>
    <dgm:pt modelId="{341F24B4-2B8E-4F65-A71B-90DD8056913C}" type="sibTrans" cxnId="{0105F055-B67A-4487-A1FD-90924AD1CE65}">
      <dgm:prSet/>
      <dgm:spPr/>
      <dgm:t>
        <a:bodyPr/>
        <a:lstStyle/>
        <a:p>
          <a:endParaRPr lang="ru-RU"/>
        </a:p>
      </dgm:t>
    </dgm:pt>
    <dgm:pt modelId="{970BD1C1-AFFF-4D11-B09C-8CF1BBED17C3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8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"Социальная поддержка граждан" ?</a:t>
          </a:r>
          <a:endParaRPr lang="ru-RU" dirty="0"/>
        </a:p>
      </dgm:t>
    </dgm:pt>
    <dgm:pt modelId="{1E06CB9C-77DB-450C-A319-FE67623A334A}" type="parTrans" cxnId="{B78AD001-1D12-4590-8BE3-D436039BE64D}">
      <dgm:prSet/>
      <dgm:spPr/>
      <dgm:t>
        <a:bodyPr/>
        <a:lstStyle/>
        <a:p>
          <a:endParaRPr lang="ru-RU"/>
        </a:p>
      </dgm:t>
    </dgm:pt>
    <dgm:pt modelId="{7D30A4C7-117E-4ED0-A87C-5B722C5E148B}" type="sibTrans" cxnId="{B78AD001-1D12-4590-8BE3-D436039BE64D}">
      <dgm:prSet/>
      <dgm:spPr/>
      <dgm:t>
        <a:bodyPr/>
        <a:lstStyle/>
        <a:p>
          <a:endParaRPr lang="ru-RU"/>
        </a:p>
      </dgm:t>
    </dgm:pt>
    <dgm:pt modelId="{8B84B31C-A9C4-44F8-B31B-92B0D2B41F22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9" action="ppaction://hlinksldjump"/>
            </a:rPr>
            <a:t>Какие выплаты осуществляются из бюджета  Георгиевского муниципального района  на социальную поддержку граждан?</a:t>
          </a:r>
          <a:endParaRPr lang="ru-RU" dirty="0"/>
        </a:p>
      </dgm:t>
    </dgm:pt>
    <dgm:pt modelId="{5B16E8E7-5AB2-4A34-9B98-4B583F9172A8}" type="parTrans" cxnId="{9A576E74-E048-44A4-9432-D35A7CBE14C7}">
      <dgm:prSet/>
      <dgm:spPr/>
      <dgm:t>
        <a:bodyPr/>
        <a:lstStyle/>
        <a:p>
          <a:endParaRPr lang="ru-RU"/>
        </a:p>
      </dgm:t>
    </dgm:pt>
    <dgm:pt modelId="{C73F5B87-16B9-4DAD-AB8E-E61F34B4C36F}" type="sibTrans" cxnId="{9A576E74-E048-44A4-9432-D35A7CBE14C7}">
      <dgm:prSet/>
      <dgm:spPr/>
      <dgm:t>
        <a:bodyPr/>
        <a:lstStyle/>
        <a:p>
          <a:endParaRPr lang="ru-RU"/>
        </a:p>
      </dgm:t>
    </dgm:pt>
    <dgm:pt modelId="{7BD9A174-CE53-4137-9A28-F83296A9DD7B}" type="pres">
      <dgm:prSet presAssocID="{C00DB0E3-0278-485F-BA87-0A63E1CCEAC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FEEF28-685A-4304-BC25-3FCCBDFB0F71}" type="pres">
      <dgm:prSet presAssocID="{3D6E1B6D-8294-4B90-AD39-C79FF60405B7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C9EF59-537B-404A-BC37-78BE3FE8B0D2}" type="pres">
      <dgm:prSet presAssocID="{E337E94C-0938-4622-87D1-2A650079A7CE}" presName="spacer" presStyleCnt="0"/>
      <dgm:spPr/>
    </dgm:pt>
    <dgm:pt modelId="{334B2B8E-819D-4F74-A70D-D3D62FDCE642}" type="pres">
      <dgm:prSet presAssocID="{27BD3DB7-B36D-4579-894D-77753797C9F0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B04379-C254-496F-81EC-1B7E0011CACB}" type="pres">
      <dgm:prSet presAssocID="{00E466B7-628F-41B6-960B-671495EA906C}" presName="spacer" presStyleCnt="0"/>
      <dgm:spPr/>
    </dgm:pt>
    <dgm:pt modelId="{34ED2C9D-DE14-49D8-A9D4-EDC73BD8A84B}" type="pres">
      <dgm:prSet presAssocID="{0757522E-3376-4C4B-982C-95399C26A196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CF4A2-17DA-4882-B860-AD2637DE61D5}" type="pres">
      <dgm:prSet presAssocID="{75805068-B043-40F9-9A23-C29D26F65C90}" presName="spacer" presStyleCnt="0"/>
      <dgm:spPr/>
    </dgm:pt>
    <dgm:pt modelId="{4FC0AAC2-5843-48D7-A2EC-7A7B433B0E06}" type="pres">
      <dgm:prSet presAssocID="{3806CE77-FCFC-4D66-B95E-8E9B08E9F917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5CB217-E3A7-47C8-97AE-D77799EFFDE2}" type="pres">
      <dgm:prSet presAssocID="{2D017EBF-686A-4044-AAE5-A2CA3AB1DD61}" presName="spacer" presStyleCnt="0"/>
      <dgm:spPr/>
    </dgm:pt>
    <dgm:pt modelId="{5C66D542-423F-46B0-A87C-18491B31E5F5}" type="pres">
      <dgm:prSet presAssocID="{610F406F-E51E-476B-96AF-849D420A9DF9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5405D4-9354-4282-AAD5-2B732075EB48}" type="pres">
      <dgm:prSet presAssocID="{2F6E3FAE-FC19-48E2-8FFF-3ADA4A519CD6}" presName="spacer" presStyleCnt="0"/>
      <dgm:spPr/>
    </dgm:pt>
    <dgm:pt modelId="{0A60B1A0-0BA9-47EB-9999-C55D7DDEA558}" type="pres">
      <dgm:prSet presAssocID="{E5A6D225-57A1-4A22-9BA4-7A09AF4E42A6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6165BC-D14E-4766-8CB5-D4C784930B95}" type="pres">
      <dgm:prSet presAssocID="{C9DBAE9C-6D97-4958-B39A-42562ECA4072}" presName="spacer" presStyleCnt="0"/>
      <dgm:spPr/>
    </dgm:pt>
    <dgm:pt modelId="{06854CFA-558B-4756-97B9-B563BFAAEEEE}" type="pres">
      <dgm:prSet presAssocID="{57102524-E2D6-4D4E-834F-93BF05DD426B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981FE4-440A-440C-A512-AAF929C75EF6}" type="pres">
      <dgm:prSet presAssocID="{341F24B4-2B8E-4F65-A71B-90DD8056913C}" presName="spacer" presStyleCnt="0"/>
      <dgm:spPr/>
    </dgm:pt>
    <dgm:pt modelId="{1E8E34D2-2784-44F8-A227-657FFF0CC217}" type="pres">
      <dgm:prSet presAssocID="{970BD1C1-AFFF-4D11-B09C-8CF1BBED17C3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A3E5ED-80E6-4508-A84C-E313ED16648F}" type="pres">
      <dgm:prSet presAssocID="{7D30A4C7-117E-4ED0-A87C-5B722C5E148B}" presName="spacer" presStyleCnt="0"/>
      <dgm:spPr/>
    </dgm:pt>
    <dgm:pt modelId="{F70726CA-C73B-4611-9497-2594AB39304F}" type="pres">
      <dgm:prSet presAssocID="{8B84B31C-A9C4-44F8-B31B-92B0D2B41F22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C36D0C-14AA-4C5D-9391-67FD4B655E7C}" type="presOf" srcId="{610F406F-E51E-476B-96AF-849D420A9DF9}" destId="{5C66D542-423F-46B0-A87C-18491B31E5F5}" srcOrd="0" destOrd="0" presId="urn:microsoft.com/office/officeart/2005/8/layout/vList2"/>
    <dgm:cxn modelId="{9F0B5F00-0291-4DFA-B920-7FFC70A3DF15}" srcId="{C00DB0E3-0278-485F-BA87-0A63E1CCEAC9}" destId="{27BD3DB7-B36D-4579-894D-77753797C9F0}" srcOrd="1" destOrd="0" parTransId="{9307B0E7-370B-4676-8420-79177D48F91D}" sibTransId="{00E466B7-628F-41B6-960B-671495EA906C}"/>
    <dgm:cxn modelId="{0105F055-B67A-4487-A1FD-90924AD1CE65}" srcId="{C00DB0E3-0278-485F-BA87-0A63E1CCEAC9}" destId="{57102524-E2D6-4D4E-834F-93BF05DD426B}" srcOrd="6" destOrd="0" parTransId="{E63ECEE6-0AF0-4224-89EA-CDE778922F49}" sibTransId="{341F24B4-2B8E-4F65-A71B-90DD8056913C}"/>
    <dgm:cxn modelId="{A22189F9-0B40-4899-9B52-564F66EF42C4}" type="presOf" srcId="{8B84B31C-A9C4-44F8-B31B-92B0D2B41F22}" destId="{F70726CA-C73B-4611-9497-2594AB39304F}" srcOrd="0" destOrd="0" presId="urn:microsoft.com/office/officeart/2005/8/layout/vList2"/>
    <dgm:cxn modelId="{526B91F1-16FD-4570-99D9-2C717D6BB465}" type="presOf" srcId="{57102524-E2D6-4D4E-834F-93BF05DD426B}" destId="{06854CFA-558B-4756-97B9-B563BFAAEEEE}" srcOrd="0" destOrd="0" presId="urn:microsoft.com/office/officeart/2005/8/layout/vList2"/>
    <dgm:cxn modelId="{3B25252A-E98C-4BA7-9BDE-E3B9322D2939}" type="presOf" srcId="{3D6E1B6D-8294-4B90-AD39-C79FF60405B7}" destId="{65FEEF28-685A-4304-BC25-3FCCBDFB0F71}" srcOrd="0" destOrd="0" presId="urn:microsoft.com/office/officeart/2005/8/layout/vList2"/>
    <dgm:cxn modelId="{D8EFD011-8763-4493-8BCD-5DA32EF3C80C}" srcId="{C00DB0E3-0278-485F-BA87-0A63E1CCEAC9}" destId="{3D6E1B6D-8294-4B90-AD39-C79FF60405B7}" srcOrd="0" destOrd="0" parTransId="{E97B7662-B10A-46C9-8F63-E6A2F699C6EA}" sibTransId="{E337E94C-0938-4622-87D1-2A650079A7CE}"/>
    <dgm:cxn modelId="{F279BAE1-5E97-43F4-A3C6-B93CF6BCD416}" srcId="{C00DB0E3-0278-485F-BA87-0A63E1CCEAC9}" destId="{3806CE77-FCFC-4D66-B95E-8E9B08E9F917}" srcOrd="3" destOrd="0" parTransId="{AD05FB45-B5F2-4227-8CD4-13957829A1D5}" sibTransId="{2D017EBF-686A-4044-AAE5-A2CA3AB1DD61}"/>
    <dgm:cxn modelId="{7ED82E34-4B89-40D3-8829-1BA3165289C5}" srcId="{C00DB0E3-0278-485F-BA87-0A63E1CCEAC9}" destId="{E5A6D225-57A1-4A22-9BA4-7A09AF4E42A6}" srcOrd="5" destOrd="0" parTransId="{E9304DC2-F0AF-463B-A279-9A1CD11C8FFE}" sibTransId="{C9DBAE9C-6D97-4958-B39A-42562ECA4072}"/>
    <dgm:cxn modelId="{E6DE036E-E9B5-4C26-9618-94E4FF178979}" type="presOf" srcId="{E5A6D225-57A1-4A22-9BA4-7A09AF4E42A6}" destId="{0A60B1A0-0BA9-47EB-9999-C55D7DDEA558}" srcOrd="0" destOrd="0" presId="urn:microsoft.com/office/officeart/2005/8/layout/vList2"/>
    <dgm:cxn modelId="{C973E003-12AF-4DF6-8AB6-E03842099DBA}" srcId="{C00DB0E3-0278-485F-BA87-0A63E1CCEAC9}" destId="{610F406F-E51E-476B-96AF-849D420A9DF9}" srcOrd="4" destOrd="0" parTransId="{2BBDA02C-7811-4598-8FE5-18E4E8B3BD46}" sibTransId="{2F6E3FAE-FC19-48E2-8FFF-3ADA4A519CD6}"/>
    <dgm:cxn modelId="{4E2B5356-E7AE-4278-8D3E-CBC50B6AC17F}" srcId="{C00DB0E3-0278-485F-BA87-0A63E1CCEAC9}" destId="{0757522E-3376-4C4B-982C-95399C26A196}" srcOrd="2" destOrd="0" parTransId="{11DCC68E-E478-4F00-BA98-1863081B309E}" sibTransId="{75805068-B043-40F9-9A23-C29D26F65C90}"/>
    <dgm:cxn modelId="{B78AD001-1D12-4590-8BE3-D436039BE64D}" srcId="{C00DB0E3-0278-485F-BA87-0A63E1CCEAC9}" destId="{970BD1C1-AFFF-4D11-B09C-8CF1BBED17C3}" srcOrd="7" destOrd="0" parTransId="{1E06CB9C-77DB-450C-A319-FE67623A334A}" sibTransId="{7D30A4C7-117E-4ED0-A87C-5B722C5E148B}"/>
    <dgm:cxn modelId="{77576D6C-4AA4-47BA-B773-FDB47D2CC674}" type="presOf" srcId="{C00DB0E3-0278-485F-BA87-0A63E1CCEAC9}" destId="{7BD9A174-CE53-4137-9A28-F83296A9DD7B}" srcOrd="0" destOrd="0" presId="urn:microsoft.com/office/officeart/2005/8/layout/vList2"/>
    <dgm:cxn modelId="{F670F38D-0696-4B42-A370-DA119E63DFDD}" type="presOf" srcId="{27BD3DB7-B36D-4579-894D-77753797C9F0}" destId="{334B2B8E-819D-4F74-A70D-D3D62FDCE642}" srcOrd="0" destOrd="0" presId="urn:microsoft.com/office/officeart/2005/8/layout/vList2"/>
    <dgm:cxn modelId="{E027E686-666B-44F6-B65A-8EDF9358E75B}" type="presOf" srcId="{970BD1C1-AFFF-4D11-B09C-8CF1BBED17C3}" destId="{1E8E34D2-2784-44F8-A227-657FFF0CC217}" srcOrd="0" destOrd="0" presId="urn:microsoft.com/office/officeart/2005/8/layout/vList2"/>
    <dgm:cxn modelId="{A59E67A6-ACAD-408B-8A5D-F00E65C3D0BA}" type="presOf" srcId="{0757522E-3376-4C4B-982C-95399C26A196}" destId="{34ED2C9D-DE14-49D8-A9D4-EDC73BD8A84B}" srcOrd="0" destOrd="0" presId="urn:microsoft.com/office/officeart/2005/8/layout/vList2"/>
    <dgm:cxn modelId="{9A576E74-E048-44A4-9432-D35A7CBE14C7}" srcId="{C00DB0E3-0278-485F-BA87-0A63E1CCEAC9}" destId="{8B84B31C-A9C4-44F8-B31B-92B0D2B41F22}" srcOrd="8" destOrd="0" parTransId="{5B16E8E7-5AB2-4A34-9B98-4B583F9172A8}" sibTransId="{C73F5B87-16B9-4DAD-AB8E-E61F34B4C36F}"/>
    <dgm:cxn modelId="{56AADBB2-D0F7-493B-90A2-A27786D8D760}" type="presOf" srcId="{3806CE77-FCFC-4D66-B95E-8E9B08E9F917}" destId="{4FC0AAC2-5843-48D7-A2EC-7A7B433B0E06}" srcOrd="0" destOrd="0" presId="urn:microsoft.com/office/officeart/2005/8/layout/vList2"/>
    <dgm:cxn modelId="{CA1465EF-D759-41A3-8104-4732381D6B11}" type="presParOf" srcId="{7BD9A174-CE53-4137-9A28-F83296A9DD7B}" destId="{65FEEF28-685A-4304-BC25-3FCCBDFB0F71}" srcOrd="0" destOrd="0" presId="urn:microsoft.com/office/officeart/2005/8/layout/vList2"/>
    <dgm:cxn modelId="{59444FF0-1CE6-4B22-A2DA-DDFB2DD34786}" type="presParOf" srcId="{7BD9A174-CE53-4137-9A28-F83296A9DD7B}" destId="{77C9EF59-537B-404A-BC37-78BE3FE8B0D2}" srcOrd="1" destOrd="0" presId="urn:microsoft.com/office/officeart/2005/8/layout/vList2"/>
    <dgm:cxn modelId="{4182FB10-B406-468F-BDB7-18D4F997033E}" type="presParOf" srcId="{7BD9A174-CE53-4137-9A28-F83296A9DD7B}" destId="{334B2B8E-819D-4F74-A70D-D3D62FDCE642}" srcOrd="2" destOrd="0" presId="urn:microsoft.com/office/officeart/2005/8/layout/vList2"/>
    <dgm:cxn modelId="{55F96537-6372-49F9-8554-E80502CBD101}" type="presParOf" srcId="{7BD9A174-CE53-4137-9A28-F83296A9DD7B}" destId="{B3B04379-C254-496F-81EC-1B7E0011CACB}" srcOrd="3" destOrd="0" presId="urn:microsoft.com/office/officeart/2005/8/layout/vList2"/>
    <dgm:cxn modelId="{48FD1F4E-7490-475A-9324-E8803B5FABD0}" type="presParOf" srcId="{7BD9A174-CE53-4137-9A28-F83296A9DD7B}" destId="{34ED2C9D-DE14-49D8-A9D4-EDC73BD8A84B}" srcOrd="4" destOrd="0" presId="urn:microsoft.com/office/officeart/2005/8/layout/vList2"/>
    <dgm:cxn modelId="{87862726-4DD0-4790-A001-D7B5CB648C8D}" type="presParOf" srcId="{7BD9A174-CE53-4137-9A28-F83296A9DD7B}" destId="{830CF4A2-17DA-4882-B860-AD2637DE61D5}" srcOrd="5" destOrd="0" presId="urn:microsoft.com/office/officeart/2005/8/layout/vList2"/>
    <dgm:cxn modelId="{DEF2877B-8D45-44C2-9B23-8E21DB0D9B54}" type="presParOf" srcId="{7BD9A174-CE53-4137-9A28-F83296A9DD7B}" destId="{4FC0AAC2-5843-48D7-A2EC-7A7B433B0E06}" srcOrd="6" destOrd="0" presId="urn:microsoft.com/office/officeart/2005/8/layout/vList2"/>
    <dgm:cxn modelId="{E230611A-022A-4040-9689-9270898DBE7B}" type="presParOf" srcId="{7BD9A174-CE53-4137-9A28-F83296A9DD7B}" destId="{155CB217-E3A7-47C8-97AE-D77799EFFDE2}" srcOrd="7" destOrd="0" presId="urn:microsoft.com/office/officeart/2005/8/layout/vList2"/>
    <dgm:cxn modelId="{BA7E69F0-1892-4C8C-B240-21CFB75E4BC8}" type="presParOf" srcId="{7BD9A174-CE53-4137-9A28-F83296A9DD7B}" destId="{5C66D542-423F-46B0-A87C-18491B31E5F5}" srcOrd="8" destOrd="0" presId="urn:microsoft.com/office/officeart/2005/8/layout/vList2"/>
    <dgm:cxn modelId="{BFDDE0F7-8F49-473A-8361-93EDDAAB71FB}" type="presParOf" srcId="{7BD9A174-CE53-4137-9A28-F83296A9DD7B}" destId="{7D5405D4-9354-4282-AAD5-2B732075EB48}" srcOrd="9" destOrd="0" presId="urn:microsoft.com/office/officeart/2005/8/layout/vList2"/>
    <dgm:cxn modelId="{E9C49E20-6CCC-44D0-8CCA-D6174A505D82}" type="presParOf" srcId="{7BD9A174-CE53-4137-9A28-F83296A9DD7B}" destId="{0A60B1A0-0BA9-47EB-9999-C55D7DDEA558}" srcOrd="10" destOrd="0" presId="urn:microsoft.com/office/officeart/2005/8/layout/vList2"/>
    <dgm:cxn modelId="{23B760A4-A768-4277-8D1E-22CEE2B019C5}" type="presParOf" srcId="{7BD9A174-CE53-4137-9A28-F83296A9DD7B}" destId="{496165BC-D14E-4766-8CB5-D4C784930B95}" srcOrd="11" destOrd="0" presId="urn:microsoft.com/office/officeart/2005/8/layout/vList2"/>
    <dgm:cxn modelId="{4B719620-0D4B-4433-885E-FAEEEFA0FA33}" type="presParOf" srcId="{7BD9A174-CE53-4137-9A28-F83296A9DD7B}" destId="{06854CFA-558B-4756-97B9-B563BFAAEEEE}" srcOrd="12" destOrd="0" presId="urn:microsoft.com/office/officeart/2005/8/layout/vList2"/>
    <dgm:cxn modelId="{1CDBBDD4-2EC7-467D-A300-D27DA6EBF22F}" type="presParOf" srcId="{7BD9A174-CE53-4137-9A28-F83296A9DD7B}" destId="{8F981FE4-440A-440C-A512-AAF929C75EF6}" srcOrd="13" destOrd="0" presId="urn:microsoft.com/office/officeart/2005/8/layout/vList2"/>
    <dgm:cxn modelId="{3EF5BEA9-6015-4CA9-B5A9-8916F5BC33F0}" type="presParOf" srcId="{7BD9A174-CE53-4137-9A28-F83296A9DD7B}" destId="{1E8E34D2-2784-44F8-A227-657FFF0CC217}" srcOrd="14" destOrd="0" presId="urn:microsoft.com/office/officeart/2005/8/layout/vList2"/>
    <dgm:cxn modelId="{9B8A1963-D148-4CB5-90B1-46D751774133}" type="presParOf" srcId="{7BD9A174-CE53-4137-9A28-F83296A9DD7B}" destId="{2CA3E5ED-80E6-4508-A84C-E313ED16648F}" srcOrd="15" destOrd="0" presId="urn:microsoft.com/office/officeart/2005/8/layout/vList2"/>
    <dgm:cxn modelId="{846BFCAE-0517-440D-B3E5-14F8EB858528}" type="presParOf" srcId="{7BD9A174-CE53-4137-9A28-F83296A9DD7B}" destId="{F70726CA-C73B-4611-9497-2594AB39304F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7C188BC-7F0C-4325-B80F-5A06C6C225F4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669F7C-9292-4D50-B036-6BECBF666559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1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сельского хозяйства"? </a:t>
          </a:r>
          <a:endParaRPr lang="ru-RU" dirty="0"/>
        </a:p>
      </dgm:t>
    </dgm:pt>
    <dgm:pt modelId="{DEED2117-A1F6-4F55-BE48-1667C9243EA2}" type="parTrans" cxnId="{745FAD8D-7B6E-4F23-B865-18DA6DD16C6F}">
      <dgm:prSet/>
      <dgm:spPr/>
      <dgm:t>
        <a:bodyPr/>
        <a:lstStyle/>
        <a:p>
          <a:endParaRPr lang="ru-RU"/>
        </a:p>
      </dgm:t>
    </dgm:pt>
    <dgm:pt modelId="{E1AD6D31-BE5C-4A33-A06D-F7D78476146D}" type="sibTrans" cxnId="{745FAD8D-7B6E-4F23-B865-18DA6DD16C6F}">
      <dgm:prSet/>
      <dgm:spPr/>
      <dgm:t>
        <a:bodyPr/>
        <a:lstStyle/>
        <a:p>
          <a:endParaRPr lang="ru-RU"/>
        </a:p>
      </dgm:t>
    </dgm:pt>
    <dgm:pt modelId="{3CF265BF-FE55-4429-8E21-1EDFD5598B7A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2" action="ppaction://hlinksldjump"/>
            </a:rPr>
            <a:t>Какие выплаты осуществляются из бюджета  Георгиевского муниципального района  на поддержку сельского хозяйства?</a:t>
          </a:r>
          <a:endParaRPr lang="ru-RU" dirty="0"/>
        </a:p>
      </dgm:t>
    </dgm:pt>
    <dgm:pt modelId="{F4DA00C8-4305-4C8E-8B58-017CF926C876}" type="parTrans" cxnId="{15611C83-C72F-49CF-8C92-F596864FA5FD}">
      <dgm:prSet/>
      <dgm:spPr/>
      <dgm:t>
        <a:bodyPr/>
        <a:lstStyle/>
        <a:p>
          <a:endParaRPr lang="ru-RU"/>
        </a:p>
      </dgm:t>
    </dgm:pt>
    <dgm:pt modelId="{49DA6FF9-75F2-4F2C-9C0F-D484C7134728}" type="sibTrans" cxnId="{15611C83-C72F-49CF-8C92-F596864FA5FD}">
      <dgm:prSet/>
      <dgm:spPr/>
      <dgm:t>
        <a:bodyPr/>
        <a:lstStyle/>
        <a:p>
          <a:endParaRPr lang="ru-RU"/>
        </a:p>
      </dgm:t>
    </dgm:pt>
    <dgm:pt modelId="{E9767E06-D930-4EC2-818A-21EBA9C37618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3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"Управление финансами и имуществом" ?</a:t>
          </a:r>
          <a:endParaRPr lang="ru-RU" dirty="0"/>
        </a:p>
      </dgm:t>
    </dgm:pt>
    <dgm:pt modelId="{9EED3F93-8322-4808-BC73-3F03F8B8E7BE}" type="parTrans" cxnId="{34C24742-47EA-447D-B9A5-BE527E7CC36A}">
      <dgm:prSet/>
      <dgm:spPr/>
      <dgm:t>
        <a:bodyPr/>
        <a:lstStyle/>
        <a:p>
          <a:endParaRPr lang="ru-RU"/>
        </a:p>
      </dgm:t>
    </dgm:pt>
    <dgm:pt modelId="{C80BFC56-BCAB-4F7D-8A1B-3D4B71F7F742}" type="sibTrans" cxnId="{34C24742-47EA-447D-B9A5-BE527E7CC36A}">
      <dgm:prSet/>
      <dgm:spPr/>
      <dgm:t>
        <a:bodyPr/>
        <a:lstStyle/>
        <a:p>
          <a:endParaRPr lang="ru-RU"/>
        </a:p>
      </dgm:t>
    </dgm:pt>
    <dgm:pt modelId="{1848FBFF-1C4D-42EA-ACD0-AB45D5527DBC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4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культуры и сохранение культурного наследия"?</a:t>
          </a:r>
          <a:endParaRPr lang="ru-RU" dirty="0"/>
        </a:p>
      </dgm:t>
    </dgm:pt>
    <dgm:pt modelId="{5F704BEB-1D53-4B06-A744-3A637747E26F}" type="parTrans" cxnId="{F88F29E9-BF8D-4736-A3F2-FC36F1BE3E87}">
      <dgm:prSet/>
      <dgm:spPr/>
      <dgm:t>
        <a:bodyPr/>
        <a:lstStyle/>
        <a:p>
          <a:endParaRPr lang="ru-RU"/>
        </a:p>
      </dgm:t>
    </dgm:pt>
    <dgm:pt modelId="{6AACDEA8-6692-4A22-8665-8A903ABA863C}" type="sibTrans" cxnId="{F88F29E9-BF8D-4736-A3F2-FC36F1BE3E87}">
      <dgm:prSet/>
      <dgm:spPr/>
      <dgm:t>
        <a:bodyPr/>
        <a:lstStyle/>
        <a:p>
          <a:endParaRPr lang="ru-RU"/>
        </a:p>
      </dgm:t>
    </dgm:pt>
    <dgm:pt modelId="{034EB13A-8FDF-4474-9B81-E33D53A44B4E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5" action="ppaction://hlinksldjump"/>
            </a:rPr>
            <a:t>Какой объём расходов направляется на развитие культуры в районе? </a:t>
          </a:r>
          <a:endParaRPr lang="ru-RU" dirty="0"/>
        </a:p>
      </dgm:t>
    </dgm:pt>
    <dgm:pt modelId="{01339580-9784-4933-BB26-ADEB55A134DA}" type="parTrans" cxnId="{D51CEA59-3E7A-4F13-B467-807C1B51A1CE}">
      <dgm:prSet/>
      <dgm:spPr/>
      <dgm:t>
        <a:bodyPr/>
        <a:lstStyle/>
        <a:p>
          <a:endParaRPr lang="ru-RU"/>
        </a:p>
      </dgm:t>
    </dgm:pt>
    <dgm:pt modelId="{57FC7E05-46FC-4FCA-84CE-11D1A2A15FBE}" type="sibTrans" cxnId="{D51CEA59-3E7A-4F13-B467-807C1B51A1CE}">
      <dgm:prSet/>
      <dgm:spPr/>
      <dgm:t>
        <a:bodyPr/>
        <a:lstStyle/>
        <a:p>
          <a:endParaRPr lang="ru-RU"/>
        </a:p>
      </dgm:t>
    </dgm:pt>
    <dgm:pt modelId="{AD74EDA7-3A08-40B8-BF77-246C915F7D10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6" action="ppaction://hlinksldjump"/>
            </a:rPr>
            <a:t>Какой уровень заработной платы работников учреждений культуры?</a:t>
          </a:r>
          <a:endParaRPr lang="ru-RU" dirty="0"/>
        </a:p>
      </dgm:t>
    </dgm:pt>
    <dgm:pt modelId="{82BF7523-CE1B-4878-9144-300C79BD75AA}" type="parTrans" cxnId="{C14B322E-8470-4FFE-A26E-DA4C834F3FC8}">
      <dgm:prSet/>
      <dgm:spPr/>
      <dgm:t>
        <a:bodyPr/>
        <a:lstStyle/>
        <a:p>
          <a:endParaRPr lang="ru-RU"/>
        </a:p>
      </dgm:t>
    </dgm:pt>
    <dgm:pt modelId="{3C750D76-4404-4ABE-ACB8-F3F28349C3A3}" type="sibTrans" cxnId="{C14B322E-8470-4FFE-A26E-DA4C834F3FC8}">
      <dgm:prSet/>
      <dgm:spPr/>
      <dgm:t>
        <a:bodyPr/>
        <a:lstStyle/>
        <a:p>
          <a:endParaRPr lang="ru-RU"/>
        </a:p>
      </dgm:t>
    </dgm:pt>
    <dgm:pt modelId="{078ED4FB-1212-4A92-B515-C8D55E20F2E7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7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"Снижение административных барьеров, оптимизация и повышение качества предоставления государственных и муниципальных услуг" ? </a:t>
          </a:r>
          <a:endParaRPr lang="ru-RU" dirty="0"/>
        </a:p>
      </dgm:t>
    </dgm:pt>
    <dgm:pt modelId="{EA67CF58-1132-49C4-B73F-99AE7495A11B}" type="parTrans" cxnId="{2F0F119E-6A5E-4F6F-B850-5E31569FF204}">
      <dgm:prSet/>
      <dgm:spPr/>
      <dgm:t>
        <a:bodyPr/>
        <a:lstStyle/>
        <a:p>
          <a:endParaRPr lang="ru-RU"/>
        </a:p>
      </dgm:t>
    </dgm:pt>
    <dgm:pt modelId="{974B56E9-EFF9-4340-83EC-1C83F11E88C6}" type="sibTrans" cxnId="{2F0F119E-6A5E-4F6F-B850-5E31569FF204}">
      <dgm:prSet/>
      <dgm:spPr/>
      <dgm:t>
        <a:bodyPr/>
        <a:lstStyle/>
        <a:p>
          <a:endParaRPr lang="ru-RU"/>
        </a:p>
      </dgm:t>
    </dgm:pt>
    <dgm:pt modelId="{2A3B2C44-9F24-4770-B16C-19ACC67D6BC0}" type="pres">
      <dgm:prSet presAssocID="{57C188BC-7F0C-4325-B80F-5A06C6C225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59301D-9495-4CEF-8576-A4E81AB3C079}" type="pres">
      <dgm:prSet presAssocID="{00669F7C-9292-4D50-B036-6BECBF666559}" presName="parentText" presStyleLbl="node1" presStyleIdx="0" presStyleCnt="7" custScaleY="160387" custLinFactY="-54372" custLinFactNeighborX="8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BBB935-4F1D-44D8-862D-5A07065C6E77}" type="pres">
      <dgm:prSet presAssocID="{E1AD6D31-BE5C-4A33-A06D-F7D78476146D}" presName="spacer" presStyleCnt="0"/>
      <dgm:spPr/>
    </dgm:pt>
    <dgm:pt modelId="{F976B167-0C26-401E-A4A8-9605CA9C7ECE}" type="pres">
      <dgm:prSet presAssocID="{3CF265BF-FE55-4429-8E21-1EDFD5598B7A}" presName="parentText" presStyleLbl="node1" presStyleIdx="1" presStyleCnt="7" custLinFactY="-934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B604A2-4D5C-43A3-B253-1B4B9321F37B}" type="pres">
      <dgm:prSet presAssocID="{49DA6FF9-75F2-4F2C-9C0F-D484C7134728}" presName="spacer" presStyleCnt="0"/>
      <dgm:spPr/>
    </dgm:pt>
    <dgm:pt modelId="{FD73D333-8E7D-47C9-9148-12A050FFD94E}" type="pres">
      <dgm:prSet presAssocID="{E9767E06-D930-4EC2-818A-21EBA9C37618}" presName="parentText" presStyleLbl="node1" presStyleIdx="2" presStyleCnt="7" custScaleY="205352" custLinFactY="-1940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76C5FA-B734-42B4-AA97-2975CB3E6F04}" type="pres">
      <dgm:prSet presAssocID="{C80BFC56-BCAB-4F7D-8A1B-3D4B71F7F742}" presName="spacer" presStyleCnt="0"/>
      <dgm:spPr/>
    </dgm:pt>
    <dgm:pt modelId="{EC9F292D-D087-4D0E-B54D-05685DBC1EA0}" type="pres">
      <dgm:prSet presAssocID="{1848FBFF-1C4D-42EA-ACD0-AB45D5527DBC}" presName="parentText" presStyleLbl="node1" presStyleIdx="3" presStyleCnt="7" custScaleY="207585" custLinFactY="-14114" custLinFactNeighborX="8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7BF2C-1BA7-42BB-9D32-EDAB5CEB40FE}" type="pres">
      <dgm:prSet presAssocID="{6AACDEA8-6692-4A22-8665-8A903ABA863C}" presName="spacer" presStyleCnt="0"/>
      <dgm:spPr/>
    </dgm:pt>
    <dgm:pt modelId="{289ECF66-A45E-4B13-A395-3E5E6B5D0209}" type="pres">
      <dgm:prSet presAssocID="{034EB13A-8FDF-4474-9B81-E33D53A44B4E}" presName="parentText" presStyleLbl="node1" presStyleIdx="4" presStyleCnt="7" custLinFactY="-1217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A50E96-50B5-47A5-8CC8-AF564EAFA052}" type="pres">
      <dgm:prSet presAssocID="{57FC7E05-46FC-4FCA-84CE-11D1A2A15FBE}" presName="spacer" presStyleCnt="0"/>
      <dgm:spPr/>
    </dgm:pt>
    <dgm:pt modelId="{556954F6-2544-426B-99B2-2924F5665B53}" type="pres">
      <dgm:prSet presAssocID="{AD74EDA7-3A08-40B8-BF77-246C915F7D10}" presName="parentText" presStyleLbl="node1" presStyleIdx="5" presStyleCnt="7" custLinFactY="-13985" custLinFactNeighborX="-8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AA1E6-87C6-4628-9C79-ECF5D516B572}" type="pres">
      <dgm:prSet presAssocID="{3C750D76-4404-4ABE-ACB8-F3F28349C3A3}" presName="spacer" presStyleCnt="0"/>
      <dgm:spPr/>
    </dgm:pt>
    <dgm:pt modelId="{E4BC8260-9D88-4272-9D2D-97B8C067ADE6}" type="pres">
      <dgm:prSet presAssocID="{078ED4FB-1212-4A92-B515-C8D55E20F2E7}" presName="parentText" presStyleLbl="node1" presStyleIdx="6" presStyleCnt="7" custScaleY="209325" custLinFactY="-19404" custLinFactNeighborX="8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5A8D63-FFB1-444F-9B69-498ACEB624C9}" type="presOf" srcId="{1848FBFF-1C4D-42EA-ACD0-AB45D5527DBC}" destId="{EC9F292D-D087-4D0E-B54D-05685DBC1EA0}" srcOrd="0" destOrd="0" presId="urn:microsoft.com/office/officeart/2005/8/layout/vList2"/>
    <dgm:cxn modelId="{F88F29E9-BF8D-4736-A3F2-FC36F1BE3E87}" srcId="{57C188BC-7F0C-4325-B80F-5A06C6C225F4}" destId="{1848FBFF-1C4D-42EA-ACD0-AB45D5527DBC}" srcOrd="3" destOrd="0" parTransId="{5F704BEB-1D53-4B06-A744-3A637747E26F}" sibTransId="{6AACDEA8-6692-4A22-8665-8A903ABA863C}"/>
    <dgm:cxn modelId="{1FF0D693-74E1-4CD2-AD28-2B97D48EE1F2}" type="presOf" srcId="{AD74EDA7-3A08-40B8-BF77-246C915F7D10}" destId="{556954F6-2544-426B-99B2-2924F5665B53}" srcOrd="0" destOrd="0" presId="urn:microsoft.com/office/officeart/2005/8/layout/vList2"/>
    <dgm:cxn modelId="{34C24742-47EA-447D-B9A5-BE527E7CC36A}" srcId="{57C188BC-7F0C-4325-B80F-5A06C6C225F4}" destId="{E9767E06-D930-4EC2-818A-21EBA9C37618}" srcOrd="2" destOrd="0" parTransId="{9EED3F93-8322-4808-BC73-3F03F8B8E7BE}" sibTransId="{C80BFC56-BCAB-4F7D-8A1B-3D4B71F7F742}"/>
    <dgm:cxn modelId="{FF94EA4C-168C-458D-BBBC-C71AB917467C}" type="presOf" srcId="{E9767E06-D930-4EC2-818A-21EBA9C37618}" destId="{FD73D333-8E7D-47C9-9148-12A050FFD94E}" srcOrd="0" destOrd="0" presId="urn:microsoft.com/office/officeart/2005/8/layout/vList2"/>
    <dgm:cxn modelId="{37592882-2221-44E3-B8F1-337FEEF20978}" type="presOf" srcId="{00669F7C-9292-4D50-B036-6BECBF666559}" destId="{0959301D-9495-4CEF-8576-A4E81AB3C079}" srcOrd="0" destOrd="0" presId="urn:microsoft.com/office/officeart/2005/8/layout/vList2"/>
    <dgm:cxn modelId="{96095CE5-CA7D-4971-8BF3-12AB38CA46BF}" type="presOf" srcId="{57C188BC-7F0C-4325-B80F-5A06C6C225F4}" destId="{2A3B2C44-9F24-4770-B16C-19ACC67D6BC0}" srcOrd="0" destOrd="0" presId="urn:microsoft.com/office/officeart/2005/8/layout/vList2"/>
    <dgm:cxn modelId="{C14B322E-8470-4FFE-A26E-DA4C834F3FC8}" srcId="{57C188BC-7F0C-4325-B80F-5A06C6C225F4}" destId="{AD74EDA7-3A08-40B8-BF77-246C915F7D10}" srcOrd="5" destOrd="0" parTransId="{82BF7523-CE1B-4878-9144-300C79BD75AA}" sibTransId="{3C750D76-4404-4ABE-ACB8-F3F28349C3A3}"/>
    <dgm:cxn modelId="{ADDF40BB-C8B5-414F-9D20-39294C119A1B}" type="presOf" srcId="{034EB13A-8FDF-4474-9B81-E33D53A44B4E}" destId="{289ECF66-A45E-4B13-A395-3E5E6B5D0209}" srcOrd="0" destOrd="0" presId="urn:microsoft.com/office/officeart/2005/8/layout/vList2"/>
    <dgm:cxn modelId="{745FAD8D-7B6E-4F23-B865-18DA6DD16C6F}" srcId="{57C188BC-7F0C-4325-B80F-5A06C6C225F4}" destId="{00669F7C-9292-4D50-B036-6BECBF666559}" srcOrd="0" destOrd="0" parTransId="{DEED2117-A1F6-4F55-BE48-1667C9243EA2}" sibTransId="{E1AD6D31-BE5C-4A33-A06D-F7D78476146D}"/>
    <dgm:cxn modelId="{D51CEA59-3E7A-4F13-B467-807C1B51A1CE}" srcId="{57C188BC-7F0C-4325-B80F-5A06C6C225F4}" destId="{034EB13A-8FDF-4474-9B81-E33D53A44B4E}" srcOrd="4" destOrd="0" parTransId="{01339580-9784-4933-BB26-ADEB55A134DA}" sibTransId="{57FC7E05-46FC-4FCA-84CE-11D1A2A15FBE}"/>
    <dgm:cxn modelId="{68D589FD-D3F8-4850-AC55-8954AE69A29B}" type="presOf" srcId="{078ED4FB-1212-4A92-B515-C8D55E20F2E7}" destId="{E4BC8260-9D88-4272-9D2D-97B8C067ADE6}" srcOrd="0" destOrd="0" presId="urn:microsoft.com/office/officeart/2005/8/layout/vList2"/>
    <dgm:cxn modelId="{15611C83-C72F-49CF-8C92-F596864FA5FD}" srcId="{57C188BC-7F0C-4325-B80F-5A06C6C225F4}" destId="{3CF265BF-FE55-4429-8E21-1EDFD5598B7A}" srcOrd="1" destOrd="0" parTransId="{F4DA00C8-4305-4C8E-8B58-017CF926C876}" sibTransId="{49DA6FF9-75F2-4F2C-9C0F-D484C7134728}"/>
    <dgm:cxn modelId="{BDD829B0-E554-420F-B20B-A2F8E2F92FDD}" type="presOf" srcId="{3CF265BF-FE55-4429-8E21-1EDFD5598B7A}" destId="{F976B167-0C26-401E-A4A8-9605CA9C7ECE}" srcOrd="0" destOrd="0" presId="urn:microsoft.com/office/officeart/2005/8/layout/vList2"/>
    <dgm:cxn modelId="{2F0F119E-6A5E-4F6F-B850-5E31569FF204}" srcId="{57C188BC-7F0C-4325-B80F-5A06C6C225F4}" destId="{078ED4FB-1212-4A92-B515-C8D55E20F2E7}" srcOrd="6" destOrd="0" parTransId="{EA67CF58-1132-49C4-B73F-99AE7495A11B}" sibTransId="{974B56E9-EFF9-4340-83EC-1C83F11E88C6}"/>
    <dgm:cxn modelId="{B14A55B1-20C1-4C1F-90E1-AD65839FCF8A}" type="presParOf" srcId="{2A3B2C44-9F24-4770-B16C-19ACC67D6BC0}" destId="{0959301D-9495-4CEF-8576-A4E81AB3C079}" srcOrd="0" destOrd="0" presId="urn:microsoft.com/office/officeart/2005/8/layout/vList2"/>
    <dgm:cxn modelId="{FD6229BE-2F4B-4E9C-9456-98300B02D3E2}" type="presParOf" srcId="{2A3B2C44-9F24-4770-B16C-19ACC67D6BC0}" destId="{AFBBB935-4F1D-44D8-862D-5A07065C6E77}" srcOrd="1" destOrd="0" presId="urn:microsoft.com/office/officeart/2005/8/layout/vList2"/>
    <dgm:cxn modelId="{33A1CC58-D044-4C44-B490-E257129C5CDF}" type="presParOf" srcId="{2A3B2C44-9F24-4770-B16C-19ACC67D6BC0}" destId="{F976B167-0C26-401E-A4A8-9605CA9C7ECE}" srcOrd="2" destOrd="0" presId="urn:microsoft.com/office/officeart/2005/8/layout/vList2"/>
    <dgm:cxn modelId="{ED03C313-A056-426D-986B-D81ADB2F7C02}" type="presParOf" srcId="{2A3B2C44-9F24-4770-B16C-19ACC67D6BC0}" destId="{13B604A2-4D5C-43A3-B253-1B4B9321F37B}" srcOrd="3" destOrd="0" presId="urn:microsoft.com/office/officeart/2005/8/layout/vList2"/>
    <dgm:cxn modelId="{85708034-8C8B-40DD-A991-FDC87F8853FC}" type="presParOf" srcId="{2A3B2C44-9F24-4770-B16C-19ACC67D6BC0}" destId="{FD73D333-8E7D-47C9-9148-12A050FFD94E}" srcOrd="4" destOrd="0" presId="urn:microsoft.com/office/officeart/2005/8/layout/vList2"/>
    <dgm:cxn modelId="{79D15C80-F5D7-4156-B79C-CCBC5212D491}" type="presParOf" srcId="{2A3B2C44-9F24-4770-B16C-19ACC67D6BC0}" destId="{F676C5FA-B734-42B4-AA97-2975CB3E6F04}" srcOrd="5" destOrd="0" presId="urn:microsoft.com/office/officeart/2005/8/layout/vList2"/>
    <dgm:cxn modelId="{86CF61CB-7849-4BBD-A69A-A7CE06977791}" type="presParOf" srcId="{2A3B2C44-9F24-4770-B16C-19ACC67D6BC0}" destId="{EC9F292D-D087-4D0E-B54D-05685DBC1EA0}" srcOrd="6" destOrd="0" presId="urn:microsoft.com/office/officeart/2005/8/layout/vList2"/>
    <dgm:cxn modelId="{17EEB836-74F0-41A5-A526-561C9E96055F}" type="presParOf" srcId="{2A3B2C44-9F24-4770-B16C-19ACC67D6BC0}" destId="{2057BF2C-1BA7-42BB-9D32-EDAB5CEB40FE}" srcOrd="7" destOrd="0" presId="urn:microsoft.com/office/officeart/2005/8/layout/vList2"/>
    <dgm:cxn modelId="{AADD79BA-6D07-4323-96AF-4BA308F24FD6}" type="presParOf" srcId="{2A3B2C44-9F24-4770-B16C-19ACC67D6BC0}" destId="{289ECF66-A45E-4B13-A395-3E5E6B5D0209}" srcOrd="8" destOrd="0" presId="urn:microsoft.com/office/officeart/2005/8/layout/vList2"/>
    <dgm:cxn modelId="{3040D813-B16E-475F-B9D1-02B000B1BDFC}" type="presParOf" srcId="{2A3B2C44-9F24-4770-B16C-19ACC67D6BC0}" destId="{7DA50E96-50B5-47A5-8CC8-AF564EAFA052}" srcOrd="9" destOrd="0" presId="urn:microsoft.com/office/officeart/2005/8/layout/vList2"/>
    <dgm:cxn modelId="{1E9886F4-9402-4B0A-ADA8-8AF9F01BF2F1}" type="presParOf" srcId="{2A3B2C44-9F24-4770-B16C-19ACC67D6BC0}" destId="{556954F6-2544-426B-99B2-2924F5665B53}" srcOrd="10" destOrd="0" presId="urn:microsoft.com/office/officeart/2005/8/layout/vList2"/>
    <dgm:cxn modelId="{7F8A9F1D-123B-4F5B-88B1-A98301148717}" type="presParOf" srcId="{2A3B2C44-9F24-4770-B16C-19ACC67D6BC0}" destId="{BE1AA1E6-87C6-4628-9C79-ECF5D516B572}" srcOrd="11" destOrd="0" presId="urn:microsoft.com/office/officeart/2005/8/layout/vList2"/>
    <dgm:cxn modelId="{6464E9CE-E682-4C42-B324-2BAC232469F0}" type="presParOf" srcId="{2A3B2C44-9F24-4770-B16C-19ACC67D6BC0}" destId="{E4BC8260-9D88-4272-9D2D-97B8C067ADE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046957-42F9-4CA4-8FC1-A2237FF4B5F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94F60CB-64F9-4F77-AAC9-5CDC1A68E5B8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1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"О реализации молодежной политики" ?</a:t>
          </a:r>
          <a:endParaRPr lang="ru-RU" dirty="0"/>
        </a:p>
      </dgm:t>
    </dgm:pt>
    <dgm:pt modelId="{DA7245E7-ECB7-44B9-9E69-2118BA454B71}" type="parTrans" cxnId="{6ACCC791-99FF-4DFE-9519-86BCD47F261C}">
      <dgm:prSet/>
      <dgm:spPr/>
      <dgm:t>
        <a:bodyPr/>
        <a:lstStyle/>
        <a:p>
          <a:endParaRPr lang="ru-RU"/>
        </a:p>
      </dgm:t>
    </dgm:pt>
    <dgm:pt modelId="{F445079E-26E4-4798-8422-584291204306}" type="sibTrans" cxnId="{6ACCC791-99FF-4DFE-9519-86BCD47F261C}">
      <dgm:prSet/>
      <dgm:spPr/>
      <dgm:t>
        <a:bodyPr/>
        <a:lstStyle/>
        <a:p>
          <a:endParaRPr lang="ru-RU"/>
        </a:p>
      </dgm:t>
    </dgm:pt>
    <dgm:pt modelId="{2A47C4B6-70C2-4ED5-B613-66B849C5BE31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2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"Развитие физической культуры и спорта" ?</a:t>
          </a:r>
          <a:endParaRPr lang="ru-RU" dirty="0"/>
        </a:p>
      </dgm:t>
    </dgm:pt>
    <dgm:pt modelId="{AF7B0E04-5B7A-4FBA-B0BB-21F0DFBF85C5}" type="parTrans" cxnId="{0EDA1391-17DD-4211-9C15-FD5EAACFE0C2}">
      <dgm:prSet/>
      <dgm:spPr/>
      <dgm:t>
        <a:bodyPr/>
        <a:lstStyle/>
        <a:p>
          <a:endParaRPr lang="ru-RU"/>
        </a:p>
      </dgm:t>
    </dgm:pt>
    <dgm:pt modelId="{61EEEFAA-DC44-4030-974F-1188DC4830D2}" type="sibTrans" cxnId="{0EDA1391-17DD-4211-9C15-FD5EAACFE0C2}">
      <dgm:prSet/>
      <dgm:spPr/>
      <dgm:t>
        <a:bodyPr/>
        <a:lstStyle/>
        <a:p>
          <a:endParaRPr lang="ru-RU"/>
        </a:p>
      </dgm:t>
    </dgm:pt>
    <dgm:pt modelId="{89969EDD-E708-4B32-A96D-AD457398515A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3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"Развитие дорожного хозяйства" ?</a:t>
          </a:r>
          <a:endParaRPr lang="ru-RU" dirty="0"/>
        </a:p>
      </dgm:t>
    </dgm:pt>
    <dgm:pt modelId="{887E75AF-F05B-4299-BE53-65B3DEDEC92A}" type="parTrans" cxnId="{65477675-DC94-482B-9AD1-C0AD3F517A44}">
      <dgm:prSet/>
      <dgm:spPr/>
      <dgm:t>
        <a:bodyPr/>
        <a:lstStyle/>
        <a:p>
          <a:endParaRPr lang="ru-RU"/>
        </a:p>
      </dgm:t>
    </dgm:pt>
    <dgm:pt modelId="{18DADFF2-F4EA-4202-AF06-B34A6077A569}" type="sibTrans" cxnId="{65477675-DC94-482B-9AD1-C0AD3F517A44}">
      <dgm:prSet/>
      <dgm:spPr/>
      <dgm:t>
        <a:bodyPr/>
        <a:lstStyle/>
        <a:p>
          <a:endParaRPr lang="ru-RU"/>
        </a:p>
      </dgm:t>
    </dgm:pt>
    <dgm:pt modelId="{280C67D1-EAF2-459A-B5AE-D03C5941617E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4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и поддержка малого и среднего предпринимательства" ?</a:t>
          </a:r>
          <a:endParaRPr lang="ru-RU" dirty="0"/>
        </a:p>
      </dgm:t>
    </dgm:pt>
    <dgm:pt modelId="{DADA31EE-2EB0-4A7F-85EB-CC574EFEDEAB}" type="parTrans" cxnId="{CB6E44BA-52B2-4DA5-B032-D477B9380AAB}">
      <dgm:prSet/>
      <dgm:spPr/>
      <dgm:t>
        <a:bodyPr/>
        <a:lstStyle/>
        <a:p>
          <a:endParaRPr lang="ru-RU"/>
        </a:p>
      </dgm:t>
    </dgm:pt>
    <dgm:pt modelId="{AF1C889E-ECE2-4791-A0A4-7C30AC0B46BE}" type="sibTrans" cxnId="{CB6E44BA-52B2-4DA5-B032-D477B9380AAB}">
      <dgm:prSet/>
      <dgm:spPr/>
      <dgm:t>
        <a:bodyPr/>
        <a:lstStyle/>
        <a:p>
          <a:endParaRPr lang="ru-RU"/>
        </a:p>
      </dgm:t>
    </dgm:pt>
    <dgm:pt modelId="{090A2BF3-F556-4BCD-B0E4-6E780AF931FD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5" action="ppaction://hlinksldjump"/>
            </a:rPr>
            <a:t>Какой объём долговой нагрузки на местный бюджет?</a:t>
          </a:r>
          <a:endParaRPr lang="ru-RU" dirty="0"/>
        </a:p>
      </dgm:t>
    </dgm:pt>
    <dgm:pt modelId="{E26F15FB-E7EE-49F3-AFEE-C43EF8E21643}" type="parTrans" cxnId="{071E822D-D894-4204-A0E0-CA1FC0E4A507}">
      <dgm:prSet/>
      <dgm:spPr/>
      <dgm:t>
        <a:bodyPr/>
        <a:lstStyle/>
        <a:p>
          <a:endParaRPr lang="ru-RU"/>
        </a:p>
      </dgm:t>
    </dgm:pt>
    <dgm:pt modelId="{99F4749C-EDB4-4A8D-BFF5-B8A8C58FA9F1}" type="sibTrans" cxnId="{071E822D-D894-4204-A0E0-CA1FC0E4A507}">
      <dgm:prSet/>
      <dgm:spPr/>
      <dgm:t>
        <a:bodyPr/>
        <a:lstStyle/>
        <a:p>
          <a:endParaRPr lang="ru-RU"/>
        </a:p>
      </dgm:t>
    </dgm:pt>
    <dgm:pt modelId="{4E4286CA-C75D-4E23-B829-99933D5AFA89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6" action="ppaction://hlinksldjump"/>
            </a:rPr>
            <a:t>Согласуется ли бюджет с жителями района? Каковы основы составления бюджета? </a:t>
          </a:r>
          <a:endParaRPr lang="ru-RU" dirty="0"/>
        </a:p>
      </dgm:t>
    </dgm:pt>
    <dgm:pt modelId="{CE04D390-8A88-4728-B181-C9D199B7C256}" type="parTrans" cxnId="{795437AA-D6FE-4E3A-A9C1-34B7113DBCE2}">
      <dgm:prSet/>
      <dgm:spPr/>
      <dgm:t>
        <a:bodyPr/>
        <a:lstStyle/>
        <a:p>
          <a:endParaRPr lang="ru-RU"/>
        </a:p>
      </dgm:t>
    </dgm:pt>
    <dgm:pt modelId="{5345D12D-8FDE-4F3E-89B4-DFF1BE8F2E8E}" type="sibTrans" cxnId="{795437AA-D6FE-4E3A-A9C1-34B7113DBCE2}">
      <dgm:prSet/>
      <dgm:spPr/>
      <dgm:t>
        <a:bodyPr/>
        <a:lstStyle/>
        <a:p>
          <a:endParaRPr lang="ru-RU"/>
        </a:p>
      </dgm:t>
    </dgm:pt>
    <dgm:pt modelId="{B9890CE0-4B81-411F-B4C6-5E1C56228E9D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7" action="ppaction://hlinksldjump"/>
            </a:rPr>
            <a:t>Как я могу внести предложения в бюджет?</a:t>
          </a:r>
          <a:endParaRPr lang="ru-RU" dirty="0"/>
        </a:p>
      </dgm:t>
    </dgm:pt>
    <dgm:pt modelId="{16A958B9-6476-4802-91FB-C7BC4DDA02DC}" type="parTrans" cxnId="{446ED439-7CF5-4AE2-BEA4-2502BE1501E2}">
      <dgm:prSet/>
      <dgm:spPr/>
      <dgm:t>
        <a:bodyPr/>
        <a:lstStyle/>
        <a:p>
          <a:endParaRPr lang="ru-RU"/>
        </a:p>
      </dgm:t>
    </dgm:pt>
    <dgm:pt modelId="{866D6EAB-44EA-47B9-A44C-ADEED944F314}" type="sibTrans" cxnId="{446ED439-7CF5-4AE2-BEA4-2502BE1501E2}">
      <dgm:prSet/>
      <dgm:spPr/>
      <dgm:t>
        <a:bodyPr/>
        <a:lstStyle/>
        <a:p>
          <a:endParaRPr lang="ru-RU"/>
        </a:p>
      </dgm:t>
    </dgm:pt>
    <dgm:pt modelId="{CCFD642E-8DAE-4FF8-BD9B-6AE07BF672F3}">
      <dgm:prSet/>
      <dgm:spPr/>
      <dgm:t>
        <a:bodyPr/>
        <a:lstStyle/>
        <a:p>
          <a:pPr rtl="0"/>
          <a:r>
            <a:rPr lang="ru-RU" dirty="0" smtClean="0">
              <a:hlinkClick xmlns:r="http://schemas.openxmlformats.org/officeDocument/2006/relationships" r:id="rId8" action="ppaction://hlinksldjump"/>
            </a:rPr>
            <a:t>Контактная информация, опрос</a:t>
          </a:r>
          <a:endParaRPr lang="ru-RU" dirty="0"/>
        </a:p>
      </dgm:t>
    </dgm:pt>
    <dgm:pt modelId="{12D2DFB1-EE02-4C5C-ACFB-9E9C25F6F6D1}" type="parTrans" cxnId="{345A3890-B1F1-4EB6-8CB9-A0D9779ECE4C}">
      <dgm:prSet/>
      <dgm:spPr/>
      <dgm:t>
        <a:bodyPr/>
        <a:lstStyle/>
        <a:p>
          <a:endParaRPr lang="ru-RU"/>
        </a:p>
      </dgm:t>
    </dgm:pt>
    <dgm:pt modelId="{814D1E09-AE5B-4C95-8993-A678F6B71A72}" type="sibTrans" cxnId="{345A3890-B1F1-4EB6-8CB9-A0D9779ECE4C}">
      <dgm:prSet/>
      <dgm:spPr/>
      <dgm:t>
        <a:bodyPr/>
        <a:lstStyle/>
        <a:p>
          <a:endParaRPr lang="ru-RU"/>
        </a:p>
      </dgm:t>
    </dgm:pt>
    <dgm:pt modelId="{34357920-2D74-4DB3-AC8A-E06E3FE6C5B9}" type="pres">
      <dgm:prSet presAssocID="{6F046957-42F9-4CA4-8FC1-A2237FF4B5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8A2A6E-BC9D-40F4-996E-D694C58A6B3E}" type="pres">
      <dgm:prSet presAssocID="{B94F60CB-64F9-4F77-AAC9-5CDC1A68E5B8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2D562-9087-45C9-BC02-A9C28EFAE30E}" type="pres">
      <dgm:prSet presAssocID="{F445079E-26E4-4798-8422-584291204306}" presName="spacer" presStyleCnt="0"/>
      <dgm:spPr/>
    </dgm:pt>
    <dgm:pt modelId="{A8A53CB6-7FC9-4057-8503-1BFF68069C90}" type="pres">
      <dgm:prSet presAssocID="{2A47C4B6-70C2-4ED5-B613-66B849C5BE31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B6C2D5-055A-4875-95E5-3C50CDD36562}" type="pres">
      <dgm:prSet presAssocID="{61EEEFAA-DC44-4030-974F-1188DC4830D2}" presName="spacer" presStyleCnt="0"/>
      <dgm:spPr/>
    </dgm:pt>
    <dgm:pt modelId="{C60EC29F-62D8-48E9-9E72-5F27D64A060F}" type="pres">
      <dgm:prSet presAssocID="{89969EDD-E708-4B32-A96D-AD457398515A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6F5F7-DCB7-4349-BD93-04F5A9E05DD1}" type="pres">
      <dgm:prSet presAssocID="{18DADFF2-F4EA-4202-AF06-B34A6077A569}" presName="spacer" presStyleCnt="0"/>
      <dgm:spPr/>
    </dgm:pt>
    <dgm:pt modelId="{7352F6C2-BD5D-4ECA-BBA9-97EB9FB94673}" type="pres">
      <dgm:prSet presAssocID="{280C67D1-EAF2-459A-B5AE-D03C5941617E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F845B-8C53-42B3-A9E3-5B08CB37F31B}" type="pres">
      <dgm:prSet presAssocID="{AF1C889E-ECE2-4791-A0A4-7C30AC0B46BE}" presName="spacer" presStyleCnt="0"/>
      <dgm:spPr/>
    </dgm:pt>
    <dgm:pt modelId="{E70FFA86-1CC5-4948-B36B-1F68C26FE5F6}" type="pres">
      <dgm:prSet presAssocID="{090A2BF3-F556-4BCD-B0E4-6E780AF931FD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32148A-7E30-4BA2-937B-111CEF7FA6B3}" type="pres">
      <dgm:prSet presAssocID="{99F4749C-EDB4-4A8D-BFF5-B8A8C58FA9F1}" presName="spacer" presStyleCnt="0"/>
      <dgm:spPr/>
    </dgm:pt>
    <dgm:pt modelId="{6C403ABA-B68F-4A0E-9953-947253437D59}" type="pres">
      <dgm:prSet presAssocID="{4E4286CA-C75D-4E23-B829-99933D5AFA89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A0F44-4517-4578-932A-6216B1062447}" type="pres">
      <dgm:prSet presAssocID="{5345D12D-8FDE-4F3E-89B4-DFF1BE8F2E8E}" presName="spacer" presStyleCnt="0"/>
      <dgm:spPr/>
    </dgm:pt>
    <dgm:pt modelId="{7256466D-75A8-479C-9356-6AEFB9EAFF86}" type="pres">
      <dgm:prSet presAssocID="{B9890CE0-4B81-411F-B4C6-5E1C56228E9D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E29CF9-780C-4C83-9408-A331021EEC63}" type="pres">
      <dgm:prSet presAssocID="{866D6EAB-44EA-47B9-A44C-ADEED944F314}" presName="spacer" presStyleCnt="0"/>
      <dgm:spPr/>
    </dgm:pt>
    <dgm:pt modelId="{D7B975FA-D87C-41DF-8DEB-E1A52C26C498}" type="pres">
      <dgm:prSet presAssocID="{CCFD642E-8DAE-4FF8-BD9B-6AE07BF672F3}" presName="parentText" presStyleLbl="node1" presStyleIdx="7" presStyleCnt="8" custLinFactNeighborX="-614" custLinFactNeighborY="168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33450B-7A62-4079-A7AA-C7EA16DEE58D}" type="presOf" srcId="{280C67D1-EAF2-459A-B5AE-D03C5941617E}" destId="{7352F6C2-BD5D-4ECA-BBA9-97EB9FB94673}" srcOrd="0" destOrd="0" presId="urn:microsoft.com/office/officeart/2005/8/layout/vList2"/>
    <dgm:cxn modelId="{6ACCC791-99FF-4DFE-9519-86BCD47F261C}" srcId="{6F046957-42F9-4CA4-8FC1-A2237FF4B5F1}" destId="{B94F60CB-64F9-4F77-AAC9-5CDC1A68E5B8}" srcOrd="0" destOrd="0" parTransId="{DA7245E7-ECB7-44B9-9E69-2118BA454B71}" sibTransId="{F445079E-26E4-4798-8422-584291204306}"/>
    <dgm:cxn modelId="{0E234FA1-08BF-48AE-8B53-B4D7A648A3E1}" type="presOf" srcId="{B94F60CB-64F9-4F77-AAC9-5CDC1A68E5B8}" destId="{9A8A2A6E-BC9D-40F4-996E-D694C58A6B3E}" srcOrd="0" destOrd="0" presId="urn:microsoft.com/office/officeart/2005/8/layout/vList2"/>
    <dgm:cxn modelId="{3A608FB7-7EDA-4578-B1E6-AAC05965F4A1}" type="presOf" srcId="{2A47C4B6-70C2-4ED5-B613-66B849C5BE31}" destId="{A8A53CB6-7FC9-4057-8503-1BFF68069C90}" srcOrd="0" destOrd="0" presId="urn:microsoft.com/office/officeart/2005/8/layout/vList2"/>
    <dgm:cxn modelId="{9AA3365F-D173-4412-A1CE-9EA58545F954}" type="presOf" srcId="{B9890CE0-4B81-411F-B4C6-5E1C56228E9D}" destId="{7256466D-75A8-479C-9356-6AEFB9EAFF86}" srcOrd="0" destOrd="0" presId="urn:microsoft.com/office/officeart/2005/8/layout/vList2"/>
    <dgm:cxn modelId="{65477675-DC94-482B-9AD1-C0AD3F517A44}" srcId="{6F046957-42F9-4CA4-8FC1-A2237FF4B5F1}" destId="{89969EDD-E708-4B32-A96D-AD457398515A}" srcOrd="2" destOrd="0" parTransId="{887E75AF-F05B-4299-BE53-65B3DEDEC92A}" sibTransId="{18DADFF2-F4EA-4202-AF06-B34A6077A569}"/>
    <dgm:cxn modelId="{D46C3345-F2FE-4B88-B4ED-4A6C826B012B}" type="presOf" srcId="{89969EDD-E708-4B32-A96D-AD457398515A}" destId="{C60EC29F-62D8-48E9-9E72-5F27D64A060F}" srcOrd="0" destOrd="0" presId="urn:microsoft.com/office/officeart/2005/8/layout/vList2"/>
    <dgm:cxn modelId="{640B91F9-20DA-4B64-BFED-0DEF8EBA9D9B}" type="presOf" srcId="{090A2BF3-F556-4BCD-B0E4-6E780AF931FD}" destId="{E70FFA86-1CC5-4948-B36B-1F68C26FE5F6}" srcOrd="0" destOrd="0" presId="urn:microsoft.com/office/officeart/2005/8/layout/vList2"/>
    <dgm:cxn modelId="{0EDA1391-17DD-4211-9C15-FD5EAACFE0C2}" srcId="{6F046957-42F9-4CA4-8FC1-A2237FF4B5F1}" destId="{2A47C4B6-70C2-4ED5-B613-66B849C5BE31}" srcOrd="1" destOrd="0" parTransId="{AF7B0E04-5B7A-4FBA-B0BB-21F0DFBF85C5}" sibTransId="{61EEEFAA-DC44-4030-974F-1188DC4830D2}"/>
    <dgm:cxn modelId="{CB6E44BA-52B2-4DA5-B032-D477B9380AAB}" srcId="{6F046957-42F9-4CA4-8FC1-A2237FF4B5F1}" destId="{280C67D1-EAF2-459A-B5AE-D03C5941617E}" srcOrd="3" destOrd="0" parTransId="{DADA31EE-2EB0-4A7F-85EB-CC574EFEDEAB}" sibTransId="{AF1C889E-ECE2-4791-A0A4-7C30AC0B46BE}"/>
    <dgm:cxn modelId="{795437AA-D6FE-4E3A-A9C1-34B7113DBCE2}" srcId="{6F046957-42F9-4CA4-8FC1-A2237FF4B5F1}" destId="{4E4286CA-C75D-4E23-B829-99933D5AFA89}" srcOrd="5" destOrd="0" parTransId="{CE04D390-8A88-4728-B181-C9D199B7C256}" sibTransId="{5345D12D-8FDE-4F3E-89B4-DFF1BE8F2E8E}"/>
    <dgm:cxn modelId="{071E822D-D894-4204-A0E0-CA1FC0E4A507}" srcId="{6F046957-42F9-4CA4-8FC1-A2237FF4B5F1}" destId="{090A2BF3-F556-4BCD-B0E4-6E780AF931FD}" srcOrd="4" destOrd="0" parTransId="{E26F15FB-E7EE-49F3-AFEE-C43EF8E21643}" sibTransId="{99F4749C-EDB4-4A8D-BFF5-B8A8C58FA9F1}"/>
    <dgm:cxn modelId="{AF40E3F5-A71C-45DA-9739-C7422CC86F96}" type="presOf" srcId="{CCFD642E-8DAE-4FF8-BD9B-6AE07BF672F3}" destId="{D7B975FA-D87C-41DF-8DEB-E1A52C26C498}" srcOrd="0" destOrd="0" presId="urn:microsoft.com/office/officeart/2005/8/layout/vList2"/>
    <dgm:cxn modelId="{A1E19C85-35AD-4EC3-93DE-C6E09A85F1C2}" type="presOf" srcId="{6F046957-42F9-4CA4-8FC1-A2237FF4B5F1}" destId="{34357920-2D74-4DB3-AC8A-E06E3FE6C5B9}" srcOrd="0" destOrd="0" presId="urn:microsoft.com/office/officeart/2005/8/layout/vList2"/>
    <dgm:cxn modelId="{446ED439-7CF5-4AE2-BEA4-2502BE1501E2}" srcId="{6F046957-42F9-4CA4-8FC1-A2237FF4B5F1}" destId="{B9890CE0-4B81-411F-B4C6-5E1C56228E9D}" srcOrd="6" destOrd="0" parTransId="{16A958B9-6476-4802-91FB-C7BC4DDA02DC}" sibTransId="{866D6EAB-44EA-47B9-A44C-ADEED944F314}"/>
    <dgm:cxn modelId="{78FDA217-CA2D-4F26-89FE-6810D6C318BB}" type="presOf" srcId="{4E4286CA-C75D-4E23-B829-99933D5AFA89}" destId="{6C403ABA-B68F-4A0E-9953-947253437D59}" srcOrd="0" destOrd="0" presId="urn:microsoft.com/office/officeart/2005/8/layout/vList2"/>
    <dgm:cxn modelId="{345A3890-B1F1-4EB6-8CB9-A0D9779ECE4C}" srcId="{6F046957-42F9-4CA4-8FC1-A2237FF4B5F1}" destId="{CCFD642E-8DAE-4FF8-BD9B-6AE07BF672F3}" srcOrd="7" destOrd="0" parTransId="{12D2DFB1-EE02-4C5C-ACFB-9E9C25F6F6D1}" sibTransId="{814D1E09-AE5B-4C95-8993-A678F6B71A72}"/>
    <dgm:cxn modelId="{10C8B3A9-DFA6-4AD2-8AA9-208F1A3D723A}" type="presParOf" srcId="{34357920-2D74-4DB3-AC8A-E06E3FE6C5B9}" destId="{9A8A2A6E-BC9D-40F4-996E-D694C58A6B3E}" srcOrd="0" destOrd="0" presId="urn:microsoft.com/office/officeart/2005/8/layout/vList2"/>
    <dgm:cxn modelId="{57283A00-9DF3-49CB-A7C3-FC0275F0F5C9}" type="presParOf" srcId="{34357920-2D74-4DB3-AC8A-E06E3FE6C5B9}" destId="{2142D562-9087-45C9-BC02-A9C28EFAE30E}" srcOrd="1" destOrd="0" presId="urn:microsoft.com/office/officeart/2005/8/layout/vList2"/>
    <dgm:cxn modelId="{904E34DE-A6F2-4A34-895E-02FEB7E526DF}" type="presParOf" srcId="{34357920-2D74-4DB3-AC8A-E06E3FE6C5B9}" destId="{A8A53CB6-7FC9-4057-8503-1BFF68069C90}" srcOrd="2" destOrd="0" presId="urn:microsoft.com/office/officeart/2005/8/layout/vList2"/>
    <dgm:cxn modelId="{E0CAEDC4-4892-4C69-B0CA-5DD1F621BA79}" type="presParOf" srcId="{34357920-2D74-4DB3-AC8A-E06E3FE6C5B9}" destId="{ADB6C2D5-055A-4875-95E5-3C50CDD36562}" srcOrd="3" destOrd="0" presId="urn:microsoft.com/office/officeart/2005/8/layout/vList2"/>
    <dgm:cxn modelId="{3FEFB68D-F113-4D63-B0A8-CAC100DCA2C2}" type="presParOf" srcId="{34357920-2D74-4DB3-AC8A-E06E3FE6C5B9}" destId="{C60EC29F-62D8-48E9-9E72-5F27D64A060F}" srcOrd="4" destOrd="0" presId="urn:microsoft.com/office/officeart/2005/8/layout/vList2"/>
    <dgm:cxn modelId="{FFE26D6E-8667-4654-8B42-2A103E87454B}" type="presParOf" srcId="{34357920-2D74-4DB3-AC8A-E06E3FE6C5B9}" destId="{35F6F5F7-DCB7-4349-BD93-04F5A9E05DD1}" srcOrd="5" destOrd="0" presId="urn:microsoft.com/office/officeart/2005/8/layout/vList2"/>
    <dgm:cxn modelId="{94184375-3418-4736-AB50-12FA604C67B5}" type="presParOf" srcId="{34357920-2D74-4DB3-AC8A-E06E3FE6C5B9}" destId="{7352F6C2-BD5D-4ECA-BBA9-97EB9FB94673}" srcOrd="6" destOrd="0" presId="urn:microsoft.com/office/officeart/2005/8/layout/vList2"/>
    <dgm:cxn modelId="{17383EDD-2C72-4D1C-9B57-118AB4C5F87C}" type="presParOf" srcId="{34357920-2D74-4DB3-AC8A-E06E3FE6C5B9}" destId="{EFCF845B-8C53-42B3-A9E3-5B08CB37F31B}" srcOrd="7" destOrd="0" presId="urn:microsoft.com/office/officeart/2005/8/layout/vList2"/>
    <dgm:cxn modelId="{06DCEB50-E013-415F-8375-1932573944F1}" type="presParOf" srcId="{34357920-2D74-4DB3-AC8A-E06E3FE6C5B9}" destId="{E70FFA86-1CC5-4948-B36B-1F68C26FE5F6}" srcOrd="8" destOrd="0" presId="urn:microsoft.com/office/officeart/2005/8/layout/vList2"/>
    <dgm:cxn modelId="{AE381EF6-D26A-463C-85DC-3BAC31CDD890}" type="presParOf" srcId="{34357920-2D74-4DB3-AC8A-E06E3FE6C5B9}" destId="{8732148A-7E30-4BA2-937B-111CEF7FA6B3}" srcOrd="9" destOrd="0" presId="urn:microsoft.com/office/officeart/2005/8/layout/vList2"/>
    <dgm:cxn modelId="{0F37AC86-FE0E-46AE-BB29-630323BCDA7B}" type="presParOf" srcId="{34357920-2D74-4DB3-AC8A-E06E3FE6C5B9}" destId="{6C403ABA-B68F-4A0E-9953-947253437D59}" srcOrd="10" destOrd="0" presId="urn:microsoft.com/office/officeart/2005/8/layout/vList2"/>
    <dgm:cxn modelId="{87F17F26-663B-4CEC-B0B9-CCB6873F32C0}" type="presParOf" srcId="{34357920-2D74-4DB3-AC8A-E06E3FE6C5B9}" destId="{490A0F44-4517-4578-932A-6216B1062447}" srcOrd="11" destOrd="0" presId="urn:microsoft.com/office/officeart/2005/8/layout/vList2"/>
    <dgm:cxn modelId="{36F0D223-96F0-4D5F-8E79-6F73F9A0B65F}" type="presParOf" srcId="{34357920-2D74-4DB3-AC8A-E06E3FE6C5B9}" destId="{7256466D-75A8-479C-9356-6AEFB9EAFF86}" srcOrd="12" destOrd="0" presId="urn:microsoft.com/office/officeart/2005/8/layout/vList2"/>
    <dgm:cxn modelId="{A4687681-CC12-4699-91D8-CFB1AEAB67E4}" type="presParOf" srcId="{34357920-2D74-4DB3-AC8A-E06E3FE6C5B9}" destId="{A8E29CF9-780C-4C83-9408-A331021EEC63}" srcOrd="13" destOrd="0" presId="urn:microsoft.com/office/officeart/2005/8/layout/vList2"/>
    <dgm:cxn modelId="{B36972AF-635F-4B04-BE16-26AC155C7FE2}" type="presParOf" srcId="{34357920-2D74-4DB3-AC8A-E06E3FE6C5B9}" destId="{D7B975FA-D87C-41DF-8DEB-E1A52C26C498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461D0CC-C017-41A9-96CC-3E97AE85B071}" type="doc">
      <dgm:prSet loTypeId="urn:microsoft.com/office/officeart/2005/8/layout/radial4" loCatId="relationship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0905984E-6674-44B6-807B-C776785366F4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345,4 </a:t>
          </a:r>
        </a:p>
        <a:p>
          <a:r>
            <a: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 руб.</a:t>
          </a:r>
          <a:endParaRPr lang="ru-RU" sz="28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6A1F71-E206-47AC-81B8-A48E85FAFF17}" type="parTrans" cxnId="{EDBA0A7E-8245-47EB-9D2D-3102DA6443A5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030A20-FE9F-433E-B676-E38DDD8CF324}" type="sibTrans" cxnId="{EDBA0A7E-8245-47EB-9D2D-3102DA6443A5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4FF50E-9342-4C2A-BE2A-71BAED4A836A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</a:t>
          </a:r>
        </a:p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182,4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74EBCA-3163-4F6E-8F19-D722F52FC64D}" type="parTrans" cxnId="{B3AA6A5C-5EB8-47F5-96FF-C7D374E971E8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4F39F5-8842-4FC0-B891-B662FD28F319}" type="sibTrans" cxnId="{B3AA6A5C-5EB8-47F5-96FF-C7D374E971E8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F50BB0-53CD-488A-9BDD-DDF826C72743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Дотация</a:t>
          </a:r>
        </a:p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163,0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BADBB9-9DDE-4B82-87E7-EDBE7A6ED50E}" type="parTrans" cxnId="{BF4FA162-58E8-436B-821F-2D8684A03387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9B3A1D-1CED-4436-9065-B49008130E51}" type="sibTrans" cxnId="{BF4FA162-58E8-436B-821F-2D8684A03387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7FFEB3-216A-4141-B2DF-10E884A2BE79}" type="pres">
      <dgm:prSet presAssocID="{B461D0CC-C017-41A9-96CC-3E97AE85B07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C0F39B-2473-4411-A634-A2F31A79756E}" type="pres">
      <dgm:prSet presAssocID="{0905984E-6674-44B6-807B-C776785366F4}" presName="centerShape" presStyleLbl="node0" presStyleIdx="0" presStyleCnt="1" custScaleX="214466" custScaleY="201365" custLinFactNeighborX="-2152" custLinFactNeighborY="-34120"/>
      <dgm:spPr/>
      <dgm:t>
        <a:bodyPr/>
        <a:lstStyle/>
        <a:p>
          <a:endParaRPr lang="ru-RU"/>
        </a:p>
      </dgm:t>
    </dgm:pt>
    <dgm:pt modelId="{DE00D57F-2E2F-44C2-A626-C6415F560AC0}" type="pres">
      <dgm:prSet presAssocID="{E374EBCA-3163-4F6E-8F19-D722F52FC64D}" presName="parTrans" presStyleLbl="bgSibTrans2D1" presStyleIdx="0" presStyleCnt="2" custAng="8312822" custFlipHor="1" custScaleX="72080" custLinFactY="-10615" custLinFactNeighborX="-18069" custLinFactNeighborY="-100000"/>
      <dgm:spPr/>
      <dgm:t>
        <a:bodyPr/>
        <a:lstStyle/>
        <a:p>
          <a:endParaRPr lang="ru-RU"/>
        </a:p>
      </dgm:t>
    </dgm:pt>
    <dgm:pt modelId="{E4F13324-354D-433F-B019-D3D5303100E5}" type="pres">
      <dgm:prSet presAssocID="{334FF50E-9342-4C2A-BE2A-71BAED4A836A}" presName="node" presStyleLbl="node1" presStyleIdx="0" presStyleCnt="2" custScaleX="175848" custScaleY="121853" custRadScaleRad="114455" custRadScaleInc="-105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9DFE2C-0AB5-4259-B765-58E014A7780E}" type="pres">
      <dgm:prSet presAssocID="{1DBADBB9-9DDE-4B82-87E7-EDBE7A6ED50E}" presName="parTrans" presStyleLbl="bgSibTrans2D1" presStyleIdx="1" presStyleCnt="2" custAng="10752338" custScaleX="64771" custLinFactY="-12933" custLinFactNeighborX="13632" custLinFactNeighborY="-100000"/>
      <dgm:spPr/>
      <dgm:t>
        <a:bodyPr/>
        <a:lstStyle/>
        <a:p>
          <a:endParaRPr lang="ru-RU"/>
        </a:p>
      </dgm:t>
    </dgm:pt>
    <dgm:pt modelId="{471E0626-5096-458C-89C3-D64160C94EFF}" type="pres">
      <dgm:prSet presAssocID="{C5F50BB0-53CD-488A-9BDD-DDF826C72743}" presName="node" presStyleLbl="node1" presStyleIdx="1" presStyleCnt="2" custScaleX="165508" custScaleY="121852" custRadScaleRad="113845" custRadScaleInc="101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9A018C-DDD6-4833-91E2-EBCD56F94E82}" type="presOf" srcId="{B461D0CC-C017-41A9-96CC-3E97AE85B071}" destId="{587FFEB3-216A-4141-B2DF-10E884A2BE79}" srcOrd="0" destOrd="0" presId="urn:microsoft.com/office/officeart/2005/8/layout/radial4"/>
    <dgm:cxn modelId="{1E1D0671-9511-4E24-AF14-2411A33675A3}" type="presOf" srcId="{0905984E-6674-44B6-807B-C776785366F4}" destId="{63C0F39B-2473-4411-A634-A2F31A79756E}" srcOrd="0" destOrd="0" presId="urn:microsoft.com/office/officeart/2005/8/layout/radial4"/>
    <dgm:cxn modelId="{E4552C28-31BF-4E62-9FD7-8A81355E6316}" type="presOf" srcId="{C5F50BB0-53CD-488A-9BDD-DDF826C72743}" destId="{471E0626-5096-458C-89C3-D64160C94EFF}" srcOrd="0" destOrd="0" presId="urn:microsoft.com/office/officeart/2005/8/layout/radial4"/>
    <dgm:cxn modelId="{BF4FA162-58E8-436B-821F-2D8684A03387}" srcId="{0905984E-6674-44B6-807B-C776785366F4}" destId="{C5F50BB0-53CD-488A-9BDD-DDF826C72743}" srcOrd="1" destOrd="0" parTransId="{1DBADBB9-9DDE-4B82-87E7-EDBE7A6ED50E}" sibTransId="{939B3A1D-1CED-4436-9065-B49008130E51}"/>
    <dgm:cxn modelId="{B3AA6A5C-5EB8-47F5-96FF-C7D374E971E8}" srcId="{0905984E-6674-44B6-807B-C776785366F4}" destId="{334FF50E-9342-4C2A-BE2A-71BAED4A836A}" srcOrd="0" destOrd="0" parTransId="{E374EBCA-3163-4F6E-8F19-D722F52FC64D}" sibTransId="{5C4F39F5-8842-4FC0-B891-B662FD28F319}"/>
    <dgm:cxn modelId="{3BB1DE18-2480-471A-88C3-449B7DB71E45}" type="presOf" srcId="{1DBADBB9-9DDE-4B82-87E7-EDBE7A6ED50E}" destId="{159DFE2C-0AB5-4259-B765-58E014A7780E}" srcOrd="0" destOrd="0" presId="urn:microsoft.com/office/officeart/2005/8/layout/radial4"/>
    <dgm:cxn modelId="{EDBA0A7E-8245-47EB-9D2D-3102DA6443A5}" srcId="{B461D0CC-C017-41A9-96CC-3E97AE85B071}" destId="{0905984E-6674-44B6-807B-C776785366F4}" srcOrd="0" destOrd="0" parTransId="{1C6A1F71-E206-47AC-81B8-A48E85FAFF17}" sibTransId="{65030A20-FE9F-433E-B676-E38DDD8CF324}"/>
    <dgm:cxn modelId="{BDEE6062-FE8E-446D-B510-A7F005BAB830}" type="presOf" srcId="{334FF50E-9342-4C2A-BE2A-71BAED4A836A}" destId="{E4F13324-354D-433F-B019-D3D5303100E5}" srcOrd="0" destOrd="0" presId="urn:microsoft.com/office/officeart/2005/8/layout/radial4"/>
    <dgm:cxn modelId="{56B24D4C-807B-4B13-84F7-B38315627805}" type="presOf" srcId="{E374EBCA-3163-4F6E-8F19-D722F52FC64D}" destId="{DE00D57F-2E2F-44C2-A626-C6415F560AC0}" srcOrd="0" destOrd="0" presId="urn:microsoft.com/office/officeart/2005/8/layout/radial4"/>
    <dgm:cxn modelId="{34F0754D-0F3A-49B4-B2EC-6E6F733FCD27}" type="presParOf" srcId="{587FFEB3-216A-4141-B2DF-10E884A2BE79}" destId="{63C0F39B-2473-4411-A634-A2F31A79756E}" srcOrd="0" destOrd="0" presId="urn:microsoft.com/office/officeart/2005/8/layout/radial4"/>
    <dgm:cxn modelId="{C27FA31D-7928-4969-83D2-FB5AC6BAE149}" type="presParOf" srcId="{587FFEB3-216A-4141-B2DF-10E884A2BE79}" destId="{DE00D57F-2E2F-44C2-A626-C6415F560AC0}" srcOrd="1" destOrd="0" presId="urn:microsoft.com/office/officeart/2005/8/layout/radial4"/>
    <dgm:cxn modelId="{B9DDDFDB-2099-4085-BFB2-60DC379C3392}" type="presParOf" srcId="{587FFEB3-216A-4141-B2DF-10E884A2BE79}" destId="{E4F13324-354D-433F-B019-D3D5303100E5}" srcOrd="2" destOrd="0" presId="urn:microsoft.com/office/officeart/2005/8/layout/radial4"/>
    <dgm:cxn modelId="{93501D38-50B3-4E09-B2BE-CE4C2B72FF18}" type="presParOf" srcId="{587FFEB3-216A-4141-B2DF-10E884A2BE79}" destId="{159DFE2C-0AB5-4259-B765-58E014A7780E}" srcOrd="3" destOrd="0" presId="urn:microsoft.com/office/officeart/2005/8/layout/radial4"/>
    <dgm:cxn modelId="{BA3C6C11-D542-446C-9AD4-F2AC9620879D}" type="presParOf" srcId="{587FFEB3-216A-4141-B2DF-10E884A2BE79}" destId="{471E0626-5096-458C-89C3-D64160C94EF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461D0CC-C017-41A9-96CC-3E97AE85B071}" type="doc">
      <dgm:prSet loTypeId="urn:microsoft.com/office/officeart/2005/8/layout/radial4" loCatId="relationship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0905984E-6674-44B6-807B-C776785366F4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326,9 </a:t>
          </a:r>
        </a:p>
        <a:p>
          <a:r>
            <a: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 руб.</a:t>
          </a:r>
          <a:endParaRPr lang="ru-RU" sz="28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6A1F71-E206-47AC-81B8-A48E85FAFF17}" type="parTrans" cxnId="{EDBA0A7E-8245-47EB-9D2D-3102DA6443A5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030A20-FE9F-433E-B676-E38DDD8CF324}" type="sibTrans" cxnId="{EDBA0A7E-8245-47EB-9D2D-3102DA6443A5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4FF50E-9342-4C2A-BE2A-71BAED4A836A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</a:t>
          </a:r>
        </a:p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210,2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74EBCA-3163-4F6E-8F19-D722F52FC64D}" type="parTrans" cxnId="{B3AA6A5C-5EB8-47F5-96FF-C7D374E971E8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4F39F5-8842-4FC0-B891-B662FD28F319}" type="sibTrans" cxnId="{B3AA6A5C-5EB8-47F5-96FF-C7D374E971E8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F50BB0-53CD-488A-9BDD-DDF826C72743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Дотация</a:t>
          </a:r>
        </a:p>
        <a:p>
          <a:r>
            <a: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116,7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BADBB9-9DDE-4B82-87E7-EDBE7A6ED50E}" type="parTrans" cxnId="{BF4FA162-58E8-436B-821F-2D8684A03387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9B3A1D-1CED-4436-9065-B49008130E51}" type="sibTrans" cxnId="{BF4FA162-58E8-436B-821F-2D8684A03387}">
      <dgm:prSet/>
      <dgm:spPr/>
      <dgm:t>
        <a:bodyPr/>
        <a:lstStyle/>
        <a:p>
          <a:endParaRPr lang="ru-RU" sz="20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7FFEB3-216A-4141-B2DF-10E884A2BE79}" type="pres">
      <dgm:prSet presAssocID="{B461D0CC-C017-41A9-96CC-3E97AE85B07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C0F39B-2473-4411-A634-A2F31A79756E}" type="pres">
      <dgm:prSet presAssocID="{0905984E-6674-44B6-807B-C776785366F4}" presName="centerShape" presStyleLbl="node0" presStyleIdx="0" presStyleCnt="1" custScaleX="214466" custScaleY="201365" custLinFactNeighborX="-2152" custLinFactNeighborY="-34120"/>
      <dgm:spPr/>
      <dgm:t>
        <a:bodyPr/>
        <a:lstStyle/>
        <a:p>
          <a:endParaRPr lang="ru-RU"/>
        </a:p>
      </dgm:t>
    </dgm:pt>
    <dgm:pt modelId="{DE00D57F-2E2F-44C2-A626-C6415F560AC0}" type="pres">
      <dgm:prSet presAssocID="{E374EBCA-3163-4F6E-8F19-D722F52FC64D}" presName="parTrans" presStyleLbl="bgSibTrans2D1" presStyleIdx="0" presStyleCnt="2" custAng="8312822" custFlipHor="1" custScaleX="72080" custLinFactY="-10615" custLinFactNeighborX="-18069" custLinFactNeighborY="-100000"/>
      <dgm:spPr/>
      <dgm:t>
        <a:bodyPr/>
        <a:lstStyle/>
        <a:p>
          <a:endParaRPr lang="ru-RU"/>
        </a:p>
      </dgm:t>
    </dgm:pt>
    <dgm:pt modelId="{E4F13324-354D-433F-B019-D3D5303100E5}" type="pres">
      <dgm:prSet presAssocID="{334FF50E-9342-4C2A-BE2A-71BAED4A836A}" presName="node" presStyleLbl="node1" presStyleIdx="0" presStyleCnt="2" custScaleX="175848" custScaleY="121853" custRadScaleRad="114455" custRadScaleInc="-105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9DFE2C-0AB5-4259-B765-58E014A7780E}" type="pres">
      <dgm:prSet presAssocID="{1DBADBB9-9DDE-4B82-87E7-EDBE7A6ED50E}" presName="parTrans" presStyleLbl="bgSibTrans2D1" presStyleIdx="1" presStyleCnt="2" custAng="10752338" custScaleX="64771" custLinFactY="-12933" custLinFactNeighborX="13632" custLinFactNeighborY="-100000"/>
      <dgm:spPr/>
      <dgm:t>
        <a:bodyPr/>
        <a:lstStyle/>
        <a:p>
          <a:endParaRPr lang="ru-RU"/>
        </a:p>
      </dgm:t>
    </dgm:pt>
    <dgm:pt modelId="{471E0626-5096-458C-89C3-D64160C94EFF}" type="pres">
      <dgm:prSet presAssocID="{C5F50BB0-53CD-488A-9BDD-DDF826C72743}" presName="node" presStyleLbl="node1" presStyleIdx="1" presStyleCnt="2" custScaleX="165508" custScaleY="121852" custRadScaleRad="113845" custRadScaleInc="101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971A1A-B9ED-4B49-809D-B0FDE5342334}" type="presOf" srcId="{1DBADBB9-9DDE-4B82-87E7-EDBE7A6ED50E}" destId="{159DFE2C-0AB5-4259-B765-58E014A7780E}" srcOrd="0" destOrd="0" presId="urn:microsoft.com/office/officeart/2005/8/layout/radial4"/>
    <dgm:cxn modelId="{BF4FA162-58E8-436B-821F-2D8684A03387}" srcId="{0905984E-6674-44B6-807B-C776785366F4}" destId="{C5F50BB0-53CD-488A-9BDD-DDF826C72743}" srcOrd="1" destOrd="0" parTransId="{1DBADBB9-9DDE-4B82-87E7-EDBE7A6ED50E}" sibTransId="{939B3A1D-1CED-4436-9065-B49008130E51}"/>
    <dgm:cxn modelId="{71CD3E22-9C9A-4BD6-8083-62E839DAB664}" type="presOf" srcId="{C5F50BB0-53CD-488A-9BDD-DDF826C72743}" destId="{471E0626-5096-458C-89C3-D64160C94EFF}" srcOrd="0" destOrd="0" presId="urn:microsoft.com/office/officeart/2005/8/layout/radial4"/>
    <dgm:cxn modelId="{58FEBB65-EF96-452B-9266-3FC1540801C2}" type="presOf" srcId="{0905984E-6674-44B6-807B-C776785366F4}" destId="{63C0F39B-2473-4411-A634-A2F31A79756E}" srcOrd="0" destOrd="0" presId="urn:microsoft.com/office/officeart/2005/8/layout/radial4"/>
    <dgm:cxn modelId="{B3AA6A5C-5EB8-47F5-96FF-C7D374E971E8}" srcId="{0905984E-6674-44B6-807B-C776785366F4}" destId="{334FF50E-9342-4C2A-BE2A-71BAED4A836A}" srcOrd="0" destOrd="0" parTransId="{E374EBCA-3163-4F6E-8F19-D722F52FC64D}" sibTransId="{5C4F39F5-8842-4FC0-B891-B662FD28F319}"/>
    <dgm:cxn modelId="{80B0C3A0-740A-43F0-8C45-A5DEE3A5242B}" type="presOf" srcId="{E374EBCA-3163-4F6E-8F19-D722F52FC64D}" destId="{DE00D57F-2E2F-44C2-A626-C6415F560AC0}" srcOrd="0" destOrd="0" presId="urn:microsoft.com/office/officeart/2005/8/layout/radial4"/>
    <dgm:cxn modelId="{0D695A22-EF59-45E7-9C22-5142D5D1D642}" type="presOf" srcId="{B461D0CC-C017-41A9-96CC-3E97AE85B071}" destId="{587FFEB3-216A-4141-B2DF-10E884A2BE79}" srcOrd="0" destOrd="0" presId="urn:microsoft.com/office/officeart/2005/8/layout/radial4"/>
    <dgm:cxn modelId="{403A961B-D43A-4B9D-A599-58942212D3BF}" type="presOf" srcId="{334FF50E-9342-4C2A-BE2A-71BAED4A836A}" destId="{E4F13324-354D-433F-B019-D3D5303100E5}" srcOrd="0" destOrd="0" presId="urn:microsoft.com/office/officeart/2005/8/layout/radial4"/>
    <dgm:cxn modelId="{EDBA0A7E-8245-47EB-9D2D-3102DA6443A5}" srcId="{B461D0CC-C017-41A9-96CC-3E97AE85B071}" destId="{0905984E-6674-44B6-807B-C776785366F4}" srcOrd="0" destOrd="0" parTransId="{1C6A1F71-E206-47AC-81B8-A48E85FAFF17}" sibTransId="{65030A20-FE9F-433E-B676-E38DDD8CF324}"/>
    <dgm:cxn modelId="{03634E14-9476-4AE4-B54E-674D199C1F6F}" type="presParOf" srcId="{587FFEB3-216A-4141-B2DF-10E884A2BE79}" destId="{63C0F39B-2473-4411-A634-A2F31A79756E}" srcOrd="0" destOrd="0" presId="urn:microsoft.com/office/officeart/2005/8/layout/radial4"/>
    <dgm:cxn modelId="{95851996-CA3D-4C82-9B16-B38F51F0E842}" type="presParOf" srcId="{587FFEB3-216A-4141-B2DF-10E884A2BE79}" destId="{DE00D57F-2E2F-44C2-A626-C6415F560AC0}" srcOrd="1" destOrd="0" presId="urn:microsoft.com/office/officeart/2005/8/layout/radial4"/>
    <dgm:cxn modelId="{C74A5F2B-2B3F-43FC-A84B-FDC2E1AE6266}" type="presParOf" srcId="{587FFEB3-216A-4141-B2DF-10E884A2BE79}" destId="{E4F13324-354D-433F-B019-D3D5303100E5}" srcOrd="2" destOrd="0" presId="urn:microsoft.com/office/officeart/2005/8/layout/radial4"/>
    <dgm:cxn modelId="{793768A2-95D1-4CF1-A673-3EC9248F08E9}" type="presParOf" srcId="{587FFEB3-216A-4141-B2DF-10E884A2BE79}" destId="{159DFE2C-0AB5-4259-B765-58E014A7780E}" srcOrd="3" destOrd="0" presId="urn:microsoft.com/office/officeart/2005/8/layout/radial4"/>
    <dgm:cxn modelId="{94A32D50-B7FD-4432-9C9B-C3D42E593248}" type="presParOf" srcId="{587FFEB3-216A-4141-B2DF-10E884A2BE79}" destId="{471E0626-5096-458C-89C3-D64160C94EF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8099163-D485-45E0-826F-68B622E4AA1E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925470-A4CF-41F9-864A-A9E1E6804CD6}">
      <dgm:prSet phldrT="[Текст]" custT="1"/>
      <dgm:spPr/>
      <dgm:t>
        <a:bodyPr/>
        <a:lstStyle/>
        <a:p>
          <a:r>
            <a:rPr lang="ru-RU" sz="2800" dirty="0" smtClean="0"/>
            <a:t>Образовательные учреждения</a:t>
          </a:r>
        </a:p>
        <a:p>
          <a:r>
            <a:rPr lang="ru-RU" sz="1000" dirty="0" smtClean="0"/>
            <a:t> </a:t>
          </a:r>
          <a:r>
            <a:rPr lang="en-US" sz="1000" dirty="0" smtClean="0"/>
            <a:t>http://rono-georg.ucoz.net/news/roditelskaja_plata/1-0-57</a:t>
          </a:r>
          <a:endParaRPr lang="ru-RU" sz="1000" dirty="0"/>
        </a:p>
      </dgm:t>
    </dgm:pt>
    <dgm:pt modelId="{809AB24C-8776-480A-AC39-D0583F250127}" type="parTrans" cxnId="{17C380C9-FCC3-44C6-8BA5-4DFDC4E3FFB1}">
      <dgm:prSet/>
      <dgm:spPr/>
      <dgm:t>
        <a:bodyPr/>
        <a:lstStyle/>
        <a:p>
          <a:endParaRPr lang="ru-RU"/>
        </a:p>
      </dgm:t>
    </dgm:pt>
    <dgm:pt modelId="{1335DFFF-26D1-4A0F-A81F-844FAD7E29A3}" type="sibTrans" cxnId="{17C380C9-FCC3-44C6-8BA5-4DFDC4E3FFB1}">
      <dgm:prSet/>
      <dgm:spPr/>
      <dgm:t>
        <a:bodyPr/>
        <a:lstStyle/>
        <a:p>
          <a:endParaRPr lang="ru-RU"/>
        </a:p>
      </dgm:t>
    </dgm:pt>
    <dgm:pt modelId="{B286B5CE-C411-43D5-9B2A-E3F9CA7B52A7}">
      <dgm:prSet phldrT="[Текст]"/>
      <dgm:spPr/>
      <dgm:t>
        <a:bodyPr/>
        <a:lstStyle/>
        <a:p>
          <a:r>
            <a:rPr lang="ru-RU" dirty="0" smtClean="0"/>
            <a:t>Подготовка к школе – 600 рублей в месяц</a:t>
          </a:r>
          <a:endParaRPr lang="ru-RU" dirty="0"/>
        </a:p>
      </dgm:t>
    </dgm:pt>
    <dgm:pt modelId="{7DA1F3F5-246E-4CA2-BAF7-15AFB6B805A7}" type="parTrans" cxnId="{95F6E247-FF66-4147-A215-AE59D755C935}">
      <dgm:prSet/>
      <dgm:spPr/>
      <dgm:t>
        <a:bodyPr/>
        <a:lstStyle/>
        <a:p>
          <a:endParaRPr lang="ru-RU"/>
        </a:p>
      </dgm:t>
    </dgm:pt>
    <dgm:pt modelId="{6208AB34-5D9F-4F2D-B30F-36816EEB052B}" type="sibTrans" cxnId="{95F6E247-FF66-4147-A215-AE59D755C935}">
      <dgm:prSet/>
      <dgm:spPr/>
      <dgm:t>
        <a:bodyPr/>
        <a:lstStyle/>
        <a:p>
          <a:endParaRPr lang="ru-RU"/>
        </a:p>
      </dgm:t>
    </dgm:pt>
    <dgm:pt modelId="{62FE406D-4F4C-4192-B823-D01DDDCD2A06}">
      <dgm:prSet phldrT="[Текст]" custT="1"/>
      <dgm:spPr/>
      <dgm:t>
        <a:bodyPr/>
        <a:lstStyle/>
        <a:p>
          <a:r>
            <a:rPr lang="ru-RU" sz="2800" dirty="0" smtClean="0"/>
            <a:t>Учреждения культуры</a:t>
          </a:r>
        </a:p>
        <a:p>
          <a:r>
            <a:rPr lang="en-US" sz="1050" dirty="0" smtClean="0"/>
            <a:t>http://www.crbs.georgievsk.ru/index.php/uslugi</a:t>
          </a:r>
          <a:endParaRPr lang="ru-RU" sz="1050" dirty="0"/>
        </a:p>
      </dgm:t>
    </dgm:pt>
    <dgm:pt modelId="{59D82DDC-E69C-4F6B-8C4C-C6947FB8C386}" type="parTrans" cxnId="{76C78186-BB3C-4DAF-AB6F-B3416B39FF89}">
      <dgm:prSet/>
      <dgm:spPr/>
      <dgm:t>
        <a:bodyPr/>
        <a:lstStyle/>
        <a:p>
          <a:endParaRPr lang="ru-RU"/>
        </a:p>
      </dgm:t>
    </dgm:pt>
    <dgm:pt modelId="{F3B70953-4B80-4964-9C95-6BE4E7C8716C}" type="sibTrans" cxnId="{76C78186-BB3C-4DAF-AB6F-B3416B39FF89}">
      <dgm:prSet/>
      <dgm:spPr/>
      <dgm:t>
        <a:bodyPr/>
        <a:lstStyle/>
        <a:p>
          <a:endParaRPr lang="ru-RU"/>
        </a:p>
      </dgm:t>
    </dgm:pt>
    <dgm:pt modelId="{D368B1A8-0FAD-4362-A5BE-BB9753D58E84}">
      <dgm:prSet phldrT="[Текст]"/>
      <dgm:spPr/>
      <dgm:t>
        <a:bodyPr/>
        <a:lstStyle/>
        <a:p>
          <a:r>
            <a:rPr lang="ru-RU" dirty="0" smtClean="0"/>
            <a:t>Информационно - библиотечные услуги</a:t>
          </a:r>
          <a:endParaRPr lang="ru-RU" dirty="0"/>
        </a:p>
      </dgm:t>
    </dgm:pt>
    <dgm:pt modelId="{AB2D777A-7B85-4E78-93B5-5654B65EEECA}" type="parTrans" cxnId="{BC41609A-6649-450E-98D6-02BD82A6BEB9}">
      <dgm:prSet/>
      <dgm:spPr/>
      <dgm:t>
        <a:bodyPr/>
        <a:lstStyle/>
        <a:p>
          <a:endParaRPr lang="ru-RU"/>
        </a:p>
      </dgm:t>
    </dgm:pt>
    <dgm:pt modelId="{C4806A98-1EC0-4E26-A945-4B432F65CF3F}" type="sibTrans" cxnId="{BC41609A-6649-450E-98D6-02BD82A6BEB9}">
      <dgm:prSet/>
      <dgm:spPr/>
      <dgm:t>
        <a:bodyPr/>
        <a:lstStyle/>
        <a:p>
          <a:endParaRPr lang="ru-RU"/>
        </a:p>
      </dgm:t>
    </dgm:pt>
    <dgm:pt modelId="{CAB95D3A-91FD-4F09-BFD2-7B5ABAADBBCE}">
      <dgm:prSet phldrT="[Текст]" custT="1"/>
      <dgm:spPr/>
      <dgm:t>
        <a:bodyPr/>
        <a:lstStyle/>
        <a:p>
          <a:r>
            <a:rPr lang="ru-RU" sz="2800" dirty="0" smtClean="0"/>
            <a:t>МКУК «Служба спасения»</a:t>
          </a:r>
          <a:endParaRPr lang="ru-RU" sz="2800" dirty="0"/>
        </a:p>
      </dgm:t>
    </dgm:pt>
    <dgm:pt modelId="{692FF4A7-CB70-4EBC-A2CF-F82CE0253F41}" type="parTrans" cxnId="{EB735614-4A06-4455-BFF2-40A52C3BEB65}">
      <dgm:prSet/>
      <dgm:spPr/>
      <dgm:t>
        <a:bodyPr/>
        <a:lstStyle/>
        <a:p>
          <a:endParaRPr lang="ru-RU"/>
        </a:p>
      </dgm:t>
    </dgm:pt>
    <dgm:pt modelId="{76F7AF78-F971-447C-BB30-29AD39A29D9B}" type="sibTrans" cxnId="{EB735614-4A06-4455-BFF2-40A52C3BEB65}">
      <dgm:prSet/>
      <dgm:spPr/>
      <dgm:t>
        <a:bodyPr/>
        <a:lstStyle/>
        <a:p>
          <a:endParaRPr lang="ru-RU"/>
        </a:p>
      </dgm:t>
    </dgm:pt>
    <dgm:pt modelId="{5F729EE3-BC9E-47E5-8539-83B573475312}">
      <dgm:prSet phldrT="[Текст]"/>
      <dgm:spPr/>
      <dgm:t>
        <a:bodyPr/>
        <a:lstStyle/>
        <a:p>
          <a:r>
            <a:rPr lang="ru-RU" dirty="0" smtClean="0"/>
            <a:t>Буксировка транспортных средств – 1000 руб. 1 час</a:t>
          </a:r>
          <a:endParaRPr lang="ru-RU" dirty="0"/>
        </a:p>
      </dgm:t>
    </dgm:pt>
    <dgm:pt modelId="{CC215202-562D-4376-BEBC-FD5093C233F1}" type="parTrans" cxnId="{711CB6F7-B0DF-4FFB-B4B8-536EBD9BE4AF}">
      <dgm:prSet/>
      <dgm:spPr/>
      <dgm:t>
        <a:bodyPr/>
        <a:lstStyle/>
        <a:p>
          <a:endParaRPr lang="ru-RU"/>
        </a:p>
      </dgm:t>
    </dgm:pt>
    <dgm:pt modelId="{BD6404AB-9FCA-4321-AEFF-17135919E600}" type="sibTrans" cxnId="{711CB6F7-B0DF-4FFB-B4B8-536EBD9BE4AF}">
      <dgm:prSet/>
      <dgm:spPr/>
      <dgm:t>
        <a:bodyPr/>
        <a:lstStyle/>
        <a:p>
          <a:endParaRPr lang="ru-RU"/>
        </a:p>
      </dgm:t>
    </dgm:pt>
    <dgm:pt modelId="{53ECC77A-8A9F-47B2-91E1-F94CE4F676A2}">
      <dgm:prSet phldrT="[Текст]"/>
      <dgm:spPr/>
      <dgm:t>
        <a:bodyPr/>
        <a:lstStyle/>
        <a:p>
          <a:r>
            <a:rPr lang="ru-RU" dirty="0" smtClean="0"/>
            <a:t>Открывание дверей – 1000 руб. 1 час</a:t>
          </a:r>
          <a:endParaRPr lang="ru-RU" dirty="0"/>
        </a:p>
      </dgm:t>
    </dgm:pt>
    <dgm:pt modelId="{285051B8-FA46-4CAF-BEAB-CC79FF4BD536}" type="parTrans" cxnId="{26841CB6-C1D2-4ED4-9F11-2A6A57F29805}">
      <dgm:prSet/>
      <dgm:spPr/>
      <dgm:t>
        <a:bodyPr/>
        <a:lstStyle/>
        <a:p>
          <a:endParaRPr lang="ru-RU"/>
        </a:p>
      </dgm:t>
    </dgm:pt>
    <dgm:pt modelId="{82772512-0061-4C28-8A59-EB6B771C554A}" type="sibTrans" cxnId="{26841CB6-C1D2-4ED4-9F11-2A6A57F29805}">
      <dgm:prSet/>
      <dgm:spPr/>
      <dgm:t>
        <a:bodyPr/>
        <a:lstStyle/>
        <a:p>
          <a:endParaRPr lang="ru-RU"/>
        </a:p>
      </dgm:t>
    </dgm:pt>
    <dgm:pt modelId="{083C4468-27B5-4B2E-B3BE-2A658596C8C7}">
      <dgm:prSet/>
      <dgm:spPr/>
      <dgm:t>
        <a:bodyPr/>
        <a:lstStyle/>
        <a:p>
          <a:r>
            <a:rPr lang="ru-RU" dirty="0" smtClean="0"/>
            <a:t>Родительская плата за присмотр и уход в дошкольных образовательных учреждениях – 1000 рублей в месяц</a:t>
          </a:r>
          <a:endParaRPr lang="ru-RU" dirty="0"/>
        </a:p>
      </dgm:t>
    </dgm:pt>
    <dgm:pt modelId="{61D4DDED-F5A1-4B36-80FC-DF5DA91D4C06}" type="parTrans" cxnId="{563DDD78-786F-4E00-A623-EC3344C324A9}">
      <dgm:prSet/>
      <dgm:spPr/>
      <dgm:t>
        <a:bodyPr/>
        <a:lstStyle/>
        <a:p>
          <a:endParaRPr lang="ru-RU"/>
        </a:p>
      </dgm:t>
    </dgm:pt>
    <dgm:pt modelId="{784AA06B-8B77-4C82-AD84-E62834DFC879}" type="sibTrans" cxnId="{563DDD78-786F-4E00-A623-EC3344C324A9}">
      <dgm:prSet/>
      <dgm:spPr/>
      <dgm:t>
        <a:bodyPr/>
        <a:lstStyle/>
        <a:p>
          <a:endParaRPr lang="ru-RU"/>
        </a:p>
      </dgm:t>
    </dgm:pt>
    <dgm:pt modelId="{7150ADAE-93B4-4EDB-8B63-C68CC1B15F5B}">
      <dgm:prSet phldrT="[Текст]"/>
      <dgm:spPr/>
      <dgm:t>
        <a:bodyPr/>
        <a:lstStyle/>
        <a:p>
          <a:r>
            <a:rPr lang="ru-RU" dirty="0" smtClean="0"/>
            <a:t>Развивающие занятия – 75 рублей 1 час</a:t>
          </a:r>
          <a:endParaRPr lang="ru-RU" dirty="0"/>
        </a:p>
      </dgm:t>
    </dgm:pt>
    <dgm:pt modelId="{A5CB6979-A991-4C9F-87CF-5DFE4C803788}" type="parTrans" cxnId="{6B9633C5-63BA-4ACE-98D7-972A2CACBDEB}">
      <dgm:prSet/>
      <dgm:spPr/>
      <dgm:t>
        <a:bodyPr/>
        <a:lstStyle/>
        <a:p>
          <a:endParaRPr lang="ru-RU"/>
        </a:p>
      </dgm:t>
    </dgm:pt>
    <dgm:pt modelId="{B43E16C6-9DB2-4738-B34F-9E1C0D9B4DAE}" type="sibTrans" cxnId="{6B9633C5-63BA-4ACE-98D7-972A2CACBDEB}">
      <dgm:prSet/>
      <dgm:spPr/>
      <dgm:t>
        <a:bodyPr/>
        <a:lstStyle/>
        <a:p>
          <a:endParaRPr lang="ru-RU"/>
        </a:p>
      </dgm:t>
    </dgm:pt>
    <dgm:pt modelId="{AB9E75EF-7FFF-4077-A0C3-D04BE689156D}">
      <dgm:prSet phldrT="[Текст]"/>
      <dgm:spPr/>
      <dgm:t>
        <a:bodyPr/>
        <a:lstStyle/>
        <a:p>
          <a:r>
            <a:rPr lang="ru-RU" dirty="0" smtClean="0"/>
            <a:t>Логопедические занятия – 300 рублей 1 занятие</a:t>
          </a:r>
          <a:endParaRPr lang="ru-RU" dirty="0"/>
        </a:p>
      </dgm:t>
    </dgm:pt>
    <dgm:pt modelId="{1E3B131A-6939-4AE2-BBB0-B799AABF8583}" type="parTrans" cxnId="{60CE16F0-99B1-46C3-912D-1A664471FFAF}">
      <dgm:prSet/>
      <dgm:spPr/>
      <dgm:t>
        <a:bodyPr/>
        <a:lstStyle/>
        <a:p>
          <a:endParaRPr lang="ru-RU"/>
        </a:p>
      </dgm:t>
    </dgm:pt>
    <dgm:pt modelId="{3380B594-1CAE-4A5C-AF70-58CD8C84BA4C}" type="sibTrans" cxnId="{60CE16F0-99B1-46C3-912D-1A664471FFAF}">
      <dgm:prSet/>
      <dgm:spPr/>
      <dgm:t>
        <a:bodyPr/>
        <a:lstStyle/>
        <a:p>
          <a:endParaRPr lang="ru-RU"/>
        </a:p>
      </dgm:t>
    </dgm:pt>
    <dgm:pt modelId="{CF61E878-AFF4-498F-A74D-DEC88890640D}">
      <dgm:prSet/>
      <dgm:spPr/>
      <dgm:t>
        <a:bodyPr/>
        <a:lstStyle/>
        <a:p>
          <a:r>
            <a:rPr lang="ru-RU" dirty="0" smtClean="0"/>
            <a:t>Ксерокопирование документов </a:t>
          </a:r>
          <a:endParaRPr lang="ru-RU" dirty="0"/>
        </a:p>
      </dgm:t>
    </dgm:pt>
    <dgm:pt modelId="{0576D67D-7109-48BF-9B1E-A2939D18344F}" type="parTrans" cxnId="{9485810C-6D80-46DF-BB89-7EA23AD68B15}">
      <dgm:prSet/>
      <dgm:spPr/>
      <dgm:t>
        <a:bodyPr/>
        <a:lstStyle/>
        <a:p>
          <a:endParaRPr lang="ru-RU"/>
        </a:p>
      </dgm:t>
    </dgm:pt>
    <dgm:pt modelId="{748FF898-7D8B-4122-B8B7-46CBBE7DEA11}" type="sibTrans" cxnId="{9485810C-6D80-46DF-BB89-7EA23AD68B15}">
      <dgm:prSet/>
      <dgm:spPr/>
      <dgm:t>
        <a:bodyPr/>
        <a:lstStyle/>
        <a:p>
          <a:endParaRPr lang="ru-RU"/>
        </a:p>
      </dgm:t>
    </dgm:pt>
    <dgm:pt modelId="{C97CA7A5-1B01-4877-992B-A5518926334D}">
      <dgm:prSet/>
      <dgm:spPr/>
      <dgm:t>
        <a:bodyPr/>
        <a:lstStyle/>
        <a:p>
          <a:r>
            <a:rPr lang="ru-RU" dirty="0" smtClean="0"/>
            <a:t>Доставка документов из библиотечного фонда на дом – 30-50 рублей</a:t>
          </a:r>
          <a:endParaRPr lang="ru-RU" dirty="0"/>
        </a:p>
      </dgm:t>
    </dgm:pt>
    <dgm:pt modelId="{65582808-7160-461F-8033-5CDD4AA3BDAF}" type="parTrans" cxnId="{F4631BB8-3D5B-4FAE-A766-355872CB3654}">
      <dgm:prSet/>
      <dgm:spPr/>
      <dgm:t>
        <a:bodyPr/>
        <a:lstStyle/>
        <a:p>
          <a:endParaRPr lang="ru-RU"/>
        </a:p>
      </dgm:t>
    </dgm:pt>
    <dgm:pt modelId="{D6721F2B-1366-44E6-8651-4568408955C6}" type="sibTrans" cxnId="{F4631BB8-3D5B-4FAE-A766-355872CB3654}">
      <dgm:prSet/>
      <dgm:spPr/>
      <dgm:t>
        <a:bodyPr/>
        <a:lstStyle/>
        <a:p>
          <a:endParaRPr lang="ru-RU"/>
        </a:p>
      </dgm:t>
    </dgm:pt>
    <dgm:pt modelId="{4AC22A07-6AF0-4165-9A60-45AFFE5BECBA}">
      <dgm:prSet/>
      <dgm:spPr/>
      <dgm:t>
        <a:bodyPr/>
        <a:lstStyle/>
        <a:p>
          <a:r>
            <a:rPr lang="ru-RU" dirty="0" smtClean="0"/>
            <a:t>Организация выставок продаж народных умельцев - договорная</a:t>
          </a:r>
          <a:endParaRPr lang="ru-RU" dirty="0"/>
        </a:p>
      </dgm:t>
    </dgm:pt>
    <dgm:pt modelId="{128E60E7-CCB3-4942-858A-6BF6AA191EB9}" type="parTrans" cxnId="{E62B104A-FF46-4D33-83A8-C07A2B83CFB2}">
      <dgm:prSet/>
      <dgm:spPr/>
      <dgm:t>
        <a:bodyPr/>
        <a:lstStyle/>
        <a:p>
          <a:endParaRPr lang="ru-RU"/>
        </a:p>
      </dgm:t>
    </dgm:pt>
    <dgm:pt modelId="{09EAA371-14F9-4DFC-9E75-D53015AACC47}" type="sibTrans" cxnId="{E62B104A-FF46-4D33-83A8-C07A2B83CFB2}">
      <dgm:prSet/>
      <dgm:spPr/>
      <dgm:t>
        <a:bodyPr/>
        <a:lstStyle/>
        <a:p>
          <a:endParaRPr lang="ru-RU"/>
        </a:p>
      </dgm:t>
    </dgm:pt>
    <dgm:pt modelId="{35701799-8D8C-4B1F-BF7F-B8924733C4AA}">
      <dgm:prSet/>
      <dgm:spPr/>
      <dgm:t>
        <a:bodyPr/>
        <a:lstStyle/>
        <a:p>
          <a:r>
            <a:rPr lang="ru-RU" dirty="0" smtClean="0"/>
            <a:t>Брошюрование, </a:t>
          </a:r>
          <a:r>
            <a:rPr lang="ru-RU" dirty="0" err="1" smtClean="0"/>
            <a:t>ламинирование</a:t>
          </a:r>
          <a:r>
            <a:rPr lang="ru-RU" dirty="0" smtClean="0"/>
            <a:t> документов</a:t>
          </a:r>
          <a:endParaRPr lang="ru-RU" dirty="0"/>
        </a:p>
      </dgm:t>
    </dgm:pt>
    <dgm:pt modelId="{02F93C6E-5BC0-45CC-80B8-D109DC50F2C3}" type="parTrans" cxnId="{BCCBC0BD-148D-49CD-9CC5-449F658D445C}">
      <dgm:prSet/>
      <dgm:spPr/>
      <dgm:t>
        <a:bodyPr/>
        <a:lstStyle/>
        <a:p>
          <a:endParaRPr lang="ru-RU"/>
        </a:p>
      </dgm:t>
    </dgm:pt>
    <dgm:pt modelId="{B7F2E4CB-3B7A-4282-B44F-F5099302C916}" type="sibTrans" cxnId="{BCCBC0BD-148D-49CD-9CC5-449F658D445C}">
      <dgm:prSet/>
      <dgm:spPr/>
      <dgm:t>
        <a:bodyPr/>
        <a:lstStyle/>
        <a:p>
          <a:endParaRPr lang="ru-RU"/>
        </a:p>
      </dgm:t>
    </dgm:pt>
    <dgm:pt modelId="{6645E203-CCBC-4C0E-9463-DA35F16188EC}">
      <dgm:prSet/>
      <dgm:spPr/>
      <dgm:t>
        <a:bodyPr/>
        <a:lstStyle/>
        <a:p>
          <a:r>
            <a:rPr lang="ru-RU" dirty="0" smtClean="0"/>
            <a:t>Спиливание деревьев – 1000 руб. 1 час</a:t>
          </a:r>
          <a:endParaRPr lang="ru-RU" dirty="0"/>
        </a:p>
      </dgm:t>
    </dgm:pt>
    <dgm:pt modelId="{62C5EAE4-EB93-46DC-897F-13D35018F308}" type="parTrans" cxnId="{5A487029-E8EB-4EA6-BDC9-3994DAC61303}">
      <dgm:prSet/>
      <dgm:spPr/>
      <dgm:t>
        <a:bodyPr/>
        <a:lstStyle/>
        <a:p>
          <a:endParaRPr lang="ru-RU"/>
        </a:p>
      </dgm:t>
    </dgm:pt>
    <dgm:pt modelId="{69DA265B-9F65-4330-BB9C-55C8A95DCDA2}" type="sibTrans" cxnId="{5A487029-E8EB-4EA6-BDC9-3994DAC61303}">
      <dgm:prSet/>
      <dgm:spPr/>
      <dgm:t>
        <a:bodyPr/>
        <a:lstStyle/>
        <a:p>
          <a:endParaRPr lang="ru-RU"/>
        </a:p>
      </dgm:t>
    </dgm:pt>
    <dgm:pt modelId="{1B8D6A22-07DF-4297-BBE2-AA671737B6FF}">
      <dgm:prSet/>
      <dgm:spPr/>
      <dgm:t>
        <a:bodyPr/>
        <a:lstStyle/>
        <a:p>
          <a:r>
            <a:rPr lang="ru-RU" dirty="0" smtClean="0"/>
            <a:t>Спасение домашних животных – 1000 руб. 1 час</a:t>
          </a:r>
          <a:endParaRPr lang="ru-RU" dirty="0"/>
        </a:p>
      </dgm:t>
    </dgm:pt>
    <dgm:pt modelId="{471FC490-C807-4E52-B858-F1429E2CDF6B}" type="parTrans" cxnId="{77E804F5-4B44-4DE5-BB52-45F758D3D0A8}">
      <dgm:prSet/>
      <dgm:spPr/>
      <dgm:t>
        <a:bodyPr/>
        <a:lstStyle/>
        <a:p>
          <a:endParaRPr lang="ru-RU"/>
        </a:p>
      </dgm:t>
    </dgm:pt>
    <dgm:pt modelId="{719CE9CD-C34B-41CE-9D0E-C2A98AAC4A34}" type="sibTrans" cxnId="{77E804F5-4B44-4DE5-BB52-45F758D3D0A8}">
      <dgm:prSet/>
      <dgm:spPr/>
      <dgm:t>
        <a:bodyPr/>
        <a:lstStyle/>
        <a:p>
          <a:endParaRPr lang="ru-RU"/>
        </a:p>
      </dgm:t>
    </dgm:pt>
    <dgm:pt modelId="{E9D73967-B5F5-419A-896D-7BB947F4D0DE}">
      <dgm:prSet/>
      <dgm:spPr/>
      <dgm:t>
        <a:bodyPr/>
        <a:lstStyle/>
        <a:p>
          <a:r>
            <a:rPr lang="ru-RU" dirty="0" smtClean="0"/>
            <a:t>Обслуживание опасного производственного объекта – 2820 руб.  1 час</a:t>
          </a:r>
          <a:endParaRPr lang="ru-RU" dirty="0"/>
        </a:p>
      </dgm:t>
    </dgm:pt>
    <dgm:pt modelId="{16777855-53CD-42F1-9312-5F0A9CAE9AA7}" type="parTrans" cxnId="{3D0BB991-64E0-4458-8C00-75A3A1126048}">
      <dgm:prSet/>
      <dgm:spPr/>
      <dgm:t>
        <a:bodyPr/>
        <a:lstStyle/>
        <a:p>
          <a:endParaRPr lang="ru-RU"/>
        </a:p>
      </dgm:t>
    </dgm:pt>
    <dgm:pt modelId="{28E55542-29A0-41E5-A964-DC6FD541D2AF}" type="sibTrans" cxnId="{3D0BB991-64E0-4458-8C00-75A3A1126048}">
      <dgm:prSet/>
      <dgm:spPr/>
      <dgm:t>
        <a:bodyPr/>
        <a:lstStyle/>
        <a:p>
          <a:endParaRPr lang="ru-RU"/>
        </a:p>
      </dgm:t>
    </dgm:pt>
    <dgm:pt modelId="{392E04E9-AE16-49BA-9ABA-E157DB556875}" type="pres">
      <dgm:prSet presAssocID="{D8099163-D485-45E0-826F-68B622E4AA1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EDB821-DE05-4509-B0A5-261760272B45}" type="pres">
      <dgm:prSet presAssocID="{72925470-A4CF-41F9-864A-A9E1E6804CD6}" presName="compNode" presStyleCnt="0"/>
      <dgm:spPr/>
    </dgm:pt>
    <dgm:pt modelId="{8464AB2B-BDEB-439D-9EC5-586E3C0FC5CD}" type="pres">
      <dgm:prSet presAssocID="{72925470-A4CF-41F9-864A-A9E1E6804CD6}" presName="aNode" presStyleLbl="bgShp" presStyleIdx="0" presStyleCnt="3" custLinFactNeighborX="-262" custLinFactNeighborY="2455"/>
      <dgm:spPr/>
      <dgm:t>
        <a:bodyPr/>
        <a:lstStyle/>
        <a:p>
          <a:endParaRPr lang="ru-RU"/>
        </a:p>
      </dgm:t>
    </dgm:pt>
    <dgm:pt modelId="{D44D4A1B-BD75-4361-A6DA-577F94623DD3}" type="pres">
      <dgm:prSet presAssocID="{72925470-A4CF-41F9-864A-A9E1E6804CD6}" presName="textNode" presStyleLbl="bgShp" presStyleIdx="0" presStyleCnt="3"/>
      <dgm:spPr/>
      <dgm:t>
        <a:bodyPr/>
        <a:lstStyle/>
        <a:p>
          <a:endParaRPr lang="ru-RU"/>
        </a:p>
      </dgm:t>
    </dgm:pt>
    <dgm:pt modelId="{EBCDB46A-8574-4861-96B3-7B4BE1437DF2}" type="pres">
      <dgm:prSet presAssocID="{72925470-A4CF-41F9-864A-A9E1E6804CD6}" presName="compChildNode" presStyleCnt="0"/>
      <dgm:spPr/>
    </dgm:pt>
    <dgm:pt modelId="{665D0A4D-C0F6-41AA-9C5D-870A668DF555}" type="pres">
      <dgm:prSet presAssocID="{72925470-A4CF-41F9-864A-A9E1E6804CD6}" presName="theInnerList" presStyleCnt="0"/>
      <dgm:spPr/>
    </dgm:pt>
    <dgm:pt modelId="{C5EB8217-8EDD-4A52-A913-E41DA8AA31A9}" type="pres">
      <dgm:prSet presAssocID="{B286B5CE-C411-43D5-9B2A-E3F9CA7B52A7}" presName="childNode" presStyleLbl="node1" presStyleIdx="0" presStyleCnt="14" custScaleX="111917" custScaleY="36537" custLinFactNeighborX="-982" custLinFactNeighborY="-51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4ED019-0264-4F4E-B8C3-3ADA50E97D42}" type="pres">
      <dgm:prSet presAssocID="{B286B5CE-C411-43D5-9B2A-E3F9CA7B52A7}" presName="aSpace2" presStyleCnt="0"/>
      <dgm:spPr/>
    </dgm:pt>
    <dgm:pt modelId="{BFC3EAAA-F25B-43AF-922F-02E8375694B2}" type="pres">
      <dgm:prSet presAssocID="{7150ADAE-93B4-4EDB-8B63-C68CC1B15F5B}" presName="childNode" presStyleLbl="node1" presStyleIdx="1" presStyleCnt="14" custScaleX="112572" custScaleY="31844" custLinFactNeighborX="-982" custLinFactNeighborY="-777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AB8776-65E1-42DB-987B-6E8D44970EBD}" type="pres">
      <dgm:prSet presAssocID="{7150ADAE-93B4-4EDB-8B63-C68CC1B15F5B}" presName="aSpace2" presStyleCnt="0"/>
      <dgm:spPr/>
    </dgm:pt>
    <dgm:pt modelId="{C63F1C8B-6807-47DB-93D0-BDCFC3E45AA4}" type="pres">
      <dgm:prSet presAssocID="{AB9E75EF-7FFF-4077-A0C3-D04BE689156D}" presName="childNode" presStyleLbl="node1" presStyleIdx="2" presStyleCnt="14" custScaleX="110608" custScaleY="34476" custLinFactNeighborY="-72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984338-1734-4FC3-837E-DF7752A86B31}" type="pres">
      <dgm:prSet presAssocID="{AB9E75EF-7FFF-4077-A0C3-D04BE689156D}" presName="aSpace2" presStyleCnt="0"/>
      <dgm:spPr/>
    </dgm:pt>
    <dgm:pt modelId="{510F569E-0F5B-4B3F-954A-74E5EE24181D}" type="pres">
      <dgm:prSet presAssocID="{083C4468-27B5-4B2E-B3BE-2A658596C8C7}" presName="childNode" presStyleLbl="node1" presStyleIdx="3" presStyleCnt="14" custScaleX="111262" custScaleY="37097" custLinFactY="-200" custLinFactNeighborX="65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5EB06D-DB11-4865-9E35-FAEF4B739707}" type="pres">
      <dgm:prSet presAssocID="{72925470-A4CF-41F9-864A-A9E1E6804CD6}" presName="aSpace" presStyleCnt="0"/>
      <dgm:spPr/>
    </dgm:pt>
    <dgm:pt modelId="{4A555EC1-9DB1-4839-82B5-D20F11E4DC53}" type="pres">
      <dgm:prSet presAssocID="{62FE406D-4F4C-4192-B823-D01DDDCD2A06}" presName="compNode" presStyleCnt="0"/>
      <dgm:spPr/>
    </dgm:pt>
    <dgm:pt modelId="{49F3C8D0-4352-40A2-B6BE-ACBBAA197836}" type="pres">
      <dgm:prSet presAssocID="{62FE406D-4F4C-4192-B823-D01DDDCD2A06}" presName="aNode" presStyleLbl="bgShp" presStyleIdx="1" presStyleCnt="3"/>
      <dgm:spPr/>
      <dgm:t>
        <a:bodyPr/>
        <a:lstStyle/>
        <a:p>
          <a:endParaRPr lang="ru-RU"/>
        </a:p>
      </dgm:t>
    </dgm:pt>
    <dgm:pt modelId="{89FCBD49-8DAD-4695-B447-8A8455C49C61}" type="pres">
      <dgm:prSet presAssocID="{62FE406D-4F4C-4192-B823-D01DDDCD2A06}" presName="textNode" presStyleLbl="bgShp" presStyleIdx="1" presStyleCnt="3"/>
      <dgm:spPr/>
      <dgm:t>
        <a:bodyPr/>
        <a:lstStyle/>
        <a:p>
          <a:endParaRPr lang="ru-RU"/>
        </a:p>
      </dgm:t>
    </dgm:pt>
    <dgm:pt modelId="{675A6C80-04CA-4FA7-9A5D-3041E68DC19C}" type="pres">
      <dgm:prSet presAssocID="{62FE406D-4F4C-4192-B823-D01DDDCD2A06}" presName="compChildNode" presStyleCnt="0"/>
      <dgm:spPr/>
    </dgm:pt>
    <dgm:pt modelId="{A50494DF-2216-4BDB-A854-229DE80112EF}" type="pres">
      <dgm:prSet presAssocID="{62FE406D-4F4C-4192-B823-D01DDDCD2A06}" presName="theInnerList" presStyleCnt="0"/>
      <dgm:spPr/>
    </dgm:pt>
    <dgm:pt modelId="{86DD3B68-5919-4899-B9D2-4EE1E1461CB6}" type="pres">
      <dgm:prSet presAssocID="{D368B1A8-0FAD-4362-A5BE-BB9753D58E84}" presName="childNode" presStyleLbl="node1" presStyleIdx="4" presStyleCnt="14" custScaleY="47258" custLinFactNeighborX="0" custLinFactNeighborY="-18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5B3D17-674F-4C90-948B-96D928BA8A7C}" type="pres">
      <dgm:prSet presAssocID="{D368B1A8-0FAD-4362-A5BE-BB9753D58E84}" presName="aSpace2" presStyleCnt="0"/>
      <dgm:spPr/>
    </dgm:pt>
    <dgm:pt modelId="{32320A37-F0AC-4632-A584-618C499B4B10}" type="pres">
      <dgm:prSet presAssocID="{CF61E878-AFF4-498F-A74D-DEC88890640D}" presName="childNode" presStyleLbl="node1" presStyleIdx="5" presStyleCnt="14" custScaleY="56938" custLinFactNeighborX="0" custLinFactNeighborY="-26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F988E8-31BF-48D1-9931-FBABB8D804F4}" type="pres">
      <dgm:prSet presAssocID="{CF61E878-AFF4-498F-A74D-DEC88890640D}" presName="aSpace2" presStyleCnt="0"/>
      <dgm:spPr/>
    </dgm:pt>
    <dgm:pt modelId="{40A36E6D-3813-4DB1-8AAA-91E0AB588B90}" type="pres">
      <dgm:prSet presAssocID="{35701799-8D8C-4B1F-BF7F-B8924733C4AA}" presName="childNode" presStyleLbl="node1" presStyleIdx="6" presStyleCnt="14" custScaleY="651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29E3AD-6138-4EE0-A428-9CF66FCFD8EC}" type="pres">
      <dgm:prSet presAssocID="{35701799-8D8C-4B1F-BF7F-B8924733C4AA}" presName="aSpace2" presStyleCnt="0"/>
      <dgm:spPr/>
    </dgm:pt>
    <dgm:pt modelId="{66B9D8CA-CD31-4E19-978A-779CF069C1DA}" type="pres">
      <dgm:prSet presAssocID="{4AC22A07-6AF0-4165-9A60-45AFFE5BECBA}" presName="childNode" presStyleLbl="node1" presStyleIdx="7" presStyleCnt="14" custScaleY="634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9D402E-6924-4CD6-8805-B3B9965A9015}" type="pres">
      <dgm:prSet presAssocID="{4AC22A07-6AF0-4165-9A60-45AFFE5BECBA}" presName="aSpace2" presStyleCnt="0"/>
      <dgm:spPr/>
    </dgm:pt>
    <dgm:pt modelId="{34F64168-13A9-455C-8AB6-FC2477A3667D}" type="pres">
      <dgm:prSet presAssocID="{C97CA7A5-1B01-4877-992B-A5518926334D}" presName="childNode" presStyleLbl="node1" presStyleIdx="8" presStyleCnt="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738022-FAA5-4E27-90F8-E441D69AEEF4}" type="pres">
      <dgm:prSet presAssocID="{62FE406D-4F4C-4192-B823-D01DDDCD2A06}" presName="aSpace" presStyleCnt="0"/>
      <dgm:spPr/>
    </dgm:pt>
    <dgm:pt modelId="{A600052A-B098-4B4F-A04D-28F653275056}" type="pres">
      <dgm:prSet presAssocID="{CAB95D3A-91FD-4F09-BFD2-7B5ABAADBBCE}" presName="compNode" presStyleCnt="0"/>
      <dgm:spPr/>
    </dgm:pt>
    <dgm:pt modelId="{B693EC05-BF61-49FB-AEBF-AAD0EF20A6FB}" type="pres">
      <dgm:prSet presAssocID="{CAB95D3A-91FD-4F09-BFD2-7B5ABAADBBCE}" presName="aNode" presStyleLbl="bgShp" presStyleIdx="2" presStyleCnt="3" custLinFactNeighborX="2410" custLinFactNeighborY="-226"/>
      <dgm:spPr/>
      <dgm:t>
        <a:bodyPr/>
        <a:lstStyle/>
        <a:p>
          <a:endParaRPr lang="ru-RU"/>
        </a:p>
      </dgm:t>
    </dgm:pt>
    <dgm:pt modelId="{756156F9-EDF4-4F5C-8564-D82D98E40811}" type="pres">
      <dgm:prSet presAssocID="{CAB95D3A-91FD-4F09-BFD2-7B5ABAADBBCE}" presName="textNode" presStyleLbl="bgShp" presStyleIdx="2" presStyleCnt="3"/>
      <dgm:spPr/>
      <dgm:t>
        <a:bodyPr/>
        <a:lstStyle/>
        <a:p>
          <a:endParaRPr lang="ru-RU"/>
        </a:p>
      </dgm:t>
    </dgm:pt>
    <dgm:pt modelId="{E95FAD1B-7F03-46E6-9FAF-AB9B8EA2678F}" type="pres">
      <dgm:prSet presAssocID="{CAB95D3A-91FD-4F09-BFD2-7B5ABAADBBCE}" presName="compChildNode" presStyleCnt="0"/>
      <dgm:spPr/>
    </dgm:pt>
    <dgm:pt modelId="{F3DEC3B6-C772-41AC-8B2A-8014769A5E9B}" type="pres">
      <dgm:prSet presAssocID="{CAB95D3A-91FD-4F09-BFD2-7B5ABAADBBCE}" presName="theInnerList" presStyleCnt="0"/>
      <dgm:spPr/>
    </dgm:pt>
    <dgm:pt modelId="{13E6F30E-9F73-4E5B-8B37-73D68383BE56}" type="pres">
      <dgm:prSet presAssocID="{5F729EE3-BC9E-47E5-8539-83B573475312}" presName="childNode" presStyleLbl="node1" presStyleIdx="9" presStyleCnt="14" custScaleY="44023" custLinFactNeighborX="-2793" custLinFactNeighborY="-533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45AFBD-D6C0-4B67-A5D9-C004BB95BC36}" type="pres">
      <dgm:prSet presAssocID="{5F729EE3-BC9E-47E5-8539-83B573475312}" presName="aSpace2" presStyleCnt="0"/>
      <dgm:spPr/>
    </dgm:pt>
    <dgm:pt modelId="{E44094FB-D98B-4634-B132-8B374A73100A}" type="pres">
      <dgm:prSet presAssocID="{6645E203-CCBC-4C0E-9463-DA35F16188EC}" presName="childNode" presStyleLbl="node1" presStyleIdx="10" presStyleCnt="14" custScaleY="41813" custLinFactNeighborX="-1087" custLinFactNeighborY="-55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150644-F32B-4348-AF91-56D8C57B2EDB}" type="pres">
      <dgm:prSet presAssocID="{6645E203-CCBC-4C0E-9463-DA35F16188EC}" presName="aSpace2" presStyleCnt="0"/>
      <dgm:spPr/>
    </dgm:pt>
    <dgm:pt modelId="{2F54076C-1C8B-4D0D-A832-C43D927E5B3B}" type="pres">
      <dgm:prSet presAssocID="{1B8D6A22-07DF-4297-BBE2-AA671737B6FF}" presName="childNode" presStyleLbl="node1" presStyleIdx="11" presStyleCnt="14" custScaleY="56857" custLinFactNeighborX="-1449" custLinFactNeighborY="-187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DE835B-EE5E-489E-921C-5F3B39CED5DA}" type="pres">
      <dgm:prSet presAssocID="{1B8D6A22-07DF-4297-BBE2-AA671737B6FF}" presName="aSpace2" presStyleCnt="0"/>
      <dgm:spPr/>
    </dgm:pt>
    <dgm:pt modelId="{A975AFD2-9B64-4B58-9C2C-634F6407EDEA}" type="pres">
      <dgm:prSet presAssocID="{53ECC77A-8A9F-47B2-91E1-F94CE4F676A2}" presName="childNode" presStyleLbl="node1" presStyleIdx="12" presStyleCnt="14" custScaleY="24851" custLinFactNeighborX="-1448" custLinFactNeighborY="15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0C8C81-D0D0-422A-A97F-1D6A4DD35C1E}" type="pres">
      <dgm:prSet presAssocID="{53ECC77A-8A9F-47B2-91E1-F94CE4F676A2}" presName="aSpace2" presStyleCnt="0"/>
      <dgm:spPr/>
    </dgm:pt>
    <dgm:pt modelId="{5A402BCB-64FB-454F-A7D7-6D186238BDED}" type="pres">
      <dgm:prSet presAssocID="{E9D73967-B5F5-419A-896D-7BB947F4D0DE}" presName="childNode" presStyleLbl="node1" presStyleIdx="13" presStyleCnt="14" custScaleY="46660" custLinFactNeighborX="-1087" custLinFactNeighborY="-7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A9430F-CC68-4F71-B97A-6A44CE15024A}" type="presOf" srcId="{6645E203-CCBC-4C0E-9463-DA35F16188EC}" destId="{E44094FB-D98B-4634-B132-8B374A73100A}" srcOrd="0" destOrd="0" presId="urn:microsoft.com/office/officeart/2005/8/layout/lProcess2"/>
    <dgm:cxn modelId="{77E804F5-4B44-4DE5-BB52-45F758D3D0A8}" srcId="{CAB95D3A-91FD-4F09-BFD2-7B5ABAADBBCE}" destId="{1B8D6A22-07DF-4297-BBE2-AA671737B6FF}" srcOrd="2" destOrd="0" parTransId="{471FC490-C807-4E52-B858-F1429E2CDF6B}" sibTransId="{719CE9CD-C34B-41CE-9D0E-C2A98AAC4A34}"/>
    <dgm:cxn modelId="{C5F2DD05-D7AC-4DEF-A5F6-82A63981C98E}" type="presOf" srcId="{B286B5CE-C411-43D5-9B2A-E3F9CA7B52A7}" destId="{C5EB8217-8EDD-4A52-A913-E41DA8AA31A9}" srcOrd="0" destOrd="0" presId="urn:microsoft.com/office/officeart/2005/8/layout/lProcess2"/>
    <dgm:cxn modelId="{F1306A51-22C4-4B83-B324-A138CC34073C}" type="presOf" srcId="{62FE406D-4F4C-4192-B823-D01DDDCD2A06}" destId="{49F3C8D0-4352-40A2-B6BE-ACBBAA197836}" srcOrd="0" destOrd="0" presId="urn:microsoft.com/office/officeart/2005/8/layout/lProcess2"/>
    <dgm:cxn modelId="{76C78186-BB3C-4DAF-AB6F-B3416B39FF89}" srcId="{D8099163-D485-45E0-826F-68B622E4AA1E}" destId="{62FE406D-4F4C-4192-B823-D01DDDCD2A06}" srcOrd="1" destOrd="0" parTransId="{59D82DDC-E69C-4F6B-8C4C-C6947FB8C386}" sibTransId="{F3B70953-4B80-4964-9C95-6BE4E7C8716C}"/>
    <dgm:cxn modelId="{0FFA384C-3E96-438B-8CB4-9A6A81013540}" type="presOf" srcId="{E9D73967-B5F5-419A-896D-7BB947F4D0DE}" destId="{5A402BCB-64FB-454F-A7D7-6D186238BDED}" srcOrd="0" destOrd="0" presId="urn:microsoft.com/office/officeart/2005/8/layout/lProcess2"/>
    <dgm:cxn modelId="{563DDD78-786F-4E00-A623-EC3344C324A9}" srcId="{72925470-A4CF-41F9-864A-A9E1E6804CD6}" destId="{083C4468-27B5-4B2E-B3BE-2A658596C8C7}" srcOrd="3" destOrd="0" parTransId="{61D4DDED-F5A1-4B36-80FC-DF5DA91D4C06}" sibTransId="{784AA06B-8B77-4C82-AD84-E62834DFC879}"/>
    <dgm:cxn modelId="{6B9633C5-63BA-4ACE-98D7-972A2CACBDEB}" srcId="{72925470-A4CF-41F9-864A-A9E1E6804CD6}" destId="{7150ADAE-93B4-4EDB-8B63-C68CC1B15F5B}" srcOrd="1" destOrd="0" parTransId="{A5CB6979-A991-4C9F-87CF-5DFE4C803788}" sibTransId="{B43E16C6-9DB2-4738-B34F-9E1C0D9B4DAE}"/>
    <dgm:cxn modelId="{E25D4F68-7FE9-4E71-BB01-5DB1507736EE}" type="presOf" srcId="{CAB95D3A-91FD-4F09-BFD2-7B5ABAADBBCE}" destId="{756156F9-EDF4-4F5C-8564-D82D98E40811}" srcOrd="1" destOrd="0" presId="urn:microsoft.com/office/officeart/2005/8/layout/lProcess2"/>
    <dgm:cxn modelId="{FCEE6E95-8685-4223-A14F-82ACC063AA04}" type="presOf" srcId="{CF61E878-AFF4-498F-A74D-DEC88890640D}" destId="{32320A37-F0AC-4632-A584-618C499B4B10}" srcOrd="0" destOrd="0" presId="urn:microsoft.com/office/officeart/2005/8/layout/lProcess2"/>
    <dgm:cxn modelId="{FF4A668B-7DCB-476E-B93E-CB4C9C5414C4}" type="presOf" srcId="{C97CA7A5-1B01-4877-992B-A5518926334D}" destId="{34F64168-13A9-455C-8AB6-FC2477A3667D}" srcOrd="0" destOrd="0" presId="urn:microsoft.com/office/officeart/2005/8/layout/lProcess2"/>
    <dgm:cxn modelId="{8D026E88-5694-4084-924C-4226E77C281D}" type="presOf" srcId="{CAB95D3A-91FD-4F09-BFD2-7B5ABAADBBCE}" destId="{B693EC05-BF61-49FB-AEBF-AAD0EF20A6FB}" srcOrd="0" destOrd="0" presId="urn:microsoft.com/office/officeart/2005/8/layout/lProcess2"/>
    <dgm:cxn modelId="{17C380C9-FCC3-44C6-8BA5-4DFDC4E3FFB1}" srcId="{D8099163-D485-45E0-826F-68B622E4AA1E}" destId="{72925470-A4CF-41F9-864A-A9E1E6804CD6}" srcOrd="0" destOrd="0" parTransId="{809AB24C-8776-480A-AC39-D0583F250127}" sibTransId="{1335DFFF-26D1-4A0F-A81F-844FAD7E29A3}"/>
    <dgm:cxn modelId="{1B04021D-55F8-4059-A21D-0F6FC6EC919F}" type="presOf" srcId="{53ECC77A-8A9F-47B2-91E1-F94CE4F676A2}" destId="{A975AFD2-9B64-4B58-9C2C-634F6407EDEA}" srcOrd="0" destOrd="0" presId="urn:microsoft.com/office/officeart/2005/8/layout/lProcess2"/>
    <dgm:cxn modelId="{C511AF78-6582-4448-8397-135E85DC8D7E}" type="presOf" srcId="{72925470-A4CF-41F9-864A-A9E1E6804CD6}" destId="{D44D4A1B-BD75-4361-A6DA-577F94623DD3}" srcOrd="1" destOrd="0" presId="urn:microsoft.com/office/officeart/2005/8/layout/lProcess2"/>
    <dgm:cxn modelId="{288E4B7A-ACC9-4725-AE81-9ACDCA32B07F}" type="presOf" srcId="{72925470-A4CF-41F9-864A-A9E1E6804CD6}" destId="{8464AB2B-BDEB-439D-9EC5-586E3C0FC5CD}" srcOrd="0" destOrd="0" presId="urn:microsoft.com/office/officeart/2005/8/layout/lProcess2"/>
    <dgm:cxn modelId="{1A89C66B-4C7E-4E19-A741-368589B8A366}" type="presOf" srcId="{4AC22A07-6AF0-4165-9A60-45AFFE5BECBA}" destId="{66B9D8CA-CD31-4E19-978A-779CF069C1DA}" srcOrd="0" destOrd="0" presId="urn:microsoft.com/office/officeart/2005/8/layout/lProcess2"/>
    <dgm:cxn modelId="{26841CB6-C1D2-4ED4-9F11-2A6A57F29805}" srcId="{CAB95D3A-91FD-4F09-BFD2-7B5ABAADBBCE}" destId="{53ECC77A-8A9F-47B2-91E1-F94CE4F676A2}" srcOrd="3" destOrd="0" parTransId="{285051B8-FA46-4CAF-BEAB-CC79FF4BD536}" sibTransId="{82772512-0061-4C28-8A59-EB6B771C554A}"/>
    <dgm:cxn modelId="{5A487029-E8EB-4EA6-BDC9-3994DAC61303}" srcId="{CAB95D3A-91FD-4F09-BFD2-7B5ABAADBBCE}" destId="{6645E203-CCBC-4C0E-9463-DA35F16188EC}" srcOrd="1" destOrd="0" parTransId="{62C5EAE4-EB93-46DC-897F-13D35018F308}" sibTransId="{69DA265B-9F65-4330-BB9C-55C8A95DCDA2}"/>
    <dgm:cxn modelId="{E62B104A-FF46-4D33-83A8-C07A2B83CFB2}" srcId="{62FE406D-4F4C-4192-B823-D01DDDCD2A06}" destId="{4AC22A07-6AF0-4165-9A60-45AFFE5BECBA}" srcOrd="3" destOrd="0" parTransId="{128E60E7-CCB3-4942-858A-6BF6AA191EB9}" sibTransId="{09EAA371-14F9-4DFC-9E75-D53015AACC47}"/>
    <dgm:cxn modelId="{40F13E89-38E8-44A3-A28C-A73329E9D455}" type="presOf" srcId="{D368B1A8-0FAD-4362-A5BE-BB9753D58E84}" destId="{86DD3B68-5919-4899-B9D2-4EE1E1461CB6}" srcOrd="0" destOrd="0" presId="urn:microsoft.com/office/officeart/2005/8/layout/lProcess2"/>
    <dgm:cxn modelId="{46B5AA01-F502-45EE-B4D0-D15254877DF1}" type="presOf" srcId="{083C4468-27B5-4B2E-B3BE-2A658596C8C7}" destId="{510F569E-0F5B-4B3F-954A-74E5EE24181D}" srcOrd="0" destOrd="0" presId="urn:microsoft.com/office/officeart/2005/8/layout/lProcess2"/>
    <dgm:cxn modelId="{7F992F82-0BF6-4995-8D04-54325CA66966}" type="presOf" srcId="{5F729EE3-BC9E-47E5-8539-83B573475312}" destId="{13E6F30E-9F73-4E5B-8B37-73D68383BE56}" srcOrd="0" destOrd="0" presId="urn:microsoft.com/office/officeart/2005/8/layout/lProcess2"/>
    <dgm:cxn modelId="{34F5BCA1-D5D2-4C58-8C8E-A91D4D1C2AA9}" type="presOf" srcId="{7150ADAE-93B4-4EDB-8B63-C68CC1B15F5B}" destId="{BFC3EAAA-F25B-43AF-922F-02E8375694B2}" srcOrd="0" destOrd="0" presId="urn:microsoft.com/office/officeart/2005/8/layout/lProcess2"/>
    <dgm:cxn modelId="{60CE16F0-99B1-46C3-912D-1A664471FFAF}" srcId="{72925470-A4CF-41F9-864A-A9E1E6804CD6}" destId="{AB9E75EF-7FFF-4077-A0C3-D04BE689156D}" srcOrd="2" destOrd="0" parTransId="{1E3B131A-6939-4AE2-BBB0-B799AABF8583}" sibTransId="{3380B594-1CAE-4A5C-AF70-58CD8C84BA4C}"/>
    <dgm:cxn modelId="{A8E624DD-3A12-41E0-AE08-103F434ADAF2}" type="presOf" srcId="{1B8D6A22-07DF-4297-BBE2-AA671737B6FF}" destId="{2F54076C-1C8B-4D0D-A832-C43D927E5B3B}" srcOrd="0" destOrd="0" presId="urn:microsoft.com/office/officeart/2005/8/layout/lProcess2"/>
    <dgm:cxn modelId="{9485810C-6D80-46DF-BB89-7EA23AD68B15}" srcId="{62FE406D-4F4C-4192-B823-D01DDDCD2A06}" destId="{CF61E878-AFF4-498F-A74D-DEC88890640D}" srcOrd="1" destOrd="0" parTransId="{0576D67D-7109-48BF-9B1E-A2939D18344F}" sibTransId="{748FF898-7D8B-4122-B8B7-46CBBE7DEA11}"/>
    <dgm:cxn modelId="{3932DD11-7F1F-4743-9605-9DFE61018C61}" type="presOf" srcId="{D8099163-D485-45E0-826F-68B622E4AA1E}" destId="{392E04E9-AE16-49BA-9ABA-E157DB556875}" srcOrd="0" destOrd="0" presId="urn:microsoft.com/office/officeart/2005/8/layout/lProcess2"/>
    <dgm:cxn modelId="{BC41609A-6649-450E-98D6-02BD82A6BEB9}" srcId="{62FE406D-4F4C-4192-B823-D01DDDCD2A06}" destId="{D368B1A8-0FAD-4362-A5BE-BB9753D58E84}" srcOrd="0" destOrd="0" parTransId="{AB2D777A-7B85-4E78-93B5-5654B65EEECA}" sibTransId="{C4806A98-1EC0-4E26-A945-4B432F65CF3F}"/>
    <dgm:cxn modelId="{3D0BB991-64E0-4458-8C00-75A3A1126048}" srcId="{CAB95D3A-91FD-4F09-BFD2-7B5ABAADBBCE}" destId="{E9D73967-B5F5-419A-896D-7BB947F4D0DE}" srcOrd="4" destOrd="0" parTransId="{16777855-53CD-42F1-9312-5F0A9CAE9AA7}" sibTransId="{28E55542-29A0-41E5-A964-DC6FD541D2AF}"/>
    <dgm:cxn modelId="{EB735614-4A06-4455-BFF2-40A52C3BEB65}" srcId="{D8099163-D485-45E0-826F-68B622E4AA1E}" destId="{CAB95D3A-91FD-4F09-BFD2-7B5ABAADBBCE}" srcOrd="2" destOrd="0" parTransId="{692FF4A7-CB70-4EBC-A2CF-F82CE0253F41}" sibTransId="{76F7AF78-F971-447C-BB30-29AD39A29D9B}"/>
    <dgm:cxn modelId="{711CB6F7-B0DF-4FFB-B4B8-536EBD9BE4AF}" srcId="{CAB95D3A-91FD-4F09-BFD2-7B5ABAADBBCE}" destId="{5F729EE3-BC9E-47E5-8539-83B573475312}" srcOrd="0" destOrd="0" parTransId="{CC215202-562D-4376-BEBC-FD5093C233F1}" sibTransId="{BD6404AB-9FCA-4321-AEFF-17135919E600}"/>
    <dgm:cxn modelId="{47302961-4E28-400F-9693-D4A6F434A803}" type="presOf" srcId="{62FE406D-4F4C-4192-B823-D01DDDCD2A06}" destId="{89FCBD49-8DAD-4695-B447-8A8455C49C61}" srcOrd="1" destOrd="0" presId="urn:microsoft.com/office/officeart/2005/8/layout/lProcess2"/>
    <dgm:cxn modelId="{3101BFF0-3826-4709-8042-E6DDDD09E9B9}" type="presOf" srcId="{35701799-8D8C-4B1F-BF7F-B8924733C4AA}" destId="{40A36E6D-3813-4DB1-8AAA-91E0AB588B90}" srcOrd="0" destOrd="0" presId="urn:microsoft.com/office/officeart/2005/8/layout/lProcess2"/>
    <dgm:cxn modelId="{1972F398-7EA4-4578-AA69-8FF3C0995499}" type="presOf" srcId="{AB9E75EF-7FFF-4077-A0C3-D04BE689156D}" destId="{C63F1C8B-6807-47DB-93D0-BDCFC3E45AA4}" srcOrd="0" destOrd="0" presId="urn:microsoft.com/office/officeart/2005/8/layout/lProcess2"/>
    <dgm:cxn modelId="{BCCBC0BD-148D-49CD-9CC5-449F658D445C}" srcId="{62FE406D-4F4C-4192-B823-D01DDDCD2A06}" destId="{35701799-8D8C-4B1F-BF7F-B8924733C4AA}" srcOrd="2" destOrd="0" parTransId="{02F93C6E-5BC0-45CC-80B8-D109DC50F2C3}" sibTransId="{B7F2E4CB-3B7A-4282-B44F-F5099302C916}"/>
    <dgm:cxn modelId="{95F6E247-FF66-4147-A215-AE59D755C935}" srcId="{72925470-A4CF-41F9-864A-A9E1E6804CD6}" destId="{B286B5CE-C411-43D5-9B2A-E3F9CA7B52A7}" srcOrd="0" destOrd="0" parTransId="{7DA1F3F5-246E-4CA2-BAF7-15AFB6B805A7}" sibTransId="{6208AB34-5D9F-4F2D-B30F-36816EEB052B}"/>
    <dgm:cxn modelId="{F4631BB8-3D5B-4FAE-A766-355872CB3654}" srcId="{62FE406D-4F4C-4192-B823-D01DDDCD2A06}" destId="{C97CA7A5-1B01-4877-992B-A5518926334D}" srcOrd="4" destOrd="0" parTransId="{65582808-7160-461F-8033-5CDD4AA3BDAF}" sibTransId="{D6721F2B-1366-44E6-8651-4568408955C6}"/>
    <dgm:cxn modelId="{92C648D4-E0B5-4925-A907-EA36D2B23AE3}" type="presParOf" srcId="{392E04E9-AE16-49BA-9ABA-E157DB556875}" destId="{D2EDB821-DE05-4509-B0A5-261760272B45}" srcOrd="0" destOrd="0" presId="urn:microsoft.com/office/officeart/2005/8/layout/lProcess2"/>
    <dgm:cxn modelId="{06EEA079-2079-4895-A89E-839420287DE3}" type="presParOf" srcId="{D2EDB821-DE05-4509-B0A5-261760272B45}" destId="{8464AB2B-BDEB-439D-9EC5-586E3C0FC5CD}" srcOrd="0" destOrd="0" presId="urn:microsoft.com/office/officeart/2005/8/layout/lProcess2"/>
    <dgm:cxn modelId="{0BFA332D-1705-4486-9225-06178AF611AE}" type="presParOf" srcId="{D2EDB821-DE05-4509-B0A5-261760272B45}" destId="{D44D4A1B-BD75-4361-A6DA-577F94623DD3}" srcOrd="1" destOrd="0" presId="urn:microsoft.com/office/officeart/2005/8/layout/lProcess2"/>
    <dgm:cxn modelId="{FEA33632-04AD-49B9-8147-582D5F1B8E34}" type="presParOf" srcId="{D2EDB821-DE05-4509-B0A5-261760272B45}" destId="{EBCDB46A-8574-4861-96B3-7B4BE1437DF2}" srcOrd="2" destOrd="0" presId="urn:microsoft.com/office/officeart/2005/8/layout/lProcess2"/>
    <dgm:cxn modelId="{A28B2F18-6F85-4AFD-8FD6-0C6E6B962A6F}" type="presParOf" srcId="{EBCDB46A-8574-4861-96B3-7B4BE1437DF2}" destId="{665D0A4D-C0F6-41AA-9C5D-870A668DF555}" srcOrd="0" destOrd="0" presId="urn:microsoft.com/office/officeart/2005/8/layout/lProcess2"/>
    <dgm:cxn modelId="{6DB11D46-1F66-4567-9BE7-0C9F4C2F5141}" type="presParOf" srcId="{665D0A4D-C0F6-41AA-9C5D-870A668DF555}" destId="{C5EB8217-8EDD-4A52-A913-E41DA8AA31A9}" srcOrd="0" destOrd="0" presId="urn:microsoft.com/office/officeart/2005/8/layout/lProcess2"/>
    <dgm:cxn modelId="{69D20567-2BF9-4B96-A15C-080AC699B937}" type="presParOf" srcId="{665D0A4D-C0F6-41AA-9C5D-870A668DF555}" destId="{9A4ED019-0264-4F4E-B8C3-3ADA50E97D42}" srcOrd="1" destOrd="0" presId="urn:microsoft.com/office/officeart/2005/8/layout/lProcess2"/>
    <dgm:cxn modelId="{EF1918C0-C7E7-478E-B618-DFEB1458C283}" type="presParOf" srcId="{665D0A4D-C0F6-41AA-9C5D-870A668DF555}" destId="{BFC3EAAA-F25B-43AF-922F-02E8375694B2}" srcOrd="2" destOrd="0" presId="urn:microsoft.com/office/officeart/2005/8/layout/lProcess2"/>
    <dgm:cxn modelId="{FFE66677-8CA6-444B-A4D5-41855DA5AED7}" type="presParOf" srcId="{665D0A4D-C0F6-41AA-9C5D-870A668DF555}" destId="{E8AB8776-65E1-42DB-987B-6E8D44970EBD}" srcOrd="3" destOrd="0" presId="urn:microsoft.com/office/officeart/2005/8/layout/lProcess2"/>
    <dgm:cxn modelId="{8C20BD99-0D29-4ACB-BDD1-BCEDF35FBE96}" type="presParOf" srcId="{665D0A4D-C0F6-41AA-9C5D-870A668DF555}" destId="{C63F1C8B-6807-47DB-93D0-BDCFC3E45AA4}" srcOrd="4" destOrd="0" presId="urn:microsoft.com/office/officeart/2005/8/layout/lProcess2"/>
    <dgm:cxn modelId="{CCEDFA90-8A6E-47D1-AF0A-C46EC1BA477F}" type="presParOf" srcId="{665D0A4D-C0F6-41AA-9C5D-870A668DF555}" destId="{F6984338-1734-4FC3-837E-DF7752A86B31}" srcOrd="5" destOrd="0" presId="urn:microsoft.com/office/officeart/2005/8/layout/lProcess2"/>
    <dgm:cxn modelId="{02AD7F6C-4016-44CC-A062-CF92CEF8595F}" type="presParOf" srcId="{665D0A4D-C0F6-41AA-9C5D-870A668DF555}" destId="{510F569E-0F5B-4B3F-954A-74E5EE24181D}" srcOrd="6" destOrd="0" presId="urn:microsoft.com/office/officeart/2005/8/layout/lProcess2"/>
    <dgm:cxn modelId="{40ADEFF6-0D64-4AC6-82A9-0DF639129594}" type="presParOf" srcId="{392E04E9-AE16-49BA-9ABA-E157DB556875}" destId="{9D5EB06D-DB11-4865-9E35-FAEF4B739707}" srcOrd="1" destOrd="0" presId="urn:microsoft.com/office/officeart/2005/8/layout/lProcess2"/>
    <dgm:cxn modelId="{B5B7810D-6AF5-4E9A-BF03-B83DFEAA5033}" type="presParOf" srcId="{392E04E9-AE16-49BA-9ABA-E157DB556875}" destId="{4A555EC1-9DB1-4839-82B5-D20F11E4DC53}" srcOrd="2" destOrd="0" presId="urn:microsoft.com/office/officeart/2005/8/layout/lProcess2"/>
    <dgm:cxn modelId="{3456EF3D-7534-4EE7-BFF3-ECDF9C0A1AB9}" type="presParOf" srcId="{4A555EC1-9DB1-4839-82B5-D20F11E4DC53}" destId="{49F3C8D0-4352-40A2-B6BE-ACBBAA197836}" srcOrd="0" destOrd="0" presId="urn:microsoft.com/office/officeart/2005/8/layout/lProcess2"/>
    <dgm:cxn modelId="{4C63F137-35DA-40B0-8984-7A39E2AE86EB}" type="presParOf" srcId="{4A555EC1-9DB1-4839-82B5-D20F11E4DC53}" destId="{89FCBD49-8DAD-4695-B447-8A8455C49C61}" srcOrd="1" destOrd="0" presId="urn:microsoft.com/office/officeart/2005/8/layout/lProcess2"/>
    <dgm:cxn modelId="{736E39F7-B604-45E3-BEEE-2D6BD1558DE5}" type="presParOf" srcId="{4A555EC1-9DB1-4839-82B5-D20F11E4DC53}" destId="{675A6C80-04CA-4FA7-9A5D-3041E68DC19C}" srcOrd="2" destOrd="0" presId="urn:microsoft.com/office/officeart/2005/8/layout/lProcess2"/>
    <dgm:cxn modelId="{0BB9796E-87DF-4380-B8F2-7AF8193D834F}" type="presParOf" srcId="{675A6C80-04CA-4FA7-9A5D-3041E68DC19C}" destId="{A50494DF-2216-4BDB-A854-229DE80112EF}" srcOrd="0" destOrd="0" presId="urn:microsoft.com/office/officeart/2005/8/layout/lProcess2"/>
    <dgm:cxn modelId="{DC105226-8178-4C06-8BC6-130709402E2B}" type="presParOf" srcId="{A50494DF-2216-4BDB-A854-229DE80112EF}" destId="{86DD3B68-5919-4899-B9D2-4EE1E1461CB6}" srcOrd="0" destOrd="0" presId="urn:microsoft.com/office/officeart/2005/8/layout/lProcess2"/>
    <dgm:cxn modelId="{3D7AA326-BE2A-4483-AD8F-B7BCA7947B8A}" type="presParOf" srcId="{A50494DF-2216-4BDB-A854-229DE80112EF}" destId="{935B3D17-674F-4C90-948B-96D928BA8A7C}" srcOrd="1" destOrd="0" presId="urn:microsoft.com/office/officeart/2005/8/layout/lProcess2"/>
    <dgm:cxn modelId="{4A51D3F2-4E11-4FC2-9EBB-2FA5A44AF0A5}" type="presParOf" srcId="{A50494DF-2216-4BDB-A854-229DE80112EF}" destId="{32320A37-F0AC-4632-A584-618C499B4B10}" srcOrd="2" destOrd="0" presId="urn:microsoft.com/office/officeart/2005/8/layout/lProcess2"/>
    <dgm:cxn modelId="{C7B892EC-0538-4718-86EE-0E0642209B48}" type="presParOf" srcId="{A50494DF-2216-4BDB-A854-229DE80112EF}" destId="{90F988E8-31BF-48D1-9931-FBABB8D804F4}" srcOrd="3" destOrd="0" presId="urn:microsoft.com/office/officeart/2005/8/layout/lProcess2"/>
    <dgm:cxn modelId="{6F3CBF64-D1A2-4C47-959F-FDAF9263AD7D}" type="presParOf" srcId="{A50494DF-2216-4BDB-A854-229DE80112EF}" destId="{40A36E6D-3813-4DB1-8AAA-91E0AB588B90}" srcOrd="4" destOrd="0" presId="urn:microsoft.com/office/officeart/2005/8/layout/lProcess2"/>
    <dgm:cxn modelId="{D4F03A55-6523-4CB0-82CE-4C4F4EA5531E}" type="presParOf" srcId="{A50494DF-2216-4BDB-A854-229DE80112EF}" destId="{7B29E3AD-6138-4EE0-A428-9CF66FCFD8EC}" srcOrd="5" destOrd="0" presId="urn:microsoft.com/office/officeart/2005/8/layout/lProcess2"/>
    <dgm:cxn modelId="{E9BC61D8-0CEC-46C6-B36E-B0638A55BB2D}" type="presParOf" srcId="{A50494DF-2216-4BDB-A854-229DE80112EF}" destId="{66B9D8CA-CD31-4E19-978A-779CF069C1DA}" srcOrd="6" destOrd="0" presId="urn:microsoft.com/office/officeart/2005/8/layout/lProcess2"/>
    <dgm:cxn modelId="{A453F5D0-7397-407B-BE73-F37EBC39DFD3}" type="presParOf" srcId="{A50494DF-2216-4BDB-A854-229DE80112EF}" destId="{339D402E-6924-4CD6-8805-B3B9965A9015}" srcOrd="7" destOrd="0" presId="urn:microsoft.com/office/officeart/2005/8/layout/lProcess2"/>
    <dgm:cxn modelId="{2F033134-A036-41AC-992D-37AADBE487D9}" type="presParOf" srcId="{A50494DF-2216-4BDB-A854-229DE80112EF}" destId="{34F64168-13A9-455C-8AB6-FC2477A3667D}" srcOrd="8" destOrd="0" presId="urn:microsoft.com/office/officeart/2005/8/layout/lProcess2"/>
    <dgm:cxn modelId="{F18E6C98-6099-4356-9F1E-45FA4A7027C4}" type="presParOf" srcId="{392E04E9-AE16-49BA-9ABA-E157DB556875}" destId="{0D738022-FAA5-4E27-90F8-E441D69AEEF4}" srcOrd="3" destOrd="0" presId="urn:microsoft.com/office/officeart/2005/8/layout/lProcess2"/>
    <dgm:cxn modelId="{24E9C3CF-0FEC-4C8D-82A4-D11DA50A3F2B}" type="presParOf" srcId="{392E04E9-AE16-49BA-9ABA-E157DB556875}" destId="{A600052A-B098-4B4F-A04D-28F653275056}" srcOrd="4" destOrd="0" presId="urn:microsoft.com/office/officeart/2005/8/layout/lProcess2"/>
    <dgm:cxn modelId="{C27C7FA9-8791-405C-8ED3-089C449E886B}" type="presParOf" srcId="{A600052A-B098-4B4F-A04D-28F653275056}" destId="{B693EC05-BF61-49FB-AEBF-AAD0EF20A6FB}" srcOrd="0" destOrd="0" presId="urn:microsoft.com/office/officeart/2005/8/layout/lProcess2"/>
    <dgm:cxn modelId="{60DEC6F3-A00B-456E-8A25-C111D24ED9D9}" type="presParOf" srcId="{A600052A-B098-4B4F-A04D-28F653275056}" destId="{756156F9-EDF4-4F5C-8564-D82D98E40811}" srcOrd="1" destOrd="0" presId="urn:microsoft.com/office/officeart/2005/8/layout/lProcess2"/>
    <dgm:cxn modelId="{59F2221C-2425-4132-ADCC-1DDE9ECFA0F1}" type="presParOf" srcId="{A600052A-B098-4B4F-A04D-28F653275056}" destId="{E95FAD1B-7F03-46E6-9FAF-AB9B8EA2678F}" srcOrd="2" destOrd="0" presId="urn:microsoft.com/office/officeart/2005/8/layout/lProcess2"/>
    <dgm:cxn modelId="{59A086D1-170A-4A7C-A40D-E842F8191B20}" type="presParOf" srcId="{E95FAD1B-7F03-46E6-9FAF-AB9B8EA2678F}" destId="{F3DEC3B6-C772-41AC-8B2A-8014769A5E9B}" srcOrd="0" destOrd="0" presId="urn:microsoft.com/office/officeart/2005/8/layout/lProcess2"/>
    <dgm:cxn modelId="{D6431243-FB2E-48C0-AE9E-9839E2268BB2}" type="presParOf" srcId="{F3DEC3B6-C772-41AC-8B2A-8014769A5E9B}" destId="{13E6F30E-9F73-4E5B-8B37-73D68383BE56}" srcOrd="0" destOrd="0" presId="urn:microsoft.com/office/officeart/2005/8/layout/lProcess2"/>
    <dgm:cxn modelId="{4F3926BE-A363-4514-A945-D8DA3F14EF43}" type="presParOf" srcId="{F3DEC3B6-C772-41AC-8B2A-8014769A5E9B}" destId="{D145AFBD-D6C0-4B67-A5D9-C004BB95BC36}" srcOrd="1" destOrd="0" presId="urn:microsoft.com/office/officeart/2005/8/layout/lProcess2"/>
    <dgm:cxn modelId="{88F321CC-C008-4D59-A0A7-7EA9E7A7644A}" type="presParOf" srcId="{F3DEC3B6-C772-41AC-8B2A-8014769A5E9B}" destId="{E44094FB-D98B-4634-B132-8B374A73100A}" srcOrd="2" destOrd="0" presId="urn:microsoft.com/office/officeart/2005/8/layout/lProcess2"/>
    <dgm:cxn modelId="{F0F2E78E-4D25-4E42-9708-872B71503185}" type="presParOf" srcId="{F3DEC3B6-C772-41AC-8B2A-8014769A5E9B}" destId="{56150644-F32B-4348-AF91-56D8C57B2EDB}" srcOrd="3" destOrd="0" presId="urn:microsoft.com/office/officeart/2005/8/layout/lProcess2"/>
    <dgm:cxn modelId="{F8F1E8B0-9972-4F52-8CAE-F45D5DF481B2}" type="presParOf" srcId="{F3DEC3B6-C772-41AC-8B2A-8014769A5E9B}" destId="{2F54076C-1C8B-4D0D-A832-C43D927E5B3B}" srcOrd="4" destOrd="0" presId="urn:microsoft.com/office/officeart/2005/8/layout/lProcess2"/>
    <dgm:cxn modelId="{C8F495B1-7D70-43F9-8615-8956AC386804}" type="presParOf" srcId="{F3DEC3B6-C772-41AC-8B2A-8014769A5E9B}" destId="{49DE835B-EE5E-489E-921C-5F3B39CED5DA}" srcOrd="5" destOrd="0" presId="urn:microsoft.com/office/officeart/2005/8/layout/lProcess2"/>
    <dgm:cxn modelId="{F3031F87-5C65-4D8B-9657-9A0641EB4F80}" type="presParOf" srcId="{F3DEC3B6-C772-41AC-8B2A-8014769A5E9B}" destId="{A975AFD2-9B64-4B58-9C2C-634F6407EDEA}" srcOrd="6" destOrd="0" presId="urn:microsoft.com/office/officeart/2005/8/layout/lProcess2"/>
    <dgm:cxn modelId="{7BE52862-7D52-4D6B-BD9E-E9939C466C09}" type="presParOf" srcId="{F3DEC3B6-C772-41AC-8B2A-8014769A5E9B}" destId="{E40C8C81-D0D0-422A-A97F-1D6A4DD35C1E}" srcOrd="7" destOrd="0" presId="urn:microsoft.com/office/officeart/2005/8/layout/lProcess2"/>
    <dgm:cxn modelId="{38E113E5-5547-457B-AA66-C601D1D597BA}" type="presParOf" srcId="{F3DEC3B6-C772-41AC-8B2A-8014769A5E9B}" destId="{5A402BCB-64FB-454F-A7D7-6D186238BDED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01E2555-8FAF-4888-86B0-FAF9A08676DC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84130B-69AF-45EB-B351-A4965EB5EA47}">
      <dgm:prSet phldrT="[Текст]"/>
      <dgm:spPr/>
      <dgm:t>
        <a:bodyPr/>
        <a:lstStyle/>
        <a:p>
          <a:r>
            <a:rPr lang="ru-RU" dirty="0" smtClean="0"/>
            <a:t>Основные функции муниципального образования по направлениям</a:t>
          </a:r>
          <a:endParaRPr lang="ru-RU" dirty="0"/>
        </a:p>
      </dgm:t>
    </dgm:pt>
    <dgm:pt modelId="{D4BB994D-45C9-4B06-8255-7A821824D1AB}" type="parTrans" cxnId="{BF00B8DE-FCBF-4448-86F4-846AB9FA5B06}">
      <dgm:prSet/>
      <dgm:spPr/>
      <dgm:t>
        <a:bodyPr/>
        <a:lstStyle/>
        <a:p>
          <a:endParaRPr lang="ru-RU"/>
        </a:p>
      </dgm:t>
    </dgm:pt>
    <dgm:pt modelId="{E2FDA9AD-9DB1-4A66-99A7-4A177AF04E51}" type="sibTrans" cxnId="{BF00B8DE-FCBF-4448-86F4-846AB9FA5B06}">
      <dgm:prSet/>
      <dgm:spPr/>
      <dgm:t>
        <a:bodyPr/>
        <a:lstStyle/>
        <a:p>
          <a:endParaRPr lang="ru-RU"/>
        </a:p>
      </dgm:t>
    </dgm:pt>
    <dgm:pt modelId="{4EF64E21-8D60-4AB7-94DF-45FEA22E5F79}">
      <dgm:prSet phldrT="[Текст]"/>
      <dgm:spPr/>
      <dgm:t>
        <a:bodyPr/>
        <a:lstStyle/>
        <a:p>
          <a:r>
            <a:rPr lang="ru-RU" dirty="0" smtClean="0"/>
            <a:t>общегосударственные вопросы – содержание администрации и расходы на мероприятия проводимые администрацией;</a:t>
          </a:r>
        </a:p>
      </dgm:t>
    </dgm:pt>
    <dgm:pt modelId="{DF99D9E9-F9AD-4FE9-863D-BB08FF65728B}" type="parTrans" cxnId="{7A6E9480-63DF-49B0-A9D4-62CF4F97863E}">
      <dgm:prSet/>
      <dgm:spPr/>
      <dgm:t>
        <a:bodyPr/>
        <a:lstStyle/>
        <a:p>
          <a:endParaRPr lang="ru-RU"/>
        </a:p>
      </dgm:t>
    </dgm:pt>
    <dgm:pt modelId="{F9B4455E-388B-4EDA-99FC-6CF8B8D4B814}" type="sibTrans" cxnId="{7A6E9480-63DF-49B0-A9D4-62CF4F97863E}">
      <dgm:prSet/>
      <dgm:spPr/>
      <dgm:t>
        <a:bodyPr/>
        <a:lstStyle/>
        <a:p>
          <a:endParaRPr lang="ru-RU"/>
        </a:p>
      </dgm:t>
    </dgm:pt>
    <dgm:pt modelId="{C89B67E0-BF60-44FD-918C-2397AB66FBE8}">
      <dgm:prSet phldrT="[Текст]"/>
      <dgm:spPr/>
      <dgm:t>
        <a:bodyPr/>
        <a:lstStyle/>
        <a:p>
          <a:r>
            <a:rPr lang="ru-RU" dirty="0" smtClean="0"/>
            <a:t>национальная безопасность;</a:t>
          </a:r>
        </a:p>
      </dgm:t>
    </dgm:pt>
    <dgm:pt modelId="{10A5E4D7-73AE-42F2-AB81-5C9E5D52DC2C}" type="parTrans" cxnId="{004D9587-0135-41FA-AA43-748075903B5C}">
      <dgm:prSet/>
      <dgm:spPr/>
      <dgm:t>
        <a:bodyPr/>
        <a:lstStyle/>
        <a:p>
          <a:endParaRPr lang="ru-RU"/>
        </a:p>
      </dgm:t>
    </dgm:pt>
    <dgm:pt modelId="{EBD68442-CE4F-4413-B61B-D10CAA70162E}" type="sibTrans" cxnId="{004D9587-0135-41FA-AA43-748075903B5C}">
      <dgm:prSet/>
      <dgm:spPr/>
      <dgm:t>
        <a:bodyPr/>
        <a:lstStyle/>
        <a:p>
          <a:endParaRPr lang="ru-RU"/>
        </a:p>
      </dgm:t>
    </dgm:pt>
    <dgm:pt modelId="{8E979B3D-A7C9-4706-9D4B-6291EB032FD2}">
      <dgm:prSet phldrT="[Текст]"/>
      <dgm:spPr/>
      <dgm:t>
        <a:bodyPr/>
        <a:lstStyle/>
        <a:p>
          <a:r>
            <a:rPr lang="ru-RU" dirty="0" smtClean="0"/>
            <a:t>национальная экономика;</a:t>
          </a:r>
        </a:p>
      </dgm:t>
    </dgm:pt>
    <dgm:pt modelId="{7C10E143-5AC9-489B-8A85-7E912B81C6DB}" type="parTrans" cxnId="{14938073-FCE8-4572-840A-C7743A7AD780}">
      <dgm:prSet/>
      <dgm:spPr/>
      <dgm:t>
        <a:bodyPr/>
        <a:lstStyle/>
        <a:p>
          <a:endParaRPr lang="ru-RU"/>
        </a:p>
      </dgm:t>
    </dgm:pt>
    <dgm:pt modelId="{39BD55DE-5B15-4036-95BB-BE9911D51ABF}" type="sibTrans" cxnId="{14938073-FCE8-4572-840A-C7743A7AD780}">
      <dgm:prSet/>
      <dgm:spPr/>
      <dgm:t>
        <a:bodyPr/>
        <a:lstStyle/>
        <a:p>
          <a:endParaRPr lang="ru-RU"/>
        </a:p>
      </dgm:t>
    </dgm:pt>
    <dgm:pt modelId="{04AFA956-DFA0-4DD5-87FC-4B65DE22E904}">
      <dgm:prSet phldrT="[Текст]"/>
      <dgm:spPr/>
      <dgm:t>
        <a:bodyPr/>
        <a:lstStyle/>
        <a:p>
          <a:r>
            <a:rPr lang="ru-RU" dirty="0" smtClean="0"/>
            <a:t>образование – содержание образовательных учреждений – школы, детские сады и др.;</a:t>
          </a:r>
        </a:p>
      </dgm:t>
    </dgm:pt>
    <dgm:pt modelId="{5984038F-8545-4A12-91DC-B12F04DA7B8B}" type="parTrans" cxnId="{A1CD9E1E-5995-41CD-A995-05A96535C697}">
      <dgm:prSet/>
      <dgm:spPr/>
      <dgm:t>
        <a:bodyPr/>
        <a:lstStyle/>
        <a:p>
          <a:endParaRPr lang="ru-RU"/>
        </a:p>
      </dgm:t>
    </dgm:pt>
    <dgm:pt modelId="{755795CD-D51E-4A2E-B15D-0896BD909416}" type="sibTrans" cxnId="{A1CD9E1E-5995-41CD-A995-05A96535C697}">
      <dgm:prSet/>
      <dgm:spPr/>
      <dgm:t>
        <a:bodyPr/>
        <a:lstStyle/>
        <a:p>
          <a:endParaRPr lang="ru-RU"/>
        </a:p>
      </dgm:t>
    </dgm:pt>
    <dgm:pt modelId="{0F29AEDA-4723-4BCB-91F4-63B12981A669}">
      <dgm:prSet phldrT="[Текст]"/>
      <dgm:spPr/>
      <dgm:t>
        <a:bodyPr/>
        <a:lstStyle/>
        <a:p>
          <a:r>
            <a:rPr lang="ru-RU" dirty="0" smtClean="0"/>
            <a:t>физическая культура и спорт;</a:t>
          </a:r>
        </a:p>
      </dgm:t>
    </dgm:pt>
    <dgm:pt modelId="{D2E30936-81AE-41B1-A093-CD15F20574B8}" type="parTrans" cxnId="{C65EF986-482C-4070-9325-A51885A17357}">
      <dgm:prSet/>
      <dgm:spPr/>
      <dgm:t>
        <a:bodyPr/>
        <a:lstStyle/>
        <a:p>
          <a:endParaRPr lang="ru-RU"/>
        </a:p>
      </dgm:t>
    </dgm:pt>
    <dgm:pt modelId="{D33DE250-1CF1-4D39-8819-A19ABA0F4B54}" type="sibTrans" cxnId="{C65EF986-482C-4070-9325-A51885A17357}">
      <dgm:prSet/>
      <dgm:spPr/>
      <dgm:t>
        <a:bodyPr/>
        <a:lstStyle/>
        <a:p>
          <a:endParaRPr lang="ru-RU"/>
        </a:p>
      </dgm:t>
    </dgm:pt>
    <dgm:pt modelId="{432F46EE-60AC-4CE6-9F4E-D5246F230F99}">
      <dgm:prSet phldrT="[Текст]"/>
      <dgm:spPr/>
      <dgm:t>
        <a:bodyPr/>
        <a:lstStyle/>
        <a:p>
          <a:r>
            <a:rPr lang="ru-RU" dirty="0" smtClean="0"/>
            <a:t>межбюджетные трансферты</a:t>
          </a:r>
        </a:p>
      </dgm:t>
    </dgm:pt>
    <dgm:pt modelId="{D76558B6-2070-46F2-82C4-992E5F75A91E}" type="parTrans" cxnId="{4758B877-FC9C-4CFF-AE5D-C7888AD46C42}">
      <dgm:prSet/>
      <dgm:spPr/>
      <dgm:t>
        <a:bodyPr/>
        <a:lstStyle/>
        <a:p>
          <a:endParaRPr lang="ru-RU"/>
        </a:p>
      </dgm:t>
    </dgm:pt>
    <dgm:pt modelId="{A0165F80-4125-4119-9649-EB45E2CC303B}" type="sibTrans" cxnId="{4758B877-FC9C-4CFF-AE5D-C7888AD46C42}">
      <dgm:prSet/>
      <dgm:spPr/>
      <dgm:t>
        <a:bodyPr/>
        <a:lstStyle/>
        <a:p>
          <a:endParaRPr lang="ru-RU"/>
        </a:p>
      </dgm:t>
    </dgm:pt>
    <dgm:pt modelId="{8E983FF6-0C0B-4E4C-A03A-82AA93623B1D}">
      <dgm:prSet phldrT="[Текст]"/>
      <dgm:spPr/>
      <dgm:t>
        <a:bodyPr/>
        <a:lstStyle/>
        <a:p>
          <a:r>
            <a:rPr lang="ru-RU" dirty="0" smtClean="0"/>
            <a:t>социальная политика;</a:t>
          </a:r>
        </a:p>
      </dgm:t>
    </dgm:pt>
    <dgm:pt modelId="{660B0CC8-F190-4651-BF01-09209BFCB3A3}" type="parTrans" cxnId="{B8EDA601-C11E-4820-AEE7-47228D2022E2}">
      <dgm:prSet/>
      <dgm:spPr/>
      <dgm:t>
        <a:bodyPr/>
        <a:lstStyle/>
        <a:p>
          <a:endParaRPr lang="ru-RU"/>
        </a:p>
      </dgm:t>
    </dgm:pt>
    <dgm:pt modelId="{562DA22B-1D58-47F6-94B2-F5234AB18FF2}" type="sibTrans" cxnId="{B8EDA601-C11E-4820-AEE7-47228D2022E2}">
      <dgm:prSet/>
      <dgm:spPr/>
      <dgm:t>
        <a:bodyPr/>
        <a:lstStyle/>
        <a:p>
          <a:endParaRPr lang="ru-RU"/>
        </a:p>
      </dgm:t>
    </dgm:pt>
    <dgm:pt modelId="{272D90CC-81AB-4D88-AFCB-E19D7680ACD0}">
      <dgm:prSet phldrT="[Текст]"/>
      <dgm:spPr/>
      <dgm:t>
        <a:bodyPr/>
        <a:lstStyle/>
        <a:p>
          <a:r>
            <a:rPr lang="ru-RU" dirty="0" smtClean="0"/>
            <a:t>культура – содержание учреждений культуры – музыкальные школы, библиотечная система;</a:t>
          </a:r>
        </a:p>
      </dgm:t>
    </dgm:pt>
    <dgm:pt modelId="{CEA38AAA-AE30-4C5D-8442-615E0AF6EE22}" type="parTrans" cxnId="{20C93CF3-5167-4E6C-8776-9A5D8CBD7D1F}">
      <dgm:prSet/>
      <dgm:spPr/>
      <dgm:t>
        <a:bodyPr/>
        <a:lstStyle/>
        <a:p>
          <a:endParaRPr lang="ru-RU"/>
        </a:p>
      </dgm:t>
    </dgm:pt>
    <dgm:pt modelId="{8DE33CDD-5BB5-42A1-BD32-58F7F53F0218}" type="sibTrans" cxnId="{20C93CF3-5167-4E6C-8776-9A5D8CBD7D1F}">
      <dgm:prSet/>
      <dgm:spPr/>
      <dgm:t>
        <a:bodyPr/>
        <a:lstStyle/>
        <a:p>
          <a:endParaRPr lang="ru-RU"/>
        </a:p>
      </dgm:t>
    </dgm:pt>
    <dgm:pt modelId="{72EA4942-C1A2-4018-9050-B01103C824C4}">
      <dgm:prSet phldrT="[Текст]"/>
      <dgm:spPr/>
      <dgm:t>
        <a:bodyPr/>
        <a:lstStyle/>
        <a:p>
          <a:r>
            <a:rPr lang="ru-RU" b="1" dirty="0" smtClean="0"/>
            <a:t>Каждое направление имеет перечень подразделов, отражающий направления реализации соответствующей функции </a:t>
          </a:r>
        </a:p>
      </dgm:t>
    </dgm:pt>
    <dgm:pt modelId="{A940450B-6B68-4102-80EF-6F8D2C1FF5F3}" type="parTrans" cxnId="{D573BEE9-50C1-4A7C-A18D-23347F3A1E59}">
      <dgm:prSet/>
      <dgm:spPr/>
      <dgm:t>
        <a:bodyPr/>
        <a:lstStyle/>
        <a:p>
          <a:endParaRPr lang="ru-RU"/>
        </a:p>
      </dgm:t>
    </dgm:pt>
    <dgm:pt modelId="{54BA2F18-22DF-4D9F-8866-AB22C6C62C59}" type="sibTrans" cxnId="{D573BEE9-50C1-4A7C-A18D-23347F3A1E59}">
      <dgm:prSet/>
      <dgm:spPr/>
      <dgm:t>
        <a:bodyPr/>
        <a:lstStyle/>
        <a:p>
          <a:endParaRPr lang="ru-RU"/>
        </a:p>
      </dgm:t>
    </dgm:pt>
    <dgm:pt modelId="{C12D846C-7EBB-4BB5-93F2-7995C2F1C357}" type="pres">
      <dgm:prSet presAssocID="{C01E2555-8FAF-4888-86B0-FAF9A08676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25A706-4303-46AB-9E47-2B7E8CAB168D}" type="pres">
      <dgm:prSet presAssocID="{B484130B-69AF-45EB-B351-A4965EB5EA4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E2F92-A9FE-472A-BF82-6ADC7392A71C}" type="pres">
      <dgm:prSet presAssocID="{B484130B-69AF-45EB-B351-A4965EB5EA4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6CEC2A-6A30-4FDA-A4DA-7F9FD62F63A1}" type="presOf" srcId="{432F46EE-60AC-4CE6-9F4E-D5246F230F99}" destId="{354E2F92-A9FE-472A-BF82-6ADC7392A71C}" srcOrd="0" destOrd="7" presId="urn:microsoft.com/office/officeart/2005/8/layout/vList2"/>
    <dgm:cxn modelId="{F2EE73E2-01D0-4772-8D15-73F055F2B3F5}" type="presOf" srcId="{72EA4942-C1A2-4018-9050-B01103C824C4}" destId="{354E2F92-A9FE-472A-BF82-6ADC7392A71C}" srcOrd="0" destOrd="8" presId="urn:microsoft.com/office/officeart/2005/8/layout/vList2"/>
    <dgm:cxn modelId="{A1CD9E1E-5995-41CD-A995-05A96535C697}" srcId="{B484130B-69AF-45EB-B351-A4965EB5EA47}" destId="{04AFA956-DFA0-4DD5-87FC-4B65DE22E904}" srcOrd="3" destOrd="0" parTransId="{5984038F-8545-4A12-91DC-B12F04DA7B8B}" sibTransId="{755795CD-D51E-4A2E-B15D-0896BD909416}"/>
    <dgm:cxn modelId="{7A6E9480-63DF-49B0-A9D4-62CF4F97863E}" srcId="{B484130B-69AF-45EB-B351-A4965EB5EA47}" destId="{4EF64E21-8D60-4AB7-94DF-45FEA22E5F79}" srcOrd="0" destOrd="0" parTransId="{DF99D9E9-F9AD-4FE9-863D-BB08FF65728B}" sibTransId="{F9B4455E-388B-4EDA-99FC-6CF8B8D4B814}"/>
    <dgm:cxn modelId="{216CC0A7-5FE3-40D3-8B53-07E9F46C3E96}" type="presOf" srcId="{C01E2555-8FAF-4888-86B0-FAF9A08676DC}" destId="{C12D846C-7EBB-4BB5-93F2-7995C2F1C357}" srcOrd="0" destOrd="0" presId="urn:microsoft.com/office/officeart/2005/8/layout/vList2"/>
    <dgm:cxn modelId="{1C15F3C5-0A58-4994-81E1-3FC3749ACDB2}" type="presOf" srcId="{272D90CC-81AB-4D88-AFCB-E19D7680ACD0}" destId="{354E2F92-A9FE-472A-BF82-6ADC7392A71C}" srcOrd="0" destOrd="4" presId="urn:microsoft.com/office/officeart/2005/8/layout/vList2"/>
    <dgm:cxn modelId="{A0DFE257-2A59-4079-87CE-4C490ED837A9}" type="presOf" srcId="{8E979B3D-A7C9-4706-9D4B-6291EB032FD2}" destId="{354E2F92-A9FE-472A-BF82-6ADC7392A71C}" srcOrd="0" destOrd="2" presId="urn:microsoft.com/office/officeart/2005/8/layout/vList2"/>
    <dgm:cxn modelId="{C993CAC4-87AE-4FEB-91A0-17BFC05E34DF}" type="presOf" srcId="{0F29AEDA-4723-4BCB-91F4-63B12981A669}" destId="{354E2F92-A9FE-472A-BF82-6ADC7392A71C}" srcOrd="0" destOrd="5" presId="urn:microsoft.com/office/officeart/2005/8/layout/vList2"/>
    <dgm:cxn modelId="{B1A8FCFD-7E86-475E-BD08-E7505303091E}" type="presOf" srcId="{8E983FF6-0C0B-4E4C-A03A-82AA93623B1D}" destId="{354E2F92-A9FE-472A-BF82-6ADC7392A71C}" srcOrd="0" destOrd="6" presId="urn:microsoft.com/office/officeart/2005/8/layout/vList2"/>
    <dgm:cxn modelId="{B8EDA601-C11E-4820-AEE7-47228D2022E2}" srcId="{B484130B-69AF-45EB-B351-A4965EB5EA47}" destId="{8E983FF6-0C0B-4E4C-A03A-82AA93623B1D}" srcOrd="6" destOrd="0" parTransId="{660B0CC8-F190-4651-BF01-09209BFCB3A3}" sibTransId="{562DA22B-1D58-47F6-94B2-F5234AB18FF2}"/>
    <dgm:cxn modelId="{004D9587-0135-41FA-AA43-748075903B5C}" srcId="{B484130B-69AF-45EB-B351-A4965EB5EA47}" destId="{C89B67E0-BF60-44FD-918C-2397AB66FBE8}" srcOrd="1" destOrd="0" parTransId="{10A5E4D7-73AE-42F2-AB81-5C9E5D52DC2C}" sibTransId="{EBD68442-CE4F-4413-B61B-D10CAA70162E}"/>
    <dgm:cxn modelId="{C65EF986-482C-4070-9325-A51885A17357}" srcId="{B484130B-69AF-45EB-B351-A4965EB5EA47}" destId="{0F29AEDA-4723-4BCB-91F4-63B12981A669}" srcOrd="5" destOrd="0" parTransId="{D2E30936-81AE-41B1-A093-CD15F20574B8}" sibTransId="{D33DE250-1CF1-4D39-8819-A19ABA0F4B54}"/>
    <dgm:cxn modelId="{20C93CF3-5167-4E6C-8776-9A5D8CBD7D1F}" srcId="{B484130B-69AF-45EB-B351-A4965EB5EA47}" destId="{272D90CC-81AB-4D88-AFCB-E19D7680ACD0}" srcOrd="4" destOrd="0" parTransId="{CEA38AAA-AE30-4C5D-8442-615E0AF6EE22}" sibTransId="{8DE33CDD-5BB5-42A1-BD32-58F7F53F0218}"/>
    <dgm:cxn modelId="{E30FD944-853B-4307-8660-EAC544BB061D}" type="presOf" srcId="{C89B67E0-BF60-44FD-918C-2397AB66FBE8}" destId="{354E2F92-A9FE-472A-BF82-6ADC7392A71C}" srcOrd="0" destOrd="1" presId="urn:microsoft.com/office/officeart/2005/8/layout/vList2"/>
    <dgm:cxn modelId="{14938073-FCE8-4572-840A-C7743A7AD780}" srcId="{B484130B-69AF-45EB-B351-A4965EB5EA47}" destId="{8E979B3D-A7C9-4706-9D4B-6291EB032FD2}" srcOrd="2" destOrd="0" parTransId="{7C10E143-5AC9-489B-8A85-7E912B81C6DB}" sibTransId="{39BD55DE-5B15-4036-95BB-BE9911D51ABF}"/>
    <dgm:cxn modelId="{DC83098D-C75B-4A87-94D9-C344217F458A}" type="presOf" srcId="{4EF64E21-8D60-4AB7-94DF-45FEA22E5F79}" destId="{354E2F92-A9FE-472A-BF82-6ADC7392A71C}" srcOrd="0" destOrd="0" presId="urn:microsoft.com/office/officeart/2005/8/layout/vList2"/>
    <dgm:cxn modelId="{F10F7963-EC04-497E-BAB5-F398869F067A}" type="presOf" srcId="{B484130B-69AF-45EB-B351-A4965EB5EA47}" destId="{1025A706-4303-46AB-9E47-2B7E8CAB168D}" srcOrd="0" destOrd="0" presId="urn:microsoft.com/office/officeart/2005/8/layout/vList2"/>
    <dgm:cxn modelId="{BF00B8DE-FCBF-4448-86F4-846AB9FA5B06}" srcId="{C01E2555-8FAF-4888-86B0-FAF9A08676DC}" destId="{B484130B-69AF-45EB-B351-A4965EB5EA47}" srcOrd="0" destOrd="0" parTransId="{D4BB994D-45C9-4B06-8255-7A821824D1AB}" sibTransId="{E2FDA9AD-9DB1-4A66-99A7-4A177AF04E51}"/>
    <dgm:cxn modelId="{4CB862E4-4412-4002-98CC-46EA20267B91}" type="presOf" srcId="{04AFA956-DFA0-4DD5-87FC-4B65DE22E904}" destId="{354E2F92-A9FE-472A-BF82-6ADC7392A71C}" srcOrd="0" destOrd="3" presId="urn:microsoft.com/office/officeart/2005/8/layout/vList2"/>
    <dgm:cxn modelId="{4758B877-FC9C-4CFF-AE5D-C7888AD46C42}" srcId="{B484130B-69AF-45EB-B351-A4965EB5EA47}" destId="{432F46EE-60AC-4CE6-9F4E-D5246F230F99}" srcOrd="7" destOrd="0" parTransId="{D76558B6-2070-46F2-82C4-992E5F75A91E}" sibTransId="{A0165F80-4125-4119-9649-EB45E2CC303B}"/>
    <dgm:cxn modelId="{D573BEE9-50C1-4A7C-A18D-23347F3A1E59}" srcId="{B484130B-69AF-45EB-B351-A4965EB5EA47}" destId="{72EA4942-C1A2-4018-9050-B01103C824C4}" srcOrd="8" destOrd="0" parTransId="{A940450B-6B68-4102-80EF-6F8D2C1FF5F3}" sibTransId="{54BA2F18-22DF-4D9F-8866-AB22C6C62C59}"/>
    <dgm:cxn modelId="{82BE4B16-3844-41F8-AEF7-41110A5508CE}" type="presParOf" srcId="{C12D846C-7EBB-4BB5-93F2-7995C2F1C357}" destId="{1025A706-4303-46AB-9E47-2B7E8CAB168D}" srcOrd="0" destOrd="0" presId="urn:microsoft.com/office/officeart/2005/8/layout/vList2"/>
    <dgm:cxn modelId="{96FF6631-8179-474D-AE3C-4D855264A204}" type="presParOf" srcId="{C12D846C-7EBB-4BB5-93F2-7995C2F1C357}" destId="{354E2F92-A9FE-472A-BF82-6ADC7392A71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678B535-86FC-481B-A0EF-1D141CC89F74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442587-1522-4E03-A1CC-639AD8CF0C3F}">
      <dgm:prSet phldrT="[Текст]" custT="1"/>
      <dgm:spPr/>
      <dgm:t>
        <a:bodyPr/>
        <a:lstStyle/>
        <a:p>
          <a:r>
            <a:rPr lang="ru-RU" sz="2400" b="1" dirty="0" smtClean="0"/>
            <a:t>Национальная безопасность</a:t>
          </a:r>
          <a:endParaRPr lang="ru-RU" sz="2400" b="1" dirty="0"/>
        </a:p>
      </dgm:t>
    </dgm:pt>
    <dgm:pt modelId="{8A5AD775-F89D-49E3-B496-7C1D66CA6A31}" type="parTrans" cxnId="{94255F43-EF8A-4006-A2C1-79DFC16DB5DE}">
      <dgm:prSet/>
      <dgm:spPr/>
      <dgm:t>
        <a:bodyPr/>
        <a:lstStyle/>
        <a:p>
          <a:endParaRPr lang="ru-RU"/>
        </a:p>
      </dgm:t>
    </dgm:pt>
    <dgm:pt modelId="{A90A5D0F-9EF3-45A2-9255-7DF0C862A241}" type="sibTrans" cxnId="{94255F43-EF8A-4006-A2C1-79DFC16DB5DE}">
      <dgm:prSet/>
      <dgm:spPr/>
      <dgm:t>
        <a:bodyPr/>
        <a:lstStyle/>
        <a:p>
          <a:endParaRPr lang="ru-RU"/>
        </a:p>
      </dgm:t>
    </dgm:pt>
    <dgm:pt modelId="{79D544C9-DC00-4499-BE90-C54E2B3A1B07}">
      <dgm:prSet phldrT="[Текст]" custT="1"/>
      <dgm:spPr/>
      <dgm:t>
        <a:bodyPr/>
        <a:lstStyle/>
        <a:p>
          <a:r>
            <a:rPr lang="ru-RU" sz="1600" dirty="0" smtClean="0"/>
            <a:t>Содержание учреждения «Службы спасения»</a:t>
          </a:r>
          <a:endParaRPr lang="ru-RU" sz="1600" dirty="0"/>
        </a:p>
      </dgm:t>
    </dgm:pt>
    <dgm:pt modelId="{15D05D5D-6634-4E0C-BD00-58BC05BEB18D}" type="parTrans" cxnId="{B3A96E19-080A-4010-B510-A74E9860282D}">
      <dgm:prSet/>
      <dgm:spPr/>
      <dgm:t>
        <a:bodyPr/>
        <a:lstStyle/>
        <a:p>
          <a:endParaRPr lang="ru-RU"/>
        </a:p>
      </dgm:t>
    </dgm:pt>
    <dgm:pt modelId="{71F834FA-4143-45A3-9BB4-005F3BC44488}" type="sibTrans" cxnId="{B3A96E19-080A-4010-B510-A74E9860282D}">
      <dgm:prSet/>
      <dgm:spPr/>
      <dgm:t>
        <a:bodyPr/>
        <a:lstStyle/>
        <a:p>
          <a:endParaRPr lang="ru-RU"/>
        </a:p>
      </dgm:t>
    </dgm:pt>
    <dgm:pt modelId="{9E7E5F88-C569-4C11-9F85-A03A13C4AAD9}">
      <dgm:prSet phldrT="[Текст]" custT="1"/>
      <dgm:spPr/>
      <dgm:t>
        <a:bodyPr/>
        <a:lstStyle/>
        <a:p>
          <a:r>
            <a:rPr lang="ru-RU" sz="1600" dirty="0" smtClean="0"/>
            <a:t>Предупреждение и ликвидация чрезвычайных ситуаций</a:t>
          </a:r>
          <a:endParaRPr lang="ru-RU" sz="1600" dirty="0"/>
        </a:p>
      </dgm:t>
    </dgm:pt>
    <dgm:pt modelId="{864D947C-8B83-4461-8B38-8512262171BC}" type="parTrans" cxnId="{A465A10A-079E-4DED-89A2-1D3101D7D043}">
      <dgm:prSet/>
      <dgm:spPr/>
      <dgm:t>
        <a:bodyPr/>
        <a:lstStyle/>
        <a:p>
          <a:endParaRPr lang="ru-RU"/>
        </a:p>
      </dgm:t>
    </dgm:pt>
    <dgm:pt modelId="{2CC3733D-5717-4C19-AF7C-31C46150838E}" type="sibTrans" cxnId="{A465A10A-079E-4DED-89A2-1D3101D7D043}">
      <dgm:prSet/>
      <dgm:spPr/>
      <dgm:t>
        <a:bodyPr/>
        <a:lstStyle/>
        <a:p>
          <a:endParaRPr lang="ru-RU"/>
        </a:p>
      </dgm:t>
    </dgm:pt>
    <dgm:pt modelId="{49FEC406-8450-48FF-A484-498CEA23EA7F}">
      <dgm:prSet phldrT="[Текст]" custT="1"/>
      <dgm:spPr/>
      <dgm:t>
        <a:bodyPr/>
        <a:lstStyle/>
        <a:p>
          <a:r>
            <a:rPr lang="ru-RU" sz="2400" b="1" dirty="0" smtClean="0"/>
            <a:t>Национальная экономика</a:t>
          </a:r>
          <a:endParaRPr lang="ru-RU" sz="2400" b="1" dirty="0"/>
        </a:p>
      </dgm:t>
    </dgm:pt>
    <dgm:pt modelId="{8A002F08-6D8A-4AD5-88E4-0C3470784378}" type="parTrans" cxnId="{90075053-3F08-48A4-8E36-A1FA1D74603E}">
      <dgm:prSet/>
      <dgm:spPr/>
      <dgm:t>
        <a:bodyPr/>
        <a:lstStyle/>
        <a:p>
          <a:endParaRPr lang="ru-RU"/>
        </a:p>
      </dgm:t>
    </dgm:pt>
    <dgm:pt modelId="{F4D80FF3-E5CA-4A03-9334-509685232FA0}" type="sibTrans" cxnId="{90075053-3F08-48A4-8E36-A1FA1D74603E}">
      <dgm:prSet/>
      <dgm:spPr/>
      <dgm:t>
        <a:bodyPr/>
        <a:lstStyle/>
        <a:p>
          <a:endParaRPr lang="ru-RU"/>
        </a:p>
      </dgm:t>
    </dgm:pt>
    <dgm:pt modelId="{B6065DD4-D6C0-49A8-8FD3-4BCF88A113E8}">
      <dgm:prSet phldrT="[Текст]" custT="1"/>
      <dgm:spPr/>
      <dgm:t>
        <a:bodyPr/>
        <a:lstStyle/>
        <a:p>
          <a:r>
            <a:rPr lang="ru-RU" sz="1600" dirty="0" smtClean="0"/>
            <a:t>Предоставление поддержки сельхозпредприятиям и гражданам района на мероприятия в сфере сельского хозяйства, управленческие функции в сфере сельского хозяйства</a:t>
          </a:r>
          <a:endParaRPr lang="ru-RU" sz="1600" dirty="0"/>
        </a:p>
      </dgm:t>
    </dgm:pt>
    <dgm:pt modelId="{A8C44FC4-12A5-4242-8E93-1BEDD662DC4E}" type="parTrans" cxnId="{D9103DA2-A058-4CA8-BE3E-3EDD655DF4BF}">
      <dgm:prSet/>
      <dgm:spPr/>
      <dgm:t>
        <a:bodyPr/>
        <a:lstStyle/>
        <a:p>
          <a:endParaRPr lang="ru-RU"/>
        </a:p>
      </dgm:t>
    </dgm:pt>
    <dgm:pt modelId="{0605C22F-D677-40C2-A1D9-13F877C2E353}" type="sibTrans" cxnId="{D9103DA2-A058-4CA8-BE3E-3EDD655DF4BF}">
      <dgm:prSet/>
      <dgm:spPr/>
      <dgm:t>
        <a:bodyPr/>
        <a:lstStyle/>
        <a:p>
          <a:endParaRPr lang="ru-RU"/>
        </a:p>
      </dgm:t>
    </dgm:pt>
    <dgm:pt modelId="{A22F593C-16FA-439C-8C97-53916E32E664}">
      <dgm:prSet phldrT="[Текст]" custT="1"/>
      <dgm:spPr/>
      <dgm:t>
        <a:bodyPr/>
        <a:lstStyle/>
        <a:p>
          <a:r>
            <a:rPr lang="ru-RU" sz="1600" dirty="0" smtClean="0"/>
            <a:t>Ремонт и содержание </a:t>
          </a:r>
          <a:r>
            <a:rPr lang="ru-RU" sz="1600" dirty="0" err="1" smtClean="0"/>
            <a:t>межпоселенческих</a:t>
          </a:r>
          <a:r>
            <a:rPr lang="ru-RU" sz="1600" dirty="0" smtClean="0"/>
            <a:t> дорог</a:t>
          </a:r>
          <a:endParaRPr lang="ru-RU" sz="1600" dirty="0"/>
        </a:p>
      </dgm:t>
    </dgm:pt>
    <dgm:pt modelId="{38244290-3BBF-4527-83EC-8DC8AD1155EC}" type="parTrans" cxnId="{2D499DF6-8925-4827-9764-CD3F0F199EB7}">
      <dgm:prSet/>
      <dgm:spPr/>
      <dgm:t>
        <a:bodyPr/>
        <a:lstStyle/>
        <a:p>
          <a:endParaRPr lang="ru-RU"/>
        </a:p>
      </dgm:t>
    </dgm:pt>
    <dgm:pt modelId="{24BBE932-EE83-409F-BCCD-E36C53337807}" type="sibTrans" cxnId="{2D499DF6-8925-4827-9764-CD3F0F199EB7}">
      <dgm:prSet/>
      <dgm:spPr/>
      <dgm:t>
        <a:bodyPr/>
        <a:lstStyle/>
        <a:p>
          <a:endParaRPr lang="ru-RU"/>
        </a:p>
      </dgm:t>
    </dgm:pt>
    <dgm:pt modelId="{BAB547B3-6887-4836-80F8-2519456F66E9}" type="pres">
      <dgm:prSet presAssocID="{4678B535-86FC-481B-A0EF-1D141CC89F7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BDB2FD9-C045-4A8A-967D-741F9A91F56E}" type="pres">
      <dgm:prSet presAssocID="{2E442587-1522-4E03-A1CC-639AD8CF0C3F}" presName="root" presStyleCnt="0"/>
      <dgm:spPr/>
    </dgm:pt>
    <dgm:pt modelId="{B01590B6-12F4-4715-A9FD-BA48DA140B2A}" type="pres">
      <dgm:prSet presAssocID="{2E442587-1522-4E03-A1CC-639AD8CF0C3F}" presName="rootComposite" presStyleCnt="0"/>
      <dgm:spPr/>
    </dgm:pt>
    <dgm:pt modelId="{37E63730-D3A5-4E35-8815-76F5BAB30540}" type="pres">
      <dgm:prSet presAssocID="{2E442587-1522-4E03-A1CC-639AD8CF0C3F}" presName="rootText" presStyleLbl="node1" presStyleIdx="0" presStyleCnt="2" custScaleY="73852" custLinFactNeighborX="5738" custLinFactNeighborY="1233"/>
      <dgm:spPr/>
      <dgm:t>
        <a:bodyPr/>
        <a:lstStyle/>
        <a:p>
          <a:endParaRPr lang="ru-RU"/>
        </a:p>
      </dgm:t>
    </dgm:pt>
    <dgm:pt modelId="{58E0B7FA-8306-4703-9C0E-57F313077E60}" type="pres">
      <dgm:prSet presAssocID="{2E442587-1522-4E03-A1CC-639AD8CF0C3F}" presName="rootConnector" presStyleLbl="node1" presStyleIdx="0" presStyleCnt="2"/>
      <dgm:spPr/>
      <dgm:t>
        <a:bodyPr/>
        <a:lstStyle/>
        <a:p>
          <a:endParaRPr lang="ru-RU"/>
        </a:p>
      </dgm:t>
    </dgm:pt>
    <dgm:pt modelId="{983EAD63-2EF5-43CE-98A0-C96E220C746A}" type="pres">
      <dgm:prSet presAssocID="{2E442587-1522-4E03-A1CC-639AD8CF0C3F}" presName="childShape" presStyleCnt="0"/>
      <dgm:spPr/>
    </dgm:pt>
    <dgm:pt modelId="{C29A252E-0404-40AA-AF38-436DF027358A}" type="pres">
      <dgm:prSet presAssocID="{15D05D5D-6634-4E0C-BD00-58BC05BEB18D}" presName="Name13" presStyleLbl="parChTrans1D2" presStyleIdx="0" presStyleCnt="4"/>
      <dgm:spPr/>
      <dgm:t>
        <a:bodyPr/>
        <a:lstStyle/>
        <a:p>
          <a:endParaRPr lang="ru-RU"/>
        </a:p>
      </dgm:t>
    </dgm:pt>
    <dgm:pt modelId="{CE85C29A-EF97-4C4D-92DD-5C431C409015}" type="pres">
      <dgm:prSet presAssocID="{79D544C9-DC00-4499-BE90-C54E2B3A1B07}" presName="childText" presStyleLbl="bgAcc1" presStyleIdx="0" presStyleCnt="4" custScaleY="58654" custLinFactNeighborX="1241" custLinFactNeighborY="-29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BFC539-E1D8-4F75-A861-CF74F56158C0}" type="pres">
      <dgm:prSet presAssocID="{864D947C-8B83-4461-8B38-8512262171BC}" presName="Name13" presStyleLbl="parChTrans1D2" presStyleIdx="1" presStyleCnt="4"/>
      <dgm:spPr/>
      <dgm:t>
        <a:bodyPr/>
        <a:lstStyle/>
        <a:p>
          <a:endParaRPr lang="ru-RU"/>
        </a:p>
      </dgm:t>
    </dgm:pt>
    <dgm:pt modelId="{00E6FA67-969A-472E-8BED-A73EED5DBC40}" type="pres">
      <dgm:prSet presAssocID="{9E7E5F88-C569-4C11-9F85-A03A13C4AAD9}" presName="childText" presStyleLbl="bgAcc1" presStyleIdx="1" presStyleCnt="4" custScaleY="366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CD3F6F-21D3-4012-8543-662502F6774B}" type="pres">
      <dgm:prSet presAssocID="{49FEC406-8450-48FF-A484-498CEA23EA7F}" presName="root" presStyleCnt="0"/>
      <dgm:spPr/>
    </dgm:pt>
    <dgm:pt modelId="{C9B66130-6B91-4B9E-95E1-652C01696B12}" type="pres">
      <dgm:prSet presAssocID="{49FEC406-8450-48FF-A484-498CEA23EA7F}" presName="rootComposite" presStyleCnt="0"/>
      <dgm:spPr/>
    </dgm:pt>
    <dgm:pt modelId="{A5749FD2-3F09-4A43-9D1E-2C28282378B4}" type="pres">
      <dgm:prSet presAssocID="{49FEC406-8450-48FF-A484-498CEA23EA7F}" presName="rootText" presStyleLbl="node1" presStyleIdx="1" presStyleCnt="2" custScaleY="71734"/>
      <dgm:spPr/>
      <dgm:t>
        <a:bodyPr/>
        <a:lstStyle/>
        <a:p>
          <a:endParaRPr lang="ru-RU"/>
        </a:p>
      </dgm:t>
    </dgm:pt>
    <dgm:pt modelId="{DB27CA5C-4709-4CE4-B26F-7568B01C31D0}" type="pres">
      <dgm:prSet presAssocID="{49FEC406-8450-48FF-A484-498CEA23EA7F}" presName="rootConnector" presStyleLbl="node1" presStyleIdx="1" presStyleCnt="2"/>
      <dgm:spPr/>
      <dgm:t>
        <a:bodyPr/>
        <a:lstStyle/>
        <a:p>
          <a:endParaRPr lang="ru-RU"/>
        </a:p>
      </dgm:t>
    </dgm:pt>
    <dgm:pt modelId="{50BC26DD-F686-4FF4-B4C5-3B68A949F6BF}" type="pres">
      <dgm:prSet presAssocID="{49FEC406-8450-48FF-A484-498CEA23EA7F}" presName="childShape" presStyleCnt="0"/>
      <dgm:spPr/>
    </dgm:pt>
    <dgm:pt modelId="{2F2265C4-7BB3-4B66-835E-2E472C57D2C7}" type="pres">
      <dgm:prSet presAssocID="{A8C44FC4-12A5-4242-8E93-1BEDD662DC4E}" presName="Name13" presStyleLbl="parChTrans1D2" presStyleIdx="2" presStyleCnt="4"/>
      <dgm:spPr/>
      <dgm:t>
        <a:bodyPr/>
        <a:lstStyle/>
        <a:p>
          <a:endParaRPr lang="ru-RU"/>
        </a:p>
      </dgm:t>
    </dgm:pt>
    <dgm:pt modelId="{2B66213D-57D1-4E77-BC2F-ADCCAFC83EDC}" type="pres">
      <dgm:prSet presAssocID="{B6065DD4-D6C0-49A8-8FD3-4BCF88A113E8}" presName="childText" presStyleLbl="bgAcc1" presStyleIdx="2" presStyleCnt="4" custScaleX="135191" custScaleY="620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F51767-3412-4556-B969-A0FC2F098E3B}" type="pres">
      <dgm:prSet presAssocID="{38244290-3BBF-4527-83EC-8DC8AD1155EC}" presName="Name13" presStyleLbl="parChTrans1D2" presStyleIdx="3" presStyleCnt="4"/>
      <dgm:spPr/>
      <dgm:t>
        <a:bodyPr/>
        <a:lstStyle/>
        <a:p>
          <a:endParaRPr lang="ru-RU"/>
        </a:p>
      </dgm:t>
    </dgm:pt>
    <dgm:pt modelId="{9345A273-02E4-415B-A924-A2C54DF05AFB}" type="pres">
      <dgm:prSet presAssocID="{A22F593C-16FA-439C-8C97-53916E32E664}" presName="childText" presStyleLbl="bgAcc1" presStyleIdx="3" presStyleCnt="4" custScaleX="136376" custScaleY="313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4E18E3-94CF-4B99-9F29-64083B10E293}" type="presOf" srcId="{2E442587-1522-4E03-A1CC-639AD8CF0C3F}" destId="{58E0B7FA-8306-4703-9C0E-57F313077E60}" srcOrd="1" destOrd="0" presId="urn:microsoft.com/office/officeart/2005/8/layout/hierarchy3"/>
    <dgm:cxn modelId="{89E05634-835A-4E40-B08E-9A759A8EB0CA}" type="presOf" srcId="{79D544C9-DC00-4499-BE90-C54E2B3A1B07}" destId="{CE85C29A-EF97-4C4D-92DD-5C431C409015}" srcOrd="0" destOrd="0" presId="urn:microsoft.com/office/officeart/2005/8/layout/hierarchy3"/>
    <dgm:cxn modelId="{81FE28B7-46C3-4779-AC43-F57165736D89}" type="presOf" srcId="{9E7E5F88-C569-4C11-9F85-A03A13C4AAD9}" destId="{00E6FA67-969A-472E-8BED-A73EED5DBC40}" srcOrd="0" destOrd="0" presId="urn:microsoft.com/office/officeart/2005/8/layout/hierarchy3"/>
    <dgm:cxn modelId="{8DA3181E-7895-486F-8053-0848BE5354DF}" type="presOf" srcId="{A22F593C-16FA-439C-8C97-53916E32E664}" destId="{9345A273-02E4-415B-A924-A2C54DF05AFB}" srcOrd="0" destOrd="0" presId="urn:microsoft.com/office/officeart/2005/8/layout/hierarchy3"/>
    <dgm:cxn modelId="{4614D109-43C6-4C87-BD91-FF052406794B}" type="presOf" srcId="{2E442587-1522-4E03-A1CC-639AD8CF0C3F}" destId="{37E63730-D3A5-4E35-8815-76F5BAB30540}" srcOrd="0" destOrd="0" presId="urn:microsoft.com/office/officeart/2005/8/layout/hierarchy3"/>
    <dgm:cxn modelId="{48D1D0EA-B3B6-4776-B6E3-2FAFDFD8A16A}" type="presOf" srcId="{4678B535-86FC-481B-A0EF-1D141CC89F74}" destId="{BAB547B3-6887-4836-80F8-2519456F66E9}" srcOrd="0" destOrd="0" presId="urn:microsoft.com/office/officeart/2005/8/layout/hierarchy3"/>
    <dgm:cxn modelId="{F873EB1E-9E15-4A3D-99F7-7A7F2BBFE6AE}" type="presOf" srcId="{15D05D5D-6634-4E0C-BD00-58BC05BEB18D}" destId="{C29A252E-0404-40AA-AF38-436DF027358A}" srcOrd="0" destOrd="0" presId="urn:microsoft.com/office/officeart/2005/8/layout/hierarchy3"/>
    <dgm:cxn modelId="{3328690C-091B-4F61-987D-244F888DD9DA}" type="presOf" srcId="{A8C44FC4-12A5-4242-8E93-1BEDD662DC4E}" destId="{2F2265C4-7BB3-4B66-835E-2E472C57D2C7}" srcOrd="0" destOrd="0" presId="urn:microsoft.com/office/officeart/2005/8/layout/hierarchy3"/>
    <dgm:cxn modelId="{B3A96E19-080A-4010-B510-A74E9860282D}" srcId="{2E442587-1522-4E03-A1CC-639AD8CF0C3F}" destId="{79D544C9-DC00-4499-BE90-C54E2B3A1B07}" srcOrd="0" destOrd="0" parTransId="{15D05D5D-6634-4E0C-BD00-58BC05BEB18D}" sibTransId="{71F834FA-4143-45A3-9BB4-005F3BC44488}"/>
    <dgm:cxn modelId="{D9103DA2-A058-4CA8-BE3E-3EDD655DF4BF}" srcId="{49FEC406-8450-48FF-A484-498CEA23EA7F}" destId="{B6065DD4-D6C0-49A8-8FD3-4BCF88A113E8}" srcOrd="0" destOrd="0" parTransId="{A8C44FC4-12A5-4242-8E93-1BEDD662DC4E}" sibTransId="{0605C22F-D677-40C2-A1D9-13F877C2E353}"/>
    <dgm:cxn modelId="{632E3802-396F-454B-AF8B-32E3D3470FEB}" type="presOf" srcId="{49FEC406-8450-48FF-A484-498CEA23EA7F}" destId="{DB27CA5C-4709-4CE4-B26F-7568B01C31D0}" srcOrd="1" destOrd="0" presId="urn:microsoft.com/office/officeart/2005/8/layout/hierarchy3"/>
    <dgm:cxn modelId="{DDA13EBD-9F14-49F5-98D9-E9CE288AA960}" type="presOf" srcId="{38244290-3BBF-4527-83EC-8DC8AD1155EC}" destId="{E4F51767-3412-4556-B969-A0FC2F098E3B}" srcOrd="0" destOrd="0" presId="urn:microsoft.com/office/officeart/2005/8/layout/hierarchy3"/>
    <dgm:cxn modelId="{7B3A7F85-98DA-4258-977A-D0B76D959FF6}" type="presOf" srcId="{B6065DD4-D6C0-49A8-8FD3-4BCF88A113E8}" destId="{2B66213D-57D1-4E77-BC2F-ADCCAFC83EDC}" srcOrd="0" destOrd="0" presId="urn:microsoft.com/office/officeart/2005/8/layout/hierarchy3"/>
    <dgm:cxn modelId="{94255F43-EF8A-4006-A2C1-79DFC16DB5DE}" srcId="{4678B535-86FC-481B-A0EF-1D141CC89F74}" destId="{2E442587-1522-4E03-A1CC-639AD8CF0C3F}" srcOrd="0" destOrd="0" parTransId="{8A5AD775-F89D-49E3-B496-7C1D66CA6A31}" sibTransId="{A90A5D0F-9EF3-45A2-9255-7DF0C862A241}"/>
    <dgm:cxn modelId="{90075053-3F08-48A4-8E36-A1FA1D74603E}" srcId="{4678B535-86FC-481B-A0EF-1D141CC89F74}" destId="{49FEC406-8450-48FF-A484-498CEA23EA7F}" srcOrd="1" destOrd="0" parTransId="{8A002F08-6D8A-4AD5-88E4-0C3470784378}" sibTransId="{F4D80FF3-E5CA-4A03-9334-509685232FA0}"/>
    <dgm:cxn modelId="{2F8EAB11-125A-47F3-885A-5D2616FA510C}" type="presOf" srcId="{49FEC406-8450-48FF-A484-498CEA23EA7F}" destId="{A5749FD2-3F09-4A43-9D1E-2C28282378B4}" srcOrd="0" destOrd="0" presId="urn:microsoft.com/office/officeart/2005/8/layout/hierarchy3"/>
    <dgm:cxn modelId="{A465A10A-079E-4DED-89A2-1D3101D7D043}" srcId="{2E442587-1522-4E03-A1CC-639AD8CF0C3F}" destId="{9E7E5F88-C569-4C11-9F85-A03A13C4AAD9}" srcOrd="1" destOrd="0" parTransId="{864D947C-8B83-4461-8B38-8512262171BC}" sibTransId="{2CC3733D-5717-4C19-AF7C-31C46150838E}"/>
    <dgm:cxn modelId="{2D499DF6-8925-4827-9764-CD3F0F199EB7}" srcId="{49FEC406-8450-48FF-A484-498CEA23EA7F}" destId="{A22F593C-16FA-439C-8C97-53916E32E664}" srcOrd="1" destOrd="0" parTransId="{38244290-3BBF-4527-83EC-8DC8AD1155EC}" sibTransId="{24BBE932-EE83-409F-BCCD-E36C53337807}"/>
    <dgm:cxn modelId="{AA19DC28-C619-4182-81C3-8DCAD12146FF}" type="presOf" srcId="{864D947C-8B83-4461-8B38-8512262171BC}" destId="{57BFC539-E1D8-4F75-A861-CF74F56158C0}" srcOrd="0" destOrd="0" presId="urn:microsoft.com/office/officeart/2005/8/layout/hierarchy3"/>
    <dgm:cxn modelId="{3A5E827A-AAED-4CAD-B6F0-CB7B06C026F6}" type="presParOf" srcId="{BAB547B3-6887-4836-80F8-2519456F66E9}" destId="{7BDB2FD9-C045-4A8A-967D-741F9A91F56E}" srcOrd="0" destOrd="0" presId="urn:microsoft.com/office/officeart/2005/8/layout/hierarchy3"/>
    <dgm:cxn modelId="{548CC6E6-50B8-4B9A-84A1-AC7964DAA425}" type="presParOf" srcId="{7BDB2FD9-C045-4A8A-967D-741F9A91F56E}" destId="{B01590B6-12F4-4715-A9FD-BA48DA140B2A}" srcOrd="0" destOrd="0" presId="urn:microsoft.com/office/officeart/2005/8/layout/hierarchy3"/>
    <dgm:cxn modelId="{1E7F657F-A42A-4D95-94BC-9F5F7770D175}" type="presParOf" srcId="{B01590B6-12F4-4715-A9FD-BA48DA140B2A}" destId="{37E63730-D3A5-4E35-8815-76F5BAB30540}" srcOrd="0" destOrd="0" presId="urn:microsoft.com/office/officeart/2005/8/layout/hierarchy3"/>
    <dgm:cxn modelId="{74038499-0860-462E-8CD2-60A6CECE1CD5}" type="presParOf" srcId="{B01590B6-12F4-4715-A9FD-BA48DA140B2A}" destId="{58E0B7FA-8306-4703-9C0E-57F313077E60}" srcOrd="1" destOrd="0" presId="urn:microsoft.com/office/officeart/2005/8/layout/hierarchy3"/>
    <dgm:cxn modelId="{830E0B33-1FA0-4280-8962-B58D6EC5D079}" type="presParOf" srcId="{7BDB2FD9-C045-4A8A-967D-741F9A91F56E}" destId="{983EAD63-2EF5-43CE-98A0-C96E220C746A}" srcOrd="1" destOrd="0" presId="urn:microsoft.com/office/officeart/2005/8/layout/hierarchy3"/>
    <dgm:cxn modelId="{EDEDA9E1-BBD5-4E5F-8090-89E4276543C7}" type="presParOf" srcId="{983EAD63-2EF5-43CE-98A0-C96E220C746A}" destId="{C29A252E-0404-40AA-AF38-436DF027358A}" srcOrd="0" destOrd="0" presId="urn:microsoft.com/office/officeart/2005/8/layout/hierarchy3"/>
    <dgm:cxn modelId="{C6D358FA-95DE-4B2D-80EF-E8ACE021B981}" type="presParOf" srcId="{983EAD63-2EF5-43CE-98A0-C96E220C746A}" destId="{CE85C29A-EF97-4C4D-92DD-5C431C409015}" srcOrd="1" destOrd="0" presId="urn:microsoft.com/office/officeart/2005/8/layout/hierarchy3"/>
    <dgm:cxn modelId="{046783E4-066B-4234-8CA4-28EE070DDC8E}" type="presParOf" srcId="{983EAD63-2EF5-43CE-98A0-C96E220C746A}" destId="{57BFC539-E1D8-4F75-A861-CF74F56158C0}" srcOrd="2" destOrd="0" presId="urn:microsoft.com/office/officeart/2005/8/layout/hierarchy3"/>
    <dgm:cxn modelId="{62BE2089-F44D-41B0-80ED-FE9F739EE6D5}" type="presParOf" srcId="{983EAD63-2EF5-43CE-98A0-C96E220C746A}" destId="{00E6FA67-969A-472E-8BED-A73EED5DBC40}" srcOrd="3" destOrd="0" presId="urn:microsoft.com/office/officeart/2005/8/layout/hierarchy3"/>
    <dgm:cxn modelId="{B48DCC3A-D29F-440A-A80D-962EE20AF348}" type="presParOf" srcId="{BAB547B3-6887-4836-80F8-2519456F66E9}" destId="{08CD3F6F-21D3-4012-8543-662502F6774B}" srcOrd="1" destOrd="0" presId="urn:microsoft.com/office/officeart/2005/8/layout/hierarchy3"/>
    <dgm:cxn modelId="{88B8C32A-09D2-4F87-A15F-7E73F0B060A2}" type="presParOf" srcId="{08CD3F6F-21D3-4012-8543-662502F6774B}" destId="{C9B66130-6B91-4B9E-95E1-652C01696B12}" srcOrd="0" destOrd="0" presId="urn:microsoft.com/office/officeart/2005/8/layout/hierarchy3"/>
    <dgm:cxn modelId="{AE097028-403D-4A3E-BA9F-59EC90750C79}" type="presParOf" srcId="{C9B66130-6B91-4B9E-95E1-652C01696B12}" destId="{A5749FD2-3F09-4A43-9D1E-2C28282378B4}" srcOrd="0" destOrd="0" presId="urn:microsoft.com/office/officeart/2005/8/layout/hierarchy3"/>
    <dgm:cxn modelId="{76A691D5-2A47-4EEA-AC47-C6076DF9AD56}" type="presParOf" srcId="{C9B66130-6B91-4B9E-95E1-652C01696B12}" destId="{DB27CA5C-4709-4CE4-B26F-7568B01C31D0}" srcOrd="1" destOrd="0" presId="urn:microsoft.com/office/officeart/2005/8/layout/hierarchy3"/>
    <dgm:cxn modelId="{0CEF1B76-7AAD-4ECE-8B30-870AA948E362}" type="presParOf" srcId="{08CD3F6F-21D3-4012-8543-662502F6774B}" destId="{50BC26DD-F686-4FF4-B4C5-3B68A949F6BF}" srcOrd="1" destOrd="0" presId="urn:microsoft.com/office/officeart/2005/8/layout/hierarchy3"/>
    <dgm:cxn modelId="{2D0C00EA-732F-4786-BBD0-98205EB922DF}" type="presParOf" srcId="{50BC26DD-F686-4FF4-B4C5-3B68A949F6BF}" destId="{2F2265C4-7BB3-4B66-835E-2E472C57D2C7}" srcOrd="0" destOrd="0" presId="urn:microsoft.com/office/officeart/2005/8/layout/hierarchy3"/>
    <dgm:cxn modelId="{46E41241-017F-4A22-9282-ED20549206C0}" type="presParOf" srcId="{50BC26DD-F686-4FF4-B4C5-3B68A949F6BF}" destId="{2B66213D-57D1-4E77-BC2F-ADCCAFC83EDC}" srcOrd="1" destOrd="0" presId="urn:microsoft.com/office/officeart/2005/8/layout/hierarchy3"/>
    <dgm:cxn modelId="{B619CA1F-FF29-4373-AB35-86FBF8A1EA34}" type="presParOf" srcId="{50BC26DD-F686-4FF4-B4C5-3B68A949F6BF}" destId="{E4F51767-3412-4556-B969-A0FC2F098E3B}" srcOrd="2" destOrd="0" presId="urn:microsoft.com/office/officeart/2005/8/layout/hierarchy3"/>
    <dgm:cxn modelId="{C4B62FC6-3571-41D8-B723-BED90E90C142}" type="presParOf" srcId="{50BC26DD-F686-4FF4-B4C5-3B68A949F6BF}" destId="{9345A273-02E4-415B-A924-A2C54DF05AFB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D455724-C5AE-4865-BAAA-B41A437D473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296166-9EAA-4768-A116-B2492AC0E1A0}">
      <dgm:prSet/>
      <dgm:spPr/>
      <dgm:t>
        <a:bodyPr/>
        <a:lstStyle/>
        <a:p>
          <a:pPr rtl="0"/>
          <a:r>
            <a:rPr lang="ru-RU" dirty="0" smtClean="0"/>
            <a:t>Бюджет Георгиевского муниципального района на 2016 год предложен к  утверждению в программном формате. Т.е. отделами и управлениями администрации, курирующими различные сферы деятельности, разработаны муниципальные программы, в которых установлены мероприятия направленные на решение задач и достижение целей в сфере деятельности (образование, культура, финансы и т.д.). Основной блок программ – достижение результатов, от которых и зависит предоставление денежных средств из бюджета.</a:t>
          </a:r>
          <a:endParaRPr lang="ru-RU" dirty="0"/>
        </a:p>
      </dgm:t>
    </dgm:pt>
    <dgm:pt modelId="{039E4D16-60F2-4B85-BE26-B452B55546BD}" type="parTrans" cxnId="{D69EBF55-715A-454F-AB5A-82C0A5B7B69B}">
      <dgm:prSet/>
      <dgm:spPr/>
      <dgm:t>
        <a:bodyPr/>
        <a:lstStyle/>
        <a:p>
          <a:endParaRPr lang="ru-RU"/>
        </a:p>
      </dgm:t>
    </dgm:pt>
    <dgm:pt modelId="{9C2A116C-2B2E-49D8-BCCF-9E6017885C1C}" type="sibTrans" cxnId="{D69EBF55-715A-454F-AB5A-82C0A5B7B69B}">
      <dgm:prSet/>
      <dgm:spPr/>
      <dgm:t>
        <a:bodyPr/>
        <a:lstStyle/>
        <a:p>
          <a:endParaRPr lang="ru-RU"/>
        </a:p>
      </dgm:t>
    </dgm:pt>
    <dgm:pt modelId="{FCC8FF3C-54AF-4129-967B-10555F309256}">
      <dgm:prSet/>
      <dgm:spPr/>
      <dgm:t>
        <a:bodyPr/>
        <a:lstStyle/>
        <a:p>
          <a:pPr rtl="0"/>
          <a:r>
            <a:rPr lang="ru-RU" b="1" smtClean="0"/>
            <a:t>Использование программного бюджета позволяет ответить на главный вопрос – на что и зачем тратятся бюджетные средства, и самое главное - какие цели преследуются при их распределении</a:t>
          </a:r>
          <a:endParaRPr lang="ru-RU"/>
        </a:p>
      </dgm:t>
    </dgm:pt>
    <dgm:pt modelId="{59241772-EFCB-4D9F-A4C6-D782EE3C4F15}" type="parTrans" cxnId="{43D24138-327C-4F38-8ED7-38E4EF8388B9}">
      <dgm:prSet/>
      <dgm:spPr/>
      <dgm:t>
        <a:bodyPr/>
        <a:lstStyle/>
        <a:p>
          <a:endParaRPr lang="ru-RU"/>
        </a:p>
      </dgm:t>
    </dgm:pt>
    <dgm:pt modelId="{27F1C3E3-84D3-4EF9-8FBC-CC664991D9BB}" type="sibTrans" cxnId="{43D24138-327C-4F38-8ED7-38E4EF8388B9}">
      <dgm:prSet/>
      <dgm:spPr/>
      <dgm:t>
        <a:bodyPr/>
        <a:lstStyle/>
        <a:p>
          <a:endParaRPr lang="ru-RU"/>
        </a:p>
      </dgm:t>
    </dgm:pt>
    <dgm:pt modelId="{55BBE467-013F-4907-A8BE-8F79FB7F6142}">
      <dgm:prSet/>
      <dgm:spPr/>
      <dgm:t>
        <a:bodyPr/>
        <a:lstStyle/>
        <a:p>
          <a:pPr rtl="0"/>
          <a:r>
            <a:rPr lang="ru-RU" b="1" dirty="0" smtClean="0"/>
            <a:t>С итогами реализации муниципальных программ  Вы можете ознакомиться по ссылке:</a:t>
          </a:r>
        </a:p>
        <a:p>
          <a:pPr rtl="0"/>
          <a:r>
            <a:rPr lang="ru-RU" b="1" dirty="0" smtClean="0"/>
            <a:t> </a:t>
          </a:r>
          <a:r>
            <a:rPr lang="en-US" b="1" dirty="0" smtClean="0">
              <a:hlinkClick xmlns:r="http://schemas.openxmlformats.org/officeDocument/2006/relationships" r:id="rId1"/>
            </a:rPr>
            <a:t>http://www.gmr-sk.ru/about/admin/economics/celprog/itogi2015.php</a:t>
          </a:r>
          <a:r>
            <a:rPr lang="ru-RU" b="1" dirty="0" smtClean="0"/>
            <a:t> </a:t>
          </a:r>
          <a:endParaRPr lang="ru-RU" dirty="0"/>
        </a:p>
      </dgm:t>
    </dgm:pt>
    <dgm:pt modelId="{F98EC9EA-3A01-4163-9111-F0106552FEC8}" type="parTrans" cxnId="{D0D1E76C-A396-4223-B5A0-4D30B67D28F5}">
      <dgm:prSet/>
      <dgm:spPr/>
      <dgm:t>
        <a:bodyPr/>
        <a:lstStyle/>
        <a:p>
          <a:endParaRPr lang="ru-RU"/>
        </a:p>
      </dgm:t>
    </dgm:pt>
    <dgm:pt modelId="{80DDBA0C-300F-426B-B640-9FD79C36D146}" type="sibTrans" cxnId="{D0D1E76C-A396-4223-B5A0-4D30B67D28F5}">
      <dgm:prSet/>
      <dgm:spPr/>
      <dgm:t>
        <a:bodyPr/>
        <a:lstStyle/>
        <a:p>
          <a:endParaRPr lang="ru-RU"/>
        </a:p>
      </dgm:t>
    </dgm:pt>
    <dgm:pt modelId="{F8200966-2DAF-4BCA-9BBA-4997B3FF1291}" type="pres">
      <dgm:prSet presAssocID="{CD455724-C5AE-4865-BAAA-B41A437D473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79245A-94D7-4ECD-884C-87B7C237D18D}" type="pres">
      <dgm:prSet presAssocID="{5B296166-9EAA-4768-A116-B2492AC0E1A0}" presName="parentText" presStyleLbl="node1" presStyleIdx="0" presStyleCnt="3" custScaleY="1377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88B49E-5B56-44AD-AF03-6D912867DA4D}" type="pres">
      <dgm:prSet presAssocID="{9C2A116C-2B2E-49D8-BCCF-9E6017885C1C}" presName="spacer" presStyleCnt="0"/>
      <dgm:spPr/>
    </dgm:pt>
    <dgm:pt modelId="{3FD0C3CF-DC28-4836-9382-655D92698157}" type="pres">
      <dgm:prSet presAssocID="{FCC8FF3C-54AF-4129-967B-10555F309256}" presName="parentText" presStyleLbl="node1" presStyleIdx="1" presStyleCnt="3" custScaleY="469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20C62C-37B2-4DCB-8A5B-88EEC0A1E5D2}" type="pres">
      <dgm:prSet presAssocID="{27F1C3E3-84D3-4EF9-8FBC-CC664991D9BB}" presName="spacer" presStyleCnt="0"/>
      <dgm:spPr/>
    </dgm:pt>
    <dgm:pt modelId="{62A4C7D9-86A4-49D6-953D-1DFB766292C4}" type="pres">
      <dgm:prSet presAssocID="{55BBE467-013F-4907-A8BE-8F79FB7F6142}" presName="parentText" presStyleLbl="node1" presStyleIdx="2" presStyleCnt="3" custScaleX="69249" custLinFactY="625" custLinFactNeighborX="-2578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25C5F3-6562-4A57-A913-F547270D14D6}" type="presOf" srcId="{55BBE467-013F-4907-A8BE-8F79FB7F6142}" destId="{62A4C7D9-86A4-49D6-953D-1DFB766292C4}" srcOrd="0" destOrd="0" presId="urn:microsoft.com/office/officeart/2005/8/layout/vList2"/>
    <dgm:cxn modelId="{D69EBF55-715A-454F-AB5A-82C0A5B7B69B}" srcId="{CD455724-C5AE-4865-BAAA-B41A437D4732}" destId="{5B296166-9EAA-4768-A116-B2492AC0E1A0}" srcOrd="0" destOrd="0" parTransId="{039E4D16-60F2-4B85-BE26-B452B55546BD}" sibTransId="{9C2A116C-2B2E-49D8-BCCF-9E6017885C1C}"/>
    <dgm:cxn modelId="{2D0DA16D-D403-4689-AE3F-5241C3872150}" type="presOf" srcId="{FCC8FF3C-54AF-4129-967B-10555F309256}" destId="{3FD0C3CF-DC28-4836-9382-655D92698157}" srcOrd="0" destOrd="0" presId="urn:microsoft.com/office/officeart/2005/8/layout/vList2"/>
    <dgm:cxn modelId="{43D24138-327C-4F38-8ED7-38E4EF8388B9}" srcId="{CD455724-C5AE-4865-BAAA-B41A437D4732}" destId="{FCC8FF3C-54AF-4129-967B-10555F309256}" srcOrd="1" destOrd="0" parTransId="{59241772-EFCB-4D9F-A4C6-D782EE3C4F15}" sibTransId="{27F1C3E3-84D3-4EF9-8FBC-CC664991D9BB}"/>
    <dgm:cxn modelId="{FEFF69BB-2207-4F25-9B22-BEA0C6C68C7D}" type="presOf" srcId="{CD455724-C5AE-4865-BAAA-B41A437D4732}" destId="{F8200966-2DAF-4BCA-9BBA-4997B3FF1291}" srcOrd="0" destOrd="0" presId="urn:microsoft.com/office/officeart/2005/8/layout/vList2"/>
    <dgm:cxn modelId="{D0D1E76C-A396-4223-B5A0-4D30B67D28F5}" srcId="{CD455724-C5AE-4865-BAAA-B41A437D4732}" destId="{55BBE467-013F-4907-A8BE-8F79FB7F6142}" srcOrd="2" destOrd="0" parTransId="{F98EC9EA-3A01-4163-9111-F0106552FEC8}" sibTransId="{80DDBA0C-300F-426B-B640-9FD79C36D146}"/>
    <dgm:cxn modelId="{5C40A47C-6959-468F-805C-29CCD6E2A01C}" type="presOf" srcId="{5B296166-9EAA-4768-A116-B2492AC0E1A0}" destId="{4379245A-94D7-4ECD-884C-87B7C237D18D}" srcOrd="0" destOrd="0" presId="urn:microsoft.com/office/officeart/2005/8/layout/vList2"/>
    <dgm:cxn modelId="{1BD79793-3AE6-4951-9858-403659D75B6D}" type="presParOf" srcId="{F8200966-2DAF-4BCA-9BBA-4997B3FF1291}" destId="{4379245A-94D7-4ECD-884C-87B7C237D18D}" srcOrd="0" destOrd="0" presId="urn:microsoft.com/office/officeart/2005/8/layout/vList2"/>
    <dgm:cxn modelId="{118F5508-F8B7-4176-BB6C-A5EE8DD56D52}" type="presParOf" srcId="{F8200966-2DAF-4BCA-9BBA-4997B3FF1291}" destId="{0688B49E-5B56-44AD-AF03-6D912867DA4D}" srcOrd="1" destOrd="0" presId="urn:microsoft.com/office/officeart/2005/8/layout/vList2"/>
    <dgm:cxn modelId="{6FBC4962-84E9-4877-9EB9-DE9D157AC14A}" type="presParOf" srcId="{F8200966-2DAF-4BCA-9BBA-4997B3FF1291}" destId="{3FD0C3CF-DC28-4836-9382-655D92698157}" srcOrd="2" destOrd="0" presId="urn:microsoft.com/office/officeart/2005/8/layout/vList2"/>
    <dgm:cxn modelId="{F968B717-544E-4935-90A6-F914F61C831B}" type="presParOf" srcId="{F8200966-2DAF-4BCA-9BBA-4997B3FF1291}" destId="{9320C62C-37B2-4DCB-8A5B-88EEC0A1E5D2}" srcOrd="3" destOrd="0" presId="urn:microsoft.com/office/officeart/2005/8/layout/vList2"/>
    <dgm:cxn modelId="{D00F6E94-A858-424E-91AE-11870465EDDC}" type="presParOf" srcId="{F8200966-2DAF-4BCA-9BBA-4997B3FF1291}" destId="{62A4C7D9-86A4-49D6-953D-1DFB766292C4}" srcOrd="4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89A606F-3FA3-4554-803B-9DB78941EB9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864A56-ED54-4E81-BC1D-52863DC4834D}">
      <dgm:prSet phldrT="[Текст]" custT="1"/>
      <dgm:spPr>
        <a:solidFill>
          <a:srgbClr val="92D050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12 393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6BBC9C12-308B-4601-AAA7-91C2F5423CA1}" type="parTrans" cxnId="{C63BDE97-9532-4C18-B422-98047DB251D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AAC5E7F-C1C1-4B0C-BB93-65271289485D}" type="sibTrans" cxnId="{C63BDE97-9532-4C18-B422-98047DB251D0}">
      <dgm:prSet/>
      <dgm:spPr>
        <a:solidFill>
          <a:srgbClr val="3399FF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F0A42DE-5DF7-414D-B0DC-785F0956006C}">
      <dgm:prSet phldrT="[Текст]" custT="1"/>
      <dgm:spPr>
        <a:solidFill>
          <a:srgbClr val="EBF682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19 467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05F6CE76-CBB8-4611-BBAB-D75851C743D0}" type="parTrans" cxnId="{DE9BFB48-5F61-4377-9117-DF40EAFF95C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EC48DCD-DCE6-4EDF-BD1B-8045969EA579}" type="sibTrans" cxnId="{DE9BFB48-5F61-4377-9117-DF40EAFF95CD}">
      <dgm:prSet/>
      <dgm:spPr>
        <a:solidFill>
          <a:srgbClr val="3399FF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E3893E4-9D56-49E8-A4FB-DBC46C47D0B4}">
      <dgm:prSet phldrT="[Текст]" custT="1"/>
      <dgm:spPr>
        <a:solidFill>
          <a:srgbClr val="F68B32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22 350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FD7F4F65-85E4-4BF0-984A-9DCEA269596F}" type="parTrans" cxnId="{829C378F-3882-4948-AC7F-51F8E78C3D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2DF32D8-86E7-4FDA-B385-AED6384EC446}" type="sibTrans" cxnId="{829C378F-3882-4948-AC7F-51F8E78C3D0D}">
      <dgm:prSet/>
      <dgm:spPr>
        <a:solidFill>
          <a:srgbClr val="3399FF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35368F6-E823-4037-A710-54797C532416}">
      <dgm:prSet custT="1"/>
      <dgm:spPr>
        <a:solidFill>
          <a:srgbClr val="FF4B4B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25 185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FA33ABB2-1597-462B-A5BA-CD3F78C52B9C}" type="parTrans" cxnId="{13ACDBFB-15E8-43D7-ACE8-98562A7ECA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4661C44-3EAC-4C28-AFCD-372D0C9CDF76}" type="sibTrans" cxnId="{13ACDBFB-15E8-43D7-ACE8-98562A7ECA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2893A20-8008-441C-9714-E33FF417BDB3}">
      <dgm:prSet custT="1"/>
      <dgm:spPr>
        <a:solidFill>
          <a:schemeClr val="accent1">
            <a:lumMod val="40000"/>
            <a:lumOff val="60000"/>
          </a:schemeClr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26 019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550DA07E-AF43-499B-AD72-334518067450}" type="parTrans" cxnId="{149EEA35-7D44-464C-B8D9-CED2C23A97C8}">
      <dgm:prSet/>
      <dgm:spPr/>
      <dgm:t>
        <a:bodyPr/>
        <a:lstStyle/>
        <a:p>
          <a:endParaRPr lang="ru-RU"/>
        </a:p>
      </dgm:t>
    </dgm:pt>
    <dgm:pt modelId="{2DC9F0C4-A9E6-4CDA-B352-6BBD504BFFF6}" type="sibTrans" cxnId="{149EEA35-7D44-464C-B8D9-CED2C23A97C8}">
      <dgm:prSet/>
      <dgm:spPr/>
      <dgm:t>
        <a:bodyPr/>
        <a:lstStyle/>
        <a:p>
          <a:endParaRPr lang="ru-RU"/>
        </a:p>
      </dgm:t>
    </dgm:pt>
    <dgm:pt modelId="{CB6D2617-AC3D-4725-A153-2B1160248B24}" type="pres">
      <dgm:prSet presAssocID="{089A606F-3FA3-4554-803B-9DB78941EB9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583884-E138-4246-AA42-B398A7ADF6A3}" type="pres">
      <dgm:prSet presAssocID="{2B864A56-ED54-4E81-BC1D-52863DC4834D}" presName="node" presStyleLbl="node1" presStyleIdx="0" presStyleCnt="5" custScaleX="61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F52E8-2BD2-4466-8EA0-2C298C00C43A}" type="pres">
      <dgm:prSet presAssocID="{8AAC5E7F-C1C1-4B0C-BB93-65271289485D}" presName="sibTrans" presStyleLbl="sibTrans2D1" presStyleIdx="0" presStyleCnt="4"/>
      <dgm:spPr/>
      <dgm:t>
        <a:bodyPr/>
        <a:lstStyle/>
        <a:p>
          <a:endParaRPr lang="ru-RU"/>
        </a:p>
      </dgm:t>
    </dgm:pt>
    <dgm:pt modelId="{2F486BD8-49C6-4F12-ADE9-D4D1F6A39803}" type="pres">
      <dgm:prSet presAssocID="{8AAC5E7F-C1C1-4B0C-BB93-65271289485D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D5B26000-FDC3-48ED-8AC3-E27B87F12D23}" type="pres">
      <dgm:prSet presAssocID="{BF0A42DE-5DF7-414D-B0DC-785F0956006C}" presName="node" presStyleLbl="node1" presStyleIdx="1" presStyleCnt="5" custScaleX="59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85146D-47C9-4ED2-9D84-1746B5ECFD01}" type="pres">
      <dgm:prSet presAssocID="{0EC48DCD-DCE6-4EDF-BD1B-8045969EA579}" presName="sibTrans" presStyleLbl="sibTrans2D1" presStyleIdx="1" presStyleCnt="4"/>
      <dgm:spPr/>
      <dgm:t>
        <a:bodyPr/>
        <a:lstStyle/>
        <a:p>
          <a:endParaRPr lang="ru-RU"/>
        </a:p>
      </dgm:t>
    </dgm:pt>
    <dgm:pt modelId="{AAE65F15-C7EF-4B9F-9641-CBDEDCFFD0A5}" type="pres">
      <dgm:prSet presAssocID="{0EC48DCD-DCE6-4EDF-BD1B-8045969EA579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13D86F2A-2342-4D59-A0D4-A78B33EE11AF}" type="pres">
      <dgm:prSet presAssocID="{FE3893E4-9D56-49E8-A4FB-DBC46C47D0B4}" presName="node" presStyleLbl="node1" presStyleIdx="2" presStyleCnt="5" custScaleX="612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44F8B-1CDD-412C-8B51-400029F33490}" type="pres">
      <dgm:prSet presAssocID="{22DF32D8-86E7-4FDA-B385-AED6384EC446}" presName="sibTrans" presStyleLbl="sibTrans2D1" presStyleIdx="2" presStyleCnt="4"/>
      <dgm:spPr/>
      <dgm:t>
        <a:bodyPr/>
        <a:lstStyle/>
        <a:p>
          <a:endParaRPr lang="ru-RU"/>
        </a:p>
      </dgm:t>
    </dgm:pt>
    <dgm:pt modelId="{0FF4BC92-EEB7-495F-B296-02FF1F205005}" type="pres">
      <dgm:prSet presAssocID="{22DF32D8-86E7-4FDA-B385-AED6384EC446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184311F5-0BEC-4136-A327-A905DF2465E1}" type="pres">
      <dgm:prSet presAssocID="{B35368F6-E823-4037-A710-54797C532416}" presName="node" presStyleLbl="node1" presStyleIdx="3" presStyleCnt="5" custScaleX="634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F02048-DBE4-468A-B99B-5F539E1EFC51}" type="pres">
      <dgm:prSet presAssocID="{34661C44-3EAC-4C28-AFCD-372D0C9CDF76}" presName="sibTrans" presStyleLbl="sibTrans2D1" presStyleIdx="3" presStyleCnt="4"/>
      <dgm:spPr/>
      <dgm:t>
        <a:bodyPr/>
        <a:lstStyle/>
        <a:p>
          <a:endParaRPr lang="ru-RU"/>
        </a:p>
      </dgm:t>
    </dgm:pt>
    <dgm:pt modelId="{02D7DBE2-9358-436B-B890-9259C0A9F820}" type="pres">
      <dgm:prSet presAssocID="{34661C44-3EAC-4C28-AFCD-372D0C9CDF76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0034BCB3-CA90-4744-ADD2-1F0F10E9C375}" type="pres">
      <dgm:prSet presAssocID="{B2893A20-8008-441C-9714-E33FF417BDB3}" presName="node" presStyleLbl="node1" presStyleIdx="4" presStyleCnt="5" custScaleX="583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3BDE97-9532-4C18-B422-98047DB251D0}" srcId="{089A606F-3FA3-4554-803B-9DB78941EB9B}" destId="{2B864A56-ED54-4E81-BC1D-52863DC4834D}" srcOrd="0" destOrd="0" parTransId="{6BBC9C12-308B-4601-AAA7-91C2F5423CA1}" sibTransId="{8AAC5E7F-C1C1-4B0C-BB93-65271289485D}"/>
    <dgm:cxn modelId="{72B0F25E-5305-4216-9003-330493E6A257}" type="presOf" srcId="{089A606F-3FA3-4554-803B-9DB78941EB9B}" destId="{CB6D2617-AC3D-4725-A153-2B1160248B24}" srcOrd="0" destOrd="0" presId="urn:microsoft.com/office/officeart/2005/8/layout/process1"/>
    <dgm:cxn modelId="{D23DF44B-18D9-4F24-9232-15E8FEC02A1B}" type="presOf" srcId="{22DF32D8-86E7-4FDA-B385-AED6384EC446}" destId="{0FF4BC92-EEB7-495F-B296-02FF1F205005}" srcOrd="1" destOrd="0" presId="urn:microsoft.com/office/officeart/2005/8/layout/process1"/>
    <dgm:cxn modelId="{829C378F-3882-4948-AC7F-51F8E78C3D0D}" srcId="{089A606F-3FA3-4554-803B-9DB78941EB9B}" destId="{FE3893E4-9D56-49E8-A4FB-DBC46C47D0B4}" srcOrd="2" destOrd="0" parTransId="{FD7F4F65-85E4-4BF0-984A-9DCEA269596F}" sibTransId="{22DF32D8-86E7-4FDA-B385-AED6384EC446}"/>
    <dgm:cxn modelId="{71595F7A-7930-4D89-9CD3-217E0161D202}" type="presOf" srcId="{0EC48DCD-DCE6-4EDF-BD1B-8045969EA579}" destId="{AAE65F15-C7EF-4B9F-9641-CBDEDCFFD0A5}" srcOrd="1" destOrd="0" presId="urn:microsoft.com/office/officeart/2005/8/layout/process1"/>
    <dgm:cxn modelId="{5F6DBC3F-AA87-46EA-854E-3BABD9FF7D65}" type="presOf" srcId="{FE3893E4-9D56-49E8-A4FB-DBC46C47D0B4}" destId="{13D86F2A-2342-4D59-A0D4-A78B33EE11AF}" srcOrd="0" destOrd="0" presId="urn:microsoft.com/office/officeart/2005/8/layout/process1"/>
    <dgm:cxn modelId="{B542CA14-3D98-4D0D-B253-4641A5AD7919}" type="presOf" srcId="{0EC48DCD-DCE6-4EDF-BD1B-8045969EA579}" destId="{5485146D-47C9-4ED2-9D84-1746B5ECFD01}" srcOrd="0" destOrd="0" presId="urn:microsoft.com/office/officeart/2005/8/layout/process1"/>
    <dgm:cxn modelId="{03C9E3E5-5D00-4DFE-ACBC-46E3B2E57FBE}" type="presOf" srcId="{8AAC5E7F-C1C1-4B0C-BB93-65271289485D}" destId="{FB3F52E8-2BD2-4466-8EA0-2C298C00C43A}" srcOrd="0" destOrd="0" presId="urn:microsoft.com/office/officeart/2005/8/layout/process1"/>
    <dgm:cxn modelId="{CE44A8FF-4C81-44E3-B9DD-8204616542C8}" type="presOf" srcId="{34661C44-3EAC-4C28-AFCD-372D0C9CDF76}" destId="{18F02048-DBE4-468A-B99B-5F539E1EFC51}" srcOrd="0" destOrd="0" presId="urn:microsoft.com/office/officeart/2005/8/layout/process1"/>
    <dgm:cxn modelId="{13ACDBFB-15E8-43D7-ACE8-98562A7ECAA0}" srcId="{089A606F-3FA3-4554-803B-9DB78941EB9B}" destId="{B35368F6-E823-4037-A710-54797C532416}" srcOrd="3" destOrd="0" parTransId="{FA33ABB2-1597-462B-A5BA-CD3F78C52B9C}" sibTransId="{34661C44-3EAC-4C28-AFCD-372D0C9CDF76}"/>
    <dgm:cxn modelId="{38164796-1B04-4507-A794-CA42BB409DCF}" type="presOf" srcId="{2B864A56-ED54-4E81-BC1D-52863DC4834D}" destId="{40583884-E138-4246-AA42-B398A7ADF6A3}" srcOrd="0" destOrd="0" presId="urn:microsoft.com/office/officeart/2005/8/layout/process1"/>
    <dgm:cxn modelId="{2513D333-5EF4-496B-AEF5-C6EA342AA286}" type="presOf" srcId="{22DF32D8-86E7-4FDA-B385-AED6384EC446}" destId="{F2444F8B-1CDD-412C-8B51-400029F33490}" srcOrd="0" destOrd="0" presId="urn:microsoft.com/office/officeart/2005/8/layout/process1"/>
    <dgm:cxn modelId="{C274F156-B817-4EFE-8EE5-6B11A7FF8104}" type="presOf" srcId="{34661C44-3EAC-4C28-AFCD-372D0C9CDF76}" destId="{02D7DBE2-9358-436B-B890-9259C0A9F820}" srcOrd="1" destOrd="0" presId="urn:microsoft.com/office/officeart/2005/8/layout/process1"/>
    <dgm:cxn modelId="{E87AD58F-229F-48F5-8548-219459F16697}" type="presOf" srcId="{BF0A42DE-5DF7-414D-B0DC-785F0956006C}" destId="{D5B26000-FDC3-48ED-8AC3-E27B87F12D23}" srcOrd="0" destOrd="0" presId="urn:microsoft.com/office/officeart/2005/8/layout/process1"/>
    <dgm:cxn modelId="{AC8A096C-BFAD-4E4D-8AED-D4464E534FE5}" type="presOf" srcId="{8AAC5E7F-C1C1-4B0C-BB93-65271289485D}" destId="{2F486BD8-49C6-4F12-ADE9-D4D1F6A39803}" srcOrd="1" destOrd="0" presId="urn:microsoft.com/office/officeart/2005/8/layout/process1"/>
    <dgm:cxn modelId="{149EEA35-7D44-464C-B8D9-CED2C23A97C8}" srcId="{089A606F-3FA3-4554-803B-9DB78941EB9B}" destId="{B2893A20-8008-441C-9714-E33FF417BDB3}" srcOrd="4" destOrd="0" parTransId="{550DA07E-AF43-499B-AD72-334518067450}" sibTransId="{2DC9F0C4-A9E6-4CDA-B352-6BBD504BFFF6}"/>
    <dgm:cxn modelId="{DE9BFB48-5F61-4377-9117-DF40EAFF95CD}" srcId="{089A606F-3FA3-4554-803B-9DB78941EB9B}" destId="{BF0A42DE-5DF7-414D-B0DC-785F0956006C}" srcOrd="1" destOrd="0" parTransId="{05F6CE76-CBB8-4611-BBAB-D75851C743D0}" sibTransId="{0EC48DCD-DCE6-4EDF-BD1B-8045969EA579}"/>
    <dgm:cxn modelId="{B760D370-2FEC-46CD-AD13-93A5A54D6022}" type="presOf" srcId="{B35368F6-E823-4037-A710-54797C532416}" destId="{184311F5-0BEC-4136-A327-A905DF2465E1}" srcOrd="0" destOrd="0" presId="urn:microsoft.com/office/officeart/2005/8/layout/process1"/>
    <dgm:cxn modelId="{128FBC0B-0234-4A6F-98B6-9756D6D8F4C0}" type="presOf" srcId="{B2893A20-8008-441C-9714-E33FF417BDB3}" destId="{0034BCB3-CA90-4744-ADD2-1F0F10E9C375}" srcOrd="0" destOrd="0" presId="urn:microsoft.com/office/officeart/2005/8/layout/process1"/>
    <dgm:cxn modelId="{A8E46D3F-A956-4D28-A94E-C4DBDE0A85DA}" type="presParOf" srcId="{CB6D2617-AC3D-4725-A153-2B1160248B24}" destId="{40583884-E138-4246-AA42-B398A7ADF6A3}" srcOrd="0" destOrd="0" presId="urn:microsoft.com/office/officeart/2005/8/layout/process1"/>
    <dgm:cxn modelId="{DA9248DB-F363-4BCC-B001-5F7C65D23C0E}" type="presParOf" srcId="{CB6D2617-AC3D-4725-A153-2B1160248B24}" destId="{FB3F52E8-2BD2-4466-8EA0-2C298C00C43A}" srcOrd="1" destOrd="0" presId="urn:microsoft.com/office/officeart/2005/8/layout/process1"/>
    <dgm:cxn modelId="{C74375D2-E2DA-4D79-95B8-614284AF9336}" type="presParOf" srcId="{FB3F52E8-2BD2-4466-8EA0-2C298C00C43A}" destId="{2F486BD8-49C6-4F12-ADE9-D4D1F6A39803}" srcOrd="0" destOrd="0" presId="urn:microsoft.com/office/officeart/2005/8/layout/process1"/>
    <dgm:cxn modelId="{2443DEFA-E522-40A6-AF9D-4D4CEB798EA3}" type="presParOf" srcId="{CB6D2617-AC3D-4725-A153-2B1160248B24}" destId="{D5B26000-FDC3-48ED-8AC3-E27B87F12D23}" srcOrd="2" destOrd="0" presId="urn:microsoft.com/office/officeart/2005/8/layout/process1"/>
    <dgm:cxn modelId="{44F5D9C3-4647-4F84-8C1F-35E9A4633301}" type="presParOf" srcId="{CB6D2617-AC3D-4725-A153-2B1160248B24}" destId="{5485146D-47C9-4ED2-9D84-1746B5ECFD01}" srcOrd="3" destOrd="0" presId="urn:microsoft.com/office/officeart/2005/8/layout/process1"/>
    <dgm:cxn modelId="{44F2BC13-F79F-4558-9D76-85B910EEC311}" type="presParOf" srcId="{5485146D-47C9-4ED2-9D84-1746B5ECFD01}" destId="{AAE65F15-C7EF-4B9F-9641-CBDEDCFFD0A5}" srcOrd="0" destOrd="0" presId="urn:microsoft.com/office/officeart/2005/8/layout/process1"/>
    <dgm:cxn modelId="{D99E7422-D87F-44E1-8521-1A4612C373D4}" type="presParOf" srcId="{CB6D2617-AC3D-4725-A153-2B1160248B24}" destId="{13D86F2A-2342-4D59-A0D4-A78B33EE11AF}" srcOrd="4" destOrd="0" presId="urn:microsoft.com/office/officeart/2005/8/layout/process1"/>
    <dgm:cxn modelId="{4EEBB4FF-48B6-4974-9FE0-A307FED2109E}" type="presParOf" srcId="{CB6D2617-AC3D-4725-A153-2B1160248B24}" destId="{F2444F8B-1CDD-412C-8B51-400029F33490}" srcOrd="5" destOrd="0" presId="urn:microsoft.com/office/officeart/2005/8/layout/process1"/>
    <dgm:cxn modelId="{5A7B29B1-DC13-4E18-A580-ED71ECF324CD}" type="presParOf" srcId="{F2444F8B-1CDD-412C-8B51-400029F33490}" destId="{0FF4BC92-EEB7-495F-B296-02FF1F205005}" srcOrd="0" destOrd="0" presId="urn:microsoft.com/office/officeart/2005/8/layout/process1"/>
    <dgm:cxn modelId="{350EA81C-C447-47A3-96BD-713E78584F27}" type="presParOf" srcId="{CB6D2617-AC3D-4725-A153-2B1160248B24}" destId="{184311F5-0BEC-4136-A327-A905DF2465E1}" srcOrd="6" destOrd="0" presId="urn:microsoft.com/office/officeart/2005/8/layout/process1"/>
    <dgm:cxn modelId="{33443517-05A8-4EA0-9EBC-9EE0030F3EE0}" type="presParOf" srcId="{CB6D2617-AC3D-4725-A153-2B1160248B24}" destId="{18F02048-DBE4-468A-B99B-5F539E1EFC51}" srcOrd="7" destOrd="0" presId="urn:microsoft.com/office/officeart/2005/8/layout/process1"/>
    <dgm:cxn modelId="{77AEA321-C5B4-46A3-BDE8-5C87A726A1C7}" type="presParOf" srcId="{18F02048-DBE4-468A-B99B-5F539E1EFC51}" destId="{02D7DBE2-9358-436B-B890-9259C0A9F820}" srcOrd="0" destOrd="0" presId="urn:microsoft.com/office/officeart/2005/8/layout/process1"/>
    <dgm:cxn modelId="{52FD708C-2678-4B4F-876A-71079A6C64E9}" type="presParOf" srcId="{CB6D2617-AC3D-4725-A153-2B1160248B24}" destId="{0034BCB3-CA90-4744-ADD2-1F0F10E9C375}" srcOrd="8" destOrd="0" presId="urn:microsoft.com/office/officeart/2005/8/layout/process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2C46A06-13EE-406F-97B1-F44041AA1DE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0D61989-2C17-4E02-BBDE-7C2A1E2F6D66}">
      <dgm:prSet/>
      <dgm:spPr/>
      <dgm:t>
        <a:bodyPr/>
        <a:lstStyle/>
        <a:p>
          <a:pPr rtl="0"/>
          <a:r>
            <a:rPr lang="ru-RU" dirty="0" smtClean="0"/>
            <a:t>Капитальный ремонт зданий, принадлежащих Георгиевскому муниципальному району осуществляется за счёт собственных доходов бюджета.</a:t>
          </a:r>
          <a:endParaRPr lang="ru-RU" dirty="0"/>
        </a:p>
      </dgm:t>
    </dgm:pt>
    <dgm:pt modelId="{FC8D5816-CC54-42B2-89D7-CBA306F082F2}" type="parTrans" cxnId="{2A148315-D0CE-4E9F-8201-4B0E96E1DE43}">
      <dgm:prSet/>
      <dgm:spPr/>
      <dgm:t>
        <a:bodyPr/>
        <a:lstStyle/>
        <a:p>
          <a:endParaRPr lang="ru-RU"/>
        </a:p>
      </dgm:t>
    </dgm:pt>
    <dgm:pt modelId="{AFFA9468-3836-4F09-84BB-D48B7999747F}" type="sibTrans" cxnId="{2A148315-D0CE-4E9F-8201-4B0E96E1DE43}">
      <dgm:prSet/>
      <dgm:spPr/>
      <dgm:t>
        <a:bodyPr/>
        <a:lstStyle/>
        <a:p>
          <a:endParaRPr lang="ru-RU"/>
        </a:p>
      </dgm:t>
    </dgm:pt>
    <dgm:pt modelId="{04EC49BC-095F-4AAA-90D9-905F5F617F42}">
      <dgm:prSet/>
      <dgm:spPr/>
      <dgm:t>
        <a:bodyPr/>
        <a:lstStyle/>
        <a:p>
          <a:pPr rtl="0"/>
          <a:r>
            <a:rPr lang="ru-RU" smtClean="0"/>
            <a:t>Финансирование расходов на технические средства обучения находится в ведении бюджета Ставропольского края, средства целевым назначением поступают в бюджет района. </a:t>
          </a:r>
          <a:endParaRPr lang="ru-RU"/>
        </a:p>
      </dgm:t>
    </dgm:pt>
    <dgm:pt modelId="{237F6668-7EF5-4A5D-952B-893517089C0F}" type="parTrans" cxnId="{7AE0A02D-0939-4D49-85B9-0B71ACB8CC06}">
      <dgm:prSet/>
      <dgm:spPr/>
      <dgm:t>
        <a:bodyPr/>
        <a:lstStyle/>
        <a:p>
          <a:endParaRPr lang="ru-RU"/>
        </a:p>
      </dgm:t>
    </dgm:pt>
    <dgm:pt modelId="{2A01710A-7EFC-42CC-8B21-1C129D243FE0}" type="sibTrans" cxnId="{7AE0A02D-0939-4D49-85B9-0B71ACB8CC06}">
      <dgm:prSet/>
      <dgm:spPr/>
      <dgm:t>
        <a:bodyPr/>
        <a:lstStyle/>
        <a:p>
          <a:endParaRPr lang="ru-RU"/>
        </a:p>
      </dgm:t>
    </dgm:pt>
    <dgm:pt modelId="{A3745D30-0AC3-468F-BBCF-FFD0D3382562}">
      <dgm:prSet/>
      <dgm:spPr/>
      <dgm:t>
        <a:bodyPr/>
        <a:lstStyle/>
        <a:p>
          <a:pPr rtl="0"/>
          <a:r>
            <a:rPr lang="ru-RU" smtClean="0"/>
            <a:t>Финансирование расходов на выплату заработной платы педагогическим работникам находится в ведении бюджета Ставропольского края, средства целевым назначением поступают в бюджет района.</a:t>
          </a:r>
          <a:endParaRPr lang="ru-RU"/>
        </a:p>
      </dgm:t>
    </dgm:pt>
    <dgm:pt modelId="{0B7F9092-92A3-417D-9F45-9B1F3A9C03BE}" type="parTrans" cxnId="{7B46C3E9-0A1D-449C-99C4-7F4B61786BED}">
      <dgm:prSet/>
      <dgm:spPr/>
      <dgm:t>
        <a:bodyPr/>
        <a:lstStyle/>
        <a:p>
          <a:endParaRPr lang="ru-RU"/>
        </a:p>
      </dgm:t>
    </dgm:pt>
    <dgm:pt modelId="{90CDBD82-EC77-49CA-A4AB-081C42FADCBC}" type="sibTrans" cxnId="{7B46C3E9-0A1D-449C-99C4-7F4B61786BED}">
      <dgm:prSet/>
      <dgm:spPr/>
      <dgm:t>
        <a:bodyPr/>
        <a:lstStyle/>
        <a:p>
          <a:endParaRPr lang="ru-RU"/>
        </a:p>
      </dgm:t>
    </dgm:pt>
    <dgm:pt modelId="{870FD096-A097-4949-8A4F-2F8CF4825E82}" type="pres">
      <dgm:prSet presAssocID="{42C46A06-13EE-406F-97B1-F44041AA1D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FFF6EA-13E3-402C-AB61-FCBE656BB0BA}" type="pres">
      <dgm:prSet presAssocID="{60D61989-2C17-4E02-BBDE-7C2A1E2F6D6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E48C1B-D147-4889-A2FC-23F2E564D4D2}" type="pres">
      <dgm:prSet presAssocID="{AFFA9468-3836-4F09-84BB-D48B7999747F}" presName="spacer" presStyleCnt="0"/>
      <dgm:spPr/>
    </dgm:pt>
    <dgm:pt modelId="{8F57AB61-3480-4524-B46F-1521F93EB5C8}" type="pres">
      <dgm:prSet presAssocID="{04EC49BC-095F-4AAA-90D9-905F5F617F4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0345AE-666D-4029-B5E8-CA12B4CD4726}" type="pres">
      <dgm:prSet presAssocID="{2A01710A-7EFC-42CC-8B21-1C129D243FE0}" presName="spacer" presStyleCnt="0"/>
      <dgm:spPr/>
    </dgm:pt>
    <dgm:pt modelId="{979D0A25-B388-40D0-B465-AF5CBEFCCD74}" type="pres">
      <dgm:prSet presAssocID="{A3745D30-0AC3-468F-BBCF-FFD0D338256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148315-D0CE-4E9F-8201-4B0E96E1DE43}" srcId="{42C46A06-13EE-406F-97B1-F44041AA1DEA}" destId="{60D61989-2C17-4E02-BBDE-7C2A1E2F6D66}" srcOrd="0" destOrd="0" parTransId="{FC8D5816-CC54-42B2-89D7-CBA306F082F2}" sibTransId="{AFFA9468-3836-4F09-84BB-D48B7999747F}"/>
    <dgm:cxn modelId="{7B46C3E9-0A1D-449C-99C4-7F4B61786BED}" srcId="{42C46A06-13EE-406F-97B1-F44041AA1DEA}" destId="{A3745D30-0AC3-468F-BBCF-FFD0D3382562}" srcOrd="2" destOrd="0" parTransId="{0B7F9092-92A3-417D-9F45-9B1F3A9C03BE}" sibTransId="{90CDBD82-EC77-49CA-A4AB-081C42FADCBC}"/>
    <dgm:cxn modelId="{5B30D41A-AA55-4F9B-8CDE-EFA2B5B9962C}" type="presOf" srcId="{04EC49BC-095F-4AAA-90D9-905F5F617F42}" destId="{8F57AB61-3480-4524-B46F-1521F93EB5C8}" srcOrd="0" destOrd="0" presId="urn:microsoft.com/office/officeart/2005/8/layout/vList2"/>
    <dgm:cxn modelId="{EBCCE5FA-0E10-4008-8536-BA85A1DD7FD8}" type="presOf" srcId="{42C46A06-13EE-406F-97B1-F44041AA1DEA}" destId="{870FD096-A097-4949-8A4F-2F8CF4825E82}" srcOrd="0" destOrd="0" presId="urn:microsoft.com/office/officeart/2005/8/layout/vList2"/>
    <dgm:cxn modelId="{BA0CC290-7D80-4BCF-BCBA-C1C139A91A33}" type="presOf" srcId="{A3745D30-0AC3-468F-BBCF-FFD0D3382562}" destId="{979D0A25-B388-40D0-B465-AF5CBEFCCD74}" srcOrd="0" destOrd="0" presId="urn:microsoft.com/office/officeart/2005/8/layout/vList2"/>
    <dgm:cxn modelId="{FE041532-AE15-405D-A196-227A59B576E9}" type="presOf" srcId="{60D61989-2C17-4E02-BBDE-7C2A1E2F6D66}" destId="{8CFFF6EA-13E3-402C-AB61-FCBE656BB0BA}" srcOrd="0" destOrd="0" presId="urn:microsoft.com/office/officeart/2005/8/layout/vList2"/>
    <dgm:cxn modelId="{7AE0A02D-0939-4D49-85B9-0B71ACB8CC06}" srcId="{42C46A06-13EE-406F-97B1-F44041AA1DEA}" destId="{04EC49BC-095F-4AAA-90D9-905F5F617F42}" srcOrd="1" destOrd="0" parTransId="{237F6668-7EF5-4A5D-952B-893517089C0F}" sibTransId="{2A01710A-7EFC-42CC-8B21-1C129D243FE0}"/>
    <dgm:cxn modelId="{8AFCE476-D829-4C29-A4B2-63259554173F}" type="presParOf" srcId="{870FD096-A097-4949-8A4F-2F8CF4825E82}" destId="{8CFFF6EA-13E3-402C-AB61-FCBE656BB0BA}" srcOrd="0" destOrd="0" presId="urn:microsoft.com/office/officeart/2005/8/layout/vList2"/>
    <dgm:cxn modelId="{BB7DEBDC-E5E3-4572-B160-D4623AB385FA}" type="presParOf" srcId="{870FD096-A097-4949-8A4F-2F8CF4825E82}" destId="{A8E48C1B-D147-4889-A2FC-23F2E564D4D2}" srcOrd="1" destOrd="0" presId="urn:microsoft.com/office/officeart/2005/8/layout/vList2"/>
    <dgm:cxn modelId="{07E25124-7169-4E18-9FAE-D6A0835D3EA6}" type="presParOf" srcId="{870FD096-A097-4949-8A4F-2F8CF4825E82}" destId="{8F57AB61-3480-4524-B46F-1521F93EB5C8}" srcOrd="2" destOrd="0" presId="urn:microsoft.com/office/officeart/2005/8/layout/vList2"/>
    <dgm:cxn modelId="{228C026A-FBAB-4E91-BE90-46B193C0D7B7}" type="presParOf" srcId="{870FD096-A097-4949-8A4F-2F8CF4825E82}" destId="{960345AE-666D-4029-B5E8-CA12B4CD4726}" srcOrd="3" destOrd="0" presId="urn:microsoft.com/office/officeart/2005/8/layout/vList2"/>
    <dgm:cxn modelId="{BC4CFE9F-0AF9-4CF2-8973-C203D3D7ADA1}" type="presParOf" srcId="{870FD096-A097-4949-8A4F-2F8CF4825E82}" destId="{979D0A25-B388-40D0-B465-AF5CBEFCCD7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89A606F-3FA3-4554-803B-9DB78941EB9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864A56-ED54-4E81-BC1D-52863DC4834D}">
      <dgm:prSet phldrT="[Текст]" custT="1"/>
      <dgm:spPr>
        <a:solidFill>
          <a:srgbClr val="92D050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8 089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6BBC9C12-308B-4601-AAA7-91C2F5423CA1}" type="parTrans" cxnId="{C63BDE97-9532-4C18-B422-98047DB251D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AAC5E7F-C1C1-4B0C-BB93-65271289485D}" type="sibTrans" cxnId="{C63BDE97-9532-4C18-B422-98047DB251D0}">
      <dgm:prSet/>
      <dgm:spPr>
        <a:solidFill>
          <a:srgbClr val="3399FF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F0A42DE-5DF7-414D-B0DC-785F0956006C}">
      <dgm:prSet phldrT="[Текст]" custT="1"/>
      <dgm:spPr>
        <a:solidFill>
          <a:srgbClr val="EBF682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11 747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05F6CE76-CBB8-4611-BBAB-D75851C743D0}" type="parTrans" cxnId="{DE9BFB48-5F61-4377-9117-DF40EAFF95C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EC48DCD-DCE6-4EDF-BD1B-8045969EA579}" type="sibTrans" cxnId="{DE9BFB48-5F61-4377-9117-DF40EAFF95CD}">
      <dgm:prSet/>
      <dgm:spPr>
        <a:solidFill>
          <a:srgbClr val="3399FF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E3893E4-9D56-49E8-A4FB-DBC46C47D0B4}">
      <dgm:prSet phldrT="[Текст]" custT="1"/>
      <dgm:spPr>
        <a:solidFill>
          <a:srgbClr val="F68B32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12 118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FD7F4F65-85E4-4BF0-984A-9DCEA269596F}" type="parTrans" cxnId="{829C378F-3882-4948-AC7F-51F8E78C3D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2DF32D8-86E7-4FDA-B385-AED6384EC446}" type="sibTrans" cxnId="{829C378F-3882-4948-AC7F-51F8E78C3D0D}">
      <dgm:prSet/>
      <dgm:spPr>
        <a:solidFill>
          <a:srgbClr val="3399FF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35368F6-E823-4037-A710-54797C532416}">
      <dgm:prSet custT="1"/>
      <dgm:spPr>
        <a:solidFill>
          <a:srgbClr val="FF4B4B"/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14 850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FA33ABB2-1597-462B-A5BA-CD3F78C52B9C}" type="parTrans" cxnId="{13ACDBFB-15E8-43D7-ACE8-98562A7ECA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4661C44-3EAC-4C28-AFCD-372D0C9CDF76}" type="sibTrans" cxnId="{13ACDBFB-15E8-43D7-ACE8-98562A7ECA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2893A20-8008-441C-9714-E33FF417BDB3}">
      <dgm:prSet custT="1"/>
      <dgm:spPr>
        <a:solidFill>
          <a:schemeClr val="accent1">
            <a:lumMod val="40000"/>
            <a:lumOff val="60000"/>
          </a:schemeClr>
        </a:solidFill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ru-RU" sz="2000" b="1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15 147</a:t>
          </a:r>
          <a:endParaRPr lang="ru-RU" sz="2000" b="1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550DA07E-AF43-499B-AD72-334518067450}" type="parTrans" cxnId="{149EEA35-7D44-464C-B8D9-CED2C23A97C8}">
      <dgm:prSet/>
      <dgm:spPr/>
      <dgm:t>
        <a:bodyPr/>
        <a:lstStyle/>
        <a:p>
          <a:endParaRPr lang="ru-RU"/>
        </a:p>
      </dgm:t>
    </dgm:pt>
    <dgm:pt modelId="{2DC9F0C4-A9E6-4CDA-B352-6BBD504BFFF6}" type="sibTrans" cxnId="{149EEA35-7D44-464C-B8D9-CED2C23A97C8}">
      <dgm:prSet/>
      <dgm:spPr/>
      <dgm:t>
        <a:bodyPr/>
        <a:lstStyle/>
        <a:p>
          <a:endParaRPr lang="ru-RU"/>
        </a:p>
      </dgm:t>
    </dgm:pt>
    <dgm:pt modelId="{CB6D2617-AC3D-4725-A153-2B1160248B24}" type="pres">
      <dgm:prSet presAssocID="{089A606F-3FA3-4554-803B-9DB78941EB9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583884-E138-4246-AA42-B398A7ADF6A3}" type="pres">
      <dgm:prSet presAssocID="{2B864A56-ED54-4E81-BC1D-52863DC4834D}" presName="node" presStyleLbl="node1" presStyleIdx="0" presStyleCnt="5" custScaleX="61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F52E8-2BD2-4466-8EA0-2C298C00C43A}" type="pres">
      <dgm:prSet presAssocID="{8AAC5E7F-C1C1-4B0C-BB93-65271289485D}" presName="sibTrans" presStyleLbl="sibTrans2D1" presStyleIdx="0" presStyleCnt="4"/>
      <dgm:spPr/>
      <dgm:t>
        <a:bodyPr/>
        <a:lstStyle/>
        <a:p>
          <a:endParaRPr lang="ru-RU"/>
        </a:p>
      </dgm:t>
    </dgm:pt>
    <dgm:pt modelId="{2F486BD8-49C6-4F12-ADE9-D4D1F6A39803}" type="pres">
      <dgm:prSet presAssocID="{8AAC5E7F-C1C1-4B0C-BB93-65271289485D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D5B26000-FDC3-48ED-8AC3-E27B87F12D23}" type="pres">
      <dgm:prSet presAssocID="{BF0A42DE-5DF7-414D-B0DC-785F0956006C}" presName="node" presStyleLbl="node1" presStyleIdx="1" presStyleCnt="5" custScaleX="59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85146D-47C9-4ED2-9D84-1746B5ECFD01}" type="pres">
      <dgm:prSet presAssocID="{0EC48DCD-DCE6-4EDF-BD1B-8045969EA579}" presName="sibTrans" presStyleLbl="sibTrans2D1" presStyleIdx="1" presStyleCnt="4"/>
      <dgm:spPr/>
      <dgm:t>
        <a:bodyPr/>
        <a:lstStyle/>
        <a:p>
          <a:endParaRPr lang="ru-RU"/>
        </a:p>
      </dgm:t>
    </dgm:pt>
    <dgm:pt modelId="{AAE65F15-C7EF-4B9F-9641-CBDEDCFFD0A5}" type="pres">
      <dgm:prSet presAssocID="{0EC48DCD-DCE6-4EDF-BD1B-8045969EA579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13D86F2A-2342-4D59-A0D4-A78B33EE11AF}" type="pres">
      <dgm:prSet presAssocID="{FE3893E4-9D56-49E8-A4FB-DBC46C47D0B4}" presName="node" presStyleLbl="node1" presStyleIdx="2" presStyleCnt="5" custScaleX="612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44F8B-1CDD-412C-8B51-400029F33490}" type="pres">
      <dgm:prSet presAssocID="{22DF32D8-86E7-4FDA-B385-AED6384EC446}" presName="sibTrans" presStyleLbl="sibTrans2D1" presStyleIdx="2" presStyleCnt="4"/>
      <dgm:spPr/>
      <dgm:t>
        <a:bodyPr/>
        <a:lstStyle/>
        <a:p>
          <a:endParaRPr lang="ru-RU"/>
        </a:p>
      </dgm:t>
    </dgm:pt>
    <dgm:pt modelId="{0FF4BC92-EEB7-495F-B296-02FF1F205005}" type="pres">
      <dgm:prSet presAssocID="{22DF32D8-86E7-4FDA-B385-AED6384EC446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184311F5-0BEC-4136-A327-A905DF2465E1}" type="pres">
      <dgm:prSet presAssocID="{B35368F6-E823-4037-A710-54797C532416}" presName="node" presStyleLbl="node1" presStyleIdx="3" presStyleCnt="5" custScaleX="634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F02048-DBE4-468A-B99B-5F539E1EFC51}" type="pres">
      <dgm:prSet presAssocID="{34661C44-3EAC-4C28-AFCD-372D0C9CDF76}" presName="sibTrans" presStyleLbl="sibTrans2D1" presStyleIdx="3" presStyleCnt="4"/>
      <dgm:spPr/>
      <dgm:t>
        <a:bodyPr/>
        <a:lstStyle/>
        <a:p>
          <a:endParaRPr lang="ru-RU"/>
        </a:p>
      </dgm:t>
    </dgm:pt>
    <dgm:pt modelId="{02D7DBE2-9358-436B-B890-9259C0A9F820}" type="pres">
      <dgm:prSet presAssocID="{34661C44-3EAC-4C28-AFCD-372D0C9CDF76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0034BCB3-CA90-4744-ADD2-1F0F10E9C375}" type="pres">
      <dgm:prSet presAssocID="{B2893A20-8008-441C-9714-E33FF417BDB3}" presName="node" presStyleLbl="node1" presStyleIdx="4" presStyleCnt="5" custScaleX="583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3BDE97-9532-4C18-B422-98047DB251D0}" srcId="{089A606F-3FA3-4554-803B-9DB78941EB9B}" destId="{2B864A56-ED54-4E81-BC1D-52863DC4834D}" srcOrd="0" destOrd="0" parTransId="{6BBC9C12-308B-4601-AAA7-91C2F5423CA1}" sibTransId="{8AAC5E7F-C1C1-4B0C-BB93-65271289485D}"/>
    <dgm:cxn modelId="{11EDF993-576D-4054-97CF-0BA4138F924D}" type="presOf" srcId="{2B864A56-ED54-4E81-BC1D-52863DC4834D}" destId="{40583884-E138-4246-AA42-B398A7ADF6A3}" srcOrd="0" destOrd="0" presId="urn:microsoft.com/office/officeart/2005/8/layout/process1"/>
    <dgm:cxn modelId="{19E5EDCD-8BF4-4D45-A720-5F5676B79967}" type="presOf" srcId="{34661C44-3EAC-4C28-AFCD-372D0C9CDF76}" destId="{18F02048-DBE4-468A-B99B-5F539E1EFC51}" srcOrd="0" destOrd="0" presId="urn:microsoft.com/office/officeart/2005/8/layout/process1"/>
    <dgm:cxn modelId="{829C378F-3882-4948-AC7F-51F8E78C3D0D}" srcId="{089A606F-3FA3-4554-803B-9DB78941EB9B}" destId="{FE3893E4-9D56-49E8-A4FB-DBC46C47D0B4}" srcOrd="2" destOrd="0" parTransId="{FD7F4F65-85E4-4BF0-984A-9DCEA269596F}" sibTransId="{22DF32D8-86E7-4FDA-B385-AED6384EC446}"/>
    <dgm:cxn modelId="{86CEA8E3-D1B2-46E9-84ED-0930E6336CA9}" type="presOf" srcId="{FE3893E4-9D56-49E8-A4FB-DBC46C47D0B4}" destId="{13D86F2A-2342-4D59-A0D4-A78B33EE11AF}" srcOrd="0" destOrd="0" presId="urn:microsoft.com/office/officeart/2005/8/layout/process1"/>
    <dgm:cxn modelId="{3C9888A2-8669-49E0-85C2-E4B97EAACA88}" type="presOf" srcId="{089A606F-3FA3-4554-803B-9DB78941EB9B}" destId="{CB6D2617-AC3D-4725-A153-2B1160248B24}" srcOrd="0" destOrd="0" presId="urn:microsoft.com/office/officeart/2005/8/layout/process1"/>
    <dgm:cxn modelId="{AC4B78A4-7E1E-4C63-B21C-A7B9FC71135E}" type="presOf" srcId="{22DF32D8-86E7-4FDA-B385-AED6384EC446}" destId="{0FF4BC92-EEB7-495F-B296-02FF1F205005}" srcOrd="1" destOrd="0" presId="urn:microsoft.com/office/officeart/2005/8/layout/process1"/>
    <dgm:cxn modelId="{75F36724-5E94-41E4-A3FC-1E0E61129DBC}" type="presOf" srcId="{8AAC5E7F-C1C1-4B0C-BB93-65271289485D}" destId="{FB3F52E8-2BD2-4466-8EA0-2C298C00C43A}" srcOrd="0" destOrd="0" presId="urn:microsoft.com/office/officeart/2005/8/layout/process1"/>
    <dgm:cxn modelId="{13ACDBFB-15E8-43D7-ACE8-98562A7ECAA0}" srcId="{089A606F-3FA3-4554-803B-9DB78941EB9B}" destId="{B35368F6-E823-4037-A710-54797C532416}" srcOrd="3" destOrd="0" parTransId="{FA33ABB2-1597-462B-A5BA-CD3F78C52B9C}" sibTransId="{34661C44-3EAC-4C28-AFCD-372D0C9CDF76}"/>
    <dgm:cxn modelId="{FAA30A27-1927-4371-913C-9AA47757B452}" type="presOf" srcId="{8AAC5E7F-C1C1-4B0C-BB93-65271289485D}" destId="{2F486BD8-49C6-4F12-ADE9-D4D1F6A39803}" srcOrd="1" destOrd="0" presId="urn:microsoft.com/office/officeart/2005/8/layout/process1"/>
    <dgm:cxn modelId="{149EEA35-7D44-464C-B8D9-CED2C23A97C8}" srcId="{089A606F-3FA3-4554-803B-9DB78941EB9B}" destId="{B2893A20-8008-441C-9714-E33FF417BDB3}" srcOrd="4" destOrd="0" parTransId="{550DA07E-AF43-499B-AD72-334518067450}" sibTransId="{2DC9F0C4-A9E6-4CDA-B352-6BBD504BFFF6}"/>
    <dgm:cxn modelId="{A6559810-E9C6-4724-89B6-327CAAFD486B}" type="presOf" srcId="{B35368F6-E823-4037-A710-54797C532416}" destId="{184311F5-0BEC-4136-A327-A905DF2465E1}" srcOrd="0" destOrd="0" presId="urn:microsoft.com/office/officeart/2005/8/layout/process1"/>
    <dgm:cxn modelId="{D68FDAFB-84F7-464F-A367-A1F427F590D8}" type="presOf" srcId="{B2893A20-8008-441C-9714-E33FF417BDB3}" destId="{0034BCB3-CA90-4744-ADD2-1F0F10E9C375}" srcOrd="0" destOrd="0" presId="urn:microsoft.com/office/officeart/2005/8/layout/process1"/>
    <dgm:cxn modelId="{DE9BFB48-5F61-4377-9117-DF40EAFF95CD}" srcId="{089A606F-3FA3-4554-803B-9DB78941EB9B}" destId="{BF0A42DE-5DF7-414D-B0DC-785F0956006C}" srcOrd="1" destOrd="0" parTransId="{05F6CE76-CBB8-4611-BBAB-D75851C743D0}" sibTransId="{0EC48DCD-DCE6-4EDF-BD1B-8045969EA579}"/>
    <dgm:cxn modelId="{EBEAA008-C3A5-4B19-A0C7-528997813741}" type="presOf" srcId="{34661C44-3EAC-4C28-AFCD-372D0C9CDF76}" destId="{02D7DBE2-9358-436B-B890-9259C0A9F820}" srcOrd="1" destOrd="0" presId="urn:microsoft.com/office/officeart/2005/8/layout/process1"/>
    <dgm:cxn modelId="{CDED0AFE-CC5C-4013-97B8-DE700CC3A536}" type="presOf" srcId="{22DF32D8-86E7-4FDA-B385-AED6384EC446}" destId="{F2444F8B-1CDD-412C-8B51-400029F33490}" srcOrd="0" destOrd="0" presId="urn:microsoft.com/office/officeart/2005/8/layout/process1"/>
    <dgm:cxn modelId="{27953B6F-0D58-4006-86B8-2B0FE8E2A459}" type="presOf" srcId="{BF0A42DE-5DF7-414D-B0DC-785F0956006C}" destId="{D5B26000-FDC3-48ED-8AC3-E27B87F12D23}" srcOrd="0" destOrd="0" presId="urn:microsoft.com/office/officeart/2005/8/layout/process1"/>
    <dgm:cxn modelId="{0BB1F3E5-9574-4F46-9CDD-A53839FE4C74}" type="presOf" srcId="{0EC48DCD-DCE6-4EDF-BD1B-8045969EA579}" destId="{5485146D-47C9-4ED2-9D84-1746B5ECFD01}" srcOrd="0" destOrd="0" presId="urn:microsoft.com/office/officeart/2005/8/layout/process1"/>
    <dgm:cxn modelId="{4BB12A45-3DE7-470D-A2DE-FE1A070D6F4C}" type="presOf" srcId="{0EC48DCD-DCE6-4EDF-BD1B-8045969EA579}" destId="{AAE65F15-C7EF-4B9F-9641-CBDEDCFFD0A5}" srcOrd="1" destOrd="0" presId="urn:microsoft.com/office/officeart/2005/8/layout/process1"/>
    <dgm:cxn modelId="{78DF8459-C420-4F4C-B631-8490527F29DC}" type="presParOf" srcId="{CB6D2617-AC3D-4725-A153-2B1160248B24}" destId="{40583884-E138-4246-AA42-B398A7ADF6A3}" srcOrd="0" destOrd="0" presId="urn:microsoft.com/office/officeart/2005/8/layout/process1"/>
    <dgm:cxn modelId="{74EE4672-EB29-42F0-AFC2-CC10ADDEB0BE}" type="presParOf" srcId="{CB6D2617-AC3D-4725-A153-2B1160248B24}" destId="{FB3F52E8-2BD2-4466-8EA0-2C298C00C43A}" srcOrd="1" destOrd="0" presId="urn:microsoft.com/office/officeart/2005/8/layout/process1"/>
    <dgm:cxn modelId="{6FC83005-46D0-4770-B7B1-6BD7790227D0}" type="presParOf" srcId="{FB3F52E8-2BD2-4466-8EA0-2C298C00C43A}" destId="{2F486BD8-49C6-4F12-ADE9-D4D1F6A39803}" srcOrd="0" destOrd="0" presId="urn:microsoft.com/office/officeart/2005/8/layout/process1"/>
    <dgm:cxn modelId="{A584123C-298A-4FB6-A70E-43BBDC7F0E70}" type="presParOf" srcId="{CB6D2617-AC3D-4725-A153-2B1160248B24}" destId="{D5B26000-FDC3-48ED-8AC3-E27B87F12D23}" srcOrd="2" destOrd="0" presId="urn:microsoft.com/office/officeart/2005/8/layout/process1"/>
    <dgm:cxn modelId="{1C20C782-DB6B-421E-BA8D-B5C95572CFA1}" type="presParOf" srcId="{CB6D2617-AC3D-4725-A153-2B1160248B24}" destId="{5485146D-47C9-4ED2-9D84-1746B5ECFD01}" srcOrd="3" destOrd="0" presId="urn:microsoft.com/office/officeart/2005/8/layout/process1"/>
    <dgm:cxn modelId="{7216FF3C-AA90-4AB8-A687-930458CB900F}" type="presParOf" srcId="{5485146D-47C9-4ED2-9D84-1746B5ECFD01}" destId="{AAE65F15-C7EF-4B9F-9641-CBDEDCFFD0A5}" srcOrd="0" destOrd="0" presId="urn:microsoft.com/office/officeart/2005/8/layout/process1"/>
    <dgm:cxn modelId="{95874E0E-B230-45EC-B1D0-5FA2C545FB2A}" type="presParOf" srcId="{CB6D2617-AC3D-4725-A153-2B1160248B24}" destId="{13D86F2A-2342-4D59-A0D4-A78B33EE11AF}" srcOrd="4" destOrd="0" presId="urn:microsoft.com/office/officeart/2005/8/layout/process1"/>
    <dgm:cxn modelId="{811B0D61-B1BD-46DA-96BB-D217CD34A6A1}" type="presParOf" srcId="{CB6D2617-AC3D-4725-A153-2B1160248B24}" destId="{F2444F8B-1CDD-412C-8B51-400029F33490}" srcOrd="5" destOrd="0" presId="urn:microsoft.com/office/officeart/2005/8/layout/process1"/>
    <dgm:cxn modelId="{578C69B8-2827-4C22-BD96-590488AAC93D}" type="presParOf" srcId="{F2444F8B-1CDD-412C-8B51-400029F33490}" destId="{0FF4BC92-EEB7-495F-B296-02FF1F205005}" srcOrd="0" destOrd="0" presId="urn:microsoft.com/office/officeart/2005/8/layout/process1"/>
    <dgm:cxn modelId="{CB37B4DB-214F-4EE3-AB9C-F2AE6143DB36}" type="presParOf" srcId="{CB6D2617-AC3D-4725-A153-2B1160248B24}" destId="{184311F5-0BEC-4136-A327-A905DF2465E1}" srcOrd="6" destOrd="0" presId="urn:microsoft.com/office/officeart/2005/8/layout/process1"/>
    <dgm:cxn modelId="{A7F2A137-E60B-4C71-9BA4-E1A4D386A91F}" type="presParOf" srcId="{CB6D2617-AC3D-4725-A153-2B1160248B24}" destId="{18F02048-DBE4-468A-B99B-5F539E1EFC51}" srcOrd="7" destOrd="0" presId="urn:microsoft.com/office/officeart/2005/8/layout/process1"/>
    <dgm:cxn modelId="{357BCE72-2903-4EAA-8C65-CAAEFE3ECC31}" type="presParOf" srcId="{18F02048-DBE4-468A-B99B-5F539E1EFC51}" destId="{02D7DBE2-9358-436B-B890-9259C0A9F820}" srcOrd="0" destOrd="0" presId="urn:microsoft.com/office/officeart/2005/8/layout/process1"/>
    <dgm:cxn modelId="{FBAA46BC-13AC-4D24-8C13-EB26B725F221}" type="presParOf" srcId="{CB6D2617-AC3D-4725-A153-2B1160248B24}" destId="{0034BCB3-CA90-4744-ADD2-1F0F10E9C375}" srcOrd="8" destOrd="0" presId="urn:microsoft.com/office/officeart/2005/8/layout/process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92A0A7F-F4E2-48AE-8EBD-678614AE250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54733E-41A3-44A5-8085-4A2E0E33617D}">
      <dgm:prSet/>
      <dgm:spPr/>
      <dgm:t>
        <a:bodyPr/>
        <a:lstStyle/>
        <a:p>
          <a:pPr rtl="0"/>
          <a:r>
            <a:rPr lang="ru-RU" b="1" dirty="0" smtClean="0"/>
            <a:t>Из бюджета Георгиевского муниципального района оказывается поддержка субъектам малого предпринимательства в виде грантов. Получателями грантов являются субъекты малого предпринимательства, осуществляющие свою деятельность на территории Георгиевского района.  В период с 2010 по 2015 год ежегодно четырём субъектам выделяются средства бюджета.</a:t>
          </a:r>
          <a:endParaRPr lang="ru-RU" b="1" dirty="0"/>
        </a:p>
      </dgm:t>
    </dgm:pt>
    <dgm:pt modelId="{B55BC6E0-7F41-47CE-AE07-A1DF13CAC6BF}" type="parTrans" cxnId="{332E4A68-87B0-4829-AFE8-87A6C7367017}">
      <dgm:prSet/>
      <dgm:spPr/>
      <dgm:t>
        <a:bodyPr/>
        <a:lstStyle/>
        <a:p>
          <a:endParaRPr lang="ru-RU"/>
        </a:p>
      </dgm:t>
    </dgm:pt>
    <dgm:pt modelId="{F9C88AB7-F37F-4B1A-887F-3E6B09CAE302}" type="sibTrans" cxnId="{332E4A68-87B0-4829-AFE8-87A6C7367017}">
      <dgm:prSet/>
      <dgm:spPr/>
      <dgm:t>
        <a:bodyPr/>
        <a:lstStyle/>
        <a:p>
          <a:endParaRPr lang="ru-RU"/>
        </a:p>
      </dgm:t>
    </dgm:pt>
    <dgm:pt modelId="{6545F835-8289-453E-8044-1CA32641D0A8}" type="pres">
      <dgm:prSet presAssocID="{792A0A7F-F4E2-48AE-8EBD-678614AE25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703020-5C9D-4596-B6C2-F4C684D63C0C}" type="pres">
      <dgm:prSet presAssocID="{D354733E-41A3-44A5-8085-4A2E0E33617D}" presName="parentText" presStyleLbl="node1" presStyleIdx="0" presStyleCnt="1" custScaleY="173993" custLinFactNeighborX="-227" custLinFactNeighborY="-43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2E4A68-87B0-4829-AFE8-87A6C7367017}" srcId="{792A0A7F-F4E2-48AE-8EBD-678614AE250B}" destId="{D354733E-41A3-44A5-8085-4A2E0E33617D}" srcOrd="0" destOrd="0" parTransId="{B55BC6E0-7F41-47CE-AE07-A1DF13CAC6BF}" sibTransId="{F9C88AB7-F37F-4B1A-887F-3E6B09CAE302}"/>
    <dgm:cxn modelId="{AD09FE1F-9D16-414F-B322-DF626995B626}" type="presOf" srcId="{792A0A7F-F4E2-48AE-8EBD-678614AE250B}" destId="{6545F835-8289-453E-8044-1CA32641D0A8}" srcOrd="0" destOrd="0" presId="urn:microsoft.com/office/officeart/2005/8/layout/vList2"/>
    <dgm:cxn modelId="{DA5DE19E-2A5F-4FD1-9D48-AE9F188A45F3}" type="presOf" srcId="{D354733E-41A3-44A5-8085-4A2E0E33617D}" destId="{E5703020-5C9D-4596-B6C2-F4C684D63C0C}" srcOrd="0" destOrd="0" presId="urn:microsoft.com/office/officeart/2005/8/layout/vList2"/>
    <dgm:cxn modelId="{C6949284-0D35-4D5A-9B9E-656DC7485180}" type="presParOf" srcId="{6545F835-8289-453E-8044-1CA32641D0A8}" destId="{E5703020-5C9D-4596-B6C2-F4C684D63C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92A0A7F-F4E2-48AE-8EBD-678614AE250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54733E-41A3-44A5-8085-4A2E0E33617D}">
      <dgm:prSet/>
      <dgm:spPr/>
      <dgm:t>
        <a:bodyPr/>
        <a:lstStyle/>
        <a:p>
          <a:pPr rtl="0"/>
          <a:r>
            <a:rPr lang="ru-RU" dirty="0" smtClean="0"/>
            <a:t>По следующей ссылке Вы можете ознакомиться с Порядком получения грантов  </a:t>
          </a:r>
          <a:r>
            <a:rPr lang="en-US" dirty="0" smtClean="0">
              <a:hlinkClick xmlns:r="http://schemas.openxmlformats.org/officeDocument/2006/relationships" r:id="rId1"/>
            </a:rPr>
            <a:t>http://www.gmr-sk.ru/about/admin/economics/contests/</a:t>
          </a:r>
          <a:r>
            <a:rPr lang="ru-RU" dirty="0" smtClean="0"/>
            <a:t> </a:t>
          </a:r>
          <a:endParaRPr lang="ru-RU" dirty="0"/>
        </a:p>
      </dgm:t>
    </dgm:pt>
    <dgm:pt modelId="{B55BC6E0-7F41-47CE-AE07-A1DF13CAC6BF}" type="parTrans" cxnId="{332E4A68-87B0-4829-AFE8-87A6C7367017}">
      <dgm:prSet/>
      <dgm:spPr/>
      <dgm:t>
        <a:bodyPr/>
        <a:lstStyle/>
        <a:p>
          <a:endParaRPr lang="ru-RU"/>
        </a:p>
      </dgm:t>
    </dgm:pt>
    <dgm:pt modelId="{F9C88AB7-F37F-4B1A-887F-3E6B09CAE302}" type="sibTrans" cxnId="{332E4A68-87B0-4829-AFE8-87A6C7367017}">
      <dgm:prSet/>
      <dgm:spPr/>
      <dgm:t>
        <a:bodyPr/>
        <a:lstStyle/>
        <a:p>
          <a:endParaRPr lang="ru-RU"/>
        </a:p>
      </dgm:t>
    </dgm:pt>
    <dgm:pt modelId="{6545F835-8289-453E-8044-1CA32641D0A8}" type="pres">
      <dgm:prSet presAssocID="{792A0A7F-F4E2-48AE-8EBD-678614AE25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703020-5C9D-4596-B6C2-F4C684D63C0C}" type="pres">
      <dgm:prSet presAssocID="{D354733E-41A3-44A5-8085-4A2E0E33617D}" presName="parentText" presStyleLbl="node1" presStyleIdx="0" presStyleCnt="1" custLinFactNeighborX="-1795" custLinFactNeighborY="-174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2DE9AF-1F00-4641-987E-33A14C888D64}" type="presOf" srcId="{D354733E-41A3-44A5-8085-4A2E0E33617D}" destId="{E5703020-5C9D-4596-B6C2-F4C684D63C0C}" srcOrd="0" destOrd="0" presId="urn:microsoft.com/office/officeart/2005/8/layout/vList2"/>
    <dgm:cxn modelId="{332E4A68-87B0-4829-AFE8-87A6C7367017}" srcId="{792A0A7F-F4E2-48AE-8EBD-678614AE250B}" destId="{D354733E-41A3-44A5-8085-4A2E0E33617D}" srcOrd="0" destOrd="0" parTransId="{B55BC6E0-7F41-47CE-AE07-A1DF13CAC6BF}" sibTransId="{F9C88AB7-F37F-4B1A-887F-3E6B09CAE302}"/>
    <dgm:cxn modelId="{7415746F-0976-45FF-83B1-53BF86CA1525}" type="presOf" srcId="{792A0A7F-F4E2-48AE-8EBD-678614AE250B}" destId="{6545F835-8289-453E-8044-1CA32641D0A8}" srcOrd="0" destOrd="0" presId="urn:microsoft.com/office/officeart/2005/8/layout/vList2"/>
    <dgm:cxn modelId="{EC1289F3-0255-4D78-8859-989F8DEBBC1E}" type="presParOf" srcId="{6545F835-8289-453E-8044-1CA32641D0A8}" destId="{E5703020-5C9D-4596-B6C2-F4C684D63C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6B4288B-CB3F-4BB1-953A-771C1B51863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A71E1E-8461-43E4-9503-2499BF82B6B3}">
      <dgm:prSet/>
      <dgm:spPr/>
      <dgm:t>
        <a:bodyPr/>
        <a:lstStyle/>
        <a:p>
          <a:pPr rtl="0"/>
          <a:r>
            <a:rPr lang="ru-RU" b="1" dirty="0" smtClean="0"/>
            <a:t>В 2015 году конкурс выиграли:</a:t>
          </a:r>
        </a:p>
        <a:p>
          <a:pPr rtl="0"/>
          <a:r>
            <a:rPr lang="ru-RU" b="1" dirty="0" smtClean="0"/>
            <a:t>индивидуальный предприниматель </a:t>
          </a:r>
          <a:r>
            <a:rPr lang="ru-RU" b="1" dirty="0" err="1" smtClean="0"/>
            <a:t>Арушанян</a:t>
          </a:r>
          <a:r>
            <a:rPr lang="ru-RU" b="1" dirty="0" smtClean="0"/>
            <a:t> Эрик </a:t>
          </a:r>
          <a:r>
            <a:rPr lang="ru-RU" b="1" dirty="0" err="1" smtClean="0"/>
            <a:t>Санвелович</a:t>
          </a:r>
          <a:r>
            <a:rPr lang="ru-RU" b="1" dirty="0" smtClean="0"/>
            <a:t>, бизнес-проект «Открытие закусочной»; индивидуальный предприниматель Назаренко Ольга Михайловна, бизнес-проект «Предоставление услуг по выполнению строительно-ремонтных работ»; </a:t>
          </a:r>
        </a:p>
        <a:p>
          <a:pPr rtl="0"/>
          <a:r>
            <a:rPr lang="ru-RU" b="1" dirty="0" smtClean="0"/>
            <a:t>индивидуальный предприниматель Федотова Елена Олеговна, бизнес-проект «Открытие магазина «Рассвет»»;</a:t>
          </a:r>
        </a:p>
        <a:p>
          <a:pPr rtl="0"/>
          <a:r>
            <a:rPr lang="ru-RU" b="1" dirty="0" smtClean="0"/>
            <a:t>индивидуальный предприниматель </a:t>
          </a:r>
          <a:r>
            <a:rPr lang="ru-RU" b="1" dirty="0" err="1" smtClean="0"/>
            <a:t>Шумлянская</a:t>
          </a:r>
          <a:r>
            <a:rPr lang="ru-RU" b="1" dirty="0" smtClean="0"/>
            <a:t> Ольга </a:t>
          </a:r>
          <a:r>
            <a:rPr lang="ru-RU" b="1" dirty="0" err="1" smtClean="0"/>
            <a:t>Любомировна</a:t>
          </a:r>
          <a:r>
            <a:rPr lang="ru-RU" b="1" dirty="0" smtClean="0"/>
            <a:t>, бизнес-проект «Открытие магазина «Посуда»».</a:t>
          </a:r>
        </a:p>
        <a:p>
          <a:pPr rtl="0"/>
          <a:r>
            <a:rPr lang="ru-RU" b="1" dirty="0" smtClean="0"/>
            <a:t>Каждому победителю конкурса предоставлен грант в размере 35 тысяч рублей на развитие собственного бизнеса.</a:t>
          </a:r>
          <a:endParaRPr lang="ru-RU" b="1" dirty="0"/>
        </a:p>
      </dgm:t>
    </dgm:pt>
    <dgm:pt modelId="{01109BCB-9F29-40CF-BA16-536694CAB9DF}" type="parTrans" cxnId="{2EED8559-7DC3-47FB-87C3-CFBC9C1C6270}">
      <dgm:prSet/>
      <dgm:spPr/>
      <dgm:t>
        <a:bodyPr/>
        <a:lstStyle/>
        <a:p>
          <a:endParaRPr lang="ru-RU"/>
        </a:p>
      </dgm:t>
    </dgm:pt>
    <dgm:pt modelId="{03A2BF43-1D2A-43B5-BEA6-498F8B5B1967}" type="sibTrans" cxnId="{2EED8559-7DC3-47FB-87C3-CFBC9C1C6270}">
      <dgm:prSet/>
      <dgm:spPr/>
      <dgm:t>
        <a:bodyPr/>
        <a:lstStyle/>
        <a:p>
          <a:endParaRPr lang="ru-RU"/>
        </a:p>
      </dgm:t>
    </dgm:pt>
    <dgm:pt modelId="{DFCD65CF-E87C-481C-BE11-E0F8D7CD5010}" type="pres">
      <dgm:prSet presAssocID="{06B4288B-CB3F-4BB1-953A-771C1B5186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FF31FD-4C0E-4DD6-8CC5-AB13D3A1CEF1}" type="pres">
      <dgm:prSet presAssocID="{87A71E1E-8461-43E4-9503-2499BF82B6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ED8559-7DC3-47FB-87C3-CFBC9C1C6270}" srcId="{06B4288B-CB3F-4BB1-953A-771C1B518634}" destId="{87A71E1E-8461-43E4-9503-2499BF82B6B3}" srcOrd="0" destOrd="0" parTransId="{01109BCB-9F29-40CF-BA16-536694CAB9DF}" sibTransId="{03A2BF43-1D2A-43B5-BEA6-498F8B5B1967}"/>
    <dgm:cxn modelId="{039321F6-6604-4B76-8412-1B9A74D672D5}" type="presOf" srcId="{06B4288B-CB3F-4BB1-953A-771C1B518634}" destId="{DFCD65CF-E87C-481C-BE11-E0F8D7CD5010}" srcOrd="0" destOrd="0" presId="urn:microsoft.com/office/officeart/2005/8/layout/vList2"/>
    <dgm:cxn modelId="{F89F004D-5EDD-42CA-B3AB-2881DB3C32C8}" type="presOf" srcId="{87A71E1E-8461-43E4-9503-2499BF82B6B3}" destId="{5AFF31FD-4C0E-4DD6-8CC5-AB13D3A1CEF1}" srcOrd="0" destOrd="0" presId="urn:microsoft.com/office/officeart/2005/8/layout/vList2"/>
    <dgm:cxn modelId="{F284A407-5DD7-4042-8FF9-F76BCC9F1C5D}" type="presParOf" srcId="{DFCD65CF-E87C-481C-BE11-E0F8D7CD5010}" destId="{5AFF31FD-4C0E-4DD6-8CC5-AB13D3A1CEF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EE944CB-01B8-40FB-A637-38BC41E87C2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793E9C9-3293-4502-B47D-25E0F7F7200A}">
      <dgm:prSet/>
      <dgm:spPr/>
      <dgm:t>
        <a:bodyPr/>
        <a:lstStyle/>
        <a:p>
          <a:pPr rtl="0"/>
          <a:r>
            <a:rPr lang="ru-RU" b="1" smtClean="0"/>
            <a:t>Долговая политика в предстоящий период направлена на сохранение текущего состояния муниципального долга, отсутствие долговой нагрузки.</a:t>
          </a:r>
          <a:endParaRPr lang="ru-RU"/>
        </a:p>
      </dgm:t>
    </dgm:pt>
    <dgm:pt modelId="{F969E86E-3998-4E69-9264-503C10BFAB48}" type="parTrans" cxnId="{3CE4D176-F669-40D7-A985-6F7C358DB635}">
      <dgm:prSet/>
      <dgm:spPr/>
      <dgm:t>
        <a:bodyPr/>
        <a:lstStyle/>
        <a:p>
          <a:endParaRPr lang="ru-RU"/>
        </a:p>
      </dgm:t>
    </dgm:pt>
    <dgm:pt modelId="{42469E37-B4E7-469F-A61F-61A86053A4FD}" type="sibTrans" cxnId="{3CE4D176-F669-40D7-A985-6F7C358DB635}">
      <dgm:prSet/>
      <dgm:spPr/>
      <dgm:t>
        <a:bodyPr/>
        <a:lstStyle/>
        <a:p>
          <a:endParaRPr lang="ru-RU"/>
        </a:p>
      </dgm:t>
    </dgm:pt>
    <dgm:pt modelId="{917D1761-7CFA-4DAB-8648-080BCAA8AC9C}">
      <dgm:prSet/>
      <dgm:spPr/>
      <dgm:t>
        <a:bodyPr/>
        <a:lstStyle/>
        <a:p>
          <a:pPr rtl="0"/>
          <a:r>
            <a:rPr lang="ru-RU" b="1" dirty="0" smtClean="0"/>
            <a:t>За период с 2005-2015 </a:t>
          </a:r>
          <a:r>
            <a:rPr lang="ru-RU" b="1" dirty="0" err="1" smtClean="0"/>
            <a:t>г.г</a:t>
          </a:r>
          <a:r>
            <a:rPr lang="ru-RU" b="1" dirty="0" smtClean="0"/>
            <a:t>. в Георгиевском муниципальном районе долговая нагрузка отсутствует.</a:t>
          </a:r>
          <a:endParaRPr lang="ru-RU" dirty="0"/>
        </a:p>
      </dgm:t>
    </dgm:pt>
    <dgm:pt modelId="{710EE3C3-3583-45E6-982F-CE8D9829719F}" type="parTrans" cxnId="{2EF5B784-C8F5-4520-AD1B-882ED9122ED9}">
      <dgm:prSet/>
      <dgm:spPr/>
      <dgm:t>
        <a:bodyPr/>
        <a:lstStyle/>
        <a:p>
          <a:endParaRPr lang="ru-RU"/>
        </a:p>
      </dgm:t>
    </dgm:pt>
    <dgm:pt modelId="{7CFDE21F-5EBC-44D1-9624-C4068B479234}" type="sibTrans" cxnId="{2EF5B784-C8F5-4520-AD1B-882ED9122ED9}">
      <dgm:prSet/>
      <dgm:spPr/>
      <dgm:t>
        <a:bodyPr/>
        <a:lstStyle/>
        <a:p>
          <a:endParaRPr lang="ru-RU"/>
        </a:p>
      </dgm:t>
    </dgm:pt>
    <dgm:pt modelId="{E9A4ECB2-7653-47DC-B0E3-07817DBDC032}" type="pres">
      <dgm:prSet presAssocID="{7EE944CB-01B8-40FB-A637-38BC41E87C2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3FE8DA8-2C27-4B6A-8A66-CDF6944F27C0}" type="pres">
      <dgm:prSet presAssocID="{E793E9C9-3293-4502-B47D-25E0F7F7200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964256-4FAE-4472-9EFD-B1B05DD6DE56}" type="pres">
      <dgm:prSet presAssocID="{42469E37-B4E7-469F-A61F-61A86053A4FD}" presName="spacer" presStyleCnt="0"/>
      <dgm:spPr/>
    </dgm:pt>
    <dgm:pt modelId="{8E863B24-AA0A-428D-909A-639D0691CEB7}" type="pres">
      <dgm:prSet presAssocID="{917D1761-7CFA-4DAB-8648-080BCAA8AC9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E4D176-F669-40D7-A985-6F7C358DB635}" srcId="{7EE944CB-01B8-40FB-A637-38BC41E87C21}" destId="{E793E9C9-3293-4502-B47D-25E0F7F7200A}" srcOrd="0" destOrd="0" parTransId="{F969E86E-3998-4E69-9264-503C10BFAB48}" sibTransId="{42469E37-B4E7-469F-A61F-61A86053A4FD}"/>
    <dgm:cxn modelId="{71831FD6-0A8B-4E68-9D1B-4287527E7341}" type="presOf" srcId="{7EE944CB-01B8-40FB-A637-38BC41E87C21}" destId="{E9A4ECB2-7653-47DC-B0E3-07817DBDC032}" srcOrd="0" destOrd="0" presId="urn:microsoft.com/office/officeart/2005/8/layout/vList2"/>
    <dgm:cxn modelId="{F06FB7C0-ABE3-4AC3-A5F7-20CB5B9D9B5A}" type="presOf" srcId="{917D1761-7CFA-4DAB-8648-080BCAA8AC9C}" destId="{8E863B24-AA0A-428D-909A-639D0691CEB7}" srcOrd="0" destOrd="0" presId="urn:microsoft.com/office/officeart/2005/8/layout/vList2"/>
    <dgm:cxn modelId="{2EF5B784-C8F5-4520-AD1B-882ED9122ED9}" srcId="{7EE944CB-01B8-40FB-A637-38BC41E87C21}" destId="{917D1761-7CFA-4DAB-8648-080BCAA8AC9C}" srcOrd="1" destOrd="0" parTransId="{710EE3C3-3583-45E6-982F-CE8D9829719F}" sibTransId="{7CFDE21F-5EBC-44D1-9624-C4068B479234}"/>
    <dgm:cxn modelId="{061B791D-017E-4AE9-8644-0C141D2F11BD}" type="presOf" srcId="{E793E9C9-3293-4502-B47D-25E0F7F7200A}" destId="{C3FE8DA8-2C27-4B6A-8A66-CDF6944F27C0}" srcOrd="0" destOrd="0" presId="urn:microsoft.com/office/officeart/2005/8/layout/vList2"/>
    <dgm:cxn modelId="{F64363B5-D39B-4607-A553-48754BA11F27}" type="presParOf" srcId="{E9A4ECB2-7653-47DC-B0E3-07817DBDC032}" destId="{C3FE8DA8-2C27-4B6A-8A66-CDF6944F27C0}" srcOrd="0" destOrd="0" presId="urn:microsoft.com/office/officeart/2005/8/layout/vList2"/>
    <dgm:cxn modelId="{88071219-A165-4945-A869-F4A0199207DC}" type="presParOf" srcId="{E9A4ECB2-7653-47DC-B0E3-07817DBDC032}" destId="{6E964256-4FAE-4472-9EFD-B1B05DD6DE56}" srcOrd="1" destOrd="0" presId="urn:microsoft.com/office/officeart/2005/8/layout/vList2"/>
    <dgm:cxn modelId="{21456F71-6C6D-4D78-961F-3C56958AC6D2}" type="presParOf" srcId="{E9A4ECB2-7653-47DC-B0E3-07817DBDC032}" destId="{8E863B24-AA0A-428D-909A-639D0691CEB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8771AA2-397C-4BA5-9963-24BEEF1AFE6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222187-BF3B-4195-A530-9E48279D55E8}">
      <dgm:prSet/>
      <dgm:spPr/>
      <dgm:t>
        <a:bodyPr/>
        <a:lstStyle/>
        <a:p>
          <a:pPr rtl="0"/>
          <a:r>
            <a:rPr lang="ru-RU" dirty="0" smtClean="0"/>
            <a:t>Обсуждение с населением проекта бюджета закреплено законодательно на федеральном уровне, это обязательная процедура. Помимо предварительного общественного  обсуждения проводятся публичные слушания. </a:t>
          </a:r>
          <a:endParaRPr lang="ru-RU" dirty="0"/>
        </a:p>
      </dgm:t>
    </dgm:pt>
    <dgm:pt modelId="{23690626-9BDF-427E-B5FC-868F6601FE96}" type="parTrans" cxnId="{408F9C1A-5BEC-4DD0-AEF5-D5A43007106C}">
      <dgm:prSet/>
      <dgm:spPr/>
      <dgm:t>
        <a:bodyPr/>
        <a:lstStyle/>
        <a:p>
          <a:endParaRPr lang="ru-RU"/>
        </a:p>
      </dgm:t>
    </dgm:pt>
    <dgm:pt modelId="{A88B61EB-27EB-4ABF-8126-A03F843B3169}" type="sibTrans" cxnId="{408F9C1A-5BEC-4DD0-AEF5-D5A43007106C}">
      <dgm:prSet/>
      <dgm:spPr/>
      <dgm:t>
        <a:bodyPr/>
        <a:lstStyle/>
        <a:p>
          <a:endParaRPr lang="ru-RU"/>
        </a:p>
      </dgm:t>
    </dgm:pt>
    <dgm:pt modelId="{84C9C57A-F14B-41B6-824B-4B9A34D6B976}" type="pres">
      <dgm:prSet presAssocID="{38771AA2-397C-4BA5-9963-24BEEF1AFE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E314BC-5EC9-4557-8A45-AEC7F7B1E7BD}" type="pres">
      <dgm:prSet presAssocID="{47222187-BF3B-4195-A530-9E48279D55E8}" presName="parentText" presStyleLbl="node1" presStyleIdx="0" presStyleCnt="1" custScaleY="46823" custLinFactNeighborX="-22" custLinFactNeighborY="-55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C2FD29-1C15-45E3-A638-97073DCB7AB0}" type="presOf" srcId="{47222187-BF3B-4195-A530-9E48279D55E8}" destId="{B8E314BC-5EC9-4557-8A45-AEC7F7B1E7BD}" srcOrd="0" destOrd="0" presId="urn:microsoft.com/office/officeart/2005/8/layout/vList2"/>
    <dgm:cxn modelId="{7FD5187D-6271-4244-9C9F-6CFF0F54DF4A}" type="presOf" srcId="{38771AA2-397C-4BA5-9963-24BEEF1AFE6A}" destId="{84C9C57A-F14B-41B6-824B-4B9A34D6B976}" srcOrd="0" destOrd="0" presId="urn:microsoft.com/office/officeart/2005/8/layout/vList2"/>
    <dgm:cxn modelId="{408F9C1A-5BEC-4DD0-AEF5-D5A43007106C}" srcId="{38771AA2-397C-4BA5-9963-24BEEF1AFE6A}" destId="{47222187-BF3B-4195-A530-9E48279D55E8}" srcOrd="0" destOrd="0" parTransId="{23690626-9BDF-427E-B5FC-868F6601FE96}" sibTransId="{A88B61EB-27EB-4ABF-8126-A03F843B3169}"/>
    <dgm:cxn modelId="{C8D6B575-7E67-45BD-89E1-C77C7DB321E0}" type="presParOf" srcId="{84C9C57A-F14B-41B6-824B-4B9A34D6B976}" destId="{B8E314BC-5EC9-4557-8A45-AEC7F7B1E7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3B67180-C5AC-4304-AA86-95B36E7880A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84BA99-AF4D-402A-941C-24B0C928E7E1}">
      <dgm:prSet/>
      <dgm:spPr/>
      <dgm:t>
        <a:bodyPr/>
        <a:lstStyle/>
        <a:p>
          <a:pPr rtl="0"/>
          <a:r>
            <a:rPr lang="ru-RU" dirty="0" smtClean="0"/>
            <a:t>Послание Президента федеральному собранию, Бюджетный кодекс </a:t>
          </a:r>
          <a:endParaRPr lang="ru-RU" dirty="0"/>
        </a:p>
      </dgm:t>
    </dgm:pt>
    <dgm:pt modelId="{CE5BBE1B-20A9-4677-A566-145595BD21FA}" type="parTrans" cxnId="{2085764B-8E72-4D2A-B54B-50258B9051A9}">
      <dgm:prSet/>
      <dgm:spPr/>
      <dgm:t>
        <a:bodyPr/>
        <a:lstStyle/>
        <a:p>
          <a:endParaRPr lang="ru-RU"/>
        </a:p>
      </dgm:t>
    </dgm:pt>
    <dgm:pt modelId="{9E558018-9B5A-46B8-92E7-3E99638666E0}" type="sibTrans" cxnId="{2085764B-8E72-4D2A-B54B-50258B9051A9}">
      <dgm:prSet/>
      <dgm:spPr/>
      <dgm:t>
        <a:bodyPr/>
        <a:lstStyle/>
        <a:p>
          <a:endParaRPr lang="ru-RU"/>
        </a:p>
      </dgm:t>
    </dgm:pt>
    <dgm:pt modelId="{C813F106-84E7-44F3-922A-11ACF206AE12}">
      <dgm:prSet/>
      <dgm:spPr/>
      <dgm:t>
        <a:bodyPr/>
        <a:lstStyle/>
        <a:p>
          <a:pPr rtl="0"/>
          <a:r>
            <a:rPr lang="ru-RU" dirty="0" smtClean="0"/>
            <a:t>Прогноз социально- экономического развития </a:t>
          </a:r>
          <a:endParaRPr lang="ru-RU" dirty="0"/>
        </a:p>
      </dgm:t>
    </dgm:pt>
    <dgm:pt modelId="{B32F4D67-F81E-43A1-9AD0-75FFA571BA68}" type="parTrans" cxnId="{05FEEBA6-63F7-4B3D-9765-9F5D8279CB88}">
      <dgm:prSet/>
      <dgm:spPr/>
      <dgm:t>
        <a:bodyPr/>
        <a:lstStyle/>
        <a:p>
          <a:endParaRPr lang="ru-RU"/>
        </a:p>
      </dgm:t>
    </dgm:pt>
    <dgm:pt modelId="{DF7AB681-EF80-4C71-858E-6624142D2633}" type="sibTrans" cxnId="{05FEEBA6-63F7-4B3D-9765-9F5D8279CB88}">
      <dgm:prSet/>
      <dgm:spPr/>
      <dgm:t>
        <a:bodyPr/>
        <a:lstStyle/>
        <a:p>
          <a:endParaRPr lang="ru-RU"/>
        </a:p>
      </dgm:t>
    </dgm:pt>
    <dgm:pt modelId="{307F5A62-B5AD-4CA9-A294-611B03819F77}">
      <dgm:prSet/>
      <dgm:spPr/>
      <dgm:t>
        <a:bodyPr/>
        <a:lstStyle/>
        <a:p>
          <a:pPr rtl="0"/>
          <a:r>
            <a:rPr lang="ru-RU" dirty="0" smtClean="0"/>
            <a:t>Муниципальные программы</a:t>
          </a:r>
          <a:endParaRPr lang="ru-RU" dirty="0"/>
        </a:p>
      </dgm:t>
    </dgm:pt>
    <dgm:pt modelId="{9DDC6817-0894-4E0D-811E-00FE6AF935E8}" type="parTrans" cxnId="{2C31FBAC-76AA-4D65-ADE5-7F8A21C4677F}">
      <dgm:prSet/>
      <dgm:spPr/>
      <dgm:t>
        <a:bodyPr/>
        <a:lstStyle/>
        <a:p>
          <a:endParaRPr lang="ru-RU"/>
        </a:p>
      </dgm:t>
    </dgm:pt>
    <dgm:pt modelId="{4AB13BCF-60EC-4785-80ED-358493F18FD9}" type="sibTrans" cxnId="{2C31FBAC-76AA-4D65-ADE5-7F8A21C4677F}">
      <dgm:prSet/>
      <dgm:spPr/>
      <dgm:t>
        <a:bodyPr/>
        <a:lstStyle/>
        <a:p>
          <a:endParaRPr lang="ru-RU"/>
        </a:p>
      </dgm:t>
    </dgm:pt>
    <dgm:pt modelId="{671C83BE-9879-4A67-B45A-83C5409897FA}">
      <dgm:prSet/>
      <dgm:spPr/>
      <dgm:t>
        <a:bodyPr/>
        <a:lstStyle/>
        <a:p>
          <a:pPr rtl="0"/>
          <a:r>
            <a:rPr lang="ru-RU" dirty="0" smtClean="0"/>
            <a:t>Основные направления бюджетной и налоговой политики</a:t>
          </a:r>
          <a:endParaRPr lang="ru-RU" dirty="0"/>
        </a:p>
      </dgm:t>
    </dgm:pt>
    <dgm:pt modelId="{96FC9118-5006-49E8-975C-AFC69211AED0}" type="parTrans" cxnId="{BE4FECE8-D66E-4E71-BF76-4FCD212CB356}">
      <dgm:prSet/>
      <dgm:spPr/>
      <dgm:t>
        <a:bodyPr/>
        <a:lstStyle/>
        <a:p>
          <a:endParaRPr lang="ru-RU"/>
        </a:p>
      </dgm:t>
    </dgm:pt>
    <dgm:pt modelId="{01C8E718-1CA3-45F3-9414-3D5B1825D189}" type="sibTrans" cxnId="{BE4FECE8-D66E-4E71-BF76-4FCD212CB356}">
      <dgm:prSet/>
      <dgm:spPr/>
      <dgm:t>
        <a:bodyPr/>
        <a:lstStyle/>
        <a:p>
          <a:endParaRPr lang="ru-RU"/>
        </a:p>
      </dgm:t>
    </dgm:pt>
    <dgm:pt modelId="{19970275-5836-4F3A-A138-DDF29E021365}">
      <dgm:prSet/>
      <dgm:spPr/>
      <dgm:t>
        <a:bodyPr/>
        <a:lstStyle/>
        <a:p>
          <a:pPr rtl="0"/>
          <a:r>
            <a:rPr lang="ru-RU" dirty="0" smtClean="0"/>
            <a:t>Бюджетный прогноз на период до 2021 года</a:t>
          </a:r>
          <a:endParaRPr lang="ru-RU" dirty="0"/>
        </a:p>
      </dgm:t>
    </dgm:pt>
    <dgm:pt modelId="{BAFA895C-FD87-429E-BE85-E3B34D4270F4}" type="parTrans" cxnId="{F5C295A7-1C4C-4D08-B32B-B30ADC5B01DF}">
      <dgm:prSet/>
      <dgm:spPr/>
      <dgm:t>
        <a:bodyPr/>
        <a:lstStyle/>
        <a:p>
          <a:endParaRPr lang="ru-RU"/>
        </a:p>
      </dgm:t>
    </dgm:pt>
    <dgm:pt modelId="{0BE0A40B-7A3D-4589-97E5-B98B13FC4495}" type="sibTrans" cxnId="{F5C295A7-1C4C-4D08-B32B-B30ADC5B01DF}">
      <dgm:prSet/>
      <dgm:spPr/>
      <dgm:t>
        <a:bodyPr/>
        <a:lstStyle/>
        <a:p>
          <a:endParaRPr lang="ru-RU"/>
        </a:p>
      </dgm:t>
    </dgm:pt>
    <dgm:pt modelId="{94943FA1-A9CA-4FA5-9221-9DD836E3CF2F}">
      <dgm:prSet/>
      <dgm:spPr/>
      <dgm:t>
        <a:bodyPr/>
        <a:lstStyle/>
        <a:p>
          <a:pPr rtl="0"/>
          <a:r>
            <a:rPr lang="ru-RU" dirty="0" smtClean="0"/>
            <a:t>Программа повышения эффективности управления финансами в Георгиевском муниципальном районе на период до 2021 года</a:t>
          </a:r>
          <a:endParaRPr lang="ru-RU" dirty="0"/>
        </a:p>
      </dgm:t>
    </dgm:pt>
    <dgm:pt modelId="{C938DC1C-6B23-458A-BBDA-570F70B4E0E4}" type="parTrans" cxnId="{485D5F54-CBCE-4CB2-A54C-92617C5DB7BC}">
      <dgm:prSet/>
      <dgm:spPr/>
      <dgm:t>
        <a:bodyPr/>
        <a:lstStyle/>
        <a:p>
          <a:endParaRPr lang="ru-RU"/>
        </a:p>
      </dgm:t>
    </dgm:pt>
    <dgm:pt modelId="{74A66844-888F-4917-AECB-E2EA1C683D44}" type="sibTrans" cxnId="{485D5F54-CBCE-4CB2-A54C-92617C5DB7BC}">
      <dgm:prSet/>
      <dgm:spPr/>
      <dgm:t>
        <a:bodyPr/>
        <a:lstStyle/>
        <a:p>
          <a:endParaRPr lang="ru-RU"/>
        </a:p>
      </dgm:t>
    </dgm:pt>
    <dgm:pt modelId="{82A27A36-D99F-49CC-BE21-648A019C623A}" type="pres">
      <dgm:prSet presAssocID="{33B67180-C5AC-4304-AA86-95B36E7880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456E6D-FA7B-402D-BD59-B855583E5556}" type="pres">
      <dgm:prSet presAssocID="{E184BA99-AF4D-402A-941C-24B0C928E7E1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B9628-990A-458A-929E-D08C5B620477}" type="pres">
      <dgm:prSet presAssocID="{9E558018-9B5A-46B8-92E7-3E99638666E0}" presName="spacer" presStyleCnt="0"/>
      <dgm:spPr/>
      <dgm:t>
        <a:bodyPr/>
        <a:lstStyle/>
        <a:p>
          <a:endParaRPr lang="ru-RU"/>
        </a:p>
      </dgm:t>
    </dgm:pt>
    <dgm:pt modelId="{C9CC14D5-30E0-4EAD-B4BF-A31DE1CBAF8E}" type="pres">
      <dgm:prSet presAssocID="{C813F106-84E7-44F3-922A-11ACF206AE12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87C28E-12BA-4CAA-ABCC-B0066FC9BA38}" type="pres">
      <dgm:prSet presAssocID="{DF7AB681-EF80-4C71-858E-6624142D2633}" presName="spacer" presStyleCnt="0"/>
      <dgm:spPr/>
      <dgm:t>
        <a:bodyPr/>
        <a:lstStyle/>
        <a:p>
          <a:endParaRPr lang="ru-RU"/>
        </a:p>
      </dgm:t>
    </dgm:pt>
    <dgm:pt modelId="{6B508BA0-EAF0-4E4A-8E25-10914342860F}" type="pres">
      <dgm:prSet presAssocID="{671C83BE-9879-4A67-B45A-83C5409897F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D5DEB0-A8E6-4823-B83F-9C75284979AE}" type="pres">
      <dgm:prSet presAssocID="{01C8E718-1CA3-45F3-9414-3D5B1825D189}" presName="spacer" presStyleCnt="0"/>
      <dgm:spPr/>
      <dgm:t>
        <a:bodyPr/>
        <a:lstStyle/>
        <a:p>
          <a:endParaRPr lang="ru-RU"/>
        </a:p>
      </dgm:t>
    </dgm:pt>
    <dgm:pt modelId="{E3ABF141-115D-4126-93F3-D2B477650783}" type="pres">
      <dgm:prSet presAssocID="{19970275-5836-4F3A-A138-DDF29E021365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256827-9E9C-4886-9704-A97F07B7F7F7}" type="pres">
      <dgm:prSet presAssocID="{0BE0A40B-7A3D-4589-97E5-B98B13FC4495}" presName="spacer" presStyleCnt="0"/>
      <dgm:spPr/>
      <dgm:t>
        <a:bodyPr/>
        <a:lstStyle/>
        <a:p>
          <a:endParaRPr lang="ru-RU"/>
        </a:p>
      </dgm:t>
    </dgm:pt>
    <dgm:pt modelId="{0070E1A4-5B22-4FD3-9650-E9ED00AEA897}" type="pres">
      <dgm:prSet presAssocID="{94943FA1-A9CA-4FA5-9221-9DD836E3CF2F}" presName="parentText" presStyleLbl="node1" presStyleIdx="4" presStyleCnt="6" custScaleY="1580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E29FE2-3B8E-4CD4-BBB0-BC15290A7F5F}" type="pres">
      <dgm:prSet presAssocID="{74A66844-888F-4917-AECB-E2EA1C683D44}" presName="spacer" presStyleCnt="0"/>
      <dgm:spPr/>
      <dgm:t>
        <a:bodyPr/>
        <a:lstStyle/>
        <a:p>
          <a:endParaRPr lang="ru-RU"/>
        </a:p>
      </dgm:t>
    </dgm:pt>
    <dgm:pt modelId="{0B987675-C745-40E6-A7A5-228BA4F1E8A5}" type="pres">
      <dgm:prSet presAssocID="{307F5A62-B5AD-4CA9-A294-611B03819F77}" presName="parentText" presStyleLbl="node1" presStyleIdx="5" presStyleCnt="6" custScaleY="113941" custLinFactNeighborY="-335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31FBAC-76AA-4D65-ADE5-7F8A21C4677F}" srcId="{33B67180-C5AC-4304-AA86-95B36E7880AC}" destId="{307F5A62-B5AD-4CA9-A294-611B03819F77}" srcOrd="5" destOrd="0" parTransId="{9DDC6817-0894-4E0D-811E-00FE6AF935E8}" sibTransId="{4AB13BCF-60EC-4785-80ED-358493F18FD9}"/>
    <dgm:cxn modelId="{4ED5F299-012B-4760-8D66-A8F57099B47B}" type="presOf" srcId="{94943FA1-A9CA-4FA5-9221-9DD836E3CF2F}" destId="{0070E1A4-5B22-4FD3-9650-E9ED00AEA897}" srcOrd="0" destOrd="0" presId="urn:microsoft.com/office/officeart/2005/8/layout/vList2"/>
    <dgm:cxn modelId="{05FEEBA6-63F7-4B3D-9765-9F5D8279CB88}" srcId="{33B67180-C5AC-4304-AA86-95B36E7880AC}" destId="{C813F106-84E7-44F3-922A-11ACF206AE12}" srcOrd="1" destOrd="0" parTransId="{B32F4D67-F81E-43A1-9AD0-75FFA571BA68}" sibTransId="{DF7AB681-EF80-4C71-858E-6624142D2633}"/>
    <dgm:cxn modelId="{F5C295A7-1C4C-4D08-B32B-B30ADC5B01DF}" srcId="{33B67180-C5AC-4304-AA86-95B36E7880AC}" destId="{19970275-5836-4F3A-A138-DDF29E021365}" srcOrd="3" destOrd="0" parTransId="{BAFA895C-FD87-429E-BE85-E3B34D4270F4}" sibTransId="{0BE0A40B-7A3D-4589-97E5-B98B13FC4495}"/>
    <dgm:cxn modelId="{E77F475E-F918-4C13-A667-C212DDF4D7E0}" type="presOf" srcId="{E184BA99-AF4D-402A-941C-24B0C928E7E1}" destId="{2D456E6D-FA7B-402D-BD59-B855583E5556}" srcOrd="0" destOrd="0" presId="urn:microsoft.com/office/officeart/2005/8/layout/vList2"/>
    <dgm:cxn modelId="{2085764B-8E72-4D2A-B54B-50258B9051A9}" srcId="{33B67180-C5AC-4304-AA86-95B36E7880AC}" destId="{E184BA99-AF4D-402A-941C-24B0C928E7E1}" srcOrd="0" destOrd="0" parTransId="{CE5BBE1B-20A9-4677-A566-145595BD21FA}" sibTransId="{9E558018-9B5A-46B8-92E7-3E99638666E0}"/>
    <dgm:cxn modelId="{1CA3CCA5-6F79-4A55-AC32-6387B3610560}" type="presOf" srcId="{307F5A62-B5AD-4CA9-A294-611B03819F77}" destId="{0B987675-C745-40E6-A7A5-228BA4F1E8A5}" srcOrd="0" destOrd="0" presId="urn:microsoft.com/office/officeart/2005/8/layout/vList2"/>
    <dgm:cxn modelId="{757D4CC1-3D71-45C9-8005-24438877B7BE}" type="presOf" srcId="{33B67180-C5AC-4304-AA86-95B36E7880AC}" destId="{82A27A36-D99F-49CC-BE21-648A019C623A}" srcOrd="0" destOrd="0" presId="urn:microsoft.com/office/officeart/2005/8/layout/vList2"/>
    <dgm:cxn modelId="{9E159AB6-1E30-4FB3-8A53-D90FFD6B9093}" type="presOf" srcId="{19970275-5836-4F3A-A138-DDF29E021365}" destId="{E3ABF141-115D-4126-93F3-D2B477650783}" srcOrd="0" destOrd="0" presId="urn:microsoft.com/office/officeart/2005/8/layout/vList2"/>
    <dgm:cxn modelId="{C29C36CE-E76C-46FB-92E5-91F4E595B8D2}" type="presOf" srcId="{671C83BE-9879-4A67-B45A-83C5409897FA}" destId="{6B508BA0-EAF0-4E4A-8E25-10914342860F}" srcOrd="0" destOrd="0" presId="urn:microsoft.com/office/officeart/2005/8/layout/vList2"/>
    <dgm:cxn modelId="{BE4FECE8-D66E-4E71-BF76-4FCD212CB356}" srcId="{33B67180-C5AC-4304-AA86-95B36E7880AC}" destId="{671C83BE-9879-4A67-B45A-83C5409897FA}" srcOrd="2" destOrd="0" parTransId="{96FC9118-5006-49E8-975C-AFC69211AED0}" sibTransId="{01C8E718-1CA3-45F3-9414-3D5B1825D189}"/>
    <dgm:cxn modelId="{A17A4338-84B7-4D32-A193-15709B3DEB7D}" type="presOf" srcId="{C813F106-84E7-44F3-922A-11ACF206AE12}" destId="{C9CC14D5-30E0-4EAD-B4BF-A31DE1CBAF8E}" srcOrd="0" destOrd="0" presId="urn:microsoft.com/office/officeart/2005/8/layout/vList2"/>
    <dgm:cxn modelId="{485D5F54-CBCE-4CB2-A54C-92617C5DB7BC}" srcId="{33B67180-C5AC-4304-AA86-95B36E7880AC}" destId="{94943FA1-A9CA-4FA5-9221-9DD836E3CF2F}" srcOrd="4" destOrd="0" parTransId="{C938DC1C-6B23-458A-BBDA-570F70B4E0E4}" sibTransId="{74A66844-888F-4917-AECB-E2EA1C683D44}"/>
    <dgm:cxn modelId="{8977B7C0-AB65-4C84-AC3D-19DB19D8636E}" type="presParOf" srcId="{82A27A36-D99F-49CC-BE21-648A019C623A}" destId="{2D456E6D-FA7B-402D-BD59-B855583E5556}" srcOrd="0" destOrd="0" presId="urn:microsoft.com/office/officeart/2005/8/layout/vList2"/>
    <dgm:cxn modelId="{A9A21EEC-C942-428F-865D-66A81A520B9B}" type="presParOf" srcId="{82A27A36-D99F-49CC-BE21-648A019C623A}" destId="{8D4B9628-990A-458A-929E-D08C5B620477}" srcOrd="1" destOrd="0" presId="urn:microsoft.com/office/officeart/2005/8/layout/vList2"/>
    <dgm:cxn modelId="{C846EF05-0231-49D7-A9D0-BE2DAB00E478}" type="presParOf" srcId="{82A27A36-D99F-49CC-BE21-648A019C623A}" destId="{C9CC14D5-30E0-4EAD-B4BF-A31DE1CBAF8E}" srcOrd="2" destOrd="0" presId="urn:microsoft.com/office/officeart/2005/8/layout/vList2"/>
    <dgm:cxn modelId="{43F65B2B-9B3F-4A7D-8C92-E088F4D5E3DF}" type="presParOf" srcId="{82A27A36-D99F-49CC-BE21-648A019C623A}" destId="{BA87C28E-12BA-4CAA-ABCC-B0066FC9BA38}" srcOrd="3" destOrd="0" presId="urn:microsoft.com/office/officeart/2005/8/layout/vList2"/>
    <dgm:cxn modelId="{B9FB72EC-FC68-47D1-A198-17C3349B5848}" type="presParOf" srcId="{82A27A36-D99F-49CC-BE21-648A019C623A}" destId="{6B508BA0-EAF0-4E4A-8E25-10914342860F}" srcOrd="4" destOrd="0" presId="urn:microsoft.com/office/officeart/2005/8/layout/vList2"/>
    <dgm:cxn modelId="{DFDBBC9E-CBFC-40B2-88D0-14D7C8C27327}" type="presParOf" srcId="{82A27A36-D99F-49CC-BE21-648A019C623A}" destId="{EDD5DEB0-A8E6-4823-B83F-9C75284979AE}" srcOrd="5" destOrd="0" presId="urn:microsoft.com/office/officeart/2005/8/layout/vList2"/>
    <dgm:cxn modelId="{9800A667-BDA1-4143-8C72-71FB1496D26E}" type="presParOf" srcId="{82A27A36-D99F-49CC-BE21-648A019C623A}" destId="{E3ABF141-115D-4126-93F3-D2B477650783}" srcOrd="6" destOrd="0" presId="urn:microsoft.com/office/officeart/2005/8/layout/vList2"/>
    <dgm:cxn modelId="{B2D9EA78-AC08-49B9-82C8-4486809B695B}" type="presParOf" srcId="{82A27A36-D99F-49CC-BE21-648A019C623A}" destId="{E3256827-9E9C-4886-9704-A97F07B7F7F7}" srcOrd="7" destOrd="0" presId="urn:microsoft.com/office/officeart/2005/8/layout/vList2"/>
    <dgm:cxn modelId="{49C49C6E-D483-4257-A859-63C789ACE581}" type="presParOf" srcId="{82A27A36-D99F-49CC-BE21-648A019C623A}" destId="{0070E1A4-5B22-4FD3-9650-E9ED00AEA897}" srcOrd="8" destOrd="0" presId="urn:microsoft.com/office/officeart/2005/8/layout/vList2"/>
    <dgm:cxn modelId="{00D29AA7-2612-4682-A4FC-AA88D1408A9E}" type="presParOf" srcId="{82A27A36-D99F-49CC-BE21-648A019C623A}" destId="{D7E29FE2-3B8E-4CD4-BBB0-BC15290A7F5F}" srcOrd="9" destOrd="0" presId="urn:microsoft.com/office/officeart/2005/8/layout/vList2"/>
    <dgm:cxn modelId="{C14C824C-DE40-4080-A7F4-99F50BBC8203}" type="presParOf" srcId="{82A27A36-D99F-49CC-BE21-648A019C623A}" destId="{0B987675-C745-40E6-A7A5-228BA4F1E8A5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5EA12CA-3831-4556-8431-2E83244C06D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A0E13B-61D5-455D-B012-9FBA1F2DF8F1}">
      <dgm:prSet/>
      <dgm:spPr/>
      <dgm:t>
        <a:bodyPr/>
        <a:lstStyle/>
        <a:p>
          <a:pPr rtl="0"/>
          <a:r>
            <a:rPr lang="ru-RU" dirty="0" smtClean="0"/>
            <a:t>Публичные слушания по проекту бюджета назначаются советом Георгиевского муниципального района. Информация вместе с проектом бюджета публикуется в газете «Вестник Георгиевского района», на официальном сайте Георгиевского муниципального района. Свои замечания и предложения вы можете направить через обратную связь на сайте Георгиевского муниципального района (</a:t>
          </a:r>
          <a:r>
            <a:rPr lang="en-US" dirty="0" smtClean="0">
              <a:hlinkClick xmlns:r="http://schemas.openxmlformats.org/officeDocument/2006/relationships" r:id="rId1"/>
            </a:rPr>
            <a:t>http://www.gmr-sk.ru/about/admin/finance/obsujd/</a:t>
          </a:r>
          <a:r>
            <a:rPr lang="ru-RU" dirty="0" smtClean="0"/>
            <a:t> ), также  Вы можете их высказать на публичных слушаниях, зарегистрировавшись в качестве их участника, принять участие в прениях. В процессе обсуждения Вы можете снять, изменить или сохранить свою позицию по тому или иному вопросу. По итогам проведения публичных слушаний оформляется протокол, в который входят все не отозванные их авторами рекомендации и предложения.  В дальнейшем при принятии бюджета  депутаты Георгиевского района рассматривают и принимают окончательное решение по проекту бюджета и предложениям к нему. Решение о бюджете подлежит обязательному опубликованию. </a:t>
          </a:r>
          <a:endParaRPr lang="ru-RU" dirty="0"/>
        </a:p>
      </dgm:t>
    </dgm:pt>
    <dgm:pt modelId="{41A317C4-DA6B-4C58-9BD2-379235DECBE3}" type="parTrans" cxnId="{7929DA9B-A84C-4433-8C5A-72E1FB47D5F2}">
      <dgm:prSet/>
      <dgm:spPr/>
      <dgm:t>
        <a:bodyPr/>
        <a:lstStyle/>
        <a:p>
          <a:endParaRPr lang="ru-RU"/>
        </a:p>
      </dgm:t>
    </dgm:pt>
    <dgm:pt modelId="{D1293463-B111-465B-8D8B-731479078A99}" type="sibTrans" cxnId="{7929DA9B-A84C-4433-8C5A-72E1FB47D5F2}">
      <dgm:prSet/>
      <dgm:spPr/>
      <dgm:t>
        <a:bodyPr/>
        <a:lstStyle/>
        <a:p>
          <a:endParaRPr lang="ru-RU"/>
        </a:p>
      </dgm:t>
    </dgm:pt>
    <dgm:pt modelId="{4E172EF6-5C64-4D45-A83E-453BD5712BCF}" type="pres">
      <dgm:prSet presAssocID="{D5EA12CA-3831-4556-8431-2E83244C06D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0B5FFE-EA0E-4724-8BB9-03E87DB1B1CB}" type="pres">
      <dgm:prSet presAssocID="{F0A0E13B-61D5-455D-B012-9FBA1F2DF8F1}" presName="parentText" presStyleLbl="node1" presStyleIdx="0" presStyleCnt="1" custScaleY="105992" custLinFactNeighborX="-971" custLinFactNeighborY="-13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DFF3C2-9FDF-475E-B238-AB7166DF0401}" type="presOf" srcId="{F0A0E13B-61D5-455D-B012-9FBA1F2DF8F1}" destId="{680B5FFE-EA0E-4724-8BB9-03E87DB1B1CB}" srcOrd="0" destOrd="0" presId="urn:microsoft.com/office/officeart/2005/8/layout/vList2"/>
    <dgm:cxn modelId="{7929DA9B-A84C-4433-8C5A-72E1FB47D5F2}" srcId="{D5EA12CA-3831-4556-8431-2E83244C06D8}" destId="{F0A0E13B-61D5-455D-B012-9FBA1F2DF8F1}" srcOrd="0" destOrd="0" parTransId="{41A317C4-DA6B-4C58-9BD2-379235DECBE3}" sibTransId="{D1293463-B111-465B-8D8B-731479078A99}"/>
    <dgm:cxn modelId="{8FE11729-007C-48FA-997F-2111DE0C8D0F}" type="presOf" srcId="{D5EA12CA-3831-4556-8431-2E83244C06D8}" destId="{4E172EF6-5C64-4D45-A83E-453BD5712BCF}" srcOrd="0" destOrd="0" presId="urn:microsoft.com/office/officeart/2005/8/layout/vList2"/>
    <dgm:cxn modelId="{DF395256-21A5-4E35-82D3-E0927D3F6905}" type="presParOf" srcId="{4E172EF6-5C64-4D45-A83E-453BD5712BCF}" destId="{680B5FFE-EA0E-4724-8BB9-03E87DB1B1C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3AFF844-1826-4947-947F-C7189402E1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FC7E68-BAE1-4680-A46D-28E8C7B9DA1C}">
      <dgm:prSet/>
      <dgm:spPr/>
      <dgm:t>
        <a:bodyPr/>
        <a:lstStyle/>
        <a:p>
          <a:pPr rtl="0"/>
          <a:r>
            <a:rPr lang="ru-RU" dirty="0" smtClean="0"/>
            <a:t>Приглашаем Вас принять участие в опросе по представлению информации для граждан в доступной форме.</a:t>
          </a:r>
          <a:endParaRPr lang="ru-RU" dirty="0"/>
        </a:p>
      </dgm:t>
    </dgm:pt>
    <dgm:pt modelId="{9CB70A53-742E-45CD-A479-3DF63F67D4F3}" type="parTrans" cxnId="{66794980-8FFE-485C-89C3-5984E073C36A}">
      <dgm:prSet/>
      <dgm:spPr/>
      <dgm:t>
        <a:bodyPr/>
        <a:lstStyle/>
        <a:p>
          <a:endParaRPr lang="ru-RU"/>
        </a:p>
      </dgm:t>
    </dgm:pt>
    <dgm:pt modelId="{BDF0923A-0C8F-43D0-8037-8F2C104B47DE}" type="sibTrans" cxnId="{66794980-8FFE-485C-89C3-5984E073C36A}">
      <dgm:prSet/>
      <dgm:spPr/>
      <dgm:t>
        <a:bodyPr/>
        <a:lstStyle/>
        <a:p>
          <a:endParaRPr lang="ru-RU"/>
        </a:p>
      </dgm:t>
    </dgm:pt>
    <dgm:pt modelId="{74DDD550-76C7-4DDB-BBE3-890C0C639C2B}" type="pres">
      <dgm:prSet presAssocID="{53AFF844-1826-4947-947F-C7189402E1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40707B-2DBA-496A-8F0D-C9E00C459A7C}" type="pres">
      <dgm:prSet presAssocID="{99FC7E68-BAE1-4680-A46D-28E8C7B9DA1C}" presName="parentText" presStyleLbl="node1" presStyleIdx="0" presStyleCnt="1" custLinFactNeighborX="2797" custLinFactNeighborY="110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794980-8FFE-485C-89C3-5984E073C36A}" srcId="{53AFF844-1826-4947-947F-C7189402E166}" destId="{99FC7E68-BAE1-4680-A46D-28E8C7B9DA1C}" srcOrd="0" destOrd="0" parTransId="{9CB70A53-742E-45CD-A479-3DF63F67D4F3}" sibTransId="{BDF0923A-0C8F-43D0-8037-8F2C104B47DE}"/>
    <dgm:cxn modelId="{6F6F9DDC-BE32-4816-9CD3-5847E4A729CC}" type="presOf" srcId="{53AFF844-1826-4947-947F-C7189402E166}" destId="{74DDD550-76C7-4DDB-BBE3-890C0C639C2B}" srcOrd="0" destOrd="0" presId="urn:microsoft.com/office/officeart/2005/8/layout/vList2"/>
    <dgm:cxn modelId="{85B96E32-AC41-4CBC-A47A-13459DD024D8}" type="presOf" srcId="{99FC7E68-BAE1-4680-A46D-28E8C7B9DA1C}" destId="{C940707B-2DBA-496A-8F0D-C9E00C459A7C}" srcOrd="0" destOrd="0" presId="urn:microsoft.com/office/officeart/2005/8/layout/vList2"/>
    <dgm:cxn modelId="{34D2AB3D-75A7-49D9-B043-322B61608606}" type="presParOf" srcId="{74DDD550-76C7-4DDB-BBE3-890C0C639C2B}" destId="{C940707B-2DBA-496A-8F0D-C9E00C459A7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D37D300-21C2-4F7B-BA10-24DC8F0D2A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F8E3E60-A08C-4D85-AAFE-01CCFD30A409}">
      <dgm:prSet/>
      <dgm:spPr/>
      <dgm:t>
        <a:bodyPr/>
        <a:lstStyle/>
        <a:p>
          <a:pPr rtl="0"/>
          <a:r>
            <a:rPr lang="ru-RU" dirty="0" smtClean="0"/>
            <a:t>Нам важно Ваше мнение, мы ждём Ваших вопросов, у Вас есть возможность оказать помощь в обеспечении граждан  понятной и открытой информацией о бюджете Георгиевского муниципального района.</a:t>
          </a:r>
          <a:endParaRPr lang="ru-RU" dirty="0"/>
        </a:p>
      </dgm:t>
    </dgm:pt>
    <dgm:pt modelId="{4B1C0B30-05AA-45BB-BA56-E92F3C8A9282}" type="parTrans" cxnId="{3BA0FD46-CA03-4BD4-952E-A6FFAC0821D7}">
      <dgm:prSet/>
      <dgm:spPr/>
      <dgm:t>
        <a:bodyPr/>
        <a:lstStyle/>
        <a:p>
          <a:endParaRPr lang="ru-RU"/>
        </a:p>
      </dgm:t>
    </dgm:pt>
    <dgm:pt modelId="{A711F4FB-5BF7-46A6-ADAF-325CA6C8C07C}" type="sibTrans" cxnId="{3BA0FD46-CA03-4BD4-952E-A6FFAC0821D7}">
      <dgm:prSet/>
      <dgm:spPr/>
      <dgm:t>
        <a:bodyPr/>
        <a:lstStyle/>
        <a:p>
          <a:endParaRPr lang="ru-RU"/>
        </a:p>
      </dgm:t>
    </dgm:pt>
    <dgm:pt modelId="{E158DE58-578E-4BDF-98A8-1335BB84F7CE}" type="pres">
      <dgm:prSet presAssocID="{1D37D300-21C2-4F7B-BA10-24DC8F0D2A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97E23A-169D-4326-A48E-5135A88663DE}" type="pres">
      <dgm:prSet presAssocID="{AF8E3E60-A08C-4D85-AAFE-01CCFD30A409}" presName="parentText" presStyleLbl="node1" presStyleIdx="0" presStyleCnt="1" custLinFactNeighborX="1771" custLinFactNeighborY="3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D39CC6-DAD7-4AF6-A4CF-C6EB9219D67E}" type="presOf" srcId="{1D37D300-21C2-4F7B-BA10-24DC8F0D2A91}" destId="{E158DE58-578E-4BDF-98A8-1335BB84F7CE}" srcOrd="0" destOrd="0" presId="urn:microsoft.com/office/officeart/2005/8/layout/vList2"/>
    <dgm:cxn modelId="{6C97285A-DAA5-4759-BEF2-5043D77A6BF2}" type="presOf" srcId="{AF8E3E60-A08C-4D85-AAFE-01CCFD30A409}" destId="{9E97E23A-169D-4326-A48E-5135A88663DE}" srcOrd="0" destOrd="0" presId="urn:microsoft.com/office/officeart/2005/8/layout/vList2"/>
    <dgm:cxn modelId="{3BA0FD46-CA03-4BD4-952E-A6FFAC0821D7}" srcId="{1D37D300-21C2-4F7B-BA10-24DC8F0D2A91}" destId="{AF8E3E60-A08C-4D85-AAFE-01CCFD30A409}" srcOrd="0" destOrd="0" parTransId="{4B1C0B30-05AA-45BB-BA56-E92F3C8A9282}" sibTransId="{A711F4FB-5BF7-46A6-ADAF-325CA6C8C07C}"/>
    <dgm:cxn modelId="{8E15FC3B-C9DA-4CD6-BD7A-066985698FB6}" type="presParOf" srcId="{E158DE58-578E-4BDF-98A8-1335BB84F7CE}" destId="{9E97E23A-169D-4326-A48E-5135A88663D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F371FF97-2B4B-4F64-8EAB-2086ED8838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B524B39-733B-49CD-8500-7834A84EAA5F}">
      <dgm:prSet/>
      <dgm:spPr/>
      <dgm:t>
        <a:bodyPr/>
        <a:lstStyle/>
        <a:p>
          <a:pPr rtl="0"/>
          <a:r>
            <a:rPr lang="ru-RU" dirty="0" smtClean="0"/>
            <a:t>Перейдите по ссылке:</a:t>
          </a:r>
          <a:endParaRPr lang="ru-RU" dirty="0"/>
        </a:p>
      </dgm:t>
    </dgm:pt>
    <dgm:pt modelId="{A1450D55-37F9-4BAF-B865-07B92E6B879C}" type="parTrans" cxnId="{2DD73956-C9C1-486B-88DF-80C4C0F809CE}">
      <dgm:prSet/>
      <dgm:spPr/>
      <dgm:t>
        <a:bodyPr/>
        <a:lstStyle/>
        <a:p>
          <a:endParaRPr lang="ru-RU"/>
        </a:p>
      </dgm:t>
    </dgm:pt>
    <dgm:pt modelId="{F7C91047-6692-4EB8-8524-4832C1D0AFAF}" type="sibTrans" cxnId="{2DD73956-C9C1-486B-88DF-80C4C0F809CE}">
      <dgm:prSet/>
      <dgm:spPr/>
      <dgm:t>
        <a:bodyPr/>
        <a:lstStyle/>
        <a:p>
          <a:endParaRPr lang="ru-RU"/>
        </a:p>
      </dgm:t>
    </dgm:pt>
    <dgm:pt modelId="{2413D2EC-AE5F-4F75-A212-69F3EA3D2E46}" type="pres">
      <dgm:prSet presAssocID="{F371FF97-2B4B-4F64-8EAB-2086ED8838B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9E2DF7-F41F-4FF1-A093-4910C6C79971}" type="pres">
      <dgm:prSet presAssocID="{8B524B39-733B-49CD-8500-7834A84EAA5F}" presName="parentText" presStyleLbl="node1" presStyleIdx="0" presStyleCnt="1" custLinFactNeighborX="6466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D73956-C9C1-486B-88DF-80C4C0F809CE}" srcId="{F371FF97-2B4B-4F64-8EAB-2086ED8838BA}" destId="{8B524B39-733B-49CD-8500-7834A84EAA5F}" srcOrd="0" destOrd="0" parTransId="{A1450D55-37F9-4BAF-B865-07B92E6B879C}" sibTransId="{F7C91047-6692-4EB8-8524-4832C1D0AFAF}"/>
    <dgm:cxn modelId="{529CC5C3-7042-461D-A34E-A0EF0A2BE19C}" type="presOf" srcId="{F371FF97-2B4B-4F64-8EAB-2086ED8838BA}" destId="{2413D2EC-AE5F-4F75-A212-69F3EA3D2E46}" srcOrd="0" destOrd="0" presId="urn:microsoft.com/office/officeart/2005/8/layout/vList2"/>
    <dgm:cxn modelId="{0E7552AC-C5CD-410F-B665-1D1A389881DE}" type="presOf" srcId="{8B524B39-733B-49CD-8500-7834A84EAA5F}" destId="{9F9E2DF7-F41F-4FF1-A093-4910C6C79971}" srcOrd="0" destOrd="0" presId="urn:microsoft.com/office/officeart/2005/8/layout/vList2"/>
    <dgm:cxn modelId="{51ACE98C-9AD5-44FA-99C9-77A6DC8C1194}" type="presParOf" srcId="{2413D2EC-AE5F-4F75-A212-69F3EA3D2E46}" destId="{9F9E2DF7-F41F-4FF1-A093-4910C6C7997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3016A943-4649-4660-B9D0-21724D9943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415935C-6813-40E3-8F03-C3067FE261E3}">
      <dgm:prSet/>
      <dgm:spPr/>
      <dgm:t>
        <a:bodyPr/>
        <a:lstStyle/>
        <a:p>
          <a:pPr rtl="0"/>
          <a:r>
            <a:rPr lang="ru-RU" dirty="0" smtClean="0"/>
            <a:t>Вы можете направить обращение или позвонить в рабочие дни с 8.30 до 17.30 часов:</a:t>
          </a:r>
          <a:endParaRPr lang="ru-RU" dirty="0"/>
        </a:p>
      </dgm:t>
    </dgm:pt>
    <dgm:pt modelId="{7D9024CC-14FB-4978-B40D-D4C7BE65A9A6}" type="parTrans" cxnId="{286415EE-9A1A-467E-B03F-36CA1A0A369D}">
      <dgm:prSet/>
      <dgm:spPr/>
      <dgm:t>
        <a:bodyPr/>
        <a:lstStyle/>
        <a:p>
          <a:endParaRPr lang="ru-RU"/>
        </a:p>
      </dgm:t>
    </dgm:pt>
    <dgm:pt modelId="{CACF3E87-AF86-449F-B16E-EABBD043F9AA}" type="sibTrans" cxnId="{286415EE-9A1A-467E-B03F-36CA1A0A369D}">
      <dgm:prSet/>
      <dgm:spPr/>
      <dgm:t>
        <a:bodyPr/>
        <a:lstStyle/>
        <a:p>
          <a:endParaRPr lang="ru-RU"/>
        </a:p>
      </dgm:t>
    </dgm:pt>
    <dgm:pt modelId="{BBCC6A37-DED4-4E0C-A613-FD82F8D7B09F}" type="pres">
      <dgm:prSet presAssocID="{3016A943-4649-4660-B9D0-21724D9943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D8D3CF-011E-4F3A-B1E4-9CF788F7F431}" type="pres">
      <dgm:prSet presAssocID="{7415935C-6813-40E3-8F03-C3067FE261E3}" presName="parentText" presStyleLbl="node1" presStyleIdx="0" presStyleCnt="1" custLinFactNeighborX="-908" custLinFactNeighborY="-12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6415EE-9A1A-467E-B03F-36CA1A0A369D}" srcId="{3016A943-4649-4660-B9D0-21724D9943E0}" destId="{7415935C-6813-40E3-8F03-C3067FE261E3}" srcOrd="0" destOrd="0" parTransId="{7D9024CC-14FB-4978-B40D-D4C7BE65A9A6}" sibTransId="{CACF3E87-AF86-449F-B16E-EABBD043F9AA}"/>
    <dgm:cxn modelId="{6EC3E87A-7C8D-49BF-AE75-994F38966EA8}" type="presOf" srcId="{7415935C-6813-40E3-8F03-C3067FE261E3}" destId="{19D8D3CF-011E-4F3A-B1E4-9CF788F7F431}" srcOrd="0" destOrd="0" presId="urn:microsoft.com/office/officeart/2005/8/layout/vList2"/>
    <dgm:cxn modelId="{705E0230-C766-4180-BDCD-4AFE62488940}" type="presOf" srcId="{3016A943-4649-4660-B9D0-21724D9943E0}" destId="{BBCC6A37-DED4-4E0C-A613-FD82F8D7B09F}" srcOrd="0" destOrd="0" presId="urn:microsoft.com/office/officeart/2005/8/layout/vList2"/>
    <dgm:cxn modelId="{649B41CA-5FAC-4B13-81D5-88A55F5223A7}" type="presParOf" srcId="{BBCC6A37-DED4-4E0C-A613-FD82F8D7B09F}" destId="{19D8D3CF-011E-4F3A-B1E4-9CF788F7F43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EDC3F1-4393-46D9-9C93-9DFD703F52F7}">
      <dsp:nvSpPr>
        <dsp:cNvPr id="0" name=""/>
        <dsp:cNvSpPr/>
      </dsp:nvSpPr>
      <dsp:spPr>
        <a:xfrm>
          <a:off x="0" y="1272815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Какими будут доходы и расходы в 2016 году? Почему расходы больше доходов?</a:t>
          </a:r>
          <a:endParaRPr lang="ru-RU" sz="1800" kern="1200" dirty="0"/>
        </a:p>
      </dsp:txBody>
      <dsp:txXfrm>
        <a:off x="20674" y="1293489"/>
        <a:ext cx="10562174" cy="382155"/>
      </dsp:txXfrm>
    </dsp:sp>
    <dsp:sp modelId="{3B3E379C-C0ED-4839-B43B-C9D4220D4F61}">
      <dsp:nvSpPr>
        <dsp:cNvPr id="0" name=""/>
        <dsp:cNvSpPr/>
      </dsp:nvSpPr>
      <dsp:spPr>
        <a:xfrm>
          <a:off x="0" y="1748158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Что такое дефицит (профицит) бюджета?</a:t>
          </a:r>
          <a:endParaRPr lang="ru-RU" sz="1800" kern="1200" dirty="0"/>
        </a:p>
      </dsp:txBody>
      <dsp:txXfrm>
        <a:off x="20674" y="1768832"/>
        <a:ext cx="10562174" cy="382155"/>
      </dsp:txXfrm>
    </dsp:sp>
    <dsp:sp modelId="{0801AA47-95EB-4535-87B6-F30A9E3A7FB5}">
      <dsp:nvSpPr>
        <dsp:cNvPr id="0" name=""/>
        <dsp:cNvSpPr/>
      </dsp:nvSpPr>
      <dsp:spPr>
        <a:xfrm>
          <a:off x="0" y="2223501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Какие меры приняты для снижения риска несбалансированности местного бюджета?</a:t>
          </a:r>
          <a:endParaRPr lang="ru-RU" sz="1800" kern="1200" dirty="0"/>
        </a:p>
      </dsp:txBody>
      <dsp:txXfrm>
        <a:off x="20674" y="2244175"/>
        <a:ext cx="10562174" cy="382155"/>
      </dsp:txXfrm>
    </dsp:sp>
    <dsp:sp modelId="{3A39989E-0739-41AA-8AAB-0D96682D6AA3}">
      <dsp:nvSpPr>
        <dsp:cNvPr id="0" name=""/>
        <dsp:cNvSpPr/>
      </dsp:nvSpPr>
      <dsp:spPr>
        <a:xfrm>
          <a:off x="0" y="2698845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Как изменились показатели бюджета в сравнении с  2015 годом ? В каких условиях сформирован бюджет ?</a:t>
          </a:r>
          <a:endParaRPr lang="ru-RU" sz="1800" kern="1200" dirty="0"/>
        </a:p>
      </dsp:txBody>
      <dsp:txXfrm>
        <a:off x="20674" y="2719519"/>
        <a:ext cx="10562174" cy="382155"/>
      </dsp:txXfrm>
    </dsp:sp>
    <dsp:sp modelId="{D8218966-FD35-410A-8CAA-25ABB9C8DD42}">
      <dsp:nvSpPr>
        <dsp:cNvPr id="0" name=""/>
        <dsp:cNvSpPr/>
      </dsp:nvSpPr>
      <dsp:spPr>
        <a:xfrm>
          <a:off x="0" y="3174188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noaction"/>
            </a:rPr>
            <a:t>Почему и как уменьшились доходы?</a:t>
          </a:r>
          <a:endParaRPr lang="ru-RU" sz="1800" kern="1200" dirty="0"/>
        </a:p>
      </dsp:txBody>
      <dsp:txXfrm>
        <a:off x="20674" y="3194862"/>
        <a:ext cx="10562174" cy="382155"/>
      </dsp:txXfrm>
    </dsp:sp>
    <dsp:sp modelId="{20AB34EF-357B-4BB3-ABCF-9288513BB57A}">
      <dsp:nvSpPr>
        <dsp:cNvPr id="0" name=""/>
        <dsp:cNvSpPr/>
      </dsp:nvSpPr>
      <dsp:spPr>
        <a:xfrm>
          <a:off x="0" y="3649532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Какие доходы поступают в местный бюджет? </a:t>
          </a:r>
          <a:endParaRPr lang="ru-RU" sz="1800" kern="1200" dirty="0"/>
        </a:p>
      </dsp:txBody>
      <dsp:txXfrm>
        <a:off x="20674" y="3670206"/>
        <a:ext cx="10562174" cy="382155"/>
      </dsp:txXfrm>
    </dsp:sp>
    <dsp:sp modelId="{DCF37332-8AA9-4B4D-9B27-AA9208F3607E}">
      <dsp:nvSpPr>
        <dsp:cNvPr id="0" name=""/>
        <dsp:cNvSpPr/>
      </dsp:nvSpPr>
      <dsp:spPr>
        <a:xfrm>
          <a:off x="0" y="4124875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Какова структура доходов? </a:t>
          </a:r>
          <a:endParaRPr lang="ru-RU" sz="1800" kern="1200" dirty="0"/>
        </a:p>
      </dsp:txBody>
      <dsp:txXfrm>
        <a:off x="20674" y="4145549"/>
        <a:ext cx="10562174" cy="382155"/>
      </dsp:txXfrm>
    </dsp:sp>
    <dsp:sp modelId="{7CFA2A0A-D106-4A7D-B8A2-2020957B0280}">
      <dsp:nvSpPr>
        <dsp:cNvPr id="0" name=""/>
        <dsp:cNvSpPr/>
      </dsp:nvSpPr>
      <dsp:spPr>
        <a:xfrm>
          <a:off x="0" y="4600219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Какова структура доходов местного бюджета нецелевого характера?</a:t>
          </a:r>
          <a:endParaRPr lang="ru-RU" sz="1800" kern="1200" dirty="0"/>
        </a:p>
      </dsp:txBody>
      <dsp:txXfrm>
        <a:off x="20674" y="4620893"/>
        <a:ext cx="10562174" cy="382155"/>
      </dsp:txXfrm>
    </dsp:sp>
    <dsp:sp modelId="{BFAF3E87-D3C3-4D3B-A21C-FB9BD26532A9}">
      <dsp:nvSpPr>
        <dsp:cNvPr id="0" name=""/>
        <dsp:cNvSpPr/>
      </dsp:nvSpPr>
      <dsp:spPr>
        <a:xfrm>
          <a:off x="0" y="5075562"/>
          <a:ext cx="10603522" cy="423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hlinkClick xmlns:r="http://schemas.openxmlformats.org/officeDocument/2006/relationships" r:id="" action="ppaction://hlinksldjump"/>
            </a:rPr>
            <a:t>Какие виды налоговых и неналоговых доходов поступят в местный бюджет в 2016 году?</a:t>
          </a:r>
          <a:endParaRPr lang="ru-RU" sz="1800" kern="1200" dirty="0"/>
        </a:p>
      </dsp:txBody>
      <dsp:txXfrm>
        <a:off x="20674" y="5096236"/>
        <a:ext cx="10562174" cy="3821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FA284A-BACA-4F54-B084-5E624FC11516}">
      <dsp:nvSpPr>
        <dsp:cNvPr id="0" name=""/>
        <dsp:cNvSpPr/>
      </dsp:nvSpPr>
      <dsp:spPr>
        <a:xfrm>
          <a:off x="0" y="51636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Кто платит в бюджет больше?</a:t>
          </a:r>
          <a:endParaRPr lang="ru-RU" sz="1900" kern="1200" dirty="0"/>
        </a:p>
      </dsp:txBody>
      <dsp:txXfrm>
        <a:off x="21822" y="73458"/>
        <a:ext cx="10559878" cy="403387"/>
      </dsp:txXfrm>
    </dsp:sp>
    <dsp:sp modelId="{6B095248-8595-4B69-AB72-1DDA7B0ECD03}">
      <dsp:nvSpPr>
        <dsp:cNvPr id="0" name=""/>
        <dsp:cNvSpPr/>
      </dsp:nvSpPr>
      <dsp:spPr>
        <a:xfrm>
          <a:off x="0" y="553387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Безвозмездные поступления – что это?</a:t>
          </a:r>
          <a:endParaRPr lang="ru-RU" sz="1900" kern="1200" dirty="0"/>
        </a:p>
      </dsp:txBody>
      <dsp:txXfrm>
        <a:off x="21822" y="575209"/>
        <a:ext cx="10559878" cy="403387"/>
      </dsp:txXfrm>
    </dsp:sp>
    <dsp:sp modelId="{304FCCCC-E859-4B91-849B-5750C66C1BED}">
      <dsp:nvSpPr>
        <dsp:cNvPr id="0" name=""/>
        <dsp:cNvSpPr/>
      </dsp:nvSpPr>
      <dsp:spPr>
        <a:xfrm>
          <a:off x="0" y="1055139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Какие платные услуги оказывают учреждения?</a:t>
          </a:r>
          <a:endParaRPr lang="ru-RU" sz="1900" kern="1200" dirty="0"/>
        </a:p>
      </dsp:txBody>
      <dsp:txXfrm>
        <a:off x="21822" y="1076961"/>
        <a:ext cx="10559878" cy="403387"/>
      </dsp:txXfrm>
    </dsp:sp>
    <dsp:sp modelId="{B91B4C0A-5DA6-41BB-ABC5-7011BF389E69}">
      <dsp:nvSpPr>
        <dsp:cNvPr id="0" name=""/>
        <dsp:cNvSpPr/>
      </dsp:nvSpPr>
      <dsp:spPr>
        <a:xfrm>
          <a:off x="0" y="1556890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Какова структура межбюджетных трансфертов, зачисляемых в бюджет района? </a:t>
          </a:r>
          <a:endParaRPr lang="ru-RU" sz="1900" kern="1200" dirty="0"/>
        </a:p>
      </dsp:txBody>
      <dsp:txXfrm>
        <a:off x="21822" y="1578712"/>
        <a:ext cx="10559878" cy="403387"/>
      </dsp:txXfrm>
    </dsp:sp>
    <dsp:sp modelId="{2854E8B0-4846-433C-A1EE-DD3DF59B3927}">
      <dsp:nvSpPr>
        <dsp:cNvPr id="0" name=""/>
        <dsp:cNvSpPr/>
      </dsp:nvSpPr>
      <dsp:spPr>
        <a:xfrm>
          <a:off x="0" y="2058641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Сколько учреждений получают средства бюджета ? Какова их структура?</a:t>
          </a:r>
          <a:endParaRPr lang="ru-RU" sz="1900" kern="1200" dirty="0"/>
        </a:p>
      </dsp:txBody>
      <dsp:txXfrm>
        <a:off x="21822" y="2080463"/>
        <a:ext cx="10559878" cy="403387"/>
      </dsp:txXfrm>
    </dsp:sp>
    <dsp:sp modelId="{10A1445C-D6B5-4177-ABB5-D87431090856}">
      <dsp:nvSpPr>
        <dsp:cNvPr id="0" name=""/>
        <dsp:cNvSpPr/>
      </dsp:nvSpPr>
      <dsp:spPr>
        <a:xfrm>
          <a:off x="0" y="2560393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По каким направлениям расходуются средства? </a:t>
          </a:r>
          <a:endParaRPr lang="ru-RU" sz="1900" kern="1200" dirty="0"/>
        </a:p>
      </dsp:txBody>
      <dsp:txXfrm>
        <a:off x="21822" y="2582215"/>
        <a:ext cx="10559878" cy="403387"/>
      </dsp:txXfrm>
    </dsp:sp>
    <dsp:sp modelId="{9B9697AA-3111-4E07-BF33-837B6966B43E}">
      <dsp:nvSpPr>
        <dsp:cNvPr id="0" name=""/>
        <dsp:cNvSpPr/>
      </dsp:nvSpPr>
      <dsp:spPr>
        <a:xfrm>
          <a:off x="0" y="3062144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На какие цели в первую очередь направляются средства бюджета? </a:t>
          </a:r>
          <a:endParaRPr lang="ru-RU" sz="1900" kern="1200" dirty="0"/>
        </a:p>
      </dsp:txBody>
      <dsp:txXfrm>
        <a:off x="21822" y="3083966"/>
        <a:ext cx="10559878" cy="403387"/>
      </dsp:txXfrm>
    </dsp:sp>
    <dsp:sp modelId="{41817E8A-A612-42F1-A622-B2708AA841C5}">
      <dsp:nvSpPr>
        <dsp:cNvPr id="0" name=""/>
        <dsp:cNvSpPr/>
      </dsp:nvSpPr>
      <dsp:spPr>
        <a:xfrm>
          <a:off x="0" y="3563896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В каких пропорциях распределены расходы бюджета? </a:t>
          </a:r>
          <a:endParaRPr lang="ru-RU" sz="1900" kern="1200" dirty="0"/>
        </a:p>
      </dsp:txBody>
      <dsp:txXfrm>
        <a:off x="21822" y="3585718"/>
        <a:ext cx="10559878" cy="403387"/>
      </dsp:txXfrm>
    </dsp:sp>
    <dsp:sp modelId="{9855B808-1B72-4F10-83A7-43F90949DC00}">
      <dsp:nvSpPr>
        <dsp:cNvPr id="0" name=""/>
        <dsp:cNvSpPr/>
      </dsp:nvSpPr>
      <dsp:spPr>
        <a:xfrm>
          <a:off x="0" y="4065647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Какова структура расходов бюджета? </a:t>
          </a:r>
          <a:endParaRPr lang="ru-RU" sz="1900" kern="1200" dirty="0"/>
        </a:p>
      </dsp:txBody>
      <dsp:txXfrm>
        <a:off x="21822" y="4087469"/>
        <a:ext cx="10559878" cy="403387"/>
      </dsp:txXfrm>
    </dsp:sp>
    <dsp:sp modelId="{9EF866C8-68FC-4527-9F3D-BC97F647A11A}">
      <dsp:nvSpPr>
        <dsp:cNvPr id="0" name=""/>
        <dsp:cNvSpPr/>
      </dsp:nvSpPr>
      <dsp:spPr>
        <a:xfrm>
          <a:off x="0" y="4567398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Какие факторы повлияли на структуру расходов местного бюджета в 2016 году? </a:t>
          </a:r>
          <a:endParaRPr lang="ru-RU" sz="1900" kern="1200" dirty="0"/>
        </a:p>
      </dsp:txBody>
      <dsp:txXfrm>
        <a:off x="21822" y="4589220"/>
        <a:ext cx="10559878" cy="403387"/>
      </dsp:txXfrm>
    </dsp:sp>
    <dsp:sp modelId="{13F9F3C7-960E-4501-A56F-FC81B7A2E5E6}">
      <dsp:nvSpPr>
        <dsp:cNvPr id="0" name=""/>
        <dsp:cNvSpPr/>
      </dsp:nvSpPr>
      <dsp:spPr>
        <a:xfrm>
          <a:off x="0" y="5069150"/>
          <a:ext cx="10603522" cy="4470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hlinkClick xmlns:r="http://schemas.openxmlformats.org/officeDocument/2006/relationships" r:id="" action="ppaction://hlinksldjump"/>
            </a:rPr>
            <a:t>На какие цели расходуются средства по отдельным направлениям? </a:t>
          </a:r>
          <a:endParaRPr lang="ru-RU" sz="1900" kern="1200" dirty="0"/>
        </a:p>
      </dsp:txBody>
      <dsp:txXfrm>
        <a:off x="21822" y="5090972"/>
        <a:ext cx="10559878" cy="4033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FEEF28-685A-4304-BC25-3FCCBDFB0F71}">
      <dsp:nvSpPr>
        <dsp:cNvPr id="0" name=""/>
        <dsp:cNvSpPr/>
      </dsp:nvSpPr>
      <dsp:spPr>
        <a:xfrm>
          <a:off x="0" y="36052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Зачем нужен программный бюджет? </a:t>
          </a:r>
          <a:endParaRPr lang="ru-RU" sz="1500" kern="1200" dirty="0"/>
        </a:p>
      </dsp:txBody>
      <dsp:txXfrm>
        <a:off x="27457" y="63509"/>
        <a:ext cx="10548608" cy="507551"/>
      </dsp:txXfrm>
    </dsp:sp>
    <dsp:sp modelId="{334B2B8E-819D-4F74-A70D-D3D62FDCE642}">
      <dsp:nvSpPr>
        <dsp:cNvPr id="0" name=""/>
        <dsp:cNvSpPr/>
      </dsp:nvSpPr>
      <dsp:spPr>
        <a:xfrm>
          <a:off x="0" y="641718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Какова структура расходов бюджета в 2016 году?</a:t>
          </a:r>
          <a:endParaRPr lang="ru-RU" sz="1500" kern="1200" dirty="0"/>
        </a:p>
      </dsp:txBody>
      <dsp:txXfrm>
        <a:off x="27457" y="669175"/>
        <a:ext cx="10548608" cy="507551"/>
      </dsp:txXfrm>
    </dsp:sp>
    <dsp:sp modelId="{34ED2C9D-DE14-49D8-A9D4-EDC73BD8A84B}">
      <dsp:nvSpPr>
        <dsp:cNvPr id="0" name=""/>
        <dsp:cNvSpPr/>
      </dsp:nvSpPr>
      <dsp:spPr>
        <a:xfrm>
          <a:off x="0" y="1247383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Какие программы реализуются в Георгиевском районе в 2016 году? </a:t>
          </a:r>
          <a:endParaRPr lang="ru-RU" sz="1500" kern="1200" dirty="0"/>
        </a:p>
      </dsp:txBody>
      <dsp:txXfrm>
        <a:off x="27457" y="1274840"/>
        <a:ext cx="10548608" cy="507551"/>
      </dsp:txXfrm>
    </dsp:sp>
    <dsp:sp modelId="{4FC0AAC2-5843-48D7-A2EC-7A7B433B0E06}">
      <dsp:nvSpPr>
        <dsp:cNvPr id="0" name=""/>
        <dsp:cNvSpPr/>
      </dsp:nvSpPr>
      <dsp:spPr>
        <a:xfrm>
          <a:off x="0" y="1853049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образования"? </a:t>
          </a:r>
          <a:endParaRPr lang="ru-RU" sz="1500" kern="1200" dirty="0"/>
        </a:p>
      </dsp:txBody>
      <dsp:txXfrm>
        <a:off x="27457" y="1880506"/>
        <a:ext cx="10548608" cy="507551"/>
      </dsp:txXfrm>
    </dsp:sp>
    <dsp:sp modelId="{5C66D542-423F-46B0-A87C-18491B31E5F5}">
      <dsp:nvSpPr>
        <dsp:cNvPr id="0" name=""/>
        <dsp:cNvSpPr/>
      </dsp:nvSpPr>
      <dsp:spPr>
        <a:xfrm>
          <a:off x="0" y="2458714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Какой объём расходов направляется на развитие образования в районе?</a:t>
          </a:r>
          <a:endParaRPr lang="ru-RU" sz="1500" kern="1200" dirty="0"/>
        </a:p>
      </dsp:txBody>
      <dsp:txXfrm>
        <a:off x="27457" y="2486171"/>
        <a:ext cx="10548608" cy="507551"/>
      </dsp:txXfrm>
    </dsp:sp>
    <dsp:sp modelId="{0A60B1A0-0BA9-47EB-9999-C55D7DDEA558}">
      <dsp:nvSpPr>
        <dsp:cNvPr id="0" name=""/>
        <dsp:cNvSpPr/>
      </dsp:nvSpPr>
      <dsp:spPr>
        <a:xfrm>
          <a:off x="0" y="3064380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Какая заработная плата у педагогических работников школ в Георгиевском районе?</a:t>
          </a:r>
          <a:endParaRPr lang="ru-RU" sz="1500" kern="1200" dirty="0"/>
        </a:p>
      </dsp:txBody>
      <dsp:txXfrm>
        <a:off x="27457" y="3091837"/>
        <a:ext cx="10548608" cy="507551"/>
      </dsp:txXfrm>
    </dsp:sp>
    <dsp:sp modelId="{06854CFA-558B-4756-97B9-B563BFAAEEEE}">
      <dsp:nvSpPr>
        <dsp:cNvPr id="0" name=""/>
        <dsp:cNvSpPr/>
      </dsp:nvSpPr>
      <dsp:spPr>
        <a:xfrm>
          <a:off x="0" y="3670045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Из каких источников осуществляются расходы на капитальный ремонт сельских школ, оснащение оборудованием, выплату заработной платы педагогическим работникам? </a:t>
          </a:r>
          <a:endParaRPr lang="ru-RU" sz="1500" kern="1200" dirty="0"/>
        </a:p>
      </dsp:txBody>
      <dsp:txXfrm>
        <a:off x="27457" y="3697502"/>
        <a:ext cx="10548608" cy="507551"/>
      </dsp:txXfrm>
    </dsp:sp>
    <dsp:sp modelId="{1E8E34D2-2784-44F8-A227-657FFF0CC217}">
      <dsp:nvSpPr>
        <dsp:cNvPr id="0" name=""/>
        <dsp:cNvSpPr/>
      </dsp:nvSpPr>
      <dsp:spPr>
        <a:xfrm>
          <a:off x="0" y="4275711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"Социальная поддержка граждан" ?</a:t>
          </a:r>
          <a:endParaRPr lang="ru-RU" sz="1500" kern="1200" dirty="0"/>
        </a:p>
      </dsp:txBody>
      <dsp:txXfrm>
        <a:off x="27457" y="4303168"/>
        <a:ext cx="10548608" cy="507551"/>
      </dsp:txXfrm>
    </dsp:sp>
    <dsp:sp modelId="{F70726CA-C73B-4611-9497-2594AB39304F}">
      <dsp:nvSpPr>
        <dsp:cNvPr id="0" name=""/>
        <dsp:cNvSpPr/>
      </dsp:nvSpPr>
      <dsp:spPr>
        <a:xfrm>
          <a:off x="0" y="4881376"/>
          <a:ext cx="10603522" cy="562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hlinkClick xmlns:r="http://schemas.openxmlformats.org/officeDocument/2006/relationships" r:id="" action="ppaction://hlinksldjump"/>
            </a:rPr>
            <a:t>Какие выплаты осуществляются из бюджета  Георгиевского муниципального района  на социальную поддержку граждан?</a:t>
          </a:r>
          <a:endParaRPr lang="ru-RU" sz="1500" kern="1200" dirty="0"/>
        </a:p>
      </dsp:txBody>
      <dsp:txXfrm>
        <a:off x="27457" y="4908833"/>
        <a:ext cx="10548608" cy="5075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59301D-9495-4CEF-8576-A4E81AB3C079}">
      <dsp:nvSpPr>
        <dsp:cNvPr id="0" name=""/>
        <dsp:cNvSpPr/>
      </dsp:nvSpPr>
      <dsp:spPr>
        <a:xfrm>
          <a:off x="0" y="0"/>
          <a:ext cx="10893670" cy="7806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сельского хозяйства"? </a:t>
          </a:r>
          <a:endParaRPr lang="ru-RU" sz="1300" kern="1200" dirty="0"/>
        </a:p>
      </dsp:txBody>
      <dsp:txXfrm>
        <a:off x="38107" y="38107"/>
        <a:ext cx="10817456" cy="704421"/>
      </dsp:txXfrm>
    </dsp:sp>
    <dsp:sp modelId="{F976B167-0C26-401E-A4A8-9605CA9C7ECE}">
      <dsp:nvSpPr>
        <dsp:cNvPr id="0" name=""/>
        <dsp:cNvSpPr/>
      </dsp:nvSpPr>
      <dsp:spPr>
        <a:xfrm>
          <a:off x="0" y="766490"/>
          <a:ext cx="10893670" cy="486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hlinkClick xmlns:r="http://schemas.openxmlformats.org/officeDocument/2006/relationships" r:id="" action="ppaction://hlinksldjump"/>
            </a:rPr>
            <a:t>Какие выплаты осуществляются из бюджета  Георгиевского муниципального района  на поддержку сельского хозяйства?</a:t>
          </a:r>
          <a:endParaRPr lang="ru-RU" sz="1300" kern="1200" dirty="0"/>
        </a:p>
      </dsp:txBody>
      <dsp:txXfrm>
        <a:off x="23760" y="790250"/>
        <a:ext cx="10846150" cy="439200"/>
      </dsp:txXfrm>
    </dsp:sp>
    <dsp:sp modelId="{FD73D333-8E7D-47C9-9148-12A050FFD94E}">
      <dsp:nvSpPr>
        <dsp:cNvPr id="0" name=""/>
        <dsp:cNvSpPr/>
      </dsp:nvSpPr>
      <dsp:spPr>
        <a:xfrm>
          <a:off x="0" y="1241666"/>
          <a:ext cx="10893670" cy="99948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"Управление финансами и имуществом" ?</a:t>
          </a:r>
          <a:endParaRPr lang="ru-RU" sz="1300" kern="1200" dirty="0"/>
        </a:p>
      </dsp:txBody>
      <dsp:txXfrm>
        <a:off x="48791" y="1290457"/>
        <a:ext cx="10796088" cy="901907"/>
      </dsp:txXfrm>
    </dsp:sp>
    <dsp:sp modelId="{EC9F292D-D087-4D0E-B54D-05685DBC1EA0}">
      <dsp:nvSpPr>
        <dsp:cNvPr id="0" name=""/>
        <dsp:cNvSpPr/>
      </dsp:nvSpPr>
      <dsp:spPr>
        <a:xfrm>
          <a:off x="0" y="2304343"/>
          <a:ext cx="10893670" cy="101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культуры и сохранение культурного наследия"?</a:t>
          </a:r>
          <a:endParaRPr lang="ru-RU" sz="1300" kern="1200" dirty="0"/>
        </a:p>
      </dsp:txBody>
      <dsp:txXfrm>
        <a:off x="49322" y="2353665"/>
        <a:ext cx="10795026" cy="911713"/>
      </dsp:txXfrm>
    </dsp:sp>
    <dsp:sp modelId="{289ECF66-A45E-4B13-A395-3E5E6B5D0209}">
      <dsp:nvSpPr>
        <dsp:cNvPr id="0" name=""/>
        <dsp:cNvSpPr/>
      </dsp:nvSpPr>
      <dsp:spPr>
        <a:xfrm>
          <a:off x="0" y="3361564"/>
          <a:ext cx="10893670" cy="486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hlinkClick xmlns:r="http://schemas.openxmlformats.org/officeDocument/2006/relationships" r:id="" action="ppaction://hlinksldjump"/>
            </a:rPr>
            <a:t>Какой объём расходов направляется на развитие культуры в районе? </a:t>
          </a:r>
          <a:endParaRPr lang="ru-RU" sz="1300" kern="1200" dirty="0"/>
        </a:p>
      </dsp:txBody>
      <dsp:txXfrm>
        <a:off x="23760" y="3385324"/>
        <a:ext cx="10846150" cy="439200"/>
      </dsp:txXfrm>
    </dsp:sp>
    <dsp:sp modelId="{556954F6-2544-426B-99B2-2924F5665B53}">
      <dsp:nvSpPr>
        <dsp:cNvPr id="0" name=""/>
        <dsp:cNvSpPr/>
      </dsp:nvSpPr>
      <dsp:spPr>
        <a:xfrm>
          <a:off x="0" y="3876929"/>
          <a:ext cx="10893670" cy="486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hlinkClick xmlns:r="http://schemas.openxmlformats.org/officeDocument/2006/relationships" r:id="" action="ppaction://hlinksldjump"/>
            </a:rPr>
            <a:t>Какой уровень заработной платы работников учреждений культуры?</a:t>
          </a:r>
          <a:endParaRPr lang="ru-RU" sz="1300" kern="1200" dirty="0"/>
        </a:p>
      </dsp:txBody>
      <dsp:txXfrm>
        <a:off x="23760" y="3900689"/>
        <a:ext cx="10846150" cy="439200"/>
      </dsp:txXfrm>
    </dsp:sp>
    <dsp:sp modelId="{E4BC8260-9D88-4272-9D2D-97B8C067ADE6}">
      <dsp:nvSpPr>
        <dsp:cNvPr id="0" name=""/>
        <dsp:cNvSpPr/>
      </dsp:nvSpPr>
      <dsp:spPr>
        <a:xfrm>
          <a:off x="0" y="4374713"/>
          <a:ext cx="10893670" cy="10188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"Снижение административных барьеров, оптимизация и повышение качества предоставления государственных и муниципальных услуг" ? </a:t>
          </a:r>
          <a:endParaRPr lang="ru-RU" sz="1300" kern="1200" dirty="0"/>
        </a:p>
      </dsp:txBody>
      <dsp:txXfrm>
        <a:off x="49735" y="4424448"/>
        <a:ext cx="10794200" cy="9193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A2A6E-BC9D-40F4-996E-D694C58A6B3E}">
      <dsp:nvSpPr>
        <dsp:cNvPr id="0" name=""/>
        <dsp:cNvSpPr/>
      </dsp:nvSpPr>
      <dsp:spPr>
        <a:xfrm>
          <a:off x="0" y="100654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"О реализации молодежной политики" ?</a:t>
          </a:r>
          <a:endParaRPr lang="ru-RU" sz="1700" kern="1200" dirty="0"/>
        </a:p>
      </dsp:txBody>
      <dsp:txXfrm>
        <a:off x="31070" y="131724"/>
        <a:ext cx="10677540" cy="574340"/>
      </dsp:txXfrm>
    </dsp:sp>
    <dsp:sp modelId="{A8A53CB6-7FC9-4057-8503-1BFF68069C90}">
      <dsp:nvSpPr>
        <dsp:cNvPr id="0" name=""/>
        <dsp:cNvSpPr/>
      </dsp:nvSpPr>
      <dsp:spPr>
        <a:xfrm>
          <a:off x="0" y="786094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"Развитие физической культуры и спорта" ?</a:t>
          </a:r>
          <a:endParaRPr lang="ru-RU" sz="1700" kern="1200" dirty="0"/>
        </a:p>
      </dsp:txBody>
      <dsp:txXfrm>
        <a:off x="31070" y="817164"/>
        <a:ext cx="10677540" cy="574340"/>
      </dsp:txXfrm>
    </dsp:sp>
    <dsp:sp modelId="{C60EC29F-62D8-48E9-9E72-5F27D64A060F}">
      <dsp:nvSpPr>
        <dsp:cNvPr id="0" name=""/>
        <dsp:cNvSpPr/>
      </dsp:nvSpPr>
      <dsp:spPr>
        <a:xfrm>
          <a:off x="0" y="1471534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 "Развитие дорожного хозяйства" ?</a:t>
          </a:r>
          <a:endParaRPr lang="ru-RU" sz="1700" kern="1200" dirty="0"/>
        </a:p>
      </dsp:txBody>
      <dsp:txXfrm>
        <a:off x="31070" y="1502604"/>
        <a:ext cx="10677540" cy="574340"/>
      </dsp:txXfrm>
    </dsp:sp>
    <dsp:sp modelId="{7352F6C2-BD5D-4ECA-BBA9-97EB9FB94673}">
      <dsp:nvSpPr>
        <dsp:cNvPr id="0" name=""/>
        <dsp:cNvSpPr/>
      </dsp:nvSpPr>
      <dsp:spPr>
        <a:xfrm>
          <a:off x="0" y="2156974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Каких результатов планируется достигнуть при реализации муниципальной программы Георгиевского муниципального района "Развитие и поддержка малого и среднего предпринимательства" ?</a:t>
          </a:r>
          <a:endParaRPr lang="ru-RU" sz="1700" kern="1200" dirty="0"/>
        </a:p>
      </dsp:txBody>
      <dsp:txXfrm>
        <a:off x="31070" y="2188044"/>
        <a:ext cx="10677540" cy="574340"/>
      </dsp:txXfrm>
    </dsp:sp>
    <dsp:sp modelId="{E70FFA86-1CC5-4948-B36B-1F68C26FE5F6}">
      <dsp:nvSpPr>
        <dsp:cNvPr id="0" name=""/>
        <dsp:cNvSpPr/>
      </dsp:nvSpPr>
      <dsp:spPr>
        <a:xfrm>
          <a:off x="0" y="2842414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Какой объём долговой нагрузки на местный бюджет?</a:t>
          </a:r>
          <a:endParaRPr lang="ru-RU" sz="1700" kern="1200" dirty="0"/>
        </a:p>
      </dsp:txBody>
      <dsp:txXfrm>
        <a:off x="31070" y="2873484"/>
        <a:ext cx="10677540" cy="574340"/>
      </dsp:txXfrm>
    </dsp:sp>
    <dsp:sp modelId="{6C403ABA-B68F-4A0E-9953-947253437D59}">
      <dsp:nvSpPr>
        <dsp:cNvPr id="0" name=""/>
        <dsp:cNvSpPr/>
      </dsp:nvSpPr>
      <dsp:spPr>
        <a:xfrm>
          <a:off x="0" y="3527855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Согласуется ли бюджет с жителями района? Каковы основы составления бюджета? </a:t>
          </a:r>
          <a:endParaRPr lang="ru-RU" sz="1700" kern="1200" dirty="0"/>
        </a:p>
      </dsp:txBody>
      <dsp:txXfrm>
        <a:off x="31070" y="3558925"/>
        <a:ext cx="10677540" cy="574340"/>
      </dsp:txXfrm>
    </dsp:sp>
    <dsp:sp modelId="{7256466D-75A8-479C-9356-6AEFB9EAFF86}">
      <dsp:nvSpPr>
        <dsp:cNvPr id="0" name=""/>
        <dsp:cNvSpPr/>
      </dsp:nvSpPr>
      <dsp:spPr>
        <a:xfrm>
          <a:off x="0" y="4213295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Как я могу внести предложения в бюджет?</a:t>
          </a:r>
          <a:endParaRPr lang="ru-RU" sz="1700" kern="1200" dirty="0"/>
        </a:p>
      </dsp:txBody>
      <dsp:txXfrm>
        <a:off x="31070" y="4244365"/>
        <a:ext cx="10677540" cy="574340"/>
      </dsp:txXfrm>
    </dsp:sp>
    <dsp:sp modelId="{D7B975FA-D87C-41DF-8DEB-E1A52C26C498}">
      <dsp:nvSpPr>
        <dsp:cNvPr id="0" name=""/>
        <dsp:cNvSpPr/>
      </dsp:nvSpPr>
      <dsp:spPr>
        <a:xfrm>
          <a:off x="0" y="4906973"/>
          <a:ext cx="10739680" cy="636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hlinkClick xmlns:r="http://schemas.openxmlformats.org/officeDocument/2006/relationships" r:id="" action="ppaction://hlinksldjump"/>
            </a:rPr>
            <a:t>Контактная информация, опрос</a:t>
          </a:r>
          <a:endParaRPr lang="ru-RU" sz="1700" kern="1200" dirty="0"/>
        </a:p>
      </dsp:txBody>
      <dsp:txXfrm>
        <a:off x="31070" y="4938043"/>
        <a:ext cx="10677540" cy="5743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0F39B-2473-4411-A634-A2F31A79756E}">
      <dsp:nvSpPr>
        <dsp:cNvPr id="0" name=""/>
        <dsp:cNvSpPr/>
      </dsp:nvSpPr>
      <dsp:spPr>
        <a:xfrm>
          <a:off x="578011" y="72021"/>
          <a:ext cx="2591915" cy="2433584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1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345,4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 руб.</a:t>
          </a:r>
          <a:endParaRPr lang="ru-RU" sz="28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7588" y="428411"/>
        <a:ext cx="1832761" cy="1720804"/>
      </dsp:txXfrm>
    </dsp:sp>
    <dsp:sp modelId="{DE00D57F-2E2F-44C2-A626-C6415F560AC0}">
      <dsp:nvSpPr>
        <dsp:cNvPr id="0" name=""/>
        <dsp:cNvSpPr/>
      </dsp:nvSpPr>
      <dsp:spPr>
        <a:xfrm rot="6806797" flipH="1">
          <a:off x="422255" y="2697898"/>
          <a:ext cx="1084195" cy="34443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F13324-354D-433F-B019-D3D5303100E5}">
      <dsp:nvSpPr>
        <dsp:cNvPr id="0" name=""/>
        <dsp:cNvSpPr/>
      </dsp:nvSpPr>
      <dsp:spPr>
        <a:xfrm>
          <a:off x="-5814" y="3406750"/>
          <a:ext cx="2018940" cy="111921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2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182,4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67" y="3439531"/>
        <a:ext cx="1953378" cy="1053649"/>
      </dsp:txXfrm>
    </dsp:sp>
    <dsp:sp modelId="{159DFE2C-0AB5-4259-B765-58E014A7780E}">
      <dsp:nvSpPr>
        <dsp:cNvPr id="0" name=""/>
        <dsp:cNvSpPr/>
      </dsp:nvSpPr>
      <dsp:spPr>
        <a:xfrm rot="14794439">
          <a:off x="2388845" y="2663589"/>
          <a:ext cx="1009367" cy="344435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1E0626-5096-458C-89C3-D64160C94EFF}">
      <dsp:nvSpPr>
        <dsp:cNvPr id="0" name=""/>
        <dsp:cNvSpPr/>
      </dsp:nvSpPr>
      <dsp:spPr>
        <a:xfrm>
          <a:off x="2030813" y="3384369"/>
          <a:ext cx="1900225" cy="11192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3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163,0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63593" y="3417149"/>
        <a:ext cx="1834665" cy="10536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0F39B-2473-4411-A634-A2F31A79756E}">
      <dsp:nvSpPr>
        <dsp:cNvPr id="0" name=""/>
        <dsp:cNvSpPr/>
      </dsp:nvSpPr>
      <dsp:spPr>
        <a:xfrm>
          <a:off x="578011" y="72022"/>
          <a:ext cx="2591915" cy="2433583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1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326,9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 руб.</a:t>
          </a:r>
          <a:endParaRPr lang="ru-RU" sz="28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7588" y="428412"/>
        <a:ext cx="1832761" cy="1720803"/>
      </dsp:txXfrm>
    </dsp:sp>
    <dsp:sp modelId="{DE00D57F-2E2F-44C2-A626-C6415F560AC0}">
      <dsp:nvSpPr>
        <dsp:cNvPr id="0" name=""/>
        <dsp:cNvSpPr/>
      </dsp:nvSpPr>
      <dsp:spPr>
        <a:xfrm rot="6806798" flipH="1">
          <a:off x="422254" y="2697899"/>
          <a:ext cx="1084196" cy="344434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F13324-354D-433F-B019-D3D5303100E5}">
      <dsp:nvSpPr>
        <dsp:cNvPr id="0" name=""/>
        <dsp:cNvSpPr/>
      </dsp:nvSpPr>
      <dsp:spPr>
        <a:xfrm>
          <a:off x="-5815" y="3406751"/>
          <a:ext cx="2018939" cy="111921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2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210,2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66" y="3439532"/>
        <a:ext cx="1953377" cy="1053649"/>
      </dsp:txXfrm>
    </dsp:sp>
    <dsp:sp modelId="{159DFE2C-0AB5-4259-B765-58E014A7780E}">
      <dsp:nvSpPr>
        <dsp:cNvPr id="0" name=""/>
        <dsp:cNvSpPr/>
      </dsp:nvSpPr>
      <dsp:spPr>
        <a:xfrm rot="14794439">
          <a:off x="2388844" y="2663589"/>
          <a:ext cx="1009367" cy="344434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1E0626-5096-458C-89C3-D64160C94EFF}">
      <dsp:nvSpPr>
        <dsp:cNvPr id="0" name=""/>
        <dsp:cNvSpPr/>
      </dsp:nvSpPr>
      <dsp:spPr>
        <a:xfrm>
          <a:off x="2030813" y="3384370"/>
          <a:ext cx="1900224" cy="11192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3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116,7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63593" y="3417150"/>
        <a:ext cx="1834664" cy="105364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64AB2B-BDEB-439D-9EC5-586E3C0FC5CD}">
      <dsp:nvSpPr>
        <dsp:cNvPr id="0" name=""/>
        <dsp:cNvSpPr/>
      </dsp:nvSpPr>
      <dsp:spPr>
        <a:xfrm>
          <a:off x="0" y="0"/>
          <a:ext cx="3356694" cy="440363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Образовательные учреждения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 </a:t>
          </a:r>
          <a:r>
            <a:rPr lang="en-US" sz="1000" kern="1200" dirty="0" smtClean="0"/>
            <a:t>http://rono-georg.ucoz.net/news/roditelskaja_plata/1-0-57</a:t>
          </a:r>
          <a:endParaRPr lang="ru-RU" sz="1000" kern="1200" dirty="0"/>
        </a:p>
      </dsp:txBody>
      <dsp:txXfrm>
        <a:off x="0" y="0"/>
        <a:ext cx="3356694" cy="1321091"/>
      </dsp:txXfrm>
    </dsp:sp>
    <dsp:sp modelId="{C5EB8217-8EDD-4A52-A913-E41DA8AA31A9}">
      <dsp:nvSpPr>
        <dsp:cNvPr id="0" name=""/>
        <dsp:cNvSpPr/>
      </dsp:nvSpPr>
      <dsp:spPr>
        <a:xfrm>
          <a:off x="150583" y="1198906"/>
          <a:ext cx="3005369" cy="5617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Подготовка к школе – 600 рублей в месяц</a:t>
          </a:r>
          <a:endParaRPr lang="ru-RU" sz="1100" kern="1200" dirty="0"/>
        </a:p>
      </dsp:txBody>
      <dsp:txXfrm>
        <a:off x="167035" y="1215358"/>
        <a:ext cx="2972465" cy="528816"/>
      </dsp:txXfrm>
    </dsp:sp>
    <dsp:sp modelId="{BFC3EAAA-F25B-43AF-922F-02E8375694B2}">
      <dsp:nvSpPr>
        <dsp:cNvPr id="0" name=""/>
        <dsp:cNvSpPr/>
      </dsp:nvSpPr>
      <dsp:spPr>
        <a:xfrm>
          <a:off x="141788" y="1935919"/>
          <a:ext cx="3022958" cy="4895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Развивающие занятия – 75 рублей 1 час</a:t>
          </a:r>
          <a:endParaRPr lang="ru-RU" sz="1100" kern="1200" dirty="0"/>
        </a:p>
      </dsp:txBody>
      <dsp:txXfrm>
        <a:off x="156127" y="1950258"/>
        <a:ext cx="2994280" cy="460892"/>
      </dsp:txXfrm>
    </dsp:sp>
    <dsp:sp modelId="{C63F1C8B-6807-47DB-93D0-BDCFC3E45AA4}">
      <dsp:nvSpPr>
        <dsp:cNvPr id="0" name=""/>
        <dsp:cNvSpPr/>
      </dsp:nvSpPr>
      <dsp:spPr>
        <a:xfrm>
          <a:off x="194529" y="2674858"/>
          <a:ext cx="2970217" cy="5300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Логопедические занятия – 300 рублей 1 занятие</a:t>
          </a:r>
          <a:endParaRPr lang="ru-RU" sz="1100" kern="1200" dirty="0"/>
        </a:p>
      </dsp:txBody>
      <dsp:txXfrm>
        <a:off x="210053" y="2690382"/>
        <a:ext cx="2939169" cy="498986"/>
      </dsp:txXfrm>
    </dsp:sp>
    <dsp:sp modelId="{510F569E-0F5B-4B3F-954A-74E5EE24181D}">
      <dsp:nvSpPr>
        <dsp:cNvPr id="0" name=""/>
        <dsp:cNvSpPr/>
      </dsp:nvSpPr>
      <dsp:spPr>
        <a:xfrm>
          <a:off x="203337" y="3372958"/>
          <a:ext cx="2987780" cy="5703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Родительская плата за присмотр и уход в дошкольных образовательных учреждениях – 1000 рублей в месяц</a:t>
          </a:r>
          <a:endParaRPr lang="ru-RU" sz="1100" kern="1200" dirty="0"/>
        </a:p>
      </dsp:txBody>
      <dsp:txXfrm>
        <a:off x="220041" y="3389662"/>
        <a:ext cx="2954372" cy="536922"/>
      </dsp:txXfrm>
    </dsp:sp>
    <dsp:sp modelId="{49F3C8D0-4352-40A2-B6BE-ACBBAA197836}">
      <dsp:nvSpPr>
        <dsp:cNvPr id="0" name=""/>
        <dsp:cNvSpPr/>
      </dsp:nvSpPr>
      <dsp:spPr>
        <a:xfrm>
          <a:off x="3609737" y="0"/>
          <a:ext cx="3356694" cy="440363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Учреждения культуры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/>
            <a:t>http://www.crbs.georgievsk.ru/index.php/uslugi</a:t>
          </a:r>
          <a:endParaRPr lang="ru-RU" sz="1050" kern="1200" dirty="0"/>
        </a:p>
      </dsp:txBody>
      <dsp:txXfrm>
        <a:off x="3609737" y="0"/>
        <a:ext cx="3356694" cy="1321091"/>
      </dsp:txXfrm>
    </dsp:sp>
    <dsp:sp modelId="{86DD3B68-5919-4899-B9D2-4EE1E1461CB6}">
      <dsp:nvSpPr>
        <dsp:cNvPr id="0" name=""/>
        <dsp:cNvSpPr/>
      </dsp:nvSpPr>
      <dsp:spPr>
        <a:xfrm>
          <a:off x="3945406" y="1301668"/>
          <a:ext cx="2685355" cy="3427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Информационно - библиотечные услуги</a:t>
          </a:r>
          <a:endParaRPr lang="ru-RU" sz="1100" kern="1200" dirty="0"/>
        </a:p>
      </dsp:txBody>
      <dsp:txXfrm>
        <a:off x="3955446" y="1311708"/>
        <a:ext cx="2665275" cy="322717"/>
      </dsp:txXfrm>
    </dsp:sp>
    <dsp:sp modelId="{32320A37-F0AC-4632-A584-618C499B4B10}">
      <dsp:nvSpPr>
        <dsp:cNvPr id="0" name=""/>
        <dsp:cNvSpPr/>
      </dsp:nvSpPr>
      <dsp:spPr>
        <a:xfrm>
          <a:off x="3945406" y="1746969"/>
          <a:ext cx="2685355" cy="4130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Ксерокопирование документов </a:t>
          </a:r>
          <a:endParaRPr lang="ru-RU" sz="1100" kern="1200" dirty="0"/>
        </a:p>
      </dsp:txBody>
      <dsp:txXfrm>
        <a:off x="3957503" y="1759066"/>
        <a:ext cx="2661161" cy="388819"/>
      </dsp:txXfrm>
    </dsp:sp>
    <dsp:sp modelId="{40A36E6D-3813-4DB1-8AAA-91E0AB588B90}">
      <dsp:nvSpPr>
        <dsp:cNvPr id="0" name=""/>
        <dsp:cNvSpPr/>
      </dsp:nvSpPr>
      <dsp:spPr>
        <a:xfrm>
          <a:off x="3945406" y="2300803"/>
          <a:ext cx="2685355" cy="47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Брошюрование, </a:t>
          </a:r>
          <a:r>
            <a:rPr lang="ru-RU" sz="1100" kern="1200" dirty="0" err="1" smtClean="0"/>
            <a:t>ламинирование</a:t>
          </a:r>
          <a:r>
            <a:rPr lang="ru-RU" sz="1100" kern="1200" dirty="0" smtClean="0"/>
            <a:t> документов</a:t>
          </a:r>
          <a:endParaRPr lang="ru-RU" sz="1100" kern="1200" dirty="0"/>
        </a:p>
      </dsp:txBody>
      <dsp:txXfrm>
        <a:off x="3959255" y="2314652"/>
        <a:ext cx="2657657" cy="445151"/>
      </dsp:txXfrm>
    </dsp:sp>
    <dsp:sp modelId="{66B9D8CA-CD31-4E19-978A-779CF069C1DA}">
      <dsp:nvSpPr>
        <dsp:cNvPr id="0" name=""/>
        <dsp:cNvSpPr/>
      </dsp:nvSpPr>
      <dsp:spPr>
        <a:xfrm>
          <a:off x="3945406" y="2885249"/>
          <a:ext cx="2685355" cy="4605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Организация выставок продаж народных умельцев - договорная</a:t>
          </a:r>
          <a:endParaRPr lang="ru-RU" sz="1100" kern="1200" dirty="0"/>
        </a:p>
      </dsp:txBody>
      <dsp:txXfrm>
        <a:off x="3958894" y="2898737"/>
        <a:ext cx="2658379" cy="433549"/>
      </dsp:txXfrm>
    </dsp:sp>
    <dsp:sp modelId="{34F64168-13A9-455C-8AB6-FC2477A3667D}">
      <dsp:nvSpPr>
        <dsp:cNvPr id="0" name=""/>
        <dsp:cNvSpPr/>
      </dsp:nvSpPr>
      <dsp:spPr>
        <a:xfrm>
          <a:off x="3945406" y="3457371"/>
          <a:ext cx="2685355" cy="725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Доставка документов из библиотечного фонда на дом – 30-50 рублей</a:t>
          </a:r>
          <a:endParaRPr lang="ru-RU" sz="1100" kern="1200" dirty="0"/>
        </a:p>
      </dsp:txBody>
      <dsp:txXfrm>
        <a:off x="3966651" y="3478616"/>
        <a:ext cx="2642865" cy="682884"/>
      </dsp:txXfrm>
    </dsp:sp>
    <dsp:sp modelId="{B693EC05-BF61-49FB-AEBF-AAD0EF20A6FB}">
      <dsp:nvSpPr>
        <dsp:cNvPr id="0" name=""/>
        <dsp:cNvSpPr/>
      </dsp:nvSpPr>
      <dsp:spPr>
        <a:xfrm>
          <a:off x="7219474" y="0"/>
          <a:ext cx="3356694" cy="440363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МКУК «Служба спасения»</a:t>
          </a:r>
          <a:endParaRPr lang="ru-RU" sz="2800" kern="1200" dirty="0"/>
        </a:p>
      </dsp:txBody>
      <dsp:txXfrm>
        <a:off x="7219474" y="0"/>
        <a:ext cx="3356694" cy="1321091"/>
      </dsp:txXfrm>
    </dsp:sp>
    <dsp:sp modelId="{13E6F30E-9F73-4E5B-8B37-73D68383BE56}">
      <dsp:nvSpPr>
        <dsp:cNvPr id="0" name=""/>
        <dsp:cNvSpPr/>
      </dsp:nvSpPr>
      <dsp:spPr>
        <a:xfrm>
          <a:off x="7478851" y="1237316"/>
          <a:ext cx="2685355" cy="4565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Буксировка транспортных средств – 1000 руб. 1 час</a:t>
          </a:r>
          <a:endParaRPr lang="ru-RU" sz="1100" kern="1200" dirty="0"/>
        </a:p>
      </dsp:txBody>
      <dsp:txXfrm>
        <a:off x="7492223" y="1250688"/>
        <a:ext cx="2658611" cy="429795"/>
      </dsp:txXfrm>
    </dsp:sp>
    <dsp:sp modelId="{E44094FB-D98B-4634-B132-8B374A73100A}">
      <dsp:nvSpPr>
        <dsp:cNvPr id="0" name=""/>
        <dsp:cNvSpPr/>
      </dsp:nvSpPr>
      <dsp:spPr>
        <a:xfrm>
          <a:off x="7524663" y="1850385"/>
          <a:ext cx="2685355" cy="433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Спиливание деревьев – 1000 руб. 1 час</a:t>
          </a:r>
          <a:endParaRPr lang="ru-RU" sz="1100" kern="1200" dirty="0"/>
        </a:p>
      </dsp:txBody>
      <dsp:txXfrm>
        <a:off x="7537363" y="1863085"/>
        <a:ext cx="2659955" cy="408220"/>
      </dsp:txXfrm>
    </dsp:sp>
    <dsp:sp modelId="{2F54076C-1C8B-4D0D-A832-C43D927E5B3B}">
      <dsp:nvSpPr>
        <dsp:cNvPr id="0" name=""/>
        <dsp:cNvSpPr/>
      </dsp:nvSpPr>
      <dsp:spPr>
        <a:xfrm>
          <a:off x="7514942" y="2501754"/>
          <a:ext cx="2685355" cy="589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Спасение домашних животных – 1000 руб. 1 час</a:t>
          </a:r>
          <a:endParaRPr lang="ru-RU" sz="1100" kern="1200" dirty="0"/>
        </a:p>
      </dsp:txBody>
      <dsp:txXfrm>
        <a:off x="7532212" y="2519024"/>
        <a:ext cx="2650815" cy="555094"/>
      </dsp:txXfrm>
    </dsp:sp>
    <dsp:sp modelId="{A975AFD2-9B64-4B58-9C2C-634F6407EDEA}">
      <dsp:nvSpPr>
        <dsp:cNvPr id="0" name=""/>
        <dsp:cNvSpPr/>
      </dsp:nvSpPr>
      <dsp:spPr>
        <a:xfrm>
          <a:off x="7514969" y="3306287"/>
          <a:ext cx="2685355" cy="2577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Открывание дверей – 1000 руб. 1 час</a:t>
          </a:r>
          <a:endParaRPr lang="ru-RU" sz="1100" kern="1200" dirty="0"/>
        </a:p>
      </dsp:txBody>
      <dsp:txXfrm>
        <a:off x="7522517" y="3313835"/>
        <a:ext cx="2670259" cy="242620"/>
      </dsp:txXfrm>
    </dsp:sp>
    <dsp:sp modelId="{5A402BCB-64FB-454F-A7D7-6D186238BDED}">
      <dsp:nvSpPr>
        <dsp:cNvPr id="0" name=""/>
        <dsp:cNvSpPr/>
      </dsp:nvSpPr>
      <dsp:spPr>
        <a:xfrm>
          <a:off x="7524663" y="3686956"/>
          <a:ext cx="2685355" cy="48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Обслуживание опасного производственного объекта – 2820 руб.  1 час</a:t>
          </a:r>
          <a:endParaRPr lang="ru-RU" sz="1100" kern="1200" dirty="0"/>
        </a:p>
      </dsp:txBody>
      <dsp:txXfrm>
        <a:off x="7538836" y="3701129"/>
        <a:ext cx="2657009" cy="4555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25A706-4303-46AB-9E47-2B7E8CAB168D}">
      <dsp:nvSpPr>
        <dsp:cNvPr id="0" name=""/>
        <dsp:cNvSpPr/>
      </dsp:nvSpPr>
      <dsp:spPr>
        <a:xfrm>
          <a:off x="0" y="168575"/>
          <a:ext cx="9601200" cy="5475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Основные функции муниципального образования по направлениям</a:t>
          </a:r>
          <a:endParaRPr lang="ru-RU" sz="2400" kern="1200" dirty="0"/>
        </a:p>
      </dsp:txBody>
      <dsp:txXfrm>
        <a:off x="26730" y="195305"/>
        <a:ext cx="9547740" cy="494099"/>
      </dsp:txXfrm>
    </dsp:sp>
    <dsp:sp modelId="{354E2F92-A9FE-472A-BF82-6ADC7392A71C}">
      <dsp:nvSpPr>
        <dsp:cNvPr id="0" name=""/>
        <dsp:cNvSpPr/>
      </dsp:nvSpPr>
      <dsp:spPr>
        <a:xfrm>
          <a:off x="0" y="716135"/>
          <a:ext cx="9601200" cy="34776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38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общегосударственные вопросы – содержание администрации и расходы на мероприятия проводимые администрацией;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национальная безопасность;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национальная экономика;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образование – содержание образовательных учреждений – школы, детские сады и др.;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культура – содержание учреждений культуры – музыкальные школы, библиотечная система;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физическая культура и спорт;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социальная политика;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kern="1200" dirty="0" smtClean="0"/>
            <a:t>межбюджетные трансферты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900" b="1" kern="1200" dirty="0" smtClean="0"/>
            <a:t>Каждое направление имеет перечень подразделов, отражающий направления реализации соответствующей функции </a:t>
          </a:r>
        </a:p>
      </dsp:txBody>
      <dsp:txXfrm>
        <a:off x="0" y="716135"/>
        <a:ext cx="9601200" cy="34776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E63730-D3A5-4E35-8815-76F5BAB30540}">
      <dsp:nvSpPr>
        <dsp:cNvPr id="0" name=""/>
        <dsp:cNvSpPr/>
      </dsp:nvSpPr>
      <dsp:spPr>
        <a:xfrm>
          <a:off x="229935" y="238951"/>
          <a:ext cx="3902123" cy="14408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Национальная безопасность</a:t>
          </a:r>
          <a:endParaRPr lang="ru-RU" sz="2400" b="1" kern="1200" dirty="0"/>
        </a:p>
      </dsp:txBody>
      <dsp:txXfrm>
        <a:off x="272137" y="281153"/>
        <a:ext cx="3817719" cy="1356494"/>
      </dsp:txXfrm>
    </dsp:sp>
    <dsp:sp modelId="{C29A252E-0404-40AA-AF38-436DF027358A}">
      <dsp:nvSpPr>
        <dsp:cNvPr id="0" name=""/>
        <dsp:cNvSpPr/>
      </dsp:nvSpPr>
      <dsp:spPr>
        <a:xfrm>
          <a:off x="620147" y="1679849"/>
          <a:ext cx="205048" cy="9777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7794"/>
              </a:lnTo>
              <a:lnTo>
                <a:pt x="205048" y="97779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85C29A-EF97-4C4D-92DD-5C431C409015}">
      <dsp:nvSpPr>
        <dsp:cNvPr id="0" name=""/>
        <dsp:cNvSpPr/>
      </dsp:nvSpPr>
      <dsp:spPr>
        <a:xfrm>
          <a:off x="825196" y="2085455"/>
          <a:ext cx="3121698" cy="11443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Содержание учреждения «Службы спасения»</a:t>
          </a:r>
          <a:endParaRPr lang="ru-RU" sz="1600" kern="1200" dirty="0"/>
        </a:p>
      </dsp:txBody>
      <dsp:txXfrm>
        <a:off x="858714" y="2118973"/>
        <a:ext cx="3054662" cy="1077339"/>
      </dsp:txXfrm>
    </dsp:sp>
    <dsp:sp modelId="{57BFC539-E1D8-4F75-A861-CF74F56158C0}">
      <dsp:nvSpPr>
        <dsp:cNvPr id="0" name=""/>
        <dsp:cNvSpPr/>
      </dsp:nvSpPr>
      <dsp:spPr>
        <a:xfrm>
          <a:off x="620147" y="1679849"/>
          <a:ext cx="166308" cy="24538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53840"/>
              </a:lnTo>
              <a:lnTo>
                <a:pt x="166308" y="245384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E6FA67-969A-472E-8BED-A73EED5DBC40}">
      <dsp:nvSpPr>
        <dsp:cNvPr id="0" name=""/>
        <dsp:cNvSpPr/>
      </dsp:nvSpPr>
      <dsp:spPr>
        <a:xfrm>
          <a:off x="786456" y="3775699"/>
          <a:ext cx="3121698" cy="7159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Предупреждение и ликвидация чрезвычайных ситуаций</a:t>
          </a:r>
          <a:endParaRPr lang="ru-RU" sz="1600" kern="1200" dirty="0"/>
        </a:p>
      </dsp:txBody>
      <dsp:txXfrm>
        <a:off x="807426" y="3796669"/>
        <a:ext cx="3079758" cy="674041"/>
      </dsp:txXfrm>
    </dsp:sp>
    <dsp:sp modelId="{A5749FD2-3F09-4A43-9D1E-2C28282378B4}">
      <dsp:nvSpPr>
        <dsp:cNvPr id="0" name=""/>
        <dsp:cNvSpPr/>
      </dsp:nvSpPr>
      <dsp:spPr>
        <a:xfrm>
          <a:off x="4883685" y="214895"/>
          <a:ext cx="3902123" cy="13995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Национальная экономика</a:t>
          </a:r>
          <a:endParaRPr lang="ru-RU" sz="2400" b="1" kern="1200" dirty="0"/>
        </a:p>
      </dsp:txBody>
      <dsp:txXfrm>
        <a:off x="4924677" y="255887"/>
        <a:ext cx="3820139" cy="1317590"/>
      </dsp:txXfrm>
    </dsp:sp>
    <dsp:sp modelId="{2F2265C4-7BB3-4B66-835E-2E472C57D2C7}">
      <dsp:nvSpPr>
        <dsp:cNvPr id="0" name=""/>
        <dsp:cNvSpPr/>
      </dsp:nvSpPr>
      <dsp:spPr>
        <a:xfrm>
          <a:off x="5273898" y="1614469"/>
          <a:ext cx="390212" cy="10929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2994"/>
              </a:lnTo>
              <a:lnTo>
                <a:pt x="390212" y="109299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66213D-57D1-4E77-BC2F-ADCCAFC83EDC}">
      <dsp:nvSpPr>
        <dsp:cNvPr id="0" name=""/>
        <dsp:cNvSpPr/>
      </dsp:nvSpPr>
      <dsp:spPr>
        <a:xfrm>
          <a:off x="5664110" y="2102235"/>
          <a:ext cx="4220255" cy="1210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Предоставление поддержки сельхозпредприятиям и гражданам района на мероприятия в сфере сельского хозяйства, управленческие функции в сфере сельского хозяйства</a:t>
          </a:r>
          <a:endParaRPr lang="ru-RU" sz="1600" kern="1200" dirty="0"/>
        </a:p>
      </dsp:txBody>
      <dsp:txXfrm>
        <a:off x="5699563" y="2137688"/>
        <a:ext cx="4149349" cy="1139552"/>
      </dsp:txXfrm>
    </dsp:sp>
    <dsp:sp modelId="{E4F51767-3412-4556-B969-A0FC2F098E3B}">
      <dsp:nvSpPr>
        <dsp:cNvPr id="0" name=""/>
        <dsp:cNvSpPr/>
      </dsp:nvSpPr>
      <dsp:spPr>
        <a:xfrm>
          <a:off x="5273898" y="1614469"/>
          <a:ext cx="390212" cy="24916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1681"/>
              </a:lnTo>
              <a:lnTo>
                <a:pt x="390212" y="249168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45A273-02E4-415B-A924-A2C54DF05AFB}">
      <dsp:nvSpPr>
        <dsp:cNvPr id="0" name=""/>
        <dsp:cNvSpPr/>
      </dsp:nvSpPr>
      <dsp:spPr>
        <a:xfrm>
          <a:off x="5664110" y="3800458"/>
          <a:ext cx="4257247" cy="6113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Ремонт и содержание </a:t>
          </a:r>
          <a:r>
            <a:rPr lang="ru-RU" sz="1600" kern="1200" dirty="0" err="1" smtClean="0"/>
            <a:t>межпоселенческих</a:t>
          </a:r>
          <a:r>
            <a:rPr lang="ru-RU" sz="1600" kern="1200" dirty="0" smtClean="0"/>
            <a:t> дорог</a:t>
          </a:r>
          <a:endParaRPr lang="ru-RU" sz="1600" kern="1200" dirty="0"/>
        </a:p>
      </dsp:txBody>
      <dsp:txXfrm>
        <a:off x="5682017" y="3818365"/>
        <a:ext cx="4221433" cy="57557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9245A-94D7-4ECD-884C-87B7C237D18D}">
      <dsp:nvSpPr>
        <dsp:cNvPr id="0" name=""/>
        <dsp:cNvSpPr/>
      </dsp:nvSpPr>
      <dsp:spPr>
        <a:xfrm>
          <a:off x="0" y="141164"/>
          <a:ext cx="10638971" cy="20310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Бюджет Георгиевского муниципального района на 2016 год предложен к  утверждению в программном формате. Т.е. отделами и управлениями администрации, курирующими различные сферы деятельности, разработаны муниципальные программы, в которых установлены мероприятия направленные на решение задач и достижение целей в сфере деятельности (образование, культура, финансы и т.д.). Основной блок программ – достижение результатов, от которых и зависит предоставление денежных средств из бюджета.</a:t>
          </a:r>
          <a:endParaRPr lang="ru-RU" sz="1800" kern="1200" dirty="0"/>
        </a:p>
      </dsp:txBody>
      <dsp:txXfrm>
        <a:off x="99145" y="240309"/>
        <a:ext cx="10440681" cy="1832715"/>
      </dsp:txXfrm>
    </dsp:sp>
    <dsp:sp modelId="{3FD0C3CF-DC28-4836-9382-655D92698157}">
      <dsp:nvSpPr>
        <dsp:cNvPr id="0" name=""/>
        <dsp:cNvSpPr/>
      </dsp:nvSpPr>
      <dsp:spPr>
        <a:xfrm>
          <a:off x="0" y="2224009"/>
          <a:ext cx="10638971" cy="6925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Использование программного бюджета позволяет ответить на главный вопрос – на что и зачем тратятся бюджетные средства, и самое главное - какие цели преследуются при их распределении</a:t>
          </a:r>
          <a:endParaRPr lang="ru-RU" sz="1800" kern="1200"/>
        </a:p>
      </dsp:txBody>
      <dsp:txXfrm>
        <a:off x="33809" y="2257818"/>
        <a:ext cx="10571353" cy="624961"/>
      </dsp:txXfrm>
    </dsp:sp>
    <dsp:sp modelId="{62A4C7D9-86A4-49D6-953D-1DFB766292C4}">
      <dsp:nvSpPr>
        <dsp:cNvPr id="0" name=""/>
        <dsp:cNvSpPr/>
      </dsp:nvSpPr>
      <dsp:spPr>
        <a:xfrm>
          <a:off x="0" y="3029482"/>
          <a:ext cx="7367381" cy="1474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С итогами реализации муниципальных программ  Вы можете ознакомиться по ссылке:</a:t>
          </a:r>
        </a:p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 </a:t>
          </a:r>
          <a:r>
            <a:rPr lang="en-US" sz="1800" b="1" kern="1200" dirty="0" smtClean="0">
              <a:hlinkClick xmlns:r="http://schemas.openxmlformats.org/officeDocument/2006/relationships" r:id="rId1"/>
            </a:rPr>
            <a:t>http://www.gmr-sk.ru/about/admin/economics/celprog/itogi2015.php</a:t>
          </a:r>
          <a:r>
            <a:rPr lang="ru-RU" sz="1800" b="1" kern="1200" dirty="0" smtClean="0"/>
            <a:t> </a:t>
          </a:r>
          <a:endParaRPr lang="ru-RU" sz="1800" kern="1200" dirty="0"/>
        </a:p>
      </dsp:txBody>
      <dsp:txXfrm>
        <a:off x="71965" y="3101447"/>
        <a:ext cx="7223451" cy="133027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583884-E138-4246-AA42-B398A7ADF6A3}">
      <dsp:nvSpPr>
        <dsp:cNvPr id="0" name=""/>
        <dsp:cNvSpPr/>
      </dsp:nvSpPr>
      <dsp:spPr>
        <a:xfrm>
          <a:off x="2926" y="1626761"/>
          <a:ext cx="1245804" cy="1209969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12 393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38365" y="1662200"/>
        <a:ext cx="1174926" cy="1139091"/>
      </dsp:txXfrm>
    </dsp:sp>
    <dsp:sp modelId="{FB3F52E8-2BD2-4466-8EA0-2C298C00C43A}">
      <dsp:nvSpPr>
        <dsp:cNvPr id="0" name=""/>
        <dsp:cNvSpPr/>
      </dsp:nvSpPr>
      <dsp:spPr>
        <a:xfrm>
          <a:off x="1450392" y="1981686"/>
          <a:ext cx="427522" cy="500120"/>
        </a:xfrm>
        <a:prstGeom prst="rightArrow">
          <a:avLst>
            <a:gd name="adj1" fmla="val 60000"/>
            <a:gd name="adj2" fmla="val 50000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chemeClr val="tx1"/>
            </a:solidFill>
          </a:endParaRPr>
        </a:p>
      </dsp:txBody>
      <dsp:txXfrm>
        <a:off x="1450392" y="2081710"/>
        <a:ext cx="299265" cy="300072"/>
      </dsp:txXfrm>
    </dsp:sp>
    <dsp:sp modelId="{D5B26000-FDC3-48ED-8AC3-E27B87F12D23}">
      <dsp:nvSpPr>
        <dsp:cNvPr id="0" name=""/>
        <dsp:cNvSpPr/>
      </dsp:nvSpPr>
      <dsp:spPr>
        <a:xfrm>
          <a:off x="2055376" y="1626761"/>
          <a:ext cx="1206722" cy="1209969"/>
        </a:xfrm>
        <a:prstGeom prst="roundRect">
          <a:avLst>
            <a:gd name="adj" fmla="val 10000"/>
          </a:avLst>
        </a:prstGeom>
        <a:solidFill>
          <a:srgbClr val="EBF68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19 467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2090720" y="1662105"/>
        <a:ext cx="1136034" cy="1139281"/>
      </dsp:txXfrm>
    </dsp:sp>
    <dsp:sp modelId="{5485146D-47C9-4ED2-9D84-1746B5ECFD01}">
      <dsp:nvSpPr>
        <dsp:cNvPr id="0" name=""/>
        <dsp:cNvSpPr/>
      </dsp:nvSpPr>
      <dsp:spPr>
        <a:xfrm>
          <a:off x="3463760" y="1981686"/>
          <a:ext cx="427522" cy="500120"/>
        </a:xfrm>
        <a:prstGeom prst="rightArrow">
          <a:avLst>
            <a:gd name="adj1" fmla="val 60000"/>
            <a:gd name="adj2" fmla="val 50000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chemeClr val="tx1"/>
            </a:solidFill>
          </a:endParaRPr>
        </a:p>
      </dsp:txBody>
      <dsp:txXfrm>
        <a:off x="3463760" y="2081710"/>
        <a:ext cx="299265" cy="300072"/>
      </dsp:txXfrm>
    </dsp:sp>
    <dsp:sp modelId="{13D86F2A-2342-4D59-A0D4-A78B33EE11AF}">
      <dsp:nvSpPr>
        <dsp:cNvPr id="0" name=""/>
        <dsp:cNvSpPr/>
      </dsp:nvSpPr>
      <dsp:spPr>
        <a:xfrm>
          <a:off x="4068744" y="1626761"/>
          <a:ext cx="1234753" cy="1209969"/>
        </a:xfrm>
        <a:prstGeom prst="roundRect">
          <a:avLst>
            <a:gd name="adj" fmla="val 10000"/>
          </a:avLst>
        </a:prstGeom>
        <a:solidFill>
          <a:srgbClr val="F68B3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22 350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4104183" y="1662200"/>
        <a:ext cx="1163875" cy="1139091"/>
      </dsp:txXfrm>
    </dsp:sp>
    <dsp:sp modelId="{F2444F8B-1CDD-412C-8B51-400029F33490}">
      <dsp:nvSpPr>
        <dsp:cNvPr id="0" name=""/>
        <dsp:cNvSpPr/>
      </dsp:nvSpPr>
      <dsp:spPr>
        <a:xfrm>
          <a:off x="5505159" y="1981686"/>
          <a:ext cx="427522" cy="500120"/>
        </a:xfrm>
        <a:prstGeom prst="rightArrow">
          <a:avLst>
            <a:gd name="adj1" fmla="val 60000"/>
            <a:gd name="adj2" fmla="val 50000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chemeClr val="tx1"/>
            </a:solidFill>
          </a:endParaRPr>
        </a:p>
      </dsp:txBody>
      <dsp:txXfrm>
        <a:off x="5505159" y="2081710"/>
        <a:ext cx="299265" cy="300072"/>
      </dsp:txXfrm>
    </dsp:sp>
    <dsp:sp modelId="{184311F5-0BEC-4136-A327-A905DF2465E1}">
      <dsp:nvSpPr>
        <dsp:cNvPr id="0" name=""/>
        <dsp:cNvSpPr/>
      </dsp:nvSpPr>
      <dsp:spPr>
        <a:xfrm>
          <a:off x="6110144" y="1626761"/>
          <a:ext cx="1280308" cy="1209969"/>
        </a:xfrm>
        <a:prstGeom prst="roundRect">
          <a:avLst>
            <a:gd name="adj" fmla="val 10000"/>
          </a:avLst>
        </a:prstGeom>
        <a:solidFill>
          <a:srgbClr val="FF4B4B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25 185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6145583" y="1662200"/>
        <a:ext cx="1209430" cy="1139091"/>
      </dsp:txXfrm>
    </dsp:sp>
    <dsp:sp modelId="{18F02048-DBE4-468A-B99B-5F539E1EFC51}">
      <dsp:nvSpPr>
        <dsp:cNvPr id="0" name=""/>
        <dsp:cNvSpPr/>
      </dsp:nvSpPr>
      <dsp:spPr>
        <a:xfrm>
          <a:off x="7592114" y="1981686"/>
          <a:ext cx="427522" cy="5001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chemeClr val="tx1"/>
            </a:solidFill>
          </a:endParaRPr>
        </a:p>
      </dsp:txBody>
      <dsp:txXfrm>
        <a:off x="7592114" y="2081710"/>
        <a:ext cx="299265" cy="300072"/>
      </dsp:txXfrm>
    </dsp:sp>
    <dsp:sp modelId="{0034BCB3-CA90-4744-ADD2-1F0F10E9C375}">
      <dsp:nvSpPr>
        <dsp:cNvPr id="0" name=""/>
        <dsp:cNvSpPr/>
      </dsp:nvSpPr>
      <dsp:spPr>
        <a:xfrm>
          <a:off x="8197098" y="1626761"/>
          <a:ext cx="1175747" cy="1209969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26 019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8231534" y="1661197"/>
        <a:ext cx="1106875" cy="114109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FFF6EA-13E3-402C-AB61-FCBE656BB0BA}">
      <dsp:nvSpPr>
        <dsp:cNvPr id="0" name=""/>
        <dsp:cNvSpPr/>
      </dsp:nvSpPr>
      <dsp:spPr>
        <a:xfrm>
          <a:off x="0" y="15774"/>
          <a:ext cx="10591800" cy="67391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Капитальный ремонт зданий, принадлежащих Георгиевскому муниципальному району осуществляется за счёт собственных доходов бюджета.</a:t>
          </a:r>
          <a:endParaRPr lang="ru-RU" sz="1800" kern="1200" dirty="0"/>
        </a:p>
      </dsp:txBody>
      <dsp:txXfrm>
        <a:off x="32898" y="48672"/>
        <a:ext cx="10526004" cy="608123"/>
      </dsp:txXfrm>
    </dsp:sp>
    <dsp:sp modelId="{8F57AB61-3480-4524-B46F-1521F93EB5C8}">
      <dsp:nvSpPr>
        <dsp:cNvPr id="0" name=""/>
        <dsp:cNvSpPr/>
      </dsp:nvSpPr>
      <dsp:spPr>
        <a:xfrm>
          <a:off x="0" y="741534"/>
          <a:ext cx="10591800" cy="67391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Финансирование расходов на технические средства обучения находится в ведении бюджета Ставропольского края, средства целевым назначением поступают в бюджет района. </a:t>
          </a:r>
          <a:endParaRPr lang="ru-RU" sz="1800" kern="1200"/>
        </a:p>
      </dsp:txBody>
      <dsp:txXfrm>
        <a:off x="32898" y="774432"/>
        <a:ext cx="10526004" cy="608123"/>
      </dsp:txXfrm>
    </dsp:sp>
    <dsp:sp modelId="{979D0A25-B388-40D0-B465-AF5CBEFCCD74}">
      <dsp:nvSpPr>
        <dsp:cNvPr id="0" name=""/>
        <dsp:cNvSpPr/>
      </dsp:nvSpPr>
      <dsp:spPr>
        <a:xfrm>
          <a:off x="0" y="1467294"/>
          <a:ext cx="10591800" cy="67391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Финансирование расходов на выплату заработной платы педагогическим работникам находится в ведении бюджета Ставропольского края, средства целевым назначением поступают в бюджет района.</a:t>
          </a:r>
          <a:endParaRPr lang="ru-RU" sz="1800" kern="1200"/>
        </a:p>
      </dsp:txBody>
      <dsp:txXfrm>
        <a:off x="32898" y="1500192"/>
        <a:ext cx="10526004" cy="60812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583884-E138-4246-AA42-B398A7ADF6A3}">
      <dsp:nvSpPr>
        <dsp:cNvPr id="0" name=""/>
        <dsp:cNvSpPr/>
      </dsp:nvSpPr>
      <dsp:spPr>
        <a:xfrm>
          <a:off x="2568" y="1731954"/>
          <a:ext cx="1093506" cy="1062052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8 089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33674" y="1763060"/>
        <a:ext cx="1031294" cy="999840"/>
      </dsp:txXfrm>
    </dsp:sp>
    <dsp:sp modelId="{FB3F52E8-2BD2-4466-8EA0-2C298C00C43A}">
      <dsp:nvSpPr>
        <dsp:cNvPr id="0" name=""/>
        <dsp:cNvSpPr/>
      </dsp:nvSpPr>
      <dsp:spPr>
        <a:xfrm>
          <a:off x="1273084" y="2043490"/>
          <a:ext cx="375258" cy="438981"/>
        </a:xfrm>
        <a:prstGeom prst="rightArrow">
          <a:avLst>
            <a:gd name="adj1" fmla="val 60000"/>
            <a:gd name="adj2" fmla="val 50000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chemeClr val="tx1"/>
            </a:solidFill>
          </a:endParaRPr>
        </a:p>
      </dsp:txBody>
      <dsp:txXfrm>
        <a:off x="1273084" y="2131286"/>
        <a:ext cx="262681" cy="263389"/>
      </dsp:txXfrm>
    </dsp:sp>
    <dsp:sp modelId="{D5B26000-FDC3-48ED-8AC3-E27B87F12D23}">
      <dsp:nvSpPr>
        <dsp:cNvPr id="0" name=""/>
        <dsp:cNvSpPr/>
      </dsp:nvSpPr>
      <dsp:spPr>
        <a:xfrm>
          <a:off x="1804110" y="1731954"/>
          <a:ext cx="1059202" cy="1062052"/>
        </a:xfrm>
        <a:prstGeom prst="roundRect">
          <a:avLst>
            <a:gd name="adj" fmla="val 10000"/>
          </a:avLst>
        </a:prstGeom>
        <a:solidFill>
          <a:srgbClr val="EBF68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11 747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1835133" y="1762977"/>
        <a:ext cx="997156" cy="1000006"/>
      </dsp:txXfrm>
    </dsp:sp>
    <dsp:sp modelId="{5485146D-47C9-4ED2-9D84-1746B5ECFD01}">
      <dsp:nvSpPr>
        <dsp:cNvPr id="0" name=""/>
        <dsp:cNvSpPr/>
      </dsp:nvSpPr>
      <dsp:spPr>
        <a:xfrm>
          <a:off x="3040321" y="2043490"/>
          <a:ext cx="375258" cy="438981"/>
        </a:xfrm>
        <a:prstGeom prst="rightArrow">
          <a:avLst>
            <a:gd name="adj1" fmla="val 60000"/>
            <a:gd name="adj2" fmla="val 50000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chemeClr val="tx1"/>
            </a:solidFill>
          </a:endParaRPr>
        </a:p>
      </dsp:txBody>
      <dsp:txXfrm>
        <a:off x="3040321" y="2131286"/>
        <a:ext cx="262681" cy="263389"/>
      </dsp:txXfrm>
    </dsp:sp>
    <dsp:sp modelId="{13D86F2A-2342-4D59-A0D4-A78B33EE11AF}">
      <dsp:nvSpPr>
        <dsp:cNvPr id="0" name=""/>
        <dsp:cNvSpPr/>
      </dsp:nvSpPr>
      <dsp:spPr>
        <a:xfrm>
          <a:off x="3571347" y="1731954"/>
          <a:ext cx="1083806" cy="1062052"/>
        </a:xfrm>
        <a:prstGeom prst="roundRect">
          <a:avLst>
            <a:gd name="adj" fmla="val 10000"/>
          </a:avLst>
        </a:prstGeom>
        <a:solidFill>
          <a:srgbClr val="F68B3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12 118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3602453" y="1763060"/>
        <a:ext cx="1021594" cy="999840"/>
      </dsp:txXfrm>
    </dsp:sp>
    <dsp:sp modelId="{F2444F8B-1CDD-412C-8B51-400029F33490}">
      <dsp:nvSpPr>
        <dsp:cNvPr id="0" name=""/>
        <dsp:cNvSpPr/>
      </dsp:nvSpPr>
      <dsp:spPr>
        <a:xfrm>
          <a:off x="4832163" y="2043490"/>
          <a:ext cx="375258" cy="438981"/>
        </a:xfrm>
        <a:prstGeom prst="rightArrow">
          <a:avLst>
            <a:gd name="adj1" fmla="val 60000"/>
            <a:gd name="adj2" fmla="val 50000"/>
          </a:avLst>
        </a:prstGeom>
        <a:solidFill>
          <a:srgbClr val="33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chemeClr val="tx1"/>
            </a:solidFill>
          </a:endParaRPr>
        </a:p>
      </dsp:txBody>
      <dsp:txXfrm>
        <a:off x="4832163" y="2131286"/>
        <a:ext cx="262681" cy="263389"/>
      </dsp:txXfrm>
    </dsp:sp>
    <dsp:sp modelId="{184311F5-0BEC-4136-A327-A905DF2465E1}">
      <dsp:nvSpPr>
        <dsp:cNvPr id="0" name=""/>
        <dsp:cNvSpPr/>
      </dsp:nvSpPr>
      <dsp:spPr>
        <a:xfrm>
          <a:off x="5363189" y="1731954"/>
          <a:ext cx="1123793" cy="1062052"/>
        </a:xfrm>
        <a:prstGeom prst="roundRect">
          <a:avLst>
            <a:gd name="adj" fmla="val 10000"/>
          </a:avLst>
        </a:prstGeom>
        <a:solidFill>
          <a:srgbClr val="FF4B4B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14 850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5394295" y="1763060"/>
        <a:ext cx="1061581" cy="999840"/>
      </dsp:txXfrm>
    </dsp:sp>
    <dsp:sp modelId="{18F02048-DBE4-468A-B99B-5F539E1EFC51}">
      <dsp:nvSpPr>
        <dsp:cNvPr id="0" name=""/>
        <dsp:cNvSpPr/>
      </dsp:nvSpPr>
      <dsp:spPr>
        <a:xfrm>
          <a:off x="6663991" y="2043490"/>
          <a:ext cx="375258" cy="4389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chemeClr val="tx1"/>
            </a:solidFill>
          </a:endParaRPr>
        </a:p>
      </dsp:txBody>
      <dsp:txXfrm>
        <a:off x="6663991" y="2131286"/>
        <a:ext cx="262681" cy="263389"/>
      </dsp:txXfrm>
    </dsp:sp>
    <dsp:sp modelId="{0034BCB3-CA90-4744-ADD2-1F0F10E9C375}">
      <dsp:nvSpPr>
        <dsp:cNvPr id="0" name=""/>
        <dsp:cNvSpPr/>
      </dsp:nvSpPr>
      <dsp:spPr>
        <a:xfrm>
          <a:off x="7195017" y="1731954"/>
          <a:ext cx="1032014" cy="106205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cap="all" spc="0" dirty="0" smtClean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rPr>
            <a:t>15 147</a:t>
          </a:r>
          <a:endParaRPr lang="ru-RU" sz="2000" b="1" kern="1200" cap="all" spc="0" dirty="0">
            <a:ln w="9000" cmpd="sng">
              <a:solidFill>
                <a:schemeClr val="tx2">
                  <a:lumMod val="75000"/>
                </a:schemeClr>
              </a:solidFill>
              <a:prstDash val="solid"/>
            </a:ln>
            <a:solidFill>
              <a:schemeClr val="tx1"/>
            </a:soli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7225244" y="1762181"/>
        <a:ext cx="971560" cy="100159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03020-5C9D-4596-B6C2-F4C684D63C0C}">
      <dsp:nvSpPr>
        <dsp:cNvPr id="0" name=""/>
        <dsp:cNvSpPr/>
      </dsp:nvSpPr>
      <dsp:spPr>
        <a:xfrm>
          <a:off x="0" y="11233"/>
          <a:ext cx="10873465" cy="13435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Из бюджета Георгиевского муниципального района оказывается поддержка субъектам малого предпринимательства в виде грантов. Получателями грантов являются субъекты малого предпринимательства, осуществляющие свою деятельность на территории Георгиевского района.  В период с 2010 по 2015 год ежегодно четырём субъектам выделяются средства бюджета.</a:t>
          </a:r>
          <a:endParaRPr lang="ru-RU" sz="1500" b="1" kern="1200" dirty="0"/>
        </a:p>
      </dsp:txBody>
      <dsp:txXfrm>
        <a:off x="65588" y="76821"/>
        <a:ext cx="10742289" cy="121239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03020-5C9D-4596-B6C2-F4C684D63C0C}">
      <dsp:nvSpPr>
        <dsp:cNvPr id="0" name=""/>
        <dsp:cNvSpPr/>
      </dsp:nvSpPr>
      <dsp:spPr>
        <a:xfrm>
          <a:off x="0" y="0"/>
          <a:ext cx="7808302" cy="74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 следующей ссылке Вы можете ознакомиться с Порядком получения грантов  </a:t>
          </a:r>
          <a:r>
            <a:rPr lang="en-US" sz="2000" kern="1200" dirty="0" smtClean="0">
              <a:hlinkClick xmlns:r="http://schemas.openxmlformats.org/officeDocument/2006/relationships" r:id="rId1"/>
            </a:rPr>
            <a:t>http://www.gmr-sk.ru/about/admin/economics/contests/</a:t>
          </a:r>
          <a:r>
            <a:rPr lang="ru-RU" sz="2000" kern="1200" dirty="0" smtClean="0"/>
            <a:t> </a:t>
          </a:r>
          <a:endParaRPr lang="ru-RU" sz="2000" kern="1200" dirty="0"/>
        </a:p>
      </dsp:txBody>
      <dsp:txXfrm>
        <a:off x="36553" y="36553"/>
        <a:ext cx="7735196" cy="67569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FF31FD-4C0E-4DD6-8CC5-AB13D3A1CEF1}">
      <dsp:nvSpPr>
        <dsp:cNvPr id="0" name=""/>
        <dsp:cNvSpPr/>
      </dsp:nvSpPr>
      <dsp:spPr>
        <a:xfrm>
          <a:off x="0" y="40248"/>
          <a:ext cx="7799525" cy="307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 2015 году конкурс выиграли:</a:t>
          </a: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индивидуальный предприниматель </a:t>
          </a:r>
          <a:r>
            <a:rPr lang="ru-RU" sz="1600" b="1" kern="1200" dirty="0" err="1" smtClean="0"/>
            <a:t>Арушанян</a:t>
          </a:r>
          <a:r>
            <a:rPr lang="ru-RU" sz="1600" b="1" kern="1200" dirty="0" smtClean="0"/>
            <a:t> Эрик </a:t>
          </a:r>
          <a:r>
            <a:rPr lang="ru-RU" sz="1600" b="1" kern="1200" dirty="0" err="1" smtClean="0"/>
            <a:t>Санвелович</a:t>
          </a:r>
          <a:r>
            <a:rPr lang="ru-RU" sz="1600" b="1" kern="1200" dirty="0" smtClean="0"/>
            <a:t>, бизнес-проект «Открытие закусочной»; индивидуальный предприниматель Назаренко Ольга Михайловна, бизнес-проект «Предоставление услуг по выполнению строительно-ремонтных работ»; </a:t>
          </a: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индивидуальный предприниматель Федотова Елена Олеговна, бизнес-проект «Открытие магазина «Рассвет»»;</a:t>
          </a: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индивидуальный предприниматель </a:t>
          </a:r>
          <a:r>
            <a:rPr lang="ru-RU" sz="1600" b="1" kern="1200" dirty="0" err="1" smtClean="0"/>
            <a:t>Шумлянская</a:t>
          </a:r>
          <a:r>
            <a:rPr lang="ru-RU" sz="1600" b="1" kern="1200" dirty="0" smtClean="0"/>
            <a:t> Ольга </a:t>
          </a:r>
          <a:r>
            <a:rPr lang="ru-RU" sz="1600" b="1" kern="1200" dirty="0" err="1" smtClean="0"/>
            <a:t>Любомировна</a:t>
          </a:r>
          <a:r>
            <a:rPr lang="ru-RU" sz="1600" b="1" kern="1200" dirty="0" smtClean="0"/>
            <a:t>, бизнес-проект «Открытие магазина «Посуда»».</a:t>
          </a:r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Каждому победителю конкурса предоставлен грант в размере 35 тысяч рублей на развитие собственного бизнеса.</a:t>
          </a:r>
          <a:endParaRPr lang="ru-RU" sz="1600" b="1" kern="1200" dirty="0"/>
        </a:p>
      </dsp:txBody>
      <dsp:txXfrm>
        <a:off x="149869" y="190117"/>
        <a:ext cx="7499787" cy="277034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E8DA8-2C27-4B6A-8A66-CDF6944F27C0}">
      <dsp:nvSpPr>
        <dsp:cNvPr id="0" name=""/>
        <dsp:cNvSpPr/>
      </dsp:nvSpPr>
      <dsp:spPr>
        <a:xfrm>
          <a:off x="0" y="724"/>
          <a:ext cx="10516505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/>
            <a:t>Долговая политика в предстоящий период направлена на сохранение текущего состояния муниципального долга, отсутствие долговой нагрузки.</a:t>
          </a:r>
          <a:endParaRPr lang="ru-RU" sz="2300" kern="1200"/>
        </a:p>
      </dsp:txBody>
      <dsp:txXfrm>
        <a:off x="42036" y="42760"/>
        <a:ext cx="10432433" cy="777048"/>
      </dsp:txXfrm>
    </dsp:sp>
    <dsp:sp modelId="{8E863B24-AA0A-428D-909A-639D0691CEB7}">
      <dsp:nvSpPr>
        <dsp:cNvPr id="0" name=""/>
        <dsp:cNvSpPr/>
      </dsp:nvSpPr>
      <dsp:spPr>
        <a:xfrm>
          <a:off x="0" y="928084"/>
          <a:ext cx="10516505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/>
            <a:t>За период с 2005-2015 </a:t>
          </a:r>
          <a:r>
            <a:rPr lang="ru-RU" sz="2300" b="1" kern="1200" dirty="0" err="1" smtClean="0"/>
            <a:t>г.г</a:t>
          </a:r>
          <a:r>
            <a:rPr lang="ru-RU" sz="2300" b="1" kern="1200" dirty="0" smtClean="0"/>
            <a:t>. в Георгиевском муниципальном районе долговая нагрузка отсутствует.</a:t>
          </a:r>
          <a:endParaRPr lang="ru-RU" sz="2300" kern="1200" dirty="0"/>
        </a:p>
      </dsp:txBody>
      <dsp:txXfrm>
        <a:off x="42036" y="970120"/>
        <a:ext cx="10432433" cy="77704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E314BC-5EC9-4557-8A45-AEC7F7B1E7BD}">
      <dsp:nvSpPr>
        <dsp:cNvPr id="0" name=""/>
        <dsp:cNvSpPr/>
      </dsp:nvSpPr>
      <dsp:spPr>
        <a:xfrm>
          <a:off x="0" y="33979"/>
          <a:ext cx="10562004" cy="15339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Обсуждение с населением проекта бюджета закреплено законодательно на федеральном уровне, это обязательная процедура. Помимо предварительного общественного  обсуждения проводятся публичные слушания. </a:t>
          </a:r>
          <a:endParaRPr lang="ru-RU" sz="2400" kern="1200" dirty="0"/>
        </a:p>
      </dsp:txBody>
      <dsp:txXfrm>
        <a:off x="74880" y="108859"/>
        <a:ext cx="10412244" cy="1384161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456E6D-FA7B-402D-BD59-B855583E5556}">
      <dsp:nvSpPr>
        <dsp:cNvPr id="0" name=""/>
        <dsp:cNvSpPr/>
      </dsp:nvSpPr>
      <dsp:spPr>
        <a:xfrm>
          <a:off x="0" y="205310"/>
          <a:ext cx="10658597" cy="3529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Послание Президента федеральному собранию, Бюджетный кодекс </a:t>
          </a:r>
          <a:endParaRPr lang="ru-RU" sz="1500" kern="1200" dirty="0"/>
        </a:p>
      </dsp:txBody>
      <dsp:txXfrm>
        <a:off x="17228" y="222538"/>
        <a:ext cx="10624141" cy="318463"/>
      </dsp:txXfrm>
    </dsp:sp>
    <dsp:sp modelId="{C9CC14D5-30E0-4EAD-B4BF-A31DE1CBAF8E}">
      <dsp:nvSpPr>
        <dsp:cNvPr id="0" name=""/>
        <dsp:cNvSpPr/>
      </dsp:nvSpPr>
      <dsp:spPr>
        <a:xfrm>
          <a:off x="0" y="601430"/>
          <a:ext cx="10658597" cy="3529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Прогноз социально- экономического развития </a:t>
          </a:r>
          <a:endParaRPr lang="ru-RU" sz="1500" kern="1200" dirty="0"/>
        </a:p>
      </dsp:txBody>
      <dsp:txXfrm>
        <a:off x="17228" y="618658"/>
        <a:ext cx="10624141" cy="318463"/>
      </dsp:txXfrm>
    </dsp:sp>
    <dsp:sp modelId="{6B508BA0-EAF0-4E4A-8E25-10914342860F}">
      <dsp:nvSpPr>
        <dsp:cNvPr id="0" name=""/>
        <dsp:cNvSpPr/>
      </dsp:nvSpPr>
      <dsp:spPr>
        <a:xfrm>
          <a:off x="0" y="997549"/>
          <a:ext cx="10658597" cy="3529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Основные направления бюджетной и налоговой политики</a:t>
          </a:r>
          <a:endParaRPr lang="ru-RU" sz="1500" kern="1200" dirty="0"/>
        </a:p>
      </dsp:txBody>
      <dsp:txXfrm>
        <a:off x="17228" y="1014777"/>
        <a:ext cx="10624141" cy="318463"/>
      </dsp:txXfrm>
    </dsp:sp>
    <dsp:sp modelId="{E3ABF141-115D-4126-93F3-D2B477650783}">
      <dsp:nvSpPr>
        <dsp:cNvPr id="0" name=""/>
        <dsp:cNvSpPr/>
      </dsp:nvSpPr>
      <dsp:spPr>
        <a:xfrm>
          <a:off x="0" y="1393669"/>
          <a:ext cx="10658597" cy="3529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Бюджетный прогноз на период до 2021 года</a:t>
          </a:r>
          <a:endParaRPr lang="ru-RU" sz="1500" kern="1200" dirty="0"/>
        </a:p>
      </dsp:txBody>
      <dsp:txXfrm>
        <a:off x="17228" y="1410897"/>
        <a:ext cx="10624141" cy="318463"/>
      </dsp:txXfrm>
    </dsp:sp>
    <dsp:sp modelId="{0070E1A4-5B22-4FD3-9650-E9ED00AEA897}">
      <dsp:nvSpPr>
        <dsp:cNvPr id="0" name=""/>
        <dsp:cNvSpPr/>
      </dsp:nvSpPr>
      <dsp:spPr>
        <a:xfrm>
          <a:off x="0" y="1789788"/>
          <a:ext cx="10658597" cy="5577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Программа повышения эффективности управления финансами в Георгиевском муниципальном районе на период до 2021 года</a:t>
          </a:r>
          <a:endParaRPr lang="ru-RU" sz="1500" kern="1200" dirty="0"/>
        </a:p>
      </dsp:txBody>
      <dsp:txXfrm>
        <a:off x="27227" y="1817015"/>
        <a:ext cx="10604143" cy="503303"/>
      </dsp:txXfrm>
    </dsp:sp>
    <dsp:sp modelId="{0B987675-C745-40E6-A7A5-228BA4F1E8A5}">
      <dsp:nvSpPr>
        <dsp:cNvPr id="0" name=""/>
        <dsp:cNvSpPr/>
      </dsp:nvSpPr>
      <dsp:spPr>
        <a:xfrm>
          <a:off x="0" y="2376250"/>
          <a:ext cx="10658597" cy="402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Муниципальные программы</a:t>
          </a:r>
          <a:endParaRPr lang="ru-RU" sz="1500" kern="1200" dirty="0"/>
        </a:p>
      </dsp:txBody>
      <dsp:txXfrm>
        <a:off x="19630" y="2395880"/>
        <a:ext cx="10619337" cy="36286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0B5FFE-EA0E-4724-8BB9-03E87DB1B1CB}">
      <dsp:nvSpPr>
        <dsp:cNvPr id="0" name=""/>
        <dsp:cNvSpPr/>
      </dsp:nvSpPr>
      <dsp:spPr>
        <a:xfrm>
          <a:off x="0" y="170847"/>
          <a:ext cx="10600104" cy="45834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Публичные слушания по проекту бюджета назначаются советом Георгиевского муниципального района. Информация вместе с проектом бюджета публикуется в газете «Вестник Георгиевского района», на официальном сайте Георгиевского муниципального района. Свои замечания и предложения вы можете направить через обратную связь на сайте Георгиевского муниципального района (</a:t>
          </a:r>
          <a:r>
            <a:rPr lang="en-US" sz="2200" kern="1200" dirty="0" smtClean="0">
              <a:hlinkClick xmlns:r="http://schemas.openxmlformats.org/officeDocument/2006/relationships" r:id="rId1"/>
            </a:rPr>
            <a:t>http://www.gmr-sk.ru/about/admin/finance/obsujd/</a:t>
          </a:r>
          <a:r>
            <a:rPr lang="ru-RU" sz="2200" kern="1200" dirty="0" smtClean="0"/>
            <a:t> ), также  Вы можете их высказать на публичных слушаниях, зарегистрировавшись в качестве их участника, принять участие в прениях. В процессе обсуждения Вы можете снять, изменить или сохранить свою позицию по тому или иному вопросу. По итогам проведения публичных слушаний оформляется протокол, в который входят все не отозванные их авторами рекомендации и предложения.  В дальнейшем при принятии бюджета  депутаты Георгиевского района рассматривают и принимают окончательное решение по проекту бюджета и предложениям к нему. Решение о бюджете подлежит обязательному опубликованию. </a:t>
          </a:r>
          <a:endParaRPr lang="ru-RU" sz="2200" kern="1200" dirty="0"/>
        </a:p>
      </dsp:txBody>
      <dsp:txXfrm>
        <a:off x="223745" y="394592"/>
        <a:ext cx="10152614" cy="413594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40707B-2DBA-496A-8F0D-C9E00C459A7C}">
      <dsp:nvSpPr>
        <dsp:cNvPr id="0" name=""/>
        <dsp:cNvSpPr/>
      </dsp:nvSpPr>
      <dsp:spPr>
        <a:xfrm>
          <a:off x="0" y="193896"/>
          <a:ext cx="10680882" cy="4106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Приглашаем Вас принять участие в опросе по представлению информации для граждан в доступной форме.</a:t>
          </a:r>
          <a:endParaRPr lang="ru-RU" sz="1800" kern="1200" dirty="0"/>
        </a:p>
      </dsp:txBody>
      <dsp:txXfrm>
        <a:off x="20047" y="213943"/>
        <a:ext cx="10640788" cy="37057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97E23A-169D-4326-A48E-5135A88663DE}">
      <dsp:nvSpPr>
        <dsp:cNvPr id="0" name=""/>
        <dsp:cNvSpPr/>
      </dsp:nvSpPr>
      <dsp:spPr>
        <a:xfrm>
          <a:off x="0" y="7299"/>
          <a:ext cx="10509552" cy="636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Нам важно Ваше мнение, мы ждём Ваших вопросов, у Вас есть возможность оказать помощь в обеспечении граждан  понятной и открытой информацией о бюджете Георгиевского муниципального района.</a:t>
          </a:r>
          <a:endParaRPr lang="ru-RU" sz="1700" kern="1200" dirty="0"/>
        </a:p>
      </dsp:txBody>
      <dsp:txXfrm>
        <a:off x="31070" y="38369"/>
        <a:ext cx="10447412" cy="57434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E2DF7-F41F-4FF1-A093-4910C6C79971}">
      <dsp:nvSpPr>
        <dsp:cNvPr id="0" name=""/>
        <dsp:cNvSpPr/>
      </dsp:nvSpPr>
      <dsp:spPr>
        <a:xfrm>
          <a:off x="0" y="2146"/>
          <a:ext cx="2271776" cy="3650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Перейдите по ссылке:</a:t>
          </a:r>
          <a:endParaRPr lang="ru-RU" sz="1600" kern="1200" dirty="0"/>
        </a:p>
      </dsp:txBody>
      <dsp:txXfrm>
        <a:off x="17820" y="19966"/>
        <a:ext cx="2236136" cy="32939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8D3CF-011E-4F3A-B1E4-9CF788F7F431}">
      <dsp:nvSpPr>
        <dsp:cNvPr id="0" name=""/>
        <dsp:cNvSpPr/>
      </dsp:nvSpPr>
      <dsp:spPr>
        <a:xfrm>
          <a:off x="0" y="128168"/>
          <a:ext cx="10509552" cy="5019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Вы можете направить обращение или позвонить в рабочие дни с 8.30 до 17.30 часов:</a:t>
          </a:r>
          <a:endParaRPr lang="ru-RU" sz="2200" kern="1200" dirty="0"/>
        </a:p>
      </dsp:txBody>
      <dsp:txXfrm>
        <a:off x="24502" y="152670"/>
        <a:ext cx="10460548" cy="452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0.18548</cdr:x>
      <cdr:y>0.14865</cdr:y>
    </cdr:from>
    <cdr:to>
      <cdr:x>0.27998</cdr:x>
      <cdr:y>0.21059</cdr:y>
    </cdr:to>
    <cdr:cxnSp macro="">
      <cdr:nvCxnSpPr>
        <cdr:cNvPr id="3" name="Прямая со стрелкой 2"/>
        <cdr:cNvCxnSpPr/>
      </cdr:nvCxnSpPr>
      <cdr:spPr>
        <a:xfrm xmlns:a="http://schemas.openxmlformats.org/drawingml/2006/main">
          <a:off x="1656184" y="792088"/>
          <a:ext cx="843790" cy="330053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0.48284</cdr:x>
      <cdr:y>0.62804</cdr:y>
    </cdr:from>
    <cdr:to>
      <cdr:x>0.60131</cdr:x>
      <cdr:y>0.69197</cdr:y>
    </cdr:to>
    <cdr:cxnSp macro="">
      <cdr:nvCxnSpPr>
        <cdr:cNvPr id="4" name="Прямая со стрелкой 3"/>
        <cdr:cNvCxnSpPr/>
      </cdr:nvCxnSpPr>
      <cdr:spPr>
        <a:xfrm xmlns:a="http://schemas.openxmlformats.org/drawingml/2006/main" flipV="1">
          <a:off x="3260739" y="2994032"/>
          <a:ext cx="800055" cy="304771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0.77419</cdr:x>
      <cdr:y>0.22973</cdr:y>
    </cdr:from>
    <cdr:to>
      <cdr:x>0.89643</cdr:x>
      <cdr:y>0.29</cdr:y>
    </cdr:to>
    <cdr:cxnSp macro="">
      <cdr:nvCxnSpPr>
        <cdr:cNvPr id="5" name="Прямая со стрелкой 4"/>
        <cdr:cNvCxnSpPr/>
      </cdr:nvCxnSpPr>
      <cdr:spPr>
        <a:xfrm xmlns:a="http://schemas.openxmlformats.org/drawingml/2006/main">
          <a:off x="6912768" y="1224136"/>
          <a:ext cx="1091480" cy="321155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0.18548</cdr:x>
      <cdr:y>0.01351</cdr:y>
    </cdr:from>
    <cdr:to>
      <cdr:x>0.28562</cdr:x>
      <cdr:y>0.08544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656184" y="72008"/>
          <a:ext cx="894149" cy="38328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none" rtlCol="0" anchor="ctr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- 6,7%</a:t>
          </a:r>
        </a:p>
      </cdr:txBody>
    </cdr:sp>
  </cdr:relSizeAnchor>
  <cdr:relSizeAnchor xmlns:cdr="http://schemas.openxmlformats.org/drawingml/2006/chartDrawing">
    <cdr:from>
      <cdr:x>0.48387</cdr:x>
      <cdr:y>0.51351</cdr:y>
    </cdr:from>
    <cdr:to>
      <cdr:x>0.58401</cdr:x>
      <cdr:y>0.58544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4320480" y="2736304"/>
          <a:ext cx="894149" cy="383285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non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15,2%</a:t>
          </a:r>
        </a:p>
      </cdr:txBody>
    </cdr:sp>
  </cdr:relSizeAnchor>
  <cdr:relSizeAnchor xmlns:cdr="http://schemas.openxmlformats.org/drawingml/2006/chartDrawing">
    <cdr:from>
      <cdr:x>0.79032</cdr:x>
      <cdr:y>0.13514</cdr:y>
    </cdr:from>
    <cdr:to>
      <cdr:x>0.89047</cdr:x>
      <cdr:y>0.20707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7056784" y="720080"/>
          <a:ext cx="894238" cy="38328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non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- 9,9%</a:t>
          </a:r>
        </a:p>
      </cdr:txBody>
    </cdr:sp>
  </cdr:relSizeAnchor>
  <cdr:relSizeAnchor xmlns:cdr="http://schemas.openxmlformats.org/drawingml/2006/chartDrawing">
    <cdr:from>
      <cdr:x>0.89686</cdr:x>
      <cdr:y>0</cdr:y>
    </cdr:from>
    <cdr:to>
      <cdr:x>1</cdr:x>
      <cdr:y>0.0777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9554685" y="0"/>
          <a:ext cx="1098801" cy="331596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>
              <a:latin typeface="Times New Roman" pitchFamily="18" charset="0"/>
              <a:cs typeface="Times New Roman" pitchFamily="18" charset="0"/>
            </a:rPr>
            <a:t>млн. руб.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0.45312</cdr:x>
      <cdr:y>0.72575</cdr:y>
    </cdr:from>
    <cdr:to>
      <cdr:x>0.55312</cdr:x>
      <cdr:y>0.87838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143372" y="43481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</cdr:x>
      <cdr:y>0.08465</cdr:y>
    </cdr:from>
    <cdr:to>
      <cdr:x>0.21078</cdr:x>
      <cdr:y>0.17866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0" y="414551"/>
          <a:ext cx="2242149" cy="460413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Всего доходов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0.45378</cdr:x>
      <cdr:y>0.72449</cdr:y>
    </cdr:from>
    <cdr:to>
      <cdr:x>1</cdr:x>
      <cdr:y>0.93869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4827004" y="3548178"/>
          <a:ext cx="5810385" cy="1049041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>
          <a:norm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Собственные доходы – доходы нецелевого характера, включают в себя дотацию, налоговые и неналоговые поступления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0.26611</cdr:x>
      <cdr:y>0.01256</cdr:y>
    </cdr:from>
    <cdr:to>
      <cdr:x>0.67908</cdr:x>
      <cdr:y>0.07536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31640" y="72008"/>
          <a:ext cx="206652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</cdr:x>
      <cdr:y>0</cdr:y>
    </cdr:from>
    <cdr:to>
      <cdr:x>0.59397</cdr:x>
      <cdr:y>0.07536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0" y="0"/>
          <a:ext cx="2946400" cy="358766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Структура поступлений, %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0.14175</cdr:x>
      <cdr:y>0.00061</cdr:y>
    </cdr:from>
    <cdr:to>
      <cdr:x>0.80324</cdr:x>
      <cdr:y>0.07688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8072" y="3438"/>
          <a:ext cx="3024332" cy="43205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Поступления, млн. руб.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0.04448</cdr:x>
      <cdr:y>0.03394</cdr:y>
    </cdr:from>
    <cdr:to>
      <cdr:x>0.64051</cdr:x>
      <cdr:y>0.08458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3425" y="167552"/>
          <a:ext cx="6477984" cy="2499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ООО «Газпром </a:t>
          </a:r>
          <a:r>
            <a:rPr lang="ru-RU" sz="2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трансгаз</a:t>
          </a:r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Ставрополь»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0.03993</cdr:x>
      <cdr:y>0.13423</cdr:y>
    </cdr:from>
    <cdr:to>
      <cdr:x>0.4704</cdr:x>
      <cdr:y>0.17221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3998" y="662631"/>
          <a:ext cx="4678586" cy="1874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АО «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Черномортранснефть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0.03621</cdr:x>
      <cdr:y>0.22591</cdr:y>
    </cdr:from>
    <cdr:to>
      <cdr:x>0.35349</cdr:x>
      <cdr:y>0.30186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93520" y="1115197"/>
          <a:ext cx="3448375" cy="3749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СХА «Птицефабрика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Кумская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0.03256</cdr:x>
      <cdr:y>0.31536</cdr:y>
    </cdr:from>
    <cdr:to>
      <cdr:x>0.3968</cdr:x>
      <cdr:y>0.41116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53892" y="1556728"/>
          <a:ext cx="3958762" cy="47290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ООО СХП  «Александрия»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0.04067</cdr:x>
      <cdr:y>0.41183</cdr:y>
    </cdr:from>
    <cdr:to>
      <cdr:x>0.38349</cdr:x>
      <cdr:y>0.48464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42078" y="2032960"/>
          <a:ext cx="3725958" cy="3594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ООО СХП «Подгорное»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0.04101</cdr:x>
      <cdr:y>0.50834</cdr:y>
    </cdr:from>
    <cdr:to>
      <cdr:x>0.27325</cdr:x>
      <cdr:y>0.55897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45696" y="2509392"/>
          <a:ext cx="2524146" cy="2499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marL="0" indent="0"/>
          <a:r>
            <a:rPr lang="ru-RU" sz="1800" b="1" dirty="0" smtClean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ООО  «</a:t>
          </a:r>
          <a:r>
            <a:rPr lang="ru-RU" sz="1800" b="1" dirty="0" err="1" smtClean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Ульяновец</a:t>
          </a:r>
          <a:r>
            <a:rPr lang="ru-RU" sz="1800" b="1" dirty="0" smtClean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»</a:t>
          </a:r>
          <a:endParaRPr lang="ru-RU" sz="1800" b="1" dirty="0"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0.04401</cdr:x>
      <cdr:y>0.60559</cdr:y>
    </cdr:from>
    <cdr:to>
      <cdr:x>0.26037</cdr:x>
      <cdr:y>0.67205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78375" y="2989439"/>
          <a:ext cx="2351424" cy="3280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ООО  «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Шаумяновское</a:t>
          </a:r>
          <a:r>
            <a:rPr lang="ru-RU" sz="1800" b="1" dirty="0" smtClean="0"/>
            <a:t>»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0.04631</cdr:x>
      <cdr:y>0.69199</cdr:y>
    </cdr:from>
    <cdr:to>
      <cdr:x>0.25279</cdr:x>
      <cdr:y>0.76139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03361" y="3415963"/>
          <a:ext cx="2244059" cy="3425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ФГУП ППЗ  «СКЗОСП»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0.03544</cdr:x>
      <cdr:y>0.78898</cdr:y>
    </cdr:from>
    <cdr:to>
      <cdr:x>0.25067</cdr:x>
      <cdr:y>0.86493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85174" y="3894733"/>
          <a:ext cx="2339239" cy="3749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ООО СХП «Рассвет»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0.02695</cdr:x>
      <cdr:y>0.88176</cdr:y>
    </cdr:from>
    <cdr:to>
      <cdr:x>0.23406</cdr:x>
      <cdr:y>0.98941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292950" y="4352746"/>
          <a:ext cx="2250986" cy="5314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>
            <a:lnSpc>
              <a:spcPts val="1200"/>
            </a:lnSpc>
          </a:pPr>
          <a:r>
            <a:rPr lang="ru-RU" sz="1800" b="1" dirty="0" smtClean="0"/>
            <a:t>ГУП СК Ставрополь-</a:t>
          </a:r>
        </a:p>
        <a:p xmlns:a="http://schemas.openxmlformats.org/drawingml/2006/main">
          <a:pPr>
            <a:lnSpc>
              <a:spcPts val="1200"/>
            </a:lnSpc>
          </a:pPr>
          <a:r>
            <a:rPr lang="ru-RU" sz="1800" b="1" dirty="0" err="1" smtClean="0"/>
            <a:t>крайводоканал</a:t>
          </a:r>
          <a:endParaRPr lang="ru-RU" sz="18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7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9213" y="0"/>
            <a:ext cx="29527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F851D-8904-4B93-A55B-D8A72DD00DCA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86313"/>
            <a:ext cx="5451475" cy="39163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527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9213" y="9447213"/>
            <a:ext cx="29527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3C8C0C-ED20-4FC0-B2D6-2C7E38078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1300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900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6346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18695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33492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4366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22628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3521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5337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43283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99664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47873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03981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33825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94361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55413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49555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10436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229154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66845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923080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92972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56851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1882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292857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261360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98938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256561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8437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72271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230638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272998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2707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198572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457046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799833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80263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896225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16385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742715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18102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444104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225612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45016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48329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48576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77439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206365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376460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913225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817866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388859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638122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706267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9986941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54715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751469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122091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4436049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9982840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887126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176413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03818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842999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1746048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5767669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67195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5028542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284979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6250342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050520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4932773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889555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811330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33599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3870853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5074918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8619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317314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610928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761287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0779336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5975018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453509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0293771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3260166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3333498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2364945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1678192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25696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2597580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598854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7389148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0752497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078396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995707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589404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41486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9415948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6244644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732305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9802185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4488996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940166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5841115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8341369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963176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3804132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805222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6413431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6393732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310891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8270912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169803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459302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8413768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4155950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080914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2302455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1803361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8155696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674913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716073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4597293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2958582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65564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979661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1982934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581305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4402452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572521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495592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9536802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6607242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560798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3824992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7072091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99977039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6700289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4618310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930131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3262699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274774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1590542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6880849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52253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357150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190139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268302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9980865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8153103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387328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3612018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7122732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5608012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5022012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7636994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181529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0956362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478856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6368329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9623520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984945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5481062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964824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087384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3398401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7356932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008725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5268036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58236018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8859519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7749818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4629612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61160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53163040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448928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3552213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57854498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6849734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85824207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514272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2515875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86338957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71205206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7636618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33569770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46697956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2418098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9108692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28555879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054368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9643034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5309862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12860330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39779768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91269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72066287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6962959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8464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21884734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3626835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138807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85022982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48143267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24389417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8522804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3915676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873422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92388571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461875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070077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47446843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9542098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19805026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3004357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122209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6519090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64990475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6534265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41216632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48440381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0575009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38220561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31066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4687283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90126237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6406971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12509722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14241633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906923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821927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040629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8724722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27597583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91652103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3691710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33073914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22988450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7321807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89200131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1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9" y="1871133"/>
            <a:ext cx="6815669" cy="1515533"/>
          </a:xfrm>
        </p:spPr>
        <p:txBody>
          <a:bodyPr anchor="b">
            <a:noAutofit/>
          </a:bodyPr>
          <a:lstStyle>
            <a:lvl1pPr algn="ctr">
              <a:defRPr sz="540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9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8" y="5037663"/>
            <a:ext cx="5214635" cy="279400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1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5243787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1196825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70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3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4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35272448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0078183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1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1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4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89755587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78386181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7203794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3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3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08954674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8" y="1883832"/>
            <a:ext cx="6241817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6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8" y="3255432"/>
            <a:ext cx="6241817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8709255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8" y="1041401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5480903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9" y="4343401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79795975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11" indent="0">
              <a:buFontTx/>
              <a:buNone/>
              <a:defRPr/>
            </a:lvl2pPr>
            <a:lvl3pPr marL="914423" indent="0">
              <a:buFontTx/>
              <a:buNone/>
              <a:defRPr/>
            </a:lvl3pPr>
            <a:lvl4pPr marL="1371634" indent="0">
              <a:buFontTx/>
              <a:buNone/>
              <a:defRPr/>
            </a:lvl4pPr>
            <a:lvl5pPr marL="1828846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1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20883251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9148737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4" y="8799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r>
              <a:rPr lang="en-US" sz="8000" dirty="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77054013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401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1">
                <a:solidFill>
                  <a:schemeClr val="tx1"/>
                </a:solidFill>
              </a:defRPr>
            </a:lvl1pPr>
            <a:lvl2pPr marL="4572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19746082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8887040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3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31426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52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46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17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2.xml"/><Relationship Id="rId16" Type="http://schemas.openxmlformats.org/officeDocument/2006/relationships/slideLayout" Target="../slideLayouts/slideLayout18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slideLayout" Target="../slideLayouts/slideLayout1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17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06.xml"/><Relationship Id="rId16" Type="http://schemas.openxmlformats.org/officeDocument/2006/relationships/slideLayout" Target="../slideLayouts/slideLayout220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slideLayout" Target="../slideLayouts/slideLayout219.xml"/><Relationship Id="rId10" Type="http://schemas.openxmlformats.org/officeDocument/2006/relationships/slideLayout" Target="../slideLayouts/slideLayout21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slideLayout" Target="../slideLayouts/slideLayout21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1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23.xml"/><Relationship Id="rId16" Type="http://schemas.openxmlformats.org/officeDocument/2006/relationships/slideLayout" Target="../slideLayouts/slideLayout237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slideLayout" Target="../slideLayouts/slideLayout23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17" Type="http://schemas.openxmlformats.org/officeDocument/2006/relationships/slideLayout" Target="../slideLayouts/slideLayout255.xml"/><Relationship Id="rId2" Type="http://schemas.openxmlformats.org/officeDocument/2006/relationships/slideLayout" Target="../slideLayouts/slideLayout240.xml"/><Relationship Id="rId16" Type="http://schemas.openxmlformats.org/officeDocument/2006/relationships/slideLayout" Target="../slideLayouts/slideLayout254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4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slideLayout" Target="../slideLayouts/slideLayout2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5/31/2016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1881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831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8074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  <p:sldLayoutId id="2147483777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557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  <p:sldLayoutId id="2147483792" r:id="rId14"/>
    <p:sldLayoutId id="2147483793" r:id="rId15"/>
    <p:sldLayoutId id="2147483794" r:id="rId16"/>
    <p:sldLayoutId id="2147483795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420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0434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  <p:sldLayoutId id="2147483826" r:id="rId12"/>
    <p:sldLayoutId id="2147483827" r:id="rId13"/>
    <p:sldLayoutId id="2147483828" r:id="rId14"/>
    <p:sldLayoutId id="2147483829" r:id="rId15"/>
    <p:sldLayoutId id="2147483830" r:id="rId16"/>
    <p:sldLayoutId id="2147483831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6252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  <p:sldLayoutId id="2147483844" r:id="rId12"/>
    <p:sldLayoutId id="2147483845" r:id="rId13"/>
    <p:sldLayoutId id="2147483846" r:id="rId14"/>
    <p:sldLayoutId id="2147483847" r:id="rId15"/>
    <p:sldLayoutId id="2147483848" r:id="rId16"/>
    <p:sldLayoutId id="2147483849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742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2" r:id="rId12"/>
    <p:sldLayoutId id="2147483863" r:id="rId13"/>
    <p:sldLayoutId id="2147483864" r:id="rId14"/>
    <p:sldLayoutId id="2147483865" r:id="rId15"/>
    <p:sldLayoutId id="2147483866" r:id="rId16"/>
    <p:sldLayoutId id="2147483867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257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  <p:sldLayoutId id="2147483882" r:id="rId14"/>
    <p:sldLayoutId id="2147483883" r:id="rId15"/>
    <p:sldLayoutId id="2147483884" r:id="rId16"/>
    <p:sldLayoutId id="2147483885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77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  <p:sldLayoutId id="2147483895" r:id="rId9"/>
    <p:sldLayoutId id="2147483896" r:id="rId10"/>
    <p:sldLayoutId id="2147483897" r:id="rId11"/>
    <p:sldLayoutId id="2147483898" r:id="rId12"/>
    <p:sldLayoutId id="2147483899" r:id="rId13"/>
    <p:sldLayoutId id="2147483900" r:id="rId14"/>
    <p:sldLayoutId id="2147483901" r:id="rId15"/>
    <p:sldLayoutId id="2147483902" r:id="rId16"/>
    <p:sldLayoutId id="2147483903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984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  <p:sldLayoutId id="2147483919" r:id="rId15"/>
    <p:sldLayoutId id="2147483920" r:id="rId16"/>
    <p:sldLayoutId id="2147483921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2847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  <p:sldLayoutId id="2147483934" r:id="rId12"/>
    <p:sldLayoutId id="2147483935" r:id="rId13"/>
    <p:sldLayoutId id="2147483936" r:id="rId14"/>
    <p:sldLayoutId id="2147483937" r:id="rId15"/>
    <p:sldLayoutId id="2147483938" r:id="rId16"/>
    <p:sldLayoutId id="2147483939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8108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  <p:sldLayoutId id="2147483953" r:id="rId13"/>
    <p:sldLayoutId id="2147483954" r:id="rId14"/>
    <p:sldLayoutId id="2147483955" r:id="rId15"/>
    <p:sldLayoutId id="2147483956" r:id="rId16"/>
    <p:sldLayoutId id="2147483957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95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  <p:sldLayoutId id="2147483970" r:id="rId12"/>
    <p:sldLayoutId id="2147483971" r:id="rId13"/>
    <p:sldLayoutId id="2147483972" r:id="rId14"/>
    <p:sldLayoutId id="2147483973" r:id="rId15"/>
    <p:sldLayoutId id="2147483974" r:id="rId16"/>
    <p:sldLayoutId id="2147483975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5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5/31/2016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2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4956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  <p:sldLayoutId id="2147483988" r:id="rId12"/>
    <p:sldLayoutId id="2147483989" r:id="rId13"/>
    <p:sldLayoutId id="2147483990" r:id="rId14"/>
    <p:sldLayoutId id="2147483991" r:id="rId15"/>
    <p:sldLayoutId id="2147483992" r:id="rId16"/>
    <p:sldLayoutId id="2147483993" r:id="rId17"/>
  </p:sldLayoutIdLst>
  <p:txStyles>
    <p:titleStyle>
      <a:lvl1pPr algn="ctr" defTabSz="457211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7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69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80" indent="-285757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8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88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300" indent="-171454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63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75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86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98" indent="-228606" algn="l" defTabSz="457211" rtl="0" eaLnBrk="1" latinLnBrk="0" hangingPunct="1">
        <a:spcBef>
          <a:spcPct val="20000"/>
        </a:spcBef>
        <a:spcAft>
          <a:spcPts val="601"/>
        </a:spcAft>
        <a:buClr>
          <a:schemeClr val="accent1"/>
        </a:buClr>
        <a:buSzPct val="115000"/>
        <a:buFont typeface="Arial"/>
        <a:buChar char="•"/>
        <a:defRPr sz="1401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4572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jpeg"/><Relationship Id="rId7" Type="http://schemas.openxmlformats.org/officeDocument/2006/relationships/image" Target="../media/image10.gif"/><Relationship Id="rId2" Type="http://schemas.openxmlformats.org/officeDocument/2006/relationships/hyperlink" Target="http://www.gmr-sk.ru/about/admin/finance/byudzhet_vo.php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hyperlink" Target="http://www.gmr-sk.ru/about/admin/finance/byudzhetdg2016.php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microsoft.com/office/2007/relationships/diagramDrawing" Target="../diagrams/drawing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diagramLayout" Target="../diagrams/layout6.xml"/><Relationship Id="rId7" Type="http://schemas.openxmlformats.org/officeDocument/2006/relationships/diagramLayout" Target="../diagrams/layout7.xml"/><Relationship Id="rId12" Type="http://schemas.microsoft.com/office/2007/relationships/diagramDrawing" Target="../diagrams/drawing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1.xml"/><Relationship Id="rId6" Type="http://schemas.openxmlformats.org/officeDocument/2006/relationships/diagramData" Target="../diagrams/data7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10" Type="http://schemas.openxmlformats.org/officeDocument/2006/relationships/slide" Target="slide2.xml"/><Relationship Id="rId4" Type="http://schemas.openxmlformats.org/officeDocument/2006/relationships/diagramQuickStyle" Target="../diagrams/quickStyle6.xml"/><Relationship Id="rId9" Type="http://schemas.openxmlformats.org/officeDocument/2006/relationships/diagramColors" Target="../diagrams/colors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1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5.xml"/><Relationship Id="rId5" Type="http://schemas.openxmlformats.org/officeDocument/2006/relationships/image" Target="../media/image23.jpeg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microsoft.com/office/2007/relationships/diagramDrawing" Target="../diagrams/drawing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5.xml"/><Relationship Id="rId6" Type="http://schemas.openxmlformats.org/officeDocument/2006/relationships/slide" Target="slide3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microsoft.com/office/2007/relationships/diagramDrawing" Target="../diagrams/drawing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9.xml"/><Relationship Id="rId6" Type="http://schemas.openxmlformats.org/officeDocument/2006/relationships/slide" Target="slide3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9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0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microsoft.com/office/2007/relationships/diagramDrawing" Target="../diagrams/drawing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4.xml"/><Relationship Id="rId6" Type="http://schemas.openxmlformats.org/officeDocument/2006/relationships/slide" Target="slide3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diagramLayout" Target="../diagrams/layout11.xml"/><Relationship Id="rId7" Type="http://schemas.openxmlformats.org/officeDocument/2006/relationships/slide" Target="slide4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gif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2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4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6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microsoft.com/office/2007/relationships/diagramDrawing" Target="../diagrams/drawing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diagramLayout" Target="../diagrams/layout13.xml"/><Relationship Id="rId7" Type="http://schemas.openxmlformats.org/officeDocument/2006/relationships/image" Target="../media/image36.jpe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10" Type="http://schemas.openxmlformats.org/officeDocument/2006/relationships/image" Target="../media/image39.jpeg"/><Relationship Id="rId4" Type="http://schemas.openxmlformats.org/officeDocument/2006/relationships/diagramQuickStyle" Target="../diagrams/quickStyle13.xml"/><Relationship Id="rId9" Type="http://schemas.openxmlformats.org/officeDocument/2006/relationships/image" Target="../media/image38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9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9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9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9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9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9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9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microsoft.com/office/2007/relationships/diagramDrawing" Target="../diagrams/drawing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9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9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9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9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94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6.xml"/><Relationship Id="rId13" Type="http://schemas.openxmlformats.org/officeDocument/2006/relationships/diagramColors" Target="../diagrams/colors17.xml"/><Relationship Id="rId18" Type="http://schemas.microsoft.com/office/2007/relationships/diagramDrawing" Target="../diagrams/drawing15.xml"/><Relationship Id="rId3" Type="http://schemas.openxmlformats.org/officeDocument/2006/relationships/diagramLayout" Target="../diagrams/layout15.xml"/><Relationship Id="rId7" Type="http://schemas.openxmlformats.org/officeDocument/2006/relationships/diagramLayout" Target="../diagrams/layout16.xml"/><Relationship Id="rId12" Type="http://schemas.openxmlformats.org/officeDocument/2006/relationships/diagramQuickStyle" Target="../diagrams/quickStyle17.xml"/><Relationship Id="rId17" Type="http://schemas.microsoft.com/office/2007/relationships/diagramDrawing" Target="../diagrams/drawing17.xml"/><Relationship Id="rId2" Type="http://schemas.openxmlformats.org/officeDocument/2006/relationships/diagramData" Target="../diagrams/data15.xml"/><Relationship Id="rId16" Type="http://schemas.openxmlformats.org/officeDocument/2006/relationships/image" Target="../media/image45.png"/><Relationship Id="rId1" Type="http://schemas.openxmlformats.org/officeDocument/2006/relationships/slideLayout" Target="../slideLayouts/slideLayout194.xml"/><Relationship Id="rId6" Type="http://schemas.openxmlformats.org/officeDocument/2006/relationships/diagramData" Target="../diagrams/data16.xml"/><Relationship Id="rId11" Type="http://schemas.openxmlformats.org/officeDocument/2006/relationships/diagramLayout" Target="../diagrams/layout17.xml"/><Relationship Id="rId5" Type="http://schemas.openxmlformats.org/officeDocument/2006/relationships/diagramColors" Target="../diagrams/colors15.xml"/><Relationship Id="rId15" Type="http://schemas.openxmlformats.org/officeDocument/2006/relationships/slide" Target="slide6.xml"/><Relationship Id="rId10" Type="http://schemas.openxmlformats.org/officeDocument/2006/relationships/diagramData" Target="../diagrams/data17.xml"/><Relationship Id="rId19" Type="http://schemas.microsoft.com/office/2007/relationships/diagramDrawing" Target="../diagrams/drawing16.xml"/><Relationship Id="rId4" Type="http://schemas.openxmlformats.org/officeDocument/2006/relationships/diagramQuickStyle" Target="../diagrams/quickStyle15.xml"/><Relationship Id="rId9" Type="http://schemas.openxmlformats.org/officeDocument/2006/relationships/diagramColors" Target="../diagrams/colors16.xml"/><Relationship Id="rId14" Type="http://schemas.openxmlformats.org/officeDocument/2006/relationships/image" Target="../media/image44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microsoft.com/office/2007/relationships/diagramDrawing" Target="../diagrams/drawing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45.xml"/><Relationship Id="rId6" Type="http://schemas.openxmlformats.org/officeDocument/2006/relationships/slide" Target="slide6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0.xml"/><Relationship Id="rId13" Type="http://schemas.microsoft.com/office/2007/relationships/diagramDrawing" Target="../diagrams/drawing20.xml"/><Relationship Id="rId3" Type="http://schemas.openxmlformats.org/officeDocument/2006/relationships/diagramLayout" Target="../diagrams/layout19.xml"/><Relationship Id="rId7" Type="http://schemas.openxmlformats.org/officeDocument/2006/relationships/diagramLayout" Target="../diagrams/layout20.xml"/><Relationship Id="rId12" Type="http://schemas.microsoft.com/office/2007/relationships/diagramDrawing" Target="../diagrams/drawing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0.xml"/><Relationship Id="rId11" Type="http://schemas.openxmlformats.org/officeDocument/2006/relationships/image" Target="../media/image46.jpeg"/><Relationship Id="rId5" Type="http://schemas.openxmlformats.org/officeDocument/2006/relationships/diagramColors" Target="../diagrams/colors19.xml"/><Relationship Id="rId10" Type="http://schemas.openxmlformats.org/officeDocument/2006/relationships/slide" Target="slide6.xml"/><Relationship Id="rId4" Type="http://schemas.openxmlformats.org/officeDocument/2006/relationships/diagramQuickStyle" Target="../diagrams/quickStyle19.xml"/><Relationship Id="rId9" Type="http://schemas.openxmlformats.org/officeDocument/2006/relationships/diagramColors" Target="../diagrams/colors2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7" Type="http://schemas.microsoft.com/office/2007/relationships/diagramDrawing" Target="../diagrams/drawing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3.xml"/><Relationship Id="rId13" Type="http://schemas.openxmlformats.org/officeDocument/2006/relationships/diagramQuickStyle" Target="../diagrams/quickStyle24.xml"/><Relationship Id="rId18" Type="http://schemas.openxmlformats.org/officeDocument/2006/relationships/diagramColors" Target="../diagrams/colors25.xml"/><Relationship Id="rId26" Type="http://schemas.microsoft.com/office/2007/relationships/diagramDrawing" Target="../diagrams/drawing23.xml"/><Relationship Id="rId3" Type="http://schemas.openxmlformats.org/officeDocument/2006/relationships/diagramData" Target="../diagrams/data22.xml"/><Relationship Id="rId21" Type="http://schemas.openxmlformats.org/officeDocument/2006/relationships/image" Target="../media/image50.jpeg"/><Relationship Id="rId7" Type="http://schemas.openxmlformats.org/officeDocument/2006/relationships/diagramData" Target="../diagrams/data23.xml"/><Relationship Id="rId12" Type="http://schemas.openxmlformats.org/officeDocument/2006/relationships/diagramLayout" Target="../diagrams/layout24.xml"/><Relationship Id="rId17" Type="http://schemas.openxmlformats.org/officeDocument/2006/relationships/diagramQuickStyle" Target="../diagrams/quickStyle25.xml"/><Relationship Id="rId25" Type="http://schemas.microsoft.com/office/2007/relationships/diagramDrawing" Target="../diagrams/drawing22.xml"/><Relationship Id="rId2" Type="http://schemas.openxmlformats.org/officeDocument/2006/relationships/image" Target="../media/image47.gif"/><Relationship Id="rId16" Type="http://schemas.openxmlformats.org/officeDocument/2006/relationships/diagramLayout" Target="../diagrams/layout25.xml"/><Relationship Id="rId20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2.xml"/><Relationship Id="rId11" Type="http://schemas.openxmlformats.org/officeDocument/2006/relationships/diagramData" Target="../diagrams/data24.xml"/><Relationship Id="rId24" Type="http://schemas.openxmlformats.org/officeDocument/2006/relationships/slide" Target="slide6.xml"/><Relationship Id="rId5" Type="http://schemas.openxmlformats.org/officeDocument/2006/relationships/diagramQuickStyle" Target="../diagrams/quickStyle22.xml"/><Relationship Id="rId15" Type="http://schemas.openxmlformats.org/officeDocument/2006/relationships/diagramData" Target="../diagrams/data25.xml"/><Relationship Id="rId23" Type="http://schemas.openxmlformats.org/officeDocument/2006/relationships/image" Target="../media/image51.png"/><Relationship Id="rId28" Type="http://schemas.microsoft.com/office/2007/relationships/diagramDrawing" Target="../diagrams/drawing25.xml"/><Relationship Id="rId10" Type="http://schemas.openxmlformats.org/officeDocument/2006/relationships/diagramColors" Target="../diagrams/colors23.xml"/><Relationship Id="rId19" Type="http://schemas.openxmlformats.org/officeDocument/2006/relationships/image" Target="../media/image48.png"/><Relationship Id="rId4" Type="http://schemas.openxmlformats.org/officeDocument/2006/relationships/diagramLayout" Target="../diagrams/layout22.xml"/><Relationship Id="rId9" Type="http://schemas.openxmlformats.org/officeDocument/2006/relationships/diagramQuickStyle" Target="../diagrams/quickStyle23.xml"/><Relationship Id="rId14" Type="http://schemas.openxmlformats.org/officeDocument/2006/relationships/diagramColors" Target="../diagrams/colors24.xml"/><Relationship Id="rId22" Type="http://schemas.openxmlformats.org/officeDocument/2006/relationships/hyperlink" Target="http://www.gmr-sk.ru/vote/vote_list.php" TargetMode="External"/><Relationship Id="rId27" Type="http://schemas.microsoft.com/office/2007/relationships/diagramDrawing" Target="../diagrams/drawing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580292" y="731633"/>
            <a:ext cx="11236570" cy="1246636"/>
          </a:xfrm>
        </p:spPr>
        <p:txBody>
          <a:bodyPr>
            <a:noAutofit/>
          </a:bodyPr>
          <a:lstStyle/>
          <a:p>
            <a:r>
              <a:rPr lang="ru-RU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 Бюджет Георгиевского муниципального района на 2016 год в вопросах и ответах</a:t>
            </a:r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1868" y="2709903"/>
            <a:ext cx="1463925" cy="769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65414" y="3526653"/>
            <a:ext cx="1400377" cy="82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323" y="2466109"/>
            <a:ext cx="3025262" cy="3452497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852778" y="4473948"/>
            <a:ext cx="15621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3845826" y="2346375"/>
            <a:ext cx="5942250" cy="3694988"/>
          </a:xfrm>
          <a:prstGeom prst="rect">
            <a:avLst/>
          </a:prstGeom>
          <a:noFill/>
        </p:spPr>
        <p:txBody>
          <a:bodyPr wrap="square" lIns="91440" tIns="45721" rIns="91440" bIns="45721">
            <a:spAutoFit/>
          </a:bodyPr>
          <a:lstStyle/>
          <a:p>
            <a:pPr algn="ctr"/>
            <a:r>
              <a:rPr lang="ru-RU" sz="1801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Уважаемые жители Георгиевского района! </a:t>
            </a:r>
          </a:p>
          <a:p>
            <a:pPr algn="ctr"/>
            <a:endParaRPr lang="ru-RU" sz="1801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just"/>
            <a:r>
              <a:rPr lang="ru-RU" sz="1801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      Уже сегодня информация о всех стадиях бюджетного процесса, о плановых показателях бюджета и его исполнении доступна для всех заинтересованных пользователей и размещена на официальном интернет-портале Георгиевского муниципального района в формате «Бюджет для граждан».</a:t>
            </a:r>
          </a:p>
          <a:p>
            <a:pPr algn="just"/>
            <a:r>
              <a:rPr lang="ru-RU" sz="1801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      Надеемся, что представление бюджета и бюджетного процесса в вопросах и ответах повысит уровень общественного участия граждан в бюджетном процессе Георгиевского муниципального района.</a:t>
            </a:r>
          </a:p>
        </p:txBody>
      </p:sp>
      <p:pic>
        <p:nvPicPr>
          <p:cNvPr id="11" name="Picture 10" descr="ГЕРБ ГЕОРГИЕВСКОГО РАЙОНА"/>
          <p:cNvPicPr>
            <a:picLocks noChangeAspect="1" noChangeArrowheads="1"/>
          </p:cNvPicPr>
          <p:nvPr/>
        </p:nvPicPr>
        <p:blipFill>
          <a:blip r:embed="rId8" cstate="print">
            <a:lum bright="16000"/>
          </a:blip>
          <a:stretch>
            <a:fillRect/>
          </a:stretch>
        </p:blipFill>
        <p:spPr bwMode="auto">
          <a:xfrm>
            <a:off x="580292" y="602008"/>
            <a:ext cx="1095768" cy="1174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597557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4202681715"/>
              </p:ext>
            </p:extLst>
          </p:nvPr>
        </p:nvGraphicFramePr>
        <p:xfrm>
          <a:off x="786792" y="86120"/>
          <a:ext cx="10603522" cy="6771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10796954" y="0"/>
            <a:ext cx="1503647" cy="3033346"/>
            <a:chOff x="5000164" y="3068960"/>
            <a:chExt cx="1718788" cy="3446718"/>
          </a:xfrm>
        </p:grpSpPr>
        <p:sp>
          <p:nvSpPr>
            <p:cNvPr id="5" name="Овал 4"/>
            <p:cNvSpPr/>
            <p:nvPr/>
          </p:nvSpPr>
          <p:spPr>
            <a:xfrm>
              <a:off x="5575410" y="3166816"/>
              <a:ext cx="851556" cy="914850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14423">
                <a:defRPr/>
              </a:pPr>
              <a:endParaRPr lang="ru-RU" sz="1801" kern="0" dirty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6" name="Picture 5" descr="C:\Users\Маруся\Desktop\111\vopros_2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0836" t="4829" r="21523" b="8480"/>
            <a:stretch/>
          </p:blipFill>
          <p:spPr bwMode="auto">
            <a:xfrm>
              <a:off x="5000164" y="3068960"/>
              <a:ext cx="1718788" cy="34467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786792" y="630761"/>
            <a:ext cx="10010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Вопросы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6791" y="5662015"/>
            <a:ext cx="8174182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dirty="0"/>
              <a:t>Переход к ответу на вопрос                       нажмите на ссылку</a:t>
            </a:r>
          </a:p>
        </p:txBody>
      </p:sp>
      <p:sp>
        <p:nvSpPr>
          <p:cNvPr id="8" name="Стрелка вверх 7"/>
          <p:cNvSpPr/>
          <p:nvPr/>
        </p:nvSpPr>
        <p:spPr>
          <a:xfrm>
            <a:off x="3814618" y="5467929"/>
            <a:ext cx="466159" cy="5634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801" dirty="0"/>
          </a:p>
        </p:txBody>
      </p:sp>
    </p:spTree>
    <p:extLst>
      <p:ext uri="{BB962C8B-B14F-4D97-AF65-F5344CB8AC3E}">
        <p14:creationId xmlns:p14="http://schemas.microsoft.com/office/powerpoint/2010/main" xmlns="" val="36354078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017176101"/>
              </p:ext>
            </p:extLst>
          </p:nvPr>
        </p:nvGraphicFramePr>
        <p:xfrm>
          <a:off x="786792" y="630759"/>
          <a:ext cx="10603522" cy="556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10157701" y="1"/>
            <a:ext cx="2142900" cy="3854350"/>
            <a:chOff x="5000164" y="3068960"/>
            <a:chExt cx="1718788" cy="3446718"/>
          </a:xfrm>
        </p:grpSpPr>
        <p:sp>
          <p:nvSpPr>
            <p:cNvPr id="4" name="Овал 3"/>
            <p:cNvSpPr/>
            <p:nvPr/>
          </p:nvSpPr>
          <p:spPr>
            <a:xfrm>
              <a:off x="5575410" y="3166816"/>
              <a:ext cx="851556" cy="914850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14423">
                <a:defRPr/>
              </a:pPr>
              <a:endParaRPr lang="ru-RU" sz="1801" kern="0" dirty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5" name="Picture 5" descr="C:\Users\Маруся\Desktop\111\vopros_2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0836" t="4829" r="21523" b="8480"/>
            <a:stretch/>
          </p:blipFill>
          <p:spPr bwMode="auto">
            <a:xfrm>
              <a:off x="5000164" y="3068960"/>
              <a:ext cx="1718788" cy="34467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4172532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3949270620"/>
              </p:ext>
            </p:extLst>
          </p:nvPr>
        </p:nvGraphicFramePr>
        <p:xfrm>
          <a:off x="742829" y="727475"/>
          <a:ext cx="10603522" cy="5479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10454055" y="1"/>
            <a:ext cx="1846546" cy="3745522"/>
            <a:chOff x="5000164" y="3068960"/>
            <a:chExt cx="1718788" cy="3446718"/>
          </a:xfrm>
        </p:grpSpPr>
        <p:sp>
          <p:nvSpPr>
            <p:cNvPr id="4" name="Овал 3"/>
            <p:cNvSpPr/>
            <p:nvPr/>
          </p:nvSpPr>
          <p:spPr>
            <a:xfrm>
              <a:off x="5575410" y="3166816"/>
              <a:ext cx="851556" cy="914850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14423">
                <a:defRPr/>
              </a:pPr>
              <a:endParaRPr lang="ru-RU" sz="1801" kern="0" dirty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5" name="Picture 5" descr="C:\Users\Маруся\Desktop\111\vopros_2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0836" t="4829" r="21523" b="8480"/>
            <a:stretch/>
          </p:blipFill>
          <p:spPr bwMode="auto">
            <a:xfrm>
              <a:off x="5000164" y="3068960"/>
              <a:ext cx="1718788" cy="34467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961869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xmlns="" val="1411592741"/>
              </p:ext>
            </p:extLst>
          </p:nvPr>
        </p:nvGraphicFramePr>
        <p:xfrm>
          <a:off x="685800" y="659424"/>
          <a:ext cx="10893670" cy="5556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10682654" y="3868616"/>
            <a:ext cx="1275047" cy="2690446"/>
            <a:chOff x="5000164" y="3068960"/>
            <a:chExt cx="1718788" cy="3446718"/>
          </a:xfrm>
        </p:grpSpPr>
        <p:sp>
          <p:nvSpPr>
            <p:cNvPr id="4" name="Овал 3"/>
            <p:cNvSpPr/>
            <p:nvPr/>
          </p:nvSpPr>
          <p:spPr>
            <a:xfrm>
              <a:off x="5575410" y="3166816"/>
              <a:ext cx="851556" cy="914850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14423">
                <a:defRPr/>
              </a:pPr>
              <a:endParaRPr lang="ru-RU" sz="1801" kern="0" dirty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5" name="Picture 5" descr="C:\Users\Маруся\Desktop\111\vopros_2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0836" t="4829" r="21523" b="8480"/>
            <a:stretch/>
          </p:blipFill>
          <p:spPr bwMode="auto">
            <a:xfrm>
              <a:off x="5000164" y="3068960"/>
              <a:ext cx="1718788" cy="34467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8513081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813208988"/>
              </p:ext>
            </p:extLst>
          </p:nvPr>
        </p:nvGraphicFramePr>
        <p:xfrm>
          <a:off x="650632" y="615463"/>
          <a:ext cx="10739681" cy="5635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10656277" y="3859825"/>
            <a:ext cx="1275047" cy="2690446"/>
            <a:chOff x="5000164" y="3068960"/>
            <a:chExt cx="1718788" cy="3446718"/>
          </a:xfrm>
        </p:grpSpPr>
        <p:sp>
          <p:nvSpPr>
            <p:cNvPr id="4" name="Овал 3"/>
            <p:cNvSpPr/>
            <p:nvPr/>
          </p:nvSpPr>
          <p:spPr>
            <a:xfrm>
              <a:off x="5575410" y="3166816"/>
              <a:ext cx="851556" cy="914850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14423">
                <a:defRPr/>
              </a:pPr>
              <a:endParaRPr lang="ru-RU" sz="1801" kern="0" dirty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5" name="Picture 5" descr="C:\Users\Маруся\Desktop\111\vopros_2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0836" t="4829" r="21523" b="8480"/>
            <a:stretch/>
          </p:blipFill>
          <p:spPr bwMode="auto">
            <a:xfrm>
              <a:off x="5000164" y="3068960"/>
              <a:ext cx="1718788" cy="34467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39693795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89086" y="507627"/>
            <a:ext cx="11163360" cy="852758"/>
          </a:xfrm>
        </p:spPr>
        <p:txBody>
          <a:bodyPr>
            <a:noAutofit/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Какими будут доходы и расходы местного бюджета в 2016 году?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10205238"/>
              </p:ext>
            </p:extLst>
          </p:nvPr>
        </p:nvGraphicFramePr>
        <p:xfrm>
          <a:off x="861649" y="1434165"/>
          <a:ext cx="4716047" cy="109399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828468"/>
                <a:gridCol w="2887579"/>
              </a:tblGrid>
              <a:tr h="439854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 млн. руб.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  <a:tr h="65414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345,1 млн. руб.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20605823"/>
              </p:ext>
            </p:extLst>
          </p:nvPr>
        </p:nvGraphicFramePr>
        <p:xfrm>
          <a:off x="731567" y="4336025"/>
          <a:ext cx="10801893" cy="1858297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0801893"/>
              </a:tblGrid>
              <a:tr h="1858297">
                <a:tc>
                  <a:txBody>
                    <a:bodyPr/>
                    <a:lstStyle/>
                    <a:p>
                      <a:pPr marL="452438" indent="0" algn="just" fontAlgn="b"/>
                      <a:r>
                        <a:rPr lang="ru-RU" sz="28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</a:t>
                      </a:r>
                      <a:r>
                        <a:rPr lang="ru-RU" sz="28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отсутствии остатков источником погашения разницы между доходами и расходами может стать кредит, в течение года возможно сокращение расходов или увеличение доходов (при перевыполнении плана по доходам)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977536" y="2578084"/>
            <a:ext cx="10541726" cy="719137"/>
          </a:xfrm>
          <a:prstGeom prst="rect">
            <a:avLst/>
          </a:prstGeom>
          <a:effectLst/>
        </p:spPr>
        <p:txBody>
          <a:bodyPr vert="horz" lIns="91440" tIns="45721" rIns="91440" bIns="45721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/>
              <a:t>Почему расходы местного бюджета больше доходов? 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81794363"/>
              </p:ext>
            </p:extLst>
          </p:nvPr>
        </p:nvGraphicFramePr>
        <p:xfrm>
          <a:off x="869768" y="3249945"/>
          <a:ext cx="10757261" cy="871263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7463618"/>
                <a:gridCol w="3293643"/>
              </a:tblGrid>
              <a:tr h="871263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Остатки денежных средств на начало 2016 года направлены на расходы - это дефицит бюджета</a:t>
                      </a:r>
                      <a:r>
                        <a:rPr lang="ru-RU" sz="2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- 31,1 млн. руб.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22345467"/>
              </p:ext>
            </p:extLst>
          </p:nvPr>
        </p:nvGraphicFramePr>
        <p:xfrm>
          <a:off x="742741" y="4336025"/>
          <a:ext cx="469593" cy="1858297"/>
        </p:xfrm>
        <a:graphic>
          <a:graphicData uri="http://schemas.openxmlformats.org/drawingml/2006/table">
            <a:tbl>
              <a:tblPr/>
              <a:tblGrid>
                <a:gridCol w="469593"/>
              </a:tblGrid>
              <a:tr h="1858297">
                <a:tc>
                  <a:txBody>
                    <a:bodyPr/>
                    <a:lstStyle/>
                    <a:p>
                      <a:pPr algn="ctr"/>
                      <a:r>
                        <a:rPr lang="ru-RU" sz="9600" dirty="0" smtClean="0">
                          <a:solidFill>
                            <a:srgbClr val="FF0000"/>
                          </a:solidFill>
                        </a:rPr>
                        <a:t>!</a:t>
                      </a:r>
                      <a:endParaRPr lang="ru-RU" sz="9600" dirty="0">
                        <a:solidFill>
                          <a:srgbClr val="FF0000"/>
                        </a:solidFill>
                      </a:endParaRPr>
                    </a:p>
                  </a:txBody>
                  <a:tcPr marT="45721" marB="457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25" name="Диаграмма 24"/>
          <p:cNvGraphicFramePr/>
          <p:nvPr>
            <p:extLst>
              <p:ext uri="{D42A27DB-BD31-4B8C-83A1-F6EECF244321}">
                <p14:modId xmlns:p14="http://schemas.microsoft.com/office/powerpoint/2010/main" xmlns="" val="675298511"/>
              </p:ext>
            </p:extLst>
          </p:nvPr>
        </p:nvGraphicFramePr>
        <p:xfrm>
          <a:off x="6054291" y="1434165"/>
          <a:ext cx="4991233" cy="1270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Управляющая кнопка: справка 7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10" name="TextBox 9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1864909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46157" y="1566652"/>
            <a:ext cx="9331185" cy="57149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Доходы </a:t>
            </a:r>
            <a:r>
              <a:rPr lang="ru-RU" b="1" dirty="0" smtClean="0"/>
              <a:t>–</a:t>
            </a:r>
            <a:r>
              <a:rPr lang="ru-RU" dirty="0" smtClean="0"/>
              <a:t> расходы </a:t>
            </a:r>
            <a:r>
              <a:rPr lang="ru-RU" sz="2800" b="1" dirty="0"/>
              <a:t>= </a:t>
            </a:r>
            <a:r>
              <a:rPr lang="ru-RU" dirty="0" smtClean="0"/>
              <a:t>дефицит(профицит)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993941" y="2719330"/>
            <a:ext cx="4718050" cy="576262"/>
          </a:xfrm>
        </p:spPr>
        <p:txBody>
          <a:bodyPr/>
          <a:lstStyle/>
          <a:p>
            <a:r>
              <a:rPr lang="ru-RU" b="1" dirty="0" smtClean="0"/>
              <a:t>дефицит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897216" y="3375214"/>
            <a:ext cx="4718050" cy="3055937"/>
          </a:xfrm>
        </p:spPr>
        <p:txBody>
          <a:bodyPr>
            <a:normAutofit/>
          </a:bodyPr>
          <a:lstStyle/>
          <a:p>
            <a:r>
              <a:rPr lang="ru-RU" sz="1801" b="1" dirty="0"/>
              <a:t>расходы больше доходов, растёт долг и (или) снижаются накопления</a:t>
            </a:r>
          </a:p>
          <a:p>
            <a:r>
              <a:rPr lang="ru-RU" sz="1600" dirty="0"/>
              <a:t>принимается решение об источниках покрытия дефицита:</a:t>
            </a:r>
          </a:p>
          <a:p>
            <a:r>
              <a:rPr lang="ru-RU" sz="1600" dirty="0"/>
              <a:t> использование имеющихся накоплений,</a:t>
            </a:r>
          </a:p>
          <a:p>
            <a:r>
              <a:rPr lang="ru-RU" sz="1600" dirty="0"/>
              <a:t>остатки на счетах,</a:t>
            </a:r>
          </a:p>
          <a:p>
            <a:r>
              <a:rPr lang="ru-RU" sz="1600" dirty="0"/>
              <a:t>получение кредита.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6539748" y="2699918"/>
            <a:ext cx="3765550" cy="576262"/>
          </a:xfrm>
        </p:spPr>
        <p:txBody>
          <a:bodyPr/>
          <a:lstStyle/>
          <a:p>
            <a:r>
              <a:rPr lang="ru-RU" b="1" dirty="0" smtClean="0"/>
              <a:t>профицит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6330831" y="3375214"/>
            <a:ext cx="4718050" cy="2293439"/>
          </a:xfrm>
        </p:spPr>
        <p:txBody>
          <a:bodyPr/>
          <a:lstStyle/>
          <a:p>
            <a:r>
              <a:rPr lang="ru-RU" sz="1801" b="1" dirty="0"/>
              <a:t>доходы больше расходов, растут накопления и (или) погашаются кредиты</a:t>
            </a:r>
          </a:p>
          <a:p>
            <a:r>
              <a:rPr lang="ru-RU" sz="1801" b="1" dirty="0"/>
              <a:t> </a:t>
            </a:r>
            <a:r>
              <a:rPr lang="ru-RU" sz="1600" dirty="0"/>
              <a:t>принимается решение как их использовать:</a:t>
            </a:r>
          </a:p>
          <a:p>
            <a:r>
              <a:rPr lang="ru-RU" sz="1600" dirty="0"/>
              <a:t>накапливать резервы;</a:t>
            </a:r>
          </a:p>
          <a:p>
            <a:r>
              <a:rPr lang="ru-RU" sz="1600" dirty="0"/>
              <a:t>накапливать остатки;</a:t>
            </a:r>
          </a:p>
          <a:p>
            <a:r>
              <a:rPr lang="ru-RU" sz="1600" dirty="0"/>
              <a:t> погашать кредит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3017" y="697341"/>
            <a:ext cx="108927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/>
              <a:t>Что такое </a:t>
            </a:r>
            <a:r>
              <a:rPr lang="ru-RU" sz="4800" dirty="0" smtClean="0"/>
              <a:t>дефицит </a:t>
            </a:r>
            <a:r>
              <a:rPr lang="ru-RU" sz="4800" dirty="0"/>
              <a:t>(профицит) бюджета?</a:t>
            </a:r>
          </a:p>
        </p:txBody>
      </p:sp>
      <p:sp>
        <p:nvSpPr>
          <p:cNvPr id="8" name="Управляющая кнопка: справка 7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9" name="TextBox 8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531" y="1467371"/>
            <a:ext cx="1422066" cy="1251959"/>
          </a:xfrm>
          <a:prstGeom prst="rect">
            <a:avLst/>
          </a:prstGeom>
        </p:spPr>
      </p:pic>
      <p:sp>
        <p:nvSpPr>
          <p:cNvPr id="11" name="Блок-схема: магнитный диск 10"/>
          <p:cNvSpPr/>
          <p:nvPr/>
        </p:nvSpPr>
        <p:spPr>
          <a:xfrm>
            <a:off x="2620311" y="2639708"/>
            <a:ext cx="938283" cy="596035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156244" y="2649593"/>
            <a:ext cx="981240" cy="57626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330831" y="5668653"/>
            <a:ext cx="356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=</a:t>
            </a:r>
            <a:endParaRPr lang="ru-RU" sz="2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9540880" y="2639708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&gt;</a:t>
            </a:r>
          </a:p>
        </p:txBody>
      </p:sp>
      <p:sp>
        <p:nvSpPr>
          <p:cNvPr id="22" name="Блок-схема: магнитный диск 21"/>
          <p:cNvSpPr/>
          <p:nvPr/>
        </p:nvSpPr>
        <p:spPr>
          <a:xfrm>
            <a:off x="8416557" y="2672049"/>
            <a:ext cx="995072" cy="596035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23" name="Блок-схема: магнитный диск 22"/>
          <p:cNvSpPr/>
          <p:nvPr/>
        </p:nvSpPr>
        <p:spPr>
          <a:xfrm>
            <a:off x="10155987" y="2656698"/>
            <a:ext cx="977068" cy="619481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577159" y="2621753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&lt;</a:t>
            </a:r>
          </a:p>
        </p:txBody>
      </p:sp>
      <p:sp>
        <p:nvSpPr>
          <p:cNvPr id="25" name="Блок-схема: магнитный диск 24"/>
          <p:cNvSpPr/>
          <p:nvPr/>
        </p:nvSpPr>
        <p:spPr>
          <a:xfrm>
            <a:off x="5154693" y="5552525"/>
            <a:ext cx="1005424" cy="596035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26" name="Блок-схема: магнитный диск 25"/>
          <p:cNvSpPr/>
          <p:nvPr/>
        </p:nvSpPr>
        <p:spPr>
          <a:xfrm>
            <a:off x="6962119" y="5572298"/>
            <a:ext cx="1012171" cy="57626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993941" y="5668653"/>
            <a:ext cx="3985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сбалансированный бюджет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3607620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26022" y="883184"/>
            <a:ext cx="10914514" cy="684213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меры приняты для снижения риска несбалансированности местного бюджета?</a:t>
            </a:r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606925" y="1879176"/>
            <a:ext cx="10933611" cy="6144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Расчет доходов на основе «консервативного» прогноза развития экономики</a:t>
            </a: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606925" y="2529192"/>
            <a:ext cx="10933611" cy="51379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Источниками погашения дефицита бюджета определены остатки на 01.01.2016 г.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597377" y="3042984"/>
            <a:ext cx="10933611" cy="79208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Замена дотации на дополнительный норматив отчислений от НДФЛ</a:t>
            </a: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606925" y="5310660"/>
            <a:ext cx="10914514" cy="792089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экономии бюджетных средств, полученной в ходе проведения конкурсных процедур только через внесение изменений в решение о бюджете</a:t>
            </a: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606925" y="4518573"/>
            <a:ext cx="10914514" cy="79208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Резервирование средств на реализацию указов Президента Российской Федерации и на непредвиденные расходы</a:t>
            </a: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606925" y="3800309"/>
            <a:ext cx="10914514" cy="719055"/>
          </a:xfrm>
          <a:prstGeom prst="rect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получения средств от приватизации муниципальной собственности</a:t>
            </a:r>
          </a:p>
        </p:txBody>
      </p:sp>
      <p:sp>
        <p:nvSpPr>
          <p:cNvPr id="11" name="Управляющая кнопка: справка 10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12" name="TextBox 11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17851280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62671" y="711776"/>
            <a:ext cx="10541726" cy="990025"/>
          </a:xfrm>
        </p:spPr>
        <p:txBody>
          <a:bodyPr>
            <a:noAutofit/>
          </a:bodyPr>
          <a:lstStyle/>
          <a:p>
            <a:r>
              <a:rPr lang="ru-RU" sz="2800" b="1" dirty="0"/>
              <a:t>Как изменились показатели местного бюджета в сравнении с  2015 годом ? В каких условиях сформирован бюджет на 2016 год?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41219176"/>
              </p:ext>
            </p:extLst>
          </p:nvPr>
        </p:nvGraphicFramePr>
        <p:xfrm>
          <a:off x="833009" y="1769900"/>
          <a:ext cx="10541725" cy="175472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4446649"/>
                <a:gridCol w="2170528"/>
                <a:gridCol w="1962274"/>
                <a:gridCol w="1962274"/>
              </a:tblGrid>
              <a:tr h="3900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ctr"/>
                </a:tc>
              </a:tr>
              <a:tr h="439854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1 408,1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1 314,0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-94,1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  <a:tr h="439854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1 408,1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1 345,1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-63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  <a:tr h="439854"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-31,1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31,1</a:t>
                      </a:r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0372412" y="1477304"/>
            <a:ext cx="1116624" cy="36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1" dirty="0"/>
              <a:t>млн. руб.</a:t>
            </a:r>
          </a:p>
        </p:txBody>
      </p:sp>
      <p:sp>
        <p:nvSpPr>
          <p:cNvPr id="5" name="Управляющая кнопка: справка 4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009" y="3552370"/>
            <a:ext cx="2569791" cy="26725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6776" y="3552372"/>
            <a:ext cx="2391508" cy="25605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5112" y="3748310"/>
            <a:ext cx="2404489" cy="247664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4211" y="3863192"/>
            <a:ext cx="2106686" cy="5800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64211" y="4470951"/>
            <a:ext cx="2073814" cy="137887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7894406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1081" y="497191"/>
            <a:ext cx="108760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prstClr val="black"/>
                </a:solidFill>
              </a:rPr>
              <a:t>Почему и как уменьшились доходы?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97651456"/>
              </p:ext>
            </p:extLst>
          </p:nvPr>
        </p:nvGraphicFramePr>
        <p:xfrm>
          <a:off x="2598822" y="1252089"/>
          <a:ext cx="8885318" cy="692393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7093444"/>
                <a:gridCol w="1791874"/>
              </a:tblGrid>
              <a:tr h="154791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</a:t>
                      </a:r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 увеличились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27,8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378068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уменьшились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-121,9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6314636"/>
              </p:ext>
            </p:extLst>
          </p:nvPr>
        </p:nvGraphicFramePr>
        <p:xfrm>
          <a:off x="721896" y="2204544"/>
          <a:ext cx="10762242" cy="2774435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9358153"/>
                <a:gridCol w="1404089"/>
              </a:tblGrid>
              <a:tr h="1533525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</a:t>
                      </a:r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 увеличены</a:t>
                      </a:r>
                      <a:r>
                        <a:rPr lang="ru-RU" sz="2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связи с: </a:t>
                      </a:r>
                    </a:p>
                    <a:p>
                      <a:pPr algn="l" fontAlgn="b"/>
                      <a:endParaRPr lang="ru-RU" sz="2000" u="none" strike="noStrike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b"/>
                      <a:r>
                        <a:rPr lang="ru-RU" sz="2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изменениями законодательства по зачислению доходов в бюджет</a:t>
                      </a:r>
                    </a:p>
                    <a:p>
                      <a:pPr algn="l" fontAlgn="b"/>
                      <a:r>
                        <a:rPr lang="ru-RU" sz="2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увеличением налоговой нагрузки, платы за услуги</a:t>
                      </a:r>
                    </a:p>
                    <a:p>
                      <a:pPr algn="l" fontAlgn="b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прогнозированием</a:t>
                      </a:r>
                      <a:r>
                        <a:rPr lang="ru-RU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поступлений от использования имущества, акцизов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27,8</a:t>
                      </a:r>
                    </a:p>
                    <a:p>
                      <a:pPr algn="r" fontAlgn="b"/>
                      <a:endParaRPr lang="ru-RU" sz="20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13,6</a:t>
                      </a:r>
                    </a:p>
                    <a:p>
                      <a:pPr algn="r" fontAlgn="b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r" fontAlgn="b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  <a:tr h="1240910">
                <a:tc>
                  <a:txBody>
                    <a:bodyPr/>
                    <a:lstStyle/>
                    <a:p>
                      <a:pPr algn="l" fontAlgn="b"/>
                      <a:endParaRPr lang="ru-RU" sz="20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из бюджета Ставропольского края снижена в связи </a:t>
                      </a:r>
                      <a:r>
                        <a:rPr lang="ru-RU" sz="2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 снижением норматива бюджетной обеспеченности со 109,6 до 93,5 %</a:t>
                      </a:r>
                    </a:p>
                    <a:p>
                      <a:pPr algn="l" fontAlgn="b"/>
                      <a:endParaRPr lang="ru-RU" sz="1000" u="none" strike="noStrike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endParaRPr lang="ru-RU" sz="20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-46,3</a:t>
                      </a:r>
                    </a:p>
                    <a:p>
                      <a:pPr algn="r" fontAlgn="b"/>
                      <a:endParaRPr lang="ru-RU" sz="10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3161193"/>
              </p:ext>
            </p:extLst>
          </p:nvPr>
        </p:nvGraphicFramePr>
        <p:xfrm>
          <a:off x="771081" y="5179878"/>
          <a:ext cx="10663869" cy="1011115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9276681"/>
                <a:gridCol w="1387188"/>
              </a:tblGrid>
              <a:tr h="1011115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Субсидия (</a:t>
                      </a:r>
                      <a:r>
                        <a:rPr lang="ru-RU" sz="20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софинансирование</a:t>
                      </a:r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строительства,</a:t>
                      </a:r>
                      <a:r>
                        <a:rPr lang="ru-RU" sz="2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ремонта</a:t>
                      </a:r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2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бюджета Ставропольского края</a:t>
                      </a:r>
                    </a:p>
                    <a:p>
                      <a:pPr algn="l" fontAlgn="b"/>
                      <a:r>
                        <a:rPr lang="ru-RU" sz="2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Субвенция (переданные полномочия) из бюджета Ставропольского края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-69,6</a:t>
                      </a:r>
                    </a:p>
                    <a:p>
                      <a:pPr algn="r" fontAlgn="b"/>
                      <a:endParaRPr lang="ru-RU" sz="20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-8,3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pic>
        <p:nvPicPr>
          <p:cNvPr id="1026" name="Picture 2" descr="http://perclass.com/perclass_web/images/newsletters/2012oct/arrow_Reduc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897" y="661736"/>
            <a:ext cx="1876924" cy="154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85631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53144" y="1203797"/>
            <a:ext cx="10915650" cy="589086"/>
          </a:xfrm>
        </p:spPr>
        <p:txBody>
          <a:bodyPr>
            <a:normAutofit/>
          </a:bodyPr>
          <a:lstStyle/>
          <a:p>
            <a:pPr>
              <a:defRPr sz="1680" b="1" i="0" u="none" strike="noStrike" kern="1200" baseline="0">
                <a:solidFill>
                  <a:sysClr val="windowText" lastClr="000000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Изменения прогнозируемого объема доходов местного бюджета в 2016 году к 2015 году 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24975002"/>
              </p:ext>
            </p:extLst>
          </p:nvPr>
        </p:nvGraphicFramePr>
        <p:xfrm>
          <a:off x="664295" y="1874264"/>
          <a:ext cx="10653486" cy="4267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981200" y="590098"/>
            <a:ext cx="86614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dirty="0">
                <a:solidFill>
                  <a:prstClr val="black"/>
                </a:solidFill>
              </a:rPr>
              <a:t>Почему и как уменьшились доходы?</a:t>
            </a:r>
          </a:p>
        </p:txBody>
      </p:sp>
    </p:spTree>
    <p:extLst>
      <p:ext uri="{BB962C8B-B14F-4D97-AF65-F5344CB8AC3E}">
        <p14:creationId xmlns:p14="http://schemas.microsoft.com/office/powerpoint/2010/main" xmlns="" val="32011054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57896" y="828221"/>
            <a:ext cx="11391900" cy="955454"/>
          </a:xfrm>
        </p:spPr>
        <p:txBody>
          <a:bodyPr>
            <a:normAutofit/>
          </a:bodyPr>
          <a:lstStyle/>
          <a:p>
            <a:r>
              <a:rPr lang="ru-RU" sz="220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</a:t>
            </a:r>
            <a:r>
              <a:rPr lang="ru-RU" sz="22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законодательства, </a:t>
            </a:r>
            <a:r>
              <a:rPr lang="ru-RU" sz="220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учтенные при формировании доходов на 2016 год</a:t>
            </a:r>
            <a:br>
              <a:rPr lang="ru-RU" sz="220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части зачисления доходов в бюджет района</a:t>
            </a: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2544007" y="1700808"/>
            <a:ext cx="2736304" cy="115212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НДФЛ</a:t>
            </a: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6986358" y="1689234"/>
            <a:ext cx="2736304" cy="116370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Плата за негативное воздействие на окружающую среду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2544007" y="3429000"/>
            <a:ext cx="1008112" cy="57606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36%</a:t>
            </a: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4272199" y="3429000"/>
            <a:ext cx="1008112" cy="57606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39,03%</a:t>
            </a: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6986358" y="3429000"/>
            <a:ext cx="1008112" cy="57606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40%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707654" y="3429000"/>
            <a:ext cx="1008112" cy="57606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55%</a:t>
            </a:r>
          </a:p>
        </p:txBody>
      </p:sp>
      <p:sp>
        <p:nvSpPr>
          <p:cNvPr id="11" name="Правая фигурная скобка 10"/>
          <p:cNvSpPr/>
          <p:nvPr/>
        </p:nvSpPr>
        <p:spPr bwMode="auto">
          <a:xfrm rot="5400000">
            <a:off x="5977908" y="783810"/>
            <a:ext cx="360718" cy="7848873"/>
          </a:xfrm>
          <a:prstGeom prst="rightBrac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40262" y="4149080"/>
            <a:ext cx="4752528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 (снижение) к уровню 2015 года</a:t>
            </a: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2544007" y="5039458"/>
            <a:ext cx="2736304" cy="7200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13 728 тыс. руб.</a:t>
            </a:r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7064323" y="5039458"/>
            <a:ext cx="2736304" cy="7200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-148 тыс. руб.</a:t>
            </a: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4245937" y="6357797"/>
            <a:ext cx="216025" cy="21602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 bwMode="auto">
          <a:xfrm>
            <a:off x="7002389" y="6318116"/>
            <a:ext cx="216025" cy="21602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53055" y="6281144"/>
            <a:ext cx="1201991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 год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18350" y="6281144"/>
            <a:ext cx="1201991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 год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212221" y="3135348"/>
            <a:ext cx="3767558" cy="3694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Нормативы отчислений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417" y="324147"/>
            <a:ext cx="8663167" cy="1072990"/>
          </a:xfrm>
          <a:prstGeom prst="rect">
            <a:avLst/>
          </a:prstGeom>
        </p:spPr>
      </p:pic>
      <p:sp>
        <p:nvSpPr>
          <p:cNvPr id="21" name="Управляющая кнопка: справка 20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22" name="TextBox 21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6550468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22301" y="420688"/>
            <a:ext cx="10985500" cy="958850"/>
          </a:xfrm>
        </p:spPr>
        <p:txBody>
          <a:bodyPr>
            <a:normAutofit/>
          </a:bodyPr>
          <a:lstStyle/>
          <a:p>
            <a:r>
              <a:rPr lang="ru-RU" dirty="0" smtClean="0"/>
              <a:t>Какие доходы поступают в местный бюджет?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1414463" y="1379538"/>
            <a:ext cx="4718050" cy="457200"/>
          </a:xfrm>
        </p:spPr>
        <p:txBody>
          <a:bodyPr/>
          <a:lstStyle/>
          <a:p>
            <a:r>
              <a:rPr lang="ru-RU" b="1" dirty="0" smtClean="0"/>
              <a:t>Налоговые доходы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863600" y="2027238"/>
            <a:ext cx="4718050" cy="424656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201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обязательные платежи юридических и физических лиц в бюджет:</a:t>
            </a:r>
          </a:p>
          <a:p>
            <a:pPr marL="0" indent="0">
              <a:buNone/>
            </a:pPr>
            <a:r>
              <a:rPr lang="ru-RU" sz="1801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на доходы физических лиц («подоходный налог»);</a:t>
            </a:r>
          </a:p>
          <a:p>
            <a:pPr marL="0" indent="0">
              <a:buNone/>
            </a:pPr>
            <a:r>
              <a:rPr lang="ru-RU" sz="1801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на бензин, дизельное топливо, масла моторные;</a:t>
            </a:r>
          </a:p>
          <a:p>
            <a:pPr marL="0" indent="0">
              <a:buNone/>
            </a:pPr>
            <a:r>
              <a:rPr lang="ru-RU" sz="1801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на совокупный доход: </a:t>
            </a:r>
          </a:p>
          <a:p>
            <a:pPr marL="273057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налог на вменённый доход;</a:t>
            </a:r>
          </a:p>
          <a:p>
            <a:pPr marL="273057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сельскохозяйственный налог;</a:t>
            </a:r>
          </a:p>
          <a:p>
            <a:pPr marL="273057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налог, взимаемый в связи с применением упрощённой системы налогообложения (стоимость патента); </a:t>
            </a:r>
          </a:p>
          <a:p>
            <a:pPr marL="0" indent="0">
              <a:buNone/>
            </a:pPr>
            <a:r>
              <a:rPr lang="ru-RU" sz="1801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госпошлина за выдачу разрешения на установку рекламной продукции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7340601" y="1260476"/>
            <a:ext cx="4267200" cy="576263"/>
          </a:xfrm>
        </p:spPr>
        <p:txBody>
          <a:bodyPr/>
          <a:lstStyle/>
          <a:p>
            <a:r>
              <a:rPr lang="ru-RU" b="1" dirty="0" smtClean="0"/>
              <a:t>Неналоговые доходы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6832601" y="2027238"/>
            <a:ext cx="4419600" cy="4246562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от уплаты пошлин, сборов, штрафов: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использования имущества, находящегося в муниципальной собственности;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плата за негативное воздействие на окружающую среду;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оказания платных услуг;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продажи земельных участков;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штрафы</a:t>
            </a: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/>
          </a:p>
          <a:p>
            <a:endParaRPr lang="ru-RU" sz="1801" dirty="0"/>
          </a:p>
        </p:txBody>
      </p:sp>
      <p:sp>
        <p:nvSpPr>
          <p:cNvPr id="8" name="Текст 4"/>
          <p:cNvSpPr txBox="1">
            <a:spLocks/>
          </p:cNvSpPr>
          <p:nvPr/>
        </p:nvSpPr>
        <p:spPr>
          <a:xfrm>
            <a:off x="6832601" y="5397735"/>
            <a:ext cx="4267200" cy="576263"/>
          </a:xfrm>
          <a:prstGeom prst="rect">
            <a:avLst/>
          </a:prstGeom>
        </p:spPr>
        <p:txBody>
          <a:bodyPr vert="horz" lIns="91440" tIns="45721" rIns="91440" bIns="45721" rtlCol="0" anchor="t"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ln>
                  <a:solidFill>
                    <a:schemeClr val="tx1"/>
                  </a:solidFill>
                </a:ln>
                <a:hlinkClick r:id="rId2" action="ppaction://hlinksldjump"/>
              </a:rPr>
              <a:t>Безвозмездные поступления</a:t>
            </a:r>
            <a:endParaRPr lang="ru-RU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Управляющая кнопка: справка 8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10" name="TextBox 9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13620" y="6413793"/>
            <a:ext cx="5478379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1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нажмите на ссылку</a:t>
            </a:r>
          </a:p>
        </p:txBody>
      </p:sp>
      <p:sp>
        <p:nvSpPr>
          <p:cNvPr id="7" name="Стрелка вверх 6"/>
          <p:cNvSpPr/>
          <p:nvPr/>
        </p:nvSpPr>
        <p:spPr>
          <a:xfrm>
            <a:off x="8528899" y="5868563"/>
            <a:ext cx="484632" cy="81047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47828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05312" y="513916"/>
            <a:ext cx="10745004" cy="1143001"/>
          </a:xfrm>
        </p:spPr>
        <p:txBody>
          <a:bodyPr/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структура доходов?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291644285"/>
              </p:ext>
            </p:extLst>
          </p:nvPr>
        </p:nvGraphicFramePr>
        <p:xfrm>
          <a:off x="805312" y="1300116"/>
          <a:ext cx="10637390" cy="4897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Управляющая кнопка: справка 4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4152711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6514" y="442722"/>
            <a:ext cx="12191999" cy="64452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структура доходов бюджета нецелевого характера?</a:t>
            </a:r>
          </a:p>
        </p:txBody>
      </p:sp>
      <p:graphicFrame>
        <p:nvGraphicFramePr>
          <p:cNvPr id="4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xmlns="" val="48540153"/>
              </p:ext>
            </p:extLst>
          </p:nvPr>
        </p:nvGraphicFramePr>
        <p:xfrm>
          <a:off x="1435497" y="1421340"/>
          <a:ext cx="382905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497380" y="1087246"/>
            <a:ext cx="1705282" cy="40011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7750700" y="1087246"/>
            <a:ext cx="1111843" cy="40011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  <p:graphicFrame>
        <p:nvGraphicFramePr>
          <p:cNvPr id="7" name="Содержимое 5"/>
          <p:cNvGraphicFramePr>
            <a:graphicFrameLocks/>
          </p:cNvGraphicFramePr>
          <p:nvPr>
            <p:extLst/>
          </p:nvPr>
        </p:nvGraphicFramePr>
        <p:xfrm>
          <a:off x="6392096" y="1456510"/>
          <a:ext cx="3829049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Управляющая кнопка: справка 7">
            <a:hlinkClick r:id="rId10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9" name="TextBox 8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7997368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04838" y="625476"/>
            <a:ext cx="10982325" cy="695326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виды налоговых и неналоговых доходов поступят в местный бюджет в 2016 году?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/>
          </p:nvPr>
        </p:nvGraphicFramePr>
        <p:xfrm>
          <a:off x="870858" y="1408167"/>
          <a:ext cx="4960505" cy="4760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/>
          </p:nvPr>
        </p:nvGraphicFramePr>
        <p:xfrm>
          <a:off x="6096000" y="1320802"/>
          <a:ext cx="5312229" cy="4935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Управляющая кнопка: справка 4">
            <a:hlinkClick r:id="rId4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9894793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29100" y="653143"/>
            <a:ext cx="7311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платит в бюджет больше?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31925343"/>
              </p:ext>
            </p:extLst>
          </p:nvPr>
        </p:nvGraphicFramePr>
        <p:xfrm>
          <a:off x="679268" y="1361032"/>
          <a:ext cx="10756764" cy="4947586"/>
        </p:xfrm>
        <a:graphic>
          <a:graphicData uri="http://schemas.openxmlformats.org/drawingml/2006/table">
            <a:tbl>
              <a:tblPr/>
              <a:tblGrid>
                <a:gridCol w="708847"/>
                <a:gridCol w="6220138"/>
                <a:gridCol w="1931610"/>
                <a:gridCol w="1896169"/>
              </a:tblGrid>
              <a:tr h="6569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№п/п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плательщика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2014 г</a:t>
                      </a:r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.,</a:t>
                      </a:r>
                    </a:p>
                    <a:p>
                      <a:pPr algn="ct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тыс. руб.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2015 </a:t>
                      </a:r>
                      <a:r>
                        <a:rPr lang="ru-RU" sz="18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г</a:t>
                      </a:r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., тыс. руб.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ООО "Газпром </a:t>
                      </a:r>
                      <a:r>
                        <a:rPr lang="ru-RU" sz="25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трансгаз</a:t>
                      </a:r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Ставрополь"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31947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>
                          <a:effectLst/>
                          <a:latin typeface="Times New Roman" panose="02020603050405020304" pitchFamily="18" charset="0"/>
                        </a:rPr>
                        <a:t>29943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АО "</a:t>
                      </a:r>
                      <a:r>
                        <a:rPr lang="ru-RU" sz="25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Черномортранснефть</a:t>
                      </a:r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23614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>
                          <a:effectLst/>
                          <a:latin typeface="Times New Roman" panose="02020603050405020304" pitchFamily="18" charset="0"/>
                        </a:rPr>
                        <a:t>18857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СХА "Птицефабрика </a:t>
                      </a:r>
                      <a:r>
                        <a:rPr lang="ru-RU" sz="25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Кумская</a:t>
                      </a:r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9963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13639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ООО СХП "Александрия"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6882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12168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ООО СХП "Подгорное"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7071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11826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ООО "</a:t>
                      </a:r>
                      <a:r>
                        <a:rPr lang="ru-RU" sz="25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Ульяновец</a:t>
                      </a:r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8635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11367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ООО "</a:t>
                      </a:r>
                      <a:r>
                        <a:rPr lang="ru-RU" sz="25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Шаумяновское</a:t>
                      </a:r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6851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10815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ФГУП ППЗ "СКЗОСП"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3858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10758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ООО СХП "Рассвет"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>
                          <a:effectLst/>
                          <a:latin typeface="Times New Roman" panose="02020603050405020304" pitchFamily="18" charset="0"/>
                        </a:rPr>
                        <a:t>6679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8053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ГУП СК "</a:t>
                      </a:r>
                      <a:r>
                        <a:rPr lang="ru-RU" sz="25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Ставрополькрайводоканал</a:t>
                      </a:r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>
                          <a:effectLst/>
                          <a:latin typeface="Times New Roman" panose="02020603050405020304" pitchFamily="18" charset="0"/>
                        </a:rPr>
                        <a:t>8625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8049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6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400" marR="8400" marT="84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ВСЕГО: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114125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135475</a:t>
                      </a:r>
                    </a:p>
                  </a:txBody>
                  <a:tcPr marL="8400" marR="8400" marT="84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628664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0399" y="496654"/>
            <a:ext cx="10871200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Поступление налогов в бюджет Георгиевского муниципального района в разрезе </a:t>
            </a:r>
            <a:r>
              <a:rPr lang="ru-RU" sz="1801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бюджетообразующих</a:t>
            </a:r>
            <a:r>
              <a:rPr lang="ru-RU" sz="18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налогоплательщиков в 2015 году</a:t>
            </a:r>
            <a:endParaRPr lang="ru-RU" sz="1801" dirty="0">
              <a:solidFill>
                <a:prstClr val="black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002739805"/>
              </p:ext>
            </p:extLst>
          </p:nvPr>
        </p:nvGraphicFramePr>
        <p:xfrm>
          <a:off x="663045" y="1142984"/>
          <a:ext cx="10868554" cy="49364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246426" y="2595460"/>
            <a:ext cx="4810898" cy="677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23"/>
            <a:r>
              <a:rPr lang="ru-RU" sz="1801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поступило от </a:t>
            </a:r>
            <a:r>
              <a:rPr lang="ru-RU" sz="1801" b="1" kern="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бюджетообразующих</a:t>
            </a:r>
            <a:r>
              <a:rPr lang="ru-RU" sz="1801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налогоплательщиков </a:t>
            </a:r>
            <a:r>
              <a:rPr lang="ru-RU" sz="20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135 475</a:t>
            </a:r>
            <a:r>
              <a:rPr lang="ru-RU" sz="1801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тысяч рублей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7" y="-191602"/>
            <a:ext cx="11022523" cy="1121761"/>
          </a:xfrm>
          <a:prstGeom prst="rect">
            <a:avLst/>
          </a:prstGeom>
        </p:spPr>
      </p:pic>
      <p:sp>
        <p:nvSpPr>
          <p:cNvPr id="6" name="Управляющая кнопка: справка 5">
            <a:hlinkClick r:id="rId4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7" name="TextBox 6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pic>
        <p:nvPicPr>
          <p:cNvPr id="1026" name="Picture 2" descr="http://saransk.bezformata.ru/content/image6361318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6426" y="3304646"/>
            <a:ext cx="4418728" cy="28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64811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43468"/>
            <a:ext cx="9601196" cy="72813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Безвозмездные поступления – что это?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1371601"/>
            <a:ext cx="9414753" cy="440266"/>
          </a:xfrm>
        </p:spPr>
        <p:txBody>
          <a:bodyPr/>
          <a:lstStyle/>
          <a:p>
            <a:pPr algn="ctr"/>
            <a:r>
              <a:rPr lang="ru-RU" b="1" dirty="0" smtClean="0"/>
              <a:t>Безвозмездные поступления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92500" y="1811868"/>
            <a:ext cx="6309638" cy="42581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700" b="1" dirty="0"/>
              <a:t>Межбюджетные трансферты –денежные средства, перечисляемые из других бюджетов :</a:t>
            </a:r>
          </a:p>
          <a:p>
            <a:pPr marL="0" indent="0">
              <a:buNone/>
            </a:pPr>
            <a:r>
              <a:rPr lang="ru-RU" sz="1700" b="1" dirty="0"/>
              <a:t>дотации</a:t>
            </a:r>
            <a:r>
              <a:rPr lang="ru-RU" sz="1700" dirty="0"/>
              <a:t> (от лат. «</a:t>
            </a:r>
            <a:r>
              <a:rPr lang="en-US" sz="1700" dirty="0" err="1"/>
              <a:t>dotatio</a:t>
            </a:r>
            <a:r>
              <a:rPr lang="en-US" sz="1700" dirty="0"/>
              <a:t>»</a:t>
            </a:r>
            <a:r>
              <a:rPr lang="ru-RU" sz="1700" dirty="0"/>
              <a:t> </a:t>
            </a:r>
            <a:r>
              <a:rPr lang="en-US" sz="1700" dirty="0"/>
              <a:t>–</a:t>
            </a:r>
            <a:r>
              <a:rPr lang="ru-RU" sz="1700" dirty="0"/>
              <a:t>дар, пожертвование) предоставляются без определения цели их использования, возврату не подлежат;</a:t>
            </a:r>
          </a:p>
          <a:p>
            <a:pPr marL="0" indent="0">
              <a:buNone/>
            </a:pPr>
            <a:r>
              <a:rPr lang="ru-RU" sz="1700" b="1" dirty="0"/>
              <a:t>субвенции</a:t>
            </a:r>
            <a:r>
              <a:rPr lang="ru-RU" sz="1700" dirty="0"/>
              <a:t>(от лат. «</a:t>
            </a:r>
            <a:r>
              <a:rPr lang="ru-RU" sz="1700" dirty="0" err="1"/>
              <a:t>Subvenire</a:t>
            </a:r>
            <a:r>
              <a:rPr lang="ru-RU" sz="1700" dirty="0"/>
              <a:t>» – приходить на помощь)</a:t>
            </a:r>
          </a:p>
          <a:p>
            <a:pPr marL="0" indent="0">
              <a:buNone/>
            </a:pPr>
            <a:r>
              <a:rPr lang="ru-RU" sz="1600" dirty="0"/>
              <a:t>предоставляются на финансирование «переданных» муниципальному району полномочий ( в сфере образования, социальной политики), подлежат возврату в случае их нецелевого или неполного использования;</a:t>
            </a:r>
          </a:p>
          <a:p>
            <a:pPr marL="0" indent="0">
              <a:buNone/>
            </a:pPr>
            <a:r>
              <a:rPr lang="ru-RU" sz="1700" b="1" dirty="0"/>
              <a:t>субсидии</a:t>
            </a:r>
            <a:r>
              <a:rPr lang="ru-RU" sz="1700" dirty="0"/>
              <a:t> (от лат. «</a:t>
            </a:r>
            <a:r>
              <a:rPr lang="ru-RU" sz="1700" dirty="0" err="1"/>
              <a:t>Subsidium</a:t>
            </a:r>
            <a:r>
              <a:rPr lang="ru-RU" sz="1700" dirty="0"/>
              <a:t>» – поддержка) </a:t>
            </a:r>
            <a:r>
              <a:rPr lang="ru-RU" sz="1600" dirty="0"/>
              <a:t>предоставляются на условиях долевого </a:t>
            </a:r>
            <a:r>
              <a:rPr lang="ru-RU" sz="1600" dirty="0" err="1"/>
              <a:t>софинансирования</a:t>
            </a:r>
            <a:r>
              <a:rPr lang="ru-RU" sz="1600" dirty="0"/>
              <a:t> расходов других бюджетов (например, на одно направление расходов предоставляются средства  из краевого бюджета при условии выделения средств местного бюджета)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419704" y="1811868"/>
            <a:ext cx="3479270" cy="4064000"/>
          </a:xfrm>
        </p:spPr>
        <p:txBody>
          <a:bodyPr/>
          <a:lstStyle/>
          <a:p>
            <a:pPr marL="0" indent="0">
              <a:buNone/>
            </a:pPr>
            <a:r>
              <a:rPr lang="ru-RU" sz="1700" b="1" dirty="0"/>
              <a:t>Поступления от физических и юридических лиц:</a:t>
            </a:r>
          </a:p>
          <a:p>
            <a:pPr marL="0" indent="0">
              <a:buNone/>
            </a:pPr>
            <a:r>
              <a:rPr lang="ru-RU" sz="1700" b="1" dirty="0"/>
              <a:t>добровольные </a:t>
            </a:r>
            <a:r>
              <a:rPr lang="ru-RU" sz="1700" dirty="0"/>
              <a:t>пожертвования;</a:t>
            </a:r>
          </a:p>
          <a:p>
            <a:pPr marL="0" indent="0">
              <a:buNone/>
            </a:pPr>
            <a:r>
              <a:rPr lang="ru-RU" sz="1700" b="1" dirty="0"/>
              <a:t>целевые</a:t>
            </a:r>
            <a:r>
              <a:rPr lang="ru-RU" sz="1700" dirty="0"/>
              <a:t> взносы</a:t>
            </a:r>
          </a:p>
          <a:p>
            <a:pPr marL="0" indent="0">
              <a:buNone/>
            </a:pPr>
            <a:endParaRPr lang="ru-RU" sz="1600" dirty="0"/>
          </a:p>
          <a:p>
            <a:endParaRPr lang="ru-RU" sz="1600" dirty="0"/>
          </a:p>
          <a:p>
            <a:endParaRPr lang="ru-RU" sz="1801" dirty="0"/>
          </a:p>
        </p:txBody>
      </p:sp>
      <p:sp>
        <p:nvSpPr>
          <p:cNvPr id="7" name="Управляющая кнопка: справка 6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8" name="TextBox 7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11945405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38555" y="641838"/>
            <a:ext cx="10735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Какие платные услуги оказывают учреждения?</a:t>
            </a:r>
          </a:p>
        </p:txBody>
      </p:sp>
      <p:graphicFrame>
        <p:nvGraphicFramePr>
          <p:cNvPr id="26" name="Схема 25"/>
          <p:cNvGraphicFramePr/>
          <p:nvPr>
            <p:extLst>
              <p:ext uri="{D42A27DB-BD31-4B8C-83A1-F6EECF244321}">
                <p14:modId xmlns:p14="http://schemas.microsoft.com/office/powerpoint/2010/main" xmlns="" val="2882701164"/>
              </p:ext>
            </p:extLst>
          </p:nvPr>
        </p:nvGraphicFramePr>
        <p:xfrm>
          <a:off x="818174" y="1784838"/>
          <a:ext cx="10576169" cy="4403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31208" y="1165058"/>
            <a:ext cx="10666703" cy="9237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1" dirty="0"/>
              <a:t>Платные услуги казённых учреждений зачисляются в доход местного бюджета,</a:t>
            </a:r>
          </a:p>
          <a:p>
            <a:r>
              <a:rPr lang="ru-RU" sz="1801" dirty="0"/>
              <a:t> бюджетным учреждениям платные услуги зачисляются на лицевые счета и расходуются ими самостоятельно.</a:t>
            </a:r>
          </a:p>
          <a:p>
            <a:r>
              <a:rPr lang="ru-RU" sz="1801" dirty="0"/>
              <a:t> </a:t>
            </a:r>
          </a:p>
        </p:txBody>
      </p:sp>
      <p:sp>
        <p:nvSpPr>
          <p:cNvPr id="5" name="Управляющая кнопка: справка 4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1817073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90454958"/>
              </p:ext>
            </p:extLst>
          </p:nvPr>
        </p:nvGraphicFramePr>
        <p:xfrm>
          <a:off x="769411" y="2092569"/>
          <a:ext cx="10674416" cy="2162909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8873644"/>
                <a:gridCol w="1800772"/>
              </a:tblGrid>
              <a:tr h="702850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</a:t>
                      </a:r>
                      <a:r>
                        <a:rPr lang="ru-RU" sz="2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бюджета Ставропольского края,</a:t>
                      </a:r>
                    </a:p>
                    <a:p>
                      <a:pPr algn="l" fontAlgn="b"/>
                      <a:r>
                        <a:rPr lang="ru-RU" sz="2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20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числе:</a:t>
                      </a:r>
                      <a:endParaRPr lang="ru-RU" sz="2000" b="1" i="1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2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103,8</a:t>
                      </a:r>
                      <a:endParaRPr lang="ru-RU" sz="20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55686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2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116,7</a:t>
                      </a:r>
                      <a:endParaRPr lang="ru-RU" sz="2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/>
                </a:tc>
              </a:tr>
              <a:tr h="355686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2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34,1</a:t>
                      </a:r>
                      <a:endParaRPr lang="ru-RU" sz="2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/>
                </a:tc>
              </a:tr>
              <a:tr h="393001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2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949,1</a:t>
                      </a:r>
                      <a:endParaRPr lang="ru-RU" sz="2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/>
                </a:tc>
              </a:tr>
              <a:tr h="355686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из бюджетов сельских поселений</a:t>
                      </a:r>
                      <a:endParaRPr lang="ru-RU" sz="20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20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83" marR="7483" marT="7483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3046" y="770000"/>
            <a:ext cx="108107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Какова структура межбюджетных трансфертов, зачисляемых </a:t>
            </a:r>
            <a:r>
              <a:rPr lang="ru-RU" sz="2800" b="1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в местный  бюджет?</a:t>
            </a:r>
            <a:endParaRPr lang="ru-RU" sz="28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pic>
        <p:nvPicPr>
          <p:cNvPr id="7" name="Рисунок 2" descr="сел. хозяйство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4408" y="4692865"/>
            <a:ext cx="2019067" cy="1529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10" descr="бюджетные учреждения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181" y="4692307"/>
            <a:ext cx="2035227" cy="152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lum contrast="22000"/>
          </a:blip>
          <a:srcRect/>
          <a:stretch>
            <a:fillRect/>
          </a:stretch>
        </p:blipFill>
        <p:spPr bwMode="auto">
          <a:xfrm>
            <a:off x="4753474" y="4692865"/>
            <a:ext cx="2035227" cy="152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Z:\Ахтырская А.Ю\СОШ № 1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8702" y="4703071"/>
            <a:ext cx="2294793" cy="1529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5208" y="4692307"/>
            <a:ext cx="2389370" cy="152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80403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671061" y="1749736"/>
            <a:ext cx="2376265" cy="34283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Казенные 34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5974" y="1252575"/>
            <a:ext cx="2326443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 год </a:t>
            </a:r>
            <a:r>
              <a:rPr lang="el-GR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 69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99840" y="1289322"/>
            <a:ext cx="228427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 год </a:t>
            </a:r>
            <a:r>
              <a:rPr lang="el-GR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 68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646151" y="2720201"/>
            <a:ext cx="2376265" cy="37775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Автономные 1</a:t>
            </a: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646151" y="2172475"/>
            <a:ext cx="2376265" cy="43949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Бюджетные 34</a:t>
            </a: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99840" y="1757167"/>
            <a:ext cx="2376265" cy="33540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Казенные 34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99840" y="2709868"/>
            <a:ext cx="2376265" cy="38808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Автономные</a:t>
            </a: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99840" y="2180143"/>
            <a:ext cx="2376265" cy="43182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Бюджетные 34</a:t>
            </a:r>
          </a:p>
        </p:txBody>
      </p:sp>
      <p:sp>
        <p:nvSpPr>
          <p:cNvPr id="14" name="Стрелка вправо 13"/>
          <p:cNvSpPr/>
          <p:nvPr/>
        </p:nvSpPr>
        <p:spPr bwMode="auto">
          <a:xfrm rot="21252540" flipV="1">
            <a:off x="3056322" y="2533613"/>
            <a:ext cx="5809609" cy="329063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t" anchorCtr="0" compatLnSpc="1">
            <a:prstTxWarp prst="textNoShape">
              <a:avLst/>
            </a:prstTxWarp>
          </a:bodyPr>
          <a:lstStyle/>
          <a:p>
            <a:pPr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80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22415" y="2241358"/>
            <a:ext cx="485716" cy="40011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</a:p>
        </p:txBody>
      </p:sp>
      <p:sp>
        <p:nvSpPr>
          <p:cNvPr id="12" name="Умножение 11"/>
          <p:cNvSpPr/>
          <p:nvPr/>
        </p:nvSpPr>
        <p:spPr bwMode="auto">
          <a:xfrm>
            <a:off x="9795968" y="2498313"/>
            <a:ext cx="584007" cy="811199"/>
          </a:xfrm>
          <a:prstGeom prst="mathMultiply">
            <a:avLst>
              <a:gd name="adj1" fmla="val 1274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t" anchorCtr="0" compatLnSpc="1">
            <a:prstTxWarp prst="textNoShape">
              <a:avLst/>
            </a:prstTxWarp>
          </a:bodyPr>
          <a:lstStyle/>
          <a:p>
            <a:pPr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80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0938" y="672355"/>
            <a:ext cx="108386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0" dirty="0">
                <a:solidFill>
                  <a:prstClr val="black"/>
                </a:solidFill>
              </a:rPr>
              <a:t>Сколько учреждений получают средства бюджета ? Какова их структура?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47948" y="2172476"/>
            <a:ext cx="651893" cy="40011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+1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2730126"/>
              </p:ext>
            </p:extLst>
          </p:nvPr>
        </p:nvGraphicFramePr>
        <p:xfrm>
          <a:off x="710121" y="3276452"/>
          <a:ext cx="10687014" cy="2910340"/>
        </p:xfrm>
        <a:graphic>
          <a:graphicData uri="http://schemas.openxmlformats.org/drawingml/2006/table">
            <a:tbl>
              <a:tblPr/>
              <a:tblGrid>
                <a:gridCol w="1370526"/>
                <a:gridCol w="2197019"/>
                <a:gridCol w="4525867"/>
                <a:gridCol w="2593602"/>
              </a:tblGrid>
              <a:tr h="369438">
                <a:tc>
                  <a:txBody>
                    <a:bodyPr/>
                    <a:lstStyle/>
                    <a:p>
                      <a:pPr fontAlgn="base"/>
                      <a:endParaRPr lang="ru-RU" sz="1400" baseline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Автономное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учреждение</a:t>
                      </a:r>
                      <a:endParaRPr lang="ru-RU" sz="1400" kern="12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учреждение </a:t>
                      </a: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Казённое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учреждение</a:t>
                      </a:r>
                      <a:endParaRPr lang="ru-RU" sz="1400" baseline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1823618">
                <a:tc>
                  <a:txBody>
                    <a:bodyPr/>
                    <a:lstStyle/>
                    <a:p>
                      <a:pPr fontAlgn="base"/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Финансовое </a:t>
                      </a:r>
                      <a:b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</a:t>
                      </a: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fontAlgn="base"/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Субсидии:</a:t>
                      </a:r>
                    </a:p>
                    <a:p>
                      <a:pPr fontAlgn="base"/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в соответствии с заданием учредителя; </a:t>
                      </a:r>
                      <a:b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на содержание имущества; </a:t>
                      </a:r>
                      <a:b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на иные 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цели</a:t>
                      </a:r>
                    </a:p>
                    <a:p>
                      <a:pPr fontAlgn="base"/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бюджета:</a:t>
                      </a:r>
                    </a:p>
                    <a:p>
                      <a:pPr fontAlgn="base"/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на исполнение публичных денежных обязательств перед физическими лицами</a:t>
                      </a:r>
                    </a:p>
                    <a:p>
                      <a:pPr fontAlgn="base"/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 осуществление мероприятий 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соответствии с нормативно-правовыми актами</a:t>
                      </a: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fontAlgn="base"/>
                      <a:endParaRPr lang="ru-RU" sz="1400" baseline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 основе 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бюджетной 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сметы</a:t>
                      </a: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717284">
                <a:tc>
                  <a:txBody>
                    <a:bodyPr/>
                    <a:lstStyle/>
                    <a:p>
                      <a:pPr fontAlgn="base"/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Приносящая доход деятельность</a:t>
                      </a: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fontAlgn="base"/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поступают в 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самостоятельное распоряжение</a:t>
                      </a:r>
                      <a:endParaRPr lang="ru-RU" sz="1400" baseline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fontAlgn="base"/>
                      <a:endParaRPr lang="ru-RU" sz="1200" baseline="0" dirty="0">
                        <a:effectLst/>
                      </a:endParaRP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зачисляются в бюджет</a:t>
                      </a:r>
                    </a:p>
                  </a:txBody>
                  <a:tcPr marL="24396" marR="24396" marT="12198" marB="12198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403987" y="2327069"/>
            <a:ext cx="27462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Ликвидировано МБУ «Молодежный центр»</a:t>
            </a:r>
          </a:p>
        </p:txBody>
      </p:sp>
      <p:sp>
        <p:nvSpPr>
          <p:cNvPr id="22" name="Управляющая кнопка: справка 21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23" name="TextBox 22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0919907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4201" y="671210"/>
            <a:ext cx="10972800" cy="751191"/>
          </a:xfrm>
        </p:spPr>
        <p:txBody>
          <a:bodyPr>
            <a:noAutofit/>
          </a:bodyPr>
          <a:lstStyle/>
          <a:p>
            <a:r>
              <a:rPr lang="ru-RU" sz="3600" dirty="0"/>
              <a:t>По каким направлениям расходуются средства?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0479841"/>
              </p:ext>
            </p:extLst>
          </p:nvPr>
        </p:nvGraphicFramePr>
        <p:xfrm>
          <a:off x="1270001" y="1732085"/>
          <a:ext cx="9601200" cy="4362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Управляющая кнопка: справка 4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291742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4"/>
          <p:cNvSpPr txBox="1">
            <a:spLocks/>
          </p:cNvSpPr>
          <p:nvPr/>
        </p:nvSpPr>
        <p:spPr>
          <a:xfrm>
            <a:off x="720227" y="1148379"/>
            <a:ext cx="10894422" cy="505459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83992A"/>
              </a:buClr>
              <a:buNone/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Перечень первоочередных расходов бюджета утверждается решением совета района о местном бюджете, это: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оплата труда и начисления на выплаты по оплате труда – приоритет №1  - выплата заработной платы педагогическим работникам, работникам сферы образования, культуры, спорта, органов местного самоуправления;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социальное обеспечение населения- выплата «детских» пособий, пособий и компенсаций ветеранам, инвалидам, донорам;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оплата коммунальных услуг и услуг связи – в школах, садах, библиотеках должно быть тепло, светло и чисто, обеспечена телефонная связь;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приобретение медикаментов, перевязочных средств и прочих лечебных расходов – обеспечение необходимого запаса медикаментов для оказания первой медицинской помощи в школах на время летнего отдыха детей в пришкольных лагерях;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приобретение продуктов питания и услуг по организации питания для муниципальных учреждений Георгиевского муниципального района – обеспечение питанием воспитанников и обучающихся детских садов и школ района;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предоставление межбюджетных трансфертов – предоставление денежных средств «сельским» бюджетам на обеспечение выплат заработной платы, коммунальных платежей и т.д.;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обслуживание и погашение муниципального долга – своевременное погашение полученных районом кредитов;</a:t>
            </a:r>
          </a:p>
          <a:p>
            <a:pPr>
              <a:buClr>
                <a:srgbClr val="83992A"/>
              </a:buClr>
            </a:pPr>
            <a:r>
              <a:rPr lang="ru-RU" sz="16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субсидии муниципальным бюджетным учреждениям Георгиевского муниципального района на выполнение муниципального задания – обеспечение оказания муниципальных услуг на обеспечение выплаты заработной платы, коммунальных платежей и т.д.</a:t>
            </a:r>
            <a:endParaRPr lang="ru-RU" sz="16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0420" y="655936"/>
            <a:ext cx="10894422" cy="492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83992A"/>
              </a:buClr>
            </a:pPr>
            <a:r>
              <a:rPr lang="ru-RU" sz="2601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На какие цели в первую очередь направляются средства бюджета? </a:t>
            </a:r>
          </a:p>
        </p:txBody>
      </p:sp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8383894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48640" y="494711"/>
            <a:ext cx="11643360" cy="1143001"/>
          </a:xfrm>
        </p:spPr>
        <p:txBody>
          <a:bodyPr/>
          <a:lstStyle/>
          <a:p>
            <a:r>
              <a:rPr lang="ru-RU" sz="2800" dirty="0">
                <a:solidFill>
                  <a:schemeClr val="tx1"/>
                </a:solidFill>
                <a:latin typeface="Times New Roman" pitchFamily="18" charset="0"/>
              </a:rPr>
              <a:t>В каких пропорциях распределены расходы бюджета?</a:t>
            </a:r>
            <a:endParaRPr lang="ru-RU" sz="2800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/>
          </p:nvPr>
        </p:nvGraphicFramePr>
        <p:xfrm>
          <a:off x="705395" y="1541417"/>
          <a:ext cx="10672354" cy="46895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Управляющая кнопка: справка 4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19576648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65707" y="482532"/>
            <a:ext cx="10933612" cy="72808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структура расходов бюджета?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/>
          </p:nvPr>
        </p:nvGraphicFramePr>
        <p:xfrm>
          <a:off x="548642" y="1092252"/>
          <a:ext cx="10905422" cy="50679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1"/>
          <p:cNvSpPr txBox="1"/>
          <p:nvPr/>
        </p:nvSpPr>
        <p:spPr>
          <a:xfrm>
            <a:off x="9768408" y="1328972"/>
            <a:ext cx="842562" cy="3363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140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sp>
        <p:nvSpPr>
          <p:cNvPr id="6" name="Управляющая кнопка: справка 5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7" name="TextBox 6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6068358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2" y="614316"/>
            <a:ext cx="11195957" cy="645316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Какие факторы повлияли на структуру расходов местного бюджета в 2016 году?</a:t>
            </a:r>
          </a:p>
        </p:txBody>
      </p:sp>
      <p:sp>
        <p:nvSpPr>
          <p:cNvPr id="8" name="Shape 7"/>
          <p:cNvSpPr/>
          <p:nvPr/>
        </p:nvSpPr>
        <p:spPr>
          <a:xfrm>
            <a:off x="2618470" y="1824865"/>
            <a:ext cx="7920880" cy="4320480"/>
          </a:xfrm>
          <a:prstGeom prst="swooshArrow">
            <a:avLst>
              <a:gd name="adj1" fmla="val 25504"/>
              <a:gd name="adj2" fmla="val 25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sp>
      <p:sp>
        <p:nvSpPr>
          <p:cNvPr id="9" name="Овал 8"/>
          <p:cNvSpPr/>
          <p:nvPr/>
        </p:nvSpPr>
        <p:spPr bwMode="auto">
          <a:xfrm>
            <a:off x="2738889" y="3539180"/>
            <a:ext cx="1152128" cy="1296144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- 11,4</a:t>
            </a:r>
          </a:p>
        </p:txBody>
      </p:sp>
      <p:sp>
        <p:nvSpPr>
          <p:cNvPr id="11" name="Овал 10"/>
          <p:cNvSpPr/>
          <p:nvPr/>
        </p:nvSpPr>
        <p:spPr bwMode="auto">
          <a:xfrm>
            <a:off x="1703513" y="4834439"/>
            <a:ext cx="1152128" cy="1296144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345,4</a:t>
            </a:r>
          </a:p>
        </p:txBody>
      </p:sp>
      <p:sp>
        <p:nvSpPr>
          <p:cNvPr id="12" name="Овал 11"/>
          <p:cNvSpPr/>
          <p:nvPr/>
        </p:nvSpPr>
        <p:spPr bwMode="auto">
          <a:xfrm>
            <a:off x="4284446" y="2486775"/>
            <a:ext cx="1152128" cy="1296144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17,7</a:t>
            </a:r>
          </a:p>
        </p:txBody>
      </p:sp>
      <p:sp>
        <p:nvSpPr>
          <p:cNvPr id="13" name="Овал 12"/>
          <p:cNvSpPr/>
          <p:nvPr/>
        </p:nvSpPr>
        <p:spPr bwMode="auto">
          <a:xfrm>
            <a:off x="6079195" y="1781161"/>
            <a:ext cx="1152128" cy="1296144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6,3</a:t>
            </a:r>
          </a:p>
        </p:txBody>
      </p:sp>
      <p:sp>
        <p:nvSpPr>
          <p:cNvPr id="14" name="Овал 13"/>
          <p:cNvSpPr/>
          <p:nvPr/>
        </p:nvSpPr>
        <p:spPr bwMode="auto">
          <a:xfrm>
            <a:off x="8184233" y="1340769"/>
            <a:ext cx="1152128" cy="1296144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358,0</a:t>
            </a:r>
          </a:p>
        </p:txBody>
      </p:sp>
      <p:sp>
        <p:nvSpPr>
          <p:cNvPr id="17" name="Прямоугольник 16"/>
          <p:cNvSpPr/>
          <p:nvPr/>
        </p:nvSpPr>
        <p:spPr bwMode="auto">
          <a:xfrm>
            <a:off x="566960" y="4258375"/>
            <a:ext cx="2051511" cy="576064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2015 года</a:t>
            </a: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4284446" y="4949512"/>
            <a:ext cx="2027578" cy="792089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расходов, в т.ч. единовременные</a:t>
            </a: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5942528" y="4131400"/>
            <a:ext cx="2099586" cy="576064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Новая сеть </a:t>
            </a:r>
            <a:r>
              <a:rPr lang="en-US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МФЦ, ДОУ №18)</a:t>
            </a:r>
          </a:p>
        </p:txBody>
      </p:sp>
      <p:sp>
        <p:nvSpPr>
          <p:cNvPr id="20" name="Прямоугольник 19"/>
          <p:cNvSpPr/>
          <p:nvPr/>
        </p:nvSpPr>
        <p:spPr bwMode="auto">
          <a:xfrm>
            <a:off x="8113174" y="3697073"/>
            <a:ext cx="1294246" cy="576064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расходы</a:t>
            </a:r>
          </a:p>
        </p:txBody>
      </p:sp>
      <p:sp>
        <p:nvSpPr>
          <p:cNvPr id="21" name="Прямоугольник 20"/>
          <p:cNvSpPr/>
          <p:nvPr/>
        </p:nvSpPr>
        <p:spPr bwMode="auto">
          <a:xfrm>
            <a:off x="6312025" y="1124465"/>
            <a:ext cx="2017961" cy="576064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2016 года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9651229" y="1340770"/>
            <a:ext cx="842562" cy="3363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6" name="Управляющая кнопка: справка 15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 dirty="0"/>
          </a:p>
        </p:txBody>
      </p:sp>
      <p:sp>
        <p:nvSpPr>
          <p:cNvPr id="22" name="TextBox 21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pic>
        <p:nvPicPr>
          <p:cNvPr id="23" name="Picture 2" descr="http://gmr-sk.ru/razdel3/jkh/arhitektura/socznach%20obect/det%20sad_18/20151116_0939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9055" y="4735428"/>
            <a:ext cx="1883059" cy="1494166"/>
          </a:xfrm>
          <a:prstGeom prst="rect">
            <a:avLst/>
          </a:prstGeom>
          <a:noFill/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4" cstate="print">
            <a:lum bright="1000" contrast="14000"/>
          </a:blip>
          <a:srcRect/>
          <a:stretch>
            <a:fillRect/>
          </a:stretch>
        </p:blipFill>
        <p:spPr bwMode="auto">
          <a:xfrm flipH="1">
            <a:off x="873121" y="1392420"/>
            <a:ext cx="2768704" cy="194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51875" y="4362285"/>
            <a:ext cx="2212958" cy="149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494606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7554" y="355503"/>
            <a:ext cx="10789919" cy="5757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этапе планирования местного бюджета учтены базовые подходы: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8" algn="just">
              <a:lnSpc>
                <a:spcPct val="115000"/>
              </a:lnSpc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Расходы на повышение оплаты труда отдельных категорий работников муниципальных учреждений Георгиевского муниципального района скорректированы с учётом: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8" algn="just">
              <a:lnSpc>
                <a:spcPct val="115000"/>
              </a:lnSpc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средней численности работников социальной сферы по итогам федерального статистического наблюдения в сфере оплаты труда отдельных категорий работников за 2014 год;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8" algn="just">
              <a:lnSpc>
                <a:spcPct val="115000"/>
              </a:lnSpc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прогнозируемого на 2016 год размера средней заработной платы в Ставропольском крае в размере 22 650,0 рубля, на 2017 год – 23 669,0 рубля, на 2018 год – 24 616,0 рубля;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8" algn="just">
              <a:lnSpc>
                <a:spcPct val="115000"/>
              </a:lnSpc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проведения мероприятий, направленных на повышение производительности труда в бюджетном секторе экономики, реорганизации неэффективных муниципальных учреждений Георгиевского муниципального района и сокращения неэффективных расходов местного бюджета;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8" algn="just">
              <a:lnSpc>
                <a:spcPct val="115000"/>
              </a:lnSpc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привлечения на эти цели средств за счет доходов от оказания платных услуг.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8" algn="just">
              <a:lnSpc>
                <a:spcPct val="115000"/>
              </a:lnSpc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На развитие сети местных автомобильных дорог будут направлены средства дорожного фонда Георгиевского муниципального района, сформированные из реалистичных прогнозов поступлений доходов в местный бюджет по акцизам на нефтепродукты. В 2016 году предполагается прогнозное снижение объёмов бюджетных ассигнований дорожного фонда. 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8" algn="just">
              <a:lnSpc>
                <a:spcPct val="115000"/>
              </a:lnSpc>
            </a:pPr>
            <a:r>
              <a:rPr lang="ru-RU" sz="180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Содержание и обеспечение деятельности введенного в эксплуатацию в 2015 году, корпуса №2 МБДОУ «Детский сад №18 «Гармония» ст. Подгорной».</a:t>
            </a:r>
            <a:endParaRPr lang="ru-RU" sz="140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512" y="71125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 w="3175" cmpd="sng">
                  <a:noFill/>
                </a:ln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Какие факторы повлияли на структуру расходов местного бюджета в 2016 году?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2416374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/>
          </p:nvPr>
        </p:nvGraphicFramePr>
        <p:xfrm>
          <a:off x="985253" y="1460287"/>
          <a:ext cx="9927390" cy="4706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9410" y="649706"/>
            <a:ext cx="10746206" cy="492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1" b="1" dirty="0">
                <a:solidFill>
                  <a:prstClr val="black"/>
                </a:solidFill>
              </a:rPr>
              <a:t>На какие цели расходуются средства по отдельным направлениям? </a:t>
            </a:r>
          </a:p>
        </p:txBody>
      </p:sp>
      <p:sp>
        <p:nvSpPr>
          <p:cNvPr id="4" name="Управляющая кнопка: справка 3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610893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589014" y="696685"/>
            <a:ext cx="11175094" cy="85906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Зачем нужен программный бюджет, какие достигнуты результаты?</a:t>
            </a:r>
            <a:endParaRPr lang="ru-RU" b="1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455789730"/>
              </p:ext>
            </p:extLst>
          </p:nvPr>
        </p:nvGraphicFramePr>
        <p:xfrm>
          <a:off x="725716" y="1555750"/>
          <a:ext cx="10638971" cy="45837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22560" y="4494042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Управляющая кнопка: справка 4">
            <a:hlinkClick r:id="rId7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0566902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95890" y="622301"/>
            <a:ext cx="11273246" cy="844309"/>
          </a:xfrm>
        </p:spPr>
        <p:txBody>
          <a:bodyPr/>
          <a:lstStyle/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Какова структура расходов бюджета в 2016 году?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1696811" y="1466610"/>
            <a:ext cx="4445001" cy="43275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t"/>
          <a:lstStyle/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</a:rPr>
              <a:t>1 276,3 млн. руб. </a:t>
            </a: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(94,9% )</a:t>
            </a: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endParaRPr lang="ru-RU" sz="2400" b="1" dirty="0">
              <a:solidFill>
                <a:prstClr val="white"/>
              </a:solidFill>
              <a:latin typeface="Times New Roman" pitchFamily="18" charset="0"/>
            </a:endParaRP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2919187" y="3574570"/>
            <a:ext cx="2000250" cy="1824745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endParaRPr lang="ru-RU" sz="2400" b="1" dirty="0">
              <a:solidFill>
                <a:prstClr val="white"/>
              </a:solidFill>
              <a:latin typeface="Times New Roman" pitchFamily="18" charset="0"/>
            </a:endParaRP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</a:rPr>
              <a:t>68,9 </a:t>
            </a: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</a:rPr>
              <a:t>млн. руб. </a:t>
            </a: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</a:rPr>
              <a:t>(5,1%)</a:t>
            </a: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endParaRPr lang="ru-RU" sz="2400" b="1" dirty="0">
              <a:solidFill>
                <a:prstClr val="white"/>
              </a:solidFill>
              <a:latin typeface="Times New Roman" pitchFamily="18" charset="0"/>
            </a:endParaRPr>
          </a:p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7753902" y="1688123"/>
            <a:ext cx="361397" cy="38686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7753902" y="2514601"/>
            <a:ext cx="381359" cy="35065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8290111" y="1540621"/>
            <a:ext cx="1975644" cy="646587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423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sz="1801" b="1" dirty="0">
                <a:solidFill>
                  <a:prstClr val="black"/>
                </a:solidFill>
                <a:latin typeface="Times New Roman" pitchFamily="18" charset="0"/>
              </a:rPr>
              <a:t>Программная часть 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8262626" y="2392978"/>
            <a:ext cx="2003129" cy="646587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423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sz="1801" b="1" dirty="0">
                <a:solidFill>
                  <a:prstClr val="black"/>
                </a:solidFill>
                <a:latin typeface="Times New Roman" pitchFamily="18" charset="0"/>
              </a:rPr>
              <a:t>Непрограммная часть</a:t>
            </a:r>
          </a:p>
        </p:txBody>
      </p:sp>
      <p:sp>
        <p:nvSpPr>
          <p:cNvPr id="10" name="Управляющая кнопка: справка 9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11" name="TextBox 10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pic>
        <p:nvPicPr>
          <p:cNvPr id="4098" name="Picture 2" descr="https://im2-tub-ru.yandex.net/i?id=57403c7986c21981f75dbd356758c09a&amp;n=33&amp;h=215&amp;w=2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5700" y="3183996"/>
            <a:ext cx="3335138" cy="289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05240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59028" y="509103"/>
            <a:ext cx="11146970" cy="7985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программы реализуются в Георгиевском районе в 2016 году?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10591699" y="1399996"/>
            <a:ext cx="842562" cy="3363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140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740230" y="1412776"/>
            <a:ext cx="5760640" cy="36004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"Развитие образования"</a:t>
            </a: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740229" y="2366271"/>
            <a:ext cx="5760640" cy="32468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"Управление финансами и имуществом"</a:t>
            </a:r>
          </a:p>
        </p:txBody>
      </p:sp>
      <p:sp>
        <p:nvSpPr>
          <p:cNvPr id="17" name="Прямоугольник 16"/>
          <p:cNvSpPr/>
          <p:nvPr/>
        </p:nvSpPr>
        <p:spPr bwMode="auto">
          <a:xfrm>
            <a:off x="778138" y="3214406"/>
            <a:ext cx="5760640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"Развитие культуры и сохранение культурного наследия "</a:t>
            </a: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762092" y="3685211"/>
            <a:ext cx="5738777" cy="51490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"Снижение административных барьеров, оптимизация и повышение качества предоставления государственных и муниципальных услуг"</a:t>
            </a: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741117" y="4285085"/>
            <a:ext cx="5759753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"Развитие дорожного хозяйства"</a:t>
            </a:r>
          </a:p>
        </p:txBody>
      </p:sp>
      <p:sp>
        <p:nvSpPr>
          <p:cNvPr id="20" name="Прямоугольник 19"/>
          <p:cNvSpPr/>
          <p:nvPr/>
        </p:nvSpPr>
        <p:spPr bwMode="auto">
          <a:xfrm>
            <a:off x="759448" y="4725040"/>
            <a:ext cx="5766985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"О реализации молодежной политики"</a:t>
            </a:r>
          </a:p>
        </p:txBody>
      </p:sp>
      <p:sp>
        <p:nvSpPr>
          <p:cNvPr id="21" name="Прямоугольник 20"/>
          <p:cNvSpPr/>
          <p:nvPr/>
        </p:nvSpPr>
        <p:spPr bwMode="auto">
          <a:xfrm>
            <a:off x="759447" y="5590895"/>
            <a:ext cx="5759753" cy="36004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 "Развитие и поддержка малого и среднего предпринимательства"</a:t>
            </a: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781605" y="5164678"/>
            <a:ext cx="5766985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"Развитие физической культуры и спорта"</a:t>
            </a:r>
          </a:p>
        </p:txBody>
      </p:sp>
      <p:sp>
        <p:nvSpPr>
          <p:cNvPr id="23" name="Прямоугольник 22"/>
          <p:cNvSpPr/>
          <p:nvPr/>
        </p:nvSpPr>
        <p:spPr bwMode="auto">
          <a:xfrm>
            <a:off x="759447" y="2788188"/>
            <a:ext cx="5789142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"Развитие сельского хозяйства"</a:t>
            </a:r>
          </a:p>
        </p:txBody>
      </p:sp>
      <p:sp>
        <p:nvSpPr>
          <p:cNvPr id="24" name="Прямоугольник 23"/>
          <p:cNvSpPr/>
          <p:nvPr/>
        </p:nvSpPr>
        <p:spPr bwMode="auto">
          <a:xfrm>
            <a:off x="740229" y="1885884"/>
            <a:ext cx="5760640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"Социальная поддержка граждан"</a:t>
            </a:r>
          </a:p>
        </p:txBody>
      </p:sp>
      <p:sp>
        <p:nvSpPr>
          <p:cNvPr id="25" name="Прямоугольник 24"/>
          <p:cNvSpPr/>
          <p:nvPr/>
        </p:nvSpPr>
        <p:spPr bwMode="auto">
          <a:xfrm>
            <a:off x="741117" y="6090555"/>
            <a:ext cx="5759753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</a:t>
            </a:r>
          </a:p>
        </p:txBody>
      </p:sp>
      <p:sp>
        <p:nvSpPr>
          <p:cNvPr id="26" name="Прямоугольник 25"/>
          <p:cNvSpPr/>
          <p:nvPr/>
        </p:nvSpPr>
        <p:spPr bwMode="auto">
          <a:xfrm>
            <a:off x="9249374" y="1408266"/>
            <a:ext cx="1105500" cy="36004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670 706</a:t>
            </a: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9240801" y="2355617"/>
            <a:ext cx="1114074" cy="32468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63 997</a:t>
            </a: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9255721" y="3225308"/>
            <a:ext cx="1105498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20 231</a:t>
            </a:r>
          </a:p>
        </p:txBody>
      </p:sp>
      <p:sp>
        <p:nvSpPr>
          <p:cNvPr id="29" name="Прямоугольник 28"/>
          <p:cNvSpPr/>
          <p:nvPr/>
        </p:nvSpPr>
        <p:spPr bwMode="auto">
          <a:xfrm>
            <a:off x="9255721" y="3682771"/>
            <a:ext cx="1105498" cy="51490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12 791</a:t>
            </a:r>
          </a:p>
        </p:txBody>
      </p:sp>
      <p:sp>
        <p:nvSpPr>
          <p:cNvPr id="30" name="Прямоугольник 29"/>
          <p:cNvSpPr/>
          <p:nvPr/>
        </p:nvSpPr>
        <p:spPr bwMode="auto">
          <a:xfrm>
            <a:off x="9246814" y="4301728"/>
            <a:ext cx="1108060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8 003</a:t>
            </a:r>
          </a:p>
        </p:txBody>
      </p:sp>
      <p:sp>
        <p:nvSpPr>
          <p:cNvPr id="31" name="Прямоугольник 30"/>
          <p:cNvSpPr/>
          <p:nvPr/>
        </p:nvSpPr>
        <p:spPr bwMode="auto">
          <a:xfrm>
            <a:off x="9249377" y="4733647"/>
            <a:ext cx="1105498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891</a:t>
            </a:r>
          </a:p>
        </p:txBody>
      </p:sp>
      <p:sp>
        <p:nvSpPr>
          <p:cNvPr id="32" name="Прямоугольник 31"/>
          <p:cNvSpPr/>
          <p:nvPr/>
        </p:nvSpPr>
        <p:spPr bwMode="auto">
          <a:xfrm>
            <a:off x="9250043" y="5620530"/>
            <a:ext cx="1116854" cy="360041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140</a:t>
            </a:r>
          </a:p>
        </p:txBody>
      </p:sp>
      <p:sp>
        <p:nvSpPr>
          <p:cNvPr id="33" name="Прямоугольник 32"/>
          <p:cNvSpPr/>
          <p:nvPr/>
        </p:nvSpPr>
        <p:spPr bwMode="auto">
          <a:xfrm>
            <a:off x="9250043" y="5164678"/>
            <a:ext cx="1116854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285</a:t>
            </a:r>
          </a:p>
        </p:txBody>
      </p:sp>
      <p:sp>
        <p:nvSpPr>
          <p:cNvPr id="34" name="Прямоугольник 33"/>
          <p:cNvSpPr/>
          <p:nvPr/>
        </p:nvSpPr>
        <p:spPr bwMode="auto">
          <a:xfrm>
            <a:off x="9249377" y="2788188"/>
            <a:ext cx="1105498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41 973</a:t>
            </a:r>
          </a:p>
        </p:txBody>
      </p:sp>
      <p:sp>
        <p:nvSpPr>
          <p:cNvPr id="35" name="Прямоугольник 34"/>
          <p:cNvSpPr/>
          <p:nvPr/>
        </p:nvSpPr>
        <p:spPr bwMode="auto">
          <a:xfrm>
            <a:off x="9249377" y="1900417"/>
            <a:ext cx="1105498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457 235</a:t>
            </a:r>
          </a:p>
        </p:txBody>
      </p:sp>
      <p:sp>
        <p:nvSpPr>
          <p:cNvPr id="36" name="Прямоугольник 35"/>
          <p:cNvSpPr/>
          <p:nvPr/>
        </p:nvSpPr>
        <p:spPr bwMode="auto">
          <a:xfrm>
            <a:off x="9240801" y="6123346"/>
            <a:ext cx="1105498" cy="32403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1 276 252</a:t>
            </a:r>
          </a:p>
        </p:txBody>
      </p:sp>
      <p:sp>
        <p:nvSpPr>
          <p:cNvPr id="3" name="Стрелка вправо 2"/>
          <p:cNvSpPr/>
          <p:nvPr/>
        </p:nvSpPr>
        <p:spPr bwMode="auto">
          <a:xfrm>
            <a:off x="6737696" y="1359096"/>
            <a:ext cx="2166617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52,6%</a:t>
            </a:r>
          </a:p>
        </p:txBody>
      </p:sp>
      <p:sp>
        <p:nvSpPr>
          <p:cNvPr id="37" name="Стрелка вправо 36"/>
          <p:cNvSpPr/>
          <p:nvPr/>
        </p:nvSpPr>
        <p:spPr bwMode="auto">
          <a:xfrm>
            <a:off x="6737693" y="2284261"/>
            <a:ext cx="2183198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5,0%</a:t>
            </a:r>
          </a:p>
        </p:txBody>
      </p:sp>
      <p:sp>
        <p:nvSpPr>
          <p:cNvPr id="38" name="Стрелка вправо 37"/>
          <p:cNvSpPr/>
          <p:nvPr/>
        </p:nvSpPr>
        <p:spPr bwMode="auto">
          <a:xfrm>
            <a:off x="6737694" y="3123312"/>
            <a:ext cx="2189542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1,1%</a:t>
            </a:r>
          </a:p>
        </p:txBody>
      </p:sp>
      <p:sp>
        <p:nvSpPr>
          <p:cNvPr id="39" name="Стрелка вправо 38"/>
          <p:cNvSpPr/>
          <p:nvPr/>
        </p:nvSpPr>
        <p:spPr bwMode="auto">
          <a:xfrm>
            <a:off x="6737694" y="3675895"/>
            <a:ext cx="2166619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1,0%</a:t>
            </a:r>
          </a:p>
        </p:txBody>
      </p:sp>
      <p:sp>
        <p:nvSpPr>
          <p:cNvPr id="40" name="Стрелка вправо 39"/>
          <p:cNvSpPr/>
          <p:nvPr/>
        </p:nvSpPr>
        <p:spPr bwMode="auto">
          <a:xfrm>
            <a:off x="6737694" y="4228479"/>
            <a:ext cx="2205569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0,6%</a:t>
            </a:r>
          </a:p>
        </p:txBody>
      </p:sp>
      <p:sp>
        <p:nvSpPr>
          <p:cNvPr id="41" name="Стрелка вправо 40"/>
          <p:cNvSpPr/>
          <p:nvPr/>
        </p:nvSpPr>
        <p:spPr bwMode="auto">
          <a:xfrm>
            <a:off x="6737694" y="4696842"/>
            <a:ext cx="2205569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0,1%</a:t>
            </a:r>
          </a:p>
        </p:txBody>
      </p:sp>
      <p:sp>
        <p:nvSpPr>
          <p:cNvPr id="42" name="Стрелка вправо 41"/>
          <p:cNvSpPr/>
          <p:nvPr/>
        </p:nvSpPr>
        <p:spPr bwMode="auto">
          <a:xfrm>
            <a:off x="6737694" y="5573536"/>
            <a:ext cx="2205569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0,01%</a:t>
            </a:r>
          </a:p>
        </p:txBody>
      </p:sp>
      <p:sp>
        <p:nvSpPr>
          <p:cNvPr id="43" name="Стрелка вправо 42"/>
          <p:cNvSpPr/>
          <p:nvPr/>
        </p:nvSpPr>
        <p:spPr bwMode="auto">
          <a:xfrm>
            <a:off x="6737694" y="5106136"/>
            <a:ext cx="2205569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0,01%</a:t>
            </a:r>
          </a:p>
        </p:txBody>
      </p:sp>
      <p:sp>
        <p:nvSpPr>
          <p:cNvPr id="44" name="Стрелка вправо 43"/>
          <p:cNvSpPr/>
          <p:nvPr/>
        </p:nvSpPr>
        <p:spPr bwMode="auto">
          <a:xfrm>
            <a:off x="6737694" y="2716506"/>
            <a:ext cx="2171630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3,3%</a:t>
            </a:r>
          </a:p>
        </p:txBody>
      </p:sp>
      <p:sp>
        <p:nvSpPr>
          <p:cNvPr id="45" name="Стрелка вправо 44"/>
          <p:cNvSpPr/>
          <p:nvPr/>
        </p:nvSpPr>
        <p:spPr bwMode="auto">
          <a:xfrm>
            <a:off x="6737695" y="1828735"/>
            <a:ext cx="2170293" cy="467401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1" rIns="91440" bIns="45721" numCol="1" rtlCol="0" anchor="ctr" anchorCtr="0" compatLnSpc="1">
            <a:prstTxWarp prst="textNoShape">
              <a:avLst/>
            </a:prstTxWarp>
          </a:bodyPr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35,8%</a:t>
            </a:r>
          </a:p>
        </p:txBody>
      </p:sp>
      <p:sp>
        <p:nvSpPr>
          <p:cNvPr id="46" name="Управляющая кнопка: справка 45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47" name="TextBox 46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5669098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2166" y="613317"/>
            <a:ext cx="10983951" cy="646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Каких результатов планируется достигнуть при реализации муниципальной программы Георгиевского муниципального района "Развитие образования"?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713679" y="1259648"/>
          <a:ext cx="10772077" cy="487317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95275"/>
                <a:gridCol w="8530174"/>
                <a:gridCol w="1060802"/>
                <a:gridCol w="885826"/>
              </a:tblGrid>
              <a:tr h="9501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№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Наименование целевого индикатора Программы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Единица измерения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17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Сохранение </a:t>
                      </a:r>
                      <a:r>
                        <a:rPr lang="ru-RU" sz="1800" u="none" strike="noStrike" dirty="0" smtClean="0">
                          <a:effectLst/>
                        </a:rPr>
                        <a:t>количества ставок </a:t>
                      </a:r>
                      <a:r>
                        <a:rPr lang="ru-RU" sz="1800" u="none" strike="noStrike" dirty="0">
                          <a:effectLst/>
                        </a:rPr>
                        <a:t>муниципальных служащих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ставки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035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Доля детей-сирот и детей, оставшихся без попечения родителей (законных представителей), в общей численности детей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2,8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035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Отсутствие долга </a:t>
                      </a:r>
                      <a:r>
                        <a:rPr lang="ru-RU" sz="1800" u="none" strike="noStrike" dirty="0" smtClean="0">
                          <a:effectLst/>
                        </a:rPr>
                        <a:t>перед  </a:t>
                      </a:r>
                      <a:r>
                        <a:rPr lang="ru-RU" sz="1800" u="none" strike="noStrike" dirty="0">
                          <a:effectLst/>
                        </a:rPr>
                        <a:t>педагогическими работниками на конец отчетного периода по выплатам мер социальной поддержки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да/нет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да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9053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Доля детей от 3 года до 7 лет, охваченных различными формами дошкольного образования, в общей численности детей дошкольного </a:t>
                      </a:r>
                      <a:r>
                        <a:rPr lang="ru-RU" sz="1800" u="none" strike="noStrike" dirty="0" smtClean="0">
                          <a:effectLst/>
                        </a:rPr>
                        <a:t>возраста</a:t>
                      </a:r>
                      <a:r>
                        <a:rPr lang="ru-RU" sz="1800" u="none" strike="noStrike" dirty="0">
                          <a:effectLst/>
                        </a:rPr>
                        <a:t>, из числа состоящих в очереди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9053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Доля выпускников  успешно освоивших программу начального общего образования, в общей численности выпускников, освоивших программу начального общего образования                  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99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035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Доля выпускников общеобразовательных организаций, не сдавших ЕГЭ, в общей численности выпускников общеобразовательных организаций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1,6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Управляющая кнопка: справка 4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9382816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731706" y="811945"/>
          <a:ext cx="10772077" cy="527558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95275"/>
                <a:gridCol w="8530174"/>
                <a:gridCol w="1060802"/>
                <a:gridCol w="885826"/>
              </a:tblGrid>
              <a:tr h="7536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>
                          <a:effectLst/>
                        </a:rPr>
                        <a:t>Доля обучающихся общеобразовательных организаций по новым федеральным государственным образовательным стандартам общего образования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33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1304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>
                          <a:effectLst/>
                        </a:rPr>
                        <a:t>Доля обучающихся 9 классов, не прошедших государственную (итоговую) аттестацию в форме ГИА-9, в общей численности обучающихся 9 классов государственных (муниципальных) общеобразовательных организаций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-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7536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Доля детей, охваченных дополнительным образованием, в общей численности учащихся общеобразовательных организаций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65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7536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10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Увеличение количества учащихся  муниципальных бюджетных организаций дополнительного образования (по сравнению с предыдущим годом)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0,5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7536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11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Доля образовательных организаций, здания которых находятся в аварийном состоянии, в общем количестве образовательных организаций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2,08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1304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</a:rPr>
                        <a:t>12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Доля муниципальных организаций образования, обеспечивших условия безопасного пребывания обучающихся, воспитанников и работников во время их трудовой учебной деятельности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проценты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89265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/>
          </p:nvPr>
        </p:nvGraphicFramePr>
        <p:xfrm>
          <a:off x="1721224" y="1780162"/>
          <a:ext cx="8670665" cy="4437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4964" y="826055"/>
            <a:ext cx="106661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Какой объём расходов направляется на развитие образования в районе</a:t>
            </a:r>
            <a:r>
              <a:rPr lang="ru-RU" sz="1801" dirty="0"/>
              <a:t>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304588" y="1410831"/>
            <a:ext cx="11381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тыс. руб.</a:t>
            </a:r>
          </a:p>
        </p:txBody>
      </p:sp>
      <p:sp>
        <p:nvSpPr>
          <p:cNvPr id="6" name="Управляющая кнопка: справка 5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7" name="TextBox 6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8581131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 flipH="1">
            <a:off x="4364409" y="2614801"/>
            <a:ext cx="750079" cy="178168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2927648" y="2830825"/>
            <a:ext cx="936105" cy="288032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169444" y="2614800"/>
            <a:ext cx="570" cy="504057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8255830" y="2672918"/>
            <a:ext cx="792089" cy="360041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7418744" y="2672918"/>
            <a:ext cx="405449" cy="1840716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847529" y="3190866"/>
            <a:ext cx="2357454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914423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Работы по капитальному ремонту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033345" y="4646073"/>
            <a:ext cx="2590537" cy="147732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914423">
              <a:lnSpc>
                <a:spcPts val="1801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Проверка гидравлических испытаний систем отопления, электрооборудования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61290" y="3134436"/>
            <a:ext cx="2357454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914423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Противопожарные меры</a:t>
            </a:r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2137029" y="656693"/>
            <a:ext cx="8072494" cy="720080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  <a:flatTx/>
          </a:bodyPr>
          <a:lstStyle/>
          <a:p>
            <a:pPr algn="ctr" defTabSz="914423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Образовательный 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комплекс</a:t>
            </a:r>
          </a:p>
          <a:p>
            <a:pPr algn="ctr" defTabSz="914423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Георгиевского района</a:t>
            </a:r>
            <a:endParaRPr lang="ru-RU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1847529" y="1659030"/>
            <a:ext cx="2592288" cy="864096"/>
          </a:xfrm>
          <a:prstGeom prst="roundRect">
            <a:avLst>
              <a:gd name="adj" fmla="val 16667"/>
            </a:avLst>
          </a:prstGeom>
          <a:solidFill>
            <a:srgbClr val="A0D565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  <a:flatTx/>
          </a:bodyPr>
          <a:lstStyle/>
          <a:p>
            <a:pPr algn="ctr" defTabSz="914423" fontAlgn="base">
              <a:lnSpc>
                <a:spcPts val="2000"/>
              </a:lnSpc>
              <a:spcBef>
                <a:spcPct val="0"/>
              </a:spcBef>
              <a:spcAft>
                <a:spcPts val="1001"/>
              </a:spcAft>
            </a:pPr>
            <a:r>
              <a:rPr lang="ru-RU" sz="26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дошкольных образовательных организаций</a:t>
            </a:r>
            <a:endParaRPr lang="ru-RU" sz="1801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23" name="AutoShape 4"/>
          <p:cNvSpPr>
            <a:spLocks noChangeArrowheads="1"/>
          </p:cNvSpPr>
          <p:nvPr/>
        </p:nvSpPr>
        <p:spPr bwMode="auto">
          <a:xfrm>
            <a:off x="4549263" y="1670346"/>
            <a:ext cx="3240361" cy="864096"/>
          </a:xfrm>
          <a:prstGeom prst="roundRect">
            <a:avLst>
              <a:gd name="adj" fmla="val 16667"/>
            </a:avLst>
          </a:prstGeom>
          <a:solidFill>
            <a:srgbClr val="A0D565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  <a:flatTx/>
          </a:bodyPr>
          <a:lstStyle/>
          <a:p>
            <a:pPr algn="ctr" defTabSz="914423" fontAlgn="base">
              <a:lnSpc>
                <a:spcPts val="2201"/>
              </a:lnSpc>
              <a:spcBef>
                <a:spcPct val="0"/>
              </a:spcBef>
              <a:spcAft>
                <a:spcPts val="1001"/>
              </a:spcAft>
            </a:pPr>
            <a:r>
              <a:rPr lang="ru-RU" sz="26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общеобразовательных </a:t>
            </a:r>
          </a:p>
          <a:p>
            <a:pPr algn="ctr" defTabSz="914423" fontAlgn="base">
              <a:lnSpc>
                <a:spcPts val="2201"/>
              </a:lnSpc>
              <a:spcBef>
                <a:spcPct val="0"/>
              </a:spcBef>
              <a:spcAft>
                <a:spcPts val="1001"/>
              </a:spcAft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организаций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5"/>
          <p:cNvSpPr>
            <a:spLocks noChangeArrowheads="1"/>
          </p:cNvSpPr>
          <p:nvPr/>
        </p:nvSpPr>
        <p:spPr bwMode="auto">
          <a:xfrm>
            <a:off x="7824192" y="1664804"/>
            <a:ext cx="2677977" cy="864096"/>
          </a:xfrm>
          <a:prstGeom prst="roundRect">
            <a:avLst>
              <a:gd name="adj" fmla="val 16667"/>
            </a:avLst>
          </a:prstGeom>
          <a:solidFill>
            <a:srgbClr val="A0D565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  <a:flatTx/>
          </a:bodyPr>
          <a:lstStyle/>
          <a:p>
            <a:pPr algn="ctr" defTabSz="914423" fontAlgn="base">
              <a:lnSpc>
                <a:spcPts val="1801"/>
              </a:lnSpc>
              <a:spcBef>
                <a:spcPct val="0"/>
              </a:spcBef>
              <a:spcAft>
                <a:spcPts val="1001"/>
              </a:spcAft>
            </a:pPr>
            <a:r>
              <a:rPr lang="ru-RU" sz="26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организации дополнительного образования 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6889397" flipV="1">
            <a:off x="2229097" y="1363564"/>
            <a:ext cx="244255" cy="329552"/>
          </a:xfrm>
          <a:prstGeom prst="rightArrow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>
              <a:solidFill>
                <a:prstClr val="white"/>
              </a:solidFill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5400000" flipV="1">
            <a:off x="5942578" y="1305283"/>
            <a:ext cx="216025" cy="418817"/>
          </a:xfrm>
          <a:prstGeom prst="rightArrow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>
              <a:solidFill>
                <a:prstClr val="white"/>
              </a:solidFill>
            </a:endParaRPr>
          </a:p>
        </p:txBody>
      </p:sp>
      <p:sp>
        <p:nvSpPr>
          <p:cNvPr id="30" name="Стрелка вправо 29"/>
          <p:cNvSpPr/>
          <p:nvPr/>
        </p:nvSpPr>
        <p:spPr>
          <a:xfrm rot="3878455" flipV="1">
            <a:off x="9760561" y="1377979"/>
            <a:ext cx="255898" cy="300726"/>
          </a:xfrm>
          <a:prstGeom prst="rightArrow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>
              <a:solidFill>
                <a:prstClr val="white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975048" y="3100337"/>
            <a:ext cx="2376265" cy="12961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Замена  оконных</a:t>
            </a:r>
          </a:p>
          <a:p>
            <a:pPr algn="ctr" defTabSz="914423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блоков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841182" y="4646073"/>
            <a:ext cx="2825015" cy="147732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914423">
              <a:lnSpc>
                <a:spcPts val="2100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 реализации полномочий в сфере образования</a:t>
            </a:r>
          </a:p>
          <a:p>
            <a:pPr algn="ctr" defTabSz="914423"/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4" descr="http://vladnews.ru/uploads/news/2012/08/09/0cdbd829f50eb84e19bdc0eab2d525f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33465" y="4720565"/>
            <a:ext cx="1974198" cy="1328343"/>
          </a:xfrm>
          <a:prstGeom prst="rect">
            <a:avLst/>
          </a:prstGeom>
          <a:noFill/>
        </p:spPr>
      </p:pic>
      <p:sp>
        <p:nvSpPr>
          <p:cNvPr id="31" name="Прямоугольник 30"/>
          <p:cNvSpPr/>
          <p:nvPr/>
        </p:nvSpPr>
        <p:spPr>
          <a:xfrm>
            <a:off x="225005" y="749291"/>
            <a:ext cx="1579148" cy="21748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914423">
              <a:defRPr/>
            </a:pPr>
            <a:r>
              <a:rPr lang="ru-RU" sz="1801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Показатель доступности дошкольного образования для детей в возрасте от 3 до 7 лет 100%</a:t>
            </a:r>
          </a:p>
        </p:txBody>
      </p:sp>
      <p:pic>
        <p:nvPicPr>
          <p:cNvPr id="21" name="Picture 4" descr="http://vladnews.ru/uploads/news/2012/08/09/0cdbd829f50eb84e19bdc0eab2d525f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497" y="4631669"/>
            <a:ext cx="2138064" cy="1438600"/>
          </a:xfrm>
          <a:prstGeom prst="rect">
            <a:avLst/>
          </a:prstGeom>
          <a:noFill/>
        </p:spPr>
      </p:pic>
      <p:pic>
        <p:nvPicPr>
          <p:cNvPr id="25" name="Picture 8" descr="http://dnd69.ru/wp-content/uploads/2015/06/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77561" y="275633"/>
            <a:ext cx="1660204" cy="1245153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31302139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03115" y="697529"/>
            <a:ext cx="10982528" cy="79057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Какая заработная плата у педагогических работников школ в Георгиевском районе?</a:t>
            </a:r>
          </a:p>
        </p:txBody>
      </p:sp>
      <p:graphicFrame>
        <p:nvGraphicFramePr>
          <p:cNvPr id="20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152323075"/>
              </p:ext>
            </p:extLst>
          </p:nvPr>
        </p:nvGraphicFramePr>
        <p:xfrm>
          <a:off x="1516065" y="1502105"/>
          <a:ext cx="9375772" cy="4463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59" name="TextBox 27"/>
          <p:cNvSpPr txBox="1">
            <a:spLocks noChangeArrowheads="1"/>
          </p:cNvSpPr>
          <p:nvPr/>
        </p:nvSpPr>
        <p:spPr bwMode="auto">
          <a:xfrm>
            <a:off x="10703635" y="3640719"/>
            <a:ext cx="584199" cy="369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180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руб.</a:t>
            </a:r>
          </a:p>
        </p:txBody>
      </p:sp>
      <p:sp>
        <p:nvSpPr>
          <p:cNvPr id="21" name="Выгнутая вверх стрелка 20"/>
          <p:cNvSpPr/>
          <p:nvPr/>
        </p:nvSpPr>
        <p:spPr>
          <a:xfrm>
            <a:off x="2098391" y="2269345"/>
            <a:ext cx="1907534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22" name="Выгнутая вверх стрелка 21"/>
          <p:cNvSpPr/>
          <p:nvPr/>
        </p:nvSpPr>
        <p:spPr>
          <a:xfrm>
            <a:off x="4393249" y="2260630"/>
            <a:ext cx="1870874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6403340" y="2249518"/>
            <a:ext cx="1754188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24" name="Выгнутая вниз стрелка 23"/>
          <p:cNvSpPr/>
          <p:nvPr/>
        </p:nvSpPr>
        <p:spPr>
          <a:xfrm>
            <a:off x="2045606" y="4437113"/>
            <a:ext cx="8460266" cy="800688"/>
          </a:xfrm>
          <a:prstGeom prst="curvedUp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19473" name="TextBox 24"/>
          <p:cNvSpPr txBox="1">
            <a:spLocks noChangeArrowheads="1"/>
          </p:cNvSpPr>
          <p:nvPr/>
        </p:nvSpPr>
        <p:spPr bwMode="auto">
          <a:xfrm>
            <a:off x="2508198" y="1654746"/>
            <a:ext cx="979755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57,1%</a:t>
            </a:r>
          </a:p>
        </p:txBody>
      </p:sp>
      <p:sp>
        <p:nvSpPr>
          <p:cNvPr id="19474" name="TextBox 25"/>
          <p:cNvSpPr txBox="1">
            <a:spLocks noChangeArrowheads="1"/>
          </p:cNvSpPr>
          <p:nvPr/>
        </p:nvSpPr>
        <p:spPr bwMode="auto">
          <a:xfrm>
            <a:off x="4846572" y="1689435"/>
            <a:ext cx="979755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14,8%</a:t>
            </a:r>
          </a:p>
        </p:txBody>
      </p:sp>
      <p:sp>
        <p:nvSpPr>
          <p:cNvPr id="19475" name="TextBox 26"/>
          <p:cNvSpPr txBox="1">
            <a:spLocks noChangeArrowheads="1"/>
          </p:cNvSpPr>
          <p:nvPr/>
        </p:nvSpPr>
        <p:spPr bwMode="auto">
          <a:xfrm>
            <a:off x="6798199" y="1679119"/>
            <a:ext cx="979755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12,7%</a:t>
            </a:r>
          </a:p>
        </p:txBody>
      </p:sp>
      <p:sp>
        <p:nvSpPr>
          <p:cNvPr id="19476" name="TextBox 27"/>
          <p:cNvSpPr txBox="1">
            <a:spLocks noChangeArrowheads="1"/>
          </p:cNvSpPr>
          <p:nvPr/>
        </p:nvSpPr>
        <p:spPr bwMode="auto">
          <a:xfrm>
            <a:off x="5757220" y="4708426"/>
            <a:ext cx="902811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210%</a:t>
            </a:r>
          </a:p>
        </p:txBody>
      </p:sp>
      <p:sp>
        <p:nvSpPr>
          <p:cNvPr id="29" name="Овал 28"/>
          <p:cNvSpPr/>
          <p:nvPr/>
        </p:nvSpPr>
        <p:spPr>
          <a:xfrm>
            <a:off x="1666325" y="5301208"/>
            <a:ext cx="379281" cy="360041"/>
          </a:xfrm>
          <a:prstGeom prst="ellipse">
            <a:avLst/>
          </a:prstGeom>
          <a:solidFill>
            <a:srgbClr val="92D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19480" name="TextBox 29"/>
          <p:cNvSpPr txBox="1">
            <a:spLocks noChangeArrowheads="1"/>
          </p:cNvSpPr>
          <p:nvPr/>
        </p:nvSpPr>
        <p:spPr bwMode="auto">
          <a:xfrm>
            <a:off x="2075762" y="5275139"/>
            <a:ext cx="110235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2011 год</a:t>
            </a:r>
          </a:p>
        </p:txBody>
      </p:sp>
      <p:sp>
        <p:nvSpPr>
          <p:cNvPr id="31" name="Овал 30"/>
          <p:cNvSpPr/>
          <p:nvPr/>
        </p:nvSpPr>
        <p:spPr>
          <a:xfrm>
            <a:off x="3281419" y="5315210"/>
            <a:ext cx="379281" cy="360041"/>
          </a:xfrm>
          <a:prstGeom prst="ellipse">
            <a:avLst/>
          </a:prstGeom>
          <a:solidFill>
            <a:srgbClr val="FDE3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19484" name="TextBox 31"/>
          <p:cNvSpPr txBox="1">
            <a:spLocks noChangeArrowheads="1"/>
          </p:cNvSpPr>
          <p:nvPr/>
        </p:nvSpPr>
        <p:spPr bwMode="auto">
          <a:xfrm>
            <a:off x="3710550" y="5316996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2012 год</a:t>
            </a:r>
          </a:p>
        </p:txBody>
      </p:sp>
      <p:sp>
        <p:nvSpPr>
          <p:cNvPr id="33" name="Овал 32"/>
          <p:cNvSpPr/>
          <p:nvPr/>
        </p:nvSpPr>
        <p:spPr>
          <a:xfrm>
            <a:off x="5139045" y="5729376"/>
            <a:ext cx="379281" cy="360041"/>
          </a:xfrm>
          <a:prstGeom prst="ellipse">
            <a:avLst/>
          </a:prstGeom>
          <a:solidFill>
            <a:srgbClr val="CC66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19488" name="TextBox 33"/>
          <p:cNvSpPr txBox="1">
            <a:spLocks noChangeArrowheads="1"/>
          </p:cNvSpPr>
          <p:nvPr/>
        </p:nvSpPr>
        <p:spPr bwMode="auto">
          <a:xfrm>
            <a:off x="5648029" y="5740788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2013 год</a:t>
            </a:r>
          </a:p>
        </p:txBody>
      </p:sp>
      <p:sp>
        <p:nvSpPr>
          <p:cNvPr id="35" name="Овал 34"/>
          <p:cNvSpPr/>
          <p:nvPr/>
        </p:nvSpPr>
        <p:spPr>
          <a:xfrm>
            <a:off x="7667473" y="5217973"/>
            <a:ext cx="379281" cy="360041"/>
          </a:xfrm>
          <a:prstGeom prst="ellipse">
            <a:avLst/>
          </a:prstGeom>
          <a:solidFill>
            <a:srgbClr val="FF4B4B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19492" name="TextBox 35"/>
          <p:cNvSpPr txBox="1">
            <a:spLocks noChangeArrowheads="1"/>
          </p:cNvSpPr>
          <p:nvPr/>
        </p:nvSpPr>
        <p:spPr bwMode="auto">
          <a:xfrm>
            <a:off x="8046755" y="5197938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2014 год</a:t>
            </a:r>
          </a:p>
        </p:txBody>
      </p:sp>
      <p:sp>
        <p:nvSpPr>
          <p:cNvPr id="26" name="Выгнутая вверх стрелка 25"/>
          <p:cNvSpPr/>
          <p:nvPr/>
        </p:nvSpPr>
        <p:spPr>
          <a:xfrm>
            <a:off x="8376223" y="2245784"/>
            <a:ext cx="1844418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9512618" y="5184573"/>
            <a:ext cx="379281" cy="36004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28" name="TextBox 35"/>
          <p:cNvSpPr txBox="1">
            <a:spLocks noChangeArrowheads="1"/>
          </p:cNvSpPr>
          <p:nvPr/>
        </p:nvSpPr>
        <p:spPr bwMode="auto">
          <a:xfrm>
            <a:off x="9916087" y="5184573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30" name="TextBox 26"/>
          <p:cNvSpPr txBox="1">
            <a:spLocks noChangeArrowheads="1"/>
          </p:cNvSpPr>
          <p:nvPr/>
        </p:nvSpPr>
        <p:spPr bwMode="auto">
          <a:xfrm>
            <a:off x="8921828" y="1654704"/>
            <a:ext cx="825867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3,3%</a:t>
            </a:r>
          </a:p>
        </p:txBody>
      </p:sp>
      <p:sp>
        <p:nvSpPr>
          <p:cNvPr id="25" name="Управляющая кнопка: справка 24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32" name="TextBox 31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5820896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2705562158"/>
              </p:ext>
            </p:extLst>
          </p:nvPr>
        </p:nvGraphicFramePr>
        <p:xfrm>
          <a:off x="749030" y="2059950"/>
          <a:ext cx="10591801" cy="2156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Управляющая кнопка: справка 2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49030" y="728299"/>
            <a:ext cx="10729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</a:rPr>
              <a:t>Из каких источников осуществляются расходы на капитальный ремонт сельских школ, их оснащения оборудованием для обеспечения учебного процесса, выплату заработной платы педагогическим </a:t>
            </a:r>
            <a:r>
              <a:rPr lang="ru-RU" sz="2400" b="1" dirty="0" smtClean="0">
                <a:solidFill>
                  <a:prstClr val="black"/>
                </a:solidFill>
              </a:rPr>
              <a:t>работникам?</a:t>
            </a:r>
            <a:endParaRPr lang="ru-RU" sz="2400" b="1" dirty="0"/>
          </a:p>
        </p:txBody>
      </p:sp>
      <p:pic>
        <p:nvPicPr>
          <p:cNvPr id="8" name="Рисунок 7" descr="C:\Documents and Settings\Администратор\Local Settings\Temp\Rar$DI08.328\Копия Фото021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39280" y="4339300"/>
            <a:ext cx="2102763" cy="1897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cheremushkimedia.ru/upload/medialibrary/aa4/aa49a7d22539b79295045a7ed8a8cd7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02365" y="4348262"/>
            <a:ext cx="2838466" cy="1867711"/>
          </a:xfrm>
          <a:prstGeom prst="rect">
            <a:avLst/>
          </a:prstGeom>
          <a:noFill/>
        </p:spPr>
      </p:pic>
      <p:pic>
        <p:nvPicPr>
          <p:cNvPr id="6146" name="Picture 2" descr="https://im2-tub-ru.yandex.net/i?id=207e8283c8eafe414f9d221127aa2757&amp;n=33&amp;h=215&amp;w=31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030" y="4338533"/>
            <a:ext cx="2790251" cy="189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vladnews.ru/uploads/gallery/2329/1d700b30bec346c708ef87d1530b645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2043" y="4348262"/>
            <a:ext cx="2860322" cy="18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85705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2168" y="568931"/>
            <a:ext cx="10987854" cy="646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Каких результатов планируется достигнуть при реализации муниципальной программы Георгиевского муниципального района "Социальная поддержка граждан"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6067387"/>
              </p:ext>
            </p:extLst>
          </p:nvPr>
        </p:nvGraphicFramePr>
        <p:xfrm>
          <a:off x="702527" y="1215261"/>
          <a:ext cx="10794381" cy="5043723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56839"/>
                <a:gridCol w="9021337"/>
                <a:gridCol w="479503"/>
                <a:gridCol w="936702"/>
              </a:tblGrid>
              <a:tr h="695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№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Наименование целевого индикатора Программы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Единица измерения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Значение целевого индикатора </a:t>
                      </a:r>
                      <a:r>
                        <a:rPr lang="ru-RU" sz="1200" b="1" u="none" strike="noStrike" dirty="0" smtClean="0">
                          <a:effectLst/>
                        </a:rPr>
                        <a:t>программы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607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>
                          <a:effectLst/>
                        </a:rPr>
                        <a:t>Предоставление гражданам субсидий на оплату жилого помещения и коммунальных услуг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4202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607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выплата ежемесячного пособия на ребенка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7567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214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ежемесячной денежной выплаты «Ветеран труда и труженик тыла»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4156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607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ежемесячной денежной выплаты, «Ветеранам труда СК» 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2990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214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ежемесячной денежной выплаты реабилитированным </a:t>
                      </a:r>
                      <a:r>
                        <a:rPr lang="ru-RU" sz="1800" u="none" strike="noStrike" dirty="0" smtClean="0">
                          <a:effectLst/>
                        </a:rPr>
                        <a:t>лицам  </a:t>
                      </a:r>
                      <a:r>
                        <a:rPr lang="ru-RU" sz="1800" u="none" strike="noStrike" dirty="0">
                          <a:effectLst/>
                        </a:rPr>
                        <a:t>и лицам, признанным пострадавшими от политических репрессий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217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214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ежемесячной денежной выплаты семьям погибших ветеранов боевых действий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782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выплаты единовременного пособия беременной жене военнослужащего, проходящего военную службу по призыву, а также ежемесячного пособия на ребенка военнослужащего, проходящего венную службу по призыву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214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выплаты  ежемесячной денежной компенсации  на каждого </a:t>
                      </a:r>
                      <a:r>
                        <a:rPr lang="ru-RU" sz="1800" u="none" strike="noStrike" dirty="0" err="1">
                          <a:effectLst/>
                        </a:rPr>
                        <a:t>ребенка</a:t>
                      </a:r>
                      <a:r>
                        <a:rPr lang="ru-RU" sz="1800" u="none" strike="noStrike" dirty="0">
                          <a:effectLst/>
                        </a:rPr>
                        <a:t> в возрасте до 18 лет многодетным семьям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5504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4717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выплаты ежегодного социального пособия на проезд студентам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51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40232544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706539" y="643468"/>
          <a:ext cx="10794381" cy="556259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56839"/>
                <a:gridCol w="9021337"/>
                <a:gridCol w="479503"/>
                <a:gridCol w="936702"/>
              </a:tblGrid>
              <a:tr h="9271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 выплаты доплаты к пенсии гражданам, ставшим инвалидами вследствие ранения, контузии, увечья или заболевания, полученных при исполнении обязанностей военной службы в районах боевых действий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9271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выплаты ежемесячной денежной выплаты нуждающимся в поддержке семьям, назначаемой в случае рождения у них после 31 декабря 2012 г.  третьего ребенка или последующих детей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833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180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Выплата компенсации расходов по оплате жилищно-коммунальных услуг отдельным категориям граждан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4819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90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выплаты социального пособия на погребение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по факту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180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выплаты государственной социальной помощи малоимущим семьям и малоимущим одиноко проживающим гражданам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Кол-во </a:t>
                      </a:r>
                      <a:r>
                        <a:rPr lang="ru-RU" sz="1100" u="none" strike="noStrike" dirty="0">
                          <a:effectLst/>
                        </a:rPr>
                        <a:t>семей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375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180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выплаты единовременного пособия при рождении ребенка и ежемесячного пособия по уходу за ребенком до 1,5 лет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2708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180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Назначение и осуществление ежегодной денежной выплаты лицам, награжденным нагрудным знаком «Почетный донор России» («Почетный донор СССР»)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чел.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235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180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Осуществление отдельных государственных полномочий в области труда и социальной защиты отдельных категорий граждан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90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Прочие мероприятия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51049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9637" y="621685"/>
            <a:ext cx="10987854" cy="646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Какие выплаты осуществляются из бюджета  Георгиевского муниципального района  на социальную поддержку граждан?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2666707"/>
              </p:ext>
            </p:extLst>
          </p:nvPr>
        </p:nvGraphicFramePr>
        <p:xfrm>
          <a:off x="702527" y="1182149"/>
          <a:ext cx="10702074" cy="500677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70234"/>
                <a:gridCol w="8299839"/>
                <a:gridCol w="2032001"/>
              </a:tblGrid>
              <a:tr h="3985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№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Наименование </a:t>
                      </a:r>
                      <a:r>
                        <a:rPr lang="ru-RU" sz="1800" b="1" u="none" strike="noStrike" dirty="0" smtClean="0">
                          <a:effectLst/>
                        </a:rPr>
                        <a:t>выплаты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</a:rPr>
                        <a:t>Сумма, руб.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7472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Субсидии </a:t>
                      </a:r>
                      <a:r>
                        <a:rPr lang="ru-RU" sz="1800" u="none" strike="noStrike" dirty="0">
                          <a:effectLst/>
                        </a:rPr>
                        <a:t>на оплату жилого помещения и коммунальных услуг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Фактические затраты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сверх допустимой доли расходов граждан на оплату коммунальных услуг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843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Ежемесячное пособие </a:t>
                      </a:r>
                      <a:r>
                        <a:rPr lang="ru-RU" sz="1800" u="none" strike="noStrike" dirty="0">
                          <a:effectLst/>
                        </a:rPr>
                        <a:t>на </a:t>
                      </a:r>
                      <a:r>
                        <a:rPr lang="ru-RU" sz="1800" u="none" strike="noStrike" dirty="0" smtClean="0">
                          <a:effectLst/>
                        </a:rPr>
                        <a:t>ребёнка /одиноким матерям на ребёнка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350/700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4123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Ежемесячная денежная выплата ветеранам труда /труженикам тыла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1429,19/1071,89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843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Ежемесячная денежная выплата ветеранам  </a:t>
                      </a:r>
                      <a:r>
                        <a:rPr lang="ru-RU" sz="1800" u="none" strike="noStrike" dirty="0">
                          <a:effectLst/>
                        </a:rPr>
                        <a:t>труда </a:t>
                      </a:r>
                      <a:r>
                        <a:rPr lang="ru-RU" sz="1800" u="none" strike="noStrike" dirty="0" smtClean="0">
                          <a:effectLst/>
                        </a:rPr>
                        <a:t>Ставропольского края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1429,19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687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Ежемесячная денежная выплата </a:t>
                      </a:r>
                      <a:r>
                        <a:rPr lang="ru-RU" sz="1800" u="none" strike="noStrike" dirty="0">
                          <a:effectLst/>
                        </a:rPr>
                        <a:t>реабилитированным </a:t>
                      </a:r>
                      <a:r>
                        <a:rPr lang="ru-RU" sz="1800" u="none" strike="noStrike" dirty="0" smtClean="0">
                          <a:effectLst/>
                        </a:rPr>
                        <a:t>лицам  </a:t>
                      </a:r>
                      <a:r>
                        <a:rPr lang="ru-RU" sz="1800" u="none" strike="noStrike" dirty="0">
                          <a:effectLst/>
                        </a:rPr>
                        <a:t>и лицам, признанным пострадавшими от политических репрессий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1429,19/1071,89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286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Ежемесячная денежная выплата </a:t>
                      </a:r>
                      <a:r>
                        <a:rPr lang="ru-RU" sz="1800" u="none" strike="noStrike" dirty="0">
                          <a:effectLst/>
                        </a:rPr>
                        <a:t>семьям погибших ветеранов боевых действий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739,77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8531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Выплата </a:t>
                      </a:r>
                      <a:r>
                        <a:rPr lang="ru-RU" sz="1800" u="none" strike="noStrike" dirty="0">
                          <a:effectLst/>
                        </a:rPr>
                        <a:t>единовременного пособия беременной жене военнослужащего, проходящего военную службу по призыву, а также ежемесячного пособия на ребенка военнослужащего, проходящего венную службу по призыву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24565,89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687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Ежемесячная денежная компенсация  </a:t>
                      </a:r>
                      <a:r>
                        <a:rPr lang="ru-RU" sz="1800" u="none" strike="noStrike" dirty="0">
                          <a:effectLst/>
                        </a:rPr>
                        <a:t>на каждого </a:t>
                      </a:r>
                      <a:r>
                        <a:rPr lang="ru-RU" sz="1800" u="none" strike="noStrike" dirty="0" err="1">
                          <a:effectLst/>
                        </a:rPr>
                        <a:t>ребенка</a:t>
                      </a:r>
                      <a:r>
                        <a:rPr lang="ru-RU" sz="1800" u="none" strike="noStrike" dirty="0">
                          <a:effectLst/>
                        </a:rPr>
                        <a:t> в возрасте до 18 лет многодетным семьям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316,50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604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</a:rPr>
                        <a:t>Ежегодное социальное пособие на </a:t>
                      </a:r>
                      <a:r>
                        <a:rPr lang="ru-RU" sz="1800" u="none" strike="noStrike" dirty="0">
                          <a:effectLst/>
                        </a:rPr>
                        <a:t>проезд студентам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этап-582,55</a:t>
                      </a:r>
                    </a:p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этап – 582,54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7629727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1776436"/>
              </p:ext>
            </p:extLst>
          </p:nvPr>
        </p:nvGraphicFramePr>
        <p:xfrm>
          <a:off x="615460" y="612898"/>
          <a:ext cx="10955218" cy="550405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64630"/>
                <a:gridCol w="8155118"/>
                <a:gridCol w="2435470"/>
              </a:tblGrid>
              <a:tr h="8489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Доплата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пенсии гражданам, ставшим инвалидами вследствие ранения, контузии, увечья или заболевания, полученных при исполнении обязанностей военной службы в районах боевых действий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739,77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8126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Ежемесячная денежная выплата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нуждающимся в поддержке семьям,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назначаемая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случае рождения у них после 31 декабря 2012 г.  третьего ребенка или последующих детей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7725,00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417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Оплата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жилищно-коммунальных услуг отдельным категориям граждан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зависит от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количества зарегистрированных лиц, площади жилого помещения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383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пособие на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погребение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5277,28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67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помощь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малоимущим семьям и малоимущим одиноко проживающим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гражданам, в зависимости от среднедушевого дохода семьи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600,00-6000,00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3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Единовременное пособие при рождении ребёнка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15512,65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5840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Ежемесячное пособие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уходу за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ребёнком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1,5 лет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1-го </a:t>
                      </a:r>
                      <a:r>
                        <a:rPr lang="ru-RU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ребенка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lang="ru-RU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2908,62</a:t>
                      </a: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2-го послед. детей –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5817,24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67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Ежегодная денежная выплата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лицам, награжденным нагрудным знаком «Почетный донор России» («Почетный донор СССР»)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12373,00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6767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Ежегодная денежная компенсация многодетным семьям на каждого из детей</a:t>
                      </a:r>
                      <a:r>
                        <a:rPr lang="ru-RU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старше 18 лет, обучающихся в общеобразовательных организациях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27469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5883" y="609742"/>
            <a:ext cx="10980234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 "Управление финансами и имуществом"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704658" y="1256074"/>
          <a:ext cx="10792250" cy="496361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46810"/>
                <a:gridCol w="7459134"/>
                <a:gridCol w="1227666"/>
                <a:gridCol w="1658640"/>
              </a:tblGrid>
              <a:tr h="6818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№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Наименование целевого индикатора Программы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Единица измерения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059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Соотношение расходов местного бюджета, сформированного в рамках программ, к общему объёму расходов местного бюджета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80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4221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Прирост доходов в сопоставимых условиях к аналогичному периоду прошлого года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2884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3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Соотношение недоимки на начало и конец текущего года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процент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3036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Отсутствие долга на конец отчётного года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да/нет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563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Соотношение количества учреждений, в которых проведена проверка к общему количеству учреждений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доля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0,15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3605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Прирост оценки показателя качества финансового менеджмента (в среднем по району)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процент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3517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7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Доля учреждений, бухгалтерский учёт которых передан в единый учётный центр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доля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</a:rPr>
                        <a:t>0,8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4267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Соотношение объёма налоговых и неналоговых доходов, утверждённых решением о бюджете на начало и конец текущего года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процент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20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7035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9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Отклонение объёма расходов (за исключением расходов за счёт межбюджетных трансфертов, предоставленных из бюджета другого уровня), утверждённых решением о бюджете на начало и конец текущего года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процент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3625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Доля предоставленных межбюджетных трансфертов в соответствии с утверждённой методикой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</a:rPr>
                        <a:t>доля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5911383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 idx="4294967295"/>
          </p:nvPr>
        </p:nvSpPr>
        <p:spPr>
          <a:xfrm>
            <a:off x="589086" y="1124255"/>
            <a:ext cx="10964006" cy="588809"/>
          </a:xfrm>
        </p:spPr>
        <p:txBody>
          <a:bodyPr>
            <a:normAutofit/>
          </a:bodyPr>
          <a:lstStyle/>
          <a:p>
            <a:r>
              <a:rPr lang="ru-RU" sz="2000" dirty="0"/>
              <a:t>Доля учреждений, бухгалтерский учёт которых передан в Единый учётный центр</a:t>
            </a:r>
          </a:p>
        </p:txBody>
      </p:sp>
      <p:sp>
        <p:nvSpPr>
          <p:cNvPr id="5" name="Овал 4"/>
          <p:cNvSpPr/>
          <p:nvPr/>
        </p:nvSpPr>
        <p:spPr>
          <a:xfrm>
            <a:off x="4913808" y="2527952"/>
            <a:ext cx="2201953" cy="2232249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Централизация</a:t>
            </a:r>
          </a:p>
          <a:p>
            <a:pPr algn="ctr" defTabSz="914423"/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80%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899028" y="1771870"/>
            <a:ext cx="1872208" cy="187220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 муниципального района</a:t>
            </a:r>
          </a:p>
          <a:p>
            <a:pPr algn="ctr" defTabSz="914423"/>
            <a:r>
              <a:rPr lang="ru-RU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19294" y="4015947"/>
            <a:ext cx="1872208" cy="187220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23"/>
            <a:endParaRPr lang="ru-RU" sz="180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23"/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</a:t>
            </a:r>
          </a:p>
          <a:p>
            <a:pPr algn="ctr" defTabSz="914423"/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</a:t>
            </a:r>
          </a:p>
          <a:p>
            <a:pPr algn="ctr" defTabSz="914423"/>
            <a:r>
              <a:rPr lang="ru-RU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</a:t>
            </a:r>
          </a:p>
          <a:p>
            <a:pPr algn="ctr" defTabSz="914423"/>
            <a:endParaRPr lang="ru-RU" sz="3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79065" y="1713065"/>
            <a:ext cx="1872208" cy="187220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 сельских поселений</a:t>
            </a:r>
          </a:p>
          <a:p>
            <a:pPr algn="ctr" defTabSz="914423"/>
            <a:r>
              <a:rPr lang="ru-RU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79065" y="4015947"/>
            <a:ext cx="1872208" cy="187220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23"/>
            <a:endParaRPr lang="ru-RU" sz="180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23"/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</a:t>
            </a:r>
          </a:p>
          <a:p>
            <a:pPr algn="ctr" defTabSz="914423"/>
            <a:r>
              <a:rPr lang="ru-RU" sz="180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сельских поселений</a:t>
            </a:r>
          </a:p>
          <a:p>
            <a:pPr algn="ctr" defTabSz="914423"/>
            <a:r>
              <a:rPr lang="ru-RU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  <a:p>
            <a:pPr algn="ctr" defTabSz="914423"/>
            <a:endParaRPr lang="ru-RU" sz="3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 rot="18483906">
            <a:off x="3610914" y="2227862"/>
            <a:ext cx="936105" cy="84261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 dirty="0">
              <a:solidFill>
                <a:prstClr val="white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 rot="13557490">
            <a:off x="3817522" y="4530742"/>
            <a:ext cx="936105" cy="84261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 dirty="0">
              <a:solidFill>
                <a:prstClr val="white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 rot="2923334">
            <a:off x="7386421" y="2226431"/>
            <a:ext cx="936105" cy="84261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 dirty="0">
              <a:solidFill>
                <a:prstClr val="white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 rot="7724728">
            <a:off x="7382549" y="4530135"/>
            <a:ext cx="936105" cy="842614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 dirty="0">
              <a:solidFill>
                <a:prstClr val="white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72858" y="523495"/>
            <a:ext cx="10980234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23">
              <a:defRPr/>
            </a:pPr>
            <a:r>
              <a:rPr lang="ru-RU" sz="1801" b="1" kern="0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 "Управление финансами и имуществом" </a:t>
            </a:r>
          </a:p>
        </p:txBody>
      </p:sp>
      <p:sp>
        <p:nvSpPr>
          <p:cNvPr id="17" name="Управляющая кнопка: справка 16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18" name="TextBox 17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44571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5883" y="609743"/>
            <a:ext cx="10969083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"Развитие сельского хозяйства"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13857666"/>
              </p:ext>
            </p:extLst>
          </p:nvPr>
        </p:nvGraphicFramePr>
        <p:xfrm>
          <a:off x="741247" y="1256072"/>
          <a:ext cx="10744512" cy="4877098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34681"/>
                <a:gridCol w="7317470"/>
                <a:gridCol w="1344336"/>
                <a:gridCol w="1548025"/>
              </a:tblGrid>
              <a:tr h="13412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Наименование </a:t>
                      </a:r>
                      <a:r>
                        <a:rPr lang="ru-RU" sz="1600" u="none" strike="noStrike" dirty="0" smtClean="0">
                          <a:effectLst/>
                        </a:rPr>
                        <a:t>целевого индикатора Программы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Единица измерения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smtClean="0">
                          <a:effectLst/>
                        </a:rPr>
                        <a:t>Поддержка сельскохозяйственных товаропроизводителей в области растениеводства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Центнеров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3,72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8110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Площадь ежегодной обработки природных биотопов (пастбищ), заселенных иксодовыми клещами-переносчиками крымской геморрагической лихорадки,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га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80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Численность овец во всех категориях хозяйств в Георгиевском районе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голов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300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Валовое производство молока в хозяйствах всех категорий Георгиевского района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тыс.тонн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16,5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Производство яйца во всех категориях хозяйств Георгиевского района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тыс.тонн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80 050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Производство скота и птицы на убой в хозяйствах всех категорий Георгиевского района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тыс.тонн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23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3809039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02514" y="640629"/>
            <a:ext cx="12107008" cy="595180"/>
          </a:xfrm>
          <a:prstGeom prst="rect">
            <a:avLst/>
          </a:prstGeom>
          <a:solidFill>
            <a:schemeClr val="accent1">
              <a:lumMod val="40000"/>
              <a:lumOff val="60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>
              <a:lnSpc>
                <a:spcPts val="3401"/>
              </a:lnSpc>
            </a:pPr>
            <a:r>
              <a:rPr lang="ru-RU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Поддержка развития сельского хозяйства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265201" y="3176879"/>
            <a:ext cx="4823289" cy="110982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>
              <a:lnSpc>
                <a:spcPts val="2201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ФЦП «Устойчивое развитие сельских территорий на 2014-2017 годы и на период до 2020 года».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265201" y="4295121"/>
            <a:ext cx="4823289" cy="6057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7,03 млн. рублей бюджетных средств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265201" y="4909308"/>
            <a:ext cx="4824342" cy="72008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граждан, проживающих в сельской местности</a:t>
            </a:r>
          </a:p>
        </p:txBody>
      </p:sp>
      <p:sp>
        <p:nvSpPr>
          <p:cNvPr id="13" name="Выгнутая вправо стрелка 12"/>
          <p:cNvSpPr/>
          <p:nvPr/>
        </p:nvSpPr>
        <p:spPr>
          <a:xfrm>
            <a:off x="11137551" y="3752214"/>
            <a:ext cx="304391" cy="74123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>
              <a:solidFill>
                <a:prstClr val="white"/>
              </a:solidFill>
            </a:endParaRPr>
          </a:p>
        </p:txBody>
      </p:sp>
      <p:sp>
        <p:nvSpPr>
          <p:cNvPr id="29" name="Выгнутая вправо стрелка 28"/>
          <p:cNvSpPr/>
          <p:nvPr/>
        </p:nvSpPr>
        <p:spPr>
          <a:xfrm>
            <a:off x="11137551" y="4662894"/>
            <a:ext cx="304391" cy="74123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>
              <a:solidFill>
                <a:prstClr val="white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79734" y="1228214"/>
            <a:ext cx="6624736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>
              <a:lnSpc>
                <a:spcPts val="2201"/>
              </a:lnSpc>
            </a:pP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Господдержка 300 млн. руб.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623892" y="2246668"/>
            <a:ext cx="7920880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>
              <a:lnSpc>
                <a:spcPts val="2201"/>
              </a:lnSpc>
            </a:pP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 фермерских хозяйств ( 6858 тыс. руб.)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734" y="2679895"/>
            <a:ext cx="2828020" cy="3455729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3415894" y="3498535"/>
            <a:ext cx="2373314" cy="8339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914423">
              <a:lnSpc>
                <a:spcPts val="2400"/>
              </a:lnSpc>
              <a:defRPr/>
            </a:pPr>
            <a:r>
              <a:rPr lang="ru-RU" sz="1801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Рентабельность 42 %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415894" y="4503101"/>
            <a:ext cx="2373314" cy="137969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914423">
              <a:lnSpc>
                <a:spcPts val="2400"/>
              </a:lnSpc>
              <a:defRPr/>
            </a:pPr>
            <a:r>
              <a:rPr lang="ru-RU" sz="16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19410 руб. </a:t>
            </a:r>
          </a:p>
          <a:p>
            <a:pPr algn="ctr" defTabSz="914423">
              <a:lnSpc>
                <a:spcPts val="2400"/>
              </a:lnSpc>
              <a:defRPr/>
            </a:pPr>
            <a:r>
              <a:rPr lang="ru-RU" sz="16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(темп роста 116 %)</a:t>
            </a:r>
          </a:p>
        </p:txBody>
      </p:sp>
    </p:spTree>
    <p:extLst>
      <p:ext uri="{BB962C8B-B14F-4D97-AF65-F5344CB8AC3E}">
        <p14:creationId xmlns:p14="http://schemas.microsoft.com/office/powerpoint/2010/main" xmlns="" val="126508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6675" y="419244"/>
            <a:ext cx="11078426" cy="892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1" dirty="0">
                <a:solidFill>
                  <a:prstClr val="black"/>
                </a:solidFill>
              </a:rPr>
              <a:t>Какие выплаты осуществляются из бюджета  Георгиевского муниципального района  на поддержку сельского хозяйства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8455604"/>
              </p:ext>
            </p:extLst>
          </p:nvPr>
        </p:nvGraphicFramePr>
        <p:xfrm>
          <a:off x="604099" y="1311795"/>
          <a:ext cx="10650653" cy="4931313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630354"/>
                <a:gridCol w="7467600"/>
                <a:gridCol w="2552699"/>
              </a:tblGrid>
              <a:tr h="5346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Наименование </a:t>
                      </a:r>
                      <a:r>
                        <a:rPr lang="ru-RU" sz="1600" u="none" strike="noStrike" dirty="0" smtClean="0">
                          <a:effectLst/>
                        </a:rPr>
                        <a:t>выплаты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Размер выплаты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smtClean="0">
                          <a:effectLst/>
                        </a:rPr>
                        <a:t>Поддержка сельскохозяйственных товаропроизводителей в области растениеводства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ставка за 1гектар 410,38 рублей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8110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smtClean="0">
                          <a:effectLst/>
                        </a:rPr>
                        <a:t>Возмещение части затрат по наращиванию маточного поголовья овец и коз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2100 руб., за маточное поголовье овец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9753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smtClean="0">
                          <a:effectLst/>
                        </a:rPr>
                        <a:t>Возмещение части процентной ставки по долгосрочным, среднесрочным и краткосрочным кредитам, взятым малыми формами хозяйствования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</a:rPr>
                        <a:t>Ставка рефинансирования(учётная ставка ) на момент заключения договора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9753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smtClean="0">
                          <a:effectLst/>
                        </a:rPr>
                        <a:t>Выплата на 1 килограмм реализованного и (или) отгруженного на собственную переработку молока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 1 кг  реализованного и отгруженного на собственную переработку  молока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smtClean="0">
                          <a:effectLst/>
                        </a:rPr>
                        <a:t>Поддержка сельскохозяйственных товаропроизводителей в области развития производства семенного картофеля и овощей открытого грунта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4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 smtClean="0">
                          <a:effectLst/>
                        </a:rPr>
                        <a:t>Субсидии на животноводческую продукцию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 объёмы реализованных пищевых куриных яиц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1687738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7034" y="598591"/>
            <a:ext cx="10991386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"Развитие культуры и сохранение культурного наследия"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743415" y="1361842"/>
          <a:ext cx="10731191" cy="478248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88839"/>
                <a:gridCol w="7523474"/>
                <a:gridCol w="1229082"/>
                <a:gridCol w="1489796"/>
              </a:tblGrid>
              <a:tr h="1579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№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Наименование целевого индикатора Программы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Единица измерения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6767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Процент охвата сельского населения культурно-досуговыми мероприятиями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47,5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6316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Общий процент достижения показателей муниципальной программы «Развитие культуры и сохранение культурного наследия»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98,6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12632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муниципальных учреждений культуры, здания которых находятся в аварийном состоянии или требуют капитального ремонта, в общем количестве муниципальных учреждений культуры, подведомственных отделу культуры АГМР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3,44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6316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Увеличение количества пользователей МКУК ЦРБС (по сравнению с предыдущим годом)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0,14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15710924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354568" y="817564"/>
            <a:ext cx="9296400" cy="727074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Какой объём расходов направляется на развитие культуры в районе?</a:t>
            </a:r>
            <a:endParaRPr lang="ru-RU" sz="2400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/>
          </p:nvPr>
        </p:nvGraphicFramePr>
        <p:xfrm>
          <a:off x="1409252" y="1775012"/>
          <a:ext cx="9187030" cy="43568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Управляющая кнопка: справка 3">
            <a:hlinkClick r:id="rId3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4056571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80292" y="854032"/>
            <a:ext cx="10955216" cy="606425"/>
          </a:xfr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Какой уровень заработной платы работников учреждений культуры?</a:t>
            </a:r>
          </a:p>
        </p:txBody>
      </p:sp>
      <p:graphicFrame>
        <p:nvGraphicFramePr>
          <p:cNvPr id="26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3783076751"/>
              </p:ext>
            </p:extLst>
          </p:nvPr>
        </p:nvGraphicFramePr>
        <p:xfrm>
          <a:off x="1619618" y="1421649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483" name="TextBox 27"/>
          <p:cNvSpPr txBox="1">
            <a:spLocks noChangeArrowheads="1"/>
          </p:cNvSpPr>
          <p:nvPr/>
        </p:nvSpPr>
        <p:spPr bwMode="auto">
          <a:xfrm>
            <a:off x="10763422" y="1456102"/>
            <a:ext cx="584199" cy="369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180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руб.</a:t>
            </a:r>
          </a:p>
        </p:txBody>
      </p:sp>
      <p:sp>
        <p:nvSpPr>
          <p:cNvPr id="27" name="Выгнутая вверх стрелка 26"/>
          <p:cNvSpPr/>
          <p:nvPr/>
        </p:nvSpPr>
        <p:spPr>
          <a:xfrm>
            <a:off x="2135124" y="2241698"/>
            <a:ext cx="1907534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28" name="Выгнутая вверх стрелка 27"/>
          <p:cNvSpPr/>
          <p:nvPr/>
        </p:nvSpPr>
        <p:spPr>
          <a:xfrm>
            <a:off x="4157905" y="2225007"/>
            <a:ext cx="1870874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30" name="Выгнутая вверх стрелка 29"/>
          <p:cNvSpPr/>
          <p:nvPr/>
        </p:nvSpPr>
        <p:spPr>
          <a:xfrm>
            <a:off x="6024987" y="2215933"/>
            <a:ext cx="1754188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32" name="Выгнутая вниз стрелка 31"/>
          <p:cNvSpPr/>
          <p:nvPr/>
        </p:nvSpPr>
        <p:spPr>
          <a:xfrm>
            <a:off x="2517293" y="4437113"/>
            <a:ext cx="7575434" cy="682018"/>
          </a:xfrm>
          <a:prstGeom prst="curvedUp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34" name="TextBox 24"/>
          <p:cNvSpPr txBox="1">
            <a:spLocks noChangeArrowheads="1"/>
          </p:cNvSpPr>
          <p:nvPr/>
        </p:nvSpPr>
        <p:spPr bwMode="auto">
          <a:xfrm>
            <a:off x="2532844" y="1642580"/>
            <a:ext cx="979755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45,2%</a:t>
            </a:r>
          </a:p>
        </p:txBody>
      </p:sp>
      <p:sp>
        <p:nvSpPr>
          <p:cNvPr id="36" name="TextBox 25"/>
          <p:cNvSpPr txBox="1">
            <a:spLocks noChangeArrowheads="1"/>
          </p:cNvSpPr>
          <p:nvPr/>
        </p:nvSpPr>
        <p:spPr bwMode="auto">
          <a:xfrm>
            <a:off x="4901568" y="1640832"/>
            <a:ext cx="825867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3,1%</a:t>
            </a:r>
          </a:p>
        </p:txBody>
      </p:sp>
      <p:sp>
        <p:nvSpPr>
          <p:cNvPr id="37" name="TextBox 26"/>
          <p:cNvSpPr txBox="1">
            <a:spLocks noChangeArrowheads="1"/>
          </p:cNvSpPr>
          <p:nvPr/>
        </p:nvSpPr>
        <p:spPr bwMode="auto">
          <a:xfrm>
            <a:off x="6645371" y="1660927"/>
            <a:ext cx="979755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22,5%</a:t>
            </a:r>
          </a:p>
        </p:txBody>
      </p:sp>
      <p:sp>
        <p:nvSpPr>
          <p:cNvPr id="38" name="TextBox 27"/>
          <p:cNvSpPr txBox="1">
            <a:spLocks noChangeArrowheads="1"/>
          </p:cNvSpPr>
          <p:nvPr/>
        </p:nvSpPr>
        <p:spPr bwMode="auto">
          <a:xfrm>
            <a:off x="5491078" y="4462308"/>
            <a:ext cx="1133644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187,2%</a:t>
            </a:r>
          </a:p>
        </p:txBody>
      </p:sp>
      <p:sp>
        <p:nvSpPr>
          <p:cNvPr id="39" name="Овал 38"/>
          <p:cNvSpPr/>
          <p:nvPr/>
        </p:nvSpPr>
        <p:spPr>
          <a:xfrm>
            <a:off x="1539441" y="5172721"/>
            <a:ext cx="379281" cy="360041"/>
          </a:xfrm>
          <a:prstGeom prst="ellipse">
            <a:avLst/>
          </a:prstGeom>
          <a:solidFill>
            <a:srgbClr val="92D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40" name="TextBox 29"/>
          <p:cNvSpPr txBox="1">
            <a:spLocks noChangeArrowheads="1"/>
          </p:cNvSpPr>
          <p:nvPr/>
        </p:nvSpPr>
        <p:spPr bwMode="auto">
          <a:xfrm>
            <a:off x="1918723" y="5152686"/>
            <a:ext cx="110235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2011 год</a:t>
            </a:r>
          </a:p>
        </p:txBody>
      </p:sp>
      <p:sp>
        <p:nvSpPr>
          <p:cNvPr id="41" name="Овал 40"/>
          <p:cNvSpPr/>
          <p:nvPr/>
        </p:nvSpPr>
        <p:spPr>
          <a:xfrm>
            <a:off x="3320180" y="5152687"/>
            <a:ext cx="379281" cy="360041"/>
          </a:xfrm>
          <a:prstGeom prst="ellipse">
            <a:avLst/>
          </a:prstGeom>
          <a:solidFill>
            <a:srgbClr val="FDE3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42" name="TextBox 31"/>
          <p:cNvSpPr txBox="1">
            <a:spLocks noChangeArrowheads="1"/>
          </p:cNvSpPr>
          <p:nvPr/>
        </p:nvSpPr>
        <p:spPr bwMode="auto">
          <a:xfrm>
            <a:off x="3699460" y="5172722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2012 год</a:t>
            </a:r>
          </a:p>
        </p:txBody>
      </p:sp>
      <p:sp>
        <p:nvSpPr>
          <p:cNvPr id="43" name="Овал 42"/>
          <p:cNvSpPr/>
          <p:nvPr/>
        </p:nvSpPr>
        <p:spPr>
          <a:xfrm>
            <a:off x="5150527" y="5742823"/>
            <a:ext cx="379281" cy="360041"/>
          </a:xfrm>
          <a:prstGeom prst="ellipse">
            <a:avLst/>
          </a:prstGeom>
          <a:solidFill>
            <a:srgbClr val="CC66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44" name="TextBox 33"/>
          <p:cNvSpPr txBox="1">
            <a:spLocks noChangeArrowheads="1"/>
          </p:cNvSpPr>
          <p:nvPr/>
        </p:nvSpPr>
        <p:spPr bwMode="auto">
          <a:xfrm>
            <a:off x="5550324" y="5747555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2013 год</a:t>
            </a:r>
          </a:p>
        </p:txBody>
      </p:sp>
      <p:sp>
        <p:nvSpPr>
          <p:cNvPr id="45" name="Овал 44"/>
          <p:cNvSpPr/>
          <p:nvPr/>
        </p:nvSpPr>
        <p:spPr>
          <a:xfrm>
            <a:off x="6968510" y="5309543"/>
            <a:ext cx="379281" cy="360041"/>
          </a:xfrm>
          <a:prstGeom prst="ellipse">
            <a:avLst/>
          </a:prstGeom>
          <a:solidFill>
            <a:srgbClr val="FF4B4B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46" name="TextBox 35"/>
          <p:cNvSpPr txBox="1">
            <a:spLocks noChangeArrowheads="1"/>
          </p:cNvSpPr>
          <p:nvPr/>
        </p:nvSpPr>
        <p:spPr bwMode="auto">
          <a:xfrm>
            <a:off x="7330660" y="5301927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2014 год</a:t>
            </a:r>
          </a:p>
        </p:txBody>
      </p:sp>
      <p:sp>
        <p:nvSpPr>
          <p:cNvPr id="47" name="Выгнутая вверх стрелка 46"/>
          <p:cNvSpPr/>
          <p:nvPr/>
        </p:nvSpPr>
        <p:spPr>
          <a:xfrm>
            <a:off x="7794323" y="2171417"/>
            <a:ext cx="1844418" cy="864096"/>
          </a:xfrm>
          <a:prstGeom prst="curvedDown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8732117" y="5311552"/>
            <a:ext cx="379281" cy="360041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23">
              <a:defRPr/>
            </a:pPr>
            <a:endParaRPr lang="ru-RU" sz="2000">
              <a:solidFill>
                <a:prstClr val="black"/>
              </a:solidFill>
            </a:endParaRPr>
          </a:p>
        </p:txBody>
      </p:sp>
      <p:sp>
        <p:nvSpPr>
          <p:cNvPr id="49" name="TextBox 35"/>
          <p:cNvSpPr txBox="1">
            <a:spLocks noChangeArrowheads="1"/>
          </p:cNvSpPr>
          <p:nvPr/>
        </p:nvSpPr>
        <p:spPr bwMode="auto">
          <a:xfrm>
            <a:off x="9128321" y="5281533"/>
            <a:ext cx="1111843" cy="400110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50" name="TextBox 26"/>
          <p:cNvSpPr txBox="1">
            <a:spLocks noChangeArrowheads="1"/>
          </p:cNvSpPr>
          <p:nvPr/>
        </p:nvSpPr>
        <p:spPr bwMode="auto">
          <a:xfrm>
            <a:off x="8596452" y="1640832"/>
            <a:ext cx="825867" cy="46166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23" eaLnBrk="1" hangingPunct="1">
              <a:spcBef>
                <a:spcPct val="0"/>
              </a:spcBef>
              <a:buNone/>
            </a:pP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0,2%</a:t>
            </a:r>
          </a:p>
        </p:txBody>
      </p:sp>
      <p:sp>
        <p:nvSpPr>
          <p:cNvPr id="25" name="Управляющая кнопка: справка 24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29" name="TextBox 28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0561114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7034" y="611526"/>
            <a:ext cx="10969083" cy="923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"Снижение административных барьеров, оптимизация и повышение качества предоставления государственных и муниципальных услуг"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723397" y="1625098"/>
          <a:ext cx="10728905" cy="449692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612176"/>
                <a:gridCol w="7583589"/>
                <a:gridCol w="1266570"/>
                <a:gridCol w="1266570"/>
              </a:tblGrid>
              <a:tr h="17031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Наименование целевого индикатора Программы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Единица измерения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692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заявителей, удовлетворенных качеством предоставления муниципальных услуг, от общего числа заявителей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85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4982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муниципальных услуг, которые переведены на предоставление в электронной форме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7415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граждан, имеющих доступ к получению государственных и муниципальных услуг по принципу «одного окна» по месту пребывания, в том числе в многофункциональных центрах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90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984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дней от принятия нормативного правового акта об утверждении (изменении) административного регламента исполнения контрольной функции до внесения сведений в региональный реестр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дн.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20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927086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Вертикальный свиток 16"/>
          <p:cNvSpPr/>
          <p:nvPr/>
        </p:nvSpPr>
        <p:spPr>
          <a:xfrm>
            <a:off x="551736" y="620689"/>
            <a:ext cx="2084462" cy="2025234"/>
          </a:xfrm>
          <a:prstGeom prst="verticalScroll">
            <a:avLst/>
          </a:prstGeom>
          <a:solidFill>
            <a:schemeClr val="accent5">
              <a:lumMod val="75000"/>
            </a:schemeClr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1801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Проведение муниципальных закупок администрацией района</a:t>
            </a:r>
          </a:p>
          <a:p>
            <a:pPr algn="ctr" defTabSz="914423"/>
            <a:endParaRPr lang="ru-RU" sz="24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0832076">
            <a:off x="2244412" y="741144"/>
            <a:ext cx="1150889" cy="565070"/>
          </a:xfrm>
          <a:prstGeom prst="curvedDownArrow">
            <a:avLst/>
          </a:prstGeom>
          <a:solidFill>
            <a:schemeClr val="accent4">
              <a:lumMod val="50000"/>
            </a:schemeClr>
          </a:solidFill>
          <a:ln w="381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402587" y="1219333"/>
            <a:ext cx="2247234" cy="131958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1801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Заключены 35</a:t>
            </a:r>
          </a:p>
          <a:p>
            <a:pPr algn="ctr" defTabSz="914423"/>
            <a:r>
              <a:rPr lang="ru-RU" sz="1801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муниципальных контрактов  на  сумму  19682 тыс.руб.</a:t>
            </a:r>
          </a:p>
        </p:txBody>
      </p:sp>
      <p:sp>
        <p:nvSpPr>
          <p:cNvPr id="15" name="Стрелка вниз 14"/>
          <p:cNvSpPr/>
          <p:nvPr/>
        </p:nvSpPr>
        <p:spPr>
          <a:xfrm>
            <a:off x="3015342" y="2585489"/>
            <a:ext cx="720080" cy="576064"/>
          </a:xfrm>
          <a:prstGeom prst="downArrow">
            <a:avLst/>
          </a:prstGeom>
          <a:solidFill>
            <a:schemeClr val="accent4">
              <a:lumMod val="50000"/>
            </a:schemeClr>
          </a:solidFill>
          <a:ln w="381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endParaRPr lang="ru-RU" sz="1801">
              <a:solidFill>
                <a:prstClr val="white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049588" y="3193071"/>
            <a:ext cx="2600234" cy="105161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>
              <a:lnSpc>
                <a:spcPts val="3100"/>
              </a:lnSpc>
            </a:pPr>
            <a:r>
              <a:rPr lang="ru-RU" sz="28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Экономия</a:t>
            </a:r>
          </a:p>
          <a:p>
            <a:pPr algn="ctr" defTabSz="914423">
              <a:lnSpc>
                <a:spcPts val="3100"/>
              </a:lnSpc>
            </a:pPr>
            <a:r>
              <a:rPr lang="ru-RU" sz="28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530 тыс. руб.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13081" y="4273802"/>
            <a:ext cx="3816425" cy="180020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23"/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15 процедур среди субъектов малого и среднего бизнеса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018" y="673187"/>
            <a:ext cx="4297438" cy="2200334"/>
          </a:xfrm>
          <a:prstGeom prst="rect">
            <a:avLst/>
          </a:prstGeom>
        </p:spPr>
      </p:pic>
      <p:sp>
        <p:nvSpPr>
          <p:cNvPr id="18" name="Скругленный прямоугольник 17"/>
          <p:cNvSpPr/>
          <p:nvPr/>
        </p:nvSpPr>
        <p:spPr>
          <a:xfrm>
            <a:off x="6819090" y="3004612"/>
            <a:ext cx="3921294" cy="88645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outerShdw blurRad="50800" dist="50800" dir="5400000" algn="ctr" rotWithShape="0">
              <a:srgbClr val="5A6378"/>
            </a:outerShdw>
          </a:effectLst>
        </p:spPr>
        <p:txBody>
          <a:bodyPr rtlCol="0" anchor="ctr"/>
          <a:lstStyle/>
          <a:p>
            <a:pPr algn="ctr" defTabSz="914423">
              <a:defRPr/>
            </a:pPr>
            <a:r>
              <a:rPr lang="ru-RU" sz="20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57 </a:t>
            </a:r>
          </a:p>
          <a:p>
            <a:pPr algn="ctr" defTabSz="914423">
              <a:defRPr/>
            </a:pPr>
            <a:r>
              <a:rPr lang="ru-RU" sz="20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видов услуг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53137" y="4244683"/>
            <a:ext cx="3853200" cy="11591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>
            <a:outerShdw blurRad="50800" dist="50800" dir="5400000" algn="ctr" rotWithShape="0">
              <a:srgbClr val="5A6378"/>
            </a:outerShdw>
          </a:effectLst>
        </p:spPr>
        <p:txBody>
          <a:bodyPr rtlCol="0" anchor="ctr"/>
          <a:lstStyle/>
          <a:p>
            <a:pPr algn="ctr" defTabSz="914423">
              <a:defRPr/>
            </a:pPr>
            <a:r>
              <a:rPr lang="ru-RU" sz="1801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13 </a:t>
            </a:r>
          </a:p>
          <a:p>
            <a:pPr algn="ctr" defTabSz="914423">
              <a:defRPr/>
            </a:pPr>
            <a:r>
              <a:rPr lang="ru-RU" sz="1801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территориально- обособленных структурных подразделений</a:t>
            </a:r>
          </a:p>
        </p:txBody>
      </p:sp>
    </p:spTree>
    <p:extLst>
      <p:ext uri="{BB962C8B-B14F-4D97-AF65-F5344CB8AC3E}">
        <p14:creationId xmlns:p14="http://schemas.microsoft.com/office/powerpoint/2010/main" xmlns="" val="397187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8187" y="620894"/>
            <a:ext cx="10957931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 "Развитие дорожного хозяйства"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6091480"/>
              </p:ext>
            </p:extLst>
          </p:nvPr>
        </p:nvGraphicFramePr>
        <p:xfrm>
          <a:off x="780584" y="1517514"/>
          <a:ext cx="10597843" cy="279800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898830"/>
                <a:gridCol w="6250010"/>
                <a:gridCol w="1609535"/>
                <a:gridCol w="1839468"/>
              </a:tblGrid>
              <a:tr h="11884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Наименование целевого индикатора Программы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Единица измерения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942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Уровень снижения </a:t>
                      </a:r>
                      <a:r>
                        <a:rPr lang="ru-RU" sz="1600" u="none" strike="noStrike" dirty="0" smtClean="0">
                          <a:effectLst/>
                        </a:rPr>
                        <a:t>дорожно-транспортных </a:t>
                      </a:r>
                      <a:r>
                        <a:rPr lang="ru-RU" sz="1600" u="none" strike="noStrike" dirty="0">
                          <a:effectLst/>
                        </a:rPr>
                        <a:t>происшествий к 2021 г. на 9% к уровню 2015 г.;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99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10153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протяженности </a:t>
                      </a:r>
                      <a:r>
                        <a:rPr lang="ru-RU" sz="1600" u="none" strike="noStrike" dirty="0" smtClean="0">
                          <a:effectLst/>
                        </a:rPr>
                        <a:t>автомобильных </a:t>
                      </a:r>
                      <a:r>
                        <a:rPr lang="ru-RU" sz="1600" u="none" strike="noStrike" dirty="0">
                          <a:effectLst/>
                        </a:rPr>
                        <a:t>дорог  </a:t>
                      </a:r>
                      <a:r>
                        <a:rPr lang="ru-RU" sz="1600" u="none" strike="noStrike" dirty="0" smtClean="0">
                          <a:effectLst/>
                        </a:rPr>
                        <a:t>общего </a:t>
                      </a:r>
                      <a:r>
                        <a:rPr lang="ru-RU" sz="1600" u="none" strike="noStrike" dirty="0">
                          <a:effectLst/>
                        </a:rPr>
                        <a:t>пользования </a:t>
                      </a:r>
                      <a:r>
                        <a:rPr lang="ru-RU" sz="1600" u="none" strike="noStrike" dirty="0" smtClean="0">
                          <a:effectLst/>
                        </a:rPr>
                        <a:t>местного </a:t>
                      </a:r>
                      <a:r>
                        <a:rPr lang="ru-RU" sz="1600" u="none" strike="noStrike" dirty="0">
                          <a:effectLst/>
                        </a:rPr>
                        <a:t>значения не </a:t>
                      </a:r>
                      <a:r>
                        <a:rPr lang="ru-RU" sz="1600" u="none" strike="noStrike" dirty="0" smtClean="0">
                          <a:effectLst/>
                        </a:rPr>
                        <a:t>отвечающих </a:t>
                      </a:r>
                      <a:r>
                        <a:rPr lang="ru-RU" sz="1600" u="none" strike="noStrike" dirty="0">
                          <a:effectLst/>
                        </a:rPr>
                        <a:t>нормативным требованиям в общей протяженности </a:t>
                      </a:r>
                      <a:r>
                        <a:rPr lang="ru-RU" sz="1600" u="none" strike="noStrike" dirty="0" smtClean="0">
                          <a:effectLst/>
                        </a:rPr>
                        <a:t>автомобильных </a:t>
                      </a:r>
                      <a:r>
                        <a:rPr lang="ru-RU" sz="1600" u="none" strike="noStrike" dirty="0">
                          <a:effectLst/>
                        </a:rPr>
                        <a:t>дорог общего пользования к  2021 г.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90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41123770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7034" y="609742"/>
            <a:ext cx="10969083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 "О реализации молодежной политики"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9408512"/>
              </p:ext>
            </p:extLst>
          </p:nvPr>
        </p:nvGraphicFramePr>
        <p:xfrm>
          <a:off x="702529" y="1357465"/>
          <a:ext cx="10794379" cy="477570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58416"/>
                <a:gridCol w="7344167"/>
                <a:gridCol w="1376095"/>
                <a:gridCol w="1515701"/>
              </a:tblGrid>
              <a:tr h="14003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Наименование целевого индикатора Программы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Единица измерения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2800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проведенных мероприятий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601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молодых граждан, принимающих участие в волонтерском движении в общем количестве молодых граждан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проценты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13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7074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молодых граждан, задействованных в мероприятиях по работе с инициативной и талантливой молодежью в общем </a:t>
                      </a:r>
                      <a:r>
                        <a:rPr lang="ru-RU" sz="1600" u="none" strike="noStrike" dirty="0" smtClean="0">
                          <a:effectLst/>
                        </a:rPr>
                        <a:t>количестве </a:t>
                      </a:r>
                      <a:r>
                        <a:rPr lang="ru-RU" sz="1600" u="none" strike="noStrike" dirty="0">
                          <a:effectLst/>
                        </a:rPr>
                        <a:t>граждан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2800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публикаций в СМИ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601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молодых граждан, участвующих в профессиональных и творческих конкурсах, спортивных соревнованиях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0,5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2800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выполнение муниципального задания в полном объеме,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100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7074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проведенных заседаний комиссии по делам несовершеннолетних и защите их прав Георгиевского муниципального района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24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1020517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7034" y="598591"/>
            <a:ext cx="10969083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 "Развитие физической культуры и спорта" 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721267" y="1244925"/>
          <a:ext cx="10764487" cy="491055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89546"/>
                <a:gridCol w="7221946"/>
                <a:gridCol w="1263313"/>
                <a:gridCol w="1689682"/>
              </a:tblGrid>
              <a:tr h="13640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Наименование целевого индикатора Программы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Единица измерения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56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Уровень обеспеченности от нормативной потребности спортивными залами и площадь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%/м</a:t>
                      </a:r>
                      <a:r>
                        <a:rPr lang="ru-RU" sz="1600" u="none" strike="noStrike" baseline="30000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11,4/4030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8184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</a:rPr>
                        <a:t>Уровень обеспеченности от нормативной потребности плоскостными спортивными сооружениями и площадь.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%/м</a:t>
                      </a:r>
                      <a:r>
                        <a:rPr lang="ru-RU" sz="1600" u="none" strike="noStrike" baseline="30000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49,4/97290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456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жителей района, систематически занимающихся физической культурой и спортом.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20,8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8184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проводимых мероприятий и количество жителей района принимающих участие в мероприятиях программы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ед./чел.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16/1550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8184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проводимых мероприятий и количество жителей района принимающих участие в мероприятиях программы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ед./чел.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4/70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0727804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1816" y="3896354"/>
            <a:ext cx="3577089" cy="2098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130326" y="1955174"/>
            <a:ext cx="4032448" cy="855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</a:bodyPr>
          <a:lstStyle/>
          <a:p>
            <a:pPr algn="ctr"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</a:rPr>
              <a:t>Доля населения систематически</a:t>
            </a:r>
          </a:p>
          <a:p>
            <a:pPr algn="ctr" defTabSz="914423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</a:rPr>
              <a:t>занимающегося физической культурой и спортом, %</a:t>
            </a:r>
            <a:endParaRPr lang="ru-RU" sz="1600" b="1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74154" y="2603791"/>
            <a:ext cx="2633275" cy="120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23">
              <a:lnSpc>
                <a:spcPts val="2880"/>
              </a:lnSpc>
            </a:pPr>
            <a:r>
              <a:rPr lang="ru-RU" sz="18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ГТО шагает </a:t>
            </a:r>
          </a:p>
          <a:p>
            <a:pPr algn="ctr" defTabSz="914423">
              <a:lnSpc>
                <a:spcPts val="2880"/>
              </a:lnSpc>
            </a:pPr>
            <a:r>
              <a:rPr lang="ru-RU" sz="18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</a:p>
          <a:p>
            <a:pPr algn="ctr" defTabSz="914423">
              <a:lnSpc>
                <a:spcPts val="2880"/>
              </a:lnSpc>
            </a:pPr>
            <a:r>
              <a:rPr lang="ru-RU" sz="1801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Георгиевскому району</a:t>
            </a: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708189446"/>
              </p:ext>
            </p:extLst>
          </p:nvPr>
        </p:nvGraphicFramePr>
        <p:xfrm>
          <a:off x="857953" y="2811092"/>
          <a:ext cx="3919691" cy="3183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629" name="AutoShape 5" descr="http://www.%D1%81%D0%BF%D0%BE%D1%80%D1%82-%D1%86%D0%B5%D0%BD%D1%82%D1%8035.%D1%80%D1%84/sites/default/files/styles/news-image-page/public/news/znachok.jpg?itok=yp6JrYwI"/>
          <p:cNvSpPr>
            <a:spLocks noChangeAspect="1" noChangeArrowheads="1"/>
          </p:cNvSpPr>
          <p:nvPr/>
        </p:nvSpPr>
        <p:spPr bwMode="auto">
          <a:xfrm>
            <a:off x="1679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</a:bodyPr>
          <a:lstStyle/>
          <a:p>
            <a:pPr defTabSz="914423"/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26631" name="AutoShape 7" descr="http://www.%D1%81%D0%BF%D0%BE%D1%80%D1%82-%D1%86%D0%B5%D0%BD%D1%82%D1%8035.%D1%80%D1%84/sites/default/files/styles/news-image-page/public/news/znachok.jpg?itok=yp6JrYwI"/>
          <p:cNvSpPr>
            <a:spLocks noChangeAspect="1" noChangeArrowheads="1"/>
          </p:cNvSpPr>
          <p:nvPr/>
        </p:nvSpPr>
        <p:spPr bwMode="auto">
          <a:xfrm>
            <a:off x="1679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</a:bodyPr>
          <a:lstStyle/>
          <a:p>
            <a:pPr defTabSz="914423"/>
            <a:endParaRPr lang="ru-RU" sz="1801">
              <a:solidFill>
                <a:prstClr val="black"/>
              </a:solidFill>
            </a:endParaRPr>
          </a:p>
        </p:txBody>
      </p:sp>
      <p:sp>
        <p:nvSpPr>
          <p:cNvPr id="26633" name="AutoShape 9" descr="http://www.%D1%81%D0%BF%D0%BE%D1%80%D1%82-%D1%86%D0%B5%D0%BD%D1%82%D1%8035.%D1%80%D1%84/sites/default/files/styles/news-image-page/public/news/znachok.jpg?itok=yp6JrYwI"/>
          <p:cNvSpPr>
            <a:spLocks noChangeAspect="1" noChangeArrowheads="1"/>
          </p:cNvSpPr>
          <p:nvPr/>
        </p:nvSpPr>
        <p:spPr bwMode="auto">
          <a:xfrm>
            <a:off x="1679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</a:bodyPr>
          <a:lstStyle/>
          <a:p>
            <a:pPr defTabSz="914423"/>
            <a:endParaRPr lang="ru-RU" sz="1801">
              <a:solidFill>
                <a:prstClr val="black"/>
              </a:solidFill>
            </a:endParaRPr>
          </a:p>
        </p:txBody>
      </p:sp>
      <p:pic>
        <p:nvPicPr>
          <p:cNvPr id="26635" name="Picture 11" descr="http://www.novosib-sport.ru/ckfinder/userfiles/images/stat/novosti-22-05-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6248" y="661929"/>
            <a:ext cx="3109086" cy="19103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86579" y="693407"/>
            <a:ext cx="6624537" cy="923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23">
              <a:defRPr/>
            </a:pPr>
            <a:r>
              <a:rPr lang="ru-RU" sz="1801" b="1" kern="0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 "Развитие физической культуры и спорта" ?</a:t>
            </a:r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5170524" y="2150188"/>
            <a:ext cx="2461292" cy="2412084"/>
          </a:xfrm>
          <a:prstGeom prst="verticalScroll">
            <a:avLst/>
          </a:prstGeom>
          <a:solidFill>
            <a:srgbClr val="FFC000"/>
          </a:solidFill>
          <a:ln w="25400" cap="flat" cmpd="sng" algn="ctr">
            <a:solidFill>
              <a:srgbClr val="E14F64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lvl="0" algn="ctr" defTabSz="914400"/>
            <a:r>
              <a:rPr lang="ru-RU" kern="0" dirty="0" smtClean="0">
                <a:latin typeface="Constantia"/>
              </a:rPr>
              <a:t>В 2015 году завоёвано</a:t>
            </a:r>
          </a:p>
          <a:p>
            <a:pPr lvl="0" algn="ctr" defTabSz="914400"/>
            <a:r>
              <a:rPr lang="ru-RU" kern="0" dirty="0" smtClean="0">
                <a:latin typeface="Constantia"/>
              </a:rPr>
              <a:t>32 золотых,</a:t>
            </a:r>
            <a:endParaRPr lang="ru-RU" kern="0" dirty="0">
              <a:latin typeface="Constantia"/>
            </a:endParaRPr>
          </a:p>
          <a:p>
            <a:pPr lvl="0" algn="ctr" defTabSz="914400"/>
            <a:r>
              <a:rPr lang="ru-RU" kern="0" dirty="0">
                <a:latin typeface="Constantia"/>
              </a:rPr>
              <a:t>35 серебряных и 40 бронзовых медалей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389061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7034" y="609743"/>
            <a:ext cx="10946782" cy="646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1" b="1" dirty="0">
                <a:solidFill>
                  <a:prstClr val="black"/>
                </a:solidFill>
              </a:rPr>
              <a:t>Каких результатов планируется достигнуть при реализации муниципальной программы Георгиевского муниципального района "Развитие и поддержка малого и среднего предпринимательства"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92578604"/>
              </p:ext>
            </p:extLst>
          </p:nvPr>
        </p:nvGraphicFramePr>
        <p:xfrm>
          <a:off x="716116" y="1477106"/>
          <a:ext cx="10748615" cy="437226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52846"/>
                <a:gridCol w="7000953"/>
                <a:gridCol w="1578802"/>
                <a:gridCol w="1616014"/>
              </a:tblGrid>
              <a:tr h="9753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№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Наименование целевого индикатора Программы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Единица измерения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Значение целевого индикатора программы на 2016 год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117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Число субъектов малого и среднего предпринимательства в расчете на 10 тыс. человек населения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283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3516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</a:rPr>
                        <a:t>Численность  работающих в сфере малого и среднего предпринимательства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тыс. чел.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13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8176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Доля налоговых  поступлений от деятельности субъектов малого и среднего предпринимательства от общего объема налоговых поступлений в доходную часть бюджета Георгиевского муниципального района Ставропольского края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проценты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62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275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субъектов малого </a:t>
                      </a:r>
                      <a:r>
                        <a:rPr lang="ru-RU" sz="1600" u="none" strike="noStrike" dirty="0" smtClean="0">
                          <a:effectLst/>
                        </a:rPr>
                        <a:t>предпринимательства</a:t>
                      </a:r>
                      <a:r>
                        <a:rPr lang="ru-RU" sz="1600" u="none" strike="noStrike" dirty="0">
                          <a:effectLst/>
                        </a:rPr>
                        <a:t>, которым оказана муниципальная поддержка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11882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</a:rPr>
                        <a:t>Количество проведенных мероприятий (семинаров, «круглых столов»)  по вопросам государственной и муниципальной поддержки деятельности и проблемам развития  малого и среднего </a:t>
                      </a:r>
                      <a:r>
                        <a:rPr lang="ru-RU" sz="1600" u="none" strike="noStrike" dirty="0" smtClean="0">
                          <a:effectLst/>
                        </a:rPr>
                        <a:t>предпринимательства</a:t>
                      </a:r>
                      <a:r>
                        <a:rPr lang="ru-RU" sz="1600" u="none" strike="noStrike" dirty="0">
                          <a:effectLst/>
                        </a:rPr>
                        <a:t>, с участием краевых структур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ед.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5" name="TextBox 4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6218711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971297076"/>
              </p:ext>
            </p:extLst>
          </p:nvPr>
        </p:nvGraphicFramePr>
        <p:xfrm>
          <a:off x="712178" y="597878"/>
          <a:ext cx="10873466" cy="14331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879709789"/>
              </p:ext>
            </p:extLst>
          </p:nvPr>
        </p:nvGraphicFramePr>
        <p:xfrm>
          <a:off x="712178" y="5269150"/>
          <a:ext cx="7808302" cy="800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4178926925"/>
              </p:ext>
            </p:extLst>
          </p:nvPr>
        </p:nvGraphicFramePr>
        <p:xfrm>
          <a:off x="712177" y="2031024"/>
          <a:ext cx="7799525" cy="3150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343736" y="4564213"/>
            <a:ext cx="1409874" cy="1409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Управляющая кнопка: справка 5">
            <a:hlinkClick r:id="rId15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520479" y="2118572"/>
            <a:ext cx="2805824" cy="1886492"/>
          </a:xfrm>
          <a:prstGeom prst="rect">
            <a:avLst/>
          </a:prstGeom>
          <a:gradFill>
            <a:gsLst>
              <a:gs pos="0">
                <a:srgbClr val="5CC2EB">
                  <a:lumMod val="20000"/>
                  <a:lumOff val="80000"/>
                </a:srgbClr>
              </a:gs>
              <a:gs pos="50000">
                <a:srgbClr val="E14F64">
                  <a:tint val="44500"/>
                  <a:satMod val="160000"/>
                </a:srgbClr>
              </a:gs>
              <a:gs pos="100000">
                <a:srgbClr val="E14F64">
                  <a:tint val="23500"/>
                  <a:satMod val="160000"/>
                </a:srgb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6167336" y="1708541"/>
            <a:ext cx="3548460" cy="8200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914423">
              <a:defRPr/>
            </a:pPr>
            <a:r>
              <a:rPr lang="ru-RU" sz="1801" b="1" kern="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Оборот по малым и средним предприятиям – 6 млрд. руб.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5293" y="255211"/>
            <a:ext cx="4617423" cy="5102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914423">
              <a:defRPr/>
            </a:pPr>
            <a:r>
              <a:rPr lang="ru-RU" sz="1801" b="1" kern="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бизнеса – 2875 ед.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75613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92331" y="694797"/>
            <a:ext cx="10541726" cy="696258"/>
          </a:xfrm>
        </p:spPr>
        <p:txBody>
          <a:bodyPr>
            <a:normAutofit/>
          </a:bodyPr>
          <a:lstStyle/>
          <a:p>
            <a:r>
              <a:rPr lang="ru-RU" sz="3200" b="1" dirty="0"/>
              <a:t>Какой объём долговой нагрузки на местный бюджет?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68582934"/>
              </p:ext>
            </p:extLst>
          </p:nvPr>
        </p:nvGraphicFramePr>
        <p:xfrm>
          <a:off x="806631" y="1366549"/>
          <a:ext cx="10541725" cy="2046727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5463676"/>
                <a:gridCol w="2666967"/>
                <a:gridCol w="2411082"/>
              </a:tblGrid>
              <a:tr h="7587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</a:t>
                      </a:r>
                      <a:br>
                        <a:rPr lang="ru-RU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br>
                        <a:rPr lang="ru-RU" sz="2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(план)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ctr"/>
                </a:tc>
              </a:tr>
              <a:tr h="505839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  <a:tr h="7691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Просроченная кредиторская</a:t>
                      </a:r>
                      <a:r>
                        <a:rPr lang="ru-RU" sz="25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задолженность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44" marR="8444" marT="8444" marB="0" anchor="b"/>
                </a:tc>
              </a:tr>
            </a:tbl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045615300"/>
              </p:ext>
            </p:extLst>
          </p:nvPr>
        </p:nvGraphicFramePr>
        <p:xfrm>
          <a:off x="806632" y="3828357"/>
          <a:ext cx="10516506" cy="1789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Управляющая кнопка: справка 5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7" name="TextBox 6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7115390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139700" y="414338"/>
            <a:ext cx="11671300" cy="1371600"/>
          </a:xfrm>
        </p:spPr>
        <p:txBody>
          <a:bodyPr>
            <a:normAutofit/>
          </a:bodyPr>
          <a:lstStyle/>
          <a:p>
            <a:r>
              <a:rPr lang="ru-RU" dirty="0"/>
              <a:t>Согласуется ли бюджет с жителями района?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923177424"/>
              </p:ext>
            </p:extLst>
          </p:nvPr>
        </p:nvGraphicFramePr>
        <p:xfrm>
          <a:off x="826356" y="1336432"/>
          <a:ext cx="10562004" cy="163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26355" y="2741492"/>
            <a:ext cx="10755190" cy="892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1" dirty="0"/>
              <a:t>Каковы основы составления проекта местного бюджета? </a:t>
            </a:r>
          </a:p>
          <a:p>
            <a:endParaRPr lang="ru-RU" sz="1801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297202359"/>
              </p:ext>
            </p:extLst>
          </p:nvPr>
        </p:nvGraphicFramePr>
        <p:xfrm>
          <a:off x="826356" y="3191609"/>
          <a:ext cx="10658597" cy="2998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7" name="Управляющая кнопка: справка 6">
            <a:hlinkClick r:id="rId10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8" name="TextBox 7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  <p:pic>
        <p:nvPicPr>
          <p:cNvPr id="5122" name="Picture 2" descr="https://im0-tub-ru.yandex.net/i?id=f82464d4a427dbb0a40706f62e27d7f2&amp;n=33&amp;h=215&amp;w=28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5418" y="3380202"/>
            <a:ext cx="2179536" cy="155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60158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4294967295"/>
          </p:nvPr>
        </p:nvSpPr>
        <p:spPr>
          <a:xfrm>
            <a:off x="1400418" y="735503"/>
            <a:ext cx="9448800" cy="5921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dirty="0"/>
              <a:t>Как я могу внести предложения в бюджет?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340550831"/>
              </p:ext>
            </p:extLst>
          </p:nvPr>
        </p:nvGraphicFramePr>
        <p:xfrm>
          <a:off x="768350" y="1327639"/>
          <a:ext cx="10600105" cy="5040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Управляющая кнопка: справка 3">
            <a:hlinkClick r:id="rId6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6" name="TextBox 5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30801759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81393" y="1087393"/>
            <a:ext cx="1326290" cy="1326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xmlns="" val="2892749097"/>
              </p:ext>
            </p:extLst>
          </p:nvPr>
        </p:nvGraphicFramePr>
        <p:xfrm>
          <a:off x="716693" y="589494"/>
          <a:ext cx="10680882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199201805"/>
              </p:ext>
            </p:extLst>
          </p:nvPr>
        </p:nvGraphicFramePr>
        <p:xfrm>
          <a:off x="888023" y="2327773"/>
          <a:ext cx="10509552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xmlns="" val="3873713452"/>
              </p:ext>
            </p:extLst>
          </p:nvPr>
        </p:nvGraphicFramePr>
        <p:xfrm>
          <a:off x="939516" y="1586444"/>
          <a:ext cx="2271776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790844955"/>
              </p:ext>
            </p:extLst>
          </p:nvPr>
        </p:nvGraphicFramePr>
        <p:xfrm>
          <a:off x="888023" y="3141663"/>
          <a:ext cx="10509552" cy="770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39516" y="4036541"/>
            <a:ext cx="1339446" cy="1793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4943" y="4000027"/>
            <a:ext cx="1356679" cy="19091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5591" y="4000028"/>
            <a:ext cx="1345222" cy="18559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330456" y="4000030"/>
            <a:ext cx="16967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prstClr val="black"/>
                </a:solidFill>
              </a:rPr>
              <a:t>начальнику финансового управления</a:t>
            </a:r>
            <a:endParaRPr lang="en-US" sz="1200" dirty="0">
              <a:solidFill>
                <a:prstClr val="black"/>
              </a:solidFill>
            </a:endParaRPr>
          </a:p>
          <a:p>
            <a:r>
              <a:rPr lang="ru-RU" sz="1200" dirty="0" err="1">
                <a:solidFill>
                  <a:prstClr val="black"/>
                </a:solidFill>
              </a:rPr>
              <a:t>Дубовиковой</a:t>
            </a:r>
            <a:r>
              <a:rPr lang="ru-RU" sz="1200" dirty="0">
                <a:solidFill>
                  <a:prstClr val="black"/>
                </a:solidFill>
              </a:rPr>
              <a:t> Ирине Игоревне, тел. 50089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41622" y="4040545"/>
            <a:ext cx="18043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prstClr val="black"/>
                </a:solidFill>
              </a:rPr>
              <a:t>заместителю начальника – главному бухгалтеру финансового управления</a:t>
            </a:r>
            <a:endParaRPr lang="en-US" sz="1200" dirty="0">
              <a:solidFill>
                <a:prstClr val="black"/>
              </a:solidFill>
            </a:endParaRPr>
          </a:p>
          <a:p>
            <a:r>
              <a:rPr lang="ru-RU" sz="1200" dirty="0">
                <a:solidFill>
                  <a:prstClr val="black"/>
                </a:solidFill>
              </a:rPr>
              <a:t>Толмачевой Татьяне Викторовне, тел. 50360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593256" y="3912327"/>
            <a:ext cx="18043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prstClr val="black"/>
                </a:solidFill>
              </a:rPr>
              <a:t>начальнику отдела планирования и исполнения бюджета Григорьеву Константину Васильевичу, тел. 50242</a:t>
            </a:r>
          </a:p>
        </p:txBody>
      </p:sp>
      <p:pic>
        <p:nvPicPr>
          <p:cNvPr id="17" name="Рисунок 16">
            <a:hlinkClick r:id="rId22"/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569807" y="1243913"/>
            <a:ext cx="937262" cy="1062681"/>
          </a:xfrm>
          <a:prstGeom prst="rect">
            <a:avLst/>
          </a:prstGeom>
        </p:spPr>
      </p:pic>
      <p:sp>
        <p:nvSpPr>
          <p:cNvPr id="18" name="Управляющая кнопка: справка 17">
            <a:hlinkClick r:id="rId24" action="ppaction://hlinksldjump" highlightClick="1"/>
          </p:cNvPr>
          <p:cNvSpPr/>
          <p:nvPr/>
        </p:nvSpPr>
        <p:spPr>
          <a:xfrm>
            <a:off x="11627030" y="6312877"/>
            <a:ext cx="564971" cy="54512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1"/>
          </a:p>
        </p:txBody>
      </p:sp>
      <p:sp>
        <p:nvSpPr>
          <p:cNvPr id="19" name="TextBox 18"/>
          <p:cNvSpPr txBox="1"/>
          <p:nvPr/>
        </p:nvSpPr>
        <p:spPr>
          <a:xfrm>
            <a:off x="10898659" y="6414528"/>
            <a:ext cx="897924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1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xmlns="" val="267170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Другая 2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000000"/>
      </a:hlink>
      <a:folHlink>
        <a:srgbClr val="373737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3_Натуральные материалы">
  <a:themeElements>
    <a:clrScheme name="Другая 2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000000"/>
      </a:hlink>
      <a:folHlink>
        <a:srgbClr val="373737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3.xml><?xml version="1.0" encoding="utf-8"?>
<a:theme xmlns:a="http://schemas.openxmlformats.org/drawingml/2006/main" name="5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4.xml><?xml version="1.0" encoding="utf-8"?>
<a:theme xmlns:a="http://schemas.openxmlformats.org/drawingml/2006/main" name="4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5.xml><?xml version="1.0" encoding="utf-8"?>
<a:theme xmlns:a="http://schemas.openxmlformats.org/drawingml/2006/main" name="6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6.xml><?xml version="1.0" encoding="utf-8"?>
<a:theme xmlns:a="http://schemas.openxmlformats.org/drawingml/2006/main" name="7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7.xml><?xml version="1.0" encoding="utf-8"?>
<a:theme xmlns:a="http://schemas.openxmlformats.org/drawingml/2006/main" name="8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8.xml><?xml version="1.0" encoding="utf-8"?>
<a:theme xmlns:a="http://schemas.openxmlformats.org/drawingml/2006/main" name="1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9.xml><?xml version="1.0" encoding="utf-8"?>
<a:theme xmlns:a="http://schemas.openxmlformats.org/drawingml/2006/main" name="9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10.xml><?xml version="1.0" encoding="utf-8"?>
<a:theme xmlns:a="http://schemas.openxmlformats.org/drawingml/2006/main" name="10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11.xml><?xml version="1.0" encoding="utf-8"?>
<a:theme xmlns:a="http://schemas.openxmlformats.org/drawingml/2006/main" name="2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12.xml><?xml version="1.0" encoding="utf-8"?>
<a:theme xmlns:a="http://schemas.openxmlformats.org/drawingml/2006/main" name="11_Натуральные материалы">
  <a:themeElements>
    <a:clrScheme name="Другая 2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000000"/>
      </a:hlink>
      <a:folHlink>
        <a:srgbClr val="373737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13.xml><?xml version="1.0" encoding="utf-8"?>
<a:theme xmlns:a="http://schemas.openxmlformats.org/drawingml/2006/main" name="12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14.xml><?xml version="1.0" encoding="utf-8"?>
<a:theme xmlns:a="http://schemas.openxmlformats.org/drawingml/2006/main" name="13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15.xml><?xml version="1.0" encoding="utf-8"?>
<a:theme xmlns:a="http://schemas.openxmlformats.org/drawingml/2006/main" name="14_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1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2102</TotalTime>
  <Words>5646</Words>
  <Application>Microsoft Office PowerPoint</Application>
  <PresentationFormat>Произвольный</PresentationFormat>
  <Paragraphs>1063</Paragraphs>
  <Slides>63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15</vt:i4>
      </vt:variant>
      <vt:variant>
        <vt:lpstr>Заголовки слайдов</vt:lpstr>
      </vt:variant>
      <vt:variant>
        <vt:i4>63</vt:i4>
      </vt:variant>
    </vt:vector>
  </HeadingPairs>
  <TitlesOfParts>
    <vt:vector size="78" baseType="lpstr">
      <vt:lpstr>Натуральные материалы</vt:lpstr>
      <vt:lpstr>3_Натуральные материалы</vt:lpstr>
      <vt:lpstr>5_Натуральные материалы</vt:lpstr>
      <vt:lpstr>4_Натуральные материалы</vt:lpstr>
      <vt:lpstr>6_Натуральные материалы</vt:lpstr>
      <vt:lpstr>7_Натуральные материалы</vt:lpstr>
      <vt:lpstr>8_Натуральные материалы</vt:lpstr>
      <vt:lpstr>1_Натуральные материалы</vt:lpstr>
      <vt:lpstr>9_Натуральные материалы</vt:lpstr>
      <vt:lpstr>10_Натуральные материалы</vt:lpstr>
      <vt:lpstr>2_Натуральные материалы</vt:lpstr>
      <vt:lpstr>11_Натуральные материалы</vt:lpstr>
      <vt:lpstr>12_Натуральные материалы</vt:lpstr>
      <vt:lpstr>13_Натуральные материалы</vt:lpstr>
      <vt:lpstr>14_Натуральные материалы</vt:lpstr>
      <vt:lpstr>  Бюджет Георгиевского муниципального района на 2016 год в вопросах и ответах</vt:lpstr>
      <vt:lpstr>Слайд 2</vt:lpstr>
      <vt:lpstr>Слайд 3</vt:lpstr>
      <vt:lpstr>Слайд 4</vt:lpstr>
      <vt:lpstr>Слайд 5</vt:lpstr>
      <vt:lpstr>Слайд 6</vt:lpstr>
      <vt:lpstr>Какими будут доходы и расходы местного бюджета в 2016 году? </vt:lpstr>
      <vt:lpstr>Доходы – расходы = дефицит(профицит)</vt:lpstr>
      <vt:lpstr>Какие меры приняты для снижения риска несбалансированности местного бюджета?</vt:lpstr>
      <vt:lpstr>Как изменились показатели местного бюджета в сравнении с  2015 годом ? В каких условиях сформирован бюджет на 2016 год?</vt:lpstr>
      <vt:lpstr>Слайд 11</vt:lpstr>
      <vt:lpstr>Изменения прогнозируемого объема доходов местного бюджета в 2016 году к 2015 году </vt:lpstr>
      <vt:lpstr>Изменения законодательства, учтенные при формировании доходов на 2016 год в части зачисления доходов в бюджет района</vt:lpstr>
      <vt:lpstr>Какие доходы поступают в местный бюджет?</vt:lpstr>
      <vt:lpstr>Какова структура доходов?</vt:lpstr>
      <vt:lpstr>Какова структура доходов бюджета нецелевого характера?</vt:lpstr>
      <vt:lpstr>Какие виды налоговых и неналоговых доходов поступят в местный бюджет в 2016 году?</vt:lpstr>
      <vt:lpstr>Слайд 18</vt:lpstr>
      <vt:lpstr>Слайд 19</vt:lpstr>
      <vt:lpstr>Безвозмездные поступления – что это?</vt:lpstr>
      <vt:lpstr>Слайд 21</vt:lpstr>
      <vt:lpstr>Слайд 22</vt:lpstr>
      <vt:lpstr>Слайд 23</vt:lpstr>
      <vt:lpstr>По каким направлениям расходуются средства?</vt:lpstr>
      <vt:lpstr>Слайд 25</vt:lpstr>
      <vt:lpstr>В каких пропорциях распределены расходы бюджета?</vt:lpstr>
      <vt:lpstr>Какова структура расходов бюджета?</vt:lpstr>
      <vt:lpstr>Какие факторы повлияли на структуру расходов местного бюджета в 2016 году?</vt:lpstr>
      <vt:lpstr>Слайд 29</vt:lpstr>
      <vt:lpstr>Слайд 30</vt:lpstr>
      <vt:lpstr>Зачем нужен программный бюджет, какие достигнуты результаты?</vt:lpstr>
      <vt:lpstr>Какова структура расходов бюджета в 2016 году?</vt:lpstr>
      <vt:lpstr>Какие программы реализуются в Георгиевском районе в 2016 году?</vt:lpstr>
      <vt:lpstr>Слайд 34</vt:lpstr>
      <vt:lpstr>Слайд 35</vt:lpstr>
      <vt:lpstr>Слайд 36</vt:lpstr>
      <vt:lpstr>Слайд 37</vt:lpstr>
      <vt:lpstr>Какая заработная плата у педагогических работников школ в Георгиевском районе?</vt:lpstr>
      <vt:lpstr>Слайд 39</vt:lpstr>
      <vt:lpstr>Слайд 40</vt:lpstr>
      <vt:lpstr>Слайд 41</vt:lpstr>
      <vt:lpstr>Слайд 42</vt:lpstr>
      <vt:lpstr>Слайд 43</vt:lpstr>
      <vt:lpstr>Слайд 44</vt:lpstr>
      <vt:lpstr>Доля учреждений, бухгалтерский учёт которых передан в Единый учётный центр</vt:lpstr>
      <vt:lpstr>Слайд 46</vt:lpstr>
      <vt:lpstr>Слайд 47</vt:lpstr>
      <vt:lpstr>Слайд 48</vt:lpstr>
      <vt:lpstr>Слайд 49</vt:lpstr>
      <vt:lpstr>Какой объём расходов направляется на развитие культуры в районе?</vt:lpstr>
      <vt:lpstr>Какой уровень заработной платы работников учреждений культуры?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Какой объём долговой нагрузки на местный бюджет?</vt:lpstr>
      <vt:lpstr>Согласуется ли бюджет с жителями района? </vt:lpstr>
      <vt:lpstr>Слайд 62</vt:lpstr>
      <vt:lpstr>Слайд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в вопросах и ответах</dc:title>
  <dc:creator>Толмачева</dc:creator>
  <cp:lastModifiedBy>Хасанова</cp:lastModifiedBy>
  <cp:revision>239</cp:revision>
  <cp:lastPrinted>2016-05-26T11:43:50Z</cp:lastPrinted>
  <dcterms:created xsi:type="dcterms:W3CDTF">2016-05-17T04:13:54Z</dcterms:created>
  <dcterms:modified xsi:type="dcterms:W3CDTF">2016-05-31T05:31:56Z</dcterms:modified>
</cp:coreProperties>
</file>